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embeddings/Microsoft_Equation5.bin" ContentType="application/vnd.openxmlformats-officedocument.oleObject"/>
  <Override PartName="/ppt/notesSlides/notesSlide30.xml" ContentType="application/vnd.openxmlformats-officedocument.presentationml.notesSlide+xml"/>
  <Override PartName="/ppt/embeddings/Microsoft_Equation39.bin" ContentType="application/vnd.openxmlformats-officedocument.oleObject"/>
  <Override PartName="/ppt/notesSlides/notesSlide13.xml" ContentType="application/vnd.openxmlformats-officedocument.presentationml.notesSlide+xml"/>
  <Default Extension="wmf" ContentType="image/x-wmf"/>
  <Override PartName="/ppt/embeddings/Microsoft_Equation25.bin" ContentType="application/vnd.openxmlformats-officedocument.oleObject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Microsoft_Equation9.bin" ContentType="application/vnd.openxmlformats-officedocument.oleObject"/>
  <Override PartName="/ppt/slides/slide23.xml" ContentType="application/vnd.openxmlformats-officedocument.presentationml.slide+xml"/>
  <Override PartName="/ppt/theme/theme1.xml" ContentType="application/vnd.openxmlformats-officedocument.theme+xml"/>
  <Override PartName="/ppt/embeddings/Microsoft_Equation27.bin" ContentType="application/vnd.openxmlformats-officedocument.oleObject"/>
  <Override PartName="/ppt/notesSlides/notesSlide34.xml" ContentType="application/vnd.openxmlformats-officedocument.presentationml.notesSlide+xml"/>
  <Override PartName="/ppt/embeddings/Microsoft_Equation13.bin" ContentType="application/vnd.openxmlformats-officedocument.oleObject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embeddings/Microsoft_Equation32.bin" ContentType="application/vnd.openxmlformats-officedocument.oleObject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embeddings/Microsoft_Equation2.bin" ContentType="application/vnd.openxmlformats-officedocument.oleObject"/>
  <Override PartName="/ppt/notesSlides/notesSlide8.xml" ContentType="application/vnd.openxmlformats-officedocument.presentationml.notesSlide+xml"/>
  <Override PartName="/ppt/embeddings/Microsoft_Equation17.bin" ContentType="application/vnd.openxmlformats-officedocument.oleObject"/>
  <Override PartName="/ppt/embeddings/Microsoft_Equation36.bin" ContentType="application/vnd.openxmlformats-officedocument.oleObject"/>
  <Override PartName="/ppt/embeddings/Microsoft_Equation22.bin" ContentType="application/vnd.openxmlformats-officedocument.oleObject"/>
  <Override PartName="/ppt/embeddings/Microsoft_Equation41.bin" ContentType="application/vnd.openxmlformats-officedocument.oleObject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embeddings/Microsoft_Equation6.bin" ContentType="application/vnd.openxmlformats-officedocument.oleObject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embeddings/Microsoft_Equation10.bin" ContentType="application/vnd.openxmlformats-officedocument.oleObject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s/slide24.xml" ContentType="application/vnd.openxmlformats-officedocument.presentationml.slide+xml"/>
  <Override PartName="/ppt/theme/theme2.xml" ContentType="application/vnd.openxmlformats-officedocument.theme+xml"/>
  <Override PartName="/ppt/embeddings/Microsoft_Equation28.bin" ContentType="application/vnd.openxmlformats-officedocument.oleObject"/>
  <Override PartName="/ppt/handoutMasters/handoutMaster1.xml" ContentType="application/vnd.openxmlformats-officedocument.presentationml.handoutMaster+xml"/>
  <Override PartName="/ppt/embeddings/Microsoft_Equation14.bin" ContentType="application/vnd.openxmlformats-officedocument.oleObject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embeddings/Microsoft_Equation33.bin" ContentType="application/vnd.openxmlformats-officedocument.oleObject"/>
  <Override PartName="/ppt/notesSlides/notesSlide37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Default Extension="jpeg" ContentType="image/jpeg"/>
  <Override PartName="/ppt/notesSlides/notesSlide23.xml" ContentType="application/vnd.openxmlformats-officedocument.presentationml.notesSlide+xml"/>
  <Default Extension="vml" ContentType="application/vnd.openxmlformats-officedocument.vmlDrawing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2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embeddings/Microsoft_Equation3.bin" ContentType="application/vnd.openxmlformats-officedocument.oleObject"/>
  <Override PartName="/ppt/notesSlides/notesSlide9.xml" ContentType="application/vnd.openxmlformats-officedocument.presentationml.notesSlide+xml"/>
  <Override PartName="/ppt/embeddings/Microsoft_Equation18.bin" ContentType="application/vnd.openxmlformats-officedocument.oleObject"/>
  <Override PartName="/ppt/embeddings/Microsoft_Equation37.bin" ContentType="application/vnd.openxmlformats-officedocument.oleObject"/>
  <Default Extension="emf" ContentType="image/x-emf"/>
  <Override PartName="/ppt/embeddings/Microsoft_Equation23.bin" ContentType="application/vnd.openxmlformats-officedocument.oleObject"/>
  <Override PartName="/ppt/notesSlides/notesSlide11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embeddings/Microsoft_Equation7.bin" ContentType="application/vnd.openxmlformats-officedocument.oleObject"/>
  <Override PartName="/ppt/slides/slide21.xml" ContentType="application/vnd.openxmlformats-officedocument.presentationml.slide+xml"/>
  <Override PartName="/ppt/embeddings/Microsoft_Equation11.bin" ContentType="application/vnd.openxmlformats-officedocument.oleObject"/>
  <Override PartName="/ppt/embeddings/Microsoft_Equation30.bin" ContentType="application/vnd.openxmlformats-officedocument.oleObject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theme/theme3.xml" ContentType="application/vnd.openxmlformats-officedocument.theme+xml"/>
  <Override PartName="/ppt/embeddings/Microsoft_Equation29.bin" ContentType="application/vnd.openxmlformats-officedocument.oleObject"/>
  <Override PartName="/ppt/embeddings/Microsoft_Equation15.bin" ContentType="application/vnd.openxmlformats-officedocument.oleObject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embeddings/Microsoft_Equation34.bin" ContentType="application/vnd.openxmlformats-officedocument.oleObject"/>
  <Override PartName="/ppt/embeddings/Microsoft_Equation20.bin" ContentType="application/vnd.openxmlformats-officedocument.oleObject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32.xml" ContentType="application/vnd.openxmlformats-officedocument.presentationml.slide+xml"/>
  <Override PartName="/ppt/embeddings/Microsoft_Equation4.bin" ContentType="application/vnd.openxmlformats-officedocument.oleObject"/>
  <Override PartName="/ppt/slides/slide29.xml" ContentType="application/vnd.openxmlformats-officedocument.presentationml.slide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embeddings/Microsoft_Equation19.bin" ContentType="application/vnd.openxmlformats-officedocument.oleObject"/>
  <Override PartName="/ppt/embeddings/Microsoft_Equation38.bin" ContentType="application/vnd.openxmlformats-officedocument.oleObject"/>
  <Override PartName="/ppt/notesMasters/notesMaster1.xml" ContentType="application/vnd.openxmlformats-officedocument.presentationml.notesMaster+xml"/>
  <Override PartName="/ppt/embeddings/Microsoft_Equation24.bin" ContentType="application/vnd.openxmlformats-officedocument.oleObject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embeddings/Microsoft_Equation8.bin" ContentType="application/vnd.openxmlformats-officedocument.oleObject"/>
  <Override PartName="/ppt/slides/slide22.xml" ContentType="application/vnd.openxmlformats-officedocument.presentationml.slide+xml"/>
  <Override PartName="/ppt/embeddings/Microsoft_Equation26.bin" ContentType="application/vnd.openxmlformats-officedocument.oleObject"/>
  <Override PartName="/ppt/embeddings/Microsoft_Equation12.bin" ContentType="application/vnd.openxmlformats-officedocument.oleObject"/>
  <Override PartName="/ppt/embeddings/Microsoft_Equation31.bin" ContentType="application/vnd.openxmlformats-officedocument.oleObject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embeddings/Microsoft_Equation1.bin" ContentType="application/vnd.openxmlformats-officedocument.oleObject"/>
  <Override PartName="/ppt/embeddings/Microsoft_Equation16.bin" ContentType="application/vnd.openxmlformats-officedocument.oleObject"/>
  <Override PartName="/ppt/embeddings/Microsoft_Equation35.bin" ContentType="application/vnd.openxmlformats-officedocument.oleObject"/>
  <Default Extension="png" ContentType="image/png"/>
  <Override PartName="/ppt/embeddings/Microsoft_Equation21.bin" ContentType="application/vnd.openxmlformats-officedocument.oleObject"/>
  <Override PartName="/ppt/notesSlides/notesSlide25.xml" ContentType="application/vnd.openxmlformats-officedocument.presentationml.notesSlide+xml"/>
  <Override PartName="/ppt/embeddings/Microsoft_Equation40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52" r:id="rId3"/>
    <p:sldId id="395" r:id="rId4"/>
    <p:sldId id="434" r:id="rId5"/>
    <p:sldId id="396" r:id="rId6"/>
    <p:sldId id="430" r:id="rId7"/>
    <p:sldId id="397" r:id="rId8"/>
    <p:sldId id="439" r:id="rId9"/>
    <p:sldId id="432" r:id="rId10"/>
    <p:sldId id="433" r:id="rId11"/>
    <p:sldId id="429" r:id="rId12"/>
    <p:sldId id="425" r:id="rId13"/>
    <p:sldId id="399" r:id="rId14"/>
    <p:sldId id="436" r:id="rId15"/>
    <p:sldId id="440" r:id="rId16"/>
    <p:sldId id="403" r:id="rId17"/>
    <p:sldId id="404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24" r:id="rId26"/>
    <p:sldId id="412" r:id="rId27"/>
    <p:sldId id="427" r:id="rId28"/>
    <p:sldId id="428" r:id="rId29"/>
    <p:sldId id="413" r:id="rId30"/>
    <p:sldId id="414" r:id="rId31"/>
    <p:sldId id="415" r:id="rId32"/>
    <p:sldId id="416" r:id="rId33"/>
    <p:sldId id="417" r:id="rId34"/>
    <p:sldId id="418" r:id="rId35"/>
    <p:sldId id="419" r:id="rId36"/>
    <p:sldId id="369" r:id="rId37"/>
    <p:sldId id="420" r:id="rId38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B22A6"/>
    <a:srgbClr val="008000"/>
    <a:srgbClr val="FF0000"/>
    <a:srgbClr val="FFFF00"/>
    <a:srgbClr val="D5E467"/>
    <a:srgbClr val="CB91DF"/>
    <a:srgbClr val="E3D1E4"/>
    <a:srgbClr val="DADAD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6074" autoAdjust="0"/>
    <p:restoredTop sz="90353" autoAdjust="0"/>
  </p:normalViewPr>
  <p:slideViewPr>
    <p:cSldViewPr snapToGrid="0">
      <p:cViewPr>
        <p:scale>
          <a:sx n="110" d="100"/>
          <a:sy n="110" d="100"/>
        </p:scale>
        <p:origin x="-672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5" Type="http://schemas.openxmlformats.org/officeDocument/2006/relationships/image" Target="../media/image28.wmf"/><Relationship Id="rId6" Type="http://schemas.openxmlformats.org/officeDocument/2006/relationships/image" Target="../media/image29.wmf"/><Relationship Id="rId7" Type="http://schemas.openxmlformats.org/officeDocument/2006/relationships/image" Target="../media/image30.wmf"/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34.wmf"/><Relationship Id="rId1" Type="http://schemas.openxmlformats.org/officeDocument/2006/relationships/image" Target="../media/image31.wmf"/><Relationship Id="rId2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4" Type="http://schemas.openxmlformats.org/officeDocument/2006/relationships/image" Target="../media/image38.wmf"/><Relationship Id="rId5" Type="http://schemas.openxmlformats.org/officeDocument/2006/relationships/image" Target="../media/image39.wmf"/><Relationship Id="rId1" Type="http://schemas.openxmlformats.org/officeDocument/2006/relationships/image" Target="../media/image35.wmf"/><Relationship Id="rId2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41.wmf"/><Relationship Id="rId3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4" Type="http://schemas.openxmlformats.org/officeDocument/2006/relationships/image" Target="../media/image46.wmf"/><Relationship Id="rId1" Type="http://schemas.openxmlformats.org/officeDocument/2006/relationships/image" Target="../media/image43.wmf"/><Relationship Id="rId2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4" Type="http://schemas.openxmlformats.org/officeDocument/2006/relationships/image" Target="../media/image50.wmf"/><Relationship Id="rId5" Type="http://schemas.openxmlformats.org/officeDocument/2006/relationships/image" Target="../media/image51.wmf"/><Relationship Id="rId6" Type="http://schemas.openxmlformats.org/officeDocument/2006/relationships/image" Target="../media/image52.wmf"/><Relationship Id="rId7" Type="http://schemas.openxmlformats.org/officeDocument/2006/relationships/image" Target="../media/image53.wmf"/><Relationship Id="rId8" Type="http://schemas.openxmlformats.org/officeDocument/2006/relationships/image" Target="../media/image54.wmf"/><Relationship Id="rId9" Type="http://schemas.openxmlformats.org/officeDocument/2006/relationships/image" Target="../media/image55.wmf"/><Relationship Id="rId1" Type="http://schemas.openxmlformats.org/officeDocument/2006/relationships/image" Target="../media/image47.wmf"/><Relationship Id="rId2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4" Type="http://schemas.openxmlformats.org/officeDocument/2006/relationships/image" Target="../media/image59.wmf"/><Relationship Id="rId5" Type="http://schemas.openxmlformats.org/officeDocument/2006/relationships/image" Target="../media/image60.wmf"/><Relationship Id="rId1" Type="http://schemas.openxmlformats.org/officeDocument/2006/relationships/image" Target="../media/image56.wmf"/><Relationship Id="rId2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Relationship Id="rId2" Type="http://schemas.openxmlformats.org/officeDocument/2006/relationships/image" Target="../media/image63.wmf"/><Relationship Id="rId3" Type="http://schemas.openxmlformats.org/officeDocument/2006/relationships/image" Target="../media/image6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86C83-CED6-46A5-BACE-B3FE55D989AD}" type="datetimeFigureOut">
              <a:rPr lang="en-US" smtClean="0"/>
              <a:pPr/>
              <a:t>10/11/09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1294C-A325-48B4-9C38-792C63AFB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54771C-BB30-445B-8653-2A3BA4A3F4B5}" type="datetimeFigureOut">
              <a:rPr lang="en-US"/>
              <a:pPr/>
              <a:t>10/11/09</a:t>
            </a:fld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584CD0-639A-4BC0-8501-29713AABBFE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10 minutes.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I have hide</a:t>
            </a:r>
            <a:r>
              <a:rPr lang="en-US" baseline="0" dirty="0" smtClean="0"/>
              <a:t> the next slide so that you can keep whichever looks better. In this one tortoise is a bit faster but the movement is very smooth. In the next one, the movement is not that smooth =( although it took me a long time to make that one.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Hidden</a:t>
            </a:r>
            <a:r>
              <a:rPr lang="en-US" baseline="0" dirty="0" smtClean="0"/>
              <a:t> but complete, you can use either this one or previous </a:t>
            </a:r>
            <a:r>
              <a:rPr lang="en-US" baseline="0" smtClean="0"/>
              <a:t>one whichever looks good to u =) 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92925" y="6248400"/>
            <a:ext cx="1905000" cy="457200"/>
          </a:xfrm>
        </p:spPr>
        <p:txBody>
          <a:bodyPr/>
          <a:lstStyle>
            <a:lvl1pPr>
              <a:defRPr>
                <a:latin typeface="Times" pitchFamily="48" charset="0"/>
              </a:defRPr>
            </a:lvl1pPr>
          </a:lstStyle>
          <a:p>
            <a:fld id="{88D1A942-F44E-498C-A08A-3FE98F7FD2C2}" type="slidenum">
              <a:rPr lang="en-US" smtClean="0"/>
              <a:pPr/>
              <a:t>‹#›</a:t>
            </a:fld>
            <a:r>
              <a:rPr lang="en-US" dirty="0" smtClean="0"/>
              <a:t> of 37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C1316-384F-40EC-A270-72F0F8684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DAD97-6108-4C9C-88DF-C80096A81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3B4F5-3279-42F3-B984-B2B466453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60CA43-FB71-4A6F-BFB3-52D25D400D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0E37E-966C-48E7-8197-9618DAE5B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60CA43-FB71-4A6F-BFB3-52D25D400D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F0B35-CE42-430B-9984-8FBC465A9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1825A-4733-4397-9A67-9ECC490E0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39224-2F60-4024-9227-9176686FD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0547C-C1A9-45DB-8D19-B187334CB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ED7AF-FFE3-4887-B4DB-DDD4FB2E0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"/>
              </a:defRPr>
            </a:lvl1pPr>
          </a:lstStyle>
          <a:p>
            <a:pPr>
              <a:defRPr/>
            </a:pPr>
            <a:fld id="{7E60CA43-FB71-4A6F-BFB3-52D25D400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705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2A85306-65AE-40DD-BE64-C0F568435330}" type="slidenum">
              <a:rPr lang="en-US" sz="1400">
                <a:latin typeface="Times" pitchFamily="48" charset="0"/>
              </a:rPr>
              <a:pPr algn="r"/>
              <a:t>‹#›</a:t>
            </a:fld>
            <a:r>
              <a:rPr lang="en-US" sz="1400" dirty="0">
                <a:latin typeface="Times" pitchFamily="48" charset="0"/>
              </a:rPr>
              <a:t> of</a:t>
            </a:r>
            <a:r>
              <a:rPr lang="en-US" sz="1400" dirty="0" smtClean="0">
                <a:latin typeface="Times" pitchFamily="48" charset="0"/>
              </a:rPr>
              <a:t> 37</a:t>
            </a:r>
            <a:endParaRPr lang="en-US" sz="1400" dirty="0">
              <a:latin typeface="Times" pitchFamily="4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6" Type="http://schemas.openxmlformats.org/officeDocument/2006/relationships/oleObject" Target="../embeddings/Microsoft_Equation3.bin"/><Relationship Id="rId7" Type="http://schemas.openxmlformats.org/officeDocument/2006/relationships/oleObject" Target="../embeddings/Microsoft_Equation4.bin"/><Relationship Id="rId8" Type="http://schemas.openxmlformats.org/officeDocument/2006/relationships/oleObject" Target="../embeddings/Microsoft_Equation5.bin"/><Relationship Id="rId9" Type="http://schemas.openxmlformats.org/officeDocument/2006/relationships/oleObject" Target="../embeddings/Microsoft_Equation6.bin"/><Relationship Id="rId10" Type="http://schemas.openxmlformats.org/officeDocument/2006/relationships/oleObject" Target="../embeddings/Microsoft_Equation7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Microsoft_Equation8.bin"/><Relationship Id="rId5" Type="http://schemas.openxmlformats.org/officeDocument/2006/relationships/oleObject" Target="../embeddings/Microsoft_Equation9.bin"/><Relationship Id="rId6" Type="http://schemas.openxmlformats.org/officeDocument/2006/relationships/oleObject" Target="../embeddings/Microsoft_Equation10.bin"/><Relationship Id="rId7" Type="http://schemas.openxmlformats.org/officeDocument/2006/relationships/oleObject" Target="../embeddings/Microsoft_Equation1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Microsoft_Equation12.bin"/><Relationship Id="rId5" Type="http://schemas.openxmlformats.org/officeDocument/2006/relationships/oleObject" Target="../embeddings/Microsoft_Equation13.bin"/><Relationship Id="rId6" Type="http://schemas.openxmlformats.org/officeDocument/2006/relationships/oleObject" Target="../embeddings/Microsoft_Equation14.bin"/><Relationship Id="rId7" Type="http://schemas.openxmlformats.org/officeDocument/2006/relationships/oleObject" Target="../embeddings/Microsoft_Equation15.bin"/><Relationship Id="rId8" Type="http://schemas.openxmlformats.org/officeDocument/2006/relationships/oleObject" Target="../embeddings/Microsoft_Equation1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Microsoft_Equation17.bin"/><Relationship Id="rId5" Type="http://schemas.openxmlformats.org/officeDocument/2006/relationships/oleObject" Target="../embeddings/Microsoft_Equation18.bin"/><Relationship Id="rId6" Type="http://schemas.openxmlformats.org/officeDocument/2006/relationships/oleObject" Target="../embeddings/Microsoft_Equation19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Microsoft_Equation20.bin"/><Relationship Id="rId5" Type="http://schemas.openxmlformats.org/officeDocument/2006/relationships/oleObject" Target="../embeddings/Microsoft_Equation21.bin"/><Relationship Id="rId6" Type="http://schemas.openxmlformats.org/officeDocument/2006/relationships/oleObject" Target="../embeddings/Microsoft_Equation22.bin"/><Relationship Id="rId7" Type="http://schemas.openxmlformats.org/officeDocument/2006/relationships/oleObject" Target="../embeddings/Microsoft_Equation2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31.bin"/><Relationship Id="rId12" Type="http://schemas.openxmlformats.org/officeDocument/2006/relationships/oleObject" Target="../embeddings/Microsoft_Equation32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Microsoft_Equation24.bin"/><Relationship Id="rId5" Type="http://schemas.openxmlformats.org/officeDocument/2006/relationships/oleObject" Target="../embeddings/Microsoft_Equation25.bin"/><Relationship Id="rId6" Type="http://schemas.openxmlformats.org/officeDocument/2006/relationships/oleObject" Target="../embeddings/Microsoft_Equation26.bin"/><Relationship Id="rId7" Type="http://schemas.openxmlformats.org/officeDocument/2006/relationships/oleObject" Target="../embeddings/Microsoft_Equation27.bin"/><Relationship Id="rId8" Type="http://schemas.openxmlformats.org/officeDocument/2006/relationships/oleObject" Target="../embeddings/Microsoft_Equation28.bin"/><Relationship Id="rId9" Type="http://schemas.openxmlformats.org/officeDocument/2006/relationships/oleObject" Target="../embeddings/Microsoft_Equation29.bin"/><Relationship Id="rId10" Type="http://schemas.openxmlformats.org/officeDocument/2006/relationships/oleObject" Target="../embeddings/Microsoft_Equation3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Microsoft_Equation33.bin"/><Relationship Id="rId5" Type="http://schemas.openxmlformats.org/officeDocument/2006/relationships/oleObject" Target="../embeddings/Microsoft_Equation34.bin"/><Relationship Id="rId6" Type="http://schemas.openxmlformats.org/officeDocument/2006/relationships/oleObject" Target="../embeddings/Microsoft_Equation35.bin"/><Relationship Id="rId7" Type="http://schemas.openxmlformats.org/officeDocument/2006/relationships/oleObject" Target="../embeddings/Microsoft_Equation36.bin"/><Relationship Id="rId8" Type="http://schemas.openxmlformats.org/officeDocument/2006/relationships/image" Target="../media/image61.jpeg"/><Relationship Id="rId9" Type="http://schemas.openxmlformats.org/officeDocument/2006/relationships/oleObject" Target="../embeddings/Microsoft_Equation37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Microsoft_Equation38.bin"/><Relationship Id="rId5" Type="http://schemas.openxmlformats.org/officeDocument/2006/relationships/oleObject" Target="../embeddings/Microsoft_Equation39.bin"/><Relationship Id="rId6" Type="http://schemas.openxmlformats.org/officeDocument/2006/relationships/oleObject" Target="../embeddings/Microsoft_Equation40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Microsoft_Equation41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wmf"/><Relationship Id="rId6" Type="http://schemas.openxmlformats.org/officeDocument/2006/relationships/image" Target="../media/image12.wmf"/><Relationship Id="rId7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7CE337C3-B2F9-4F09-9D70-D70087ECCB0F}" type="slidenum">
              <a:rPr lang="en-US"/>
              <a:pPr/>
              <a:t>1</a:t>
            </a:fld>
            <a:r>
              <a:rPr lang="en-US" dirty="0"/>
              <a:t> of </a:t>
            </a:r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595747" y="488311"/>
            <a:ext cx="10523519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4200" dirty="0" smtClean="0">
                <a:solidFill>
                  <a:schemeClr val="accent2"/>
                </a:solidFill>
              </a:rPr>
              <a:t>An MDP-based Application Oriented Optimal Policy for Wireless Sensor Networks</a:t>
            </a:r>
            <a:endParaRPr lang="en-US" sz="4200" dirty="0">
              <a:solidFill>
                <a:schemeClr val="accent2"/>
              </a:solidFill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57200" y="2514600"/>
            <a:ext cx="80772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3025" tIns="36512" rIns="73025" bIns="36512"/>
          <a:lstStyle/>
          <a:p>
            <a:pPr>
              <a:spcBef>
                <a:spcPct val="20000"/>
              </a:spcBef>
            </a:pPr>
            <a:r>
              <a:rPr lang="en-US" sz="1600" dirty="0" smtClean="0"/>
              <a:t>Arslan </a:t>
            </a:r>
            <a:r>
              <a:rPr lang="en-US" sz="1600" dirty="0" err="1" smtClean="0"/>
              <a:t>Munir</a:t>
            </a:r>
            <a:r>
              <a:rPr lang="en-US" sz="1600" dirty="0" smtClean="0"/>
              <a:t> and </a:t>
            </a:r>
            <a:r>
              <a:rPr lang="en-US" sz="1800" b="1" u="sng" dirty="0" smtClean="0"/>
              <a:t>Ann </a:t>
            </a:r>
            <a:r>
              <a:rPr lang="en-US" sz="1800" b="1" u="sng" dirty="0"/>
              <a:t>Gordon-Ross</a:t>
            </a:r>
            <a:r>
              <a:rPr lang="en-US" sz="1800" b="1" u="sng" baseline="30000" dirty="0" smtClean="0"/>
              <a:t>+</a:t>
            </a:r>
            <a:r>
              <a:rPr lang="en-US" sz="1800" b="1" baseline="30000" dirty="0" smtClean="0"/>
              <a:t>    </a:t>
            </a:r>
            <a:endParaRPr lang="en-US" sz="2000" i="1" dirty="0" smtClean="0"/>
          </a:p>
          <a:p>
            <a:pPr>
              <a:lnSpc>
                <a:spcPts val="1500"/>
              </a:lnSpc>
              <a:spcBef>
                <a:spcPct val="20000"/>
              </a:spcBef>
            </a:pPr>
            <a:endParaRPr lang="en-US" sz="2000" i="1" dirty="0" smtClean="0"/>
          </a:p>
          <a:p>
            <a:pPr>
              <a:lnSpc>
                <a:spcPts val="1500"/>
              </a:lnSpc>
              <a:spcBef>
                <a:spcPct val="20000"/>
              </a:spcBef>
            </a:pPr>
            <a:r>
              <a:rPr lang="en-US" sz="2000" i="1" dirty="0" smtClean="0"/>
              <a:t>Department </a:t>
            </a:r>
            <a:r>
              <a:rPr lang="en-US" sz="2000" i="1" dirty="0"/>
              <a:t>of Electrical and Computer Engineering</a:t>
            </a:r>
          </a:p>
          <a:p>
            <a:pPr>
              <a:lnSpc>
                <a:spcPts val="1100"/>
              </a:lnSpc>
              <a:spcBef>
                <a:spcPct val="20000"/>
              </a:spcBef>
            </a:pPr>
            <a:r>
              <a:rPr lang="en-US" sz="2000" i="1" dirty="0"/>
              <a:t>University of </a:t>
            </a:r>
            <a:r>
              <a:rPr lang="en-US" sz="2000" i="1" dirty="0" smtClean="0"/>
              <a:t>Florida, Gainesville, Florida, USA</a:t>
            </a:r>
            <a:endParaRPr lang="en-US" sz="2000" i="1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6256" y="6110791"/>
            <a:ext cx="3586163" cy="52322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  <a:effectLst/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Times New Roman" pitchFamily="48" charset="0"/>
              </a:rPr>
              <a:t>This work was supported by National Science Foundation (NSF) grant CNS-0834080</a:t>
            </a:r>
            <a:endParaRPr lang="en-US" sz="1400" i="1" dirty="0">
              <a:latin typeface="Times New Roman" pitchFamily="48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73050" y="50927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55200" y="3962400"/>
            <a:ext cx="5029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1600" baseline="30000" dirty="0">
                <a:latin typeface="Tahoma" pitchFamily="48" charset="0"/>
              </a:rPr>
              <a:t>+ </a:t>
            </a:r>
            <a:r>
              <a:rPr lang="en-US" sz="1600" dirty="0">
                <a:latin typeface="Tahoma" pitchFamily="48" charset="0"/>
              </a:rPr>
              <a:t>Also</a:t>
            </a:r>
            <a:r>
              <a:rPr lang="en-US" sz="1600" dirty="0" smtClean="0">
                <a:latin typeface="Tahoma" pitchFamily="48" charset="0"/>
              </a:rPr>
              <a:t> affiliated </a:t>
            </a:r>
            <a:r>
              <a:rPr lang="en-US" sz="1600" dirty="0">
                <a:latin typeface="Tahoma" pitchFamily="48" charset="0"/>
              </a:rPr>
              <a:t>with NSF Center for High-Performance </a:t>
            </a:r>
            <a:r>
              <a:rPr lang="en-US" sz="1600" dirty="0" smtClean="0">
                <a:latin typeface="Tahoma" pitchFamily="48" charset="0"/>
              </a:rPr>
              <a:t>Reconfigurable </a:t>
            </a:r>
            <a:r>
              <a:rPr lang="en-US" sz="1600" dirty="0">
                <a:latin typeface="Tahoma" pitchFamily="48" charset="0"/>
              </a:rPr>
              <a:t>Computing </a:t>
            </a: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962400"/>
            <a:ext cx="21812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Contributions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4878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sp>
        <p:nvSpPr>
          <p:cNvPr id="29" name="Line Callout 1 28"/>
          <p:cNvSpPr/>
          <p:nvPr/>
        </p:nvSpPr>
        <p:spPr bwMode="auto">
          <a:xfrm>
            <a:off x="5676183" y="3214782"/>
            <a:ext cx="3243531" cy="405442"/>
          </a:xfrm>
          <a:prstGeom prst="borderCallout1">
            <a:avLst>
              <a:gd name="adj1" fmla="val -399"/>
              <a:gd name="adj2" fmla="val 49833"/>
              <a:gd name="adj3" fmla="val -133346"/>
              <a:gd name="adj4" fmla="val 49929"/>
            </a:avLst>
          </a:prstGeom>
          <a:solidFill>
            <a:schemeClr val="accent3">
              <a:lumMod val="85000"/>
              <a:alpha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Discrete Stochastic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Dynamic Programming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0" name="Line Callout 1 29"/>
          <p:cNvSpPr/>
          <p:nvPr/>
        </p:nvSpPr>
        <p:spPr bwMode="auto">
          <a:xfrm>
            <a:off x="422694" y="5644552"/>
            <a:ext cx="2104845" cy="437072"/>
          </a:xfrm>
          <a:prstGeom prst="borderCallout1">
            <a:avLst>
              <a:gd name="adj1" fmla="val -498"/>
              <a:gd name="adj2" fmla="val 49013"/>
              <a:gd name="adj3" fmla="val -505953"/>
              <a:gd name="adj4" fmla="val 139530"/>
            </a:avLst>
          </a:prstGeom>
          <a:solidFill>
            <a:srgbClr val="92D050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Optimal in any situation</a:t>
            </a:r>
          </a:p>
        </p:txBody>
      </p:sp>
      <p:cxnSp>
        <p:nvCxnSpPr>
          <p:cNvPr id="51" name="Straight Arrow Connector 50"/>
          <p:cNvCxnSpPr/>
          <p:nvPr/>
        </p:nvCxnSpPr>
        <p:spPr bwMode="auto">
          <a:xfrm rot="5400000">
            <a:off x="3960321" y="2363645"/>
            <a:ext cx="603059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Line Callout 1 14"/>
          <p:cNvSpPr/>
          <p:nvPr/>
        </p:nvSpPr>
        <p:spPr bwMode="auto">
          <a:xfrm>
            <a:off x="5952228" y="2280254"/>
            <a:ext cx="2691442" cy="405442"/>
          </a:xfrm>
          <a:prstGeom prst="borderCallout1">
            <a:avLst>
              <a:gd name="adj1" fmla="val 52792"/>
              <a:gd name="adj2" fmla="val -597"/>
              <a:gd name="adj3" fmla="val 183674"/>
              <a:gd name="adj4" fmla="val -28726"/>
            </a:avLst>
          </a:prstGeom>
          <a:solidFill>
            <a:schemeClr val="accent3">
              <a:lumMod val="65000"/>
              <a:alpha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latin typeface="Times"/>
              </a:rPr>
              <a:t>MDP – Markov Decision Process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329821" y="1216334"/>
            <a:ext cx="1880559" cy="836762"/>
          </a:xfrm>
          <a:prstGeom prst="rect">
            <a:avLst/>
          </a:prstGeom>
          <a:solidFill>
            <a:srgbClr val="00B05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Dynamic Optimization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For WSNs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364315" y="2665563"/>
            <a:ext cx="1802920" cy="759125"/>
          </a:xfrm>
          <a:prstGeom prst="rect">
            <a:avLst/>
          </a:prstGeom>
          <a:solidFill>
            <a:srgbClr val="C0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MDP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–based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Dynamic Optimization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7" name="Line Callout 1 16"/>
          <p:cNvSpPr/>
          <p:nvPr/>
        </p:nvSpPr>
        <p:spPr bwMode="auto">
          <a:xfrm>
            <a:off x="5788324" y="5630175"/>
            <a:ext cx="3010619" cy="477330"/>
          </a:xfrm>
          <a:prstGeom prst="borderCallout1">
            <a:avLst>
              <a:gd name="adj1" fmla="val 383"/>
              <a:gd name="adj2" fmla="val 50119"/>
              <a:gd name="adj3" fmla="val -463902"/>
              <a:gd name="adj4" fmla="val -20271"/>
            </a:avLst>
          </a:prstGeom>
          <a:solidFill>
            <a:srgbClr val="92D050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latin typeface="Times"/>
              </a:rPr>
              <a:t>Adapts to changing application </a:t>
            </a:r>
          </a:p>
          <a:p>
            <a:r>
              <a:rPr lang="en-US" sz="1400" dirty="0" smtClean="0">
                <a:latin typeface="Times"/>
              </a:rPr>
              <a:t>requirements and environmental stimuli</a:t>
            </a:r>
          </a:p>
        </p:txBody>
      </p:sp>
      <p:sp>
        <p:nvSpPr>
          <p:cNvPr id="18" name="Line Callout 1 17"/>
          <p:cNvSpPr/>
          <p:nvPr/>
        </p:nvSpPr>
        <p:spPr bwMode="auto">
          <a:xfrm>
            <a:off x="2751833" y="4615134"/>
            <a:ext cx="3010619" cy="672863"/>
          </a:xfrm>
          <a:prstGeom prst="borderCallout1">
            <a:avLst>
              <a:gd name="adj1" fmla="val 228"/>
              <a:gd name="adj2" fmla="val 49832"/>
              <a:gd name="adj3" fmla="val -177155"/>
              <a:gd name="adj4" fmla="val 50216"/>
            </a:avLst>
          </a:prstGeom>
          <a:solidFill>
            <a:srgbClr val="92D050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latin typeface="Times"/>
              </a:rPr>
              <a:t>Gives an optimal policy that performs </a:t>
            </a:r>
          </a:p>
          <a:p>
            <a:r>
              <a:rPr lang="en-US" sz="1400" dirty="0" smtClean="0">
                <a:latin typeface="Times"/>
              </a:rPr>
              <a:t>dynamic voltage, frequency, and sensing </a:t>
            </a:r>
          </a:p>
          <a:p>
            <a:r>
              <a:rPr lang="en-US" sz="1400" dirty="0" smtClean="0">
                <a:latin typeface="Times"/>
              </a:rPr>
              <a:t>frequency scaling (DVFS2)</a:t>
            </a:r>
          </a:p>
        </p:txBody>
      </p:sp>
      <p:sp>
        <p:nvSpPr>
          <p:cNvPr id="39" name="Line Callout 1 38"/>
          <p:cNvSpPr/>
          <p:nvPr/>
        </p:nvSpPr>
        <p:spPr bwMode="auto">
          <a:xfrm>
            <a:off x="5681935" y="1279576"/>
            <a:ext cx="3243531" cy="488826"/>
          </a:xfrm>
          <a:prstGeom prst="borderCallout1">
            <a:avLst>
              <a:gd name="adj1" fmla="val 100190"/>
              <a:gd name="adj2" fmla="val 50099"/>
              <a:gd name="adj3" fmla="val 203716"/>
              <a:gd name="adj4" fmla="val 49929"/>
            </a:avLst>
          </a:prstGeom>
          <a:solidFill>
            <a:schemeClr val="accent3">
              <a:lumMod val="85000"/>
              <a:alpha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Models and solves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dynamic decision making problems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1" animBg="1"/>
      <p:bldP spid="15" grpId="0" animBg="1"/>
      <p:bldP spid="12" grpId="0" animBg="1"/>
      <p:bldP spid="13" grpId="0" animBg="1"/>
      <p:bldP spid="17" grpId="1" animBg="1"/>
      <p:bldP spid="18" grpId="1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187050" y="69275"/>
            <a:ext cx="8861950" cy="1143000"/>
          </a:xfrm>
        </p:spPr>
        <p:txBody>
          <a:bodyPr/>
          <a:lstStyle/>
          <a:p>
            <a:r>
              <a:rPr lang="en-US" sz="3400" dirty="0" smtClean="0"/>
              <a:t>MDP-based Tuning Methodology for WSNs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957532"/>
            <a:ext cx="8458200" cy="541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pic>
        <p:nvPicPr>
          <p:cNvPr id="467969" name="Picture 1" descr="C:\Users\arslan\ArslanMunir\ResearchWithAnnGordonRoss\Presentations\ESWeek09Presentation\MDPOptimizationProcessDiagramPresen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8683" y="1057371"/>
            <a:ext cx="6836094" cy="54296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7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600472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126774" y="172528"/>
            <a:ext cx="8861950" cy="1053967"/>
          </a:xfrm>
        </p:spPr>
        <p:txBody>
          <a:bodyPr/>
          <a:lstStyle/>
          <a:p>
            <a:r>
              <a:rPr lang="en-US" sz="3400" dirty="0" smtClean="0"/>
              <a:t>Application Characterization Domain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518255"/>
            <a:ext cx="8458200" cy="471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98763" y="4449226"/>
            <a:ext cx="8300852" cy="148441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652637" y="3099374"/>
            <a:ext cx="1965602" cy="1631616"/>
            <a:chOff x="6652637" y="3340902"/>
            <a:chExt cx="1965602" cy="1631616"/>
          </a:xfrm>
        </p:grpSpPr>
        <p:cxnSp>
          <p:nvCxnSpPr>
            <p:cNvPr id="12" name="Straight Connector 11"/>
            <p:cNvCxnSpPr/>
            <p:nvPr/>
          </p:nvCxnSpPr>
          <p:spPr bwMode="auto">
            <a:xfrm rot="5400000" flipH="1" flipV="1">
              <a:off x="7316268" y="4637156"/>
              <a:ext cx="667939" cy="278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6652637" y="3340902"/>
              <a:ext cx="196560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MDP Reward </a:t>
              </a:r>
            </a:p>
            <a:p>
              <a:r>
                <a:rPr lang="en-US" sz="1400" b="1" dirty="0" smtClean="0"/>
                <a:t>Function Parameters</a:t>
              </a:r>
            </a:p>
            <a:p>
              <a:r>
                <a:rPr lang="en-US" sz="1400" b="1" dirty="0" smtClean="0"/>
                <a:t>(to Communication </a:t>
              </a:r>
            </a:p>
            <a:p>
              <a:r>
                <a:rPr lang="en-US" sz="1400" b="1" dirty="0" smtClean="0"/>
                <a:t>Domain)</a:t>
              </a:r>
              <a:endParaRPr lang="en-US" sz="14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580882" y="3335011"/>
            <a:ext cx="2095446" cy="1420995"/>
            <a:chOff x="3580882" y="3576539"/>
            <a:chExt cx="2095446" cy="1420995"/>
          </a:xfrm>
        </p:grpSpPr>
        <p:cxnSp>
          <p:nvCxnSpPr>
            <p:cNvPr id="23" name="Straight Connector 22"/>
            <p:cNvCxnSpPr/>
            <p:nvPr/>
          </p:nvCxnSpPr>
          <p:spPr bwMode="auto">
            <a:xfrm rot="5400000">
              <a:off x="4198167" y="4658202"/>
              <a:ext cx="675703" cy="29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3580882" y="3576539"/>
              <a:ext cx="209544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Profiling Statistics</a:t>
              </a:r>
            </a:p>
            <a:p>
              <a:r>
                <a:rPr lang="en-US" sz="1400" b="1" dirty="0" smtClean="0"/>
                <a:t>(from Communication </a:t>
              </a:r>
            </a:p>
            <a:p>
              <a:r>
                <a:rPr lang="en-US" sz="1400" b="1" dirty="0" smtClean="0"/>
                <a:t>Domain)</a:t>
              </a:r>
              <a:endParaRPr lang="en-US" sz="1400" b="1" dirty="0"/>
            </a:p>
          </p:txBody>
        </p:sp>
      </p:grpSp>
      <p:sp>
        <p:nvSpPr>
          <p:cNvPr id="18" name="Rounded Rectangular Callout 17"/>
          <p:cNvSpPr/>
          <p:nvPr/>
        </p:nvSpPr>
        <p:spPr bwMode="auto">
          <a:xfrm>
            <a:off x="3530780" y="1583578"/>
            <a:ext cx="2660071" cy="1187532"/>
          </a:xfrm>
          <a:prstGeom prst="wedgeRoundRectCallout">
            <a:avLst>
              <a:gd name="adj1" fmla="val 82348"/>
              <a:gd name="adj2" fmla="val 215923"/>
              <a:gd name="adj3" fmla="val 16667"/>
            </a:avLst>
          </a:prstGeom>
          <a:solidFill>
            <a:srgbClr val="92D050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imes"/>
              </a:rPr>
              <a:t>Application Metrics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Tolerable power consumption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1400" dirty="0" smtClean="0">
                <a:latin typeface="Times"/>
              </a:rPr>
              <a:t>Tolerable throughput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Tolerable delay</a:t>
            </a:r>
          </a:p>
        </p:txBody>
      </p:sp>
      <p:sp>
        <p:nvSpPr>
          <p:cNvPr id="20" name="Rounded Rectangular Callout 19"/>
          <p:cNvSpPr/>
          <p:nvPr/>
        </p:nvSpPr>
        <p:spPr bwMode="auto">
          <a:xfrm>
            <a:off x="6642040" y="1578641"/>
            <a:ext cx="2018881" cy="983412"/>
          </a:xfrm>
          <a:prstGeom prst="wedgeRoundRectCallout">
            <a:avLst>
              <a:gd name="adj1" fmla="val -71955"/>
              <a:gd name="adj2" fmla="val 15924"/>
              <a:gd name="adj3" fmla="val 16667"/>
            </a:avLst>
          </a:prstGeom>
          <a:solidFill>
            <a:srgbClr val="92D050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imes"/>
              </a:rPr>
              <a:t>Weight Factors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Signify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the weight </a:t>
            </a:r>
            <a:b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</a:b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  or importance of each </a:t>
            </a:r>
            <a:b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</a:b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  application metric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88191" y="1924639"/>
            <a:ext cx="3470125" cy="2112523"/>
            <a:chOff x="945892" y="2010511"/>
            <a:chExt cx="3709280" cy="2181925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3980" y="3111515"/>
              <a:ext cx="1479361" cy="10809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075" y="3521148"/>
              <a:ext cx="163758" cy="1792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45892" y="2455150"/>
              <a:ext cx="382645" cy="4714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27212" y="2010511"/>
              <a:ext cx="490472" cy="5481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Cloud 41"/>
            <p:cNvSpPr/>
            <p:nvPr/>
          </p:nvSpPr>
          <p:spPr bwMode="auto">
            <a:xfrm>
              <a:off x="1958045" y="2038127"/>
              <a:ext cx="668490" cy="495838"/>
            </a:xfrm>
            <a:prstGeom prst="cloud">
              <a:avLst/>
            </a:prstGeom>
            <a:solidFill>
              <a:srgbClr val="DB22A6">
                <a:alpha val="2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Network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63043" y="3713056"/>
              <a:ext cx="723431" cy="222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Sink node</a:t>
              </a:r>
              <a:endParaRPr lang="en-US" sz="8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24450" y="2816583"/>
              <a:ext cx="944469" cy="222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Gateway node</a:t>
              </a:r>
              <a:endParaRPr lang="en-US" sz="8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54235" y="2593854"/>
              <a:ext cx="1285452" cy="222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Application manager</a:t>
              </a:r>
              <a:endParaRPr lang="en-US" sz="800" b="1" dirty="0"/>
            </a:p>
          </p:txBody>
        </p:sp>
        <p:cxnSp>
          <p:nvCxnSpPr>
            <p:cNvPr id="46" name="Straight Connector 45"/>
            <p:cNvCxnSpPr/>
            <p:nvPr/>
          </p:nvCxnSpPr>
          <p:spPr bwMode="auto">
            <a:xfrm>
              <a:off x="1588252" y="3612357"/>
              <a:ext cx="100273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pic>
          <p:nvPicPr>
            <p:cNvPr id="47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909990">
              <a:off x="1012439" y="3140966"/>
              <a:ext cx="568218" cy="18746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8" name="Straight Connector 47"/>
            <p:cNvCxnSpPr>
              <a:endCxn id="42" idx="2"/>
            </p:cNvCxnSpPr>
            <p:nvPr/>
          </p:nvCxnSpPr>
          <p:spPr bwMode="auto">
            <a:xfrm flipV="1">
              <a:off x="1317385" y="2286045"/>
              <a:ext cx="642736" cy="42563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2609222" y="2227131"/>
              <a:ext cx="630292" cy="14821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0" name="Group 31"/>
            <p:cNvGrpSpPr/>
            <p:nvPr/>
          </p:nvGrpSpPr>
          <p:grpSpPr>
            <a:xfrm>
              <a:off x="2039199" y="2762024"/>
              <a:ext cx="925622" cy="616618"/>
              <a:chOff x="3557493" y="3465589"/>
              <a:chExt cx="2110198" cy="1284535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3557493" y="3465589"/>
                <a:ext cx="2110198" cy="463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Sensor nodes</a:t>
                </a:r>
                <a:endParaRPr lang="en-US" sz="800" b="1" dirty="0"/>
              </a:p>
            </p:txBody>
          </p:sp>
          <p:grpSp>
            <p:nvGrpSpPr>
              <p:cNvPr id="56" name="Group 24"/>
              <p:cNvGrpSpPr/>
              <p:nvPr/>
            </p:nvGrpSpPr>
            <p:grpSpPr>
              <a:xfrm>
                <a:off x="4712964" y="3971984"/>
                <a:ext cx="559685" cy="778140"/>
                <a:chOff x="4712964" y="3971984"/>
                <a:chExt cx="559685" cy="778140"/>
              </a:xfrm>
            </p:grpSpPr>
            <p:cxnSp>
              <p:nvCxnSpPr>
                <p:cNvPr id="57" name="Straight Connector 56"/>
                <p:cNvCxnSpPr/>
                <p:nvPr/>
              </p:nvCxnSpPr>
              <p:spPr bwMode="auto">
                <a:xfrm rot="16200000" flipV="1">
                  <a:off x="4877689" y="4034532"/>
                  <a:ext cx="457507" cy="33241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8" name="Straight Connector 57"/>
                <p:cNvCxnSpPr/>
                <p:nvPr/>
              </p:nvCxnSpPr>
              <p:spPr bwMode="auto">
                <a:xfrm rot="16200000" flipH="1">
                  <a:off x="4457639" y="4398257"/>
                  <a:ext cx="607192" cy="965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51" name="Group 36"/>
            <p:cNvGrpSpPr/>
            <p:nvPr/>
          </p:nvGrpSpPr>
          <p:grpSpPr>
            <a:xfrm>
              <a:off x="3739579" y="3030742"/>
              <a:ext cx="915593" cy="325092"/>
              <a:chOff x="7433953" y="4025392"/>
              <a:chExt cx="2087333" cy="677232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7633748" y="4025392"/>
                <a:ext cx="1887538" cy="463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Sensor field</a:t>
                </a:r>
                <a:endParaRPr lang="en-US" sz="800" b="1" dirty="0"/>
              </a:p>
            </p:txBody>
          </p:sp>
          <p:cxnSp>
            <p:nvCxnSpPr>
              <p:cNvPr id="54" name="Straight Connector 53"/>
              <p:cNvCxnSpPr/>
              <p:nvPr/>
            </p:nvCxnSpPr>
            <p:spPr bwMode="auto">
              <a:xfrm flipV="1">
                <a:off x="7433953" y="4607623"/>
                <a:ext cx="356260" cy="950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2" name="Rectangle 283"/>
            <p:cNvSpPr>
              <a:spLocks noChangeArrowheads="1"/>
            </p:cNvSpPr>
            <p:nvPr/>
          </p:nvSpPr>
          <p:spPr bwMode="auto">
            <a:xfrm rot="10800000">
              <a:off x="3406954" y="3352311"/>
              <a:ext cx="108638" cy="66228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sz="800"/>
            </a:p>
          </p:txBody>
        </p:sp>
      </p:grpSp>
      <p:sp>
        <p:nvSpPr>
          <p:cNvPr id="59" name="Oval 58"/>
          <p:cNvSpPr/>
          <p:nvPr/>
        </p:nvSpPr>
        <p:spPr bwMode="auto">
          <a:xfrm rot="18801719">
            <a:off x="2112189" y="1778923"/>
            <a:ext cx="1347289" cy="128195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741872" y="4692765"/>
            <a:ext cx="1708030" cy="905774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Wireless Sensor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Times"/>
              </a:rPr>
              <a:t>Network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Application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2470093" y="4744529"/>
            <a:ext cx="2892662" cy="905774"/>
            <a:chOff x="2470093" y="4744529"/>
            <a:chExt cx="2892662" cy="905774"/>
          </a:xfrm>
        </p:grpSpPr>
        <p:cxnSp>
          <p:nvCxnSpPr>
            <p:cNvPr id="40" name="Straight Connector 39"/>
            <p:cNvCxnSpPr/>
            <p:nvPr/>
          </p:nvCxnSpPr>
          <p:spPr bwMode="auto">
            <a:xfrm flipV="1">
              <a:off x="2470093" y="5149869"/>
              <a:ext cx="1187507" cy="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62" name="Rectangle 61"/>
            <p:cNvSpPr/>
            <p:nvPr/>
          </p:nvSpPr>
          <p:spPr bwMode="auto">
            <a:xfrm>
              <a:off x="3654725" y="4744529"/>
              <a:ext cx="1708030" cy="905774"/>
            </a:xfrm>
            <a:prstGeom prst="rect">
              <a:avLst/>
            </a:prstGeom>
            <a:solidFill>
              <a:srgbClr val="00B0F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Application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500" b="1" dirty="0" smtClean="0">
                  <a:latin typeface="Times"/>
                </a:rPr>
                <a:t>Manager</a:t>
              </a:r>
              <a:endPara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302343" y="4573892"/>
            <a:ext cx="3306819" cy="1067787"/>
            <a:chOff x="5302343" y="4573892"/>
            <a:chExt cx="3306819" cy="1067787"/>
          </a:xfrm>
        </p:grpSpPr>
        <p:grpSp>
          <p:nvGrpSpPr>
            <p:cNvPr id="21" name="Group 20"/>
            <p:cNvGrpSpPr/>
            <p:nvPr/>
          </p:nvGrpSpPr>
          <p:grpSpPr>
            <a:xfrm>
              <a:off x="5302343" y="4573892"/>
              <a:ext cx="1378904" cy="587854"/>
              <a:chOff x="5302343" y="4815420"/>
              <a:chExt cx="1378904" cy="587854"/>
            </a:xfrm>
          </p:grpSpPr>
          <p:cxnSp>
            <p:nvCxnSpPr>
              <p:cNvPr id="31" name="Straight Connector 30"/>
              <p:cNvCxnSpPr/>
              <p:nvPr/>
            </p:nvCxnSpPr>
            <p:spPr bwMode="auto">
              <a:xfrm>
                <a:off x="5367647" y="5403273"/>
                <a:ext cx="1258784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35" name="TextBox 34"/>
              <p:cNvSpPr txBox="1"/>
              <p:nvPr/>
            </p:nvSpPr>
            <p:spPr>
              <a:xfrm>
                <a:off x="5302343" y="4815420"/>
                <a:ext cx="13789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Application </a:t>
                </a:r>
              </a:p>
              <a:p>
                <a:r>
                  <a:rPr lang="en-US" sz="1400" b="1" dirty="0" smtClean="0"/>
                  <a:t>Requirements</a:t>
                </a:r>
                <a:endParaRPr lang="en-US" sz="1400" b="1" dirty="0"/>
              </a:p>
            </p:txBody>
          </p:sp>
        </p:grpSp>
        <p:sp>
          <p:nvSpPr>
            <p:cNvPr id="63" name="Rectangle 62"/>
            <p:cNvSpPr/>
            <p:nvPr/>
          </p:nvSpPr>
          <p:spPr bwMode="auto">
            <a:xfrm>
              <a:off x="6625087" y="4735905"/>
              <a:ext cx="1984075" cy="905774"/>
            </a:xfrm>
            <a:prstGeom prst="rect">
              <a:avLst/>
            </a:prstGeom>
            <a:solidFill>
              <a:srgbClr val="00B0F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Reward Function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500" b="1" dirty="0" smtClean="0">
                  <a:latin typeface="Times"/>
                </a:rPr>
                <a:t>Parameters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(Application Metrics &amp;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500" b="1" dirty="0" smtClean="0">
                  <a:latin typeface="Times"/>
                </a:rPr>
                <a:t>Weight Factors)</a:t>
              </a:r>
              <a:endPara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8" grpId="1" animBg="1"/>
      <p:bldP spid="20" grpId="1" animBg="1"/>
      <p:bldP spid="59" grpId="0" animBg="1"/>
      <p:bldP spid="6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1398658" y="5591846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169797" y="135245"/>
            <a:ext cx="8861950" cy="1143000"/>
          </a:xfrm>
        </p:spPr>
        <p:txBody>
          <a:bodyPr/>
          <a:lstStyle/>
          <a:p>
            <a:r>
              <a:rPr lang="en-US" sz="3400" dirty="0" smtClean="0"/>
              <a:t>Communication Domain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1390052" y="1751159"/>
            <a:ext cx="8458200" cy="467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324585" y="3359945"/>
            <a:ext cx="2351314" cy="146066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862642" y="1509623"/>
            <a:ext cx="3959497" cy="2449912"/>
            <a:chOff x="937746" y="2010511"/>
            <a:chExt cx="3746377" cy="2181925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3980" y="3111515"/>
              <a:ext cx="1479361" cy="10809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075" y="3521148"/>
              <a:ext cx="163758" cy="1792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45892" y="2455150"/>
              <a:ext cx="382645" cy="4714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27212" y="2010511"/>
              <a:ext cx="490472" cy="5481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Cloud 46"/>
            <p:cNvSpPr/>
            <p:nvPr/>
          </p:nvSpPr>
          <p:spPr bwMode="auto">
            <a:xfrm>
              <a:off x="1958045" y="2038127"/>
              <a:ext cx="668490" cy="495838"/>
            </a:xfrm>
            <a:prstGeom prst="cloud">
              <a:avLst/>
            </a:prstGeom>
            <a:solidFill>
              <a:srgbClr val="DB22A6">
                <a:alpha val="4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Network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37746" y="3713056"/>
              <a:ext cx="774025" cy="270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Sink node</a:t>
              </a:r>
              <a:endParaRPr lang="en-US" sz="8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191423" y="2816582"/>
              <a:ext cx="1010523" cy="270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Gateway node</a:t>
              </a:r>
              <a:endParaRPr lang="en-US" sz="8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909285" y="2593854"/>
              <a:ext cx="1375354" cy="270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/>
                <a:t>Application manager</a:t>
              </a:r>
              <a:endParaRPr lang="en-US" sz="800" b="1" dirty="0"/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>
              <a:off x="1588252" y="3612357"/>
              <a:ext cx="100273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pic>
          <p:nvPicPr>
            <p:cNvPr id="52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909990">
              <a:off x="1012439" y="3140966"/>
              <a:ext cx="568218" cy="18746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3" name="Straight Connector 52"/>
            <p:cNvCxnSpPr>
              <a:endCxn id="47" idx="2"/>
            </p:cNvCxnSpPr>
            <p:nvPr/>
          </p:nvCxnSpPr>
          <p:spPr bwMode="auto">
            <a:xfrm flipV="1">
              <a:off x="1317385" y="2286045"/>
              <a:ext cx="642736" cy="42563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2609222" y="2227131"/>
              <a:ext cx="630292" cy="14821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5" name="Group 31"/>
            <p:cNvGrpSpPr/>
            <p:nvPr/>
          </p:nvGrpSpPr>
          <p:grpSpPr>
            <a:xfrm>
              <a:off x="2006833" y="2762019"/>
              <a:ext cx="990358" cy="616616"/>
              <a:chOff x="3483704" y="3465589"/>
              <a:chExt cx="2257780" cy="1284535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3483704" y="3465589"/>
                <a:ext cx="2257780" cy="563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Sensor nodes</a:t>
                </a:r>
                <a:endParaRPr lang="en-US" sz="800" b="1" dirty="0"/>
              </a:p>
            </p:txBody>
          </p:sp>
          <p:grpSp>
            <p:nvGrpSpPr>
              <p:cNvPr id="62" name="Group 24"/>
              <p:cNvGrpSpPr/>
              <p:nvPr/>
            </p:nvGrpSpPr>
            <p:grpSpPr>
              <a:xfrm>
                <a:off x="4712964" y="3971984"/>
                <a:ext cx="559685" cy="778140"/>
                <a:chOff x="4712964" y="3971984"/>
                <a:chExt cx="559685" cy="778140"/>
              </a:xfrm>
            </p:grpSpPr>
            <p:cxnSp>
              <p:nvCxnSpPr>
                <p:cNvPr id="63" name="Straight Connector 62"/>
                <p:cNvCxnSpPr/>
                <p:nvPr/>
              </p:nvCxnSpPr>
              <p:spPr bwMode="auto">
                <a:xfrm rot="16200000" flipV="1">
                  <a:off x="4877689" y="4034532"/>
                  <a:ext cx="457507" cy="33241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4" name="Straight Connector 63"/>
                <p:cNvCxnSpPr/>
                <p:nvPr/>
              </p:nvCxnSpPr>
              <p:spPr bwMode="auto">
                <a:xfrm rot="16200000" flipH="1">
                  <a:off x="4457639" y="4398257"/>
                  <a:ext cx="607192" cy="965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56" name="Group 36"/>
            <p:cNvGrpSpPr/>
            <p:nvPr/>
          </p:nvGrpSpPr>
          <p:grpSpPr>
            <a:xfrm>
              <a:off x="3739579" y="3030742"/>
              <a:ext cx="944544" cy="325092"/>
              <a:chOff x="7433953" y="4025392"/>
              <a:chExt cx="2153334" cy="677232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7567745" y="4025392"/>
                <a:ext cx="2019542" cy="563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b="1" dirty="0" smtClean="0"/>
                  <a:t>Sensor field</a:t>
                </a:r>
                <a:endParaRPr lang="en-US" sz="800" b="1" dirty="0"/>
              </a:p>
            </p:txBody>
          </p:sp>
          <p:cxnSp>
            <p:nvCxnSpPr>
              <p:cNvPr id="60" name="Straight Connector 59"/>
              <p:cNvCxnSpPr/>
              <p:nvPr/>
            </p:nvCxnSpPr>
            <p:spPr bwMode="auto">
              <a:xfrm flipV="1">
                <a:off x="7433953" y="4607623"/>
                <a:ext cx="356260" cy="9500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7" name="Rectangle 283"/>
            <p:cNvSpPr>
              <a:spLocks noChangeArrowheads="1"/>
            </p:cNvSpPr>
            <p:nvPr/>
          </p:nvSpPr>
          <p:spPr bwMode="auto">
            <a:xfrm rot="10800000">
              <a:off x="3406954" y="3352311"/>
              <a:ext cx="108638" cy="66228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 sz="800"/>
            </a:p>
          </p:txBody>
        </p:sp>
      </p:grpSp>
      <p:sp>
        <p:nvSpPr>
          <p:cNvPr id="58" name="Oval 57"/>
          <p:cNvSpPr/>
          <p:nvPr/>
        </p:nvSpPr>
        <p:spPr bwMode="auto">
          <a:xfrm rot="18801719">
            <a:off x="217647" y="1565386"/>
            <a:ext cx="2854584" cy="182922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4511036" y="1664118"/>
            <a:ext cx="4085334" cy="4583479"/>
            <a:chOff x="4511036" y="1664118"/>
            <a:chExt cx="4085334" cy="4583479"/>
          </a:xfrm>
        </p:grpSpPr>
        <p:grpSp>
          <p:nvGrpSpPr>
            <p:cNvPr id="18" name="Group 17"/>
            <p:cNvGrpSpPr/>
            <p:nvPr/>
          </p:nvGrpSpPr>
          <p:grpSpPr>
            <a:xfrm>
              <a:off x="4511036" y="4567256"/>
              <a:ext cx="1965603" cy="1680341"/>
              <a:chOff x="3475916" y="4817410"/>
              <a:chExt cx="1965603" cy="1680341"/>
            </a:xfrm>
          </p:grpSpPr>
          <p:cxnSp>
            <p:nvCxnSpPr>
              <p:cNvPr id="12" name="Straight Connector 11"/>
              <p:cNvCxnSpPr/>
              <p:nvPr/>
            </p:nvCxnSpPr>
            <p:spPr bwMode="auto">
              <a:xfrm rot="16200000" flipH="1">
                <a:off x="4192947" y="5133149"/>
                <a:ext cx="634474" cy="299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4" name="TextBox 13"/>
              <p:cNvSpPr txBox="1"/>
              <p:nvPr/>
            </p:nvSpPr>
            <p:spPr>
              <a:xfrm>
                <a:off x="3475916" y="5543644"/>
                <a:ext cx="196560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MDP Reward </a:t>
                </a:r>
              </a:p>
              <a:p>
                <a:r>
                  <a:rPr lang="en-US" sz="1400" b="1" dirty="0" smtClean="0"/>
                  <a:t>Function Parameters</a:t>
                </a:r>
              </a:p>
              <a:p>
                <a:r>
                  <a:rPr lang="en-US" sz="1400" b="1" dirty="0" smtClean="0"/>
                  <a:t>(to Sensor Node </a:t>
                </a:r>
              </a:p>
              <a:p>
                <a:r>
                  <a:rPr lang="en-US" sz="1400" b="1" dirty="0" smtClean="0"/>
                  <a:t>Tuning Domain)</a:t>
                </a:r>
                <a:endParaRPr lang="en-US" sz="1400" b="1" dirty="0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5545785" y="1664118"/>
              <a:ext cx="3050585" cy="2002593"/>
              <a:chOff x="5597541" y="1948776"/>
              <a:chExt cx="3050585" cy="2002593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597541" y="1948776"/>
                <a:ext cx="3050585" cy="2002593"/>
                <a:chOff x="4510665" y="1914272"/>
                <a:chExt cx="3050585" cy="2002593"/>
              </a:xfrm>
            </p:grpSpPr>
            <p:cxnSp>
              <p:nvCxnSpPr>
                <p:cNvPr id="11" name="Straight Connector 10"/>
                <p:cNvCxnSpPr/>
                <p:nvPr/>
              </p:nvCxnSpPr>
              <p:spPr bwMode="auto">
                <a:xfrm rot="5400000">
                  <a:off x="3773376" y="3178570"/>
                  <a:ext cx="1475584" cy="100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sp>
              <p:nvSpPr>
                <p:cNvPr id="13" name="TextBox 12"/>
                <p:cNvSpPr txBox="1"/>
                <p:nvPr/>
              </p:nvSpPr>
              <p:spPr>
                <a:xfrm>
                  <a:off x="5595647" y="1914272"/>
                  <a:ext cx="1965603" cy="11695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/>
                    <a:t>MDP Reward </a:t>
                  </a:r>
                </a:p>
                <a:p>
                  <a:r>
                    <a:rPr lang="en-US" sz="1400" b="1" dirty="0" smtClean="0"/>
                    <a:t>Function Parameters</a:t>
                  </a:r>
                </a:p>
                <a:p>
                  <a:r>
                    <a:rPr lang="en-US" sz="1400" b="1" dirty="0" smtClean="0"/>
                    <a:t>(from Application </a:t>
                  </a:r>
                </a:p>
                <a:p>
                  <a:r>
                    <a:rPr lang="en-US" sz="1400" b="1" dirty="0" smtClean="0"/>
                    <a:t>Characterization </a:t>
                  </a:r>
                </a:p>
                <a:p>
                  <a:r>
                    <a:rPr lang="en-US" sz="1400" b="1" dirty="0" smtClean="0"/>
                    <a:t>Domain)</a:t>
                  </a:r>
                  <a:endParaRPr lang="en-US" sz="1400" b="1" dirty="0"/>
                </a:p>
              </p:txBody>
            </p:sp>
          </p:grpSp>
          <p:cxnSp>
            <p:nvCxnSpPr>
              <p:cNvPr id="69" name="Straight Connector 68"/>
              <p:cNvCxnSpPr/>
              <p:nvPr/>
            </p:nvCxnSpPr>
            <p:spPr bwMode="auto">
              <a:xfrm flipH="1" flipV="1">
                <a:off x="5600790" y="2471544"/>
                <a:ext cx="1097280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66" name="Group 65"/>
          <p:cNvGrpSpPr/>
          <p:nvPr/>
        </p:nvGrpSpPr>
        <p:grpSpPr>
          <a:xfrm>
            <a:off x="1371543" y="4080294"/>
            <a:ext cx="7032707" cy="2158937"/>
            <a:chOff x="1371543" y="4080294"/>
            <a:chExt cx="7032707" cy="2158937"/>
          </a:xfrm>
        </p:grpSpPr>
        <p:grpSp>
          <p:nvGrpSpPr>
            <p:cNvPr id="79" name="Group 78"/>
            <p:cNvGrpSpPr/>
            <p:nvPr/>
          </p:nvGrpSpPr>
          <p:grpSpPr>
            <a:xfrm>
              <a:off x="6328287" y="4096198"/>
              <a:ext cx="2075963" cy="2023599"/>
              <a:chOff x="6328287" y="4122076"/>
              <a:chExt cx="2075963" cy="2023599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6328287" y="4122076"/>
                <a:ext cx="2075963" cy="2023599"/>
                <a:chOff x="5293167" y="4346352"/>
                <a:chExt cx="2075963" cy="2023599"/>
              </a:xfrm>
            </p:grpSpPr>
            <p:cxnSp>
              <p:nvCxnSpPr>
                <p:cNvPr id="7" name="Straight Connector 6"/>
                <p:cNvCxnSpPr/>
                <p:nvPr/>
              </p:nvCxnSpPr>
              <p:spPr bwMode="auto">
                <a:xfrm flipH="1" flipV="1">
                  <a:off x="5293167" y="4346352"/>
                  <a:ext cx="1097280" cy="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sp>
              <p:nvSpPr>
                <p:cNvPr id="9" name="TextBox 8"/>
                <p:cNvSpPr txBox="1"/>
                <p:nvPr/>
              </p:nvSpPr>
              <p:spPr>
                <a:xfrm>
                  <a:off x="5522150" y="5631287"/>
                  <a:ext cx="1846980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/>
                    <a:t>Profiling Statistics </a:t>
                  </a:r>
                </a:p>
                <a:p>
                  <a:r>
                    <a:rPr lang="en-US" sz="1400" b="1" dirty="0" smtClean="0"/>
                    <a:t>(from Sensor Node </a:t>
                  </a:r>
                </a:p>
                <a:p>
                  <a:r>
                    <a:rPr lang="en-US" sz="1400" b="1" dirty="0" smtClean="0"/>
                    <a:t>Tuning Domain)</a:t>
                  </a:r>
                  <a:endParaRPr lang="en-US" sz="1400" b="1" dirty="0"/>
                </a:p>
              </p:txBody>
            </p:sp>
          </p:grpSp>
          <p:cxnSp>
            <p:nvCxnSpPr>
              <p:cNvPr id="70" name="Straight Connector 69"/>
              <p:cNvCxnSpPr/>
              <p:nvPr/>
            </p:nvCxnSpPr>
            <p:spPr bwMode="auto">
              <a:xfrm rot="16200000" flipH="1">
                <a:off x="6868524" y="4686024"/>
                <a:ext cx="1129054" cy="587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0" name="Group 79"/>
            <p:cNvGrpSpPr/>
            <p:nvPr/>
          </p:nvGrpSpPr>
          <p:grpSpPr>
            <a:xfrm>
              <a:off x="1371543" y="4080294"/>
              <a:ext cx="3249468" cy="2158937"/>
              <a:chOff x="1371543" y="4106172"/>
              <a:chExt cx="3249468" cy="2158937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371543" y="4106172"/>
                <a:ext cx="3249468" cy="2158937"/>
                <a:chOff x="336423" y="4330448"/>
                <a:chExt cx="3249468" cy="2158937"/>
              </a:xfrm>
            </p:grpSpPr>
            <p:cxnSp>
              <p:nvCxnSpPr>
                <p:cNvPr id="8" name="Straight Connector 7"/>
                <p:cNvCxnSpPr/>
                <p:nvPr/>
              </p:nvCxnSpPr>
              <p:spPr bwMode="auto">
                <a:xfrm rot="10800000">
                  <a:off x="1216391" y="4330448"/>
                  <a:ext cx="2369500" cy="2053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" name="TextBox 9"/>
                <p:cNvSpPr txBox="1"/>
                <p:nvPr/>
              </p:nvSpPr>
              <p:spPr>
                <a:xfrm>
                  <a:off x="336423" y="5535278"/>
                  <a:ext cx="1755609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/>
                    <a:t>Profiling Statistics</a:t>
                  </a:r>
                </a:p>
                <a:p>
                  <a:r>
                    <a:rPr lang="en-US" sz="1400" b="1" dirty="0" smtClean="0"/>
                    <a:t>(to Application </a:t>
                  </a:r>
                </a:p>
                <a:p>
                  <a:r>
                    <a:rPr lang="en-US" sz="1400" b="1" dirty="0" smtClean="0"/>
                    <a:t>Characterization </a:t>
                  </a:r>
                </a:p>
                <a:p>
                  <a:r>
                    <a:rPr lang="en-US" sz="1400" b="1" dirty="0" smtClean="0"/>
                    <a:t>Domain)</a:t>
                  </a:r>
                  <a:endParaRPr lang="en-US" sz="1400" b="1" dirty="0"/>
                </a:p>
              </p:txBody>
            </p:sp>
          </p:grpSp>
          <p:cxnSp>
            <p:nvCxnSpPr>
              <p:cNvPr id="74" name="Straight Connector 73"/>
              <p:cNvCxnSpPr/>
              <p:nvPr/>
            </p:nvCxnSpPr>
            <p:spPr bwMode="auto">
              <a:xfrm rot="16200000" flipH="1">
                <a:off x="1688363" y="4673082"/>
                <a:ext cx="1137679" cy="587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</p:grpSp>
      <p:sp>
        <p:nvSpPr>
          <p:cNvPr id="81" name="Rectangle 80"/>
          <p:cNvSpPr/>
          <p:nvPr/>
        </p:nvSpPr>
        <p:spPr bwMode="auto">
          <a:xfrm>
            <a:off x="4623759" y="3657596"/>
            <a:ext cx="1708030" cy="905774"/>
          </a:xfrm>
          <a:prstGeom prst="rect">
            <a:avLst/>
          </a:prstGeom>
          <a:solidFill>
            <a:srgbClr val="FF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Sink Node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33374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187050" y="152514"/>
            <a:ext cx="8861950" cy="1143000"/>
          </a:xfrm>
        </p:spPr>
        <p:txBody>
          <a:bodyPr/>
          <a:lstStyle/>
          <a:p>
            <a:r>
              <a:rPr lang="en-US" sz="3400" dirty="0" smtClean="0"/>
              <a:t>Sensor Node Tuning Domain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362975"/>
            <a:ext cx="8458200" cy="500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endParaRPr lang="en-US" sz="1800" dirty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rot="16200000" flipH="1" flipV="1">
            <a:off x="6731947" y="3350689"/>
            <a:ext cx="640080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1" name="Rectangle 30"/>
          <p:cNvSpPr/>
          <p:nvPr/>
        </p:nvSpPr>
        <p:spPr bwMode="auto">
          <a:xfrm>
            <a:off x="534390" y="1938929"/>
            <a:ext cx="7600208" cy="450074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5" name="Group 38"/>
          <p:cNvGrpSpPr/>
          <p:nvPr/>
        </p:nvGrpSpPr>
        <p:grpSpPr>
          <a:xfrm>
            <a:off x="1597257" y="6052526"/>
            <a:ext cx="5492312" cy="220900"/>
            <a:chOff x="1597257" y="6061152"/>
            <a:chExt cx="5492312" cy="220900"/>
          </a:xfrm>
        </p:grpSpPr>
        <p:cxnSp>
          <p:nvCxnSpPr>
            <p:cNvPr id="33" name="Straight Connector 32"/>
            <p:cNvCxnSpPr/>
            <p:nvPr/>
          </p:nvCxnSpPr>
          <p:spPr bwMode="auto">
            <a:xfrm rot="10800000">
              <a:off x="1599212" y="6278071"/>
              <a:ext cx="5486400" cy="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rot="16200000" flipH="1">
              <a:off x="6984080" y="6176563"/>
              <a:ext cx="207045" cy="39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rot="16200000" flipH="1">
              <a:off x="1489764" y="6168645"/>
              <a:ext cx="220898" cy="59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sp>
        <p:nvSpPr>
          <p:cNvPr id="32" name="Rounded Rectangular Callout 31"/>
          <p:cNvSpPr/>
          <p:nvPr/>
        </p:nvSpPr>
        <p:spPr bwMode="auto">
          <a:xfrm>
            <a:off x="1757549" y="3553971"/>
            <a:ext cx="1971304" cy="1187532"/>
          </a:xfrm>
          <a:prstGeom prst="wedgeRoundRectCallout">
            <a:avLst>
              <a:gd name="adj1" fmla="val -47879"/>
              <a:gd name="adj2" fmla="val 84432"/>
              <a:gd name="adj3" fmla="val 16667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imes"/>
              </a:rPr>
              <a:t>Sensor node state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Processor voltage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1400" dirty="0" smtClean="0">
                <a:latin typeface="Times"/>
              </a:rPr>
              <a:t>Processor frequency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Sensing frequency</a:t>
            </a:r>
          </a:p>
        </p:txBody>
      </p:sp>
      <p:sp>
        <p:nvSpPr>
          <p:cNvPr id="34" name="Rounded Rectangular Callout 33"/>
          <p:cNvSpPr/>
          <p:nvPr/>
        </p:nvSpPr>
        <p:spPr bwMode="auto">
          <a:xfrm>
            <a:off x="3455719" y="3753872"/>
            <a:ext cx="2396840" cy="1187532"/>
          </a:xfrm>
          <a:prstGeom prst="wedgeRoundRectCallout">
            <a:avLst>
              <a:gd name="adj1" fmla="val 62362"/>
              <a:gd name="adj2" fmla="val -47568"/>
              <a:gd name="adj3" fmla="val 16667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imes"/>
              </a:rPr>
              <a:t>Profiles statistics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Radio transmission power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1400" dirty="0" smtClean="0">
                <a:latin typeface="Times"/>
              </a:rPr>
              <a:t>Packet loss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Remaining battery</a:t>
            </a:r>
          </a:p>
        </p:txBody>
      </p:sp>
      <p:sp>
        <p:nvSpPr>
          <p:cNvPr id="41" name="Rounded Rectangular Callout 40"/>
          <p:cNvSpPr/>
          <p:nvPr/>
        </p:nvSpPr>
        <p:spPr bwMode="auto">
          <a:xfrm>
            <a:off x="2242459" y="3340216"/>
            <a:ext cx="2673926" cy="1043048"/>
          </a:xfrm>
          <a:prstGeom prst="wedgeRoundRectCallout">
            <a:avLst>
              <a:gd name="adj1" fmla="val 52047"/>
              <a:gd name="adj2" fmla="val 122540"/>
              <a:gd name="adj3" fmla="val 16667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imes"/>
              </a:rPr>
              <a:t>Action 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Stay in same state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OR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Transition to some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other state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828799" y="1233458"/>
            <a:ext cx="5175850" cy="917228"/>
            <a:chOff x="1828799" y="1233458"/>
            <a:chExt cx="5175850" cy="917228"/>
          </a:xfrm>
        </p:grpSpPr>
        <p:grpSp>
          <p:nvGrpSpPr>
            <p:cNvPr id="2" name="Group 35"/>
            <p:cNvGrpSpPr/>
            <p:nvPr/>
          </p:nvGrpSpPr>
          <p:grpSpPr>
            <a:xfrm>
              <a:off x="1828799" y="1233458"/>
              <a:ext cx="5175850" cy="917228"/>
              <a:chOff x="1828799" y="1242084"/>
              <a:chExt cx="5175850" cy="917228"/>
            </a:xfrm>
          </p:grpSpPr>
          <p:cxnSp>
            <p:nvCxnSpPr>
              <p:cNvPr id="27" name="Straight Connector 26"/>
              <p:cNvCxnSpPr/>
              <p:nvPr/>
            </p:nvCxnSpPr>
            <p:spPr bwMode="auto">
              <a:xfrm rot="5400000">
                <a:off x="6688351" y="1843014"/>
                <a:ext cx="632434" cy="16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28" name="TextBox 27"/>
              <p:cNvSpPr txBox="1"/>
              <p:nvPr/>
            </p:nvSpPr>
            <p:spPr>
              <a:xfrm>
                <a:off x="1828799" y="1242084"/>
                <a:ext cx="33117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MDP Reward Function Parameters</a:t>
                </a:r>
              </a:p>
              <a:p>
                <a:r>
                  <a:rPr lang="en-US" sz="1400" b="1" dirty="0" smtClean="0"/>
                  <a:t>(from Communication Domain)</a:t>
                </a:r>
                <a:endParaRPr lang="en-US" sz="1400" b="1" dirty="0"/>
              </a:p>
            </p:txBody>
          </p:sp>
        </p:grpSp>
        <p:cxnSp>
          <p:nvCxnSpPr>
            <p:cNvPr id="39" name="Straight Connector 38"/>
            <p:cNvCxnSpPr/>
            <p:nvPr/>
          </p:nvCxnSpPr>
          <p:spPr bwMode="auto">
            <a:xfrm flipV="1">
              <a:off x="5063707" y="1516046"/>
              <a:ext cx="1936186" cy="220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7537392" y="4104177"/>
            <a:ext cx="1537600" cy="1323149"/>
            <a:chOff x="7537392" y="4104177"/>
            <a:chExt cx="1537600" cy="1323149"/>
          </a:xfrm>
        </p:grpSpPr>
        <p:grpSp>
          <p:nvGrpSpPr>
            <p:cNvPr id="4" name="Group 39"/>
            <p:cNvGrpSpPr/>
            <p:nvPr/>
          </p:nvGrpSpPr>
          <p:grpSpPr>
            <a:xfrm>
              <a:off x="7537392" y="4104177"/>
              <a:ext cx="1537600" cy="1323149"/>
              <a:chOff x="7537392" y="4112803"/>
              <a:chExt cx="1537600" cy="1323149"/>
            </a:xfrm>
          </p:grpSpPr>
          <p:cxnSp>
            <p:nvCxnSpPr>
              <p:cNvPr id="26" name="Straight Connector 25"/>
              <p:cNvCxnSpPr/>
              <p:nvPr/>
            </p:nvCxnSpPr>
            <p:spPr bwMode="auto">
              <a:xfrm>
                <a:off x="7853569" y="4112803"/>
                <a:ext cx="488174" cy="199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0" name="TextBox 29"/>
              <p:cNvSpPr txBox="1"/>
              <p:nvPr/>
            </p:nvSpPr>
            <p:spPr>
              <a:xfrm>
                <a:off x="7537392" y="4481845"/>
                <a:ext cx="153760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Profiling </a:t>
                </a:r>
              </a:p>
              <a:p>
                <a:r>
                  <a:rPr lang="en-US" sz="1400" b="1" dirty="0" smtClean="0"/>
                  <a:t>Statistics (to </a:t>
                </a:r>
              </a:p>
              <a:p>
                <a:r>
                  <a:rPr lang="en-US" sz="1400" b="1" dirty="0" smtClean="0"/>
                  <a:t>Communication</a:t>
                </a:r>
              </a:p>
              <a:p>
                <a:r>
                  <a:rPr lang="en-US" sz="1400" b="1" dirty="0" smtClean="0"/>
                  <a:t>Domain)</a:t>
                </a:r>
                <a:endParaRPr lang="en-US" sz="1400" b="1" dirty="0"/>
              </a:p>
            </p:txBody>
          </p:sp>
        </p:grpSp>
        <p:cxnSp>
          <p:nvCxnSpPr>
            <p:cNvPr id="48" name="Straight Connector 47"/>
            <p:cNvCxnSpPr/>
            <p:nvPr/>
          </p:nvCxnSpPr>
          <p:spPr bwMode="auto">
            <a:xfrm rot="16200000" flipH="1">
              <a:off x="8139647" y="4308276"/>
              <a:ext cx="404350" cy="1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55" name="Rectangle 54"/>
          <p:cNvSpPr/>
          <p:nvPr/>
        </p:nvSpPr>
        <p:spPr bwMode="auto">
          <a:xfrm>
            <a:off x="6167889" y="2127803"/>
            <a:ext cx="1708030" cy="905774"/>
          </a:xfrm>
          <a:prstGeom prst="rect">
            <a:avLst/>
          </a:prstGeom>
          <a:solidFill>
            <a:srgbClr val="92D050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Sensor Node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473572" y="2101964"/>
            <a:ext cx="2789582" cy="1448127"/>
            <a:chOff x="3473572" y="2101964"/>
            <a:chExt cx="2789582" cy="1448127"/>
          </a:xfrm>
        </p:grpSpPr>
        <p:grpSp>
          <p:nvGrpSpPr>
            <p:cNvPr id="3" name="Group 36"/>
            <p:cNvGrpSpPr/>
            <p:nvPr/>
          </p:nvGrpSpPr>
          <p:grpSpPr>
            <a:xfrm>
              <a:off x="5050963" y="2568302"/>
              <a:ext cx="1212191" cy="981789"/>
              <a:chOff x="5050963" y="2576928"/>
              <a:chExt cx="1212191" cy="981789"/>
            </a:xfrm>
          </p:grpSpPr>
          <p:cxnSp>
            <p:nvCxnSpPr>
              <p:cNvPr id="13" name="Straight Connector 12"/>
              <p:cNvCxnSpPr/>
              <p:nvPr/>
            </p:nvCxnSpPr>
            <p:spPr bwMode="auto">
              <a:xfrm rot="10800000">
                <a:off x="5186292" y="2576928"/>
                <a:ext cx="973755" cy="1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29" name="TextBox 28"/>
              <p:cNvSpPr txBox="1"/>
              <p:nvPr/>
            </p:nvSpPr>
            <p:spPr>
              <a:xfrm>
                <a:off x="5050963" y="2604610"/>
                <a:ext cx="1212191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MDP </a:t>
                </a:r>
              </a:p>
              <a:p>
                <a:r>
                  <a:rPr lang="en-US" sz="1400" b="1" dirty="0" smtClean="0"/>
                  <a:t>Reward </a:t>
                </a:r>
              </a:p>
              <a:p>
                <a:r>
                  <a:rPr lang="en-US" sz="1400" b="1" dirty="0" smtClean="0"/>
                  <a:t>Function</a:t>
                </a:r>
              </a:p>
              <a:p>
                <a:r>
                  <a:rPr lang="en-US" sz="1400" b="1" dirty="0" smtClean="0"/>
                  <a:t> Parameters</a:t>
                </a:r>
                <a:endParaRPr lang="en-US" sz="1400" b="1" dirty="0"/>
              </a:p>
            </p:txBody>
          </p:sp>
        </p:grpSp>
        <p:sp>
          <p:nvSpPr>
            <p:cNvPr id="56" name="Rectangle 55"/>
            <p:cNvSpPr/>
            <p:nvPr/>
          </p:nvSpPr>
          <p:spPr bwMode="auto">
            <a:xfrm>
              <a:off x="3473572" y="2101964"/>
              <a:ext cx="1708030" cy="905774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Sensor Node MDP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500" b="1" dirty="0" smtClean="0">
                  <a:latin typeface="Times"/>
                </a:rPr>
                <a:t>Controller Module</a:t>
              </a:r>
              <a:endPara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99383" y="2136469"/>
            <a:ext cx="2678110" cy="905774"/>
            <a:chOff x="799383" y="2136469"/>
            <a:chExt cx="2678110" cy="905774"/>
          </a:xfrm>
        </p:grpSpPr>
        <p:cxnSp>
          <p:nvCxnSpPr>
            <p:cNvPr id="15" name="Straight Connector 14"/>
            <p:cNvCxnSpPr/>
            <p:nvPr/>
          </p:nvCxnSpPr>
          <p:spPr bwMode="auto">
            <a:xfrm rot="10800000">
              <a:off x="2503738" y="2542572"/>
              <a:ext cx="973755" cy="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57" name="Rectangle 56"/>
            <p:cNvSpPr/>
            <p:nvPr/>
          </p:nvSpPr>
          <p:spPr bwMode="auto">
            <a:xfrm>
              <a:off x="799383" y="2136469"/>
              <a:ext cx="1708030" cy="905774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MDP-based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500" b="1" dirty="0" smtClean="0">
                  <a:latin typeface="Times"/>
                </a:rPr>
                <a:t>Optimal Policy</a:t>
              </a:r>
              <a:endPara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90756" y="3043331"/>
            <a:ext cx="1708030" cy="3026791"/>
            <a:chOff x="790756" y="3043331"/>
            <a:chExt cx="1708030" cy="3026791"/>
          </a:xfrm>
        </p:grpSpPr>
        <p:cxnSp>
          <p:nvCxnSpPr>
            <p:cNvPr id="16" name="Straight Connector 15"/>
            <p:cNvCxnSpPr/>
            <p:nvPr/>
          </p:nvCxnSpPr>
          <p:spPr bwMode="auto">
            <a:xfrm rot="5400000">
              <a:off x="593771" y="4100234"/>
              <a:ext cx="2125679" cy="118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58" name="Rectangle 57"/>
            <p:cNvSpPr/>
            <p:nvPr/>
          </p:nvSpPr>
          <p:spPr bwMode="auto">
            <a:xfrm>
              <a:off x="790756" y="5164348"/>
              <a:ext cx="1708030" cy="905774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Identify Sensor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500" b="1" dirty="0" smtClean="0">
                  <a:latin typeface="Times"/>
                </a:rPr>
                <a:t>Node Operating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State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513632" y="5138465"/>
            <a:ext cx="2713976" cy="905774"/>
            <a:chOff x="2513632" y="5138465"/>
            <a:chExt cx="2713976" cy="905774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2513632" y="5580676"/>
              <a:ext cx="1005840" cy="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59" name="Rectangle 58"/>
            <p:cNvSpPr/>
            <p:nvPr/>
          </p:nvSpPr>
          <p:spPr bwMode="auto">
            <a:xfrm>
              <a:off x="3519578" y="5138465"/>
              <a:ext cx="1708030" cy="905774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Find an Action</a:t>
              </a:r>
              <a:r>
                <a:rPr kumimoji="0" lang="en-US" sz="15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 a</a:t>
              </a:r>
              <a:endPara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242977" y="5155712"/>
            <a:ext cx="2612813" cy="905774"/>
            <a:chOff x="5242977" y="5155712"/>
            <a:chExt cx="2612813" cy="905774"/>
          </a:xfrm>
        </p:grpSpPr>
        <p:cxnSp>
          <p:nvCxnSpPr>
            <p:cNvPr id="24" name="Straight Connector 23"/>
            <p:cNvCxnSpPr/>
            <p:nvPr/>
          </p:nvCxnSpPr>
          <p:spPr bwMode="auto">
            <a:xfrm>
              <a:off x="5242977" y="5590572"/>
              <a:ext cx="914400" cy="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60" name="Rectangle 59"/>
            <p:cNvSpPr/>
            <p:nvPr/>
          </p:nvSpPr>
          <p:spPr bwMode="auto">
            <a:xfrm>
              <a:off x="6147760" y="5155712"/>
              <a:ext cx="1708030" cy="905774"/>
            </a:xfrm>
            <a:prstGeom prst="rect">
              <a:avLst/>
            </a:prstGeom>
            <a:solidFill>
              <a:srgbClr val="92D050">
                <a:alpha val="4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rPr>
                <a:t>Execute Action a</a:t>
              </a:r>
            </a:p>
          </p:txBody>
        </p:sp>
      </p:grpSp>
      <p:sp>
        <p:nvSpPr>
          <p:cNvPr id="61" name="Rectangle 60"/>
          <p:cNvSpPr/>
          <p:nvPr/>
        </p:nvSpPr>
        <p:spPr bwMode="auto">
          <a:xfrm>
            <a:off x="6139135" y="3663347"/>
            <a:ext cx="1708030" cy="905774"/>
          </a:xfrm>
          <a:prstGeom prst="rect">
            <a:avLst/>
          </a:prstGeom>
          <a:solidFill>
            <a:srgbClr val="92D050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Sensor Node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 smtClean="0">
                <a:latin typeface="Times"/>
              </a:rPr>
              <a:t>Dynamic Profiler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Module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41" grpId="0" animBg="1"/>
      <p:bldP spid="55" grpId="0" animBg="1"/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187050" y="69275"/>
            <a:ext cx="8861950" cy="1143000"/>
          </a:xfrm>
        </p:spPr>
        <p:txBody>
          <a:bodyPr/>
          <a:lstStyle/>
          <a:p>
            <a:r>
              <a:rPr lang="en-US" sz="3400" dirty="0" smtClean="0"/>
              <a:t>MDP-based Tuning Methodology for WSNs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957532"/>
            <a:ext cx="8458200" cy="541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pic>
        <p:nvPicPr>
          <p:cNvPr id="467969" name="Picture 1" descr="C:\Users\arslan\ArslanMunir\ResearchWithAnnGordonRoss\Presentations\ESWeek09Presentation\MDPOptimizationProcessDiagramPresen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8683" y="1057371"/>
            <a:ext cx="6836094" cy="54296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629917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178424" y="135256"/>
            <a:ext cx="8861950" cy="1143000"/>
          </a:xfrm>
        </p:spPr>
        <p:txBody>
          <a:bodyPr/>
          <a:lstStyle/>
          <a:p>
            <a:r>
              <a:rPr lang="en-US" sz="3400" dirty="0" smtClean="0"/>
              <a:t>MDP Overview With Respect to WSNs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705963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133850" y="2990828"/>
            <a:ext cx="914400" cy="657225"/>
          </a:xfrm>
          <a:prstGeom prst="rect">
            <a:avLst/>
          </a:prstGeom>
          <a:solidFill>
            <a:srgbClr val="00B05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MDP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62000" y="4657703"/>
            <a:ext cx="914400" cy="657225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Decision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Epochs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362200" y="4657703"/>
            <a:ext cx="914400" cy="657225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Times"/>
              </a:rPr>
              <a:t>States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19800" y="4657703"/>
            <a:ext cx="914400" cy="657225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Times"/>
              </a:rPr>
              <a:t>Actions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76675" y="4657703"/>
            <a:ext cx="1485900" cy="657225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State Transition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Times"/>
              </a:rPr>
              <a:t>Probabilities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496175" y="4657703"/>
            <a:ext cx="914400" cy="657225"/>
          </a:xfrm>
          <a:prstGeom prst="rect">
            <a:avLst/>
          </a:prstGeom>
          <a:solidFill>
            <a:srgbClr val="00B0F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Rewards</a:t>
            </a:r>
          </a:p>
        </p:txBody>
      </p:sp>
      <p:cxnSp>
        <p:nvCxnSpPr>
          <p:cNvPr id="12" name="Straight Connector 11"/>
          <p:cNvCxnSpPr>
            <a:stCxn id="5" idx="2"/>
          </p:cNvCxnSpPr>
          <p:nvPr/>
        </p:nvCxnSpPr>
        <p:spPr bwMode="auto">
          <a:xfrm rot="5400000">
            <a:off x="4343850" y="3893457"/>
            <a:ext cx="492604" cy="17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16200000" flipH="1">
            <a:off x="954482" y="4402502"/>
            <a:ext cx="508412" cy="19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16200000" flipH="1">
            <a:off x="2560434" y="4403943"/>
            <a:ext cx="517041" cy="19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16200000" flipH="1">
            <a:off x="4334600" y="4401067"/>
            <a:ext cx="517041" cy="19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>
            <a:off x="7717594" y="4392981"/>
            <a:ext cx="505539" cy="8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16200000" flipH="1">
            <a:off x="6206532" y="4401067"/>
            <a:ext cx="517041" cy="19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937750" y="3831238"/>
            <a:ext cx="1701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Basic Elements</a:t>
            </a:r>
            <a:endParaRPr lang="en-US" sz="1600" b="1" dirty="0"/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1207704" y="4149260"/>
            <a:ext cx="67717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ounded Rectangular Callout 19"/>
          <p:cNvSpPr/>
          <p:nvPr/>
        </p:nvSpPr>
        <p:spPr bwMode="auto">
          <a:xfrm>
            <a:off x="5466909" y="1846030"/>
            <a:ext cx="2952472" cy="1023518"/>
          </a:xfrm>
          <a:prstGeom prst="wedgeRoundRectCallout">
            <a:avLst>
              <a:gd name="adj1" fmla="val -64465"/>
              <a:gd name="adj2" fmla="val 62557"/>
              <a:gd name="adj3" fmla="val 16667"/>
            </a:avLst>
          </a:prstGeom>
          <a:solidFill>
            <a:srgbClr val="FFC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400" b="1" dirty="0" err="1" smtClean="0">
                <a:latin typeface="Times"/>
              </a:rPr>
              <a:t>Markovian</a:t>
            </a:r>
            <a:r>
              <a:rPr lang="en-US" sz="1400" b="1" dirty="0" smtClean="0">
                <a:latin typeface="Times"/>
              </a:rPr>
              <a:t>:</a:t>
            </a:r>
          </a:p>
          <a:p>
            <a:pPr algn="l">
              <a:buFont typeface="Wingdings" pitchFamily="2" charset="2"/>
              <a:buChar char="Ø"/>
            </a:pPr>
            <a:r>
              <a:rPr lang="en-US" sz="1400" dirty="0" smtClean="0">
                <a:latin typeface="Times"/>
              </a:rPr>
              <a:t>Transition probabilities and rewards </a:t>
            </a:r>
            <a:br>
              <a:rPr lang="en-US" sz="1400" dirty="0" smtClean="0">
                <a:latin typeface="Times"/>
              </a:rPr>
            </a:br>
            <a:r>
              <a:rPr lang="en-US" sz="1400" dirty="0" smtClean="0">
                <a:latin typeface="Times"/>
              </a:rPr>
              <a:t>    depend on the past only through the</a:t>
            </a:r>
          </a:p>
          <a:p>
            <a:pPr algn="l"/>
            <a:r>
              <a:rPr lang="en-US" sz="1400" dirty="0" smtClean="0">
                <a:latin typeface="Times"/>
              </a:rPr>
              <a:t>    current state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027872" y="2234223"/>
            <a:ext cx="1104179" cy="7591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483402" y="1858554"/>
            <a:ext cx="2353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Markov Decision Process</a:t>
            </a:r>
            <a:endParaRPr lang="en-US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5" grpId="0"/>
      <p:bldP spid="20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187050" y="178392"/>
            <a:ext cx="8861950" cy="1143000"/>
          </a:xfrm>
        </p:spPr>
        <p:txBody>
          <a:bodyPr/>
          <a:lstStyle/>
          <a:p>
            <a:r>
              <a:rPr lang="en-US" sz="3400" dirty="0" smtClean="0"/>
              <a:t>MDP Basic Elements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4878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Decision epochs</a:t>
            </a:r>
            <a:endParaRPr lang="en-US" sz="1800" dirty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Points of time at which sensor nodes make decisions 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Discrete time divided into periods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Decision epochs correspond to the beginning of a period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State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Combination of sensor node parameter values</a:t>
            </a: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pitchFamily="48" charset="0"/>
              </a:rPr>
              <a:t>Processor voltage </a:t>
            </a:r>
            <a:r>
              <a:rPr lang="en-US" sz="1600" b="1" i="1" dirty="0" smtClean="0">
                <a:latin typeface="Times" pitchFamily="48" charset="0"/>
              </a:rPr>
              <a:t>V</a:t>
            </a:r>
            <a:r>
              <a:rPr lang="en-US" sz="1600" b="1" i="1" baseline="-25000" dirty="0" smtClean="0">
                <a:latin typeface="Times" pitchFamily="48" charset="0"/>
              </a:rPr>
              <a:t>p</a:t>
            </a: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pitchFamily="48" charset="0"/>
              </a:rPr>
              <a:t>Processor frequency </a:t>
            </a:r>
            <a:r>
              <a:rPr lang="en-US" sz="1600" b="1" i="1" dirty="0" smtClean="0">
                <a:latin typeface="Times" pitchFamily="48" charset="0"/>
              </a:rPr>
              <a:t>F</a:t>
            </a:r>
            <a:r>
              <a:rPr lang="en-US" sz="1600" b="1" i="1" baseline="-25000" dirty="0" smtClean="0">
                <a:latin typeface="Times" pitchFamily="48" charset="0"/>
              </a:rPr>
              <a:t>p</a:t>
            </a:r>
            <a:endParaRPr lang="en-US" sz="1600" b="1" dirty="0" smtClean="0">
              <a:latin typeface="Times" pitchFamily="48" charset="0"/>
            </a:endParaRP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pitchFamily="48" charset="0"/>
              </a:rPr>
              <a:t>Sensing frequency </a:t>
            </a:r>
            <a:r>
              <a:rPr lang="en-US" sz="1600" b="1" i="1" dirty="0" smtClean="0">
                <a:latin typeface="Times" pitchFamily="48" charset="0"/>
              </a:rPr>
              <a:t>F</a:t>
            </a:r>
            <a:r>
              <a:rPr lang="en-US" sz="1600" b="1" i="1" baseline="-25000" dirty="0" smtClean="0">
                <a:latin typeface="Times" pitchFamily="48" charset="0"/>
              </a:rPr>
              <a:t>s</a:t>
            </a:r>
            <a:r>
              <a:rPr lang="en-US" sz="1600" dirty="0" smtClean="0">
                <a:latin typeface="Times" pitchFamily="48" charset="0"/>
              </a:rPr>
              <a:t>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Sensor node operates in a particular state at each decision epoch and period</a:t>
            </a: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Actions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Allowable actions in each state</a:t>
            </a: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pitchFamily="48" charset="0"/>
              </a:rPr>
              <a:t>Continue operating in the current state</a:t>
            </a: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pitchFamily="48" charset="0"/>
              </a:rPr>
              <a:t>Switch to some other state </a:t>
            </a:r>
          </a:p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178538" y="195640"/>
            <a:ext cx="8861950" cy="1143000"/>
          </a:xfrm>
        </p:spPr>
        <p:txBody>
          <a:bodyPr/>
          <a:lstStyle/>
          <a:p>
            <a:r>
              <a:rPr lang="en-US" sz="3400" dirty="0" smtClean="0"/>
              <a:t>MDP Basic Elements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4878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Transition probability </a:t>
            </a:r>
            <a:endParaRPr lang="en-US" sz="1800" dirty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Probability of being in a state given an action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Reward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Reward (income or cost) received in given state at a given time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Specified by reward function</a:t>
            </a: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pitchFamily="48" charset="0"/>
              </a:rPr>
              <a:t>Captures application requirements </a:t>
            </a:r>
          </a:p>
          <a:p>
            <a:pPr marL="1657350" lvl="3" indent="-2857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Times" pitchFamily="48" charset="0"/>
              </a:rPr>
              <a:t>application metrics </a:t>
            </a:r>
          </a:p>
          <a:p>
            <a:pPr marL="1657350" lvl="3" indent="-2857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Times" pitchFamily="48" charset="0"/>
              </a:rPr>
              <a:t>weight factors</a:t>
            </a: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Policy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Prescribes actions for all decision epochs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MDP optimization objective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Determine optimal policy that maximizes reward sequence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139550" y="342400"/>
            <a:ext cx="8861950" cy="1143000"/>
          </a:xfrm>
        </p:spPr>
        <p:txBody>
          <a:bodyPr/>
          <a:lstStyle/>
          <a:p>
            <a:r>
              <a:rPr lang="en-US" sz="3400" dirty="0" smtClean="0"/>
              <a:t>Application Specific Tuning Formulation as an MDP – State Space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36753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State Space </a:t>
            </a:r>
            <a:endParaRPr lang="en-US" sz="1800" dirty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We define state space as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such that </a:t>
            </a: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where</a:t>
            </a: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      = </a:t>
            </a:r>
            <a:r>
              <a:rPr lang="en-US" sz="1600" dirty="0" err="1" smtClean="0">
                <a:latin typeface="Times" pitchFamily="48" charset="0"/>
              </a:rPr>
              <a:t>cartesian</a:t>
            </a:r>
            <a:r>
              <a:rPr lang="en-US" sz="1600" dirty="0" smtClean="0">
                <a:latin typeface="Times" pitchFamily="48" charset="0"/>
              </a:rPr>
              <a:t> product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      =  total number of available sensor node state </a:t>
            </a:r>
            <a:r>
              <a:rPr lang="en-US" sz="1600" dirty="0" err="1" smtClean="0">
                <a:latin typeface="Times" pitchFamily="48" charset="0"/>
              </a:rPr>
              <a:t>tuples</a:t>
            </a:r>
            <a:r>
              <a:rPr lang="en-US" sz="1600" dirty="0" smtClean="0">
                <a:latin typeface="Times" pitchFamily="48" charset="0"/>
              </a:rPr>
              <a:t> </a:t>
            </a:r>
            <a:r>
              <a:rPr lang="en-US" sz="1600" b="1" i="1" dirty="0" smtClean="0">
                <a:latin typeface="Times" pitchFamily="48" charset="0"/>
              </a:rPr>
              <a:t>[V</a:t>
            </a:r>
            <a:r>
              <a:rPr lang="en-US" sz="1600" b="1" i="1" baseline="-25000" dirty="0" smtClean="0">
                <a:latin typeface="Times" pitchFamily="48" charset="0"/>
              </a:rPr>
              <a:t>p</a:t>
            </a:r>
            <a:r>
              <a:rPr lang="en-US" sz="1600" b="1" i="1" dirty="0" smtClean="0">
                <a:latin typeface="Times" pitchFamily="48" charset="0"/>
              </a:rPr>
              <a:t>, F</a:t>
            </a:r>
            <a:r>
              <a:rPr lang="en-US" sz="1600" b="1" i="1" baseline="-25000" dirty="0" smtClean="0">
                <a:latin typeface="Times" pitchFamily="48" charset="0"/>
              </a:rPr>
              <a:t>p</a:t>
            </a:r>
            <a:r>
              <a:rPr lang="en-US" sz="1600" b="1" i="1" dirty="0" smtClean="0">
                <a:latin typeface="Times" pitchFamily="48" charset="0"/>
              </a:rPr>
              <a:t>, F</a:t>
            </a:r>
            <a:r>
              <a:rPr lang="en-US" sz="1600" b="1" i="1" baseline="-25000" dirty="0" smtClean="0">
                <a:latin typeface="Times" pitchFamily="48" charset="0"/>
              </a:rPr>
              <a:t>s</a:t>
            </a:r>
            <a:r>
              <a:rPr lang="en-US" sz="1600" b="1" i="1" dirty="0" smtClean="0">
                <a:latin typeface="Times" pitchFamily="48" charset="0"/>
              </a:rPr>
              <a:t> ]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       = power for state </a:t>
            </a:r>
            <a:r>
              <a:rPr lang="en-US" sz="1600" b="1" i="1" dirty="0" err="1" smtClean="0">
                <a:latin typeface="Times" pitchFamily="48" charset="0"/>
              </a:rPr>
              <a:t>i</a:t>
            </a:r>
            <a:r>
              <a:rPr lang="en-US" sz="1600" dirty="0" smtClean="0">
                <a:latin typeface="Times" pitchFamily="48" charset="0"/>
              </a:rPr>
              <a:t>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       = throughput for state </a:t>
            </a:r>
            <a:r>
              <a:rPr lang="en-US" sz="1600" b="1" i="1" dirty="0" err="1" smtClean="0">
                <a:latin typeface="Times" pitchFamily="48" charset="0"/>
              </a:rPr>
              <a:t>i</a:t>
            </a:r>
            <a:r>
              <a:rPr lang="en-US" sz="1600" dirty="0" smtClean="0">
                <a:latin typeface="Times" pitchFamily="48" charset="0"/>
              </a:rPr>
              <a:t>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       = delay for state </a:t>
            </a:r>
            <a:r>
              <a:rPr lang="en-US" sz="1600" b="1" i="1" dirty="0" err="1" smtClean="0">
                <a:latin typeface="Times" pitchFamily="48" charset="0"/>
              </a:rPr>
              <a:t>i</a:t>
            </a:r>
            <a:r>
              <a:rPr lang="en-US" sz="1600" dirty="0" smtClean="0">
                <a:latin typeface="Times" pitchFamily="48" charset="0"/>
              </a:rPr>
              <a:t>  </a:t>
            </a: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451263" y="2044040"/>
          <a:ext cx="3994563" cy="521030"/>
        </p:xfrm>
        <a:graphic>
          <a:graphicData uri="http://schemas.openxmlformats.org/presentationml/2006/ole">
            <p:oleObj spid="_x0000_s451586" name="Equation" r:id="rId4" imgW="1752480" imgH="228600" progId="Equation.3">
              <p:embed/>
            </p:oleObj>
          </a:graphicData>
        </a:graphic>
      </p:graphicFrame>
      <p:graphicFrame>
        <p:nvGraphicFramePr>
          <p:cNvPr id="451587" name="Object 3"/>
          <p:cNvGraphicFramePr>
            <a:graphicFrameLocks noChangeAspect="1"/>
          </p:cNvGraphicFramePr>
          <p:nvPr/>
        </p:nvGraphicFramePr>
        <p:xfrm>
          <a:off x="2075461" y="2605664"/>
          <a:ext cx="2027238" cy="463550"/>
        </p:xfrm>
        <a:graphic>
          <a:graphicData uri="http://schemas.openxmlformats.org/presentationml/2006/ole">
            <p:oleObj spid="_x0000_s451587" name="Equation" r:id="rId5" imgW="888840" imgH="203040" progId="Equation.3">
              <p:embed/>
            </p:oleObj>
          </a:graphicData>
        </a:graphic>
      </p:graphicFrame>
      <p:graphicFrame>
        <p:nvGraphicFramePr>
          <p:cNvPr id="451588" name="Object 4"/>
          <p:cNvGraphicFramePr>
            <a:graphicFrameLocks noChangeAspect="1"/>
          </p:cNvGraphicFramePr>
          <p:nvPr/>
        </p:nvGraphicFramePr>
        <p:xfrm>
          <a:off x="1162957" y="3817731"/>
          <a:ext cx="260350" cy="288925"/>
        </p:xfrm>
        <a:graphic>
          <a:graphicData uri="http://schemas.openxmlformats.org/presentationml/2006/ole">
            <p:oleObj spid="_x0000_s451588" name="Equation" r:id="rId6" imgW="114120" imgH="126720" progId="Equation.3">
              <p:embed/>
            </p:oleObj>
          </a:graphicData>
        </a:graphic>
      </p:graphicFrame>
      <p:graphicFrame>
        <p:nvGraphicFramePr>
          <p:cNvPr id="451590" name="Object 6"/>
          <p:cNvGraphicFramePr>
            <a:graphicFrameLocks noChangeAspect="1"/>
          </p:cNvGraphicFramePr>
          <p:nvPr/>
        </p:nvGraphicFramePr>
        <p:xfrm>
          <a:off x="1164383" y="4370119"/>
          <a:ext cx="258843" cy="335643"/>
        </p:xfrm>
        <a:graphic>
          <a:graphicData uri="http://schemas.openxmlformats.org/presentationml/2006/ole">
            <p:oleObj spid="_x0000_s451590" name="Equation" r:id="rId7" imgW="126720" imgH="164880" progId="Equation.3">
              <p:embed/>
            </p:oleObj>
          </a:graphicData>
        </a:graphic>
      </p:graphicFrame>
      <p:graphicFrame>
        <p:nvGraphicFramePr>
          <p:cNvPr id="451591" name="Object 7"/>
          <p:cNvGraphicFramePr>
            <a:graphicFrameLocks noChangeAspect="1"/>
          </p:cNvGraphicFramePr>
          <p:nvPr/>
        </p:nvGraphicFramePr>
        <p:xfrm>
          <a:off x="1176911" y="4892637"/>
          <a:ext cx="353316" cy="378257"/>
        </p:xfrm>
        <a:graphic>
          <a:graphicData uri="http://schemas.openxmlformats.org/presentationml/2006/ole">
            <p:oleObj spid="_x0000_s451591" name="Equation" r:id="rId8" imgW="177480" imgH="190440" progId="Equation.3">
              <p:embed/>
            </p:oleObj>
          </a:graphicData>
        </a:graphic>
      </p:graphicFrame>
      <p:graphicFrame>
        <p:nvGraphicFramePr>
          <p:cNvPr id="451595" name="Object 11"/>
          <p:cNvGraphicFramePr>
            <a:graphicFrameLocks noChangeAspect="1"/>
          </p:cNvGraphicFramePr>
          <p:nvPr/>
        </p:nvGraphicFramePr>
        <p:xfrm>
          <a:off x="1163183" y="5484588"/>
          <a:ext cx="352425" cy="377825"/>
        </p:xfrm>
        <a:graphic>
          <a:graphicData uri="http://schemas.openxmlformats.org/presentationml/2006/ole">
            <p:oleObj spid="_x0000_s451595" name="Equation" r:id="rId9" imgW="177480" imgH="190440" progId="Equation.3">
              <p:embed/>
            </p:oleObj>
          </a:graphicData>
        </a:graphic>
      </p:graphicFrame>
      <p:graphicFrame>
        <p:nvGraphicFramePr>
          <p:cNvPr id="451596" name="Object 12"/>
          <p:cNvGraphicFramePr>
            <a:graphicFrameLocks noChangeAspect="1"/>
          </p:cNvGraphicFramePr>
          <p:nvPr/>
        </p:nvGraphicFramePr>
        <p:xfrm>
          <a:off x="1163783" y="6099819"/>
          <a:ext cx="351580" cy="330735"/>
        </p:xfrm>
        <a:graphic>
          <a:graphicData uri="http://schemas.openxmlformats.org/presentationml/2006/ole">
            <p:oleObj spid="_x0000_s451596" name="Equation" r:id="rId10" imgW="203040" imgH="1904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1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1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1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1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1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1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1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1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0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0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1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1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0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0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1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1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00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00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60201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126522"/>
            <a:ext cx="7772400" cy="1143000"/>
          </a:xfrm>
        </p:spPr>
        <p:txBody>
          <a:bodyPr/>
          <a:lstStyle/>
          <a:p>
            <a:r>
              <a:rPr lang="en-US" dirty="0" smtClean="0"/>
              <a:t>Introduction and Motivation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426910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endParaRPr lang="en-US" sz="1800" dirty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pic>
        <p:nvPicPr>
          <p:cNvPr id="479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5117" y="4193661"/>
            <a:ext cx="3372591" cy="225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4276" y="5047006"/>
            <a:ext cx="373331" cy="37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5011" y="2826321"/>
            <a:ext cx="872338" cy="98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5878" y="1900046"/>
            <a:ext cx="1118161" cy="11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Cloud 30"/>
          <p:cNvSpPr/>
          <p:nvPr/>
        </p:nvSpPr>
        <p:spPr bwMode="auto">
          <a:xfrm>
            <a:off x="3372481" y="1957573"/>
            <a:ext cx="1523999" cy="1032933"/>
          </a:xfrm>
          <a:prstGeom prst="cloud">
            <a:avLst/>
          </a:prstGeom>
          <a:solidFill>
            <a:srgbClr val="DB22A6">
              <a:alpha val="2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Network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09203" y="5446790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Sink node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763485" y="3782263"/>
            <a:ext cx="1396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Gateway node</a:t>
            </a:r>
            <a:endParaRPr lang="en-US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131624" y="3115268"/>
            <a:ext cx="1954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Application manager</a:t>
            </a:r>
            <a:endParaRPr lang="en-US" sz="1400" b="1" dirty="0"/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2529442" y="5237014"/>
            <a:ext cx="2286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pic>
        <p:nvPicPr>
          <p:cNvPr id="47923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09990">
            <a:off x="1216726" y="4255012"/>
            <a:ext cx="12954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Straight Connector 42"/>
          <p:cNvCxnSpPr>
            <a:endCxn id="31" idx="2"/>
          </p:cNvCxnSpPr>
          <p:nvPr/>
        </p:nvCxnSpPr>
        <p:spPr bwMode="auto">
          <a:xfrm flipV="1">
            <a:off x="1911927" y="2474040"/>
            <a:ext cx="1465281" cy="88667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4857008" y="2351310"/>
            <a:ext cx="1436914" cy="30875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6" name="Group 25"/>
          <p:cNvGrpSpPr/>
          <p:nvPr/>
        </p:nvGrpSpPr>
        <p:grpSpPr>
          <a:xfrm>
            <a:off x="3928751" y="3465589"/>
            <a:ext cx="1367683" cy="1284535"/>
            <a:chOff x="3928751" y="3465589"/>
            <a:chExt cx="1367683" cy="1284535"/>
          </a:xfrm>
        </p:grpSpPr>
        <p:sp>
          <p:nvSpPr>
            <p:cNvPr id="23" name="TextBox 22"/>
            <p:cNvSpPr txBox="1"/>
            <p:nvPr/>
          </p:nvSpPr>
          <p:spPr>
            <a:xfrm>
              <a:off x="3928751" y="3465589"/>
              <a:ext cx="13676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Sensor nodes</a:t>
              </a:r>
              <a:endParaRPr lang="en-US" sz="1400" b="1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631377" y="3788226"/>
              <a:ext cx="641268" cy="961898"/>
              <a:chOff x="4631377" y="3788226"/>
              <a:chExt cx="641268" cy="961898"/>
            </a:xfrm>
          </p:grpSpPr>
          <p:cxnSp>
            <p:nvCxnSpPr>
              <p:cNvPr id="60" name="Straight Connector 59"/>
              <p:cNvCxnSpPr/>
              <p:nvPr/>
            </p:nvCxnSpPr>
            <p:spPr bwMode="auto">
              <a:xfrm rot="16200000" flipV="1">
                <a:off x="4750134" y="3906980"/>
                <a:ext cx="641265" cy="40375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Straight Connector 61"/>
              <p:cNvCxnSpPr/>
              <p:nvPr/>
            </p:nvCxnSpPr>
            <p:spPr bwMode="auto">
              <a:xfrm rot="16200000" flipH="1">
                <a:off x="4257304" y="4197922"/>
                <a:ext cx="926275" cy="17812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7" name="Group 26"/>
          <p:cNvGrpSpPr/>
          <p:nvPr/>
        </p:nvGrpSpPr>
        <p:grpSpPr>
          <a:xfrm>
            <a:off x="7433953" y="4318632"/>
            <a:ext cx="1478156" cy="383992"/>
            <a:chOff x="7433953" y="4318632"/>
            <a:chExt cx="1478156" cy="383992"/>
          </a:xfrm>
        </p:grpSpPr>
        <p:sp>
          <p:nvSpPr>
            <p:cNvPr id="42" name="TextBox 41"/>
            <p:cNvSpPr txBox="1"/>
            <p:nvPr/>
          </p:nvSpPr>
          <p:spPr>
            <a:xfrm>
              <a:off x="7703124" y="4318632"/>
              <a:ext cx="12089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Sensor field</a:t>
              </a:r>
              <a:endParaRPr lang="en-US" sz="1400" b="1" dirty="0"/>
            </a:p>
          </p:txBody>
        </p:sp>
        <p:cxnSp>
          <p:nvCxnSpPr>
            <p:cNvPr id="64" name="Straight Connector 63"/>
            <p:cNvCxnSpPr/>
            <p:nvPr/>
          </p:nvCxnSpPr>
          <p:spPr bwMode="auto">
            <a:xfrm flipV="1">
              <a:off x="7433953" y="4607623"/>
              <a:ext cx="356260" cy="9500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3" name="Rectangle 283"/>
          <p:cNvSpPr>
            <a:spLocks noChangeArrowheads="1"/>
          </p:cNvSpPr>
          <p:nvPr/>
        </p:nvSpPr>
        <p:spPr bwMode="auto">
          <a:xfrm rot="10800000">
            <a:off x="6675646" y="4695285"/>
            <a:ext cx="247668" cy="137967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2256314" y="1223152"/>
            <a:ext cx="45126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8000"/>
                </a:solidFill>
              </a:rPr>
              <a:t>Wireless Sensor Network (WSN)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7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7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7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7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63 -0.00393 -0.03125 -0.00786 -0.03889 0.00347 C -0.04653 0.0148 -0.04375 0.05088 -0.04549 0.06753 C -0.04723 0.08418 -0.0448 0.09806 -0.04931 0.10384 C -0.05382 0.10962 -0.06806 0.10361 -0.07275 0.10199 C -0.07744 0.10037 -0.07014 0.09251 -0.07796 0.09343 C -0.08577 0.09436 -0.10869 0.10268 -0.11945 0.10731 C -0.13021 0.11193 -0.1375 0.12234 -0.14289 0.12118 C -0.14827 0.12003 -0.14601 0.10708 -0.15191 0.10037 C -0.15782 0.09366 -0.17066 0.08256 -0.17796 0.08141 C -0.18525 0.08025 -0.19063 0.09412 -0.19619 0.09343 C -0.20174 0.09274 -0.16997 0.08117 -0.21164 0.07794 C -0.2533 0.0747 -0.40521 0.07192 -0.44671 0.07447 C -0.4882 0.07701 -0.4533 0.09112 -0.46112 0.09343 C -0.46893 0.09574 -0.48733 0.0969 -0.49358 0.08811 C -0.49983 0.07932 -0.5007 0.04995 -0.49879 0.0414 C -0.49688 0.03284 -0.47761 0.04741 -0.48178 0.03631 C -0.48594 0.02521 -0.51181 -0.0155 -0.52344 -0.0259 C -0.53507 -0.03631 -0.54115 -0.0111 -0.55191 -0.0259 C -0.56268 -0.0407 -0.5908 -0.09644 -0.58837 -0.11425 C -0.58594 -0.13205 -0.55105 -0.12535 -0.53768 -0.13321 C -0.52431 -0.14107 -0.51077 -0.15079 -0.50782 -0.16096 C -0.50487 -0.17114 -0.54323 -0.16698 -0.51945 -0.1938 C -0.49566 -0.22063 -0.39584 -0.2914 -0.36494 -0.32169 C -0.33403 -0.35199 -0.34862 -0.36471 -0.33369 -0.37535 C -0.31875 -0.38599 -0.29549 -0.38414 -0.27535 -0.38575 C -0.25521 -0.38737 -0.22796 -0.38946 -0.21303 -0.38575 C -0.19809 -0.38205 -0.21268 -0.37396 -0.18577 -0.36332 C -0.15886 -0.35268 -0.07639 -0.32771 -0.05191 -0.32169 C -0.02744 -0.31568 -0.03316 -0.32146 -0.03889 -0.32701 " pathEditMode="relative" ptsTypes="aaaaaaaaaaaaaaaaaaaaaaaaaaaaaA">
                                      <p:cBhvr>
                                        <p:cTn id="70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4" grpId="0"/>
      <p:bldP spid="7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148177" y="204378"/>
            <a:ext cx="8861950" cy="1143000"/>
          </a:xfrm>
        </p:spPr>
        <p:txBody>
          <a:bodyPr/>
          <a:lstStyle/>
          <a:p>
            <a:r>
              <a:rPr lang="en-US" sz="3400" dirty="0" smtClean="0"/>
              <a:t>MDP Formulation – Decision Epochs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36753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Decision Epochs </a:t>
            </a:r>
            <a:endParaRPr lang="en-US" sz="1800" dirty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The sequence of decision epochs is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such that </a:t>
            </a: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where</a:t>
            </a: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      = random variable (related to sensor node lifetime)</a:t>
            </a:r>
          </a:p>
          <a:p>
            <a:pPr marL="1200150" lvl="2" indent="-2857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Times" pitchFamily="48" charset="0"/>
              </a:rPr>
              <a:t>Assumption: geometrically distributed with parameter </a:t>
            </a:r>
            <a:r>
              <a:rPr lang="el-GR" sz="1600" b="1" i="1" dirty="0" smtClean="0">
                <a:latin typeface="Times New Roman"/>
                <a:cs typeface="Times New Roman"/>
              </a:rPr>
              <a:t>λ</a:t>
            </a:r>
            <a:r>
              <a:rPr lang="en-US" sz="1600" dirty="0" smtClean="0">
                <a:latin typeface="Times" pitchFamily="48" charset="0"/>
              </a:rPr>
              <a:t> </a:t>
            </a:r>
          </a:p>
          <a:p>
            <a:pPr marL="1200150" lvl="2" indent="-2857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Times" pitchFamily="48" charset="0"/>
              </a:rPr>
              <a:t>Geometric distribution mean =</a:t>
            </a:r>
            <a:r>
              <a:rPr lang="en-US" sz="1800" dirty="0" smtClean="0">
                <a:latin typeface="Times" pitchFamily="48" charset="0"/>
              </a:rPr>
              <a:t>   </a:t>
            </a:r>
            <a:endParaRPr lang="en-US" sz="1600" dirty="0" smtClean="0">
              <a:latin typeface="Times" pitchFamily="4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317750" y="2073150"/>
          <a:ext cx="2286000" cy="463550"/>
        </p:xfrm>
        <a:graphic>
          <a:graphicData uri="http://schemas.openxmlformats.org/presentationml/2006/ole">
            <p:oleObj spid="_x0000_s453634" name="Equation" r:id="rId4" imgW="1002960" imgH="203040" progId="Equation.3">
              <p:embed/>
            </p:oleObj>
          </a:graphicData>
        </a:graphic>
      </p:graphicFrame>
      <p:graphicFrame>
        <p:nvGraphicFramePr>
          <p:cNvPr id="451587" name="Object 3"/>
          <p:cNvGraphicFramePr>
            <a:graphicFrameLocks noChangeAspect="1"/>
          </p:cNvGraphicFramePr>
          <p:nvPr/>
        </p:nvGraphicFramePr>
        <p:xfrm>
          <a:off x="1888176" y="2629329"/>
          <a:ext cx="907865" cy="373396"/>
        </p:xfrm>
        <a:graphic>
          <a:graphicData uri="http://schemas.openxmlformats.org/presentationml/2006/ole">
            <p:oleObj spid="_x0000_s453635" name="Equation" r:id="rId5" imgW="431640" imgH="177480" progId="Equation.3">
              <p:embed/>
            </p:oleObj>
          </a:graphicData>
        </a:graphic>
      </p:graphicFrame>
      <p:graphicFrame>
        <p:nvGraphicFramePr>
          <p:cNvPr id="451588" name="Object 4"/>
          <p:cNvGraphicFramePr>
            <a:graphicFrameLocks noChangeAspect="1"/>
          </p:cNvGraphicFramePr>
          <p:nvPr/>
        </p:nvGraphicFramePr>
        <p:xfrm>
          <a:off x="1128155" y="3799151"/>
          <a:ext cx="346693" cy="345338"/>
        </p:xfrm>
        <a:graphic>
          <a:graphicData uri="http://schemas.openxmlformats.org/presentationml/2006/ole">
            <p:oleObj spid="_x0000_s453636" name="Equation" r:id="rId6" imgW="177480" imgH="177480" progId="Equation.3">
              <p:embed/>
            </p:oleObj>
          </a:graphicData>
        </a:graphic>
      </p:graphicFrame>
      <p:graphicFrame>
        <p:nvGraphicFramePr>
          <p:cNvPr id="453648" name="Object 16"/>
          <p:cNvGraphicFramePr>
            <a:graphicFrameLocks noChangeAspect="1"/>
          </p:cNvGraphicFramePr>
          <p:nvPr/>
        </p:nvGraphicFramePr>
        <p:xfrm>
          <a:off x="4270840" y="4419600"/>
          <a:ext cx="1062037" cy="399309"/>
        </p:xfrm>
        <a:graphic>
          <a:graphicData uri="http://schemas.openxmlformats.org/presentationml/2006/ole">
            <p:oleObj spid="_x0000_s453648" name="Equation" r:id="rId7" imgW="545760" imgH="203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1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1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1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1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3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3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139550" y="169880"/>
            <a:ext cx="8861950" cy="1143000"/>
          </a:xfrm>
        </p:spPr>
        <p:txBody>
          <a:bodyPr/>
          <a:lstStyle/>
          <a:p>
            <a:r>
              <a:rPr lang="en-US" sz="3400" dirty="0" smtClean="0"/>
              <a:t>MDP Formulation – Action Space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98527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Action Space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Determines the next state to transition to given the current state</a:t>
            </a: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where 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          =  action taken at time </a:t>
            </a:r>
            <a:r>
              <a:rPr lang="en-US" sz="1600" b="1" i="1" dirty="0" smtClean="0">
                <a:latin typeface="Times" pitchFamily="48" charset="0"/>
              </a:rPr>
              <a:t>t</a:t>
            </a:r>
            <a:r>
              <a:rPr lang="en-US" sz="1600" dirty="0" smtClean="0">
                <a:latin typeface="Times" pitchFamily="48" charset="0"/>
              </a:rPr>
              <a:t> that causes transition to state </a:t>
            </a:r>
            <a:r>
              <a:rPr lang="en-US" sz="1600" b="1" i="1" dirty="0" smtClean="0">
                <a:latin typeface="Times" pitchFamily="48" charset="0"/>
              </a:rPr>
              <a:t>j</a:t>
            </a:r>
            <a:r>
              <a:rPr lang="en-US" sz="1600" dirty="0" smtClean="0">
                <a:latin typeface="Times" pitchFamily="48" charset="0"/>
              </a:rPr>
              <a:t> at time </a:t>
            </a:r>
            <a:r>
              <a:rPr lang="en-US" sz="1600" b="1" i="1" dirty="0" smtClean="0">
                <a:latin typeface="Times" pitchFamily="48" charset="0"/>
              </a:rPr>
              <a:t>t+1</a:t>
            </a:r>
            <a:r>
              <a:rPr lang="en-US" sz="1600" dirty="0" smtClean="0">
                <a:latin typeface="Times" pitchFamily="48" charset="0"/>
              </a:rPr>
              <a:t> given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		            current state is </a:t>
            </a:r>
            <a:r>
              <a:rPr lang="en-US" sz="1600" b="1" i="1" dirty="0" err="1" smtClean="0">
                <a:latin typeface="Times" pitchFamily="48" charset="0"/>
              </a:rPr>
              <a:t>i</a:t>
            </a:r>
            <a:r>
              <a:rPr lang="en-US" sz="1600" dirty="0" smtClean="0">
                <a:latin typeface="Times" pitchFamily="48" charset="0"/>
              </a:rPr>
              <a:t>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                       action taken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                       action not taken 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   </a:t>
            </a: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graphicFrame>
        <p:nvGraphicFramePr>
          <p:cNvPr id="451595" name="Object 11"/>
          <p:cNvGraphicFramePr>
            <a:graphicFrameLocks noChangeAspect="1"/>
          </p:cNvGraphicFramePr>
          <p:nvPr/>
        </p:nvGraphicFramePr>
        <p:xfrm>
          <a:off x="1143467" y="4166560"/>
          <a:ext cx="454025" cy="518548"/>
        </p:xfrm>
        <a:graphic>
          <a:graphicData uri="http://schemas.openxmlformats.org/presentationml/2006/ole">
            <p:oleObj spid="_x0000_s508936" name="Equation" r:id="rId4" imgW="228600" imgH="241200" progId="Equation.3">
              <p:embed/>
            </p:oleObj>
          </a:graphicData>
        </a:graphic>
      </p:graphicFrame>
      <p:graphicFrame>
        <p:nvGraphicFramePr>
          <p:cNvPr id="453645" name="Object 13"/>
          <p:cNvGraphicFramePr>
            <a:graphicFrameLocks noChangeAspect="1"/>
          </p:cNvGraphicFramePr>
          <p:nvPr/>
        </p:nvGraphicFramePr>
        <p:xfrm>
          <a:off x="1762925" y="2160283"/>
          <a:ext cx="3758498" cy="532313"/>
        </p:xfrm>
        <a:graphic>
          <a:graphicData uri="http://schemas.openxmlformats.org/presentationml/2006/ole">
            <p:oleObj spid="_x0000_s508938" name="Equation" r:id="rId5" imgW="1701720" imgH="241200" progId="Equation.3">
              <p:embed/>
            </p:oleObj>
          </a:graphicData>
        </a:graphic>
      </p:graphicFrame>
      <p:graphicFrame>
        <p:nvGraphicFramePr>
          <p:cNvPr id="453646" name="Object 14"/>
          <p:cNvGraphicFramePr>
            <a:graphicFrameLocks noChangeAspect="1"/>
          </p:cNvGraphicFramePr>
          <p:nvPr/>
        </p:nvGraphicFramePr>
        <p:xfrm>
          <a:off x="2518649" y="2827411"/>
          <a:ext cx="4205287" cy="474663"/>
        </p:xfrm>
        <a:graphic>
          <a:graphicData uri="http://schemas.openxmlformats.org/presentationml/2006/ole">
            <p:oleObj spid="_x0000_s508939" name="Equation" r:id="rId6" imgW="1904760" imgH="215640" progId="Equation.3">
              <p:embed/>
            </p:oleObj>
          </a:graphicData>
        </a:graphic>
      </p:graphicFrame>
      <p:graphicFrame>
        <p:nvGraphicFramePr>
          <p:cNvPr id="508943" name="Object 15"/>
          <p:cNvGraphicFramePr>
            <a:graphicFrameLocks noChangeAspect="1"/>
          </p:cNvGraphicFramePr>
          <p:nvPr/>
        </p:nvGraphicFramePr>
        <p:xfrm>
          <a:off x="1142261" y="5103250"/>
          <a:ext cx="1100770" cy="424647"/>
        </p:xfrm>
        <a:graphic>
          <a:graphicData uri="http://schemas.openxmlformats.org/presentationml/2006/ole">
            <p:oleObj spid="_x0000_s508943" name="Equation" r:id="rId7" imgW="622080" imgH="241200" progId="Equation.3">
              <p:embed/>
            </p:oleObj>
          </a:graphicData>
        </a:graphic>
      </p:graphicFrame>
      <p:graphicFrame>
        <p:nvGraphicFramePr>
          <p:cNvPr id="508944" name="Object 16"/>
          <p:cNvGraphicFramePr>
            <a:graphicFrameLocks noChangeAspect="1"/>
          </p:cNvGraphicFramePr>
          <p:nvPr/>
        </p:nvGraphicFramePr>
        <p:xfrm>
          <a:off x="1191263" y="5683013"/>
          <a:ext cx="1078869" cy="402112"/>
        </p:xfrm>
        <a:graphic>
          <a:graphicData uri="http://schemas.openxmlformats.org/presentationml/2006/ole">
            <p:oleObj spid="_x0000_s508944" name="Equation" r:id="rId8" imgW="64764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3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3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3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3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1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1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8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8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0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0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8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8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0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0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139550" y="342400"/>
            <a:ext cx="8861950" cy="1143000"/>
          </a:xfrm>
        </p:spPr>
        <p:txBody>
          <a:bodyPr/>
          <a:lstStyle/>
          <a:p>
            <a:r>
              <a:rPr lang="en-US" sz="3400" dirty="0" smtClean="0"/>
              <a:t>MDP Formulation – State Dynamics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36753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State dynamics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We formulated our problem as deterministic dynamic program (DDD) </a:t>
            </a: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pitchFamily="48" charset="0"/>
              </a:rPr>
              <a:t>Choice of an action determines next state with certainty</a:t>
            </a: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pitchFamily="48" charset="0"/>
              </a:rPr>
              <a:t>Transfer function provides mapping useful in determining next state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Transition probability function determines state dynamics</a:t>
            </a: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where 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                    =  probability that action </a:t>
            </a:r>
            <a:r>
              <a:rPr lang="en-US" sz="1600" b="1" i="1" dirty="0" smtClean="0">
                <a:latin typeface="Times" pitchFamily="48" charset="0"/>
              </a:rPr>
              <a:t>a</a:t>
            </a:r>
            <a:r>
              <a:rPr lang="en-US" sz="1600" dirty="0" smtClean="0">
                <a:latin typeface="Times" pitchFamily="48" charset="0"/>
              </a:rPr>
              <a:t> taken at time </a:t>
            </a:r>
            <a:r>
              <a:rPr lang="en-US" sz="1600" b="1" i="1" dirty="0" smtClean="0">
                <a:latin typeface="Times" pitchFamily="48" charset="0"/>
              </a:rPr>
              <a:t>t</a:t>
            </a:r>
            <a:r>
              <a:rPr lang="en-US" sz="1600" dirty="0" smtClean="0">
                <a:latin typeface="Times" pitchFamily="48" charset="0"/>
              </a:rPr>
              <a:t> dictates transitions to 			      state </a:t>
            </a:r>
            <a:r>
              <a:rPr lang="en-US" sz="1600" b="1" i="1" dirty="0" smtClean="0">
                <a:latin typeface="Times" pitchFamily="48" charset="0"/>
              </a:rPr>
              <a:t>j</a:t>
            </a:r>
            <a:r>
              <a:rPr lang="en-US" sz="1600" dirty="0" smtClean="0">
                <a:latin typeface="Times" pitchFamily="48" charset="0"/>
              </a:rPr>
              <a:t> at time </a:t>
            </a:r>
            <a:r>
              <a:rPr lang="en-US" sz="1600" b="1" i="1" dirty="0" smtClean="0">
                <a:latin typeface="Times" pitchFamily="48" charset="0"/>
              </a:rPr>
              <a:t>t+1</a:t>
            </a:r>
            <a:r>
              <a:rPr lang="en-US" sz="1600" dirty="0" smtClean="0">
                <a:latin typeface="Times" pitchFamily="48" charset="0"/>
              </a:rPr>
              <a:t> given current state is </a:t>
            </a:r>
            <a:r>
              <a:rPr lang="en-US" sz="1600" b="1" i="1" dirty="0" smtClean="0">
                <a:latin typeface="Times" pitchFamily="48" charset="0"/>
              </a:rPr>
              <a:t>s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              </a:t>
            </a:r>
          </a:p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graphicFrame>
        <p:nvGraphicFramePr>
          <p:cNvPr id="453645" name="Object 13"/>
          <p:cNvGraphicFramePr>
            <a:graphicFrameLocks noChangeAspect="1"/>
          </p:cNvGraphicFramePr>
          <p:nvPr/>
        </p:nvGraphicFramePr>
        <p:xfrm>
          <a:off x="2173192" y="2656632"/>
          <a:ext cx="2515404" cy="465217"/>
        </p:xfrm>
        <a:graphic>
          <a:graphicData uri="http://schemas.openxmlformats.org/presentationml/2006/ole">
            <p:oleObj spid="_x0000_s509955" name="Equation" r:id="rId4" imgW="1231560" imgH="228600" progId="Equation.3">
              <p:embed/>
            </p:oleObj>
          </a:graphicData>
        </a:graphic>
      </p:graphicFrame>
      <p:graphicFrame>
        <p:nvGraphicFramePr>
          <p:cNvPr id="508944" name="Object 16"/>
          <p:cNvGraphicFramePr>
            <a:graphicFrameLocks noChangeAspect="1"/>
          </p:cNvGraphicFramePr>
          <p:nvPr/>
        </p:nvGraphicFramePr>
        <p:xfrm>
          <a:off x="1093663" y="5207188"/>
          <a:ext cx="1101725" cy="379413"/>
        </p:xfrm>
        <a:graphic>
          <a:graphicData uri="http://schemas.openxmlformats.org/presentationml/2006/ole">
            <p:oleObj spid="_x0000_s509958" name="Equation" r:id="rId5" imgW="660240" imgH="228600" progId="Equation.3">
              <p:embed/>
            </p:oleObj>
          </a:graphicData>
        </a:graphic>
      </p:graphicFrame>
      <p:graphicFrame>
        <p:nvGraphicFramePr>
          <p:cNvPr id="509959" name="Object 7"/>
          <p:cNvGraphicFramePr>
            <a:graphicFrameLocks noChangeAspect="1"/>
          </p:cNvGraphicFramePr>
          <p:nvPr/>
        </p:nvGraphicFramePr>
        <p:xfrm>
          <a:off x="2087563" y="3667249"/>
          <a:ext cx="4437062" cy="982663"/>
        </p:xfrm>
        <a:graphic>
          <a:graphicData uri="http://schemas.openxmlformats.org/presentationml/2006/ole">
            <p:oleObj spid="_x0000_s509959" name="Equation" r:id="rId6" imgW="2171520" imgH="4824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3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3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9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8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8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0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0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148176" y="178495"/>
            <a:ext cx="8861950" cy="1143000"/>
          </a:xfrm>
        </p:spPr>
        <p:txBody>
          <a:bodyPr/>
          <a:lstStyle/>
          <a:p>
            <a:r>
              <a:rPr lang="en-US" sz="3000" dirty="0" smtClean="0"/>
              <a:t>MDP Formulation – Policy and Performance Criterion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36753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Policy and Performance Criterion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Policy </a:t>
            </a:r>
            <a:r>
              <a:rPr lang="el-GR" sz="1600" b="1" i="1" dirty="0" smtClean="0">
                <a:latin typeface="Times New Roman"/>
                <a:cs typeface="Times New Roman"/>
              </a:rPr>
              <a:t>π</a:t>
            </a:r>
            <a:r>
              <a:rPr lang="en-US" sz="1600" dirty="0" smtClean="0">
                <a:latin typeface="Times New Roman"/>
                <a:cs typeface="Times New Roman"/>
              </a:rPr>
              <a:t> that maximizes the expected total discounted reward performance criterion</a:t>
            </a: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where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                   = reward received at time </a:t>
            </a:r>
            <a:r>
              <a:rPr lang="en-US" sz="1600" b="1" i="1" dirty="0" smtClean="0">
                <a:latin typeface="Times" pitchFamily="48" charset="0"/>
              </a:rPr>
              <a:t>t</a:t>
            </a:r>
            <a:r>
              <a:rPr lang="en-US" sz="1600" dirty="0" smtClean="0">
                <a:latin typeface="Times" pitchFamily="48" charset="0"/>
              </a:rPr>
              <a:t>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  <a:cs typeface="Times New Roman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  <a:cs typeface="Times New Roman"/>
              </a:rPr>
              <a:t>       = discount factor (present value of one unit of reward received one unit in     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  <a:cs typeface="Times New Roman"/>
              </a:rPr>
              <a:t>               future) </a:t>
            </a: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                  =  expected total discounted reward value obtained using policy </a:t>
            </a:r>
            <a:r>
              <a:rPr lang="el-GR" sz="1600" b="1" i="1" dirty="0" smtClean="0">
                <a:latin typeface="Times New Roman"/>
                <a:cs typeface="Times New Roman"/>
              </a:rPr>
              <a:t>π</a:t>
            </a:r>
            <a:endParaRPr lang="en-US" sz="1600" b="1" i="1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              </a:t>
            </a:r>
          </a:p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graphicFrame>
        <p:nvGraphicFramePr>
          <p:cNvPr id="453645" name="Object 13"/>
          <p:cNvGraphicFramePr>
            <a:graphicFrameLocks noChangeAspect="1"/>
          </p:cNvGraphicFramePr>
          <p:nvPr/>
        </p:nvGraphicFramePr>
        <p:xfrm>
          <a:off x="2381245" y="2131060"/>
          <a:ext cx="4349887" cy="1068778"/>
        </p:xfrm>
        <a:graphic>
          <a:graphicData uri="http://schemas.openxmlformats.org/presentationml/2006/ole">
            <p:oleObj spid="_x0000_s518146" name="Equation" r:id="rId4" imgW="1854000" imgH="457200" progId="Equation.3">
              <p:embed/>
            </p:oleObj>
          </a:graphicData>
        </a:graphic>
      </p:graphicFrame>
      <p:graphicFrame>
        <p:nvGraphicFramePr>
          <p:cNvPr id="508944" name="Object 16"/>
          <p:cNvGraphicFramePr>
            <a:graphicFrameLocks noChangeAspect="1"/>
          </p:cNvGraphicFramePr>
          <p:nvPr/>
        </p:nvGraphicFramePr>
        <p:xfrm>
          <a:off x="1171885" y="3751922"/>
          <a:ext cx="931862" cy="379412"/>
        </p:xfrm>
        <a:graphic>
          <a:graphicData uri="http://schemas.openxmlformats.org/presentationml/2006/ole">
            <p:oleObj spid="_x0000_s518147" name="Equation" r:id="rId5" imgW="558720" imgH="228600" progId="Equation.3">
              <p:embed/>
            </p:oleObj>
          </a:graphicData>
        </a:graphic>
      </p:graphicFrame>
      <p:graphicFrame>
        <p:nvGraphicFramePr>
          <p:cNvPr id="509959" name="Object 7"/>
          <p:cNvGraphicFramePr>
            <a:graphicFrameLocks noChangeAspect="1"/>
          </p:cNvGraphicFramePr>
          <p:nvPr/>
        </p:nvGraphicFramePr>
        <p:xfrm>
          <a:off x="1257429" y="4381997"/>
          <a:ext cx="247273" cy="313212"/>
        </p:xfrm>
        <a:graphic>
          <a:graphicData uri="http://schemas.openxmlformats.org/presentationml/2006/ole">
            <p:oleObj spid="_x0000_s518148" name="Equation" r:id="rId6" imgW="139680" imgH="177480" progId="Equation.3">
              <p:embed/>
            </p:oleObj>
          </a:graphicData>
        </a:graphic>
      </p:graphicFrame>
      <p:graphicFrame>
        <p:nvGraphicFramePr>
          <p:cNvPr id="518151" name="Object 7"/>
          <p:cNvGraphicFramePr>
            <a:graphicFrameLocks noChangeAspect="1"/>
          </p:cNvGraphicFramePr>
          <p:nvPr/>
        </p:nvGraphicFramePr>
        <p:xfrm>
          <a:off x="1208602" y="5179745"/>
          <a:ext cx="850900" cy="412750"/>
        </p:xfrm>
        <a:graphic>
          <a:graphicData uri="http://schemas.openxmlformats.org/presentationml/2006/ole">
            <p:oleObj spid="_x0000_s518151" name="Equation" r:id="rId7" imgW="46980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3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3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8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8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9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9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8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8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0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0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5070765" y="4239491"/>
            <a:ext cx="3526970" cy="19356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i="1" dirty="0" smtClean="0">
                <a:latin typeface="Times" pitchFamily="48" charset="0"/>
              </a:rPr>
              <a:t>      = </a:t>
            </a:r>
            <a:r>
              <a:rPr lang="en-US" sz="1600" dirty="0" smtClean="0">
                <a:latin typeface="Times" pitchFamily="48" charset="0"/>
              </a:rPr>
              <a:t>power weight factor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i="1" dirty="0" smtClean="0">
                <a:latin typeface="Times" pitchFamily="48" charset="0"/>
              </a:rPr>
              <a:t>      = </a:t>
            </a:r>
            <a:r>
              <a:rPr lang="en-US" sz="1600" dirty="0" smtClean="0">
                <a:latin typeface="Times" pitchFamily="48" charset="0"/>
              </a:rPr>
              <a:t>throughput weight factor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i="1" dirty="0" smtClean="0">
                <a:latin typeface="Times" pitchFamily="48" charset="0"/>
              </a:rPr>
              <a:t>      = </a:t>
            </a:r>
            <a:r>
              <a:rPr lang="en-US" sz="1600" dirty="0" smtClean="0">
                <a:latin typeface="Times" pitchFamily="48" charset="0"/>
              </a:rPr>
              <a:t>delay weight factor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139550" y="161253"/>
            <a:ext cx="8861950" cy="1143000"/>
          </a:xfrm>
        </p:spPr>
        <p:txBody>
          <a:bodyPr/>
          <a:lstStyle/>
          <a:p>
            <a:r>
              <a:rPr lang="en-US" sz="3400" dirty="0" smtClean="0"/>
              <a:t>MDP Formulation – Reward Function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36753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Reward Function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Captures application metrics, weight factors, and sensor node characteristics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  <a:cs typeface="Times New Roman"/>
              </a:rPr>
              <a:t>We define reward function </a:t>
            </a:r>
            <a:r>
              <a:rPr lang="en-US" sz="1600" b="1" i="1" dirty="0" smtClean="0">
                <a:latin typeface="Times" pitchFamily="48" charset="0"/>
                <a:cs typeface="Times New Roman"/>
              </a:rPr>
              <a:t>r(</a:t>
            </a:r>
            <a:r>
              <a:rPr lang="en-US" sz="1600" b="1" i="1" dirty="0" err="1" smtClean="0">
                <a:latin typeface="Times" pitchFamily="48" charset="0"/>
                <a:cs typeface="Times New Roman"/>
              </a:rPr>
              <a:t>s,a</a:t>
            </a:r>
            <a:r>
              <a:rPr lang="en-US" sz="1600" b="1" i="1" dirty="0" smtClean="0">
                <a:latin typeface="Times" pitchFamily="48" charset="0"/>
                <a:cs typeface="Times New Roman"/>
              </a:rPr>
              <a:t>)</a:t>
            </a:r>
            <a:r>
              <a:rPr lang="en-US" sz="1600" dirty="0" smtClean="0">
                <a:latin typeface="Times" pitchFamily="48" charset="0"/>
                <a:cs typeface="Times New Roman"/>
              </a:rPr>
              <a:t> given current sensor node state </a:t>
            </a:r>
            <a:r>
              <a:rPr lang="en-US" sz="1600" b="1" i="1" dirty="0" smtClean="0">
                <a:latin typeface="Times" pitchFamily="48" charset="0"/>
                <a:cs typeface="Times New Roman"/>
              </a:rPr>
              <a:t>s</a:t>
            </a:r>
            <a:r>
              <a:rPr lang="en-US" sz="1600" dirty="0" smtClean="0">
                <a:latin typeface="Times" pitchFamily="48" charset="0"/>
                <a:cs typeface="Times New Roman"/>
              </a:rPr>
              <a:t> and sensor node selected action </a:t>
            </a:r>
            <a:r>
              <a:rPr lang="en-US" sz="1600" b="1" i="1" dirty="0" smtClean="0">
                <a:latin typeface="Times" pitchFamily="48" charset="0"/>
                <a:cs typeface="Times New Roman"/>
              </a:rPr>
              <a:t>a</a:t>
            </a:r>
            <a:r>
              <a:rPr lang="en-US" sz="1600" i="1" dirty="0" smtClean="0">
                <a:latin typeface="Times" pitchFamily="48" charset="0"/>
                <a:cs typeface="Times New Roman"/>
              </a:rPr>
              <a:t> </a:t>
            </a:r>
            <a:r>
              <a:rPr lang="en-US" sz="1600" dirty="0" smtClean="0">
                <a:latin typeface="Times" pitchFamily="48" charset="0"/>
                <a:cs typeface="Times New Roman"/>
              </a:rPr>
              <a:t>as</a:t>
            </a:r>
            <a:endParaRPr lang="en-US" sz="1600" i="1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We define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where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                 = power reward function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  <a:cs typeface="Times New Roman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  <a:cs typeface="Times New Roman"/>
              </a:rPr>
              <a:t>                 = throughput reward function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                = delay reward function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i="1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i="1" dirty="0" smtClean="0">
                <a:latin typeface="Times" pitchFamily="48" charset="0"/>
              </a:rPr>
              <a:t>                = </a:t>
            </a:r>
            <a:r>
              <a:rPr lang="en-US" sz="1600" dirty="0" smtClean="0">
                <a:latin typeface="Times" pitchFamily="48" charset="0"/>
              </a:rPr>
              <a:t>transition cost function           </a:t>
            </a:r>
          </a:p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graphicFrame>
        <p:nvGraphicFramePr>
          <p:cNvPr id="453645" name="Object 13"/>
          <p:cNvGraphicFramePr>
            <a:graphicFrameLocks noChangeAspect="1"/>
          </p:cNvGraphicFramePr>
          <p:nvPr/>
        </p:nvGraphicFramePr>
        <p:xfrm>
          <a:off x="2798885" y="2636323"/>
          <a:ext cx="2736850" cy="417760"/>
        </p:xfrm>
        <a:graphic>
          <a:graphicData uri="http://schemas.openxmlformats.org/presentationml/2006/ole">
            <p:oleObj spid="_x0000_s519170" name="Equation" r:id="rId4" imgW="1511280" imgH="203040" progId="Equation.3">
              <p:embed/>
            </p:oleObj>
          </a:graphicData>
        </a:graphic>
      </p:graphicFrame>
      <p:graphicFrame>
        <p:nvGraphicFramePr>
          <p:cNvPr id="508944" name="Object 16"/>
          <p:cNvGraphicFramePr>
            <a:graphicFrameLocks noChangeAspect="1"/>
          </p:cNvGraphicFramePr>
          <p:nvPr/>
        </p:nvGraphicFramePr>
        <p:xfrm>
          <a:off x="2744127" y="3277652"/>
          <a:ext cx="4510088" cy="401637"/>
        </p:xfrm>
        <a:graphic>
          <a:graphicData uri="http://schemas.openxmlformats.org/presentationml/2006/ole">
            <p:oleObj spid="_x0000_s519171" name="Equation" r:id="rId5" imgW="2705040" imgH="241200" progId="Equation.3">
              <p:embed/>
            </p:oleObj>
          </a:graphicData>
        </a:graphic>
      </p:graphicFrame>
      <p:graphicFrame>
        <p:nvGraphicFramePr>
          <p:cNvPr id="519174" name="Object 6"/>
          <p:cNvGraphicFramePr>
            <a:graphicFrameLocks noChangeAspect="1"/>
          </p:cNvGraphicFramePr>
          <p:nvPr/>
        </p:nvGraphicFramePr>
        <p:xfrm>
          <a:off x="1160175" y="4247388"/>
          <a:ext cx="847725" cy="401637"/>
        </p:xfrm>
        <a:graphic>
          <a:graphicData uri="http://schemas.openxmlformats.org/presentationml/2006/ole">
            <p:oleObj spid="_x0000_s519174" name="Equation" r:id="rId6" imgW="507960" imgH="241200" progId="Equation.3">
              <p:embed/>
            </p:oleObj>
          </a:graphicData>
        </a:graphic>
      </p:graphicFrame>
      <p:graphicFrame>
        <p:nvGraphicFramePr>
          <p:cNvPr id="519175" name="Object 7"/>
          <p:cNvGraphicFramePr>
            <a:graphicFrameLocks noChangeAspect="1"/>
          </p:cNvGraphicFramePr>
          <p:nvPr/>
        </p:nvGraphicFramePr>
        <p:xfrm>
          <a:off x="1190628" y="4827011"/>
          <a:ext cx="806450" cy="381000"/>
        </p:xfrm>
        <a:graphic>
          <a:graphicData uri="http://schemas.openxmlformats.org/presentationml/2006/ole">
            <p:oleObj spid="_x0000_s519175" name="Equation" r:id="rId7" imgW="482400" imgH="228600" progId="Equation.3">
              <p:embed/>
            </p:oleObj>
          </a:graphicData>
        </a:graphic>
      </p:graphicFrame>
      <p:graphicFrame>
        <p:nvGraphicFramePr>
          <p:cNvPr id="519176" name="Object 8"/>
          <p:cNvGraphicFramePr>
            <a:graphicFrameLocks noChangeAspect="1"/>
          </p:cNvGraphicFramePr>
          <p:nvPr/>
        </p:nvGraphicFramePr>
        <p:xfrm>
          <a:off x="1107950" y="5431806"/>
          <a:ext cx="847725" cy="381000"/>
        </p:xfrm>
        <a:graphic>
          <a:graphicData uri="http://schemas.openxmlformats.org/presentationml/2006/ole">
            <p:oleObj spid="_x0000_s519176" name="Equation" r:id="rId8" imgW="507960" imgH="228600" progId="Equation.3">
              <p:embed/>
            </p:oleObj>
          </a:graphicData>
        </a:graphic>
      </p:graphicFrame>
      <p:graphicFrame>
        <p:nvGraphicFramePr>
          <p:cNvPr id="519177" name="Object 9"/>
          <p:cNvGraphicFramePr>
            <a:graphicFrameLocks noChangeAspect="1"/>
          </p:cNvGraphicFramePr>
          <p:nvPr/>
        </p:nvGraphicFramePr>
        <p:xfrm>
          <a:off x="1183268" y="6035079"/>
          <a:ext cx="720725" cy="338137"/>
        </p:xfrm>
        <a:graphic>
          <a:graphicData uri="http://schemas.openxmlformats.org/presentationml/2006/ole">
            <p:oleObj spid="_x0000_s519177" name="Equation" r:id="rId9" imgW="431640" imgH="203040" progId="Equation.3">
              <p:embed/>
            </p:oleObj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831961" y="4448835"/>
            <a:ext cx="371516" cy="1517376"/>
            <a:chOff x="5879586" y="4420260"/>
            <a:chExt cx="371516" cy="1517376"/>
          </a:xfrm>
        </p:grpSpPr>
        <p:graphicFrame>
          <p:nvGraphicFramePr>
            <p:cNvPr id="519178" name="Object 10"/>
            <p:cNvGraphicFramePr>
              <a:graphicFrameLocks noChangeAspect="1"/>
            </p:cNvGraphicFramePr>
            <p:nvPr/>
          </p:nvGraphicFramePr>
          <p:xfrm>
            <a:off x="5879586" y="4420260"/>
            <a:ext cx="338137" cy="403225"/>
          </p:xfrm>
          <a:graphic>
            <a:graphicData uri="http://schemas.openxmlformats.org/presentationml/2006/ole">
              <p:oleObj spid="_x0000_s519178" name="Equation" r:id="rId10" imgW="203040" imgH="241200" progId="Equation.3">
                <p:embed/>
              </p:oleObj>
            </a:graphicData>
          </a:graphic>
        </p:graphicFrame>
        <p:graphicFrame>
          <p:nvGraphicFramePr>
            <p:cNvPr id="519179" name="Object 11"/>
            <p:cNvGraphicFramePr>
              <a:graphicFrameLocks noChangeAspect="1"/>
            </p:cNvGraphicFramePr>
            <p:nvPr/>
          </p:nvGraphicFramePr>
          <p:xfrm>
            <a:off x="5921438" y="4975288"/>
            <a:ext cx="295275" cy="381000"/>
          </p:xfrm>
          <a:graphic>
            <a:graphicData uri="http://schemas.openxmlformats.org/presentationml/2006/ole">
              <p:oleObj spid="_x0000_s519179" name="Equation" r:id="rId11" imgW="177480" imgH="228600" progId="Equation.3">
                <p:embed/>
              </p:oleObj>
            </a:graphicData>
          </a:graphic>
        </p:graphicFrame>
        <p:graphicFrame>
          <p:nvGraphicFramePr>
            <p:cNvPr id="519180" name="Object 12"/>
            <p:cNvGraphicFramePr>
              <a:graphicFrameLocks noChangeAspect="1"/>
            </p:cNvGraphicFramePr>
            <p:nvPr/>
          </p:nvGraphicFramePr>
          <p:xfrm>
            <a:off x="5912964" y="5555048"/>
            <a:ext cx="338138" cy="382588"/>
          </p:xfrm>
          <a:graphic>
            <a:graphicData uri="http://schemas.openxmlformats.org/presentationml/2006/ole">
              <p:oleObj spid="_x0000_s519180" name="Equation" r:id="rId12" imgW="203040" imgH="228600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3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3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8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8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9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9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9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9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0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0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9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9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0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0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4000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156803" y="169872"/>
            <a:ext cx="8861950" cy="1143000"/>
          </a:xfrm>
        </p:spPr>
        <p:txBody>
          <a:bodyPr/>
          <a:lstStyle/>
          <a:p>
            <a:r>
              <a:rPr lang="en-US" sz="3400" dirty="0" smtClean="0"/>
              <a:t>MDP Formulation – Reward Function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36753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Example: Throughput Reward Function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We define throughput reward function as</a:t>
            </a:r>
            <a:endParaRPr lang="en-US" sz="1600" i="1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where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     = throughput of the current state given action </a:t>
            </a:r>
            <a:r>
              <a:rPr lang="en-US" sz="1600" b="1" i="1" dirty="0" smtClean="0">
                <a:latin typeface="Times" pitchFamily="48" charset="0"/>
              </a:rPr>
              <a:t>a</a:t>
            </a:r>
            <a:r>
              <a:rPr lang="en-US" sz="1600" dirty="0" smtClean="0">
                <a:latin typeface="Times" pitchFamily="48" charset="0"/>
              </a:rPr>
              <a:t> taken at time </a:t>
            </a:r>
            <a:r>
              <a:rPr lang="en-US" sz="1600" b="1" i="1" dirty="0" smtClean="0">
                <a:latin typeface="Times" pitchFamily="48" charset="0"/>
              </a:rPr>
              <a:t>t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  <a:cs typeface="Times New Roman"/>
              </a:rPr>
              <a:t>     = minimum tolerated throughput</a:t>
            </a: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     = </a:t>
            </a:r>
            <a:r>
              <a:rPr lang="en-US" sz="1600" dirty="0" smtClean="0">
                <a:latin typeface="Times" pitchFamily="48" charset="0"/>
                <a:cs typeface="Times New Roman"/>
              </a:rPr>
              <a:t>maximum tolerated throughput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  <a:cs typeface="Times New Roman"/>
              </a:rPr>
              <a:t>     = maximum throughput in state </a:t>
            </a:r>
            <a:r>
              <a:rPr lang="en-US" sz="1600" b="1" i="1" dirty="0" err="1" smtClean="0">
                <a:latin typeface="Times" pitchFamily="48" charset="0"/>
                <a:cs typeface="Times New Roman"/>
              </a:rPr>
              <a:t>i</a:t>
            </a:r>
            <a:endParaRPr lang="en-US" sz="1600" b="1" i="1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              </a:t>
            </a:r>
          </a:p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graphicFrame>
        <p:nvGraphicFramePr>
          <p:cNvPr id="519175" name="Object 7"/>
          <p:cNvGraphicFramePr>
            <a:graphicFrameLocks noChangeAspect="1"/>
          </p:cNvGraphicFramePr>
          <p:nvPr/>
        </p:nvGraphicFramePr>
        <p:xfrm>
          <a:off x="1544638" y="2228850"/>
          <a:ext cx="4835525" cy="1184275"/>
        </p:xfrm>
        <a:graphic>
          <a:graphicData uri="http://schemas.openxmlformats.org/presentationml/2006/ole">
            <p:oleObj spid="_x0000_s525317" name="Equation" r:id="rId4" imgW="2895480" imgH="711000" progId="Equation.3">
              <p:embed/>
            </p:oleObj>
          </a:graphicData>
        </a:graphic>
      </p:graphicFrame>
      <p:graphicFrame>
        <p:nvGraphicFramePr>
          <p:cNvPr id="519177" name="Object 9"/>
          <p:cNvGraphicFramePr>
            <a:graphicFrameLocks noChangeAspect="1"/>
          </p:cNvGraphicFramePr>
          <p:nvPr/>
        </p:nvGraphicFramePr>
        <p:xfrm>
          <a:off x="1128692" y="5239431"/>
          <a:ext cx="317500" cy="358775"/>
        </p:xfrm>
        <a:graphic>
          <a:graphicData uri="http://schemas.openxmlformats.org/presentationml/2006/ole">
            <p:oleObj spid="_x0000_s525319" name="Equation" r:id="rId5" imgW="190440" imgH="215640" progId="Equation.3">
              <p:embed/>
            </p:oleObj>
          </a:graphicData>
        </a:graphic>
      </p:graphicFrame>
      <p:graphicFrame>
        <p:nvGraphicFramePr>
          <p:cNvPr id="525320" name="Object 8"/>
          <p:cNvGraphicFramePr>
            <a:graphicFrameLocks noChangeAspect="1"/>
          </p:cNvGraphicFramePr>
          <p:nvPr/>
        </p:nvGraphicFramePr>
        <p:xfrm>
          <a:off x="1179450" y="4918221"/>
          <a:ext cx="233363" cy="381000"/>
        </p:xfrm>
        <a:graphic>
          <a:graphicData uri="http://schemas.openxmlformats.org/presentationml/2006/ole">
            <p:oleObj spid="_x0000_s525320" name="Equation" r:id="rId6" imgW="139680" imgH="228600" progId="Equation.3">
              <p:embed/>
            </p:oleObj>
          </a:graphicData>
        </a:graphic>
      </p:graphicFrame>
      <p:graphicFrame>
        <p:nvGraphicFramePr>
          <p:cNvPr id="525321" name="Object 9"/>
          <p:cNvGraphicFramePr>
            <a:graphicFrameLocks noChangeAspect="1"/>
          </p:cNvGraphicFramePr>
          <p:nvPr/>
        </p:nvGraphicFramePr>
        <p:xfrm>
          <a:off x="1093848" y="5533262"/>
          <a:ext cx="358775" cy="358775"/>
        </p:xfrm>
        <a:graphic>
          <a:graphicData uri="http://schemas.openxmlformats.org/presentationml/2006/ole">
            <p:oleObj spid="_x0000_s525321" name="Equation" r:id="rId7" imgW="215640" imgH="215640" progId="Equation.3">
              <p:embed/>
            </p:oleObj>
          </a:graphicData>
        </a:graphic>
      </p:graphicFrame>
      <p:pic>
        <p:nvPicPr>
          <p:cNvPr id="14" name="Picture 13" descr="MDPRewardFuncti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37606" y="3513856"/>
            <a:ext cx="4357068" cy="1430776"/>
          </a:xfrm>
          <a:prstGeom prst="rect">
            <a:avLst/>
          </a:prstGeom>
        </p:spPr>
      </p:pic>
      <p:graphicFrame>
        <p:nvGraphicFramePr>
          <p:cNvPr id="525322" name="Object 10"/>
          <p:cNvGraphicFramePr>
            <a:graphicFrameLocks noChangeAspect="1"/>
          </p:cNvGraphicFramePr>
          <p:nvPr/>
        </p:nvGraphicFramePr>
        <p:xfrm>
          <a:off x="1095845" y="5771430"/>
          <a:ext cx="422275" cy="401637"/>
        </p:xfrm>
        <a:graphic>
          <a:graphicData uri="http://schemas.openxmlformats.org/presentationml/2006/ole">
            <p:oleObj spid="_x0000_s525322" name="Equation" r:id="rId9" imgW="25380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9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9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5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5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0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0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9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9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0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0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5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5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0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0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5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5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0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0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615075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139550" y="409394"/>
            <a:ext cx="8861950" cy="1143000"/>
          </a:xfrm>
        </p:spPr>
        <p:txBody>
          <a:bodyPr/>
          <a:lstStyle/>
          <a:p>
            <a:r>
              <a:rPr lang="en-US" sz="3400" dirty="0" smtClean="0"/>
              <a:t>MDP Formulation – Optimality Equations and Policy Iteration Algorithm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79940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Optimality Equations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Optimality equations or Bellman’s equations for expected total discounted reward criterion are</a:t>
            </a:r>
            <a:endParaRPr lang="en-US" sz="1600" i="1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where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           = maximum expected total discounted reward </a:t>
            </a:r>
          </a:p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  <a:cs typeface="Times New Roman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Policy Iteration algorithm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MDP iterative algorithm to solve optimality equations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Solves optimality equations to give MDP-based optimal policy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i="1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i="1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              </a:t>
            </a:r>
          </a:p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graphicFrame>
        <p:nvGraphicFramePr>
          <p:cNvPr id="453645" name="Object 13"/>
          <p:cNvGraphicFramePr>
            <a:graphicFrameLocks noChangeAspect="1"/>
          </p:cNvGraphicFramePr>
          <p:nvPr/>
        </p:nvGraphicFramePr>
        <p:xfrm>
          <a:off x="1901825" y="2661755"/>
          <a:ext cx="4820463" cy="936460"/>
        </p:xfrm>
        <a:graphic>
          <a:graphicData uri="http://schemas.openxmlformats.org/presentationml/2006/ole">
            <p:oleObj spid="_x0000_s520194" name="Equation" r:id="rId4" imgW="2476440" imgH="482400" progId="Equation.3">
              <p:embed/>
            </p:oleObj>
          </a:graphicData>
        </a:graphic>
      </p:graphicFrame>
      <p:graphicFrame>
        <p:nvGraphicFramePr>
          <p:cNvPr id="520200" name="Object 8"/>
          <p:cNvGraphicFramePr>
            <a:graphicFrameLocks noChangeAspect="1"/>
          </p:cNvGraphicFramePr>
          <p:nvPr/>
        </p:nvGraphicFramePr>
        <p:xfrm>
          <a:off x="1181800" y="3896067"/>
          <a:ext cx="554038" cy="366712"/>
        </p:xfrm>
        <a:graphic>
          <a:graphicData uri="http://schemas.openxmlformats.org/presentationml/2006/ole">
            <p:oleObj spid="_x0000_s520200" name="Equation" r:id="rId5" imgW="304560" imgH="203040" progId="Equation.3">
              <p:embed/>
            </p:oleObj>
          </a:graphicData>
        </a:graphic>
      </p:graphicFrame>
      <p:graphicFrame>
        <p:nvGraphicFramePr>
          <p:cNvPr id="520202" name="Object 10"/>
          <p:cNvGraphicFramePr>
            <a:graphicFrameLocks noChangeAspect="1"/>
          </p:cNvGraphicFramePr>
          <p:nvPr/>
        </p:nvGraphicFramePr>
        <p:xfrm>
          <a:off x="6364007" y="5016362"/>
          <a:ext cx="646113" cy="366713"/>
        </p:xfrm>
        <a:graphic>
          <a:graphicData uri="http://schemas.openxmlformats.org/presentationml/2006/ole">
            <p:oleObj spid="_x0000_s520202" name="Equation" r:id="rId6" imgW="355320" imgH="203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3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3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0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0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2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7113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282050" y="131897"/>
            <a:ext cx="8861950" cy="1143000"/>
          </a:xfrm>
        </p:spPr>
        <p:txBody>
          <a:bodyPr/>
          <a:lstStyle/>
          <a:p>
            <a:r>
              <a:rPr lang="en-US" dirty="0" smtClean="0"/>
              <a:t>Numerical Results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4878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WSN Platform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latin typeface="Times" pitchFamily="48" charset="0"/>
              </a:rPr>
              <a:t>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err="1" smtClean="0">
                <a:latin typeface="Times" pitchFamily="48" charset="0"/>
              </a:rPr>
              <a:t>eXtreme</a:t>
            </a:r>
            <a:r>
              <a:rPr lang="en-US" sz="1600" dirty="0" smtClean="0">
                <a:latin typeface="Times" pitchFamily="48" charset="0"/>
              </a:rPr>
              <a:t> Scale Motes (XSMs) </a:t>
            </a: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pitchFamily="48" charset="0"/>
              </a:rPr>
              <a:t>Two AA alkaline batteries – average lifetime = 1000 hours</a:t>
            </a: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pitchFamily="48" charset="0"/>
              </a:rPr>
              <a:t>Atmel ATmega128L microcontroller</a:t>
            </a: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err="1" smtClean="0">
                <a:latin typeface="Times" pitchFamily="48" charset="0"/>
              </a:rPr>
              <a:t>Chipcon</a:t>
            </a:r>
            <a:r>
              <a:rPr lang="en-US" sz="1600" dirty="0" smtClean="0">
                <a:latin typeface="Times" pitchFamily="48" charset="0"/>
              </a:rPr>
              <a:t> CC1000 radio – operating frequency = 433 MHz</a:t>
            </a: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pitchFamily="48" charset="0"/>
              </a:rPr>
              <a:t>Sensors</a:t>
            </a:r>
          </a:p>
          <a:p>
            <a:pPr marL="1657350" lvl="3" indent="-2857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Times" pitchFamily="48" charset="0"/>
              </a:rPr>
              <a:t>Infra red</a:t>
            </a:r>
          </a:p>
          <a:p>
            <a:pPr marL="1657350" lvl="3" indent="-2857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Times" pitchFamily="48" charset="0"/>
              </a:rPr>
              <a:t>Magnetic</a:t>
            </a:r>
          </a:p>
          <a:p>
            <a:pPr marL="1657350" lvl="3" indent="-2857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Times" pitchFamily="48" charset="0"/>
              </a:rPr>
              <a:t>Acoustic</a:t>
            </a:r>
          </a:p>
          <a:p>
            <a:pPr marL="1657350" lvl="3" indent="-2857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Times" pitchFamily="48" charset="0"/>
              </a:rPr>
              <a:t>Photo</a:t>
            </a:r>
          </a:p>
          <a:p>
            <a:pPr marL="1657350" lvl="3" indent="-285750" algn="l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600" dirty="0" smtClean="0">
                <a:latin typeface="Times" pitchFamily="48" charset="0"/>
              </a:rPr>
              <a:t>Temperature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WSN Application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latin typeface="Times" pitchFamily="48" charset="0"/>
              </a:rPr>
              <a:t>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Security/defense system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Verified for other applications</a:t>
            </a: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pitchFamily="48" charset="0"/>
              </a:rPr>
              <a:t>Health care</a:t>
            </a: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pitchFamily="48" charset="0"/>
              </a:rPr>
              <a:t>Ambient conditions monitoring                </a:t>
            </a:r>
          </a:p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7113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282050" y="140523"/>
            <a:ext cx="8861950" cy="1143000"/>
          </a:xfrm>
        </p:spPr>
        <p:txBody>
          <a:bodyPr/>
          <a:lstStyle/>
          <a:p>
            <a:r>
              <a:rPr lang="en-US" dirty="0" smtClean="0"/>
              <a:t>Numerical Results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141909"/>
            <a:ext cx="8458200" cy="527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Fixed heuristic policies for comparison with </a:t>
            </a:r>
            <a:r>
              <a:rPr lang="el-GR" sz="1800" b="1" i="1" dirty="0" smtClean="0">
                <a:latin typeface="Times New Roman"/>
                <a:cs typeface="Times New Roman"/>
              </a:rPr>
              <a:t>π</a:t>
            </a:r>
            <a:r>
              <a:rPr lang="en-US" sz="1800" b="1" i="1" baseline="30000" dirty="0" smtClean="0">
                <a:latin typeface="Times New Roman"/>
                <a:cs typeface="Times New Roman"/>
              </a:rPr>
              <a:t>MDP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latin typeface="Times" pitchFamily="48" charset="0"/>
              </a:rPr>
              <a:t>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b="1" i="1" dirty="0" smtClean="0">
              <a:latin typeface="Times New Roman"/>
              <a:cs typeface="Times New Roman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l-GR" sz="1800" b="1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800" b="1" i="1" baseline="30000" dirty="0" smtClean="0">
                <a:latin typeface="Times New Roman" pitchFamily="18" charset="0"/>
                <a:cs typeface="Times New Roman" pitchFamily="18" charset="0"/>
              </a:rPr>
              <a:t>POW</a:t>
            </a:r>
            <a:r>
              <a:rPr lang="en-US" sz="1600" dirty="0" smtClean="0">
                <a:latin typeface="Times"/>
                <a:cs typeface="Times New Roman"/>
              </a:rPr>
              <a:t> = policy which always selects the state with lowest power consumption</a:t>
            </a:r>
            <a:endParaRPr lang="en-US" sz="1600" dirty="0" smtClean="0">
              <a:latin typeface="Times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b="1" i="1" dirty="0" smtClean="0">
              <a:latin typeface="Times"/>
              <a:cs typeface="Times New Roman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l-GR" sz="1800" b="1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800" b="1" i="1" baseline="30000" dirty="0" smtClean="0">
                <a:latin typeface="Times New Roman" pitchFamily="18" charset="0"/>
                <a:cs typeface="Times New Roman" pitchFamily="18" charset="0"/>
              </a:rPr>
              <a:t>THP</a:t>
            </a:r>
            <a:r>
              <a:rPr lang="en-US" sz="1600" dirty="0" smtClean="0">
                <a:latin typeface="Times"/>
                <a:cs typeface="Times New Roman"/>
              </a:rPr>
              <a:t> = policy which always selects the state with highest throughput</a:t>
            </a:r>
            <a:endParaRPr lang="en-US" sz="1600" dirty="0" smtClean="0">
              <a:latin typeface="Times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b="1" i="1" dirty="0" smtClean="0">
              <a:latin typeface="Times"/>
              <a:cs typeface="Times New Roman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l-GR" sz="1800" b="1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800" b="1" i="1" baseline="30000" dirty="0" smtClean="0">
                <a:latin typeface="Times New Roman" pitchFamily="18" charset="0"/>
                <a:cs typeface="Times New Roman" pitchFamily="18" charset="0"/>
              </a:rPr>
              <a:t>EQU</a:t>
            </a:r>
            <a:r>
              <a:rPr lang="en-US" sz="1600" dirty="0" smtClean="0">
                <a:latin typeface="Times"/>
                <a:cs typeface="Times New Roman"/>
              </a:rPr>
              <a:t> = policy which spends an equal amount of time in each of the available states</a:t>
            </a:r>
            <a:endParaRPr lang="en-US" sz="1600" dirty="0" smtClean="0">
              <a:latin typeface="Times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b="1" i="1" dirty="0" smtClean="0">
              <a:latin typeface="Times"/>
              <a:cs typeface="Times New Roman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l-GR" sz="1800" b="1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1800" b="1" i="1" baseline="30000" dirty="0" smtClean="0">
                <a:latin typeface="Times New Roman" pitchFamily="18" charset="0"/>
                <a:cs typeface="Times New Roman" pitchFamily="18" charset="0"/>
              </a:rPr>
              <a:t>PRF</a:t>
            </a:r>
            <a:r>
              <a:rPr lang="en-US" sz="1600" dirty="0" smtClean="0">
                <a:latin typeface="Times"/>
                <a:cs typeface="Times New Roman"/>
              </a:rPr>
              <a:t> = policy which spends an unequal amount of time in each of the available 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/>
                <a:cs typeface="Times New Roman"/>
              </a:rPr>
              <a:t>		        states based on specified preference</a:t>
            </a:r>
            <a:endParaRPr lang="en-US" sz="1600" dirty="0" smtClean="0">
              <a:latin typeface="Times"/>
            </a:endParaRPr>
          </a:p>
          <a:p>
            <a:pPr marL="2114550" lvl="4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/>
              </a:rPr>
              <a:t>E.g. given a system with four states, it spends </a:t>
            </a:r>
            <a:br>
              <a:rPr lang="en-US" sz="1600" dirty="0" smtClean="0">
                <a:latin typeface="Times"/>
              </a:rPr>
            </a:br>
            <a:r>
              <a:rPr lang="en-US" sz="1600" dirty="0" smtClean="0">
                <a:latin typeface="Times"/>
              </a:rPr>
              <a:t>40% of time in first state, </a:t>
            </a:r>
            <a:br>
              <a:rPr lang="en-US" sz="1600" dirty="0" smtClean="0">
                <a:latin typeface="Times"/>
              </a:rPr>
            </a:br>
            <a:r>
              <a:rPr lang="en-US" sz="1600" dirty="0" smtClean="0">
                <a:latin typeface="Times"/>
              </a:rPr>
              <a:t>20% of time in second state, </a:t>
            </a:r>
            <a:br>
              <a:rPr lang="en-US" sz="1600" dirty="0" smtClean="0">
                <a:latin typeface="Times"/>
              </a:rPr>
            </a:br>
            <a:r>
              <a:rPr lang="en-US" sz="1600" dirty="0" smtClean="0">
                <a:latin typeface="Times"/>
              </a:rPr>
              <a:t>10% of time in third state, and </a:t>
            </a:r>
            <a:br>
              <a:rPr lang="en-US" sz="1600" dirty="0" smtClean="0">
                <a:latin typeface="Times"/>
              </a:rPr>
            </a:br>
            <a:r>
              <a:rPr lang="en-US" sz="1600" dirty="0" smtClean="0">
                <a:latin typeface="Times"/>
              </a:rPr>
              <a:t>30% of time in fourth state</a:t>
            </a:r>
          </a:p>
          <a:p>
            <a:pPr marL="2114550" lvl="4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i="1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              </a:t>
            </a:r>
          </a:p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cxnSp>
        <p:nvCxnSpPr>
          <p:cNvPr id="32" name="Curved Connector 31"/>
          <p:cNvCxnSpPr>
            <a:stCxn id="45" idx="0"/>
          </p:cNvCxnSpPr>
          <p:nvPr/>
        </p:nvCxnSpPr>
        <p:spPr bwMode="auto">
          <a:xfrm rot="5400000" flipH="1" flipV="1">
            <a:off x="6614092" y="4663603"/>
            <a:ext cx="257872" cy="402471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Curved Connector 35"/>
          <p:cNvCxnSpPr>
            <a:endCxn id="47" idx="0"/>
          </p:cNvCxnSpPr>
          <p:nvPr/>
        </p:nvCxnSpPr>
        <p:spPr bwMode="auto">
          <a:xfrm>
            <a:off x="7448797" y="4723739"/>
            <a:ext cx="456641" cy="25151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Curved Connector 38"/>
          <p:cNvCxnSpPr>
            <a:stCxn id="47" idx="4"/>
            <a:endCxn id="48" idx="6"/>
          </p:cNvCxnSpPr>
          <p:nvPr/>
        </p:nvCxnSpPr>
        <p:spPr bwMode="auto">
          <a:xfrm rot="5400000">
            <a:off x="7603682" y="5416823"/>
            <a:ext cx="208938" cy="394575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hape 42"/>
          <p:cNvCxnSpPr>
            <a:stCxn id="48" idx="2"/>
            <a:endCxn id="45" idx="4"/>
          </p:cNvCxnSpPr>
          <p:nvPr/>
        </p:nvCxnSpPr>
        <p:spPr bwMode="auto">
          <a:xfrm rot="10800000">
            <a:off x="6541794" y="5530143"/>
            <a:ext cx="446557" cy="188437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Oval 44"/>
          <p:cNvSpPr/>
          <p:nvPr/>
        </p:nvSpPr>
        <p:spPr bwMode="auto">
          <a:xfrm>
            <a:off x="6286473" y="4993774"/>
            <a:ext cx="510639" cy="536368"/>
          </a:xfrm>
          <a:prstGeom prst="ellipse">
            <a:avLst/>
          </a:prstGeom>
          <a:solidFill>
            <a:srgbClr val="FF0000">
              <a:alpha val="5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i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40%</a:t>
            </a:r>
          </a:p>
        </p:txBody>
      </p:sp>
      <p:sp>
        <p:nvSpPr>
          <p:cNvPr id="46" name="Oval 45"/>
          <p:cNvSpPr/>
          <p:nvPr/>
        </p:nvSpPr>
        <p:spPr bwMode="auto">
          <a:xfrm>
            <a:off x="6938722" y="4455984"/>
            <a:ext cx="510639" cy="546265"/>
          </a:xfrm>
          <a:prstGeom prst="ellipse">
            <a:avLst/>
          </a:prstGeom>
          <a:solidFill>
            <a:srgbClr val="92D050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i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2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20%</a:t>
            </a:r>
          </a:p>
        </p:txBody>
      </p:sp>
      <p:sp>
        <p:nvSpPr>
          <p:cNvPr id="47" name="Oval 46"/>
          <p:cNvSpPr/>
          <p:nvPr/>
        </p:nvSpPr>
        <p:spPr bwMode="auto">
          <a:xfrm>
            <a:off x="7638243" y="4975251"/>
            <a:ext cx="534389" cy="534390"/>
          </a:xfrm>
          <a:prstGeom prst="ellipse">
            <a:avLst/>
          </a:prstGeom>
          <a:solidFill>
            <a:srgbClr val="FFC000">
              <a:alpha val="7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i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3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10%</a:t>
            </a:r>
          </a:p>
        </p:txBody>
      </p:sp>
      <p:sp>
        <p:nvSpPr>
          <p:cNvPr id="48" name="Oval 47"/>
          <p:cNvSpPr/>
          <p:nvPr/>
        </p:nvSpPr>
        <p:spPr bwMode="auto">
          <a:xfrm>
            <a:off x="6988350" y="5451384"/>
            <a:ext cx="522513" cy="534390"/>
          </a:xfrm>
          <a:prstGeom prst="ellipse">
            <a:avLst/>
          </a:prstGeom>
          <a:solidFill>
            <a:srgbClr val="00B0F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i</a:t>
            </a:r>
            <a:r>
              <a:rPr kumimoji="0" lang="en-US" sz="1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4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30%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build="p"/>
      <p:bldP spid="45" grpId="0" animBg="1"/>
      <p:bldP spid="46" grpId="0" animBg="1"/>
      <p:bldP spid="47" grpId="0" animBg="1"/>
      <p:bldP spid="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6638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282050" y="123270"/>
            <a:ext cx="8861950" cy="1143000"/>
          </a:xfrm>
        </p:spPr>
        <p:txBody>
          <a:bodyPr/>
          <a:lstStyle/>
          <a:p>
            <a:r>
              <a:rPr lang="en-US" sz="3400" dirty="0" smtClean="0"/>
              <a:t>Numerical Results – MDP Specifications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03503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Parameters for sensor node states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Parameter values are based on XSM motes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We consider four sensor node states i.e. </a:t>
            </a:r>
            <a:r>
              <a:rPr lang="en-US" sz="1600" b="1" i="1" dirty="0" smtClean="0">
                <a:latin typeface="Times" pitchFamily="48" charset="0"/>
              </a:rPr>
              <a:t>I = 4</a:t>
            </a: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pitchFamily="48" charset="0"/>
              </a:rPr>
              <a:t>Each state </a:t>
            </a:r>
            <a:r>
              <a:rPr lang="en-US" sz="1600" dirty="0" err="1" smtClean="0">
                <a:latin typeface="Times" pitchFamily="48" charset="0"/>
              </a:rPr>
              <a:t>tuple</a:t>
            </a:r>
            <a:r>
              <a:rPr lang="en-US" sz="1600" dirty="0" smtClean="0">
                <a:latin typeface="Times" pitchFamily="48" charset="0"/>
              </a:rPr>
              <a:t> is given by</a:t>
            </a:r>
          </a:p>
          <a:p>
            <a:pPr marL="1200150" lvl="2" indent="-285750" algn="l">
              <a:spcBef>
                <a:spcPct val="20000"/>
              </a:spcBef>
            </a:pPr>
            <a:r>
              <a:rPr lang="en-US" sz="1600" i="1" dirty="0" smtClean="0">
                <a:latin typeface="Times" pitchFamily="48" charset="0"/>
              </a:rPr>
              <a:t>      </a:t>
            </a:r>
            <a:r>
              <a:rPr lang="en-US" sz="1600" b="1" i="1" dirty="0" smtClean="0">
                <a:latin typeface="Times" pitchFamily="48" charset="0"/>
              </a:rPr>
              <a:t>V</a:t>
            </a:r>
            <a:r>
              <a:rPr lang="en-US" sz="1600" b="1" i="1" baseline="-25000" dirty="0" smtClean="0">
                <a:latin typeface="Times" pitchFamily="48" charset="0"/>
              </a:rPr>
              <a:t>p</a:t>
            </a:r>
            <a:r>
              <a:rPr lang="en-US" sz="1600" dirty="0" smtClean="0">
                <a:latin typeface="Times" pitchFamily="48" charset="0"/>
              </a:rPr>
              <a:t> in volts, </a:t>
            </a:r>
            <a:r>
              <a:rPr lang="en-US" sz="1600" b="1" i="1" dirty="0" smtClean="0">
                <a:latin typeface="Times" pitchFamily="48" charset="0"/>
              </a:rPr>
              <a:t>F</a:t>
            </a:r>
            <a:r>
              <a:rPr lang="en-US" sz="1600" b="1" i="1" baseline="-25000" dirty="0" smtClean="0">
                <a:latin typeface="Times" pitchFamily="48" charset="0"/>
              </a:rPr>
              <a:t>p</a:t>
            </a:r>
            <a:r>
              <a:rPr lang="en-US" sz="1600" dirty="0" smtClean="0">
                <a:latin typeface="Times" pitchFamily="48" charset="0"/>
              </a:rPr>
              <a:t> in MHz, </a:t>
            </a:r>
            <a:r>
              <a:rPr lang="en-US" sz="1600" b="1" i="1" dirty="0" smtClean="0">
                <a:latin typeface="Times" pitchFamily="48" charset="0"/>
              </a:rPr>
              <a:t>F</a:t>
            </a:r>
            <a:r>
              <a:rPr lang="en-US" sz="1600" b="1" i="1" baseline="-25000" dirty="0" smtClean="0">
                <a:latin typeface="Times" pitchFamily="48" charset="0"/>
              </a:rPr>
              <a:t>s</a:t>
            </a:r>
            <a:r>
              <a:rPr lang="en-US" sz="1600" dirty="0" smtClean="0">
                <a:latin typeface="Times" pitchFamily="48" charset="0"/>
              </a:rPr>
              <a:t> in KHz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Parameters specified as multiple of a base unit</a:t>
            </a: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pitchFamily="48" charset="0"/>
              </a:rPr>
              <a:t>One power unit equal to 1 </a:t>
            </a:r>
            <a:r>
              <a:rPr lang="en-US" sz="1600" dirty="0" err="1" smtClean="0">
                <a:latin typeface="Times" pitchFamily="48" charset="0"/>
              </a:rPr>
              <a:t>mW</a:t>
            </a:r>
            <a:endParaRPr lang="en-US" sz="1600" dirty="0" smtClean="0">
              <a:latin typeface="Times" pitchFamily="48" charset="0"/>
            </a:endParaRP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pitchFamily="48" charset="0"/>
              </a:rPr>
              <a:t>One throughput unit equal to 0.5 MIPS</a:t>
            </a: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pitchFamily="48" charset="0"/>
              </a:rPr>
              <a:t>One delay unit equal to 50 ms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i="1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              </a:t>
            </a:r>
          </a:p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graphicFrame>
        <p:nvGraphicFramePr>
          <p:cNvPr id="521225" name="Object 9"/>
          <p:cNvGraphicFramePr>
            <a:graphicFrameLocks noChangeAspect="1"/>
          </p:cNvGraphicFramePr>
          <p:nvPr/>
        </p:nvGraphicFramePr>
        <p:xfrm>
          <a:off x="4168239" y="1932936"/>
          <a:ext cx="1175781" cy="405579"/>
        </p:xfrm>
        <a:graphic>
          <a:graphicData uri="http://schemas.openxmlformats.org/presentationml/2006/ole">
            <p:oleObj spid="_x0000_s521225" name="Equation" r:id="rId4" imgW="698400" imgH="241200" progId="Equation.3">
              <p:embed/>
            </p:oleObj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155866" y="3795821"/>
          <a:ext cx="6871855" cy="1752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74371"/>
                <a:gridCol w="1374371"/>
                <a:gridCol w="1374371"/>
                <a:gridCol w="1374371"/>
                <a:gridCol w="13743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i</a:t>
                      </a:r>
                      <a:r>
                        <a:rPr lang="en-US" i="1" baseline="-25000" dirty="0" smtClean="0"/>
                        <a:t>1</a:t>
                      </a:r>
                      <a:r>
                        <a:rPr lang="en-US" dirty="0" smtClean="0"/>
                        <a:t>=[2.7,2,2]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i</a:t>
                      </a:r>
                      <a:r>
                        <a:rPr lang="en-US" i="1" baseline="-25000" dirty="0" smtClean="0"/>
                        <a:t>2</a:t>
                      </a:r>
                      <a:r>
                        <a:rPr lang="en-US" dirty="0" smtClean="0"/>
                        <a:t>=[3,4,4]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i</a:t>
                      </a:r>
                      <a:r>
                        <a:rPr lang="en-US" i="1" baseline="-25000" dirty="0" smtClean="0"/>
                        <a:t>3</a:t>
                      </a:r>
                      <a:r>
                        <a:rPr lang="en-US" dirty="0" smtClean="0"/>
                        <a:t>=[4,6,6]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i</a:t>
                      </a:r>
                      <a:r>
                        <a:rPr lang="en-US" i="1" baseline="-25000" dirty="0" smtClean="0"/>
                        <a:t>4</a:t>
                      </a:r>
                      <a:r>
                        <a:rPr lang="en-US" dirty="0" smtClean="0"/>
                        <a:t>=[5.5,8,8]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p</a:t>
                      </a:r>
                      <a:r>
                        <a:rPr lang="en-US" i="1" baseline="-25000" dirty="0" smtClean="0"/>
                        <a:t>i </a:t>
                      </a:r>
                      <a:r>
                        <a:rPr lang="en-US" i="1" baseline="0" dirty="0" smtClean="0"/>
                        <a:t> 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 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 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 units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t</a:t>
                      </a:r>
                      <a:r>
                        <a:rPr lang="en-US" i="1" baseline="-25000" dirty="0" smtClean="0"/>
                        <a:t>i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 units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d</a:t>
                      </a:r>
                      <a:r>
                        <a:rPr lang="en-US" i="1" baseline="-25000" dirty="0" smtClean="0"/>
                        <a:t>i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 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 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units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407222" y="5568448"/>
            <a:ext cx="6608618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b="1" i="1" dirty="0" smtClean="0">
                <a:latin typeface="Times" pitchFamily="48" charset="0"/>
              </a:rPr>
              <a:t>p</a:t>
            </a:r>
            <a:r>
              <a:rPr lang="en-US" sz="1600" b="1" i="1" baseline="-25000" dirty="0" smtClean="0">
                <a:latin typeface="Times" pitchFamily="48" charset="0"/>
              </a:rPr>
              <a:t>i</a:t>
            </a:r>
            <a:r>
              <a:rPr lang="en-US" sz="1600" dirty="0" smtClean="0">
                <a:latin typeface="Times" pitchFamily="48" charset="0"/>
              </a:rPr>
              <a:t> = power consumption in state </a:t>
            </a:r>
            <a:r>
              <a:rPr lang="en-US" sz="1600" b="1" i="1" dirty="0" err="1" smtClean="0">
                <a:latin typeface="Times" pitchFamily="48" charset="0"/>
              </a:rPr>
              <a:t>i</a:t>
            </a:r>
            <a:endParaRPr lang="en-US" sz="1600" b="1" i="1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b="1" i="1" dirty="0" smtClean="0">
                <a:latin typeface="Times" pitchFamily="48" charset="0"/>
              </a:rPr>
              <a:t>t</a:t>
            </a:r>
            <a:r>
              <a:rPr lang="en-US" sz="1600" b="1" i="1" baseline="-25000" dirty="0" smtClean="0">
                <a:latin typeface="Times" pitchFamily="48" charset="0"/>
              </a:rPr>
              <a:t>i</a:t>
            </a:r>
            <a:r>
              <a:rPr lang="en-US" sz="1600" dirty="0" smtClean="0">
                <a:latin typeface="Times" pitchFamily="48" charset="0"/>
              </a:rPr>
              <a:t> = throughput in state </a:t>
            </a:r>
            <a:r>
              <a:rPr lang="en-US" sz="1600" b="1" i="1" dirty="0" err="1" smtClean="0">
                <a:latin typeface="Times" pitchFamily="48" charset="0"/>
              </a:rPr>
              <a:t>i</a:t>
            </a:r>
            <a:endParaRPr lang="en-US" sz="1600" b="1" i="1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b="1" i="1" dirty="0" smtClean="0">
                <a:latin typeface="Times" pitchFamily="48" charset="0"/>
              </a:rPr>
              <a:t>d</a:t>
            </a:r>
            <a:r>
              <a:rPr lang="en-US" sz="1600" b="1" i="1" baseline="-25000" dirty="0" smtClean="0">
                <a:latin typeface="Times" pitchFamily="48" charset="0"/>
              </a:rPr>
              <a:t>i</a:t>
            </a:r>
            <a:r>
              <a:rPr lang="en-US" sz="1600" dirty="0" smtClean="0">
                <a:latin typeface="Times" pitchFamily="48" charset="0"/>
              </a:rPr>
              <a:t> = delay in state </a:t>
            </a:r>
            <a:r>
              <a:rPr lang="en-US" sz="1600" b="1" i="1" dirty="0" err="1" smtClean="0">
                <a:latin typeface="Times" pitchFamily="48" charset="0"/>
              </a:rPr>
              <a:t>i</a:t>
            </a:r>
            <a:endParaRPr lang="en-US" sz="1600" b="1" i="1" dirty="0" smtClean="0">
              <a:latin typeface="Times" pitchFamily="4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2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build="p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126522"/>
            <a:ext cx="7772400" cy="1143000"/>
          </a:xfrm>
        </p:spPr>
        <p:txBody>
          <a:bodyPr/>
          <a:lstStyle/>
          <a:p>
            <a:r>
              <a:rPr lang="en-US" dirty="0" smtClean="0"/>
              <a:t>Introduction and Motivation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173192"/>
            <a:ext cx="8458200" cy="520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6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pic>
        <p:nvPicPr>
          <p:cNvPr id="477186" name="Picture 2" descr="C:\Users\arslan\AppData\Local\Microsoft\Windows\Temporary Internet Files\Content.IE5\J2BV39EJ\MPj042242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936" y="3759151"/>
            <a:ext cx="2010890" cy="1446898"/>
          </a:xfrm>
          <a:prstGeom prst="rect">
            <a:avLst/>
          </a:prstGeom>
          <a:noFill/>
        </p:spPr>
      </p:pic>
      <p:pic>
        <p:nvPicPr>
          <p:cNvPr id="568330" name="Picture 10" descr="C:\Users\arslan\AppData\Local\Microsoft\Windows\Temporary Internet Files\Content.IE5\8Y280A0P\MPj0400469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2269" y="3942272"/>
            <a:ext cx="1887636" cy="2415395"/>
          </a:xfrm>
          <a:prstGeom prst="rect">
            <a:avLst/>
          </a:prstGeom>
          <a:noFill/>
        </p:spPr>
      </p:pic>
      <p:pic>
        <p:nvPicPr>
          <p:cNvPr id="568331" name="Picture 11" descr="C:\Users\arslan\AppData\Local\Microsoft\Windows\Temporary Internet Files\Content.IE5\M1T7DG1W\MCj0415854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587" y="3786994"/>
            <a:ext cx="1586606" cy="1348986"/>
          </a:xfrm>
          <a:prstGeom prst="rect">
            <a:avLst/>
          </a:prstGeom>
          <a:noFill/>
        </p:spPr>
      </p:pic>
      <p:pic>
        <p:nvPicPr>
          <p:cNvPr id="568338" name="Picture 18" descr="C:\Users\arslan\AppData\Local\Microsoft\Windows\Temporary Internet Files\Content.IE5\J2BV39EJ\MCj0233536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72927" y="5000194"/>
            <a:ext cx="1334038" cy="1426484"/>
          </a:xfrm>
          <a:prstGeom prst="rect">
            <a:avLst/>
          </a:prstGeom>
          <a:noFill/>
        </p:spPr>
      </p:pic>
      <p:pic>
        <p:nvPicPr>
          <p:cNvPr id="568346" name="Picture 26" descr="C:\Users\arslan\AppData\Local\Microsoft\Windows\Temporary Internet Files\Content.IE5\J2BV39EJ\MCj0331728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5710" y="3200399"/>
            <a:ext cx="1437545" cy="1403228"/>
          </a:xfrm>
          <a:prstGeom prst="rect">
            <a:avLst/>
          </a:prstGeom>
          <a:noFill/>
        </p:spPr>
      </p:pic>
      <p:sp>
        <p:nvSpPr>
          <p:cNvPr id="36" name="Cloud Callout 35"/>
          <p:cNvSpPr/>
          <p:nvPr/>
        </p:nvSpPr>
        <p:spPr bwMode="auto">
          <a:xfrm>
            <a:off x="1992683" y="1319844"/>
            <a:ext cx="1578634" cy="1190445"/>
          </a:xfrm>
          <a:prstGeom prst="cloudCallout">
            <a:avLst>
              <a:gd name="adj1" fmla="val 82941"/>
              <a:gd name="adj2" fmla="val -41696"/>
            </a:avLst>
          </a:prstGeom>
          <a:solidFill>
            <a:srgbClr val="00B0F0">
              <a:alpha val="1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WSN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Applications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4662" y="2675181"/>
            <a:ext cx="1667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Security and </a:t>
            </a:r>
          </a:p>
          <a:p>
            <a:r>
              <a:rPr lang="en-US" sz="1400" b="1" dirty="0" smtClean="0"/>
              <a:t>Defense Systems</a:t>
            </a:r>
            <a:endParaRPr lang="en-US" sz="1400" b="1" dirty="0"/>
          </a:p>
        </p:txBody>
      </p:sp>
      <p:cxnSp>
        <p:nvCxnSpPr>
          <p:cNvPr id="38" name="Straight Arrow Connector 37"/>
          <p:cNvCxnSpPr/>
          <p:nvPr/>
        </p:nvCxnSpPr>
        <p:spPr bwMode="auto">
          <a:xfrm rot="16200000" flipH="1">
            <a:off x="996355" y="3342735"/>
            <a:ext cx="517581" cy="3191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2366276" y="2741323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Health Care</a:t>
            </a:r>
            <a:endParaRPr lang="en-US" sz="1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682196" y="2563043"/>
            <a:ext cx="19030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Ambient conditions </a:t>
            </a:r>
          </a:p>
          <a:p>
            <a:r>
              <a:rPr lang="en-US" sz="1400" b="1" dirty="0" smtClean="0"/>
              <a:t>monitoring e.g. </a:t>
            </a:r>
          </a:p>
          <a:p>
            <a:r>
              <a:rPr lang="en-US" sz="1400" b="1" dirty="0" smtClean="0"/>
              <a:t>forest fire detection</a:t>
            </a:r>
            <a:endParaRPr lang="en-US" sz="1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618571" y="2680937"/>
            <a:ext cx="1178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Industrial </a:t>
            </a:r>
          </a:p>
          <a:p>
            <a:r>
              <a:rPr lang="en-US" sz="1400" b="1" dirty="0" smtClean="0"/>
              <a:t>Automation</a:t>
            </a:r>
            <a:endParaRPr lang="en-US" sz="1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583552" y="5450016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Logistics</a:t>
            </a:r>
            <a:endParaRPr lang="en-US" sz="1400" b="1" dirty="0"/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4330460" y="1923693"/>
            <a:ext cx="2872596" cy="15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5000740" y="1542251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Ever Increasing</a:t>
            </a:r>
            <a:endParaRPr lang="en-US" sz="1400" b="1" dirty="0"/>
          </a:p>
        </p:txBody>
      </p:sp>
      <p:cxnSp>
        <p:nvCxnSpPr>
          <p:cNvPr id="49" name="Straight Arrow Connector 48"/>
          <p:cNvCxnSpPr/>
          <p:nvPr/>
        </p:nvCxnSpPr>
        <p:spPr bwMode="auto">
          <a:xfrm rot="16200000" flipH="1">
            <a:off x="3049437" y="3075316"/>
            <a:ext cx="419821" cy="3766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rot="16200000" flipH="1">
            <a:off x="7405779" y="3575653"/>
            <a:ext cx="592348" cy="1696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rot="16200000" flipH="1">
            <a:off x="5357006" y="3364307"/>
            <a:ext cx="583722" cy="2731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2631057" y="5633049"/>
            <a:ext cx="741873" cy="1552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7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6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6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6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9" grpId="0"/>
      <p:bldP spid="40" grpId="0"/>
      <p:bldP spid="41" grpId="0"/>
      <p:bldP spid="42" grpId="0"/>
      <p:bldP spid="4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171927" y="107135"/>
            <a:ext cx="8861950" cy="1143000"/>
          </a:xfrm>
        </p:spPr>
        <p:txBody>
          <a:bodyPr/>
          <a:lstStyle/>
          <a:p>
            <a:r>
              <a:rPr lang="en-US" sz="3400" dirty="0" smtClean="0"/>
              <a:t>Numerical Results – MDP Specifications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249383" y="1141908"/>
            <a:ext cx="8740238" cy="531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Each sensor node state has allowable actions</a:t>
            </a:r>
            <a:endParaRPr lang="en-US" sz="1600" i="1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pitchFamily="48" charset="0"/>
              </a:rPr>
              <a:t>Stay in the same state</a:t>
            </a:r>
            <a:endParaRPr lang="en-US" sz="1600" dirty="0" smtClean="0">
              <a:latin typeface="Times New Roman"/>
              <a:cs typeface="Times New Roman"/>
            </a:endParaRPr>
          </a:p>
          <a:p>
            <a:pPr marL="742950" lvl="1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+mn-lt"/>
                <a:cs typeface="Times New Roman"/>
              </a:rPr>
              <a:t>Transition to any other state </a:t>
            </a:r>
            <a:endParaRPr lang="en-US" sz="1800" dirty="0" smtClean="0">
              <a:latin typeface="+mn-lt"/>
            </a:endParaRPr>
          </a:p>
          <a:p>
            <a:pPr marL="285750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Transition cost</a:t>
            </a:r>
            <a:endParaRPr lang="en-US" sz="1600" i="1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b="1" i="1" dirty="0" smtClean="0">
                <a:latin typeface="Times" pitchFamily="48" charset="0"/>
              </a:rPr>
              <a:t>H</a:t>
            </a:r>
            <a:r>
              <a:rPr lang="en-US" sz="1600" b="1" i="1" baseline="-25000" dirty="0" smtClean="0">
                <a:latin typeface="Times" pitchFamily="48" charset="0"/>
              </a:rPr>
              <a:t>i,j</a:t>
            </a:r>
            <a:r>
              <a:rPr lang="en-US" sz="1600" b="1" i="1" dirty="0" smtClean="0">
                <a:latin typeface="Times" pitchFamily="48" charset="0"/>
              </a:rPr>
              <a:t>=0.1 </a:t>
            </a:r>
            <a:r>
              <a:rPr lang="en-US" sz="1600" dirty="0" smtClean="0">
                <a:latin typeface="Times" pitchFamily="48" charset="0"/>
              </a:rPr>
              <a:t>if</a:t>
            </a:r>
            <a:r>
              <a:rPr lang="en-US" sz="1600" b="1" i="1" dirty="0" smtClean="0">
                <a:latin typeface="Times" pitchFamily="48" charset="0"/>
              </a:rPr>
              <a:t> </a:t>
            </a:r>
            <a:r>
              <a:rPr lang="en-US" sz="1600" b="1" i="1" dirty="0" err="1" smtClean="0">
                <a:latin typeface="Times" pitchFamily="48" charset="0"/>
              </a:rPr>
              <a:t>i</a:t>
            </a:r>
            <a:r>
              <a:rPr lang="en-US" sz="1600" b="1" i="1" dirty="0" smtClean="0">
                <a:latin typeface="Times" pitchFamily="48" charset="0"/>
              </a:rPr>
              <a:t> ≠ j</a:t>
            </a:r>
            <a:endParaRPr lang="en-US" sz="1800" b="1" i="1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Sensor Node lifetime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Mean lifetime = </a:t>
            </a:r>
            <a:r>
              <a:rPr lang="en-US" sz="1600" b="1" i="1" dirty="0" smtClean="0">
                <a:latin typeface="Times" pitchFamily="48" charset="0"/>
              </a:rPr>
              <a:t>1/(1-</a:t>
            </a:r>
            <a:r>
              <a:rPr lang="el-GR" sz="1600" b="1" i="1" dirty="0" smtClean="0">
                <a:latin typeface="Times New Roman"/>
                <a:cs typeface="Times New Roman"/>
              </a:rPr>
              <a:t>λ</a:t>
            </a:r>
            <a:r>
              <a:rPr lang="en-US" sz="1600" b="1" i="1" dirty="0" smtClean="0">
                <a:latin typeface="Times New Roman"/>
                <a:cs typeface="Times New Roman"/>
              </a:rPr>
              <a:t>)</a:t>
            </a:r>
            <a:endParaRPr lang="en-US" sz="1600" b="1" i="1" dirty="0" smtClean="0">
              <a:latin typeface="Times" pitchFamily="48" charset="0"/>
            </a:endParaRP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" pitchFamily="48" charset="0"/>
              </a:rPr>
              <a:t>E.g. when </a:t>
            </a:r>
            <a:r>
              <a:rPr lang="el-GR" sz="1600" b="1" i="1" dirty="0" smtClean="0">
                <a:latin typeface="Times New Roman"/>
                <a:cs typeface="Times New Roman"/>
              </a:rPr>
              <a:t>λ</a:t>
            </a:r>
            <a:r>
              <a:rPr lang="en-US" sz="1600" dirty="0" smtClean="0">
                <a:latin typeface="Times New Roman"/>
                <a:cs typeface="Times New Roman"/>
              </a:rPr>
              <a:t> = 0.999</a:t>
            </a:r>
          </a:p>
          <a:p>
            <a:pPr marL="1200150" lvl="2" indent="-285750" algn="l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Mean lifetime = 1/(1-0.999)=1000 hours ≈ 42 days</a:t>
            </a:r>
            <a:endParaRPr lang="en-US" sz="1600" i="1" dirty="0" smtClean="0">
              <a:latin typeface="Times" pitchFamily="48" charset="0"/>
            </a:endParaRPr>
          </a:p>
        </p:txBody>
      </p:sp>
      <p:pic>
        <p:nvPicPr>
          <p:cNvPr id="9" name="Picture 8" descr="MDPStateDiagram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4853" y="1558969"/>
            <a:ext cx="4927924" cy="39129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174055" y="135367"/>
            <a:ext cx="8861950" cy="1143000"/>
          </a:xfrm>
        </p:spPr>
        <p:txBody>
          <a:bodyPr/>
          <a:lstStyle/>
          <a:p>
            <a:r>
              <a:rPr lang="en-US" sz="3400" dirty="0" smtClean="0"/>
              <a:t>Numerical Results – MDP Specifications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13160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latin typeface="Times" pitchFamily="48" charset="0"/>
              </a:rPr>
              <a:t>Reward Function Parameters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latin typeface="Times" pitchFamily="48" charset="0"/>
              </a:rPr>
              <a:t>Minimum L and Maximum U reward function parameter values and application metric weight factors for a security/defense system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104405" y="2323274"/>
          <a:ext cx="7125195" cy="3708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99407"/>
                <a:gridCol w="4465122"/>
                <a:gridCol w="14606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Parameter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r>
                        <a:rPr lang="en-US" baseline="-25000" dirty="0" smtClean="0"/>
                        <a:t>P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Minimum acceptable power consumption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units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r>
                        <a:rPr lang="en-US" baseline="-25000" dirty="0" smtClean="0"/>
                        <a:t>P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Maximum acceptable power consumption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 units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r>
                        <a:rPr lang="en-US" baseline="-25000" dirty="0" smtClean="0"/>
                        <a:t>T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Minimum acceptable throughput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units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r>
                        <a:rPr lang="en-US" baseline="-25000" dirty="0" smtClean="0"/>
                        <a:t>T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Maximum acceptable throughput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units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r>
                        <a:rPr lang="en-US" baseline="-25000" dirty="0" smtClean="0"/>
                        <a:t>D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Minimum acceptable delay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 units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r>
                        <a:rPr lang="en-US" baseline="-25000" dirty="0" smtClean="0"/>
                        <a:t>D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Maximum acceptable delay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 units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ω</a:t>
                      </a:r>
                      <a:r>
                        <a:rPr lang="en-US" baseline="-25000" dirty="0" smtClean="0">
                          <a:latin typeface="Times New Roman"/>
                          <a:cs typeface="Times New Roman"/>
                        </a:rPr>
                        <a:t>p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 weigh factor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ω</a:t>
                      </a:r>
                      <a:r>
                        <a:rPr lang="en-US" baseline="-25000" dirty="0" smtClean="0">
                          <a:latin typeface="Times New Roman"/>
                          <a:cs typeface="Times New Roman"/>
                        </a:rPr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Throughput weight factor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Times New Roman"/>
                          <a:cs typeface="Times New Roman"/>
                        </a:rPr>
                        <a:t>ω</a:t>
                      </a:r>
                      <a:r>
                        <a:rPr lang="en-US" baseline="-25000" dirty="0" smtClean="0">
                          <a:latin typeface="Times New Roman"/>
                          <a:cs typeface="Times New Roman"/>
                        </a:rPr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Delay weight factor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pp1_DiscountFactor_Varies_Presentatio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633" y="1674454"/>
            <a:ext cx="8372104" cy="4138512"/>
          </a:xfrm>
          <a:prstGeom prst="rect">
            <a:avLst/>
          </a:prstGeom>
        </p:spPr>
      </p:pic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9520"/>
            <a:ext cx="9093530" cy="931862"/>
          </a:xfrm>
        </p:spPr>
        <p:txBody>
          <a:bodyPr/>
          <a:lstStyle/>
          <a:p>
            <a:r>
              <a:rPr lang="en-US" dirty="0" smtClean="0"/>
              <a:t>Results – Effects of Discount Factor</a:t>
            </a:r>
          </a:p>
        </p:txBody>
      </p:sp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481266" y="5786815"/>
            <a:ext cx="76599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ahoma" pitchFamily="48" charset="0"/>
              </a:rPr>
              <a:t>The effects of different discount factors on the expected total discounted reward for a security/defense system. </a:t>
            </a:r>
            <a:r>
              <a:rPr lang="en-US" sz="1600" i="1" dirty="0" smtClean="0">
                <a:latin typeface="Tahoma" pitchFamily="48" charset="0"/>
              </a:rPr>
              <a:t>H</a:t>
            </a:r>
            <a:r>
              <a:rPr lang="en-US" sz="1600" i="1" baseline="-25000" dirty="0" smtClean="0">
                <a:latin typeface="Tahoma" pitchFamily="48" charset="0"/>
              </a:rPr>
              <a:t>i,j</a:t>
            </a:r>
            <a:r>
              <a:rPr lang="en-US" sz="1600" dirty="0" smtClean="0">
                <a:latin typeface="Tahoma" pitchFamily="48" charset="0"/>
              </a:rPr>
              <a:t>=0.1 if </a:t>
            </a:r>
            <a:r>
              <a:rPr lang="en-US" sz="1600" i="1" dirty="0" err="1" smtClean="0">
                <a:latin typeface="Tahoma" pitchFamily="48" charset="0"/>
              </a:rPr>
              <a:t>i</a:t>
            </a:r>
            <a:r>
              <a:rPr lang="en-US" sz="1600" i="1" dirty="0" smtClean="0">
                <a:latin typeface="Tahoma" pitchFamily="48" charset="0"/>
              </a:rPr>
              <a:t> </a:t>
            </a:r>
            <a:r>
              <a:rPr lang="en-US" sz="1600" dirty="0" smtClean="0">
                <a:latin typeface="Tahoma" pitchFamily="48" charset="0"/>
              </a:rPr>
              <a:t>≠ </a:t>
            </a:r>
            <a:r>
              <a:rPr lang="en-US" sz="1600" i="1" dirty="0" smtClean="0">
                <a:latin typeface="Tahoma" pitchFamily="48" charset="0"/>
              </a:rPr>
              <a:t>j</a:t>
            </a:r>
            <a:r>
              <a:rPr lang="en-US" sz="1600" dirty="0" smtClean="0">
                <a:latin typeface="Tahoma" pitchFamily="48" charset="0"/>
              </a:rPr>
              <a:t>, </a:t>
            </a:r>
            <a:r>
              <a:rPr lang="el-GR" sz="1600" dirty="0" smtClean="0">
                <a:latin typeface="Times New Roman"/>
                <a:cs typeface="Times New Roman"/>
              </a:rPr>
              <a:t>ω</a:t>
            </a:r>
            <a:r>
              <a:rPr lang="en-US" sz="1600" baseline="-25000" dirty="0" smtClean="0">
                <a:latin typeface="Times New Roman"/>
                <a:cs typeface="Times New Roman"/>
              </a:rPr>
              <a:t>p</a:t>
            </a:r>
            <a:r>
              <a:rPr lang="en-US" sz="1600" dirty="0" smtClean="0">
                <a:latin typeface="Tahoma" pitchFamily="48" charset="0"/>
              </a:rPr>
              <a:t>=0.45, </a:t>
            </a:r>
            <a:r>
              <a:rPr lang="el-GR" sz="1600" dirty="0" smtClean="0">
                <a:latin typeface="Times New Roman"/>
                <a:cs typeface="Times New Roman"/>
              </a:rPr>
              <a:t>ω</a:t>
            </a:r>
            <a:r>
              <a:rPr lang="en-US" sz="1600" baseline="-25000" dirty="0" smtClean="0">
                <a:latin typeface="Times New Roman"/>
                <a:cs typeface="Times New Roman"/>
              </a:rPr>
              <a:t>t</a:t>
            </a:r>
            <a:r>
              <a:rPr lang="en-US" sz="1600" dirty="0" smtClean="0">
                <a:latin typeface="Tahoma" pitchFamily="48" charset="0"/>
              </a:rPr>
              <a:t>=0.2, </a:t>
            </a:r>
            <a:r>
              <a:rPr lang="el-GR" sz="1600" dirty="0" smtClean="0">
                <a:latin typeface="Times New Roman"/>
                <a:cs typeface="Times New Roman"/>
              </a:rPr>
              <a:t>ω</a:t>
            </a:r>
            <a:r>
              <a:rPr lang="en-US" sz="1600" baseline="-25000" dirty="0" smtClean="0">
                <a:latin typeface="Times New Roman"/>
                <a:cs typeface="Times New Roman"/>
              </a:rPr>
              <a:t>d</a:t>
            </a:r>
            <a:r>
              <a:rPr lang="en-US" sz="1600" dirty="0" smtClean="0">
                <a:latin typeface="Tahoma" pitchFamily="48" charset="0"/>
              </a:rPr>
              <a:t>=0.35.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9455" y="1389514"/>
            <a:ext cx="4358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solidFill>
                  <a:srgbClr val="008000"/>
                </a:solidFill>
              </a:rPr>
              <a:t>Magnitude Difference in expected total discounted reward provides relative comparison between policies</a:t>
            </a:r>
            <a:endParaRPr lang="en-US" sz="1800" b="1" i="1" dirty="0">
              <a:solidFill>
                <a:srgbClr val="0080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7089569" y="1638793"/>
            <a:ext cx="1448789" cy="12469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16200000" flipH="1">
            <a:off x="8158349" y="2790700"/>
            <a:ext cx="760023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rot="10800000" flipV="1">
            <a:off x="7908966" y="2398813"/>
            <a:ext cx="997528" cy="118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10800000">
            <a:off x="7871366" y="3156810"/>
            <a:ext cx="1023252" cy="20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>
            <a:off x="3455719" y="3740725"/>
            <a:ext cx="1318162" cy="7481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2090782" y="2765083"/>
            <a:ext cx="2659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π</a:t>
            </a:r>
            <a:r>
              <a:rPr lang="en-US" sz="1800" b="1" i="1" baseline="30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MDP </a:t>
            </a:r>
            <a:r>
              <a:rPr lang="en-US" sz="1800" b="1" i="1" dirty="0" smtClean="0">
                <a:solidFill>
                  <a:srgbClr val="008000"/>
                </a:solidFill>
              </a:rPr>
              <a:t>results in highest expected total discounted reward</a:t>
            </a:r>
            <a:endParaRPr lang="en-US" sz="1800" b="1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8" grpId="0"/>
      <p:bldP spid="8" grpId="0"/>
      <p:bldP spid="5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pp1_PercentageImprovement_Present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695" y="1401750"/>
            <a:ext cx="8224420" cy="4533223"/>
          </a:xfrm>
          <a:prstGeom prst="rect">
            <a:avLst/>
          </a:prstGeom>
        </p:spPr>
      </p:pic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252" y="256773"/>
            <a:ext cx="9093530" cy="931862"/>
          </a:xfrm>
        </p:spPr>
        <p:txBody>
          <a:bodyPr/>
          <a:lstStyle/>
          <a:p>
            <a:r>
              <a:rPr lang="en-US" sz="3400" dirty="0" smtClean="0"/>
              <a:t>Results – Percentage Improvement Gained by </a:t>
            </a:r>
            <a:r>
              <a:rPr lang="el-GR" sz="3400" dirty="0" smtClean="0">
                <a:latin typeface="Times New Roman"/>
                <a:cs typeface="Times New Roman"/>
              </a:rPr>
              <a:t>π</a:t>
            </a:r>
            <a:r>
              <a:rPr lang="en-US" sz="3400" baseline="30000" dirty="0" smtClean="0">
                <a:latin typeface="Times New Roman"/>
                <a:cs typeface="Times New Roman"/>
              </a:rPr>
              <a:t>MDP</a:t>
            </a:r>
            <a:endParaRPr lang="en-US" sz="3400" baseline="30000" dirty="0" smtClean="0"/>
          </a:p>
        </p:txBody>
      </p:sp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635642" y="5810564"/>
            <a:ext cx="76599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ahoma" pitchFamily="48" charset="0"/>
              </a:rPr>
              <a:t>Percentage improvement in expected total discounted reward for </a:t>
            </a:r>
            <a:r>
              <a:rPr lang="el-GR" sz="1600" dirty="0" smtClean="0">
                <a:latin typeface="Times New Roman"/>
                <a:cs typeface="Times New Roman"/>
              </a:rPr>
              <a:t>π</a:t>
            </a:r>
            <a:r>
              <a:rPr lang="en-US" sz="1600" baseline="30000" dirty="0" smtClean="0">
                <a:latin typeface="Times New Roman"/>
                <a:cs typeface="Times New Roman"/>
              </a:rPr>
              <a:t>MDP</a:t>
            </a:r>
            <a:r>
              <a:rPr lang="en-US" sz="1600" dirty="0" smtClean="0">
                <a:latin typeface="Tahoma" pitchFamily="48" charset="0"/>
              </a:rPr>
              <a:t> for a  security/defense system. </a:t>
            </a:r>
            <a:r>
              <a:rPr lang="en-US" sz="1600" i="1" dirty="0" smtClean="0">
                <a:latin typeface="Tahoma" pitchFamily="48" charset="0"/>
              </a:rPr>
              <a:t>H</a:t>
            </a:r>
            <a:r>
              <a:rPr lang="en-US" sz="1600" i="1" baseline="-25000" dirty="0" smtClean="0">
                <a:latin typeface="Tahoma" pitchFamily="48" charset="0"/>
              </a:rPr>
              <a:t>i,j</a:t>
            </a:r>
            <a:r>
              <a:rPr lang="en-US" sz="1600" dirty="0" smtClean="0">
                <a:latin typeface="Tahoma" pitchFamily="48" charset="0"/>
              </a:rPr>
              <a:t>=0.1 if </a:t>
            </a:r>
            <a:r>
              <a:rPr lang="en-US" sz="1600" i="1" dirty="0" err="1" smtClean="0">
                <a:latin typeface="Tahoma" pitchFamily="48" charset="0"/>
              </a:rPr>
              <a:t>i</a:t>
            </a:r>
            <a:r>
              <a:rPr lang="en-US" sz="1600" i="1" dirty="0" smtClean="0">
                <a:latin typeface="Tahoma" pitchFamily="48" charset="0"/>
              </a:rPr>
              <a:t> </a:t>
            </a:r>
            <a:r>
              <a:rPr lang="en-US" sz="1600" dirty="0" smtClean="0">
                <a:latin typeface="Tahoma" pitchFamily="48" charset="0"/>
              </a:rPr>
              <a:t>≠ </a:t>
            </a:r>
            <a:r>
              <a:rPr lang="en-US" sz="1600" i="1" dirty="0" smtClean="0">
                <a:latin typeface="Tahoma" pitchFamily="48" charset="0"/>
              </a:rPr>
              <a:t>j</a:t>
            </a:r>
            <a:r>
              <a:rPr lang="en-US" sz="1600" dirty="0" smtClean="0">
                <a:latin typeface="Tahoma" pitchFamily="48" charset="0"/>
              </a:rPr>
              <a:t>, </a:t>
            </a:r>
            <a:r>
              <a:rPr lang="el-GR" sz="1600" dirty="0" smtClean="0">
                <a:latin typeface="Times New Roman"/>
                <a:cs typeface="Times New Roman"/>
              </a:rPr>
              <a:t>ω</a:t>
            </a:r>
            <a:r>
              <a:rPr lang="en-US" sz="1600" baseline="-25000" dirty="0" smtClean="0">
                <a:latin typeface="Times New Roman"/>
                <a:cs typeface="Times New Roman"/>
              </a:rPr>
              <a:t>p</a:t>
            </a:r>
            <a:r>
              <a:rPr lang="en-US" sz="1600" dirty="0" smtClean="0">
                <a:latin typeface="Tahoma" pitchFamily="48" charset="0"/>
              </a:rPr>
              <a:t>=0.45, </a:t>
            </a:r>
            <a:r>
              <a:rPr lang="el-GR" sz="1600" dirty="0" smtClean="0">
                <a:latin typeface="Times New Roman"/>
                <a:cs typeface="Times New Roman"/>
              </a:rPr>
              <a:t>ω</a:t>
            </a:r>
            <a:r>
              <a:rPr lang="en-US" sz="1600" baseline="-25000" dirty="0" smtClean="0">
                <a:latin typeface="Times New Roman"/>
                <a:cs typeface="Times New Roman"/>
              </a:rPr>
              <a:t>t</a:t>
            </a:r>
            <a:r>
              <a:rPr lang="en-US" sz="1600" dirty="0" smtClean="0">
                <a:latin typeface="Tahoma" pitchFamily="48" charset="0"/>
              </a:rPr>
              <a:t>=0.2, </a:t>
            </a:r>
            <a:r>
              <a:rPr lang="el-GR" sz="1600" dirty="0" smtClean="0">
                <a:latin typeface="Times New Roman"/>
                <a:cs typeface="Times New Roman"/>
              </a:rPr>
              <a:t>ω</a:t>
            </a:r>
            <a:r>
              <a:rPr lang="en-US" sz="1600" baseline="-25000" dirty="0" smtClean="0">
                <a:latin typeface="Times New Roman"/>
                <a:cs typeface="Times New Roman"/>
              </a:rPr>
              <a:t>d</a:t>
            </a:r>
            <a:r>
              <a:rPr lang="en-US" sz="1600" dirty="0" smtClean="0">
                <a:latin typeface="Tahoma" pitchFamily="48" charset="0"/>
              </a:rPr>
              <a:t>=0.35.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 rot="5400000">
            <a:off x="3378530" y="2403748"/>
            <a:ext cx="688770" cy="6056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rot="5400000">
            <a:off x="4102926" y="2558126"/>
            <a:ext cx="866899" cy="5225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3575203" y="1303411"/>
            <a:ext cx="3063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π</a:t>
            </a:r>
            <a:r>
              <a:rPr lang="en-US" sz="1800" b="1" i="1" baseline="30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MDP </a:t>
            </a:r>
            <a:r>
              <a:rPr lang="en-US" sz="1800" b="1" i="1" dirty="0" smtClean="0">
                <a:solidFill>
                  <a:srgbClr val="008000"/>
                </a:solidFill>
              </a:rPr>
              <a:t>shows significant percentage improvement over all heuristic policies</a:t>
            </a:r>
            <a:endParaRPr lang="en-US" sz="1800" b="1" i="1" dirty="0">
              <a:solidFill>
                <a:srgbClr val="008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>
            <a:off x="4862949" y="2855011"/>
            <a:ext cx="890649" cy="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16200000" flipH="1">
            <a:off x="4737472" y="3348622"/>
            <a:ext cx="2536500" cy="6348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8" grpId="0"/>
      <p:bldP spid="5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pp1_TransitionCost_Varies_Present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766" y="1702842"/>
            <a:ext cx="8573984" cy="4130682"/>
          </a:xfrm>
          <a:prstGeom prst="rect">
            <a:avLst/>
          </a:prstGeom>
        </p:spPr>
      </p:pic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9905"/>
            <a:ext cx="9093530" cy="931862"/>
          </a:xfrm>
        </p:spPr>
        <p:txBody>
          <a:bodyPr/>
          <a:lstStyle/>
          <a:p>
            <a:r>
              <a:rPr lang="en-US" sz="3600" dirty="0" smtClean="0"/>
              <a:t>Results – Effects of State Transition Cost</a:t>
            </a:r>
          </a:p>
        </p:txBody>
      </p:sp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481266" y="5858065"/>
            <a:ext cx="76599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ahoma" pitchFamily="48" charset="0"/>
              </a:rPr>
              <a:t>The effects of different state transition costs on the expected total discounted reward for a security/defense system. </a:t>
            </a:r>
            <a:r>
              <a:rPr lang="el-GR" sz="1600" dirty="0" smtClean="0">
                <a:latin typeface="Times New Roman"/>
                <a:cs typeface="Times New Roman"/>
              </a:rPr>
              <a:t>λ</a:t>
            </a:r>
            <a:r>
              <a:rPr lang="en-US" sz="1600" dirty="0" smtClean="0">
                <a:latin typeface="Tahoma" pitchFamily="48" charset="0"/>
              </a:rPr>
              <a:t>=0.999, </a:t>
            </a:r>
            <a:r>
              <a:rPr lang="el-GR" sz="1600" dirty="0" smtClean="0">
                <a:latin typeface="Times New Roman"/>
                <a:cs typeface="Times New Roman"/>
              </a:rPr>
              <a:t>ω</a:t>
            </a:r>
            <a:r>
              <a:rPr lang="en-US" sz="1600" baseline="-25000" dirty="0" smtClean="0">
                <a:latin typeface="Times New Roman"/>
                <a:cs typeface="Times New Roman"/>
              </a:rPr>
              <a:t>p</a:t>
            </a:r>
            <a:r>
              <a:rPr lang="en-US" sz="1600" dirty="0" smtClean="0">
                <a:latin typeface="Tahoma" pitchFamily="48" charset="0"/>
              </a:rPr>
              <a:t>=0.45, </a:t>
            </a:r>
            <a:r>
              <a:rPr lang="el-GR" sz="1600" dirty="0" smtClean="0">
                <a:latin typeface="Times New Roman"/>
                <a:cs typeface="Times New Roman"/>
              </a:rPr>
              <a:t>ω</a:t>
            </a:r>
            <a:r>
              <a:rPr lang="en-US" sz="1600" baseline="-25000" dirty="0" smtClean="0">
                <a:latin typeface="Times New Roman"/>
                <a:cs typeface="Times New Roman"/>
              </a:rPr>
              <a:t>t</a:t>
            </a:r>
            <a:r>
              <a:rPr lang="en-US" sz="1600" dirty="0" smtClean="0">
                <a:latin typeface="Tahoma" pitchFamily="48" charset="0"/>
              </a:rPr>
              <a:t>=0.2, </a:t>
            </a:r>
            <a:r>
              <a:rPr lang="el-GR" sz="1600" dirty="0" smtClean="0">
                <a:latin typeface="Times New Roman"/>
                <a:cs typeface="Times New Roman"/>
              </a:rPr>
              <a:t>ω</a:t>
            </a:r>
            <a:r>
              <a:rPr lang="en-US" sz="1600" baseline="-25000" dirty="0" smtClean="0">
                <a:latin typeface="Times New Roman"/>
                <a:cs typeface="Times New Roman"/>
              </a:rPr>
              <a:t>d</a:t>
            </a:r>
            <a:r>
              <a:rPr lang="en-US" sz="1600" dirty="0" smtClean="0">
                <a:latin typeface="Tahoma" pitchFamily="48" charset="0"/>
              </a:rPr>
              <a:t>=0.35.</a:t>
            </a:r>
          </a:p>
        </p:txBody>
      </p:sp>
      <p:cxnSp>
        <p:nvCxnSpPr>
          <p:cNvPr id="47" name="Straight Arrow Connector 46"/>
          <p:cNvCxnSpPr>
            <a:stCxn id="50" idx="2"/>
          </p:cNvCxnSpPr>
          <p:nvPr/>
        </p:nvCxnSpPr>
        <p:spPr bwMode="auto">
          <a:xfrm rot="16200000" flipH="1">
            <a:off x="2081898" y="2402527"/>
            <a:ext cx="954837" cy="8427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238235" y="1423169"/>
            <a:ext cx="3799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π</a:t>
            </a:r>
            <a:r>
              <a:rPr lang="en-US" sz="1800" b="1" i="1" baseline="30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MDP </a:t>
            </a:r>
            <a:r>
              <a:rPr lang="en-US" sz="1800" b="1" i="1" dirty="0" smtClean="0">
                <a:solidFill>
                  <a:srgbClr val="008000"/>
                </a:solidFill>
              </a:rPr>
              <a:t>results in highest expected total discounted reward for all state transition costs</a:t>
            </a:r>
            <a:endParaRPr lang="en-US" sz="1800" b="1" i="1" dirty="0">
              <a:solidFill>
                <a:srgbClr val="008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6448301" y="3004454"/>
            <a:ext cx="2137557" cy="15437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16200000" flipH="1">
            <a:off x="7885216" y="4465119"/>
            <a:ext cx="1401292" cy="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10800000">
            <a:off x="1413164" y="3764474"/>
            <a:ext cx="7730836" cy="118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10800000">
            <a:off x="8120749" y="5151863"/>
            <a:ext cx="868873" cy="139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585097" y="2062459"/>
            <a:ext cx="3799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π</a:t>
            </a:r>
            <a:r>
              <a:rPr lang="en-US" sz="1800" b="1" i="1" baseline="30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EQU </a:t>
            </a:r>
            <a:r>
              <a:rPr lang="en-US" sz="1800" b="1" i="1" dirty="0" smtClean="0">
                <a:solidFill>
                  <a:srgbClr val="008000"/>
                </a:solidFill>
              </a:rPr>
              <a:t>mostly affected by state transition costs due to its high state transition rate</a:t>
            </a:r>
            <a:endParaRPr lang="en-US" sz="1800" b="1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8" grpId="0"/>
      <p:bldP spid="50" grpId="1"/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pp1_WeightFactor_Varies_Present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776" y="1567329"/>
            <a:ext cx="8696934" cy="4299083"/>
          </a:xfrm>
          <a:prstGeom prst="rect">
            <a:avLst/>
          </a:prstGeom>
        </p:spPr>
      </p:pic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5653"/>
            <a:ext cx="9093530" cy="931862"/>
          </a:xfrm>
        </p:spPr>
        <p:txBody>
          <a:bodyPr/>
          <a:lstStyle/>
          <a:p>
            <a:r>
              <a:rPr lang="en-US" dirty="0" smtClean="0"/>
              <a:t>Results – Effects of Weight Factors</a:t>
            </a:r>
          </a:p>
        </p:txBody>
      </p:sp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481266" y="5881815"/>
            <a:ext cx="76599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ahoma" pitchFamily="48" charset="0"/>
              </a:rPr>
              <a:t>The effects of different reward function weight factors on the expected total discounted reward for a security/defense system. </a:t>
            </a:r>
            <a:r>
              <a:rPr lang="el-GR" sz="1600" dirty="0" smtClean="0">
                <a:latin typeface="Times New Roman"/>
                <a:cs typeface="Times New Roman"/>
              </a:rPr>
              <a:t>λ</a:t>
            </a:r>
            <a:r>
              <a:rPr lang="en-US" sz="1600" dirty="0" smtClean="0">
                <a:latin typeface="Tahoma" pitchFamily="48" charset="0"/>
              </a:rPr>
              <a:t>=0.999, </a:t>
            </a:r>
            <a:r>
              <a:rPr lang="en-US" sz="1600" i="1" dirty="0" smtClean="0">
                <a:latin typeface="Tahoma" pitchFamily="48" charset="0"/>
              </a:rPr>
              <a:t>H</a:t>
            </a:r>
            <a:r>
              <a:rPr lang="en-US" sz="1600" i="1" baseline="-25000" dirty="0" smtClean="0">
                <a:latin typeface="Tahoma" pitchFamily="48" charset="0"/>
              </a:rPr>
              <a:t>i,j</a:t>
            </a:r>
            <a:r>
              <a:rPr lang="en-US" sz="1600" dirty="0" smtClean="0">
                <a:latin typeface="Tahoma" pitchFamily="48" charset="0"/>
              </a:rPr>
              <a:t>=0.1 if </a:t>
            </a:r>
            <a:r>
              <a:rPr lang="en-US" sz="1600" i="1" dirty="0" err="1" smtClean="0">
                <a:latin typeface="Tahoma" pitchFamily="48" charset="0"/>
              </a:rPr>
              <a:t>i</a:t>
            </a:r>
            <a:r>
              <a:rPr lang="en-US" sz="1600" i="1" dirty="0" smtClean="0">
                <a:latin typeface="Tahoma" pitchFamily="48" charset="0"/>
              </a:rPr>
              <a:t> </a:t>
            </a:r>
            <a:r>
              <a:rPr lang="en-US" sz="1600" dirty="0" smtClean="0">
                <a:latin typeface="Tahoma" pitchFamily="48" charset="0"/>
              </a:rPr>
              <a:t>≠ </a:t>
            </a:r>
            <a:r>
              <a:rPr lang="en-US" sz="1600" i="1" dirty="0" smtClean="0">
                <a:latin typeface="Tahoma" pitchFamily="48" charset="0"/>
              </a:rPr>
              <a:t>j </a:t>
            </a:r>
            <a:r>
              <a:rPr lang="en-US" sz="1600" dirty="0" smtClean="0">
                <a:latin typeface="Tahoma" pitchFamily="48" charset="0"/>
              </a:rPr>
              <a:t>.</a:t>
            </a:r>
          </a:p>
        </p:txBody>
      </p:sp>
      <p:cxnSp>
        <p:nvCxnSpPr>
          <p:cNvPr id="47" name="Straight Arrow Connector 46"/>
          <p:cNvCxnSpPr/>
          <p:nvPr/>
        </p:nvCxnSpPr>
        <p:spPr bwMode="auto">
          <a:xfrm rot="16200000" flipH="1">
            <a:off x="2968834" y="2375062"/>
            <a:ext cx="593764" cy="1187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903240" y="1173792"/>
            <a:ext cx="3799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π</a:t>
            </a:r>
            <a:r>
              <a:rPr lang="en-US" sz="1800" b="1" i="1" baseline="30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MDP </a:t>
            </a:r>
            <a:r>
              <a:rPr lang="en-US" sz="1800" b="1" i="1" dirty="0" smtClean="0">
                <a:solidFill>
                  <a:srgbClr val="008000"/>
                </a:solidFill>
              </a:rPr>
              <a:t>results in highest expected total discounted reward for all weight factors</a:t>
            </a:r>
            <a:endParaRPr lang="en-US" sz="1800" b="1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8" grpId="0"/>
      <p:bldP spid="5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4426" y="209701"/>
            <a:ext cx="77724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193800"/>
            <a:ext cx="8389937" cy="5053013"/>
          </a:xfrm>
        </p:spPr>
        <p:txBody>
          <a:bodyPr/>
          <a:lstStyle/>
          <a:p>
            <a:endParaRPr lang="en-US" sz="1800" dirty="0" smtClean="0"/>
          </a:p>
          <a:p>
            <a:r>
              <a:rPr lang="en-US" sz="1800" dirty="0" smtClean="0"/>
              <a:t>We propose an application-oriented dynamic tuning methodology based on MDPs</a:t>
            </a:r>
          </a:p>
          <a:p>
            <a:endParaRPr lang="en-US" sz="1800" dirty="0" smtClean="0"/>
          </a:p>
          <a:p>
            <a:r>
              <a:rPr lang="en-US" sz="1800" dirty="0" smtClean="0"/>
              <a:t>Our proposed methodology is adaptive </a:t>
            </a:r>
          </a:p>
          <a:p>
            <a:pPr lvl="1"/>
            <a:r>
              <a:rPr lang="en-US" sz="1600" dirty="0" smtClean="0"/>
              <a:t>Dynamically determines new MDP-based optimal policy when a</a:t>
            </a:r>
            <a:r>
              <a:rPr lang="en-US" sz="1600" dirty="0" smtClean="0">
                <a:latin typeface="Times" pitchFamily="48" charset="0"/>
              </a:rPr>
              <a:t>pplication requirements change in accordance with changing environmental stimuli</a:t>
            </a:r>
            <a:endParaRPr lang="en-US" sz="1600" dirty="0" smtClean="0"/>
          </a:p>
          <a:p>
            <a:endParaRPr lang="en-US" sz="1800" dirty="0" smtClean="0"/>
          </a:p>
          <a:p>
            <a:r>
              <a:rPr lang="en-US" sz="1800" dirty="0" smtClean="0"/>
              <a:t>Our proposed methodology outperforms heuristic policies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800" dirty="0" smtClean="0"/>
          </a:p>
          <a:p>
            <a:pPr lvl="1"/>
            <a:r>
              <a:rPr lang="en-US" sz="1600" dirty="0" smtClean="0"/>
              <a:t>Discount factors (sensor node lifetimes)</a:t>
            </a:r>
          </a:p>
          <a:p>
            <a:pPr lvl="1"/>
            <a:r>
              <a:rPr lang="en-US" sz="1600" dirty="0" smtClean="0"/>
              <a:t>State transition costs</a:t>
            </a:r>
          </a:p>
          <a:p>
            <a:pPr lvl="1"/>
            <a:r>
              <a:rPr lang="en-US" sz="1600" dirty="0" smtClean="0"/>
              <a:t>Application metric weight factors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711680" y="120770"/>
            <a:ext cx="7772400" cy="1143000"/>
          </a:xfrm>
        </p:spPr>
        <p:txBody>
          <a:bodyPr/>
          <a:lstStyle/>
          <a:p>
            <a:r>
              <a:rPr lang="en-US" dirty="0" smtClean="0"/>
              <a:t>Future Work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740" y="1215006"/>
            <a:ext cx="8389937" cy="5053013"/>
          </a:xfrm>
        </p:spPr>
        <p:txBody>
          <a:bodyPr/>
          <a:lstStyle/>
          <a:p>
            <a:r>
              <a:rPr lang="en-US" sz="1800" dirty="0" smtClean="0"/>
              <a:t>Enhancement of our MDP model to incorporate additional high-level application metrics </a:t>
            </a:r>
          </a:p>
          <a:p>
            <a:pPr lvl="1"/>
            <a:r>
              <a:rPr lang="en-US" sz="1600" dirty="0" smtClean="0"/>
              <a:t>Reliability</a:t>
            </a:r>
          </a:p>
          <a:p>
            <a:pPr lvl="1"/>
            <a:r>
              <a:rPr lang="en-US" sz="1600" dirty="0" smtClean="0"/>
              <a:t>Scalability</a:t>
            </a:r>
          </a:p>
          <a:p>
            <a:pPr lvl="1"/>
            <a:r>
              <a:rPr lang="en-US" sz="1600" dirty="0" smtClean="0"/>
              <a:t>Security</a:t>
            </a:r>
          </a:p>
          <a:p>
            <a:pPr lvl="1"/>
            <a:r>
              <a:rPr lang="en-US" sz="1600" dirty="0" smtClean="0"/>
              <a:t>Accuracy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Incorporate additional sensor node tunable parameters </a:t>
            </a:r>
          </a:p>
          <a:p>
            <a:pPr lvl="1"/>
            <a:r>
              <a:rPr lang="en-US" sz="1600" dirty="0" smtClean="0"/>
              <a:t>Radio transmission power</a:t>
            </a:r>
          </a:p>
          <a:p>
            <a:pPr lvl="1"/>
            <a:r>
              <a:rPr lang="en-US" sz="1600" dirty="0" smtClean="0"/>
              <a:t>Radio sleep states </a:t>
            </a:r>
          </a:p>
          <a:p>
            <a:pPr lvl="1"/>
            <a:r>
              <a:rPr lang="en-US" sz="1600" dirty="0" smtClean="0"/>
              <a:t>Packet size</a:t>
            </a:r>
          </a:p>
          <a:p>
            <a:endParaRPr lang="en-US" sz="1800" dirty="0" smtClean="0"/>
          </a:p>
          <a:p>
            <a:r>
              <a:rPr lang="en-US" sz="1800" dirty="0" smtClean="0"/>
              <a:t>Enhancement of our dynamic tuning methodology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800" dirty="0" smtClean="0"/>
          </a:p>
          <a:p>
            <a:pPr lvl="1"/>
            <a:r>
              <a:rPr lang="en-US" sz="1600" dirty="0" smtClean="0"/>
              <a:t>Reaction to environmental stimuli without the need for application manger’s feedback</a:t>
            </a:r>
          </a:p>
          <a:p>
            <a:pPr lvl="1"/>
            <a:r>
              <a:rPr lang="en-US" sz="1600" dirty="0" smtClean="0"/>
              <a:t>Exploration of light-weight dynamic optimizations for WSNs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198407"/>
            <a:ext cx="7772400" cy="984850"/>
          </a:xfrm>
        </p:spPr>
        <p:txBody>
          <a:bodyPr/>
          <a:lstStyle/>
          <a:p>
            <a:r>
              <a:rPr lang="en-US" dirty="0" smtClean="0"/>
              <a:t>Introduction and Motivation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4878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363538" y="5747114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43484" y="1078303"/>
            <a:ext cx="1457864" cy="938122"/>
          </a:xfrm>
          <a:prstGeom prst="ellipse">
            <a:avLst/>
          </a:prstGeom>
          <a:solidFill>
            <a:srgbClr val="00B0F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800" b="1" dirty="0" smtClean="0">
                <a:latin typeface="Times"/>
              </a:rPr>
              <a:t>WSN </a:t>
            </a:r>
          </a:p>
          <a:p>
            <a:r>
              <a:rPr lang="en-US" sz="1800" b="1" dirty="0" smtClean="0">
                <a:latin typeface="Times"/>
              </a:rPr>
              <a:t>Design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658" y="2597579"/>
            <a:ext cx="135005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srgbClr val="DB22A6"/>
                </a:solidFill>
              </a:rPr>
              <a:t>Challenges</a:t>
            </a:r>
            <a:endParaRPr lang="en-US" sz="1700" b="1" dirty="0">
              <a:solidFill>
                <a:srgbClr val="DB22A6"/>
              </a:solidFill>
            </a:endParaRPr>
          </a:p>
        </p:txBody>
      </p:sp>
      <p:sp>
        <p:nvSpPr>
          <p:cNvPr id="13" name="Line Callout 1 12"/>
          <p:cNvSpPr/>
          <p:nvPr/>
        </p:nvSpPr>
        <p:spPr bwMode="auto">
          <a:xfrm>
            <a:off x="1466491" y="3692114"/>
            <a:ext cx="2889849" cy="750498"/>
          </a:xfrm>
          <a:prstGeom prst="borderCallout1">
            <a:avLst>
              <a:gd name="adj1" fmla="val 52792"/>
              <a:gd name="adj2" fmla="val -597"/>
              <a:gd name="adj3" fmla="val -96726"/>
              <a:gd name="adj4" fmla="val -10243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Meeting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application requirements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e.g. reliability, lifetime, throughput,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delay (responsiveness), etc.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4" name="Line Callout 1 13"/>
          <p:cNvSpPr/>
          <p:nvPr/>
        </p:nvSpPr>
        <p:spPr bwMode="auto">
          <a:xfrm>
            <a:off x="1446362" y="4891176"/>
            <a:ext cx="2547669" cy="474453"/>
          </a:xfrm>
          <a:prstGeom prst="borderCallout1">
            <a:avLst>
              <a:gd name="adj1" fmla="val 52792"/>
              <a:gd name="adj2" fmla="val -597"/>
              <a:gd name="adj3" fmla="val -400426"/>
              <a:gd name="adj4" fmla="val -14208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Application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requirements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change over time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5" name="Line Callout 1 14"/>
          <p:cNvSpPr/>
          <p:nvPr/>
        </p:nvSpPr>
        <p:spPr bwMode="auto">
          <a:xfrm>
            <a:off x="1400352" y="5762452"/>
            <a:ext cx="2826591" cy="460077"/>
          </a:xfrm>
          <a:prstGeom prst="borderCallout1">
            <a:avLst>
              <a:gd name="adj1" fmla="val 52792"/>
              <a:gd name="adj2" fmla="val -597"/>
              <a:gd name="adj3" fmla="val -600421"/>
              <a:gd name="adj4" fmla="val -15383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Environmental conditions (stimuli)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change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over time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6200000" flipH="1">
            <a:off x="953218" y="2298943"/>
            <a:ext cx="474456" cy="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87778" name="Picture 2" descr="C:\Users\arslan\AppData\Local\Microsoft\Windows\Temporary Internet Files\Content.IE5\J2BV39EJ\MCj044152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4111" y="1250831"/>
            <a:ext cx="878717" cy="930394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 bwMode="auto">
          <a:xfrm>
            <a:off x="1915066" y="2777706"/>
            <a:ext cx="28553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20" name="Group 19"/>
          <p:cNvGrpSpPr/>
          <p:nvPr/>
        </p:nvGrpSpPr>
        <p:grpSpPr>
          <a:xfrm rot="2611058">
            <a:off x="3056176" y="2509772"/>
            <a:ext cx="543901" cy="549302"/>
            <a:chOff x="1001485" y="1567544"/>
            <a:chExt cx="866900" cy="866900"/>
          </a:xfrm>
        </p:grpSpPr>
        <p:cxnSp>
          <p:nvCxnSpPr>
            <p:cNvPr id="21" name="Straight Connector 20"/>
            <p:cNvCxnSpPr/>
            <p:nvPr/>
          </p:nvCxnSpPr>
          <p:spPr bwMode="auto">
            <a:xfrm rot="5400000">
              <a:off x="991589" y="2000993"/>
              <a:ext cx="866900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10800000">
              <a:off x="1001485" y="1999014"/>
              <a:ext cx="866900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3" name="TextBox 22"/>
          <p:cNvSpPr txBox="1"/>
          <p:nvPr/>
        </p:nvSpPr>
        <p:spPr>
          <a:xfrm>
            <a:off x="2529873" y="2215132"/>
            <a:ext cx="1646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Failure to meet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4891182" y="2510285"/>
            <a:ext cx="1466486" cy="534838"/>
          </a:xfrm>
          <a:prstGeom prst="rect">
            <a:avLst/>
          </a:prstGeom>
          <a:solidFill>
            <a:srgbClr val="00B050">
              <a:alpha val="5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Catastrophic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Consequences</a:t>
            </a:r>
          </a:p>
        </p:txBody>
      </p:sp>
      <p:sp>
        <p:nvSpPr>
          <p:cNvPr id="25" name="Line Callout 1 24"/>
          <p:cNvSpPr/>
          <p:nvPr/>
        </p:nvSpPr>
        <p:spPr bwMode="auto">
          <a:xfrm>
            <a:off x="6742975" y="1423362"/>
            <a:ext cx="2211239" cy="877019"/>
          </a:xfrm>
          <a:prstGeom prst="borderCallout1">
            <a:avLst>
              <a:gd name="adj1" fmla="val 52792"/>
              <a:gd name="adj2" fmla="val -597"/>
              <a:gd name="adj3" fmla="val 111703"/>
              <a:gd name="adj4" fmla="val -18011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Forest fire could spread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ncontrollably in the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case of a forest fire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detection application</a:t>
            </a:r>
          </a:p>
        </p:txBody>
      </p:sp>
      <p:sp>
        <p:nvSpPr>
          <p:cNvPr id="26" name="Line Callout 1 25"/>
          <p:cNvSpPr/>
          <p:nvPr/>
        </p:nvSpPr>
        <p:spPr bwMode="auto">
          <a:xfrm>
            <a:off x="6596342" y="4318960"/>
            <a:ext cx="2219864" cy="434195"/>
          </a:xfrm>
          <a:prstGeom prst="borderCallout1">
            <a:avLst>
              <a:gd name="adj1" fmla="val 52792"/>
              <a:gd name="adj2" fmla="val -597"/>
              <a:gd name="adj3" fmla="val -274984"/>
              <a:gd name="adj4" fmla="val -31237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Loss of life losses in the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case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of health care application</a:t>
            </a:r>
          </a:p>
        </p:txBody>
      </p:sp>
      <p:sp>
        <p:nvSpPr>
          <p:cNvPr id="27" name="Line Callout 1 26"/>
          <p:cNvSpPr/>
          <p:nvPr/>
        </p:nvSpPr>
        <p:spPr bwMode="auto">
          <a:xfrm>
            <a:off x="6558961" y="5348377"/>
            <a:ext cx="2214113" cy="437073"/>
          </a:xfrm>
          <a:prstGeom prst="borderCallout1">
            <a:avLst>
              <a:gd name="adj1" fmla="val 52792"/>
              <a:gd name="adj2" fmla="val -597"/>
              <a:gd name="adj3" fmla="val -497880"/>
              <a:gd name="adj4" fmla="val -36328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Major disasters in the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case of defense systems</a:t>
            </a:r>
          </a:p>
        </p:txBody>
      </p:sp>
      <p:pic>
        <p:nvPicPr>
          <p:cNvPr id="587781" name="Picture 5" descr="C:\Users\arslan\AppData\Local\Microsoft\Windows\Temporary Internet Files\Content.IE5\J2BV39EJ\MPj0401918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1177" y="1433500"/>
            <a:ext cx="1343989" cy="895629"/>
          </a:xfrm>
          <a:prstGeom prst="rect">
            <a:avLst/>
          </a:prstGeom>
          <a:noFill/>
        </p:spPr>
      </p:pic>
      <p:pic>
        <p:nvPicPr>
          <p:cNvPr id="58778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6007" y="4796286"/>
            <a:ext cx="1400889" cy="112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7796" name="Picture 20" descr="C:\Users\arslan\AppData\Local\Microsoft\Windows\Temporary Internet Files\Content.IE5\J2BV39EJ\MCj0295711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7010" y="2958977"/>
            <a:ext cx="1516525" cy="11366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8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8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8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87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 animBg="1"/>
      <p:bldP spid="14" grpId="0" animBg="1"/>
      <p:bldP spid="15" grpId="0" animBg="1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135148"/>
            <a:ext cx="7772400" cy="1143000"/>
          </a:xfrm>
        </p:spPr>
        <p:txBody>
          <a:bodyPr/>
          <a:lstStyle/>
          <a:p>
            <a:r>
              <a:rPr lang="en-US" dirty="0" smtClean="0"/>
              <a:t>Introduction and Motivation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4878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pic>
        <p:nvPicPr>
          <p:cNvPr id="560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415" y="4632366"/>
            <a:ext cx="1895204" cy="133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15541" y="6039625"/>
            <a:ext cx="2351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Crossbow Mica2 mote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227827" y="1325952"/>
            <a:ext cx="1914524" cy="1009650"/>
          </a:xfrm>
          <a:prstGeom prst="ellipse">
            <a:avLst/>
          </a:prstGeom>
          <a:solidFill>
            <a:srgbClr val="00B0F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b="1" dirty="0" smtClean="0">
                <a:latin typeface="Times"/>
              </a:rPr>
              <a:t>Commercial </a:t>
            </a:r>
          </a:p>
          <a:p>
            <a:r>
              <a:rPr lang="en-US" sz="1400" b="1" dirty="0" smtClean="0">
                <a:latin typeface="Times"/>
              </a:rPr>
              <a:t>off-the-shelf </a:t>
            </a:r>
          </a:p>
          <a:p>
            <a:r>
              <a:rPr lang="en-US" sz="1400" b="1" dirty="0" smtClean="0">
                <a:latin typeface="Times"/>
              </a:rPr>
              <a:t>sensor nodes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3667829" y="1518250"/>
            <a:ext cx="2215385" cy="1069674"/>
          </a:xfrm>
          <a:prstGeom prst="wedgeRectCallout">
            <a:avLst>
              <a:gd name="adj1" fmla="val -73158"/>
              <a:gd name="adj2" fmla="val -21696"/>
            </a:avLst>
          </a:prstGeom>
          <a:solidFill>
            <a:srgbClr val="92D050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Characteristics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Generic Design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1400" dirty="0" smtClean="0">
                <a:latin typeface="Times"/>
              </a:rPr>
              <a:t> Not Application Specific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Few Tunable Parameters 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019245" y="4244178"/>
            <a:ext cx="1104179" cy="7591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770972" y="3851256"/>
            <a:ext cx="1743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Processor Voltage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909762" y="3762116"/>
            <a:ext cx="2015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Processor Frequency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29324" y="4478108"/>
            <a:ext cx="1834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Sensing Frequency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860271" y="4233693"/>
            <a:ext cx="2473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Radio Transmission Power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127854" y="3054770"/>
            <a:ext cx="2129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Tunable Parameters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rot="5400000">
            <a:off x="4088923" y="4347700"/>
            <a:ext cx="767754" cy="4399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2216989" y="4787642"/>
            <a:ext cx="1388855" cy="4054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rot="10800000" flipV="1">
            <a:off x="4827921" y="4494343"/>
            <a:ext cx="977656" cy="2645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6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7" grpId="0"/>
      <p:bldP spid="18" grpId="0"/>
      <p:bldP spid="19" grpId="0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135148"/>
            <a:ext cx="7772400" cy="1143000"/>
          </a:xfrm>
        </p:spPr>
        <p:txBody>
          <a:bodyPr/>
          <a:lstStyle/>
          <a:p>
            <a:r>
              <a:rPr lang="en-US" dirty="0" smtClean="0"/>
              <a:t>Introduction and Motivation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4878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086949" y="1354348"/>
            <a:ext cx="1457864" cy="938122"/>
          </a:xfrm>
          <a:prstGeom prst="ellipse">
            <a:avLst/>
          </a:prstGeom>
          <a:solidFill>
            <a:srgbClr val="00B0F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800" b="1" dirty="0" smtClean="0">
                <a:latin typeface="Times"/>
              </a:rPr>
              <a:t>Parameter </a:t>
            </a:r>
          </a:p>
          <a:p>
            <a:r>
              <a:rPr lang="en-US" sz="1800" b="1" dirty="0" smtClean="0">
                <a:latin typeface="Times"/>
              </a:rPr>
              <a:t>Tuning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3046727" y="1578634"/>
            <a:ext cx="2111869" cy="759124"/>
          </a:xfrm>
          <a:prstGeom prst="wedgeRectCallout">
            <a:avLst>
              <a:gd name="adj1" fmla="val -73158"/>
              <a:gd name="adj2" fmla="val -21696"/>
            </a:avLst>
          </a:prstGeom>
          <a:solidFill>
            <a:srgbClr val="92D050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Determine appropriate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parameter values to meet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application requirements</a:t>
            </a:r>
          </a:p>
        </p:txBody>
      </p:sp>
      <p:pic>
        <p:nvPicPr>
          <p:cNvPr id="580612" name="Picture 4" descr="C:\Users\arslan\AppData\Local\Microsoft\Windows\Temporary Internet Files\Content.IE5\8Y280A0P\MCj041220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8506" y="4592585"/>
            <a:ext cx="1554667" cy="1287274"/>
          </a:xfrm>
          <a:prstGeom prst="rect">
            <a:avLst/>
          </a:prstGeom>
          <a:noFill/>
        </p:spPr>
      </p:pic>
      <p:pic>
        <p:nvPicPr>
          <p:cNvPr id="580617" name="Picture 9" descr="C:\Users\arslan\AppData\Local\Microsoft\Windows\Temporary Internet Files\Content.IE5\8Y280A0P\MCj023147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100" y="2579289"/>
            <a:ext cx="2354545" cy="1606493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1190201" y="2916747"/>
            <a:ext cx="127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Challenges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7" name="Line Callout 1 26"/>
          <p:cNvSpPr/>
          <p:nvPr/>
        </p:nvSpPr>
        <p:spPr bwMode="auto">
          <a:xfrm>
            <a:off x="2587923" y="3899140"/>
            <a:ext cx="3187678" cy="508958"/>
          </a:xfrm>
          <a:prstGeom prst="borderCallout1">
            <a:avLst>
              <a:gd name="adj1" fmla="val 52792"/>
              <a:gd name="adj2" fmla="val -597"/>
              <a:gd name="adj3" fmla="val -110518"/>
              <a:gd name="adj4" fmla="val -21992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Application managers typically </a:t>
            </a:r>
            <a:r>
              <a:rPr lang="en-US" sz="1400" dirty="0" smtClean="0">
                <a:latin typeface="Times"/>
              </a:rPr>
              <a:t>non-experts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e.g. agriculturist, biologist, etc.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9" name="Line Callout 1 28"/>
          <p:cNvSpPr/>
          <p:nvPr/>
        </p:nvSpPr>
        <p:spPr bwMode="auto">
          <a:xfrm>
            <a:off x="2585049" y="4853797"/>
            <a:ext cx="3187678" cy="405442"/>
          </a:xfrm>
          <a:prstGeom prst="borderCallout1">
            <a:avLst>
              <a:gd name="adj1" fmla="val 52792"/>
              <a:gd name="adj2" fmla="val -597"/>
              <a:gd name="adj3" fmla="val -371644"/>
              <a:gd name="adj4" fmla="val -25429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Cumbersome and time consuming task</a:t>
            </a:r>
          </a:p>
        </p:txBody>
      </p:sp>
      <p:sp>
        <p:nvSpPr>
          <p:cNvPr id="30" name="Line Callout 1 29"/>
          <p:cNvSpPr/>
          <p:nvPr/>
        </p:nvSpPr>
        <p:spPr bwMode="auto">
          <a:xfrm>
            <a:off x="2582172" y="5765320"/>
            <a:ext cx="3187678" cy="492315"/>
          </a:xfrm>
          <a:prstGeom prst="borderCallout1">
            <a:avLst>
              <a:gd name="adj1" fmla="val 52792"/>
              <a:gd name="adj2" fmla="val -597"/>
              <a:gd name="adj3" fmla="val -485044"/>
              <a:gd name="adj4" fmla="val -27572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Optimal parameter value selection given 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imes"/>
              </a:rPr>
              <a:t>large design exploration space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 rot="5400000">
            <a:off x="1501789" y="2596551"/>
            <a:ext cx="603059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80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8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6" grpId="0"/>
      <p:bldP spid="27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1530" y="5533829"/>
            <a:ext cx="1299982" cy="91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7299128" y="247766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Introduction and Motivation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34378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</a:t>
            </a: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4369" y="2530358"/>
            <a:ext cx="1118161" cy="11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Callout 5"/>
          <p:cNvSpPr/>
          <p:nvPr/>
        </p:nvSpPr>
        <p:spPr bwMode="auto">
          <a:xfrm>
            <a:off x="701465" y="1265791"/>
            <a:ext cx="1571624" cy="1009650"/>
          </a:xfrm>
          <a:prstGeom prst="cloudCallout">
            <a:avLst>
              <a:gd name="adj1" fmla="val 54318"/>
              <a:gd name="adj2" fmla="val 70047"/>
            </a:avLst>
          </a:prstGeom>
          <a:solidFill>
            <a:srgbClr val="FF0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Time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Time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imes"/>
              </a:rPr>
              <a:t>WSN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imes"/>
              </a:rPr>
              <a:t>Design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imes"/>
              </a:rPr>
              <a:t>Challenges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66919" y="3645657"/>
            <a:ext cx="1954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Application manager</a:t>
            </a:r>
            <a:endParaRPr lang="en-US" sz="1400" b="1" dirty="0"/>
          </a:p>
        </p:txBody>
      </p:sp>
      <p:sp>
        <p:nvSpPr>
          <p:cNvPr id="13" name="Oval 12"/>
          <p:cNvSpPr/>
          <p:nvPr/>
        </p:nvSpPr>
        <p:spPr bwMode="auto">
          <a:xfrm>
            <a:off x="2866876" y="1386382"/>
            <a:ext cx="1914524" cy="1009650"/>
          </a:xfrm>
          <a:prstGeom prst="ellipse">
            <a:avLst/>
          </a:prstGeom>
          <a:solidFill>
            <a:srgbClr val="FFC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b="1" dirty="0" smtClean="0">
                <a:latin typeface="Times"/>
              </a:rPr>
              <a:t>What solutions </a:t>
            </a:r>
          </a:p>
          <a:p>
            <a:r>
              <a:rPr lang="en-US" sz="1400" b="1" dirty="0" smtClean="0">
                <a:latin typeface="Times"/>
              </a:rPr>
              <a:t>assist application</a:t>
            </a:r>
          </a:p>
          <a:p>
            <a:r>
              <a:rPr lang="en-US" sz="1400" b="1" dirty="0" smtClean="0">
                <a:latin typeface="Times"/>
              </a:rPr>
              <a:t>manager???</a:t>
            </a:r>
          </a:p>
        </p:txBody>
      </p:sp>
      <p:sp>
        <p:nvSpPr>
          <p:cNvPr id="8" name="Oval Callout 7"/>
          <p:cNvSpPr/>
          <p:nvPr/>
        </p:nvSpPr>
        <p:spPr bwMode="auto">
          <a:xfrm>
            <a:off x="3349954" y="1324917"/>
            <a:ext cx="1514476" cy="866775"/>
          </a:xfrm>
          <a:prstGeom prst="wedgeEllipseCallout">
            <a:avLst>
              <a:gd name="adj1" fmla="val -83385"/>
              <a:gd name="adj2" fmla="val 97774"/>
            </a:avLst>
          </a:prstGeom>
          <a:solidFill>
            <a:srgbClr val="00B0F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Dynamic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imes"/>
              </a:rPr>
              <a:t>Optimization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67411" y="5309189"/>
            <a:ext cx="311182" cy="323811"/>
            <a:chOff x="2870168" y="3987839"/>
            <a:chExt cx="311182" cy="323811"/>
          </a:xfrm>
        </p:grpSpPr>
        <p:sp>
          <p:nvSpPr>
            <p:cNvPr id="14" name="Oval 13"/>
            <p:cNvSpPr/>
            <p:nvPr/>
          </p:nvSpPr>
          <p:spPr bwMode="auto">
            <a:xfrm>
              <a:off x="2927319" y="4057690"/>
              <a:ext cx="193606" cy="19360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971769" y="4091756"/>
              <a:ext cx="113047" cy="121439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901918" y="4025939"/>
              <a:ext cx="254031" cy="254031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870168" y="3987839"/>
              <a:ext cx="311182" cy="323811"/>
            </a:xfrm>
            <a:prstGeom prst="ellipse">
              <a:avLst/>
            </a:prstGeom>
            <a:noFill/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805543" y="5302800"/>
            <a:ext cx="241300" cy="531283"/>
            <a:chOff x="2908300" y="3981450"/>
            <a:chExt cx="241300" cy="531283"/>
          </a:xfrm>
        </p:grpSpPr>
        <p:grpSp>
          <p:nvGrpSpPr>
            <p:cNvPr id="19" name="Group 12"/>
            <p:cNvGrpSpPr/>
            <p:nvPr/>
          </p:nvGrpSpPr>
          <p:grpSpPr>
            <a:xfrm>
              <a:off x="2908300" y="3981450"/>
              <a:ext cx="241300" cy="345176"/>
              <a:chOff x="2908300" y="3987800"/>
              <a:chExt cx="241300" cy="345176"/>
            </a:xfrm>
          </p:grpSpPr>
          <p:sp>
            <p:nvSpPr>
              <p:cNvPr id="22" name="Isosceles Triangle 10"/>
              <p:cNvSpPr/>
              <p:nvPr/>
            </p:nvSpPr>
            <p:spPr bwMode="auto">
              <a:xfrm>
                <a:off x="2908300" y="4174226"/>
                <a:ext cx="234950" cy="158750"/>
              </a:xfrm>
              <a:prstGeom prst="triangl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3" name="Isosceles Triangle 22"/>
              <p:cNvSpPr/>
              <p:nvPr/>
            </p:nvSpPr>
            <p:spPr bwMode="auto">
              <a:xfrm flipV="1">
                <a:off x="2914650" y="3987800"/>
                <a:ext cx="234950" cy="158750"/>
              </a:xfrm>
              <a:prstGeom prst="triangl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sp>
          <p:nvSpPr>
            <p:cNvPr id="20" name="Oval 19"/>
            <p:cNvSpPr/>
            <p:nvPr/>
          </p:nvSpPr>
          <p:spPr bwMode="auto">
            <a:xfrm>
              <a:off x="3007783" y="4125383"/>
              <a:ext cx="50800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 rot="16200000" flipH="1">
              <a:off x="2862262" y="4335462"/>
              <a:ext cx="349250" cy="52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5817" y="5539573"/>
            <a:ext cx="1299982" cy="91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up 36"/>
          <p:cNvGrpSpPr/>
          <p:nvPr/>
        </p:nvGrpSpPr>
        <p:grpSpPr>
          <a:xfrm>
            <a:off x="6500284" y="5340799"/>
            <a:ext cx="311182" cy="323811"/>
            <a:chOff x="2870168" y="3987839"/>
            <a:chExt cx="311182" cy="323811"/>
          </a:xfrm>
        </p:grpSpPr>
        <p:sp>
          <p:nvSpPr>
            <p:cNvPr id="38" name="Oval 37"/>
            <p:cNvSpPr/>
            <p:nvPr/>
          </p:nvSpPr>
          <p:spPr bwMode="auto">
            <a:xfrm>
              <a:off x="2927319" y="4057690"/>
              <a:ext cx="193606" cy="19360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2971769" y="4091756"/>
              <a:ext cx="113047" cy="121439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2901918" y="4025939"/>
              <a:ext cx="254031" cy="254031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2870168" y="3987839"/>
              <a:ext cx="311182" cy="323811"/>
            </a:xfrm>
            <a:prstGeom prst="ellipse">
              <a:avLst/>
            </a:prstGeom>
            <a:noFill/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538416" y="5334410"/>
            <a:ext cx="241300" cy="531283"/>
            <a:chOff x="2908300" y="3981450"/>
            <a:chExt cx="241300" cy="531283"/>
          </a:xfrm>
        </p:grpSpPr>
        <p:grpSp>
          <p:nvGrpSpPr>
            <p:cNvPr id="43" name="Group 12"/>
            <p:cNvGrpSpPr/>
            <p:nvPr/>
          </p:nvGrpSpPr>
          <p:grpSpPr>
            <a:xfrm>
              <a:off x="2908300" y="3981450"/>
              <a:ext cx="241300" cy="345176"/>
              <a:chOff x="2908300" y="3987800"/>
              <a:chExt cx="241300" cy="345176"/>
            </a:xfrm>
          </p:grpSpPr>
          <p:sp>
            <p:nvSpPr>
              <p:cNvPr id="46" name="Isosceles Triangle 10"/>
              <p:cNvSpPr/>
              <p:nvPr/>
            </p:nvSpPr>
            <p:spPr bwMode="auto">
              <a:xfrm>
                <a:off x="2908300" y="4174226"/>
                <a:ext cx="234950" cy="158750"/>
              </a:xfrm>
              <a:prstGeom prst="triangl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7" name="Isosceles Triangle 46"/>
              <p:cNvSpPr/>
              <p:nvPr/>
            </p:nvSpPr>
            <p:spPr bwMode="auto">
              <a:xfrm flipV="1">
                <a:off x="2914650" y="3987800"/>
                <a:ext cx="234950" cy="158750"/>
              </a:xfrm>
              <a:prstGeom prst="triangl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sp>
          <p:nvSpPr>
            <p:cNvPr id="44" name="Oval 43"/>
            <p:cNvSpPr/>
            <p:nvPr/>
          </p:nvSpPr>
          <p:spPr bwMode="auto">
            <a:xfrm>
              <a:off x="3007783" y="4125383"/>
              <a:ext cx="50800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rot="16200000" flipH="1">
              <a:off x="2862262" y="4335462"/>
              <a:ext cx="349250" cy="52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8" name="Rectangle 47"/>
          <p:cNvSpPr/>
          <p:nvPr/>
        </p:nvSpPr>
        <p:spPr bwMode="auto">
          <a:xfrm rot="2189269" flipH="1">
            <a:off x="2209668" y="5354874"/>
            <a:ext cx="113429" cy="27778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1" name="Rectangle 50"/>
          <p:cNvSpPr/>
          <p:nvPr/>
        </p:nvSpPr>
        <p:spPr bwMode="auto">
          <a:xfrm rot="18429863">
            <a:off x="7074360" y="5145383"/>
            <a:ext cx="134162" cy="336738"/>
          </a:xfrm>
          <a:prstGeom prst="rect">
            <a:avLst/>
          </a:prstGeom>
          <a:solidFill>
            <a:srgbClr val="DB22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13864"/>
            <a:ext cx="18192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12400" y="4487529"/>
            <a:ext cx="1031600" cy="60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ular Callout 8"/>
          <p:cNvSpPr/>
          <p:nvPr/>
        </p:nvSpPr>
        <p:spPr bwMode="auto">
          <a:xfrm>
            <a:off x="3581596" y="2896362"/>
            <a:ext cx="4950495" cy="847726"/>
          </a:xfrm>
          <a:prstGeom prst="wedgeRectCallout">
            <a:avLst>
              <a:gd name="adj1" fmla="val -34305"/>
              <a:gd name="adj2" fmla="val -133394"/>
            </a:avLst>
          </a:prstGeom>
          <a:solidFill>
            <a:srgbClr val="92D050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Dynamically tune/</a:t>
            </a:r>
            <a:r>
              <a:rPr lang="en-US" sz="1400" dirty="0" smtClean="0">
                <a:latin typeface="Times"/>
              </a:rPr>
              <a:t>change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sensor node parameter values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1400" dirty="0" smtClean="0">
                <a:latin typeface="Times"/>
              </a:rPr>
              <a:t>Adapts to application requirements and environmental stimuli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 rot="16200000" flipH="1">
            <a:off x="5473564" y="2617999"/>
            <a:ext cx="1440611" cy="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6193868" y="3338307"/>
            <a:ext cx="16994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1" name="Rectangle 60"/>
          <p:cNvSpPr/>
          <p:nvPr/>
        </p:nvSpPr>
        <p:spPr bwMode="auto">
          <a:xfrm>
            <a:off x="6366396" y="2121983"/>
            <a:ext cx="215660" cy="121632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6743083" y="2119107"/>
            <a:ext cx="215660" cy="121632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7174404" y="2119108"/>
            <a:ext cx="215660" cy="121632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64" name="Straight Connector 63"/>
          <p:cNvCxnSpPr/>
          <p:nvPr/>
        </p:nvCxnSpPr>
        <p:spPr bwMode="auto">
          <a:xfrm>
            <a:off x="6202492" y="2121983"/>
            <a:ext cx="1371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5200466" y="1996461"/>
            <a:ext cx="992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High Values</a:t>
            </a:r>
            <a:endParaRPr lang="en-US" sz="11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5222248" y="2882106"/>
            <a:ext cx="960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Low Values</a:t>
            </a:r>
            <a:endParaRPr lang="en-US" sz="1100" b="1" dirty="0"/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6199616" y="3016255"/>
            <a:ext cx="1371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Arrow Connector 67"/>
          <p:cNvCxnSpPr>
            <a:endCxn id="61" idx="0"/>
          </p:cNvCxnSpPr>
          <p:nvPr/>
        </p:nvCxnSpPr>
        <p:spPr bwMode="auto">
          <a:xfrm rot="16200000" flipH="1">
            <a:off x="6269349" y="1917106"/>
            <a:ext cx="250166" cy="159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>
            <a:endCxn id="62" idx="0"/>
          </p:cNvCxnSpPr>
          <p:nvPr/>
        </p:nvCxnSpPr>
        <p:spPr bwMode="auto">
          <a:xfrm rot="16200000" flipH="1">
            <a:off x="6717925" y="1986119"/>
            <a:ext cx="264540" cy="14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endCxn id="63" idx="0"/>
          </p:cNvCxnSpPr>
          <p:nvPr/>
        </p:nvCxnSpPr>
        <p:spPr bwMode="auto">
          <a:xfrm rot="5400000">
            <a:off x="7239821" y="1896978"/>
            <a:ext cx="264544" cy="1797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5703462" y="1458748"/>
            <a:ext cx="843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Processor </a:t>
            </a:r>
          </a:p>
          <a:p>
            <a:r>
              <a:rPr lang="en-US" sz="1000" b="1" dirty="0" smtClean="0"/>
              <a:t>Voltage</a:t>
            </a:r>
            <a:endParaRPr lang="en-US" sz="10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6451073" y="1455871"/>
            <a:ext cx="843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Processor </a:t>
            </a:r>
          </a:p>
          <a:p>
            <a:r>
              <a:rPr lang="en-US" sz="1000" b="1" dirty="0" smtClean="0"/>
              <a:t>Frequency</a:t>
            </a:r>
            <a:endParaRPr lang="en-US" sz="10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7225254" y="1473126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Sensing</a:t>
            </a:r>
          </a:p>
          <a:p>
            <a:r>
              <a:rPr lang="en-US" sz="1000" b="1" dirty="0" smtClean="0"/>
              <a:t>Frequency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184069" y="3422694"/>
            <a:ext cx="15327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Tunable Parameters</a:t>
            </a:r>
            <a:endParaRPr lang="en-US" sz="1100" b="1" dirty="0"/>
          </a:p>
        </p:txBody>
      </p:sp>
      <p:sp>
        <p:nvSpPr>
          <p:cNvPr id="76" name="Rectangle 75"/>
          <p:cNvSpPr/>
          <p:nvPr/>
        </p:nvSpPr>
        <p:spPr bwMode="auto">
          <a:xfrm>
            <a:off x="5305244" y="1406105"/>
            <a:ext cx="2725947" cy="228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77" name="Straight Connector 76"/>
          <p:cNvCxnSpPr/>
          <p:nvPr/>
        </p:nvCxnSpPr>
        <p:spPr bwMode="auto">
          <a:xfrm rot="16200000" flipH="1">
            <a:off x="5470424" y="2615250"/>
            <a:ext cx="1440611" cy="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6190728" y="3335558"/>
            <a:ext cx="16994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9" name="Rectangle 78"/>
          <p:cNvSpPr/>
          <p:nvPr/>
        </p:nvSpPr>
        <p:spPr bwMode="auto">
          <a:xfrm>
            <a:off x="6363256" y="3010618"/>
            <a:ext cx="215660" cy="32494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6739943" y="3010618"/>
            <a:ext cx="215660" cy="32206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7171264" y="3010617"/>
            <a:ext cx="215660" cy="32206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82" name="Straight Connector 81"/>
          <p:cNvCxnSpPr/>
          <p:nvPr/>
        </p:nvCxnSpPr>
        <p:spPr bwMode="auto">
          <a:xfrm>
            <a:off x="6199352" y="2119234"/>
            <a:ext cx="1371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5197326" y="1993713"/>
            <a:ext cx="992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High Values</a:t>
            </a:r>
            <a:endParaRPr lang="en-US" sz="11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5219108" y="2879357"/>
            <a:ext cx="960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Low Values</a:t>
            </a:r>
            <a:endParaRPr lang="en-US" sz="1100" b="1" dirty="0"/>
          </a:p>
        </p:txBody>
      </p:sp>
      <p:cxnSp>
        <p:nvCxnSpPr>
          <p:cNvPr id="85" name="Straight Connector 84"/>
          <p:cNvCxnSpPr/>
          <p:nvPr/>
        </p:nvCxnSpPr>
        <p:spPr bwMode="auto">
          <a:xfrm>
            <a:off x="6196476" y="3013506"/>
            <a:ext cx="1371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Arrow Connector 85"/>
          <p:cNvCxnSpPr>
            <a:endCxn id="79" idx="0"/>
          </p:cNvCxnSpPr>
          <p:nvPr/>
        </p:nvCxnSpPr>
        <p:spPr bwMode="auto">
          <a:xfrm rot="16200000" flipH="1">
            <a:off x="5820517" y="2360049"/>
            <a:ext cx="1141550" cy="159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endCxn id="80" idx="0"/>
          </p:cNvCxnSpPr>
          <p:nvPr/>
        </p:nvCxnSpPr>
        <p:spPr bwMode="auto">
          <a:xfrm rot="16200000" flipH="1">
            <a:off x="6267655" y="2430500"/>
            <a:ext cx="1158800" cy="14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endCxn id="81" idx="0"/>
          </p:cNvCxnSpPr>
          <p:nvPr/>
        </p:nvCxnSpPr>
        <p:spPr bwMode="auto">
          <a:xfrm rot="5400000">
            <a:off x="6789553" y="2341357"/>
            <a:ext cx="1158802" cy="1797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5700322" y="1455999"/>
            <a:ext cx="843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Processor </a:t>
            </a:r>
          </a:p>
          <a:p>
            <a:r>
              <a:rPr lang="en-US" sz="1000" b="1" dirty="0" smtClean="0"/>
              <a:t>Voltage</a:t>
            </a:r>
            <a:endParaRPr lang="en-US" sz="10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6447933" y="1453122"/>
            <a:ext cx="843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Processor </a:t>
            </a:r>
          </a:p>
          <a:p>
            <a:r>
              <a:rPr lang="en-US" sz="1000" b="1" dirty="0" smtClean="0"/>
              <a:t>Frequency</a:t>
            </a:r>
            <a:endParaRPr lang="en-US" sz="10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7222114" y="1470377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Sensing</a:t>
            </a:r>
          </a:p>
          <a:p>
            <a:r>
              <a:rPr lang="en-US" sz="1000" b="1" dirty="0" smtClean="0"/>
              <a:t>Frequency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180929" y="3419945"/>
            <a:ext cx="15327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Tunable Parameters</a:t>
            </a:r>
            <a:endParaRPr lang="en-US" sz="11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500"/>
                            </p:stCondLst>
                            <p:childTnLst>
                              <p:par>
                                <p:cTn id="1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88 0.00186 L 0.90052 0.00325 " pathEditMode="relative" rAng="0" ptsTypes="AA">
                                      <p:cBhvr>
                                        <p:cTn id="126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03 -0.00556 0.0085 -0.00648 0.0151 -0.00764 C 0.01857 -0.01088 0.01684 -0.01019 0.02066 -0.01019 L 0.14618 -0.04908 L 0.26128 -0.07176 L 0.38958 -0.04421 L 0.53385 -0.00139 L 0.26406 -0.06296 L 0.00364 0.00879 L 0.26406 -0.05671 L 0.50173 0.00879 L 0.2651 -0.05046 L 0.0217 0.01366 L 0.26979 -0.04167 L 0.54149 0.01366 L 0.26979 -0.03542 L 0.02257 0.02014 " pathEditMode="relative" ptsTypes="ffAAAAAAAAAAAAAAA">
                                      <p:cBhvr>
                                        <p:cTn id="1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0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500"/>
                            </p:stCondLst>
                            <p:childTnLst>
                              <p:par>
                                <p:cTn id="1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5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0"/>
                            </p:stCondLst>
                            <p:childTnLst>
                              <p:par>
                                <p:cTn id="1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500"/>
                            </p:stCondLst>
                            <p:childTnLst>
                              <p:par>
                                <p:cTn id="1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6000"/>
                            </p:stCondLst>
                            <p:childTnLst>
                              <p:par>
                                <p:cTn id="1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5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70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8000"/>
                            </p:stCondLst>
                            <p:childTnLst>
                              <p:par>
                                <p:cTn id="2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8500"/>
                            </p:stCondLst>
                            <p:childTnLst>
                              <p:par>
                                <p:cTn id="20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3 0.00116 L -0.94358 0.00116 " pathEditMode="relative" rAng="0" ptsTypes="AA">
                                      <p:cBhvr>
                                        <p:cTn id="208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7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14 -0.02639 L -0.50954 0.06898 L -0.25677 -0.0176 L -0.00954 0.01365 " pathEditMode="relative" ptsTypes="AAAAA">
                                      <p:cBhvr>
                                        <p:cTn id="213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uiExpand="1" build="p"/>
      <p:bldP spid="6" grpId="0" animBg="1"/>
      <p:bldP spid="12" grpId="0"/>
      <p:bldP spid="13" grpId="3" animBg="1"/>
      <p:bldP spid="8" grpId="0" animBg="1"/>
      <p:bldP spid="48" grpId="1" animBg="1"/>
      <p:bldP spid="48" grpId="2" animBg="1"/>
      <p:bldP spid="9" grpId="0" animBg="1"/>
      <p:bldP spid="61" grpId="0" animBg="1"/>
      <p:bldP spid="62" grpId="0" animBg="1"/>
      <p:bldP spid="63" grpId="0" animBg="1"/>
      <p:bldP spid="65" grpId="0"/>
      <p:bldP spid="66" grpId="0"/>
      <p:bldP spid="71" grpId="0"/>
      <p:bldP spid="72" grpId="0"/>
      <p:bldP spid="73" grpId="0"/>
      <p:bldP spid="74" grpId="0"/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1530" y="5533829"/>
            <a:ext cx="1299982" cy="91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7299128" y="247766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Introduction and Motivation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34378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1600" dirty="0" smtClean="0">
                <a:latin typeface="Times" pitchFamily="48" charset="0"/>
              </a:rPr>
              <a:t>  </a:t>
            </a: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4369" y="2530358"/>
            <a:ext cx="1118161" cy="11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Callout 5"/>
          <p:cNvSpPr/>
          <p:nvPr/>
        </p:nvSpPr>
        <p:spPr bwMode="auto">
          <a:xfrm>
            <a:off x="701465" y="1265791"/>
            <a:ext cx="1571624" cy="1009650"/>
          </a:xfrm>
          <a:prstGeom prst="cloudCallout">
            <a:avLst>
              <a:gd name="adj1" fmla="val 54318"/>
              <a:gd name="adj2" fmla="val 70047"/>
            </a:avLst>
          </a:prstGeom>
          <a:solidFill>
            <a:srgbClr val="FF00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Time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Time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imes"/>
              </a:rPr>
              <a:t>WSN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imes"/>
              </a:rPr>
              <a:t>Design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imes"/>
              </a:rPr>
              <a:t>Challenges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66919" y="3645657"/>
            <a:ext cx="1954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Application manager</a:t>
            </a:r>
            <a:endParaRPr lang="en-US" sz="1400" b="1" dirty="0"/>
          </a:p>
        </p:txBody>
      </p:sp>
      <p:sp>
        <p:nvSpPr>
          <p:cNvPr id="13" name="Oval 12"/>
          <p:cNvSpPr/>
          <p:nvPr/>
        </p:nvSpPr>
        <p:spPr bwMode="auto">
          <a:xfrm>
            <a:off x="2866876" y="1386382"/>
            <a:ext cx="1914524" cy="1009650"/>
          </a:xfrm>
          <a:prstGeom prst="ellipse">
            <a:avLst/>
          </a:prstGeom>
          <a:solidFill>
            <a:srgbClr val="FFC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b="1" dirty="0" smtClean="0">
                <a:latin typeface="Times"/>
              </a:rPr>
              <a:t>Solution to </a:t>
            </a:r>
          </a:p>
          <a:p>
            <a:r>
              <a:rPr lang="en-US" sz="1400" b="1" dirty="0" smtClean="0">
                <a:latin typeface="Times"/>
              </a:rPr>
              <a:t>Assist Application</a:t>
            </a:r>
          </a:p>
          <a:p>
            <a:r>
              <a:rPr lang="en-US" sz="1400" b="1" dirty="0" smtClean="0">
                <a:latin typeface="Times"/>
              </a:rPr>
              <a:t>Manager</a:t>
            </a:r>
          </a:p>
          <a:p>
            <a:r>
              <a:rPr lang="en-US" sz="1400" b="1" dirty="0" smtClean="0">
                <a:latin typeface="Times"/>
              </a:rPr>
              <a:t>???</a:t>
            </a:r>
          </a:p>
        </p:txBody>
      </p:sp>
      <p:sp>
        <p:nvSpPr>
          <p:cNvPr id="8" name="Oval Callout 7"/>
          <p:cNvSpPr/>
          <p:nvPr/>
        </p:nvSpPr>
        <p:spPr bwMode="auto">
          <a:xfrm>
            <a:off x="3349954" y="1324917"/>
            <a:ext cx="1514476" cy="866775"/>
          </a:xfrm>
          <a:prstGeom prst="wedgeEllipseCallout">
            <a:avLst>
              <a:gd name="adj1" fmla="val -83385"/>
              <a:gd name="adj2" fmla="val 97774"/>
            </a:avLst>
          </a:prstGeom>
          <a:solidFill>
            <a:srgbClr val="00B0F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Dynamic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Times"/>
              </a:rPr>
              <a:t>Optimization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1767411" y="5309189"/>
            <a:ext cx="311182" cy="323811"/>
            <a:chOff x="2870168" y="3987839"/>
            <a:chExt cx="311182" cy="323811"/>
          </a:xfrm>
        </p:grpSpPr>
        <p:sp>
          <p:nvSpPr>
            <p:cNvPr id="14" name="Oval 13"/>
            <p:cNvSpPr/>
            <p:nvPr/>
          </p:nvSpPr>
          <p:spPr bwMode="auto">
            <a:xfrm>
              <a:off x="2927319" y="4057690"/>
              <a:ext cx="193606" cy="19360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971769" y="4091756"/>
              <a:ext cx="113047" cy="121439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901918" y="4025939"/>
              <a:ext cx="254031" cy="254031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870168" y="3987839"/>
              <a:ext cx="311182" cy="323811"/>
            </a:xfrm>
            <a:prstGeom prst="ellipse">
              <a:avLst/>
            </a:prstGeom>
            <a:noFill/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1805543" y="5302800"/>
            <a:ext cx="241300" cy="531283"/>
            <a:chOff x="2908300" y="3981450"/>
            <a:chExt cx="241300" cy="531283"/>
          </a:xfrm>
        </p:grpSpPr>
        <p:grpSp>
          <p:nvGrpSpPr>
            <p:cNvPr id="4" name="Group 12"/>
            <p:cNvGrpSpPr/>
            <p:nvPr/>
          </p:nvGrpSpPr>
          <p:grpSpPr>
            <a:xfrm>
              <a:off x="2908300" y="3981450"/>
              <a:ext cx="241300" cy="345176"/>
              <a:chOff x="2908300" y="3987800"/>
              <a:chExt cx="241300" cy="345176"/>
            </a:xfrm>
          </p:grpSpPr>
          <p:sp>
            <p:nvSpPr>
              <p:cNvPr id="22" name="Isosceles Triangle 10"/>
              <p:cNvSpPr/>
              <p:nvPr/>
            </p:nvSpPr>
            <p:spPr bwMode="auto">
              <a:xfrm>
                <a:off x="2908300" y="4174226"/>
                <a:ext cx="234950" cy="158750"/>
              </a:xfrm>
              <a:prstGeom prst="triangl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3" name="Isosceles Triangle 22"/>
              <p:cNvSpPr/>
              <p:nvPr/>
            </p:nvSpPr>
            <p:spPr bwMode="auto">
              <a:xfrm flipV="1">
                <a:off x="2914650" y="3987800"/>
                <a:ext cx="234950" cy="158750"/>
              </a:xfrm>
              <a:prstGeom prst="triangl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sp>
          <p:nvSpPr>
            <p:cNvPr id="20" name="Oval 19"/>
            <p:cNvSpPr/>
            <p:nvPr/>
          </p:nvSpPr>
          <p:spPr bwMode="auto">
            <a:xfrm>
              <a:off x="3007783" y="4125383"/>
              <a:ext cx="50800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 rot="16200000" flipH="1">
              <a:off x="2862262" y="4335462"/>
              <a:ext cx="349250" cy="52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5817" y="5539573"/>
            <a:ext cx="1299982" cy="91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36"/>
          <p:cNvGrpSpPr/>
          <p:nvPr/>
        </p:nvGrpSpPr>
        <p:grpSpPr>
          <a:xfrm>
            <a:off x="6500284" y="5340799"/>
            <a:ext cx="311182" cy="323811"/>
            <a:chOff x="2870168" y="3987839"/>
            <a:chExt cx="311182" cy="323811"/>
          </a:xfrm>
        </p:grpSpPr>
        <p:sp>
          <p:nvSpPr>
            <p:cNvPr id="38" name="Oval 37"/>
            <p:cNvSpPr/>
            <p:nvPr/>
          </p:nvSpPr>
          <p:spPr bwMode="auto">
            <a:xfrm>
              <a:off x="2927319" y="4057690"/>
              <a:ext cx="193606" cy="193606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2971769" y="4091756"/>
              <a:ext cx="113047" cy="121439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2901918" y="4025939"/>
              <a:ext cx="254031" cy="254031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2870168" y="3987839"/>
              <a:ext cx="311182" cy="323811"/>
            </a:xfrm>
            <a:prstGeom prst="ellipse">
              <a:avLst/>
            </a:prstGeom>
            <a:noFill/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10" name="Group 41"/>
          <p:cNvGrpSpPr/>
          <p:nvPr/>
        </p:nvGrpSpPr>
        <p:grpSpPr>
          <a:xfrm>
            <a:off x="6538416" y="5334410"/>
            <a:ext cx="241300" cy="531283"/>
            <a:chOff x="2908300" y="3981450"/>
            <a:chExt cx="241300" cy="531283"/>
          </a:xfrm>
        </p:grpSpPr>
        <p:grpSp>
          <p:nvGrpSpPr>
            <p:cNvPr id="11" name="Group 12"/>
            <p:cNvGrpSpPr/>
            <p:nvPr/>
          </p:nvGrpSpPr>
          <p:grpSpPr>
            <a:xfrm>
              <a:off x="2908300" y="3981450"/>
              <a:ext cx="241300" cy="345176"/>
              <a:chOff x="2908300" y="3987800"/>
              <a:chExt cx="241300" cy="345176"/>
            </a:xfrm>
          </p:grpSpPr>
          <p:sp>
            <p:nvSpPr>
              <p:cNvPr id="46" name="Isosceles Triangle 10"/>
              <p:cNvSpPr/>
              <p:nvPr/>
            </p:nvSpPr>
            <p:spPr bwMode="auto">
              <a:xfrm>
                <a:off x="2908300" y="4174226"/>
                <a:ext cx="234950" cy="158750"/>
              </a:xfrm>
              <a:prstGeom prst="triangl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47" name="Isosceles Triangle 46"/>
              <p:cNvSpPr/>
              <p:nvPr/>
            </p:nvSpPr>
            <p:spPr bwMode="auto">
              <a:xfrm flipV="1">
                <a:off x="2914650" y="3987800"/>
                <a:ext cx="234950" cy="158750"/>
              </a:xfrm>
              <a:prstGeom prst="triangl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  <p:sp>
          <p:nvSpPr>
            <p:cNvPr id="44" name="Oval 43"/>
            <p:cNvSpPr/>
            <p:nvPr/>
          </p:nvSpPr>
          <p:spPr bwMode="auto">
            <a:xfrm>
              <a:off x="3007783" y="4125383"/>
              <a:ext cx="50800" cy="45719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rot="16200000" flipH="1">
              <a:off x="2862262" y="4335462"/>
              <a:ext cx="349250" cy="529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8" name="Rectangle 47"/>
          <p:cNvSpPr/>
          <p:nvPr/>
        </p:nvSpPr>
        <p:spPr bwMode="auto">
          <a:xfrm rot="2189269" flipH="1">
            <a:off x="2209668" y="5354874"/>
            <a:ext cx="113429" cy="27778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51" name="Rectangle 50"/>
          <p:cNvSpPr/>
          <p:nvPr/>
        </p:nvSpPr>
        <p:spPr bwMode="auto">
          <a:xfrm rot="18429863">
            <a:off x="4684843" y="5386922"/>
            <a:ext cx="134162" cy="336738"/>
          </a:xfrm>
          <a:prstGeom prst="rect">
            <a:avLst/>
          </a:prstGeom>
          <a:solidFill>
            <a:srgbClr val="DB22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25409"/>
            <a:ext cx="18192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12400" y="4487529"/>
            <a:ext cx="1031600" cy="60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ular Callout 8"/>
          <p:cNvSpPr/>
          <p:nvPr/>
        </p:nvSpPr>
        <p:spPr bwMode="auto">
          <a:xfrm>
            <a:off x="3581596" y="2896362"/>
            <a:ext cx="3791323" cy="847726"/>
          </a:xfrm>
          <a:prstGeom prst="wedgeRectCallout">
            <a:avLst>
              <a:gd name="adj1" fmla="val -34305"/>
              <a:gd name="adj2" fmla="val -133394"/>
            </a:avLst>
          </a:prstGeom>
          <a:solidFill>
            <a:srgbClr val="92D050">
              <a:alpha val="4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 Dynamically tune sensor node parameter values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sz="1400" dirty="0" smtClean="0">
                <a:latin typeface="Times"/>
              </a:rPr>
              <a:t>Adapts to application requirements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 smtClean="0">
                <a:latin typeface="Times"/>
              </a:rPr>
              <a:t>                    and environmental stimuli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 rot="16200000" flipH="1">
            <a:off x="5473564" y="2617999"/>
            <a:ext cx="1440611" cy="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6193868" y="3338307"/>
            <a:ext cx="16994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1" name="Rectangle 60"/>
          <p:cNvSpPr/>
          <p:nvPr/>
        </p:nvSpPr>
        <p:spPr bwMode="auto">
          <a:xfrm>
            <a:off x="6366396" y="2121983"/>
            <a:ext cx="215660" cy="121632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6743083" y="2119107"/>
            <a:ext cx="215660" cy="121632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7174404" y="2119108"/>
            <a:ext cx="215660" cy="121632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64" name="Straight Connector 63"/>
          <p:cNvCxnSpPr/>
          <p:nvPr/>
        </p:nvCxnSpPr>
        <p:spPr bwMode="auto">
          <a:xfrm>
            <a:off x="6202492" y="2121983"/>
            <a:ext cx="1371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5200466" y="1996461"/>
            <a:ext cx="992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High Values</a:t>
            </a:r>
            <a:endParaRPr lang="en-US" sz="11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5222248" y="2882106"/>
            <a:ext cx="960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Low Values</a:t>
            </a:r>
            <a:endParaRPr lang="en-US" sz="1100" b="1" dirty="0"/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6199616" y="3016255"/>
            <a:ext cx="1371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Arrow Connector 67"/>
          <p:cNvCxnSpPr>
            <a:endCxn id="61" idx="0"/>
          </p:cNvCxnSpPr>
          <p:nvPr/>
        </p:nvCxnSpPr>
        <p:spPr bwMode="auto">
          <a:xfrm rot="16200000" flipH="1">
            <a:off x="6269349" y="1917106"/>
            <a:ext cx="250166" cy="159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>
            <a:endCxn id="62" idx="0"/>
          </p:cNvCxnSpPr>
          <p:nvPr/>
        </p:nvCxnSpPr>
        <p:spPr bwMode="auto">
          <a:xfrm rot="16200000" flipH="1">
            <a:off x="6717925" y="1986119"/>
            <a:ext cx="264540" cy="14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>
            <a:endCxn id="63" idx="0"/>
          </p:cNvCxnSpPr>
          <p:nvPr/>
        </p:nvCxnSpPr>
        <p:spPr bwMode="auto">
          <a:xfrm rot="5400000">
            <a:off x="7239821" y="1896978"/>
            <a:ext cx="264544" cy="1797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5703462" y="1458748"/>
            <a:ext cx="843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Processor </a:t>
            </a:r>
          </a:p>
          <a:p>
            <a:r>
              <a:rPr lang="en-US" sz="1000" b="1" dirty="0" smtClean="0"/>
              <a:t>Voltage</a:t>
            </a:r>
            <a:endParaRPr lang="en-US" sz="10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6451073" y="1455871"/>
            <a:ext cx="843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Processor </a:t>
            </a:r>
          </a:p>
          <a:p>
            <a:r>
              <a:rPr lang="en-US" sz="1000" b="1" dirty="0" smtClean="0"/>
              <a:t>Frequency</a:t>
            </a:r>
            <a:endParaRPr lang="en-US" sz="10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7225254" y="1473126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Sensing</a:t>
            </a:r>
          </a:p>
          <a:p>
            <a:r>
              <a:rPr lang="en-US" sz="1000" b="1" dirty="0" smtClean="0"/>
              <a:t>Frequency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184069" y="3422694"/>
            <a:ext cx="15327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Tunable Parameters</a:t>
            </a:r>
            <a:endParaRPr lang="en-US" sz="1100" b="1" dirty="0"/>
          </a:p>
        </p:txBody>
      </p:sp>
      <p:sp>
        <p:nvSpPr>
          <p:cNvPr id="76" name="Rectangle 75"/>
          <p:cNvSpPr/>
          <p:nvPr/>
        </p:nvSpPr>
        <p:spPr bwMode="auto">
          <a:xfrm>
            <a:off x="5305244" y="1406105"/>
            <a:ext cx="2725947" cy="228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77" name="Straight Connector 76"/>
          <p:cNvCxnSpPr/>
          <p:nvPr/>
        </p:nvCxnSpPr>
        <p:spPr bwMode="auto">
          <a:xfrm rot="16200000" flipH="1">
            <a:off x="5470424" y="2615250"/>
            <a:ext cx="1440611" cy="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6190728" y="3335558"/>
            <a:ext cx="16994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9" name="Rectangle 78"/>
          <p:cNvSpPr/>
          <p:nvPr/>
        </p:nvSpPr>
        <p:spPr bwMode="auto">
          <a:xfrm>
            <a:off x="6363256" y="3010618"/>
            <a:ext cx="215660" cy="32494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6739943" y="3010618"/>
            <a:ext cx="215660" cy="32206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7171264" y="3010617"/>
            <a:ext cx="215660" cy="32206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82" name="Straight Connector 81"/>
          <p:cNvCxnSpPr/>
          <p:nvPr/>
        </p:nvCxnSpPr>
        <p:spPr bwMode="auto">
          <a:xfrm>
            <a:off x="6199352" y="2119234"/>
            <a:ext cx="1371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5197326" y="1993713"/>
            <a:ext cx="992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High Values</a:t>
            </a:r>
            <a:endParaRPr lang="en-US" sz="11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5219108" y="2879357"/>
            <a:ext cx="960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Low Values</a:t>
            </a:r>
            <a:endParaRPr lang="en-US" sz="1100" b="1" dirty="0"/>
          </a:p>
        </p:txBody>
      </p:sp>
      <p:cxnSp>
        <p:nvCxnSpPr>
          <p:cNvPr id="85" name="Straight Connector 84"/>
          <p:cNvCxnSpPr/>
          <p:nvPr/>
        </p:nvCxnSpPr>
        <p:spPr bwMode="auto">
          <a:xfrm>
            <a:off x="6196476" y="3013506"/>
            <a:ext cx="1371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Arrow Connector 85"/>
          <p:cNvCxnSpPr>
            <a:endCxn id="79" idx="0"/>
          </p:cNvCxnSpPr>
          <p:nvPr/>
        </p:nvCxnSpPr>
        <p:spPr bwMode="auto">
          <a:xfrm rot="16200000" flipH="1">
            <a:off x="5820517" y="2360049"/>
            <a:ext cx="1141550" cy="159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endCxn id="80" idx="0"/>
          </p:cNvCxnSpPr>
          <p:nvPr/>
        </p:nvCxnSpPr>
        <p:spPr bwMode="auto">
          <a:xfrm rot="16200000" flipH="1">
            <a:off x="6267655" y="2430500"/>
            <a:ext cx="1158800" cy="14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endCxn id="81" idx="0"/>
          </p:cNvCxnSpPr>
          <p:nvPr/>
        </p:nvCxnSpPr>
        <p:spPr bwMode="auto">
          <a:xfrm rot="5400000">
            <a:off x="6789553" y="2341357"/>
            <a:ext cx="1158802" cy="1797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5700322" y="1455999"/>
            <a:ext cx="843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Processor </a:t>
            </a:r>
          </a:p>
          <a:p>
            <a:r>
              <a:rPr lang="en-US" sz="1000" b="1" dirty="0" smtClean="0"/>
              <a:t>Voltage</a:t>
            </a:r>
            <a:endParaRPr lang="en-US" sz="10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6447933" y="1453122"/>
            <a:ext cx="843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Processor </a:t>
            </a:r>
          </a:p>
          <a:p>
            <a:r>
              <a:rPr lang="en-US" sz="1000" b="1" dirty="0" smtClean="0"/>
              <a:t>Frequency</a:t>
            </a:r>
            <a:endParaRPr lang="en-US" sz="10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7222114" y="1470377"/>
            <a:ext cx="830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Sensing</a:t>
            </a:r>
          </a:p>
          <a:p>
            <a:r>
              <a:rPr lang="en-US" sz="1000" b="1" dirty="0" smtClean="0"/>
              <a:t>Frequency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180929" y="3419945"/>
            <a:ext cx="15327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Tunable Parameters</a:t>
            </a:r>
            <a:endParaRPr lang="en-US" sz="1100" b="1" dirty="0"/>
          </a:p>
        </p:txBody>
      </p:sp>
      <p:pic>
        <p:nvPicPr>
          <p:cNvPr id="7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8091" y="4501906"/>
            <a:ext cx="1031600" cy="60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3343" y="4527785"/>
            <a:ext cx="1031600" cy="60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51902" y="4481778"/>
            <a:ext cx="1031600" cy="60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9473" y="4496156"/>
            <a:ext cx="1031600" cy="60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6656" y="4493279"/>
            <a:ext cx="1031600" cy="60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2107" y="4550788"/>
            <a:ext cx="1031600" cy="60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49291" y="4565166"/>
            <a:ext cx="1031600" cy="60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" name="Rectangle 99"/>
          <p:cNvSpPr/>
          <p:nvPr/>
        </p:nvSpPr>
        <p:spPr bwMode="auto">
          <a:xfrm>
            <a:off x="8100205" y="4321834"/>
            <a:ext cx="1043795" cy="7763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97" name="Rectangle 96"/>
          <p:cNvSpPr/>
          <p:nvPr/>
        </p:nvSpPr>
        <p:spPr bwMode="auto">
          <a:xfrm rot="18429863">
            <a:off x="6424504" y="5530698"/>
            <a:ext cx="134162" cy="336738"/>
          </a:xfrm>
          <a:prstGeom prst="rect">
            <a:avLst/>
          </a:prstGeom>
          <a:solidFill>
            <a:srgbClr val="DB22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8" name="Rectangle 107"/>
          <p:cNvSpPr/>
          <p:nvPr/>
        </p:nvSpPr>
        <p:spPr bwMode="auto">
          <a:xfrm rot="18429863">
            <a:off x="6088073" y="5478939"/>
            <a:ext cx="134162" cy="336738"/>
          </a:xfrm>
          <a:prstGeom prst="rect">
            <a:avLst/>
          </a:prstGeom>
          <a:solidFill>
            <a:srgbClr val="DB22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09" name="Rectangle 108"/>
          <p:cNvSpPr/>
          <p:nvPr/>
        </p:nvSpPr>
        <p:spPr bwMode="auto">
          <a:xfrm rot="18429863">
            <a:off x="4394419" y="5407051"/>
            <a:ext cx="134162" cy="336738"/>
          </a:xfrm>
          <a:prstGeom prst="rect">
            <a:avLst/>
          </a:prstGeom>
          <a:solidFill>
            <a:srgbClr val="DB22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0" name="Rectangle 109"/>
          <p:cNvSpPr/>
          <p:nvPr/>
        </p:nvSpPr>
        <p:spPr bwMode="auto">
          <a:xfrm rot="18429863">
            <a:off x="3563409" y="5533572"/>
            <a:ext cx="134162" cy="336738"/>
          </a:xfrm>
          <a:prstGeom prst="rect">
            <a:avLst/>
          </a:prstGeom>
          <a:solidFill>
            <a:srgbClr val="DB22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1" name="Rectangle 110"/>
          <p:cNvSpPr/>
          <p:nvPr/>
        </p:nvSpPr>
        <p:spPr bwMode="auto">
          <a:xfrm rot="18429863">
            <a:off x="3819326" y="5470311"/>
            <a:ext cx="134162" cy="336738"/>
          </a:xfrm>
          <a:prstGeom prst="rect">
            <a:avLst/>
          </a:prstGeom>
          <a:solidFill>
            <a:srgbClr val="DB22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2" name="Rectangle 111"/>
          <p:cNvSpPr/>
          <p:nvPr/>
        </p:nvSpPr>
        <p:spPr bwMode="auto">
          <a:xfrm rot="18429863">
            <a:off x="4101121" y="5415677"/>
            <a:ext cx="134162" cy="336738"/>
          </a:xfrm>
          <a:prstGeom prst="rect">
            <a:avLst/>
          </a:prstGeom>
          <a:solidFill>
            <a:srgbClr val="DB22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3" name="Rectangle 112"/>
          <p:cNvSpPr/>
          <p:nvPr/>
        </p:nvSpPr>
        <p:spPr bwMode="auto">
          <a:xfrm rot="18429863">
            <a:off x="4986767" y="5352419"/>
            <a:ext cx="134162" cy="336738"/>
          </a:xfrm>
          <a:prstGeom prst="rect">
            <a:avLst/>
          </a:prstGeom>
          <a:solidFill>
            <a:srgbClr val="DB22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4" name="Rectangle 113"/>
          <p:cNvSpPr/>
          <p:nvPr/>
        </p:nvSpPr>
        <p:spPr bwMode="auto">
          <a:xfrm rot="18429863">
            <a:off x="5699884" y="5409926"/>
            <a:ext cx="134162" cy="336738"/>
          </a:xfrm>
          <a:prstGeom prst="rect">
            <a:avLst/>
          </a:prstGeom>
          <a:solidFill>
            <a:srgbClr val="DB22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5" name="Rectangle 114"/>
          <p:cNvSpPr/>
          <p:nvPr/>
        </p:nvSpPr>
        <p:spPr bwMode="auto">
          <a:xfrm rot="18429863">
            <a:off x="3235604" y="5576703"/>
            <a:ext cx="134162" cy="336738"/>
          </a:xfrm>
          <a:prstGeom prst="rect">
            <a:avLst/>
          </a:prstGeom>
          <a:solidFill>
            <a:srgbClr val="DB22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16" name="Rectangle 115"/>
          <p:cNvSpPr/>
          <p:nvPr/>
        </p:nvSpPr>
        <p:spPr bwMode="auto">
          <a:xfrm rot="18429863">
            <a:off x="5389333" y="5409926"/>
            <a:ext cx="134162" cy="336738"/>
          </a:xfrm>
          <a:prstGeom prst="rect">
            <a:avLst/>
          </a:prstGeom>
          <a:solidFill>
            <a:srgbClr val="DB22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7" name="Rectangle 126"/>
          <p:cNvSpPr/>
          <p:nvPr/>
        </p:nvSpPr>
        <p:spPr bwMode="auto">
          <a:xfrm rot="18429863">
            <a:off x="2930804" y="5366794"/>
            <a:ext cx="134162" cy="336738"/>
          </a:xfrm>
          <a:prstGeom prst="rect">
            <a:avLst/>
          </a:prstGeom>
          <a:solidFill>
            <a:srgbClr val="DB22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1328467" y="4396596"/>
            <a:ext cx="1043795" cy="7763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2418272" y="4376466"/>
            <a:ext cx="1043795" cy="7763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3536830" y="4373589"/>
            <a:ext cx="1043795" cy="7763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4715773" y="4327584"/>
            <a:ext cx="1043795" cy="7763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5868839" y="4316083"/>
            <a:ext cx="1043795" cy="7763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6996024" y="4330459"/>
            <a:ext cx="1043795" cy="7763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195529" y="4385095"/>
            <a:ext cx="1043795" cy="7763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88 0.00186 L 0.90052 0.00325 " pathEditMode="relative" rAng="0" ptsTypes="AA">
                                      <p:cBhvr>
                                        <p:cTn id="130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9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03 -0.00556 0.0085 -0.00648 0.0151 -0.00764 C 0.01857 -0.01088 0.01684 -0.01019 0.02066 -0.01019 L 0.14618 -0.04908 L 0.26128 -0.07176 L 0.38958 -0.04421 L 0.53385 -0.00139 L 0.26406 -0.06296 L 0.00364 0.00879 L 0.26406 -0.05671 L 0.50173 0.00879 L 0.2651 -0.05046 L 0.0217 0.01366 L 0.26979 -0.04167 L 0.54149 0.01366 L 0.26979 -0.03542 L 0.02257 0.02014 " pathEditMode="relative" ptsTypes="ffAAAAAAAAAAAAAAA">
                                      <p:cBhvr>
                                        <p:cTn id="1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"/>
                            </p:stCondLst>
                            <p:childTnLst>
                              <p:par>
                                <p:cTn id="1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5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0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500"/>
                            </p:stCondLst>
                            <p:childTnLst>
                              <p:par>
                                <p:cTn id="1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0"/>
                            </p:stCondLst>
                            <p:childTnLst>
                              <p:par>
                                <p:cTn id="1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500"/>
                            </p:stCondLst>
                            <p:childTnLst>
                              <p:par>
                                <p:cTn id="1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5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7500"/>
                            </p:stCondLst>
                            <p:childTnLst>
                              <p:par>
                                <p:cTn id="2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80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8000"/>
                            </p:stCondLst>
                            <p:childTnLst>
                              <p:par>
                                <p:cTn id="2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500"/>
                            </p:stCondLst>
                            <p:childTnLst>
                              <p:par>
                                <p:cTn id="2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7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7"/>
                                            </p:cond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3500"/>
                            </p:stCondLst>
                            <p:childTnLst>
                              <p:par>
                                <p:cTn id="2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4500"/>
                            </p:stCondLst>
                            <p:childTnLst>
                              <p:par>
                                <p:cTn id="2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7"/>
                                            </p:cond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1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5500"/>
                            </p:stCondLst>
                            <p:childTnLst>
                              <p:par>
                                <p:cTn id="2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70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75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003" grpId="0" build="p"/>
      <p:bldP spid="6" grpId="0" animBg="1"/>
      <p:bldP spid="12" grpId="0"/>
      <p:bldP spid="13" grpId="0" animBg="1"/>
      <p:bldP spid="8" grpId="0" animBg="1"/>
      <p:bldP spid="48" grpId="0" animBg="1"/>
      <p:bldP spid="48" grpId="1" animBg="1"/>
      <p:bldP spid="9" grpId="0" animBg="1"/>
      <p:bldP spid="61" grpId="0" animBg="1"/>
      <p:bldP spid="62" grpId="0" animBg="1"/>
      <p:bldP spid="63" grpId="0" animBg="1"/>
      <p:bldP spid="65" grpId="0"/>
      <p:bldP spid="66" grpId="0"/>
      <p:bldP spid="71" grpId="0"/>
      <p:bldP spid="72" grpId="0"/>
      <p:bldP spid="73" grpId="0"/>
      <p:bldP spid="74" grpId="0"/>
      <p:bldP spid="76" grpId="0" animBg="1"/>
      <p:bldP spid="100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95" name="Text Box 27"/>
          <p:cNvSpPr txBox="1">
            <a:spLocks noChangeArrowheads="1"/>
          </p:cNvSpPr>
          <p:nvPr/>
        </p:nvSpPr>
        <p:spPr bwMode="auto">
          <a:xfrm>
            <a:off x="363538" y="5842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endParaRPr lang="en-US" sz="1600">
              <a:latin typeface="Tahoma" pitchFamily="48" charset="0"/>
            </a:endParaRPr>
          </a:p>
        </p:txBody>
      </p:sp>
      <p:sp>
        <p:nvSpPr>
          <p:cNvPr id="339996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Introduction and Motivation</a:t>
            </a: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354932" y="1248785"/>
            <a:ext cx="8458200" cy="512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800" dirty="0" smtClean="0">
              <a:latin typeface="Times" pitchFamily="48" charset="0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endParaRPr lang="en-US" sz="1600" dirty="0" smtClean="0">
              <a:latin typeface="Times" pitchFamily="48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US" sz="1600" dirty="0" smtClean="0">
              <a:latin typeface="Times" pitchFamily="4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216311" y="1302589"/>
            <a:ext cx="1768416" cy="1069675"/>
          </a:xfrm>
          <a:prstGeom prst="ellipse">
            <a:avLst/>
          </a:prstGeom>
          <a:solidFill>
            <a:srgbClr val="00B0F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800" b="1" dirty="0" smtClean="0">
                <a:latin typeface="Times"/>
              </a:rPr>
              <a:t>Dynamic </a:t>
            </a:r>
          </a:p>
          <a:p>
            <a:r>
              <a:rPr lang="en-US" sz="1800" b="1" dirty="0" smtClean="0">
                <a:latin typeface="Times"/>
              </a:rPr>
              <a:t>Optimization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66233" y="3028890"/>
            <a:ext cx="127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Challenges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9" name="Line Callout 1 28"/>
          <p:cNvSpPr/>
          <p:nvPr/>
        </p:nvSpPr>
        <p:spPr bwMode="auto">
          <a:xfrm>
            <a:off x="4085971" y="4612260"/>
            <a:ext cx="3010619" cy="405442"/>
          </a:xfrm>
          <a:prstGeom prst="borderCallout1">
            <a:avLst>
              <a:gd name="adj1" fmla="val 52792"/>
              <a:gd name="adj2" fmla="val -597"/>
              <a:gd name="adj3" fmla="val -297176"/>
              <a:gd name="adj4" fmla="val -64970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Which optimization technique to select?</a:t>
            </a:r>
          </a:p>
        </p:txBody>
      </p:sp>
      <p:sp>
        <p:nvSpPr>
          <p:cNvPr id="30" name="Line Callout 1 29"/>
          <p:cNvSpPr/>
          <p:nvPr/>
        </p:nvSpPr>
        <p:spPr bwMode="auto">
          <a:xfrm>
            <a:off x="4100420" y="5920596"/>
            <a:ext cx="3010619" cy="437072"/>
          </a:xfrm>
          <a:prstGeom prst="borderCallout1">
            <a:avLst>
              <a:gd name="adj1" fmla="val 52792"/>
              <a:gd name="adj2" fmla="val -597"/>
              <a:gd name="adj3" fmla="val -555295"/>
              <a:gd name="adj4" fmla="val -69844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Optimal tunable parameter values </a:t>
            </a:r>
            <a:endParaRPr lang="en-US" sz="1400" dirty="0" smtClean="0">
              <a:latin typeface="Time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selected</a:t>
            </a:r>
          </a:p>
        </p:txBody>
      </p:sp>
      <p:cxnSp>
        <p:nvCxnSpPr>
          <p:cNvPr id="51" name="Straight Arrow Connector 50"/>
          <p:cNvCxnSpPr/>
          <p:nvPr/>
        </p:nvCxnSpPr>
        <p:spPr bwMode="auto">
          <a:xfrm rot="5400000">
            <a:off x="1795074" y="2708695"/>
            <a:ext cx="603059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Line Callout 1 13"/>
          <p:cNvSpPr/>
          <p:nvPr/>
        </p:nvSpPr>
        <p:spPr bwMode="auto">
          <a:xfrm>
            <a:off x="4100421" y="5244861"/>
            <a:ext cx="3010619" cy="477330"/>
          </a:xfrm>
          <a:prstGeom prst="borderCallout1">
            <a:avLst>
              <a:gd name="adj1" fmla="val 52792"/>
              <a:gd name="adj2" fmla="val -597"/>
              <a:gd name="adj3" fmla="val -377155"/>
              <a:gd name="adj4" fmla="val -67549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Formulate an optimization to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rPr>
              <a:t>perform dynamic optimization</a:t>
            </a:r>
          </a:p>
        </p:txBody>
      </p:sp>
      <p:sp>
        <p:nvSpPr>
          <p:cNvPr id="15" name="Line Callout 1 14"/>
          <p:cNvSpPr/>
          <p:nvPr/>
        </p:nvSpPr>
        <p:spPr bwMode="auto">
          <a:xfrm>
            <a:off x="4091720" y="3936527"/>
            <a:ext cx="3010619" cy="405442"/>
          </a:xfrm>
          <a:prstGeom prst="borderCallout1">
            <a:avLst>
              <a:gd name="adj1" fmla="val 52792"/>
              <a:gd name="adj2" fmla="val -597"/>
              <a:gd name="adj3" fmla="val -133347"/>
              <a:gd name="adj4" fmla="val -60386"/>
            </a:avLst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latin typeface="Times"/>
              </a:rPr>
              <a:t>How to perform dynamic optimization?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460540" y="1423360"/>
            <a:ext cx="5054784" cy="2138740"/>
            <a:chOff x="3460540" y="1423360"/>
            <a:chExt cx="5054784" cy="2138740"/>
          </a:xfrm>
        </p:grpSpPr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98766" y="2123532"/>
              <a:ext cx="1340240" cy="1085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4924146" y="3269712"/>
              <a:ext cx="1949572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 smtClean="0">
                  <a:solidFill>
                    <a:srgbClr val="7030A0"/>
                  </a:solidFill>
                </a:rPr>
                <a:t>Crossbow Mica2 mote</a:t>
              </a:r>
              <a:endParaRPr lang="en-US" sz="1300" b="1" dirty="0">
                <a:solidFill>
                  <a:srgbClr val="7030A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5132717" y="1966823"/>
              <a:ext cx="568009" cy="44157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3797363" y="1539094"/>
              <a:ext cx="152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Processor Voltage</a:t>
              </a:r>
              <a:endParaRPr lang="en-US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87926" y="1423360"/>
              <a:ext cx="1755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Processor Frequency</a:t>
              </a:r>
              <a:endParaRPr lang="en-US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60540" y="1997893"/>
              <a:ext cx="16049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Sensing Frequency</a:t>
              </a:r>
              <a:endParaRPr lang="en-US" sz="1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67565" y="1755691"/>
              <a:ext cx="16477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Radio Transmission</a:t>
              </a:r>
            </a:p>
            <a:p>
              <a:r>
                <a:rPr lang="en-US" sz="1200" b="1" dirty="0" smtClean="0"/>
                <a:t> Power</a:t>
              </a:r>
              <a:endParaRPr lang="en-US" sz="1200" b="1" dirty="0"/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rot="5400000">
              <a:off x="5643763" y="1915281"/>
              <a:ext cx="625318" cy="3111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>
              <a:off x="4796287" y="2320506"/>
              <a:ext cx="547045" cy="25972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rot="10800000" flipV="1">
              <a:off x="6207555" y="2011116"/>
              <a:ext cx="691374" cy="2154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/>
      <p:bldP spid="29" grpId="0" animBg="1"/>
      <p:bldP spid="30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PPT-white-2">
  <a:themeElements>
    <a:clrScheme name="PPT-white-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-white-2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PPT-white-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white-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white-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PPT-white-2</Template>
  <TotalTime>6338</TotalTime>
  <Words>2256</Words>
  <Application>Microsoft Office PowerPoint</Application>
  <PresentationFormat>On-screen Show (4:3)</PresentationFormat>
  <Paragraphs>699</Paragraphs>
  <Slides>37</Slides>
  <Notes>37</Notes>
  <HiddenSlides>2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PPT-white-2</vt:lpstr>
      <vt:lpstr>Equation</vt:lpstr>
      <vt:lpstr>Slide 1</vt:lpstr>
      <vt:lpstr>Introduction and Motivation</vt:lpstr>
      <vt:lpstr>Introduction and Motivation</vt:lpstr>
      <vt:lpstr>Introduction and Motivation</vt:lpstr>
      <vt:lpstr>Introduction and Motivation</vt:lpstr>
      <vt:lpstr>Introduction and Motivation</vt:lpstr>
      <vt:lpstr>Introduction and Motivation</vt:lpstr>
      <vt:lpstr>Introduction and Motivation</vt:lpstr>
      <vt:lpstr>Introduction and Motivation</vt:lpstr>
      <vt:lpstr>Contributions</vt:lpstr>
      <vt:lpstr>MDP-based Tuning Methodology for WSNs</vt:lpstr>
      <vt:lpstr>Application Characterization Domain</vt:lpstr>
      <vt:lpstr>Communication Domain</vt:lpstr>
      <vt:lpstr>Sensor Node Tuning Domain</vt:lpstr>
      <vt:lpstr>MDP-based Tuning Methodology for WSNs</vt:lpstr>
      <vt:lpstr>MDP Overview With Respect to WSNs</vt:lpstr>
      <vt:lpstr>MDP Basic Elements</vt:lpstr>
      <vt:lpstr>MDP Basic Elements</vt:lpstr>
      <vt:lpstr>Application Specific Tuning Formulation as an MDP – State Space</vt:lpstr>
      <vt:lpstr>MDP Formulation – Decision Epochs</vt:lpstr>
      <vt:lpstr>MDP Formulation – Action Space</vt:lpstr>
      <vt:lpstr>MDP Formulation – State Dynamics</vt:lpstr>
      <vt:lpstr>MDP Formulation – Policy and Performance Criterion</vt:lpstr>
      <vt:lpstr>MDP Formulation – Reward Function</vt:lpstr>
      <vt:lpstr>MDP Formulation – Reward Function</vt:lpstr>
      <vt:lpstr>MDP Formulation – Optimality Equations and Policy Iteration Algorithm</vt:lpstr>
      <vt:lpstr>Numerical Results</vt:lpstr>
      <vt:lpstr>Numerical Results</vt:lpstr>
      <vt:lpstr>Numerical Results – MDP Specifications</vt:lpstr>
      <vt:lpstr>Numerical Results – MDP Specifications</vt:lpstr>
      <vt:lpstr>Numerical Results – MDP Specifications</vt:lpstr>
      <vt:lpstr>Results – Effects of Discount Factor</vt:lpstr>
      <vt:lpstr>Results – Percentage Improvement Gained by πMDP</vt:lpstr>
      <vt:lpstr>Results – Effects of State Transition Cost</vt:lpstr>
      <vt:lpstr>Results – Effects of Weight Factors</vt:lpstr>
      <vt:lpstr>Conclusions</vt:lpstr>
      <vt:lpstr>Future Work</vt:lpstr>
    </vt:vector>
  </TitlesOfParts>
  <Company>Ann Gordon-Ross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Gordon-Ross</dc:creator>
  <cp:lastModifiedBy>Ann Gordon-Ross</cp:lastModifiedBy>
  <cp:revision>570</cp:revision>
  <dcterms:created xsi:type="dcterms:W3CDTF">2009-10-11T18:34:47Z</dcterms:created>
  <dcterms:modified xsi:type="dcterms:W3CDTF">2009-10-11T18:44:10Z</dcterms:modified>
</cp:coreProperties>
</file>