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rawings/drawing3.xml" ContentType="application/vnd.openxmlformats-officedocument.drawingml.chartshapes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0" r:id="rId1"/>
  </p:sldMasterIdLst>
  <p:notesMasterIdLst>
    <p:notesMasterId r:id="rId12"/>
  </p:notesMasterIdLst>
  <p:sldIdLst>
    <p:sldId id="267" r:id="rId2"/>
    <p:sldId id="268" r:id="rId3"/>
    <p:sldId id="270" r:id="rId4"/>
    <p:sldId id="275" r:id="rId5"/>
    <p:sldId id="271" r:id="rId6"/>
    <p:sldId id="274" r:id="rId7"/>
    <p:sldId id="272" r:id="rId8"/>
    <p:sldId id="273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9900"/>
    <a:srgbClr val="000099"/>
    <a:srgbClr val="FFFF00"/>
    <a:srgbClr val="0033CC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3815" autoAdjust="0"/>
    <p:restoredTop sz="83102" autoAdjust="0"/>
  </p:normalViewPr>
  <p:slideViewPr>
    <p:cSldViewPr snapToGrid="0">
      <p:cViewPr varScale="1">
        <p:scale>
          <a:sx n="125" d="100"/>
          <a:sy n="125" d="100"/>
        </p:scale>
        <p:origin x="-1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Flynn\My%20Documents\My%20Dropbox\Docs\chrec\PowerUsag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Flynn\My%20Documents\My%20Dropbox\Docs\chrec\PowerUsag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Flynn\My%20Documents\My%20Dropbox\Docs\chrec\Frequncy_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252585372083412"/>
          <c:y val="0.0470238095238095"/>
          <c:w val="0.684980556915895"/>
          <c:h val="0.809880952380952"/>
        </c:manualLayout>
      </c:layout>
      <c:scatterChart>
        <c:scatterStyle val="smoothMarker"/>
        <c:ser>
          <c:idx val="0"/>
          <c:order val="0"/>
          <c:tx>
            <c:strRef>
              <c:f>'clk only'!$B$19</c:f>
              <c:strCache>
                <c:ptCount val="1"/>
                <c:pt idx="0">
                  <c:v>w/ LCDs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'clk only'!$A$20:$A$31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</c:numCache>
            </c:numRef>
          </c:xVal>
          <c:yVal>
            <c:numRef>
              <c:f>'clk only'!$B$20:$B$31</c:f>
              <c:numCache>
                <c:formatCode>General</c:formatCode>
                <c:ptCount val="12"/>
                <c:pt idx="0">
                  <c:v>19.22</c:v>
                </c:pt>
                <c:pt idx="1">
                  <c:v>25.36</c:v>
                </c:pt>
                <c:pt idx="2">
                  <c:v>29.35</c:v>
                </c:pt>
                <c:pt idx="3">
                  <c:v>34.77</c:v>
                </c:pt>
                <c:pt idx="4">
                  <c:v>38.04</c:v>
                </c:pt>
                <c:pt idx="5">
                  <c:v>42.03</c:v>
                </c:pt>
                <c:pt idx="6">
                  <c:v>43.87</c:v>
                </c:pt>
                <c:pt idx="7">
                  <c:v>47.14</c:v>
                </c:pt>
                <c:pt idx="8">
                  <c:v>48.62000000000001</c:v>
                </c:pt>
                <c:pt idx="9">
                  <c:v>52.61</c:v>
                </c:pt>
                <c:pt idx="10">
                  <c:v>57.67</c:v>
                </c:pt>
                <c:pt idx="11">
                  <c:v>70.85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'clk only'!$C$19</c:f>
              <c:strCache>
                <c:ptCount val="1"/>
                <c:pt idx="0">
                  <c:v>w/o LCDs</c:v>
                </c:pt>
              </c:strCache>
            </c:strRef>
          </c:tx>
          <c:xVal>
            <c:numRef>
              <c:f>'clk only'!$A$20:$A$31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</c:numCache>
            </c:numRef>
          </c:xVal>
          <c:yVal>
            <c:numRef>
              <c:f>'clk only'!$C$20:$C$31</c:f>
              <c:numCache>
                <c:formatCode>General</c:formatCode>
                <c:ptCount val="12"/>
                <c:pt idx="0">
                  <c:v>19.22</c:v>
                </c:pt>
                <c:pt idx="1">
                  <c:v>28.88</c:v>
                </c:pt>
                <c:pt idx="2">
                  <c:v>36.38</c:v>
                </c:pt>
                <c:pt idx="3">
                  <c:v>45.31</c:v>
                </c:pt>
                <c:pt idx="4">
                  <c:v>52.1</c:v>
                </c:pt>
                <c:pt idx="5">
                  <c:v>59.61</c:v>
                </c:pt>
                <c:pt idx="6">
                  <c:v>64.96000000000002</c:v>
                </c:pt>
                <c:pt idx="7">
                  <c:v>71.75</c:v>
                </c:pt>
                <c:pt idx="8">
                  <c:v>76.75</c:v>
                </c:pt>
                <c:pt idx="9">
                  <c:v>84.25</c:v>
                </c:pt>
                <c:pt idx="10">
                  <c:v>92.83</c:v>
                </c:pt>
                <c:pt idx="11">
                  <c:v>109.53</c:v>
                </c:pt>
              </c:numCache>
            </c:numRef>
          </c:yVal>
          <c:smooth val="1"/>
        </c:ser>
        <c:axId val="477566008"/>
        <c:axId val="477569336"/>
      </c:scatterChart>
      <c:valAx>
        <c:axId val="477566008"/>
        <c:scaling>
          <c:orientation val="minMax"/>
          <c:max val="12.0"/>
          <c:min val="0.0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77569336"/>
        <c:crosses val="autoZero"/>
        <c:crossBetween val="midCat"/>
        <c:majorUnit val="2.0"/>
      </c:valAx>
      <c:valAx>
        <c:axId val="477569336"/>
        <c:scaling>
          <c:orientation val="minMax"/>
          <c:max val="12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Clock Power </a:t>
                </a:r>
                <a:r>
                  <a:rPr lang="en-US" sz="1800" baseline="0" dirty="0" smtClean="0"/>
                  <a:t> 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mW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0.0243217043545067"/>
              <c:y val="0.22391615110611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775660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0946308341893"/>
          <c:y val="0.679084252183108"/>
          <c:w val="0.413289113317357"/>
          <c:h val="0.1674343832021"/>
        </c:manualLayout>
      </c:layout>
      <c:overlay val="1"/>
      <c:spPr>
        <a:solidFill>
          <a:sysClr val="window" lastClr="FFFFFF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49180270149158"/>
          <c:y val="0.0178571386723991"/>
          <c:w val="0.783492414057998"/>
          <c:h val="0.821617027180112"/>
        </c:manualLayout>
      </c:layout>
      <c:scatterChart>
        <c:scatterStyle val="smoothMarker"/>
        <c:ser>
          <c:idx val="0"/>
          <c:order val="0"/>
          <c:tx>
            <c:strRef>
              <c:f>'clk only'!$D$19</c:f>
              <c:strCache>
                <c:ptCount val="1"/>
                <c:pt idx="0">
                  <c:v>w/ LCDs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'clk only'!$A$20:$A$31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</c:numCache>
            </c:numRef>
          </c:xVal>
          <c:yVal>
            <c:numRef>
              <c:f>'clk only'!$D$20:$D$31</c:f>
              <c:numCache>
                <c:formatCode>General</c:formatCode>
                <c:ptCount val="12"/>
                <c:pt idx="0">
                  <c:v>28.84</c:v>
                </c:pt>
                <c:pt idx="1">
                  <c:v>38.04</c:v>
                </c:pt>
                <c:pt idx="2">
                  <c:v>44.02</c:v>
                </c:pt>
                <c:pt idx="3">
                  <c:v>52.15</c:v>
                </c:pt>
                <c:pt idx="4">
                  <c:v>57.06</c:v>
                </c:pt>
                <c:pt idx="5">
                  <c:v>63.04</c:v>
                </c:pt>
                <c:pt idx="6">
                  <c:v>65.8</c:v>
                </c:pt>
                <c:pt idx="7">
                  <c:v>70.71000000000002</c:v>
                </c:pt>
                <c:pt idx="8">
                  <c:v>72.93</c:v>
                </c:pt>
                <c:pt idx="9">
                  <c:v>78.92</c:v>
                </c:pt>
                <c:pt idx="10">
                  <c:v>86.51</c:v>
                </c:pt>
                <c:pt idx="11">
                  <c:v>106.28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'clk only'!$E$19</c:f>
              <c:strCache>
                <c:ptCount val="1"/>
                <c:pt idx="0">
                  <c:v>w/o LCDs</c:v>
                </c:pt>
              </c:strCache>
            </c:strRef>
          </c:tx>
          <c:xVal>
            <c:numRef>
              <c:f>'clk only'!$A$20:$A$31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</c:numCache>
            </c:numRef>
          </c:xVal>
          <c:yVal>
            <c:numRef>
              <c:f>'clk only'!$E$20:$E$31</c:f>
              <c:numCache>
                <c:formatCode>General</c:formatCode>
                <c:ptCount val="12"/>
                <c:pt idx="0">
                  <c:v>28.84</c:v>
                </c:pt>
                <c:pt idx="1">
                  <c:v>43.31</c:v>
                </c:pt>
                <c:pt idx="2">
                  <c:v>54.57</c:v>
                </c:pt>
                <c:pt idx="3">
                  <c:v>67.97</c:v>
                </c:pt>
                <c:pt idx="4">
                  <c:v>78.15</c:v>
                </c:pt>
                <c:pt idx="5">
                  <c:v>89.41000000000002</c:v>
                </c:pt>
                <c:pt idx="6">
                  <c:v>97.45</c:v>
                </c:pt>
                <c:pt idx="7">
                  <c:v>107.63</c:v>
                </c:pt>
                <c:pt idx="8">
                  <c:v>115.12</c:v>
                </c:pt>
                <c:pt idx="9">
                  <c:v>126.38</c:v>
                </c:pt>
                <c:pt idx="10">
                  <c:v>139.24</c:v>
                </c:pt>
                <c:pt idx="11">
                  <c:v>164.29</c:v>
                </c:pt>
              </c:numCache>
            </c:numRef>
          </c:yVal>
          <c:smooth val="1"/>
        </c:ser>
        <c:axId val="477626232"/>
        <c:axId val="477616264"/>
      </c:scatterChart>
      <c:valAx>
        <c:axId val="477626232"/>
        <c:scaling>
          <c:orientation val="minMax"/>
          <c:max val="12.0"/>
          <c:min val="0.0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77616264"/>
        <c:crosses val="autoZero"/>
        <c:crossBetween val="midCat"/>
        <c:majorUnit val="2.0"/>
      </c:valAx>
      <c:valAx>
        <c:axId val="477616264"/>
        <c:scaling>
          <c:orientation val="minMax"/>
          <c:max val="12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776262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08534664874207"/>
          <c:y val="0.640158267679447"/>
          <c:w val="0.437414057998848"/>
          <c:h val="0.200172431530645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rgbClr val="2ACC04"/>
            </a:solidFill>
          </c:spPr>
          <c:cat>
            <c:strRef>
              <c:f>Sheet2!$A$3:$A$8</c:f>
              <c:strCache>
                <c:ptCount val="6"/>
                <c:pt idx="0">
                  <c:v>avg</c:v>
                </c:pt>
                <c:pt idx="1">
                  <c:v>echo</c:v>
                </c:pt>
                <c:pt idx="2">
                  <c:v>flanger</c:v>
                </c:pt>
                <c:pt idx="3">
                  <c:v>passthru</c:v>
                </c:pt>
                <c:pt idx="4">
                  <c:v>pulsate</c:v>
                </c:pt>
                <c:pt idx="5">
                  <c:v>static</c:v>
                </c:pt>
              </c:strCache>
            </c:strRef>
          </c:cat>
          <c:val>
            <c:numRef>
              <c:f>Sheet2!$B$3:$B$8</c:f>
              <c:numCache>
                <c:formatCode>0.0</c:formatCode>
                <c:ptCount val="6"/>
                <c:pt idx="0">
                  <c:v>151.1487303506655</c:v>
                </c:pt>
                <c:pt idx="1">
                  <c:v>122.6391954868777</c:v>
                </c:pt>
                <c:pt idx="2">
                  <c:v>212.5398512221036</c:v>
                </c:pt>
                <c:pt idx="3">
                  <c:v>306.6544004906476</c:v>
                </c:pt>
                <c:pt idx="4">
                  <c:v>211.193241816262</c:v>
                </c:pt>
                <c:pt idx="5">
                  <c:v>104.1232819658476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LCD</c:v>
                </c:pt>
              </c:strCache>
            </c:strRef>
          </c:tx>
          <c:cat>
            <c:strRef>
              <c:f>Sheet2!$A$3:$A$8</c:f>
              <c:strCache>
                <c:ptCount val="6"/>
                <c:pt idx="0">
                  <c:v>avg</c:v>
                </c:pt>
                <c:pt idx="1">
                  <c:v>echo</c:v>
                </c:pt>
                <c:pt idx="2">
                  <c:v>flanger</c:v>
                </c:pt>
                <c:pt idx="3">
                  <c:v>passthru</c:v>
                </c:pt>
                <c:pt idx="4">
                  <c:v>pulsate</c:v>
                </c:pt>
                <c:pt idx="5">
                  <c:v>static</c:v>
                </c:pt>
              </c:strCache>
            </c:strRef>
          </c:cat>
          <c:val>
            <c:numRef>
              <c:f>Sheet2!$C$3:$C$8</c:f>
              <c:numCache>
                <c:formatCode>0.0</c:formatCode>
                <c:ptCount val="6"/>
                <c:pt idx="0">
                  <c:v>144.6340757882553</c:v>
                </c:pt>
                <c:pt idx="1">
                  <c:v>132.71400132714</c:v>
                </c:pt>
                <c:pt idx="2">
                  <c:v>190.0418091980236</c:v>
                </c:pt>
                <c:pt idx="3">
                  <c:v>182.8822238478423</c:v>
                </c:pt>
                <c:pt idx="4">
                  <c:v>114.4033863402357</c:v>
                </c:pt>
                <c:pt idx="5">
                  <c:v>104.3405676126878</c:v>
                </c:pt>
              </c:numCache>
            </c:numRef>
          </c:val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Bus Macro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Sheet2!$A$3:$A$8</c:f>
              <c:strCache>
                <c:ptCount val="6"/>
                <c:pt idx="0">
                  <c:v>avg</c:v>
                </c:pt>
                <c:pt idx="1">
                  <c:v>echo</c:v>
                </c:pt>
                <c:pt idx="2">
                  <c:v>flanger</c:v>
                </c:pt>
                <c:pt idx="3">
                  <c:v>passthru</c:v>
                </c:pt>
                <c:pt idx="4">
                  <c:v>pulsate</c:v>
                </c:pt>
                <c:pt idx="5">
                  <c:v>static</c:v>
                </c:pt>
              </c:strCache>
            </c:strRef>
          </c:cat>
          <c:val>
            <c:numRef>
              <c:f>Sheet2!$D$3:$D$8</c:f>
              <c:numCache>
                <c:formatCode>0.0</c:formatCode>
                <c:ptCount val="6"/>
                <c:pt idx="0">
                  <c:v>126.2785705265812</c:v>
                </c:pt>
                <c:pt idx="1">
                  <c:v>115.8345882080389</c:v>
                </c:pt>
                <c:pt idx="2">
                  <c:v>150.4664459825462</c:v>
                </c:pt>
                <c:pt idx="3">
                  <c:v>168.4068710003368</c:v>
                </c:pt>
                <c:pt idx="4">
                  <c:v>128.3367556468168</c:v>
                </c:pt>
                <c:pt idx="5">
                  <c:v>97.21952167995354</c:v>
                </c:pt>
              </c:numCache>
            </c:numRef>
          </c:val>
        </c:ser>
        <c:axId val="477497752"/>
        <c:axId val="477480376"/>
      </c:barChart>
      <c:catAx>
        <c:axId val="47749775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477480376"/>
        <c:crosses val="autoZero"/>
        <c:auto val="1"/>
        <c:lblAlgn val="ctr"/>
        <c:lblOffset val="100"/>
      </c:catAx>
      <c:valAx>
        <c:axId val="477480376"/>
        <c:scaling>
          <c:orientation val="minMax"/>
          <c:max val="325.0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Frequency (MHz)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77497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215587802447"/>
          <c:y val="0.159676158304787"/>
          <c:w val="0.185641557622072"/>
          <c:h val="0.20613991123986"/>
        </c:manualLayout>
      </c:layout>
      <c:overlay val="1"/>
      <c:spPr>
        <a:solidFill>
          <a:sysClr val="window" lastClr="FFFFFF"/>
        </a:solidFill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0.26829</cdr:x>
      <cdr:y>0.06855</cdr:y>
    </cdr:from>
    <cdr:to>
      <cdr:x>0.68133</cdr:x>
      <cdr:y>0.17569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7209" y="292528"/>
          <a:ext cx="1642976" cy="45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/>
            <a:t>200 MHz*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0.21333</cdr:x>
      <cdr:y>0.05839</cdr:y>
    </cdr:from>
    <cdr:to>
      <cdr:x>0.67675</cdr:x>
      <cdr:y>0.16554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6355" y="249162"/>
          <a:ext cx="1643009" cy="4572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 anchorCtr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2000" dirty="0" smtClean="0"/>
            <a:t>300 MHz*</a:t>
          </a:r>
          <a:endParaRPr lang="en-US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0.72222</cdr:x>
      <cdr:y>0.06403</cdr:y>
    </cdr:from>
    <cdr:to>
      <cdr:x>1</cdr:x>
      <cdr:y>0.12785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02375" y="213336"/>
          <a:ext cx="2225747" cy="21264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1800" b="1" dirty="0" smtClean="0"/>
            <a:t>Clocking Scheme</a:t>
          </a:r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4CE1AE8-7C21-4A1B-95F9-76D4806553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1AE8-7C21-4A1B-95F9-76D4806553C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01725"/>
          </a:xfrm>
          <a:noFill/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03835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26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1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09600" y="990600"/>
            <a:ext cx="8153400" cy="5029200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228600"/>
            <a:ext cx="8001000" cy="5715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Titel</a:t>
            </a:r>
            <a:endParaRPr lang="de-DE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50250" y="6532563"/>
            <a:ext cx="3365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0800" tIns="20638" rIns="50800" bIns="20638">
            <a:spAutoFit/>
          </a:bodyPr>
          <a:lstStyle/>
          <a:p>
            <a:pPr defTabSz="479425">
              <a:lnSpc>
                <a:spcPct val="97000"/>
              </a:lnSpc>
              <a:defRPr/>
            </a:pPr>
            <a:fld id="{CD91DCE3-1AAC-4BEF-B8C3-B32C84BC8517}" type="slidenum">
              <a:rPr lang="en-GB" sz="900" b="1">
                <a:latin typeface="Arial" charset="0"/>
              </a:rPr>
              <a:pPr defTabSz="479425">
                <a:lnSpc>
                  <a:spcPct val="97000"/>
                </a:lnSpc>
                <a:defRPr/>
              </a:pPr>
              <a:t>‹#›</a:t>
            </a:fld>
            <a:endParaRPr lang="en-GB" sz="900" b="1">
              <a:latin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 Zweite Ebene</a:t>
            </a:r>
          </a:p>
          <a:p>
            <a:pPr lvl="2"/>
            <a:r>
              <a:rPr lang="en-GB" smtClean="0"/>
              <a:t> Dritte Ebene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5357813"/>
            <a:ext cx="2071688" cy="12906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</p:pic>
      <p:sp>
        <p:nvSpPr>
          <p:cNvPr id="4099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14348" y="928670"/>
            <a:ext cx="7772400" cy="1648273"/>
          </a:xfrm>
          <a:noFill/>
        </p:spPr>
        <p:txBody>
          <a:bodyPr/>
          <a:lstStyle/>
          <a:p>
            <a:r>
              <a:rPr lang="en-US" dirty="0" smtClean="0"/>
              <a:t>Bitstream Relocation with Local Clock Domains for </a:t>
            </a:r>
            <a:br>
              <a:rPr lang="en-US" dirty="0" smtClean="0"/>
            </a:br>
            <a:r>
              <a:rPr lang="en-US" dirty="0" smtClean="0"/>
              <a:t>Partially Reconfigurable FPGAs </a:t>
            </a:r>
            <a:endParaRPr lang="en-GB" dirty="0" smtClean="0"/>
          </a:p>
        </p:txBody>
      </p:sp>
      <p:sp>
        <p:nvSpPr>
          <p:cNvPr id="4100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500034" y="3143248"/>
            <a:ext cx="8715404" cy="1785950"/>
          </a:xfrm>
        </p:spPr>
        <p:txBody>
          <a:bodyPr/>
          <a:lstStyle/>
          <a:p>
            <a:r>
              <a:rPr lang="en-GB" dirty="0" smtClean="0"/>
              <a:t>Adam Flynn, Ann Gordon-Ross, Alan D. George </a:t>
            </a:r>
          </a:p>
          <a:p>
            <a:r>
              <a:rPr lang="en-GB" sz="2000" dirty="0" smtClean="0"/>
              <a:t>NSF </a:t>
            </a:r>
            <a:r>
              <a:rPr lang="en-GB" sz="2000" dirty="0" err="1" smtClean="0"/>
              <a:t>Center</a:t>
            </a:r>
            <a:r>
              <a:rPr lang="en-GB" sz="2000" dirty="0" smtClean="0"/>
              <a:t> for High-Performance Reconfigurable Computing (CHREC) </a:t>
            </a:r>
          </a:p>
          <a:p>
            <a:r>
              <a:rPr lang="en-GB" sz="2000" dirty="0" smtClean="0"/>
              <a:t>Department of Electrical and Computer Engineering</a:t>
            </a:r>
          </a:p>
          <a:p>
            <a:r>
              <a:rPr lang="en-GB" sz="2000" dirty="0" smtClean="0"/>
              <a:t>University of Florida  </a:t>
            </a:r>
          </a:p>
        </p:txBody>
      </p:sp>
      <p:pic>
        <p:nvPicPr>
          <p:cNvPr id="10242" name="Picture 2" descr="\\Kappa\flynn\public_html\index_files\CHREClogo-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5500702"/>
            <a:ext cx="4000500" cy="11334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7210"/>
          </a:xfrm>
        </p:spPr>
        <p:txBody>
          <a:bodyPr/>
          <a:lstStyle/>
          <a:p>
            <a:r>
              <a:rPr lang="en-US" dirty="0" smtClean="0"/>
              <a:t>Increased Max Clock Frequency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58676" y="1119861"/>
            <a:ext cx="8012624" cy="3635849"/>
            <a:chOff x="658676" y="1119861"/>
            <a:chExt cx="8012624" cy="3635849"/>
          </a:xfrm>
        </p:grpSpPr>
        <p:graphicFrame>
          <p:nvGraphicFramePr>
            <p:cNvPr id="7" name="Chart 6"/>
            <p:cNvGraphicFramePr/>
            <p:nvPr/>
          </p:nvGraphicFramePr>
          <p:xfrm>
            <a:off x="658676" y="1119861"/>
            <a:ext cx="8012624" cy="33319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184989" y="4355600"/>
              <a:ext cx="6959998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10-15% average increase for LCD vs. Bus Macro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1"/>
          <p:cNvSpPr txBox="1"/>
          <p:nvPr/>
        </p:nvSpPr>
        <p:spPr>
          <a:xfrm>
            <a:off x="790412" y="880824"/>
            <a:ext cx="7749153" cy="31811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Max Clock Frequency for PR Audio Filter Design Modules</a:t>
            </a:r>
            <a:endParaRPr lang="en-US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91843" y="4781442"/>
            <a:ext cx="8304184" cy="207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marL="379413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Global: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clock signals routed globally</a:t>
            </a:r>
          </a:p>
          <a:p>
            <a:pPr marL="804863" lvl="1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Not compatible with BR (no consistent clock signal interface across PRRs)</a:t>
            </a:r>
          </a:p>
          <a:p>
            <a:pPr marL="379413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LCD: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clock signals routed through regional clock resources</a:t>
            </a:r>
          </a:p>
          <a:p>
            <a:pPr marL="804863" lvl="1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Compatible with BR (regional clock resources provide consistent signal interface)</a:t>
            </a:r>
          </a:p>
          <a:p>
            <a:pPr marL="347663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Bus Macro: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clock signals routed through bus macros</a:t>
            </a:r>
          </a:p>
          <a:p>
            <a:pPr marL="804863" lvl="1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Compatible with BR (bus macros provide consistent signal interface)</a:t>
            </a:r>
          </a:p>
          <a:p>
            <a:pPr marL="804863" lvl="1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Introduces routing inefficiencies that degrade max frequency</a:t>
            </a:r>
          </a:p>
          <a:p>
            <a:pPr marL="804863" lvl="1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7210"/>
          </a:xfrm>
        </p:spPr>
        <p:txBody>
          <a:bodyPr/>
          <a:lstStyle/>
          <a:p>
            <a:r>
              <a:rPr lang="en-US" dirty="0" smtClean="0"/>
              <a:t>Partial Reconfiguration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5962664" cy="5684304"/>
          </a:xfrm>
        </p:spPr>
        <p:txBody>
          <a:bodyPr/>
          <a:lstStyle/>
          <a:p>
            <a:pPr eaLnBrk="1" hangingPunct="1"/>
            <a:r>
              <a:rPr lang="en-US" dirty="0" smtClean="0"/>
              <a:t>Full Reconfiguration </a:t>
            </a:r>
          </a:p>
          <a:p>
            <a:pPr lvl="1" eaLnBrk="1" hangingPunct="1"/>
            <a:r>
              <a:rPr lang="en-US" dirty="0" smtClean="0"/>
              <a:t>Bitstream for entire FPGA is loaded onto FPGA</a:t>
            </a:r>
          </a:p>
          <a:p>
            <a:pPr eaLnBrk="1" hangingPunct="1"/>
            <a:r>
              <a:rPr lang="en-US" dirty="0" smtClean="0"/>
              <a:t>Partial Reconfiguration (PR)</a:t>
            </a:r>
          </a:p>
          <a:p>
            <a:pPr lvl="1" eaLnBrk="1" hangingPunct="1"/>
            <a:r>
              <a:rPr lang="en-US" dirty="0" smtClean="0"/>
              <a:t>Only certain portion(s) of FPGA are reprogrammed with smaller application modules</a:t>
            </a:r>
          </a:p>
          <a:p>
            <a:pPr lvl="1" eaLnBrk="1" hangingPunct="1"/>
            <a:r>
              <a:rPr lang="en-US" dirty="0" smtClean="0"/>
              <a:t>Advantages</a:t>
            </a:r>
          </a:p>
          <a:p>
            <a:pPr lvl="2" eaLnBrk="1" hangingPunct="1"/>
            <a:r>
              <a:rPr lang="en-US" dirty="0" smtClean="0"/>
              <a:t>Shorter reconfiguration time</a:t>
            </a:r>
          </a:p>
          <a:p>
            <a:pPr lvl="2" eaLnBrk="1" hangingPunct="1"/>
            <a:r>
              <a:rPr lang="en-US" dirty="0" smtClean="0"/>
              <a:t>Less power</a:t>
            </a:r>
          </a:p>
          <a:p>
            <a:pPr lvl="2" eaLnBrk="1" hangingPunct="1"/>
            <a:r>
              <a:rPr lang="en-US" dirty="0" smtClean="0"/>
              <a:t>Smaller bitstreams</a:t>
            </a:r>
          </a:p>
          <a:p>
            <a:pPr lvl="2" eaLnBrk="1" hangingPunct="1"/>
            <a:r>
              <a:rPr lang="en-US" dirty="0" smtClean="0"/>
              <a:t>Rest of FPGA remains operational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29388" y="1357298"/>
            <a:ext cx="2500330" cy="264320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9050" contourW="19050">
            <a:bevelT w="63500" h="25400"/>
            <a:extrusionClr>
              <a:schemeClr val="tx1"/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S" b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215338" y="1075854"/>
            <a:ext cx="8223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FPGA</a:t>
            </a:r>
          </a:p>
        </p:txBody>
      </p:sp>
      <p:pic>
        <p:nvPicPr>
          <p:cNvPr id="1026" name="Picture 2" descr="C:\Documents and Settings\Adam\Local Settings\Temporary Internet Files\Content.IE5\CWOKUGYM\MMj0354735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857760"/>
            <a:ext cx="640080" cy="800100"/>
          </a:xfrm>
          <a:prstGeom prst="rect">
            <a:avLst/>
          </a:prstGeom>
          <a:noFill/>
        </p:spPr>
      </p:pic>
      <p:pic>
        <p:nvPicPr>
          <p:cNvPr id="1028" name="Picture 4" descr="C:\Documents and Settings\Adam\Local Settings\Temporary Internet Files\Content.IE5\1S89D510\MCj0434843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4929198"/>
            <a:ext cx="731520" cy="731520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>
            <a:stCxn id="25" idx="2"/>
            <a:endCxn id="1026" idx="0"/>
          </p:cNvCxnSpPr>
          <p:nvPr/>
        </p:nvCxnSpPr>
        <p:spPr bwMode="auto">
          <a:xfrm rot="5400000">
            <a:off x="6687828" y="4419294"/>
            <a:ext cx="857256" cy="1967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33" name="Straight Arrow Connector 32"/>
          <p:cNvCxnSpPr>
            <a:stCxn id="26" idx="2"/>
            <a:endCxn id="1028" idx="0"/>
          </p:cNvCxnSpPr>
          <p:nvPr/>
        </p:nvCxnSpPr>
        <p:spPr bwMode="auto">
          <a:xfrm rot="5400000">
            <a:off x="7692575" y="4460399"/>
            <a:ext cx="928694" cy="890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286512" y="5715016"/>
            <a:ext cx="2571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Peripheral links can be maintained during reconfiguration</a:t>
            </a:r>
            <a:endParaRPr lang="en-US" sz="1600" b="0" dirty="0">
              <a:latin typeface="+mn-lt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27574" y="1359113"/>
            <a:ext cx="2500330" cy="2643206"/>
          </a:xfrm>
          <a:prstGeom prst="rect">
            <a:avLst/>
          </a:prstGeom>
          <a:solidFill>
            <a:srgbClr val="7030A0"/>
          </a:solidFill>
          <a:ln w="12700"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9050" contourW="19050">
            <a:bevelT w="63500" h="25400"/>
            <a:extrusionClr>
              <a:schemeClr val="tx1"/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b="0" dirty="0" err="1" smtClean="0"/>
              <a:t>Design</a:t>
            </a:r>
            <a:r>
              <a:rPr lang="es-ES" dirty="0" smtClean="0"/>
              <a:t> A</a:t>
            </a:r>
            <a:r>
              <a:rPr lang="es-ES" b="0" dirty="0" smtClean="0"/>
              <a:t> </a:t>
            </a:r>
            <a:endParaRPr lang="es-ES" b="0" dirty="0"/>
          </a:p>
        </p:txBody>
      </p:sp>
      <p:sp>
        <p:nvSpPr>
          <p:cNvPr id="23" name="TextBox 22"/>
          <p:cNvSpPr txBox="1"/>
          <p:nvPr/>
        </p:nvSpPr>
        <p:spPr bwMode="auto">
          <a:xfrm>
            <a:off x="6499317" y="1415758"/>
            <a:ext cx="1828800" cy="731520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Reconfigurable Region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435029" y="1368187"/>
            <a:ext cx="2500330" cy="2643206"/>
          </a:xfrm>
          <a:prstGeom prst="rect">
            <a:avLst/>
          </a:prstGeom>
          <a:solidFill>
            <a:srgbClr val="FF0000"/>
          </a:solidFill>
          <a:ln w="12700"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9050" contourW="19050">
            <a:bevelT w="63500" h="25400"/>
            <a:extrusionClr>
              <a:schemeClr val="tx1"/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b="0" dirty="0" err="1" smtClean="0"/>
              <a:t>Design</a:t>
            </a:r>
            <a:r>
              <a:rPr lang="es-ES" dirty="0" smtClean="0"/>
              <a:t> B</a:t>
            </a:r>
            <a:r>
              <a:rPr lang="es-ES" b="0" dirty="0" smtClean="0"/>
              <a:t> </a:t>
            </a:r>
            <a:endParaRPr lang="es-ES" b="0" dirty="0"/>
          </a:p>
        </p:txBody>
      </p:sp>
      <p:sp>
        <p:nvSpPr>
          <p:cNvPr id="19" name="TextBox 18"/>
          <p:cNvSpPr txBox="1"/>
          <p:nvPr/>
        </p:nvSpPr>
        <p:spPr>
          <a:xfrm>
            <a:off x="6499177" y="1411845"/>
            <a:ext cx="1828800" cy="7315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sz="2000" b="0" dirty="0" smtClean="0"/>
              <a:t>Module A</a:t>
            </a:r>
            <a:endParaRPr lang="en-US" sz="2000" b="0" dirty="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6512017" y="2215858"/>
            <a:ext cx="1828800" cy="731520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Reconfigurable Region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38"/>
          <p:cNvSpPr txBox="1">
            <a:spLocks noChangeArrowheads="1"/>
          </p:cNvSpPr>
          <p:nvPr/>
        </p:nvSpPr>
        <p:spPr bwMode="auto">
          <a:xfrm>
            <a:off x="6504969" y="2216204"/>
            <a:ext cx="1828800" cy="7315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0" dirty="0" smtClean="0"/>
              <a:t>Module B</a:t>
            </a:r>
            <a:endParaRPr lang="en-US" sz="2000" b="0" dirty="0"/>
          </a:p>
        </p:txBody>
      </p:sp>
      <p:sp>
        <p:nvSpPr>
          <p:cNvPr id="28" name="TextBox 27"/>
          <p:cNvSpPr txBox="1"/>
          <p:nvPr/>
        </p:nvSpPr>
        <p:spPr>
          <a:xfrm>
            <a:off x="6500826" y="1404225"/>
            <a:ext cx="1828800" cy="73152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sz="2000" dirty="0" smtClean="0"/>
              <a:t>Module </a:t>
            </a:r>
            <a:r>
              <a:rPr lang="en-US" sz="2000" b="0" dirty="0" smtClean="0"/>
              <a:t>C</a:t>
            </a:r>
            <a:endParaRPr lang="en-US" sz="2000" b="0" dirty="0"/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6494095" y="2216204"/>
            <a:ext cx="1828800" cy="731520"/>
          </a:xfrm>
          <a:prstGeom prst="rect">
            <a:avLst/>
          </a:prstGeom>
          <a:solidFill>
            <a:srgbClr val="0099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0" dirty="0" smtClean="0"/>
              <a:t>Module D</a:t>
            </a:r>
            <a:endParaRPr lang="en-US" sz="2000" b="0" dirty="0"/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715140" y="3500438"/>
            <a:ext cx="822308" cy="5000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Radio Link</a:t>
            </a:r>
            <a:endParaRPr lang="en-US" sz="1600" b="0" dirty="0">
              <a:latin typeface="+mn-lt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7750220" y="3500438"/>
            <a:ext cx="822308" cy="5000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Video Link</a:t>
            </a:r>
            <a:endParaRPr lang="en-US" sz="1600" b="0" dirty="0"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3" grpId="0" animBg="1"/>
      <p:bldP spid="22" grpId="0" animBg="1"/>
      <p:bldP spid="22" grpId="1" animBg="1"/>
      <p:bldP spid="19" grpId="0" animBg="1"/>
      <p:bldP spid="19" grpId="1" animBg="1"/>
      <p:bldP spid="27" grpId="0" animBg="1"/>
      <p:bldP spid="15" grpId="0" animBg="1"/>
      <p:bldP spid="15" grpId="1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7210"/>
          </a:xfrm>
        </p:spPr>
        <p:txBody>
          <a:bodyPr/>
          <a:lstStyle/>
          <a:p>
            <a:r>
              <a:rPr lang="en-US" dirty="0" smtClean="0"/>
              <a:t>PR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5105408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/>
                <a:cs typeface="新細明體"/>
              </a:rPr>
              <a:t>Partial Reconfiguration Region (PRR)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/>
                <a:cs typeface="新細明體"/>
              </a:rPr>
              <a:t>FPGA fabric is partitioned into multiple reconfigurable regions.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/>
                <a:cs typeface="新細明體"/>
              </a:rPr>
              <a:t>Partial Reconfiguration Module (PRM)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/>
                <a:cs typeface="新細明體"/>
              </a:rPr>
              <a:t>Application modules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/>
                <a:cs typeface="新細明體"/>
              </a:rPr>
              <a:t>Loaded into </a:t>
            </a:r>
            <a:r>
              <a:rPr lang="en-US" altLang="zh-TW" sz="1800" dirty="0" err="1" smtClean="0">
                <a:ea typeface="新細明體"/>
                <a:cs typeface="新細明體"/>
              </a:rPr>
              <a:t>PRRs</a:t>
            </a:r>
            <a:r>
              <a:rPr lang="en-US" altLang="zh-TW" sz="1800" dirty="0" smtClean="0">
                <a:ea typeface="新細明體"/>
                <a:cs typeface="新細明體"/>
              </a:rPr>
              <a:t> on-the-fly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/>
                <a:cs typeface="新細明體"/>
              </a:rPr>
              <a:t>Multiple </a:t>
            </a:r>
            <a:r>
              <a:rPr lang="en-US" altLang="zh-TW" sz="1800" dirty="0" err="1" smtClean="0">
                <a:ea typeface="新細明體"/>
                <a:cs typeface="新細明體"/>
              </a:rPr>
              <a:t>PRMs</a:t>
            </a:r>
            <a:r>
              <a:rPr lang="en-US" altLang="zh-TW" sz="1800" dirty="0" smtClean="0">
                <a:ea typeface="新細明體"/>
                <a:cs typeface="新細明體"/>
              </a:rPr>
              <a:t> can map to each PRR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/>
                <a:cs typeface="新細明體"/>
              </a:rPr>
              <a:t>Static Region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/>
                <a:cs typeface="新細明體"/>
              </a:rPr>
              <a:t>Fixed, base design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/>
                <a:cs typeface="新細明體"/>
              </a:rPr>
              <a:t>Remains operational during reconfiguration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Bus Macro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Pre-placed, pre-routed macro to route signals between PRMs and the static region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00760" y="1404942"/>
            <a:ext cx="3000396" cy="445295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9050" contourW="19050">
            <a:bevelT w="63500" h="25400"/>
            <a:extrusionClr>
              <a:schemeClr val="tx1"/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S" b="0"/>
          </a:p>
        </p:txBody>
      </p:sp>
      <p:cxnSp>
        <p:nvCxnSpPr>
          <p:cNvPr id="6" name="Straight Connector 47"/>
          <p:cNvCxnSpPr>
            <a:cxnSpLocks noChangeShapeType="1"/>
          </p:cNvCxnSpPr>
          <p:nvPr/>
        </p:nvCxnSpPr>
        <p:spPr bwMode="auto">
          <a:xfrm rot="5400000">
            <a:off x="3286116" y="3643314"/>
            <a:ext cx="5143536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TextBox 7"/>
          <p:cNvSpPr txBox="1"/>
          <p:nvPr/>
        </p:nvSpPr>
        <p:spPr>
          <a:xfrm>
            <a:off x="6786578" y="1500174"/>
            <a:ext cx="2103120" cy="2103120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</a:rPr>
              <a:t>PRR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6578" y="3683334"/>
            <a:ext cx="2103120" cy="2103120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</a:rPr>
              <a:t>PRR</a:t>
            </a:r>
          </a:p>
        </p:txBody>
      </p:sp>
      <p:sp>
        <p:nvSpPr>
          <p:cNvPr id="13" name="TextBox 38"/>
          <p:cNvSpPr txBox="1">
            <a:spLocks noChangeArrowheads="1"/>
          </p:cNvSpPr>
          <p:nvPr/>
        </p:nvSpPr>
        <p:spPr bwMode="auto">
          <a:xfrm>
            <a:off x="6096000" y="1524000"/>
            <a:ext cx="428628" cy="42862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 smtClean="0"/>
              <a:t>Stat</a:t>
            </a:r>
            <a:r>
              <a:rPr lang="en-US" dirty="0" smtClean="0"/>
              <a:t>i</a:t>
            </a:r>
            <a:r>
              <a:rPr lang="en-US" b="0" dirty="0" smtClean="0"/>
              <a:t>c</a:t>
            </a:r>
            <a:endParaRPr lang="en-US" b="0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6572263" y="4740603"/>
            <a:ext cx="214313" cy="45719"/>
          </a:xfrm>
          <a:prstGeom prst="line">
            <a:avLst/>
          </a:prstGeom>
          <a:ln>
            <a:headEnd type="stealth" w="lg" len="med"/>
            <a:tailEnd type="stealth" w="lg" len="med"/>
          </a:ln>
          <a:scene3d>
            <a:camera prst="orthographicFront">
              <a:rot lat="0" lon="0" rev="72000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6572264" y="2597463"/>
            <a:ext cx="214313" cy="45719"/>
          </a:xfrm>
          <a:prstGeom prst="line">
            <a:avLst/>
          </a:prstGeom>
          <a:ln>
            <a:headEnd type="stealth" w="lg" len="med"/>
            <a:tailEnd type="stealth" w="lg" len="med"/>
          </a:ln>
          <a:scene3d>
            <a:camera prst="orthographicFront">
              <a:rot lat="0" lon="0" rev="72000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4" name="TextBox 13"/>
          <p:cNvSpPr txBox="1"/>
          <p:nvPr/>
        </p:nvSpPr>
        <p:spPr>
          <a:xfrm>
            <a:off x="6798008" y="1500174"/>
            <a:ext cx="2103120" cy="2103120"/>
          </a:xfrm>
          <a:prstGeom prst="rect">
            <a:avLst/>
          </a:prstGeom>
          <a:solidFill>
            <a:srgbClr val="FFFF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b="0" dirty="0" smtClean="0">
                <a:solidFill>
                  <a:schemeClr val="tx1"/>
                </a:solidFill>
              </a:rPr>
              <a:t>PRM A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8008" y="3683334"/>
            <a:ext cx="2103120" cy="2103120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b="0" dirty="0" smtClean="0"/>
              <a:t>PRM C</a:t>
            </a:r>
            <a:endParaRPr lang="en-US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7040880" y="1600200"/>
            <a:ext cx="2103120" cy="21031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b="0" dirty="0" smtClean="0"/>
              <a:t>PRM B</a:t>
            </a:r>
            <a:endParaRPr lang="en-US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7052310" y="3745230"/>
            <a:ext cx="2103120" cy="2103120"/>
          </a:xfrm>
          <a:prstGeom prst="rect">
            <a:avLst/>
          </a:prstGeom>
          <a:solidFill>
            <a:srgbClr val="0099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US" b="0" dirty="0" smtClean="0"/>
              <a:t>PRM D</a:t>
            </a:r>
            <a:endParaRPr lang="en-US" b="0" dirty="0"/>
          </a:p>
        </p:txBody>
      </p:sp>
      <p:grpSp>
        <p:nvGrpSpPr>
          <p:cNvPr id="25" name="Group 24"/>
          <p:cNvGrpSpPr/>
          <p:nvPr/>
        </p:nvGrpSpPr>
        <p:grpSpPr>
          <a:xfrm>
            <a:off x="6799432" y="1497405"/>
            <a:ext cx="2108348" cy="4273650"/>
            <a:chOff x="6766650" y="1507326"/>
            <a:chExt cx="2108348" cy="4273650"/>
          </a:xfrm>
        </p:grpSpPr>
        <p:sp>
          <p:nvSpPr>
            <p:cNvPr id="23" name="TextBox 22"/>
            <p:cNvSpPr txBox="1"/>
            <p:nvPr/>
          </p:nvSpPr>
          <p:spPr>
            <a:xfrm>
              <a:off x="6771878" y="1507326"/>
              <a:ext cx="2103120" cy="210312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en-US" b="0" dirty="0" smtClean="0"/>
                <a:t>PRM B</a:t>
              </a:r>
              <a:endParaRPr lang="en-US" b="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66650" y="3677856"/>
              <a:ext cx="2103120" cy="2103120"/>
            </a:xfrm>
            <a:prstGeom prst="rect">
              <a:avLst/>
            </a:prstGeom>
            <a:solidFill>
              <a:srgbClr val="0099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en-US" b="0" dirty="0" smtClean="0"/>
                <a:t>PRM D</a:t>
              </a:r>
              <a:endParaRPr lang="en-US" b="0" dirty="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3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9" grpId="0" animBg="1"/>
      <p:bldP spid="13" grpId="1" uiExpand="1" animBg="1"/>
      <p:bldP spid="13" grpId="2" animBg="1"/>
      <p:bldP spid="18" grpId="0" animBg="1"/>
      <p:bldP spid="18" grpId="1" animBg="1"/>
      <p:bldP spid="18" grpId="2" animBg="1"/>
      <p:bldP spid="18" grpId="3" animBg="1"/>
      <p:bldP spid="22" grpId="0" animBg="1"/>
      <p:bldP spid="22" grpId="1" animBg="1"/>
      <p:bldP spid="22" grpId="2" animBg="1"/>
      <p:bldP spid="22" grpId="3" animBg="1"/>
      <p:bldP spid="17" grpId="0" uiExpand="1" animBg="1"/>
      <p:bldP spid="16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7210"/>
          </a:xfrm>
        </p:spPr>
        <p:txBody>
          <a:bodyPr/>
          <a:lstStyle/>
          <a:p>
            <a:r>
              <a:rPr lang="en-US" dirty="0" smtClean="0"/>
              <a:t>Basic Problem with 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4579620" cy="2244090"/>
          </a:xfrm>
        </p:spPr>
        <p:txBody>
          <a:bodyPr/>
          <a:lstStyle/>
          <a:p>
            <a:r>
              <a:rPr lang="en-US" dirty="0" smtClean="0"/>
              <a:t>Each PRM to PRR mapping requires unique partial bitstream</a:t>
            </a:r>
          </a:p>
          <a:p>
            <a:pPr lvl="1"/>
            <a:r>
              <a:rPr lang="en-US" sz="2000" dirty="0" smtClean="0"/>
              <a:t>Multiple bitstreams must be stored for each module</a:t>
            </a:r>
            <a:endParaRPr lang="en-US" sz="2000" dirty="0"/>
          </a:p>
          <a:p>
            <a:pPr lvl="1"/>
            <a:r>
              <a:rPr lang="en-US" sz="2000" dirty="0" smtClean="0"/>
              <a:t>Unnecessary overhead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6321194" y="1797366"/>
            <a:ext cx="1668376" cy="37347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  <a:sp3d extrusionH="76200" contourW="19050" prstMaterial="softEdge">
            <a:bevelT w="63500" h="25400"/>
            <a:extrusionClr>
              <a:schemeClr val="bg1">
                <a:lumMod val="85000"/>
              </a:schemeClr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b"/>
          <a:lstStyle/>
          <a:p>
            <a:pPr algn="ctr">
              <a:spcBef>
                <a:spcPct val="20000"/>
              </a:spcBef>
              <a:defRPr/>
            </a:pPr>
            <a:r>
              <a:rPr lang="en-US" sz="1200" i="1" dirty="0">
                <a:solidFill>
                  <a:schemeClr val="tx1"/>
                </a:solidFill>
              </a:rPr>
              <a:t>Bitstream Storage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183130" y="3809531"/>
            <a:ext cx="2162364" cy="1673059"/>
            <a:chOff x="1851660" y="4278161"/>
            <a:chExt cx="2162364" cy="1673059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851660" y="4278161"/>
              <a:ext cx="2162364" cy="16730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extrusionH="76200" contourW="19050" prstMaterial="softEdge">
              <a:bevelT w="63500" h="25400"/>
              <a:extrusionClr>
                <a:schemeClr val="bg1">
                  <a:lumMod val="85000"/>
                </a:schemeClr>
              </a:extrusion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b"/>
            <a:lstStyle/>
            <a:p>
              <a:pPr>
                <a:spcBef>
                  <a:spcPct val="20000"/>
                </a:spcBef>
                <a:defRPr/>
              </a:pPr>
              <a:endParaRPr lang="en-US" sz="1200" i="1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1950720" y="4377138"/>
              <a:ext cx="434340" cy="147502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600" dirty="0"/>
                <a:t>Static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2458722" y="5132070"/>
              <a:ext cx="1463040" cy="731520"/>
            </a:xfrm>
            <a:prstGeom prst="rect">
              <a:avLst/>
            </a:prstGeom>
            <a:solidFill>
              <a:schemeClr val="lt1"/>
            </a:solidFill>
            <a:ln/>
            <a:effectLst>
              <a:outerShdw blurRad="4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extrusionH="76200">
              <a:bevelT w="152400" h="57150" prst="softRound"/>
              <a:bevelB w="152400" h="50800" prst="softRound"/>
              <a:extrusionClr>
                <a:schemeClr val="bg1"/>
              </a:extrusion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PRR </a:t>
              </a:r>
              <a:r>
                <a:rPr lang="en-US" sz="1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461261" y="4373588"/>
              <a:ext cx="1463040" cy="731520"/>
            </a:xfrm>
            <a:prstGeom prst="rect">
              <a:avLst/>
            </a:prstGeom>
            <a:solidFill>
              <a:schemeClr val="lt1"/>
            </a:solidFill>
            <a:ln/>
            <a:effectLst>
              <a:outerShdw blurRad="4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extrusionH="76200">
              <a:bevelT w="152400" h="57150" prst="softRound"/>
              <a:bevelB w="152400" h="50800" prst="softRound"/>
              <a:extrusionClr>
                <a:schemeClr val="bg1"/>
              </a:extrusion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</a:t>
              </a:r>
              <a:r>
                <a:rPr lang="en-US" sz="1400" dirty="0" smtClean="0">
                  <a:solidFill>
                    <a:schemeClr val="tx1"/>
                  </a:solidFill>
                </a:rPr>
                <a:t>RR </a:t>
              </a:r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cxnSp>
        <p:nvCxnSpPr>
          <p:cNvPr id="33" name="Straight Connector 32"/>
          <p:cNvCxnSpPr/>
          <p:nvPr/>
        </p:nvCxnSpPr>
        <p:spPr bwMode="auto">
          <a:xfrm>
            <a:off x="6412230" y="2640330"/>
            <a:ext cx="1463040" cy="1588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6416040" y="3420425"/>
            <a:ext cx="1463040" cy="1588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411278" y="4206269"/>
            <a:ext cx="1463040" cy="1588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sp>
        <p:nvSpPr>
          <p:cNvPr id="20" name="TextBox 19"/>
          <p:cNvSpPr txBox="1"/>
          <p:nvPr/>
        </p:nvSpPr>
        <p:spPr bwMode="auto">
          <a:xfrm>
            <a:off x="6415619" y="1896522"/>
            <a:ext cx="1463040" cy="731520"/>
          </a:xfrm>
          <a:prstGeom prst="rect">
            <a:avLst/>
          </a:prstGeom>
          <a:solidFill>
            <a:srgbClr val="7030A0"/>
          </a:solidFill>
          <a:ln w="15875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rIns="0" bIns="4572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dirty="0" smtClean="0"/>
              <a:t>PRMA_PRR1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 bwMode="auto">
          <a:xfrm>
            <a:off x="6420383" y="3455095"/>
            <a:ext cx="1463040" cy="731520"/>
          </a:xfrm>
          <a:prstGeom prst="rect">
            <a:avLst/>
          </a:prstGeom>
          <a:gradFill flip="none" rotWithShape="1">
            <a:gsLst>
              <a:gs pos="0">
                <a:srgbClr val="FC0404">
                  <a:shade val="30000"/>
                  <a:satMod val="115000"/>
                </a:srgbClr>
              </a:gs>
              <a:gs pos="78000">
                <a:srgbClr val="FC0404">
                  <a:shade val="67500"/>
                  <a:satMod val="115000"/>
                </a:srgbClr>
              </a:gs>
              <a:gs pos="100000">
                <a:srgbClr val="FC0404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600" dirty="0" smtClean="0"/>
              <a:t>PRMB_PRR1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 bwMode="auto">
          <a:xfrm>
            <a:off x="6419429" y="2677572"/>
            <a:ext cx="1463040" cy="73152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rIns="0" bIns="4572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dirty="0" smtClean="0"/>
              <a:t>PRMA_PRR2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 bwMode="auto">
          <a:xfrm>
            <a:off x="6415621" y="4240939"/>
            <a:ext cx="1463040" cy="731520"/>
          </a:xfrm>
          <a:prstGeom prst="rect">
            <a:avLst/>
          </a:prstGeom>
          <a:gradFill flip="none" rotWithShape="1">
            <a:gsLst>
              <a:gs pos="0">
                <a:srgbClr val="FC0404">
                  <a:shade val="30000"/>
                  <a:satMod val="115000"/>
                </a:srgbClr>
              </a:gs>
              <a:gs pos="78000">
                <a:srgbClr val="FC0404">
                  <a:shade val="67500"/>
                  <a:satMod val="115000"/>
                </a:srgbClr>
              </a:gs>
              <a:gs pos="100000">
                <a:srgbClr val="FC0404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600" dirty="0" smtClean="0"/>
              <a:t>PRMB_PRR2</a:t>
            </a:r>
            <a:endParaRPr lang="en-US" sz="1600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133853" y="3514254"/>
            <a:ext cx="8223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FPGA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-0.39462 0.293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9462 0.29375 L 0.00087 0.00023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39722 0.2884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9722 0.28843 L 0.00053 0.0009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38 L -0.39514 0.0668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9514 0.06666 L 0.00017 0.0018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3 L -0.39687 0.0606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9688 0.06065 L 0.00069 0.0009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31" grpId="0" animBg="1"/>
      <p:bldP spid="31" grpId="1" animBg="1"/>
      <p:bldP spid="35" grpId="0" animBg="1"/>
      <p:bldP spid="3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1841283" y="3765776"/>
            <a:ext cx="5461435" cy="238124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9050" contourW="19050">
            <a:bevelT w="63500" h="25400"/>
            <a:extrusionClr>
              <a:schemeClr val="tx1"/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70" y="200788"/>
            <a:ext cx="8001000" cy="590547"/>
          </a:xfrm>
        </p:spPr>
        <p:txBody>
          <a:bodyPr/>
          <a:lstStyle/>
          <a:p>
            <a:r>
              <a:rPr lang="en-US" dirty="0" smtClean="0"/>
              <a:t>Solution - </a:t>
            </a:r>
            <a:r>
              <a:rPr lang="en-US" dirty="0" err="1" smtClean="0"/>
              <a:t>Bitstream</a:t>
            </a:r>
            <a:r>
              <a:rPr lang="en-US" dirty="0" smtClean="0"/>
              <a:t> Relocation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33542"/>
            <a:ext cx="4929222" cy="6524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Partial bitstream is manipulated to change physical location on FPGA</a:t>
            </a:r>
          </a:p>
        </p:txBody>
      </p:sp>
      <p:sp>
        <p:nvSpPr>
          <p:cNvPr id="68" name="TextBox 11"/>
          <p:cNvSpPr txBox="1">
            <a:spLocks noChangeArrowheads="1"/>
          </p:cNvSpPr>
          <p:nvPr/>
        </p:nvSpPr>
        <p:spPr bwMode="auto">
          <a:xfrm>
            <a:off x="5857884" y="1262061"/>
            <a:ext cx="2857520" cy="1539874"/>
          </a:xfrm>
          <a:prstGeom prst="rect">
            <a:avLst/>
          </a:prstGeom>
          <a:solidFill>
            <a:schemeClr val="bg1">
              <a:lumMod val="85000"/>
            </a:schemeClr>
          </a:solidFill>
          <a:ln cap="rnd">
            <a:beve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900" b="0" dirty="0"/>
              <a:t>[write] - Frame Address (FAR) register.</a:t>
            </a:r>
          </a:p>
          <a:p>
            <a:pPr>
              <a:defRPr/>
            </a:pPr>
            <a:r>
              <a:rPr lang="en-US" sz="900" b="0" dirty="0"/>
              <a:t>             Top/Bottom: Top.</a:t>
            </a:r>
          </a:p>
          <a:p>
            <a:pPr>
              <a:defRPr/>
            </a:pPr>
            <a:r>
              <a:rPr lang="en-US" sz="900" b="0" dirty="0"/>
              <a:t>             Resource type: CLB/IO/CLK.</a:t>
            </a:r>
          </a:p>
          <a:p>
            <a:pPr>
              <a:defRPr/>
            </a:pPr>
            <a:r>
              <a:rPr lang="en-US" sz="900" b="0" dirty="0"/>
              <a:t>             Row number: 2.</a:t>
            </a:r>
          </a:p>
          <a:p>
            <a:pPr>
              <a:defRPr/>
            </a:pPr>
            <a:r>
              <a:rPr lang="en-US" sz="900" b="0" dirty="0"/>
              <a:t>             Column number: 2.</a:t>
            </a:r>
          </a:p>
          <a:p>
            <a:pPr>
              <a:defRPr/>
            </a:pPr>
            <a:r>
              <a:rPr lang="en-US" sz="900" b="0" dirty="0"/>
              <a:t>             Minor address 3.</a:t>
            </a:r>
          </a:p>
          <a:p>
            <a:pPr>
              <a:defRPr/>
            </a:pPr>
            <a:r>
              <a:rPr lang="en-US" sz="900" b="0" dirty="0"/>
              <a:t>             Changing FAR address column from 2 to 3.</a:t>
            </a:r>
          </a:p>
          <a:p>
            <a:pPr>
              <a:defRPr/>
            </a:pPr>
            <a:r>
              <a:rPr lang="en-US" sz="900" b="0" dirty="0"/>
              <a:t>             Changing FAR address row from 2 to 0.</a:t>
            </a:r>
            <a:endParaRPr lang="en-US" sz="800" b="0" dirty="0"/>
          </a:p>
        </p:txBody>
      </p:sp>
      <p:cxnSp>
        <p:nvCxnSpPr>
          <p:cNvPr id="69" name="Straight Connector 47"/>
          <p:cNvCxnSpPr>
            <a:cxnSpLocks noChangeShapeType="1"/>
          </p:cNvCxnSpPr>
          <p:nvPr/>
        </p:nvCxnSpPr>
        <p:spPr bwMode="auto">
          <a:xfrm>
            <a:off x="928662" y="3284536"/>
            <a:ext cx="7643866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0" name="TextBox 48"/>
          <p:cNvSpPr txBox="1">
            <a:spLocks noChangeArrowheads="1"/>
          </p:cNvSpPr>
          <p:nvPr/>
        </p:nvSpPr>
        <p:spPr bwMode="auto">
          <a:xfrm>
            <a:off x="5715008" y="2795585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Sample SW Terminal Output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357554" y="3920896"/>
            <a:ext cx="1114125" cy="1387927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</a:rPr>
              <a:t>PRR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714876" y="3920896"/>
            <a:ext cx="1114125" cy="1387927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</a:rPr>
              <a:t>PRR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029643" y="3920896"/>
            <a:ext cx="1114125" cy="1387927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</a:rPr>
              <a:t>PRR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988806" y="3920896"/>
            <a:ext cx="1114125" cy="1387927"/>
          </a:xfrm>
          <a:prstGeom prst="rect">
            <a:avLst/>
          </a:prstGeom>
          <a:solidFill>
            <a:schemeClr val="lt1"/>
          </a:solidFill>
          <a:ln/>
          <a:effectLst>
            <a:outerShdw blurRad="4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>
            <a:bevelT w="152400" h="57150" prst="softRound"/>
            <a:bevelB w="152400" h="50800" prst="softRound"/>
            <a:extrusionClr>
              <a:schemeClr val="bg1"/>
            </a:extrusion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</a:rPr>
              <a:t>PRR</a:t>
            </a:r>
          </a:p>
        </p:txBody>
      </p:sp>
      <p:sp>
        <p:nvSpPr>
          <p:cNvPr id="119" name="Text Box 6"/>
          <p:cNvSpPr txBox="1">
            <a:spLocks noChangeArrowheads="1"/>
          </p:cNvSpPr>
          <p:nvPr/>
        </p:nvSpPr>
        <p:spPr bwMode="auto">
          <a:xfrm>
            <a:off x="4071935" y="3484332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+mn-lt"/>
              </a:rPr>
              <a:t>FPGA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88806" y="3920896"/>
            <a:ext cx="1114125" cy="138792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/>
              <a:t>Module</a:t>
            </a:r>
          </a:p>
        </p:txBody>
      </p:sp>
      <p:sp>
        <p:nvSpPr>
          <p:cNvPr id="125" name="TextBox 38"/>
          <p:cNvSpPr txBox="1">
            <a:spLocks noChangeArrowheads="1"/>
          </p:cNvSpPr>
          <p:nvPr/>
        </p:nvSpPr>
        <p:spPr bwMode="auto">
          <a:xfrm>
            <a:off x="1971771" y="5643578"/>
            <a:ext cx="5200459" cy="40821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0" dirty="0"/>
              <a:t>Static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357554" y="3920896"/>
            <a:ext cx="1114125" cy="138792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 smtClean="0"/>
              <a:t>Module</a:t>
            </a:r>
            <a:endParaRPr lang="en-US" b="0" dirty="0"/>
          </a:p>
        </p:txBody>
      </p:sp>
      <p:sp>
        <p:nvSpPr>
          <p:cNvPr id="127" name="TextBox 126"/>
          <p:cNvSpPr txBox="1"/>
          <p:nvPr/>
        </p:nvSpPr>
        <p:spPr>
          <a:xfrm>
            <a:off x="4714876" y="3920896"/>
            <a:ext cx="1114125" cy="138792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/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714876" y="3920896"/>
            <a:ext cx="1114125" cy="138792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/>
              <a:t>Module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357554" y="3908652"/>
            <a:ext cx="1114125" cy="138792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b="0" dirty="0"/>
              <a:t>Module</a:t>
            </a:r>
          </a:p>
        </p:txBody>
      </p:sp>
      <p:sp>
        <p:nvSpPr>
          <p:cNvPr id="135" name="Line 17"/>
          <p:cNvSpPr>
            <a:spLocks noChangeShapeType="1"/>
          </p:cNvSpPr>
          <p:nvPr/>
        </p:nvSpPr>
        <p:spPr bwMode="auto">
          <a:xfrm flipH="1">
            <a:off x="6572264" y="5286388"/>
            <a:ext cx="45719" cy="357190"/>
          </a:xfrm>
          <a:prstGeom prst="line">
            <a:avLst/>
          </a:prstGeom>
          <a:ln>
            <a:headEnd type="stealth" w="lg" len="med"/>
            <a:tailEnd type="stealth" w="lg" len="med"/>
          </a:ln>
          <a:scene3d>
            <a:camera prst="orthographicFront">
              <a:rot lat="0" lon="0" rev="48000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 flipH="1">
            <a:off x="5240661" y="5286388"/>
            <a:ext cx="45719" cy="357190"/>
          </a:xfrm>
          <a:prstGeom prst="line">
            <a:avLst/>
          </a:prstGeom>
          <a:ln>
            <a:headEnd type="stealth" w="lg" len="med"/>
            <a:tailEnd type="stealth" w="lg" len="med"/>
          </a:ln>
          <a:scene3d>
            <a:camera prst="orthographicFront">
              <a:rot lat="0" lon="0" rev="48000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62" name="Line 17"/>
          <p:cNvSpPr>
            <a:spLocks noChangeShapeType="1"/>
          </p:cNvSpPr>
          <p:nvPr/>
        </p:nvSpPr>
        <p:spPr bwMode="auto">
          <a:xfrm flipH="1">
            <a:off x="3883339" y="5286388"/>
            <a:ext cx="45719" cy="357190"/>
          </a:xfrm>
          <a:prstGeom prst="line">
            <a:avLst/>
          </a:prstGeom>
          <a:ln>
            <a:headEnd type="stealth" w="lg" len="med"/>
            <a:tailEnd type="stealth" w="lg" len="med"/>
          </a:ln>
          <a:scene3d>
            <a:camera prst="orthographicFront">
              <a:rot lat="0" lon="0" rev="48000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63" name="Line 17"/>
          <p:cNvSpPr>
            <a:spLocks noChangeShapeType="1"/>
          </p:cNvSpPr>
          <p:nvPr/>
        </p:nvSpPr>
        <p:spPr bwMode="auto">
          <a:xfrm flipH="1">
            <a:off x="2526017" y="5286388"/>
            <a:ext cx="45719" cy="357190"/>
          </a:xfrm>
          <a:prstGeom prst="line">
            <a:avLst/>
          </a:prstGeom>
          <a:ln>
            <a:headEnd type="stealth" w="lg" len="med"/>
            <a:tailEnd type="stealth" w="lg" len="med"/>
          </a:ln>
          <a:scene3d>
            <a:camera prst="orthographicFront">
              <a:rot lat="0" lon="0" rev="48000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0"/>
          </a:p>
        </p:txBody>
      </p:sp>
      <p:cxnSp>
        <p:nvCxnSpPr>
          <p:cNvPr id="65" name="Straight Connector 47"/>
          <p:cNvCxnSpPr>
            <a:cxnSpLocks noChangeShapeType="1"/>
          </p:cNvCxnSpPr>
          <p:nvPr/>
        </p:nvCxnSpPr>
        <p:spPr bwMode="auto">
          <a:xfrm rot="5400000" flipH="1" flipV="1">
            <a:off x="4429124" y="2143116"/>
            <a:ext cx="2143140" cy="1588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3.7037E-7 L -0.1493 0.00093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86 0.00277 L -0.14948 -0.00023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7210"/>
          </a:xfrm>
        </p:spPr>
        <p:txBody>
          <a:bodyPr/>
          <a:lstStyle/>
          <a:p>
            <a:r>
              <a:rPr lang="en-US" dirty="0" smtClean="0"/>
              <a:t>Bitstream Relocation (BR)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Benefits</a:t>
            </a:r>
          </a:p>
          <a:p>
            <a:pPr lvl="1" eaLnBrk="1" hangingPunct="1"/>
            <a:r>
              <a:rPr lang="en-US" sz="1800" dirty="0" smtClean="0"/>
              <a:t>Increased flexibility in time-multiplexing FPGA resources</a:t>
            </a:r>
          </a:p>
          <a:p>
            <a:pPr lvl="1" eaLnBrk="1" hangingPunct="1"/>
            <a:r>
              <a:rPr lang="en-US" sz="1800" dirty="0" smtClean="0"/>
              <a:t>Reduced bitstream storage requirements</a:t>
            </a:r>
            <a:endParaRPr lang="en-US" sz="1600" dirty="0" smtClean="0"/>
          </a:p>
          <a:p>
            <a:pPr lvl="1" eaLnBrk="1" hangingPunct="1"/>
            <a:r>
              <a:rPr lang="en-US" sz="1800" dirty="0" smtClean="0"/>
              <a:t>Bitstream migration between devices</a:t>
            </a:r>
          </a:p>
          <a:p>
            <a:pPr lvl="1" eaLnBrk="1" hangingPunct="1"/>
            <a:r>
              <a:rPr lang="en-US" sz="1800" dirty="0" smtClean="0"/>
              <a:t>Ability to move modules away from faults</a:t>
            </a:r>
          </a:p>
          <a:p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412134" y="3214686"/>
            <a:ext cx="1463626" cy="959948"/>
            <a:chOff x="2412134" y="3214686"/>
            <a:chExt cx="1463626" cy="959948"/>
          </a:xfrm>
        </p:grpSpPr>
        <p:sp>
          <p:nvSpPr>
            <p:cNvPr id="30" name="TextBox 29"/>
            <p:cNvSpPr txBox="1"/>
            <p:nvPr/>
          </p:nvSpPr>
          <p:spPr bwMode="auto">
            <a:xfrm>
              <a:off x="2412134" y="3214686"/>
              <a:ext cx="1463626" cy="9599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extrusionH="76200" contourW="19050" prstMaterial="softEdge">
              <a:bevelT w="63500" h="25400"/>
              <a:extrusionClr>
                <a:schemeClr val="bg1">
                  <a:lumMod val="85000"/>
                </a:schemeClr>
              </a:extrusion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b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i="1" dirty="0">
                  <a:solidFill>
                    <a:schemeClr val="tx1"/>
                  </a:solidFill>
                </a:rPr>
                <a:t>Bitstream Storage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2506560" y="3310681"/>
              <a:ext cx="1274771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bIns="45720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800" dirty="0"/>
                <a:t>PRM A</a:t>
              </a: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2506561" y="3598665"/>
              <a:ext cx="1274771" cy="287984"/>
            </a:xfrm>
            <a:prstGeom prst="rect">
              <a:avLst/>
            </a:prstGeom>
            <a:gradFill flip="none" rotWithShape="1">
              <a:gsLst>
                <a:gs pos="0">
                  <a:srgbClr val="FC0404">
                    <a:shade val="30000"/>
                    <a:satMod val="115000"/>
                  </a:srgbClr>
                </a:gs>
                <a:gs pos="78000">
                  <a:srgbClr val="FC0404">
                    <a:shade val="67500"/>
                    <a:satMod val="115000"/>
                  </a:srgbClr>
                </a:gs>
                <a:gs pos="100000">
                  <a:srgbClr val="FC040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800" dirty="0"/>
                <a:t>PRM B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827540" y="3262684"/>
            <a:ext cx="5494823" cy="3023836"/>
            <a:chOff x="1827540" y="3262684"/>
            <a:chExt cx="5494823" cy="3023836"/>
          </a:xfrm>
        </p:grpSpPr>
        <p:grpSp>
          <p:nvGrpSpPr>
            <p:cNvPr id="5" name="Group 336"/>
            <p:cNvGrpSpPr>
              <a:grpSpLocks/>
            </p:cNvGrpSpPr>
            <p:nvPr/>
          </p:nvGrpSpPr>
          <p:grpSpPr bwMode="auto">
            <a:xfrm>
              <a:off x="5695931" y="3706662"/>
              <a:ext cx="1626432" cy="2294104"/>
              <a:chOff x="6366642" y="8401050"/>
              <a:chExt cx="2624958" cy="3642085"/>
            </a:xfrm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6400800" y="8401050"/>
                <a:ext cx="2590800" cy="3348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/>
              </a:scene3d>
              <a:sp3d extrusionH="76200" contourW="19050" prstMaterial="softEdge">
                <a:bevelT w="63500" h="25400"/>
                <a:extrusionClr>
                  <a:schemeClr val="bg1">
                    <a:lumMod val="85000"/>
                  </a:schemeClr>
                </a:extrusionClr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b"/>
              <a:lstStyle/>
              <a:p>
                <a:pPr>
                  <a:spcBef>
                    <a:spcPct val="20000"/>
                  </a:spcBef>
                  <a:defRPr/>
                </a:pPr>
                <a:endParaRPr lang="en-US" sz="1200" i="1"/>
              </a:p>
            </p:txBody>
          </p:sp>
          <p:sp>
            <p:nvSpPr>
              <p:cNvPr id="34" name="Text Box 15"/>
              <p:cNvSpPr txBox="1">
                <a:spLocks noChangeArrowheads="1"/>
              </p:cNvSpPr>
              <p:nvPr/>
            </p:nvSpPr>
            <p:spPr bwMode="auto">
              <a:xfrm>
                <a:off x="6553201" y="10820400"/>
                <a:ext cx="2286000" cy="6096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600" dirty="0"/>
                  <a:t>Static</a:t>
                </a:r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6366642" y="11716728"/>
                <a:ext cx="1909765" cy="326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200" i="1" dirty="0"/>
                  <a:t>FPGA</a:t>
                </a:r>
                <a:endParaRPr lang="en-US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553200" y="8534400"/>
                <a:ext cx="457200" cy="2057400"/>
              </a:xfrm>
              <a:prstGeom prst="rect">
                <a:avLst/>
              </a:prstGeom>
              <a:solidFill>
                <a:schemeClr val="lt1"/>
              </a:solidFill>
              <a:ln/>
              <a:effectLst>
                <a:outerShdw blurRad="4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 extrusionH="76200">
                <a:bevelT w="152400" h="57150" prst="softRound"/>
                <a:bevelB w="152400" h="50800" prst="softRound"/>
                <a:extrusionClr>
                  <a:schemeClr val="bg1"/>
                </a:extrusionClr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PRR 1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162800" y="8534400"/>
                <a:ext cx="457200" cy="2057400"/>
              </a:xfrm>
              <a:prstGeom prst="rect">
                <a:avLst/>
              </a:prstGeom>
              <a:solidFill>
                <a:schemeClr val="lt1"/>
              </a:solidFill>
              <a:ln/>
              <a:effectLst>
                <a:outerShdw blurRad="4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 extrusionH="76200">
                <a:bevelT w="152400" h="57150" prst="softRound"/>
                <a:bevelB w="152400" h="50800" prst="softRound"/>
                <a:extrusionClr>
                  <a:schemeClr val="bg1"/>
                </a:extrusionClr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RRR 2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772400" y="8534400"/>
                <a:ext cx="457200" cy="2057400"/>
              </a:xfrm>
              <a:prstGeom prst="rect">
                <a:avLst/>
              </a:prstGeom>
              <a:solidFill>
                <a:schemeClr val="lt1"/>
              </a:solidFill>
              <a:ln/>
              <a:effectLst>
                <a:outerShdw blurRad="4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 extrusionH="76200">
                <a:bevelT w="152400" h="57150" prst="softRound"/>
                <a:bevelB w="152400" h="50800" prst="softRound"/>
                <a:extrusionClr>
                  <a:schemeClr val="bg1"/>
                </a:extrusionClr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PRR 3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382000" y="8534400"/>
                <a:ext cx="457200" cy="2057400"/>
              </a:xfrm>
              <a:prstGeom prst="rect">
                <a:avLst/>
              </a:prstGeom>
              <a:solidFill>
                <a:schemeClr val="lt1"/>
              </a:solidFill>
              <a:ln/>
              <a:effectLst>
                <a:outerShdw blurRad="4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 extrusionH="76200">
                <a:bevelT w="152400" h="57150" prst="softRound"/>
                <a:bevelB w="152400" h="50800" prst="softRound"/>
                <a:extrusionClr>
                  <a:schemeClr val="bg1"/>
                </a:extrusionClr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PRR 4</a:t>
                </a:r>
              </a:p>
            </p:txBody>
          </p:sp>
        </p:grpSp>
        <p:sp>
          <p:nvSpPr>
            <p:cNvPr id="6" name="Cloud 5"/>
            <p:cNvSpPr/>
            <p:nvPr/>
          </p:nvSpPr>
          <p:spPr bwMode="auto">
            <a:xfrm>
              <a:off x="4064614" y="3262684"/>
              <a:ext cx="1510840" cy="959948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defTabSz="3135313">
                <a:spcBef>
                  <a:spcPct val="20000"/>
                </a:spcBef>
                <a:defRPr/>
              </a:pPr>
              <a:r>
                <a:rPr lang="en-US" sz="1400" dirty="0"/>
                <a:t>Bitstream</a:t>
              </a:r>
            </a:p>
            <a:p>
              <a:pPr algn="ctr" defTabSz="3135313">
                <a:spcBef>
                  <a:spcPct val="20000"/>
                </a:spcBef>
                <a:defRPr/>
              </a:pPr>
              <a:r>
                <a:rPr lang="en-US" sz="1400" dirty="0" err="1"/>
                <a:t>Relocator</a:t>
              </a:r>
              <a:endParaRPr lang="en-US" sz="1400" dirty="0"/>
            </a:p>
          </p:txBody>
        </p:sp>
        <p:cxnSp>
          <p:nvCxnSpPr>
            <p:cNvPr id="7" name="Straight Arrow Connector 82"/>
            <p:cNvCxnSpPr>
              <a:cxnSpLocks noChangeShapeType="1"/>
              <a:endCxn id="6" idx="2"/>
            </p:cNvCxnSpPr>
            <p:nvPr/>
          </p:nvCxnSpPr>
          <p:spPr bwMode="auto">
            <a:xfrm>
              <a:off x="3875760" y="3694660"/>
              <a:ext cx="193773" cy="47998"/>
            </a:xfrm>
            <a:prstGeom prst="straightConnector1">
              <a:avLst/>
            </a:prstGeom>
            <a:noFill/>
            <a:ln w="2857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grpSp>
          <p:nvGrpSpPr>
            <p:cNvPr id="9" name="Group 335"/>
            <p:cNvGrpSpPr>
              <a:grpSpLocks/>
            </p:cNvGrpSpPr>
            <p:nvPr/>
          </p:nvGrpSpPr>
          <p:grpSpPr bwMode="auto">
            <a:xfrm>
              <a:off x="2412134" y="4894596"/>
              <a:ext cx="2502328" cy="1391924"/>
              <a:chOff x="1447800" y="10287000"/>
              <a:chExt cx="4038600" cy="22098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47800" y="10287000"/>
                <a:ext cx="4038600" cy="2209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/>
              </a:scene3d>
              <a:sp3d extrusionH="76200" contourW="19050" prstMaterial="softEdge">
                <a:bevelT w="63500" h="25400"/>
                <a:extrusionClr>
                  <a:schemeClr val="bg1">
                    <a:lumMod val="85000"/>
                  </a:schemeClr>
                </a:extrusionClr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b"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sz="900" i="1" dirty="0">
                    <a:solidFill>
                      <a:schemeClr val="tx1"/>
                    </a:solidFill>
                  </a:rPr>
                  <a:t>Bitstream Storage</a:t>
                </a:r>
              </a:p>
            </p:txBody>
          </p:sp>
          <p:grpSp>
            <p:nvGrpSpPr>
              <p:cNvPr id="21" name="Group 48"/>
              <p:cNvGrpSpPr>
                <a:grpSpLocks/>
              </p:cNvGrpSpPr>
              <p:nvPr/>
            </p:nvGrpSpPr>
            <p:grpSpPr bwMode="auto">
              <a:xfrm>
                <a:off x="4338483" y="10439400"/>
                <a:ext cx="928461" cy="1600202"/>
                <a:chOff x="5435183" y="10210798"/>
                <a:chExt cx="471841" cy="1600202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5670029" y="10210798"/>
                  <a:ext cx="236995" cy="1600201"/>
                </a:xfrm>
                <a:prstGeom prst="rect">
                  <a:avLst/>
                </a:prstGeom>
                <a:solidFill>
                  <a:srgbClr val="000099"/>
                </a:solidFill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sz="1100" dirty="0"/>
                    <a:t>PRM B/PRR 4 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5435183" y="10210800"/>
                  <a:ext cx="236995" cy="1600200"/>
                </a:xfrm>
                <a:prstGeom prst="rect">
                  <a:avLst/>
                </a:prstGeom>
                <a:solidFill>
                  <a:srgbClr val="000099"/>
                </a:solidFill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sz="1100" dirty="0"/>
                    <a:t>PRM B/PRR 3 </a:t>
                  </a:r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3881284" y="10439402"/>
                <a:ext cx="462116" cy="1600200"/>
              </a:xfrm>
              <a:prstGeom prst="rect">
                <a:avLst/>
              </a:prstGeom>
              <a:solidFill>
                <a:srgbClr val="000099"/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PRM B/PRR 2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429000" y="10439402"/>
                <a:ext cx="462116" cy="1600200"/>
              </a:xfrm>
              <a:prstGeom prst="rect">
                <a:avLst/>
              </a:prstGeom>
              <a:solidFill>
                <a:srgbClr val="000099"/>
              </a:solidFill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PRM B/PRR 1 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966884" y="10439402"/>
                <a:ext cx="462116" cy="16002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 anchorCtr="1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PRM A/PRR 4 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514600" y="10439402"/>
                <a:ext cx="462116" cy="16002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 anchorCtr="1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PRM A/PRR 3 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52484" y="10439402"/>
                <a:ext cx="462116" cy="16002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 anchorCtr="1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PRM A/PRR 2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595284" y="10439402"/>
                <a:ext cx="462116" cy="16002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 anchorCtr="1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PRM A/PRR 1 </a:t>
                </a:r>
              </a:p>
            </p:txBody>
          </p:sp>
        </p:grpSp>
        <p:grpSp>
          <p:nvGrpSpPr>
            <p:cNvPr id="10" name="Group 325"/>
            <p:cNvGrpSpPr>
              <a:grpSpLocks/>
            </p:cNvGrpSpPr>
            <p:nvPr/>
          </p:nvGrpSpPr>
          <p:grpSpPr bwMode="auto">
            <a:xfrm>
              <a:off x="2412134" y="4143380"/>
              <a:ext cx="3210535" cy="747451"/>
              <a:chOff x="1066800" y="9246749"/>
              <a:chExt cx="5181600" cy="1186966"/>
            </a:xfrm>
          </p:grpSpPr>
          <p:sp>
            <p:nvSpPr>
              <p:cNvPr id="17" name="Text Box 127"/>
              <p:cNvSpPr txBox="1">
                <a:spLocks noChangeArrowheads="1"/>
              </p:cNvSpPr>
              <p:nvPr/>
            </p:nvSpPr>
            <p:spPr bwMode="auto">
              <a:xfrm>
                <a:off x="1066800" y="9246749"/>
                <a:ext cx="5154010" cy="118696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313502" tIns="156751" rIns="313502" bIns="156751">
                <a:spAutoFit/>
              </a:bodyPr>
              <a:lstStyle/>
              <a:p>
                <a:pPr defTabSz="3135313">
                  <a:spcBef>
                    <a:spcPct val="20000"/>
                  </a:spcBef>
                </a:pPr>
                <a:r>
                  <a:rPr lang="en-US" sz="1400" dirty="0"/>
                  <a:t>Eliminates need for multiple copies of same partial bitstream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>
                <a:off x="1371600" y="10211028"/>
                <a:ext cx="48768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1371600" y="9448821"/>
                <a:ext cx="4876800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Freeform 282"/>
            <p:cNvSpPr>
              <a:spLocks noChangeArrowheads="1"/>
            </p:cNvSpPr>
            <p:nvPr/>
          </p:nvSpPr>
          <p:spPr bwMode="auto">
            <a:xfrm rot="170327">
              <a:off x="2081638" y="3646662"/>
              <a:ext cx="330496" cy="2303876"/>
            </a:xfrm>
            <a:custGeom>
              <a:avLst/>
              <a:gdLst>
                <a:gd name="T0" fmla="*/ 533400 w 738783"/>
                <a:gd name="T1" fmla="*/ 3657600 h 1718294"/>
                <a:gd name="T2" fmla="*/ 47946 w 738783"/>
                <a:gd name="T3" fmla="*/ 1696278 h 1718294"/>
                <a:gd name="T4" fmla="*/ 245723 w 738783"/>
                <a:gd name="T5" fmla="*/ 0 h 1718294"/>
                <a:gd name="T6" fmla="*/ 0 60000 65536"/>
                <a:gd name="T7" fmla="*/ 0 60000 65536"/>
                <a:gd name="T8" fmla="*/ 0 60000 65536"/>
                <a:gd name="T9" fmla="*/ 0 w 738783"/>
                <a:gd name="T10" fmla="*/ 0 h 1718294"/>
                <a:gd name="T11" fmla="*/ 738783 w 738783"/>
                <a:gd name="T12" fmla="*/ 1718294 h 1718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8783" h="1718294">
                  <a:moveTo>
                    <a:pt x="738783" y="1718294"/>
                  </a:moveTo>
                  <a:cubicBezTo>
                    <a:pt x="435798" y="1400783"/>
                    <a:pt x="132814" y="1083272"/>
                    <a:pt x="66407" y="796890"/>
                  </a:cubicBezTo>
                  <a:cubicBezTo>
                    <a:pt x="0" y="510508"/>
                    <a:pt x="340338" y="0"/>
                    <a:pt x="340338" y="0"/>
                  </a:cubicBezTo>
                </a:path>
              </a:pathLst>
            </a:custGeom>
            <a:noFill/>
            <a:ln w="28575" algn="ctr">
              <a:solidFill>
                <a:srgbClr val="0033CC"/>
              </a:solidFill>
              <a:round/>
              <a:headEnd/>
              <a:tailEnd type="arrow" w="med" len="med"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en-US" sz="1400"/>
            </a:p>
          </p:txBody>
        </p:sp>
        <p:cxnSp>
          <p:nvCxnSpPr>
            <p:cNvPr id="12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4914462" y="5038588"/>
              <a:ext cx="897061" cy="551970"/>
            </a:xfrm>
            <a:prstGeom prst="straightConnector1">
              <a:avLst/>
            </a:prstGeom>
            <a:noFill/>
            <a:ln w="2857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sp>
          <p:nvSpPr>
            <p:cNvPr id="13" name="TextBox 232"/>
            <p:cNvSpPr txBox="1">
              <a:spLocks noChangeArrowheads="1"/>
            </p:cNvSpPr>
            <p:nvPr/>
          </p:nvSpPr>
          <p:spPr bwMode="auto">
            <a:xfrm rot="19740713">
              <a:off x="4773245" y="5321188"/>
              <a:ext cx="132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200" dirty="0"/>
                <a:t>No </a:t>
              </a:r>
              <a:r>
                <a:rPr lang="en-US" sz="1200" dirty="0" smtClean="0"/>
                <a:t>relocation</a:t>
              </a:r>
              <a:endParaRPr lang="en-US" sz="1200" dirty="0"/>
            </a:p>
          </p:txBody>
        </p:sp>
        <p:cxnSp>
          <p:nvCxnSpPr>
            <p:cNvPr id="14" name="Straight Arrow Connector 79"/>
            <p:cNvCxnSpPr>
              <a:cxnSpLocks noChangeShapeType="1"/>
              <a:stCxn id="6" idx="0"/>
            </p:cNvCxnSpPr>
            <p:nvPr/>
          </p:nvCxnSpPr>
          <p:spPr bwMode="auto">
            <a:xfrm>
              <a:off x="5574471" y="3742658"/>
              <a:ext cx="614762" cy="335982"/>
            </a:xfrm>
            <a:prstGeom prst="straightConnector1">
              <a:avLst/>
            </a:prstGeom>
            <a:noFill/>
            <a:ln w="2857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cxnSp>
          <p:nvCxnSpPr>
            <p:cNvPr id="15" name="Straight Arrow Connector 79"/>
            <p:cNvCxnSpPr>
              <a:cxnSpLocks noChangeShapeType="1"/>
              <a:stCxn id="6" idx="0"/>
            </p:cNvCxnSpPr>
            <p:nvPr/>
          </p:nvCxnSpPr>
          <p:spPr bwMode="auto">
            <a:xfrm>
              <a:off x="5574471" y="3742658"/>
              <a:ext cx="1370181" cy="239987"/>
            </a:xfrm>
            <a:prstGeom prst="straightConnector1">
              <a:avLst/>
            </a:prstGeom>
            <a:noFill/>
            <a:ln w="28575" algn="ctr">
              <a:solidFill>
                <a:srgbClr val="0033CC"/>
              </a:solidFill>
              <a:round/>
              <a:headEnd/>
              <a:tailEnd type="arrow" w="med" len="med"/>
            </a:ln>
          </p:spPr>
        </p:cxnSp>
        <p:sp>
          <p:nvSpPr>
            <p:cNvPr id="16" name="TextBox 230"/>
            <p:cNvSpPr txBox="1">
              <a:spLocks noChangeArrowheads="1"/>
            </p:cNvSpPr>
            <p:nvPr/>
          </p:nvSpPr>
          <p:spPr bwMode="auto">
            <a:xfrm rot="16200000">
              <a:off x="1205469" y="4413945"/>
              <a:ext cx="15826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dirty="0"/>
                <a:t>With relocation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77210"/>
          </a:xfrm>
        </p:spPr>
        <p:txBody>
          <a:bodyPr/>
          <a:lstStyle/>
          <a:p>
            <a:r>
              <a:rPr lang="en-US" dirty="0" smtClean="0"/>
              <a:t>Motivating Application Domains</a:t>
            </a:r>
            <a:endParaRPr lang="en-US" dirty="0"/>
          </a:p>
        </p:txBody>
      </p:sp>
      <p:grpSp>
        <p:nvGrpSpPr>
          <p:cNvPr id="32" name="Group 358"/>
          <p:cNvGrpSpPr>
            <a:grpSpLocks/>
          </p:cNvGrpSpPr>
          <p:nvPr/>
        </p:nvGrpSpPr>
        <p:grpSpPr bwMode="auto">
          <a:xfrm>
            <a:off x="1071538" y="3214688"/>
            <a:ext cx="1571636" cy="2458322"/>
            <a:chOff x="9425814" y="15709467"/>
            <a:chExt cx="3605652" cy="4128032"/>
          </a:xfrm>
        </p:grpSpPr>
        <p:sp>
          <p:nvSpPr>
            <p:cNvPr id="33" name="Rectangle 663"/>
            <p:cNvSpPr>
              <a:spLocks noChangeArrowheads="1"/>
            </p:cNvSpPr>
            <p:nvPr/>
          </p:nvSpPr>
          <p:spPr bwMode="auto">
            <a:xfrm>
              <a:off x="9753601" y="15709467"/>
              <a:ext cx="2946307" cy="3352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extrusionH="76200" contourW="19050" prstMaterial="softEdge">
              <a:bevelT w="63500" h="25400"/>
              <a:extrusionClr>
                <a:schemeClr val="bg1">
                  <a:lumMod val="85000"/>
                </a:schemeClr>
              </a:extrusion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  <a:defRPr/>
              </a:pPr>
              <a:endParaRPr lang="en-US" sz="1400"/>
            </a:p>
          </p:txBody>
        </p:sp>
        <p:sp>
          <p:nvSpPr>
            <p:cNvPr id="34" name="Rectangle 665"/>
            <p:cNvSpPr>
              <a:spLocks noChangeArrowheads="1"/>
            </p:cNvSpPr>
            <p:nvPr/>
          </p:nvSpPr>
          <p:spPr bwMode="auto">
            <a:xfrm>
              <a:off x="9900278" y="15879928"/>
              <a:ext cx="363726" cy="265369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A</a:t>
              </a:r>
            </a:p>
          </p:txBody>
        </p:sp>
        <p:sp>
          <p:nvSpPr>
            <p:cNvPr id="35" name="Rectangle 678"/>
            <p:cNvSpPr>
              <a:spLocks noChangeArrowheads="1"/>
            </p:cNvSpPr>
            <p:nvPr/>
          </p:nvSpPr>
          <p:spPr bwMode="auto">
            <a:xfrm>
              <a:off x="9900278" y="18648801"/>
              <a:ext cx="2702192" cy="325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Decision Logic</a:t>
              </a:r>
            </a:p>
          </p:txBody>
        </p:sp>
        <p:sp>
          <p:nvSpPr>
            <p:cNvPr id="36" name="Rectangle 665"/>
            <p:cNvSpPr>
              <a:spLocks noChangeArrowheads="1"/>
            </p:cNvSpPr>
            <p:nvPr/>
          </p:nvSpPr>
          <p:spPr bwMode="auto">
            <a:xfrm>
              <a:off x="10338741" y="15884536"/>
              <a:ext cx="363726" cy="265369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A</a:t>
              </a:r>
            </a:p>
          </p:txBody>
        </p:sp>
        <p:sp>
          <p:nvSpPr>
            <p:cNvPr id="37" name="Rectangle 665"/>
            <p:cNvSpPr>
              <a:spLocks noChangeArrowheads="1"/>
            </p:cNvSpPr>
            <p:nvPr/>
          </p:nvSpPr>
          <p:spPr bwMode="auto">
            <a:xfrm>
              <a:off x="10799903" y="15884536"/>
              <a:ext cx="363726" cy="265369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A</a:t>
              </a:r>
            </a:p>
          </p:txBody>
        </p:sp>
        <p:sp>
          <p:nvSpPr>
            <p:cNvPr id="38" name="Rectangle 665"/>
            <p:cNvSpPr>
              <a:spLocks noChangeArrowheads="1"/>
            </p:cNvSpPr>
            <p:nvPr/>
          </p:nvSpPr>
          <p:spPr bwMode="auto">
            <a:xfrm>
              <a:off x="11264383" y="15884536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8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B</a:t>
              </a:r>
            </a:p>
          </p:txBody>
        </p:sp>
        <p:sp>
          <p:nvSpPr>
            <p:cNvPr id="39" name="Rectangle 665"/>
            <p:cNvSpPr>
              <a:spLocks noChangeArrowheads="1"/>
            </p:cNvSpPr>
            <p:nvPr/>
          </p:nvSpPr>
          <p:spPr bwMode="auto">
            <a:xfrm>
              <a:off x="11725545" y="15884536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8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B</a:t>
              </a:r>
            </a:p>
          </p:txBody>
        </p:sp>
        <p:sp>
          <p:nvSpPr>
            <p:cNvPr id="40" name="Rectangle 665"/>
            <p:cNvSpPr>
              <a:spLocks noChangeArrowheads="1"/>
            </p:cNvSpPr>
            <p:nvPr/>
          </p:nvSpPr>
          <p:spPr bwMode="auto">
            <a:xfrm>
              <a:off x="12190026" y="15884536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8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B</a:t>
              </a:r>
            </a:p>
          </p:txBody>
        </p:sp>
        <p:sp>
          <p:nvSpPr>
            <p:cNvPr id="41" name="TextBox 306"/>
            <p:cNvSpPr txBox="1">
              <a:spLocks noChangeArrowheads="1"/>
            </p:cNvSpPr>
            <p:nvPr/>
          </p:nvSpPr>
          <p:spPr bwMode="auto">
            <a:xfrm>
              <a:off x="9425814" y="19062268"/>
              <a:ext cx="3605652" cy="775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200" dirty="0">
                  <a:latin typeface="+mn-lt"/>
                </a:rPr>
                <a:t>2x Triple Modular Redundancy (TMR)</a:t>
              </a:r>
            </a:p>
          </p:txBody>
        </p:sp>
      </p:grpSp>
      <p:grpSp>
        <p:nvGrpSpPr>
          <p:cNvPr id="42" name="Group 357"/>
          <p:cNvGrpSpPr>
            <a:grpSpLocks/>
          </p:cNvGrpSpPr>
          <p:nvPr/>
        </p:nvGrpSpPr>
        <p:grpSpPr bwMode="auto">
          <a:xfrm>
            <a:off x="2643174" y="3214690"/>
            <a:ext cx="1357322" cy="2471435"/>
            <a:chOff x="13030200" y="15705893"/>
            <a:chExt cx="3113972" cy="4122973"/>
          </a:xfrm>
        </p:grpSpPr>
        <p:sp>
          <p:nvSpPr>
            <p:cNvPr id="43" name="Rectangle 663"/>
            <p:cNvSpPr>
              <a:spLocks noChangeArrowheads="1"/>
            </p:cNvSpPr>
            <p:nvPr/>
          </p:nvSpPr>
          <p:spPr bwMode="auto">
            <a:xfrm>
              <a:off x="13030200" y="15705893"/>
              <a:ext cx="2946306" cy="3352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extrusionH="76200" contourW="19050" prstMaterial="softEdge">
              <a:bevelT w="63500" h="25400"/>
              <a:extrusionClr>
                <a:schemeClr val="bg1">
                  <a:lumMod val="85000"/>
                </a:schemeClr>
              </a:extrusion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  <a:defRPr/>
              </a:pPr>
              <a:endParaRPr lang="en-US" sz="1400"/>
            </a:p>
          </p:txBody>
        </p:sp>
        <p:sp>
          <p:nvSpPr>
            <p:cNvPr id="44" name="Rectangle 665"/>
            <p:cNvSpPr>
              <a:spLocks noChangeArrowheads="1"/>
            </p:cNvSpPr>
            <p:nvPr/>
          </p:nvSpPr>
          <p:spPr bwMode="auto">
            <a:xfrm>
              <a:off x="13176878" y="15876354"/>
              <a:ext cx="363726" cy="265369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A</a:t>
              </a:r>
            </a:p>
          </p:txBody>
        </p:sp>
        <p:sp>
          <p:nvSpPr>
            <p:cNvPr id="45" name="Rectangle 678"/>
            <p:cNvSpPr>
              <a:spLocks noChangeArrowheads="1"/>
            </p:cNvSpPr>
            <p:nvPr/>
          </p:nvSpPr>
          <p:spPr bwMode="auto">
            <a:xfrm>
              <a:off x="13176878" y="18645226"/>
              <a:ext cx="2702192" cy="30777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Decision Logic</a:t>
              </a:r>
            </a:p>
          </p:txBody>
        </p:sp>
        <p:sp>
          <p:nvSpPr>
            <p:cNvPr id="46" name="Rectangle 665"/>
            <p:cNvSpPr>
              <a:spLocks noChangeArrowheads="1"/>
            </p:cNvSpPr>
            <p:nvPr/>
          </p:nvSpPr>
          <p:spPr bwMode="auto">
            <a:xfrm>
              <a:off x="13615341" y="15880962"/>
              <a:ext cx="363726" cy="265369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A</a:t>
              </a:r>
            </a:p>
          </p:txBody>
        </p:sp>
        <p:sp>
          <p:nvSpPr>
            <p:cNvPr id="47" name="Rectangle 665"/>
            <p:cNvSpPr>
              <a:spLocks noChangeArrowheads="1"/>
            </p:cNvSpPr>
            <p:nvPr/>
          </p:nvSpPr>
          <p:spPr bwMode="auto">
            <a:xfrm>
              <a:off x="14076503" y="15880962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8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B</a:t>
              </a:r>
            </a:p>
          </p:txBody>
        </p:sp>
        <p:sp>
          <p:nvSpPr>
            <p:cNvPr id="48" name="Rectangle 665"/>
            <p:cNvSpPr>
              <a:spLocks noChangeArrowheads="1"/>
            </p:cNvSpPr>
            <p:nvPr/>
          </p:nvSpPr>
          <p:spPr bwMode="auto">
            <a:xfrm>
              <a:off x="14540983" y="15880962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8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B</a:t>
              </a:r>
            </a:p>
          </p:txBody>
        </p:sp>
        <p:sp>
          <p:nvSpPr>
            <p:cNvPr id="49" name="Rectangle 665"/>
            <p:cNvSpPr>
              <a:spLocks noChangeArrowheads="1"/>
            </p:cNvSpPr>
            <p:nvPr/>
          </p:nvSpPr>
          <p:spPr bwMode="auto">
            <a:xfrm>
              <a:off x="15002145" y="15880962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FC0404">
                    <a:shade val="30000"/>
                    <a:satMod val="115000"/>
                  </a:srgbClr>
                </a:gs>
                <a:gs pos="78000">
                  <a:srgbClr val="FC0404">
                    <a:shade val="67500"/>
                    <a:satMod val="115000"/>
                  </a:srgbClr>
                </a:gs>
                <a:gs pos="100000">
                  <a:srgbClr val="FC040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C</a:t>
              </a:r>
            </a:p>
          </p:txBody>
        </p:sp>
        <p:sp>
          <p:nvSpPr>
            <p:cNvPr id="50" name="Rectangle 665"/>
            <p:cNvSpPr>
              <a:spLocks noChangeArrowheads="1"/>
            </p:cNvSpPr>
            <p:nvPr/>
          </p:nvSpPr>
          <p:spPr bwMode="auto">
            <a:xfrm>
              <a:off x="15466626" y="15880962"/>
              <a:ext cx="363726" cy="2653694"/>
            </a:xfrm>
            <a:prstGeom prst="rect">
              <a:avLst/>
            </a:prstGeom>
            <a:gradFill flip="none" rotWithShape="1">
              <a:gsLst>
                <a:gs pos="0">
                  <a:srgbClr val="FC0404">
                    <a:shade val="30000"/>
                    <a:satMod val="115000"/>
                  </a:srgbClr>
                </a:gs>
                <a:gs pos="78000">
                  <a:srgbClr val="FC0404">
                    <a:shade val="67500"/>
                    <a:satMod val="115000"/>
                  </a:srgbClr>
                </a:gs>
                <a:gs pos="100000">
                  <a:srgbClr val="FC040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lIns="45720" rIns="4572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dirty="0"/>
                <a:t>Module C</a:t>
              </a:r>
            </a:p>
          </p:txBody>
        </p:sp>
        <p:sp>
          <p:nvSpPr>
            <p:cNvPr id="51" name="TextBox 346"/>
            <p:cNvSpPr txBox="1">
              <a:spLocks noChangeArrowheads="1"/>
            </p:cNvSpPr>
            <p:nvPr/>
          </p:nvSpPr>
          <p:spPr bwMode="auto">
            <a:xfrm>
              <a:off x="13030200" y="19058693"/>
              <a:ext cx="3113972" cy="770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200" dirty="0">
                  <a:latin typeface="+mn-lt"/>
                </a:rPr>
                <a:t>3x Self Checking Pair (SCP)</a:t>
              </a:r>
            </a:p>
          </p:txBody>
        </p:sp>
      </p:grpSp>
      <p:sp>
        <p:nvSpPr>
          <p:cNvPr id="53" name="Rectangle 3078"/>
          <p:cNvSpPr txBox="1">
            <a:spLocks noChangeArrowheads="1"/>
          </p:cNvSpPr>
          <p:nvPr/>
        </p:nvSpPr>
        <p:spPr>
          <a:xfrm>
            <a:off x="571472" y="990600"/>
            <a:ext cx="4248152" cy="2438400"/>
          </a:xfrm>
          <a:prstGeom prst="rect">
            <a:avLst/>
          </a:prstGeom>
        </p:spPr>
        <p:txBody>
          <a:bodyPr/>
          <a:lstStyle/>
          <a:p>
            <a:pPr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r>
              <a:rPr lang="en-US" sz="1800" b="1" dirty="0" smtClean="0">
                <a:latin typeface="+mn-lt"/>
              </a:rPr>
              <a:t>Reconfigurable fault tolerance &amp; adaptable component-level protection</a:t>
            </a:r>
            <a:endParaRPr lang="en-US" sz="1800" b="1" dirty="0" smtClean="0">
              <a:solidFill>
                <a:srgbClr val="0000FF"/>
              </a:solidFill>
              <a:latin typeface="+mn-lt"/>
            </a:endParaRPr>
          </a:p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Fault tolerance mode can adapt </a:t>
            </a:r>
            <a:br>
              <a:rPr lang="en-US" sz="1800" dirty="0" smtClean="0">
                <a:solidFill>
                  <a:srgbClr val="0000FF"/>
                </a:solidFill>
                <a:latin typeface="+mn-lt"/>
              </a:rPr>
            </a:b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to current conditions</a:t>
            </a:r>
          </a:p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PRRs can be reconfigured to desired protection/performance level</a:t>
            </a:r>
          </a:p>
          <a:p>
            <a:pPr marL="939800" lvl="1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endParaRPr lang="en-US" dirty="0" smtClean="0">
              <a:solidFill>
                <a:srgbClr val="0000FF"/>
              </a:solidFill>
            </a:endParaRPr>
          </a:p>
          <a:p>
            <a:pPr marL="939800" lvl="1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endParaRPr lang="en-US" b="1" dirty="0" smtClean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54" name="Picture 108"/>
          <p:cNvPicPr>
            <a:picLocks noChangeAspect="1" noChangeArrowheads="1"/>
          </p:cNvPicPr>
          <p:nvPr/>
        </p:nvPicPr>
        <p:blipFill>
          <a:blip r:embed="rId3"/>
          <a:srcRect t="4918"/>
          <a:stretch>
            <a:fillRect/>
          </a:stretch>
        </p:blipFill>
        <p:spPr bwMode="auto">
          <a:xfrm>
            <a:off x="5143504" y="2857496"/>
            <a:ext cx="3249358" cy="2590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5" name="Rectangle 3078"/>
          <p:cNvSpPr txBox="1">
            <a:spLocks noChangeArrowheads="1"/>
          </p:cNvSpPr>
          <p:nvPr/>
        </p:nvSpPr>
        <p:spPr>
          <a:xfrm>
            <a:off x="4714876" y="1000108"/>
            <a:ext cx="4248152" cy="2438400"/>
          </a:xfrm>
          <a:prstGeom prst="rect">
            <a:avLst/>
          </a:prstGeom>
        </p:spPr>
        <p:txBody>
          <a:bodyPr/>
          <a:lstStyle/>
          <a:p>
            <a:pPr defTabSz="3135313">
              <a:spcBef>
                <a:spcPct val="20000"/>
              </a:spcBef>
              <a:defRPr/>
            </a:pPr>
            <a:r>
              <a:rPr lang="en-US" sz="1800" b="1" dirty="0" smtClean="0">
                <a:latin typeface="+mn-lt"/>
              </a:rPr>
              <a:t>Virtual Architecture for PR</a:t>
            </a:r>
            <a:endParaRPr lang="en-US" sz="1800" b="1" dirty="0" smtClean="0">
              <a:solidFill>
                <a:srgbClr val="0000FF"/>
              </a:solidFill>
              <a:latin typeface="+mn-lt"/>
            </a:endParaRPr>
          </a:p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Framework for online module  placement and scheduling</a:t>
            </a:r>
          </a:p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Peripheral interface(s) and inter-module communication infrastructure statically defined</a:t>
            </a:r>
          </a:p>
          <a:p>
            <a:pPr marL="939800" lvl="1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</a:pPr>
            <a:endParaRPr lang="en-US" dirty="0" smtClean="0">
              <a:solidFill>
                <a:srgbClr val="0000FF"/>
              </a:solidFill>
            </a:endParaRPr>
          </a:p>
          <a:p>
            <a:pPr marL="939800" lvl="1" indent="-482600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endParaRPr lang="en-US" b="1" dirty="0" smtClean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rot="5400000">
            <a:off x="2179621" y="3464719"/>
            <a:ext cx="4785552" cy="79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sp>
        <p:nvSpPr>
          <p:cNvPr id="60" name="Rectangle 278"/>
          <p:cNvSpPr>
            <a:spLocks noChangeArrowheads="1"/>
          </p:cNvSpPr>
          <p:nvPr/>
        </p:nvSpPr>
        <p:spPr bwMode="auto">
          <a:xfrm>
            <a:off x="714348" y="5715016"/>
            <a:ext cx="7929618" cy="10334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74320" tIns="45720" rIns="0" bIns="156751"/>
          <a:lstStyle/>
          <a:p>
            <a:pPr defTabSz="3135313">
              <a:spcBef>
                <a:spcPct val="20000"/>
              </a:spcBef>
              <a:defRPr/>
            </a:pPr>
            <a:r>
              <a:rPr lang="en-US" sz="1800" dirty="0"/>
              <a:t>Multiple benefits of bitstream relocation</a:t>
            </a:r>
            <a:r>
              <a:rPr lang="en-US" sz="1800" dirty="0" smtClean="0"/>
              <a:t>:</a:t>
            </a:r>
          </a:p>
          <a:p>
            <a:pPr marL="685800" indent="-685800" defTabSz="3135313">
              <a:spcBef>
                <a:spcPct val="20000"/>
              </a:spcBef>
              <a:buSzPct val="50000"/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Flexibility </a:t>
            </a:r>
            <a:r>
              <a:rPr lang="en-US" sz="1800" dirty="0">
                <a:solidFill>
                  <a:srgbClr val="0000FF"/>
                </a:solidFill>
              </a:rPr>
              <a:t>for on-the-fly placement and scheduling of modules</a:t>
            </a:r>
          </a:p>
          <a:p>
            <a:pPr marL="685800" indent="-685800" defTabSz="3135313">
              <a:spcBef>
                <a:spcPct val="20000"/>
              </a:spcBef>
              <a:buSzPct val="50000"/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rgbClr val="0000FF"/>
                </a:solidFill>
              </a:rPr>
              <a:t>Reduced </a:t>
            </a:r>
            <a:r>
              <a:rPr lang="en-US" sz="1800" dirty="0" err="1">
                <a:solidFill>
                  <a:srgbClr val="0000FF"/>
                </a:solidFill>
              </a:rPr>
              <a:t>bitstream</a:t>
            </a:r>
            <a:r>
              <a:rPr lang="en-US" sz="1800" dirty="0">
                <a:solidFill>
                  <a:srgbClr val="0000FF"/>
                </a:solidFill>
              </a:rPr>
              <a:t> storage/communication requirements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90547"/>
          </a:xfrm>
        </p:spPr>
        <p:txBody>
          <a:bodyPr/>
          <a:lstStyle/>
          <a:p>
            <a:r>
              <a:rPr lang="en-US" dirty="0" smtClean="0"/>
              <a:t>Clock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88" y="3908773"/>
            <a:ext cx="5939009" cy="2387391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Local Clock Domains (</a:t>
            </a:r>
            <a:r>
              <a:rPr lang="en-US" sz="2000" dirty="0" err="1" smtClean="0"/>
              <a:t>LCDs</a:t>
            </a:r>
            <a:r>
              <a:rPr lang="en-US" sz="2000" dirty="0" smtClean="0"/>
              <a:t>)</a:t>
            </a:r>
          </a:p>
          <a:p>
            <a:pPr marL="595313" lvl="1" eaLnBrk="1" hangingPunct="1"/>
            <a:r>
              <a:rPr lang="en-US" sz="1600" kern="1200" dirty="0" smtClean="0">
                <a:ea typeface="+mn-ea"/>
                <a:cs typeface="+mn-cs"/>
              </a:rPr>
              <a:t>One global clock signal </a:t>
            </a:r>
          </a:p>
          <a:p>
            <a:pPr marL="595313" lvl="1" eaLnBrk="1" hangingPunct="1"/>
            <a:r>
              <a:rPr lang="en-US" sz="1600" kern="1200" dirty="0" smtClean="0">
                <a:ea typeface="+mn-ea"/>
                <a:cs typeface="+mn-cs"/>
              </a:rPr>
              <a:t>Leverage regional clock resources in Virtex 4/5 FPGAs</a:t>
            </a:r>
          </a:p>
          <a:p>
            <a:pPr marL="595313" lvl="1" eaLnBrk="1" hangingPunct="1"/>
            <a:r>
              <a:rPr lang="en-US" sz="1600" kern="1200" dirty="0" smtClean="0">
                <a:ea typeface="+mn-ea"/>
                <a:cs typeface="+mn-cs"/>
              </a:rPr>
              <a:t>Upgrade to existing clock infrastructure techniques necessary for bitstream relocation</a:t>
            </a:r>
          </a:p>
          <a:p>
            <a:pPr marL="595313" lvl="1" eaLnBrk="1" hangingPunct="1"/>
            <a:r>
              <a:rPr lang="en-US" sz="1600" kern="1200" dirty="0" smtClean="0">
                <a:ea typeface="+mn-ea"/>
                <a:cs typeface="+mn-cs"/>
              </a:rPr>
              <a:t>Clock frequency specified at PRM level</a:t>
            </a:r>
          </a:p>
          <a:p>
            <a:pPr marL="595313" lvl="1" eaLnBrk="1" hangingPunct="1"/>
            <a:r>
              <a:rPr lang="en-US" sz="1600" kern="1200" dirty="0" smtClean="0">
                <a:ea typeface="+mn-ea"/>
                <a:cs typeface="+mn-cs"/>
              </a:rPr>
              <a:t>Provides a finer-grained control of multiple clock domains</a:t>
            </a:r>
          </a:p>
        </p:txBody>
      </p:sp>
      <p:sp>
        <p:nvSpPr>
          <p:cNvPr id="93" name="Content Placeholder 2"/>
          <p:cNvSpPr txBox="1">
            <a:spLocks/>
          </p:cNvSpPr>
          <p:nvPr/>
        </p:nvSpPr>
        <p:spPr bwMode="auto">
          <a:xfrm>
            <a:off x="684832" y="1139420"/>
            <a:ext cx="5767304" cy="179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marL="482600" marR="0" lvl="0" indent="-482600" algn="l" defTabSz="479425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global clock domains</a:t>
            </a:r>
          </a:p>
          <a:p>
            <a:pPr marL="595313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b="1" dirty="0" smtClean="0">
                <a:latin typeface="+mn-lt"/>
              </a:rPr>
              <a:t>Each unique PRR clock frequency requires a global clock signal</a:t>
            </a:r>
          </a:p>
          <a:p>
            <a:pPr marL="595313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b="1" dirty="0" smtClean="0">
                <a:latin typeface="+mn-lt"/>
              </a:rPr>
              <a:t>MUX in each PRR selects intended frequency </a:t>
            </a:r>
          </a:p>
          <a:p>
            <a:pPr marL="595313" indent="-379413" defTabSz="479425" eaLnBrk="1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en-US" sz="1600" b="1" dirty="0" smtClean="0">
                <a:latin typeface="+mn-lt"/>
              </a:rPr>
              <a:t>Imposes overheads such as increased</a:t>
            </a:r>
            <a:r>
              <a:rPr lang="en-US" sz="1600" b="1" dirty="0" smtClean="0">
                <a:latin typeface="+mn-lt"/>
              </a:rPr>
              <a:t> power </a:t>
            </a:r>
            <a:r>
              <a:rPr lang="en-US" sz="1600" b="1" dirty="0" smtClean="0">
                <a:latin typeface="+mn-lt"/>
              </a:rPr>
              <a:t>consumption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6434414" y="930815"/>
            <a:ext cx="2507794" cy="2714644"/>
            <a:chOff x="4635974" y="3786190"/>
            <a:chExt cx="2507794" cy="2714644"/>
          </a:xfrm>
        </p:grpSpPr>
        <p:sp>
          <p:nvSpPr>
            <p:cNvPr id="98" name="Rectangle 127"/>
            <p:cNvSpPr>
              <a:spLocks noChangeArrowheads="1"/>
            </p:cNvSpPr>
            <p:nvPr/>
          </p:nvSpPr>
          <p:spPr bwMode="auto">
            <a:xfrm>
              <a:off x="4806374" y="4053717"/>
              <a:ext cx="2019655" cy="13419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extrusionH="76200" contourW="19050" prstMaterial="softEdge">
              <a:bevelT w="63500" h="25400"/>
              <a:extrusionClr>
                <a:schemeClr val="bg1">
                  <a:lumMod val="85000"/>
                </a:schemeClr>
              </a:extrusion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  <a:defRPr/>
              </a:pPr>
              <a:endParaRPr lang="en-US" sz="1400"/>
            </a:p>
          </p:txBody>
        </p:sp>
        <p:sp>
          <p:nvSpPr>
            <p:cNvPr id="99" name="TextBox 128"/>
            <p:cNvSpPr txBox="1">
              <a:spLocks noChangeArrowheads="1"/>
            </p:cNvSpPr>
            <p:nvPr/>
          </p:nvSpPr>
          <p:spPr bwMode="auto">
            <a:xfrm>
              <a:off x="4874812" y="4551035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sp>
          <p:nvSpPr>
            <p:cNvPr id="100" name="TextBox 130"/>
            <p:cNvSpPr txBox="1">
              <a:spLocks noChangeArrowheads="1"/>
            </p:cNvSpPr>
            <p:nvPr/>
          </p:nvSpPr>
          <p:spPr bwMode="auto">
            <a:xfrm>
              <a:off x="4874812" y="4985201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cxnSp>
          <p:nvCxnSpPr>
            <p:cNvPr id="101" name="Straight Connector 152"/>
            <p:cNvCxnSpPr>
              <a:cxnSpLocks noChangeShapeType="1"/>
            </p:cNvCxnSpPr>
            <p:nvPr/>
          </p:nvCxnSpPr>
          <p:spPr bwMode="auto">
            <a:xfrm>
              <a:off x="5579862" y="4763111"/>
              <a:ext cx="459149" cy="79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TextBox 195"/>
            <p:cNvSpPr txBox="1">
              <a:spLocks noChangeArrowheads="1"/>
            </p:cNvSpPr>
            <p:nvPr/>
          </p:nvSpPr>
          <p:spPr bwMode="auto">
            <a:xfrm>
              <a:off x="4635974" y="3786190"/>
              <a:ext cx="25077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200" dirty="0">
                  <a:latin typeface="+mn-lt"/>
                </a:rPr>
                <a:t>Multiple Clock Domains w/o LCDs</a:t>
              </a:r>
            </a:p>
          </p:txBody>
        </p:sp>
        <p:sp>
          <p:nvSpPr>
            <p:cNvPr id="103" name="TextBox 129"/>
            <p:cNvSpPr txBox="1">
              <a:spLocks noChangeArrowheads="1"/>
            </p:cNvSpPr>
            <p:nvPr/>
          </p:nvSpPr>
          <p:spPr bwMode="auto">
            <a:xfrm>
              <a:off x="6039244" y="4551035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sp>
          <p:nvSpPr>
            <p:cNvPr id="104" name="TextBox 131"/>
            <p:cNvSpPr txBox="1">
              <a:spLocks noChangeArrowheads="1"/>
            </p:cNvSpPr>
            <p:nvPr/>
          </p:nvSpPr>
          <p:spPr bwMode="auto">
            <a:xfrm>
              <a:off x="6039244" y="4985201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sp>
          <p:nvSpPr>
            <p:cNvPr id="105" name="TextBox 132"/>
            <p:cNvSpPr txBox="1">
              <a:spLocks noChangeArrowheads="1"/>
            </p:cNvSpPr>
            <p:nvPr/>
          </p:nvSpPr>
          <p:spPr bwMode="auto">
            <a:xfrm>
              <a:off x="4874812" y="4132657"/>
              <a:ext cx="1862694" cy="3032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Static</a:t>
              </a:r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 rot="10800000" flipV="1">
              <a:off x="6429391" y="5316778"/>
              <a:ext cx="300677" cy="286074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5426802" y="5003303"/>
              <a:ext cx="602003" cy="597094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52"/>
            <p:cNvCxnSpPr>
              <a:cxnSpLocks noChangeShapeType="1"/>
            </p:cNvCxnSpPr>
            <p:nvPr/>
          </p:nvCxnSpPr>
          <p:spPr bwMode="auto">
            <a:xfrm>
              <a:off x="5578529" y="4842093"/>
              <a:ext cx="459149" cy="79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52"/>
            <p:cNvCxnSpPr>
              <a:cxnSpLocks noChangeShapeType="1"/>
            </p:cNvCxnSpPr>
            <p:nvPr/>
          </p:nvCxnSpPr>
          <p:spPr bwMode="auto">
            <a:xfrm>
              <a:off x="5578529" y="4684128"/>
              <a:ext cx="459149" cy="79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52"/>
            <p:cNvCxnSpPr>
              <a:cxnSpLocks noChangeShapeType="1"/>
            </p:cNvCxnSpPr>
            <p:nvPr/>
          </p:nvCxnSpPr>
          <p:spPr bwMode="auto">
            <a:xfrm>
              <a:off x="5578529" y="4605935"/>
              <a:ext cx="459149" cy="789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52"/>
            <p:cNvCxnSpPr>
              <a:cxnSpLocks noChangeShapeType="1"/>
            </p:cNvCxnSpPr>
            <p:nvPr/>
          </p:nvCxnSpPr>
          <p:spPr bwMode="auto">
            <a:xfrm>
              <a:off x="5579862" y="5197515"/>
              <a:ext cx="459149" cy="79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52"/>
            <p:cNvCxnSpPr>
              <a:cxnSpLocks noChangeShapeType="1"/>
            </p:cNvCxnSpPr>
            <p:nvPr/>
          </p:nvCxnSpPr>
          <p:spPr bwMode="auto">
            <a:xfrm>
              <a:off x="5578529" y="5276497"/>
              <a:ext cx="459149" cy="79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52"/>
            <p:cNvCxnSpPr>
              <a:cxnSpLocks noChangeShapeType="1"/>
            </p:cNvCxnSpPr>
            <p:nvPr/>
          </p:nvCxnSpPr>
          <p:spPr bwMode="auto">
            <a:xfrm>
              <a:off x="5578529" y="5118532"/>
              <a:ext cx="459149" cy="79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52"/>
            <p:cNvCxnSpPr>
              <a:cxnSpLocks noChangeShapeType="1"/>
            </p:cNvCxnSpPr>
            <p:nvPr/>
          </p:nvCxnSpPr>
          <p:spPr bwMode="auto">
            <a:xfrm>
              <a:off x="5578529" y="5040340"/>
              <a:ext cx="459149" cy="789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5" name="Group 199"/>
            <p:cNvGrpSpPr>
              <a:grpSpLocks/>
            </p:cNvGrpSpPr>
            <p:nvPr/>
          </p:nvGrpSpPr>
          <p:grpSpPr bwMode="auto">
            <a:xfrm>
              <a:off x="5674491" y="4436123"/>
              <a:ext cx="3998" cy="841164"/>
              <a:chOff x="29184600" y="8205871"/>
              <a:chExt cx="9525" cy="1623950"/>
            </a:xfrm>
          </p:grpSpPr>
          <p:cxnSp>
            <p:nvCxnSpPr>
              <p:cNvPr id="154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8606113" y="8784358"/>
                <a:ext cx="1166500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024681" y="8365790"/>
                <a:ext cx="329364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8610683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914" y="8762405"/>
                <a:ext cx="150959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8914126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9447818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9600302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9752785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228"/>
            <p:cNvGrpSpPr>
              <a:grpSpLocks/>
            </p:cNvGrpSpPr>
            <p:nvPr/>
          </p:nvGrpSpPr>
          <p:grpSpPr bwMode="auto">
            <a:xfrm>
              <a:off x="5286380" y="5632502"/>
              <a:ext cx="1119551" cy="868332"/>
              <a:chOff x="27355800" y="10515600"/>
              <a:chExt cx="2667000" cy="1676400"/>
            </a:xfrm>
          </p:grpSpPr>
          <p:sp>
            <p:nvSpPr>
              <p:cNvPr id="144" name="TextBox 128"/>
              <p:cNvSpPr txBox="1">
                <a:spLocks noChangeArrowheads="1"/>
              </p:cNvSpPr>
              <p:nvPr/>
            </p:nvSpPr>
            <p:spPr bwMode="auto">
              <a:xfrm>
                <a:off x="27660600" y="10515600"/>
                <a:ext cx="2362200" cy="16764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endParaRPr lang="en-US" sz="1400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7965400" y="10668000"/>
                <a:ext cx="381000" cy="1371600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/>
                  </a:gs>
                  <a:gs pos="50000">
                    <a:srgbClr val="FF4B4B"/>
                  </a:gs>
                  <a:gs pos="100000">
                    <a:srgbClr val="FF8B8B"/>
                  </a:gs>
                </a:gsLst>
                <a:lin ang="16200000" scaled="1"/>
                <a:tileRect/>
              </a:gra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vert270" anchor="ctr" anchorCtr="1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800" dirty="0"/>
                  <a:t>MUX (CLBS)</a:t>
                </a:r>
              </a:p>
            </p:txBody>
          </p:sp>
          <p:cxnSp>
            <p:nvCxnSpPr>
              <p:cNvPr id="146" name="Straight Connector 145"/>
              <p:cNvCxnSpPr/>
              <p:nvPr/>
            </p:nvCxnSpPr>
            <p:spPr bwMode="auto">
              <a:xfrm>
                <a:off x="27355800" y="11048165"/>
                <a:ext cx="609600" cy="152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 bwMode="auto">
              <a:xfrm rot="10800000">
                <a:off x="28346400" y="11354657"/>
                <a:ext cx="1447800" cy="1524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 bwMode="auto">
              <a:xfrm rot="5400000">
                <a:off x="28042018" y="11353863"/>
                <a:ext cx="1372352" cy="1588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29109581" y="11353101"/>
                <a:ext cx="1370827" cy="1588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 bwMode="auto">
              <a:xfrm rot="5400000">
                <a:off x="28576181" y="11353101"/>
                <a:ext cx="1370827" cy="1588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27355800" y="11276890"/>
                <a:ext cx="609600" cy="152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 bwMode="auto">
              <a:xfrm>
                <a:off x="27355800" y="11504091"/>
                <a:ext cx="609600" cy="1524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 bwMode="auto">
              <a:xfrm>
                <a:off x="27355800" y="11732817"/>
                <a:ext cx="609600" cy="1524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200"/>
            <p:cNvGrpSpPr>
              <a:grpSpLocks/>
            </p:cNvGrpSpPr>
            <p:nvPr/>
          </p:nvGrpSpPr>
          <p:grpSpPr bwMode="auto">
            <a:xfrm>
              <a:off x="5766454" y="4436123"/>
              <a:ext cx="3998" cy="841164"/>
              <a:chOff x="29183936" y="8205871"/>
              <a:chExt cx="9525" cy="1623950"/>
            </a:xfrm>
          </p:grpSpPr>
          <p:cxnSp>
            <p:nvCxnSpPr>
              <p:cNvPr id="136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8605449" y="8784358"/>
                <a:ext cx="1166500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024017" y="8365790"/>
                <a:ext cx="329364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8610683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250" y="8762405"/>
                <a:ext cx="150959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8914126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9447818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9600302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9752785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209"/>
            <p:cNvGrpSpPr>
              <a:grpSpLocks/>
            </p:cNvGrpSpPr>
            <p:nvPr/>
          </p:nvGrpSpPr>
          <p:grpSpPr bwMode="auto">
            <a:xfrm>
              <a:off x="5862416" y="4436123"/>
              <a:ext cx="3998" cy="841164"/>
              <a:chOff x="29183936" y="8205871"/>
              <a:chExt cx="9525" cy="1623950"/>
            </a:xfrm>
          </p:grpSpPr>
          <p:cxnSp>
            <p:nvCxnSpPr>
              <p:cNvPr id="128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8605449" y="8784358"/>
                <a:ext cx="1166500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024017" y="8365790"/>
                <a:ext cx="329364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8610683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250" y="8762405"/>
                <a:ext cx="150959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8914126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9447818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9600302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8488" y="9752785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218"/>
            <p:cNvGrpSpPr>
              <a:grpSpLocks/>
            </p:cNvGrpSpPr>
            <p:nvPr/>
          </p:nvGrpSpPr>
          <p:grpSpPr bwMode="auto">
            <a:xfrm>
              <a:off x="5962375" y="4436123"/>
              <a:ext cx="3998" cy="841164"/>
              <a:chOff x="29184600" y="8205871"/>
              <a:chExt cx="9525" cy="1623950"/>
            </a:xfrm>
          </p:grpSpPr>
          <p:cxnSp>
            <p:nvCxnSpPr>
              <p:cNvPr id="120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8606113" y="8784358"/>
                <a:ext cx="1166500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024681" y="8365790"/>
                <a:ext cx="329364" cy="9525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8610683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914" y="8762405"/>
                <a:ext cx="150959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8914126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9447818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9600302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3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109152" y="9752785"/>
                <a:ext cx="152484" cy="1588"/>
              </a:xfrm>
              <a:prstGeom prst="line">
                <a:avLst/>
              </a:prstGeom>
              <a:ln w="38100">
                <a:headEnd type="oval" w="sm" len="med"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7" name="Group 226"/>
          <p:cNvGrpSpPr/>
          <p:nvPr/>
        </p:nvGrpSpPr>
        <p:grpSpPr>
          <a:xfrm>
            <a:off x="6440510" y="3822220"/>
            <a:ext cx="2428892" cy="2714644"/>
            <a:chOff x="2000232" y="3786190"/>
            <a:chExt cx="2428892" cy="2714644"/>
          </a:xfrm>
        </p:grpSpPr>
        <p:sp>
          <p:nvSpPr>
            <p:cNvPr id="228" name="Rectangle 127"/>
            <p:cNvSpPr>
              <a:spLocks noChangeArrowheads="1"/>
            </p:cNvSpPr>
            <p:nvPr/>
          </p:nvSpPr>
          <p:spPr bwMode="auto">
            <a:xfrm>
              <a:off x="2242069" y="4053717"/>
              <a:ext cx="2019655" cy="13419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extrusionH="76200" contourW="19050" prstMaterial="softEdge">
              <a:bevelT w="63500" h="25400"/>
              <a:extrusionClr>
                <a:schemeClr val="bg1">
                  <a:lumMod val="85000"/>
                </a:schemeClr>
              </a:extrusion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  <a:defRPr/>
              </a:pPr>
              <a:endParaRPr lang="en-US" sz="1400"/>
            </a:p>
          </p:txBody>
        </p:sp>
        <p:sp>
          <p:nvSpPr>
            <p:cNvPr id="229" name="TextBox 128"/>
            <p:cNvSpPr txBox="1">
              <a:spLocks noChangeArrowheads="1"/>
            </p:cNvSpPr>
            <p:nvPr/>
          </p:nvSpPr>
          <p:spPr bwMode="auto">
            <a:xfrm>
              <a:off x="2310507" y="4551035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sp>
          <p:nvSpPr>
            <p:cNvPr id="230" name="TextBox 130"/>
            <p:cNvSpPr txBox="1">
              <a:spLocks noChangeArrowheads="1"/>
            </p:cNvSpPr>
            <p:nvPr/>
          </p:nvSpPr>
          <p:spPr bwMode="auto">
            <a:xfrm>
              <a:off x="2310507" y="4985201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cxnSp>
          <p:nvCxnSpPr>
            <p:cNvPr id="231" name="Straight Connector 136"/>
            <p:cNvCxnSpPr>
              <a:cxnSpLocks noChangeShapeType="1"/>
            </p:cNvCxnSpPr>
            <p:nvPr/>
          </p:nvCxnSpPr>
          <p:spPr bwMode="auto">
            <a:xfrm rot="5400000" flipH="1" flipV="1">
              <a:off x="2885108" y="4789150"/>
              <a:ext cx="710053" cy="3998"/>
            </a:xfrm>
            <a:prstGeom prst="line">
              <a:avLst/>
            </a:prstGeom>
            <a:ln w="25400">
              <a:headEnd type="oval" w="med" len="med"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2" name="Straight Connector 152"/>
            <p:cNvCxnSpPr>
              <a:cxnSpLocks noChangeShapeType="1"/>
            </p:cNvCxnSpPr>
            <p:nvPr/>
          </p:nvCxnSpPr>
          <p:spPr bwMode="auto">
            <a:xfrm>
              <a:off x="3015558" y="4716511"/>
              <a:ext cx="459149" cy="789"/>
            </a:xfrm>
            <a:prstGeom prst="line">
              <a:avLst/>
            </a:prstGeom>
            <a:ln w="254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Connector 175"/>
            <p:cNvCxnSpPr>
              <a:cxnSpLocks noChangeShapeType="1"/>
            </p:cNvCxnSpPr>
            <p:nvPr/>
          </p:nvCxnSpPr>
          <p:spPr bwMode="auto">
            <a:xfrm>
              <a:off x="3015558" y="5150915"/>
              <a:ext cx="459149" cy="789"/>
            </a:xfrm>
            <a:prstGeom prst="line">
              <a:avLst/>
            </a:prstGeom>
            <a:ln w="2540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4" name="TextBox 195"/>
            <p:cNvSpPr txBox="1">
              <a:spLocks noChangeArrowheads="1"/>
            </p:cNvSpPr>
            <p:nvPr/>
          </p:nvSpPr>
          <p:spPr bwMode="auto">
            <a:xfrm>
              <a:off x="2000232" y="3786190"/>
              <a:ext cx="2428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200" dirty="0">
                  <a:latin typeface="+mn-lt"/>
                </a:rPr>
                <a:t>Multiple Clock Domains w/ LCDs</a:t>
              </a:r>
            </a:p>
          </p:txBody>
        </p:sp>
        <p:sp>
          <p:nvSpPr>
            <p:cNvPr id="235" name="TextBox 129"/>
            <p:cNvSpPr txBox="1">
              <a:spLocks noChangeArrowheads="1"/>
            </p:cNvSpPr>
            <p:nvPr/>
          </p:nvSpPr>
          <p:spPr bwMode="auto">
            <a:xfrm>
              <a:off x="3474940" y="4551035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sp>
          <p:nvSpPr>
            <p:cNvPr id="236" name="TextBox 131"/>
            <p:cNvSpPr txBox="1">
              <a:spLocks noChangeArrowheads="1"/>
            </p:cNvSpPr>
            <p:nvPr/>
          </p:nvSpPr>
          <p:spPr bwMode="auto">
            <a:xfrm>
              <a:off x="3474940" y="4985201"/>
              <a:ext cx="705205" cy="3315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PRR</a:t>
              </a:r>
            </a:p>
          </p:txBody>
        </p:sp>
        <p:sp>
          <p:nvSpPr>
            <p:cNvPr id="237" name="TextBox 132"/>
            <p:cNvSpPr txBox="1">
              <a:spLocks noChangeArrowheads="1"/>
            </p:cNvSpPr>
            <p:nvPr/>
          </p:nvSpPr>
          <p:spPr bwMode="auto">
            <a:xfrm>
              <a:off x="2310507" y="4132657"/>
              <a:ext cx="1862694" cy="3032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/>
                <a:t>Static</a:t>
              </a:r>
            </a:p>
          </p:txBody>
        </p:sp>
        <p:grpSp>
          <p:nvGrpSpPr>
            <p:cNvPr id="238" name="Group 138"/>
            <p:cNvGrpSpPr>
              <a:grpSpLocks/>
            </p:cNvGrpSpPr>
            <p:nvPr/>
          </p:nvGrpSpPr>
          <p:grpSpPr bwMode="auto">
            <a:xfrm>
              <a:off x="2666631" y="5632502"/>
              <a:ext cx="1119551" cy="868332"/>
              <a:chOff x="20726400" y="10515600"/>
              <a:chExt cx="2667000" cy="1676400"/>
            </a:xfrm>
          </p:grpSpPr>
          <p:sp>
            <p:nvSpPr>
              <p:cNvPr id="242" name="TextBox 128"/>
              <p:cNvSpPr txBox="1">
                <a:spLocks noChangeArrowheads="1"/>
              </p:cNvSpPr>
              <p:nvPr/>
            </p:nvSpPr>
            <p:spPr bwMode="auto">
              <a:xfrm>
                <a:off x="20726400" y="10515600"/>
                <a:ext cx="2362199" cy="16764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endParaRPr lang="en-US" sz="1400" dirty="0"/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22402800" y="10668000"/>
                <a:ext cx="381000" cy="1371600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/>
                  </a:gs>
                  <a:gs pos="50000">
                    <a:srgbClr val="FF4B4B"/>
                  </a:gs>
                  <a:gs pos="100000">
                    <a:srgbClr val="FF8B8B"/>
                  </a:gs>
                </a:gsLst>
                <a:lin ang="16200000" scaled="1"/>
                <a:tileRect/>
              </a:gra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vert270" anchor="ctr" anchorCtr="1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sz="1100" dirty="0"/>
                  <a:t>BUFR</a:t>
                </a:r>
              </a:p>
            </p:txBody>
          </p:sp>
          <p:cxnSp>
            <p:nvCxnSpPr>
              <p:cNvPr id="244" name="Straight Connector 243"/>
              <p:cNvCxnSpPr>
                <a:stCxn id="243" idx="3"/>
              </p:cNvCxnSpPr>
              <p:nvPr/>
            </p:nvCxnSpPr>
            <p:spPr bwMode="auto">
              <a:xfrm>
                <a:off x="22783800" y="11354657"/>
                <a:ext cx="609600" cy="1524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>
                <a:stCxn id="243" idx="1"/>
              </p:cNvCxnSpPr>
              <p:nvPr/>
            </p:nvCxnSpPr>
            <p:spPr bwMode="auto">
              <a:xfrm rot="10800000">
                <a:off x="20955000" y="11354657"/>
                <a:ext cx="1447800" cy="1524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 bwMode="auto">
              <a:xfrm rot="5400000">
                <a:off x="21334831" y="11353863"/>
                <a:ext cx="1372352" cy="1587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 bwMode="auto">
              <a:xfrm rot="5400000">
                <a:off x="20270381" y="11353101"/>
                <a:ext cx="1370827" cy="1588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 bwMode="auto">
              <a:xfrm rot="5400000">
                <a:off x="20803781" y="11353101"/>
                <a:ext cx="1370827" cy="1588"/>
              </a:xfrm>
              <a:prstGeom prst="line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9" name="Straight Connector 238"/>
            <p:cNvCxnSpPr/>
            <p:nvPr/>
          </p:nvCxnSpPr>
          <p:spPr bwMode="auto">
            <a:xfrm>
              <a:off x="3014225" y="5000848"/>
              <a:ext cx="629083" cy="602004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 bwMode="auto">
            <a:xfrm rot="16200000" flipH="1">
              <a:off x="2202125" y="5329520"/>
              <a:ext cx="357510" cy="332667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Straight Connector 136"/>
            <p:cNvCxnSpPr>
              <a:cxnSpLocks noChangeShapeType="1"/>
            </p:cNvCxnSpPr>
            <p:nvPr/>
          </p:nvCxnSpPr>
          <p:spPr bwMode="auto">
            <a:xfrm rot="5400000" flipH="1" flipV="1">
              <a:off x="3095991" y="4578267"/>
              <a:ext cx="288286" cy="3998"/>
            </a:xfrm>
            <a:prstGeom prst="line">
              <a:avLst/>
            </a:prstGeom>
            <a:ln w="25400">
              <a:headEnd type="oval" w="med" len="med"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23671"/>
          </a:xfrm>
        </p:spPr>
        <p:txBody>
          <a:bodyPr/>
          <a:lstStyle/>
          <a:p>
            <a:r>
              <a:rPr lang="en-US" sz="3600" dirty="0" smtClean="0"/>
              <a:t>Power Consumption Improvement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696882" y="5864236"/>
            <a:ext cx="668899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Power consumption improvement scales at approximately 3-4 </a:t>
            </a:r>
            <a:r>
              <a:rPr lang="en-US" sz="2000" dirty="0" err="1" smtClean="0"/>
              <a:t>mW</a:t>
            </a:r>
            <a:r>
              <a:rPr lang="en-US" sz="2000" dirty="0" smtClean="0"/>
              <a:t>/domain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45910" y="856537"/>
            <a:ext cx="760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 Clock frequency was held constant across domains for comparison</a:t>
            </a:r>
          </a:p>
          <a:p>
            <a:pPr algn="ctr"/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832868" y="1338313"/>
            <a:ext cx="7609635" cy="4495800"/>
            <a:chOff x="743952" y="1447800"/>
            <a:chExt cx="6705600" cy="4495800"/>
          </a:xfrm>
        </p:grpSpPr>
        <p:graphicFrame>
          <p:nvGraphicFramePr>
            <p:cNvPr id="18" name="Chart 17"/>
            <p:cNvGraphicFramePr/>
            <p:nvPr/>
          </p:nvGraphicFramePr>
          <p:xfrm>
            <a:off x="743952" y="1447800"/>
            <a:ext cx="3505200" cy="426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18"/>
            <p:cNvGraphicFramePr/>
            <p:nvPr/>
          </p:nvGraphicFramePr>
          <p:xfrm>
            <a:off x="4096752" y="1447800"/>
            <a:ext cx="3124200" cy="4267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1" name="TextBox 1"/>
            <p:cNvSpPr txBox="1"/>
            <p:nvPr/>
          </p:nvSpPr>
          <p:spPr>
            <a:xfrm>
              <a:off x="1048752" y="5486400"/>
              <a:ext cx="6400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800" dirty="0" smtClean="0"/>
                <a:t>Number of Clock Domains</a:t>
              </a:r>
              <a:endParaRPr lang="en-US" sz="1800" dirty="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Paris010921">
  <a:themeElements>
    <a:clrScheme name="">
      <a:dk1>
        <a:srgbClr val="000000"/>
      </a:dk1>
      <a:lt1>
        <a:srgbClr val="FFFFFF"/>
      </a:lt1>
      <a:dk2>
        <a:srgbClr val="FF9933"/>
      </a:dk2>
      <a:lt2>
        <a:srgbClr val="919191"/>
      </a:lt2>
      <a:accent1>
        <a:srgbClr val="FC0128"/>
      </a:accent1>
      <a:accent2>
        <a:srgbClr val="000099"/>
      </a:accent2>
      <a:accent3>
        <a:srgbClr val="FFFFFF"/>
      </a:accent3>
      <a:accent4>
        <a:srgbClr val="000000"/>
      </a:accent4>
      <a:accent5>
        <a:srgbClr val="FDAAAC"/>
      </a:accent5>
      <a:accent6>
        <a:srgbClr val="00008A"/>
      </a:accent6>
      <a:hlink>
        <a:srgbClr val="00FFFF"/>
      </a:hlink>
      <a:folHlink>
        <a:srgbClr val="339933"/>
      </a:folHlink>
    </a:clrScheme>
    <a:fontScheme name="AVParis0109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VParis01092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Paris01092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803</Words>
  <Application>Microsoft PowerPoint</Application>
  <PresentationFormat>On-screen Show (4:3)</PresentationFormat>
  <Paragraphs>191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AVParis010921</vt:lpstr>
      <vt:lpstr>Bitstream Relocation with Local Clock Domains for  Partially Reconfigurable FPGAs </vt:lpstr>
      <vt:lpstr>Partial Reconfiguration </vt:lpstr>
      <vt:lpstr>PR Terminology</vt:lpstr>
      <vt:lpstr>Basic Problem with PR</vt:lpstr>
      <vt:lpstr>Solution - Bitstream Relocation</vt:lpstr>
      <vt:lpstr>Bitstream Relocation (BR)</vt:lpstr>
      <vt:lpstr>Motivating Application Domains</vt:lpstr>
      <vt:lpstr>Clock Domains</vt:lpstr>
      <vt:lpstr>Power Consumption Improvement</vt:lpstr>
      <vt:lpstr>Increased Max Clock Frequency</vt:lpstr>
    </vt:vector>
  </TitlesOfParts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Visual Hints</dc:title>
  <dc:creator>Udo Kebschull</dc:creator>
  <cp:lastModifiedBy>Ann Gordon-Ross</cp:lastModifiedBy>
  <cp:revision>99</cp:revision>
  <dcterms:created xsi:type="dcterms:W3CDTF">2009-04-05T15:44:05Z</dcterms:created>
  <dcterms:modified xsi:type="dcterms:W3CDTF">2009-04-05T15:44:55Z</dcterms:modified>
</cp:coreProperties>
</file>