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notesSlides/notesSlide4.xml" ContentType="application/vnd.openxmlformats-officedocument.presentationml.notesSlide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ppt/slides/slide8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drawings/drawing3.xml" ContentType="application/vnd.openxmlformats-officedocument.drawingml.chartshapes+xml"/>
  <Override PartName="/ppt/slides/slide6.xml" ContentType="application/vnd.openxmlformats-officedocument.presentationml.slide+xml"/>
  <Default Extension="gif" ContentType="image/gif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50" r:id="rId1"/>
  </p:sldMasterIdLst>
  <p:notesMasterIdLst>
    <p:notesMasterId r:id="rId12"/>
  </p:notesMasterIdLst>
  <p:sldIdLst>
    <p:sldId id="267" r:id="rId2"/>
    <p:sldId id="268" r:id="rId3"/>
    <p:sldId id="270" r:id="rId4"/>
    <p:sldId id="275" r:id="rId5"/>
    <p:sldId id="271" r:id="rId6"/>
    <p:sldId id="274" r:id="rId7"/>
    <p:sldId id="272" r:id="rId8"/>
    <p:sldId id="273" r:id="rId9"/>
    <p:sldId id="276" r:id="rId10"/>
    <p:sldId id="277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9900"/>
    <a:srgbClr val="000099"/>
    <a:srgbClr val="FFFF00"/>
    <a:srgbClr val="0033CC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3815" autoAdjust="0"/>
    <p:restoredTop sz="83102" autoAdjust="0"/>
  </p:normalViewPr>
  <p:slideViewPr>
    <p:cSldViewPr snapToGrid="0">
      <p:cViewPr varScale="1">
        <p:scale>
          <a:sx n="125" d="100"/>
          <a:sy n="125" d="100"/>
        </p:scale>
        <p:origin x="-117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presProps" Target="pres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heme" Target="theme/theme1.xml"/><Relationship Id="rId8" Type="http://schemas.openxmlformats.org/officeDocument/2006/relationships/slide" Target="slides/slide7.xml"/><Relationship Id="rId13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Flynn\My%20Documents\My%20Dropbox\Docs\chrec\PowerUsage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Documents%20and%20Settings\Flynn\My%20Documents\My%20Dropbox\Docs\chrec\PowerUsage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Documents%20and%20Settings\Flynn\My%20Documents\My%20Dropbox\Docs\chrec\Frequncy_Analysi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plotArea>
      <c:layout>
        <c:manualLayout>
          <c:layoutTarget val="inner"/>
          <c:xMode val="edge"/>
          <c:yMode val="edge"/>
          <c:x val="0.252585372083412"/>
          <c:y val="0.0470238095238095"/>
          <c:w val="0.684980556915895"/>
          <c:h val="0.809880952380952"/>
        </c:manualLayout>
      </c:layout>
      <c:scatterChart>
        <c:scatterStyle val="smoothMarker"/>
        <c:ser>
          <c:idx val="0"/>
          <c:order val="0"/>
          <c:tx>
            <c:strRef>
              <c:f>'clk only'!$B$19</c:f>
              <c:strCache>
                <c:ptCount val="1"/>
                <c:pt idx="0">
                  <c:v>w/ LCDs 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'clk only'!$A$20:$A$31</c:f>
              <c:numCache>
                <c:formatCode>General</c:formatCode>
                <c:ptCount val="12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  <c:pt idx="10">
                  <c:v>11.0</c:v>
                </c:pt>
                <c:pt idx="11">
                  <c:v>12.0</c:v>
                </c:pt>
              </c:numCache>
            </c:numRef>
          </c:xVal>
          <c:yVal>
            <c:numRef>
              <c:f>'clk only'!$B$20:$B$31</c:f>
              <c:numCache>
                <c:formatCode>General</c:formatCode>
                <c:ptCount val="12"/>
                <c:pt idx="0">
                  <c:v>19.22</c:v>
                </c:pt>
                <c:pt idx="1">
                  <c:v>25.36</c:v>
                </c:pt>
                <c:pt idx="2">
                  <c:v>29.35</c:v>
                </c:pt>
                <c:pt idx="3">
                  <c:v>34.77</c:v>
                </c:pt>
                <c:pt idx="4">
                  <c:v>38.04</c:v>
                </c:pt>
                <c:pt idx="5">
                  <c:v>42.03</c:v>
                </c:pt>
                <c:pt idx="6">
                  <c:v>43.87</c:v>
                </c:pt>
                <c:pt idx="7">
                  <c:v>47.14</c:v>
                </c:pt>
                <c:pt idx="8">
                  <c:v>48.62000000000001</c:v>
                </c:pt>
                <c:pt idx="9">
                  <c:v>52.61</c:v>
                </c:pt>
                <c:pt idx="10">
                  <c:v>57.67</c:v>
                </c:pt>
                <c:pt idx="11">
                  <c:v>70.85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'clk only'!$C$19</c:f>
              <c:strCache>
                <c:ptCount val="1"/>
                <c:pt idx="0">
                  <c:v>w/o LCDs</c:v>
                </c:pt>
              </c:strCache>
            </c:strRef>
          </c:tx>
          <c:xVal>
            <c:numRef>
              <c:f>'clk only'!$A$20:$A$31</c:f>
              <c:numCache>
                <c:formatCode>General</c:formatCode>
                <c:ptCount val="12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  <c:pt idx="10">
                  <c:v>11.0</c:v>
                </c:pt>
                <c:pt idx="11">
                  <c:v>12.0</c:v>
                </c:pt>
              </c:numCache>
            </c:numRef>
          </c:xVal>
          <c:yVal>
            <c:numRef>
              <c:f>'clk only'!$C$20:$C$31</c:f>
              <c:numCache>
                <c:formatCode>General</c:formatCode>
                <c:ptCount val="12"/>
                <c:pt idx="0">
                  <c:v>19.22</c:v>
                </c:pt>
                <c:pt idx="1">
                  <c:v>28.88</c:v>
                </c:pt>
                <c:pt idx="2">
                  <c:v>36.38</c:v>
                </c:pt>
                <c:pt idx="3">
                  <c:v>45.31</c:v>
                </c:pt>
                <c:pt idx="4">
                  <c:v>52.1</c:v>
                </c:pt>
                <c:pt idx="5">
                  <c:v>59.61</c:v>
                </c:pt>
                <c:pt idx="6">
                  <c:v>64.96000000000002</c:v>
                </c:pt>
                <c:pt idx="7">
                  <c:v>71.75</c:v>
                </c:pt>
                <c:pt idx="8">
                  <c:v>76.75</c:v>
                </c:pt>
                <c:pt idx="9">
                  <c:v>84.25</c:v>
                </c:pt>
                <c:pt idx="10">
                  <c:v>92.83</c:v>
                </c:pt>
                <c:pt idx="11">
                  <c:v>109.53</c:v>
                </c:pt>
              </c:numCache>
            </c:numRef>
          </c:yVal>
          <c:smooth val="1"/>
        </c:ser>
        <c:axId val="477566008"/>
        <c:axId val="477569336"/>
      </c:scatterChart>
      <c:valAx>
        <c:axId val="477566008"/>
        <c:scaling>
          <c:orientation val="minMax"/>
          <c:max val="12.0"/>
          <c:min val="0.0"/>
        </c:scaling>
        <c:axPos val="b"/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477569336"/>
        <c:crosses val="autoZero"/>
        <c:crossBetween val="midCat"/>
        <c:majorUnit val="2.0"/>
      </c:valAx>
      <c:valAx>
        <c:axId val="477569336"/>
        <c:scaling>
          <c:orientation val="minMax"/>
          <c:max val="120.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 dirty="0"/>
                  <a:t>Clock Power </a:t>
                </a:r>
                <a:r>
                  <a:rPr lang="en-US" sz="1800" baseline="0" dirty="0" smtClean="0"/>
                  <a:t> </a:t>
                </a:r>
                <a:r>
                  <a:rPr lang="en-US" sz="1800" dirty="0" smtClean="0"/>
                  <a:t>(</a:t>
                </a:r>
                <a:r>
                  <a:rPr lang="en-US" sz="1800" dirty="0" err="1" smtClean="0"/>
                  <a:t>mW</a:t>
                </a:r>
                <a:r>
                  <a:rPr lang="en-US" sz="1800" dirty="0"/>
                  <a:t>)</a:t>
                </a:r>
              </a:p>
            </c:rich>
          </c:tx>
          <c:layout>
            <c:manualLayout>
              <c:xMode val="edge"/>
              <c:yMode val="edge"/>
              <c:x val="0.0243217043545067"/>
              <c:y val="0.223916151106112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47756600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560946308341893"/>
          <c:y val="0.679084252183108"/>
          <c:w val="0.413289113317357"/>
          <c:h val="0.1674343832021"/>
        </c:manualLayout>
      </c:layout>
      <c:overlay val="1"/>
      <c:spPr>
        <a:solidFill>
          <a:sysClr val="window" lastClr="FFFFFF"/>
        </a:solidFill>
      </c:spPr>
      <c:txPr>
        <a:bodyPr/>
        <a:lstStyle/>
        <a:p>
          <a:pPr>
            <a:defRPr sz="1800"/>
          </a:pPr>
          <a:endParaRPr lang="en-US"/>
        </a:p>
      </c:txPr>
    </c:legend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plotArea>
      <c:layout>
        <c:manualLayout>
          <c:layoutTarget val="inner"/>
          <c:xMode val="edge"/>
          <c:yMode val="edge"/>
          <c:x val="0.149180270149158"/>
          <c:y val="0.0178571386723991"/>
          <c:w val="0.783492414057998"/>
          <c:h val="0.821617027180112"/>
        </c:manualLayout>
      </c:layout>
      <c:scatterChart>
        <c:scatterStyle val="smoothMarker"/>
        <c:ser>
          <c:idx val="0"/>
          <c:order val="0"/>
          <c:tx>
            <c:strRef>
              <c:f>'clk only'!$D$19</c:f>
              <c:strCache>
                <c:ptCount val="1"/>
                <c:pt idx="0">
                  <c:v>w/ LCDs 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'clk only'!$A$20:$A$31</c:f>
              <c:numCache>
                <c:formatCode>General</c:formatCode>
                <c:ptCount val="12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  <c:pt idx="10">
                  <c:v>11.0</c:v>
                </c:pt>
                <c:pt idx="11">
                  <c:v>12.0</c:v>
                </c:pt>
              </c:numCache>
            </c:numRef>
          </c:xVal>
          <c:yVal>
            <c:numRef>
              <c:f>'clk only'!$D$20:$D$31</c:f>
              <c:numCache>
                <c:formatCode>General</c:formatCode>
                <c:ptCount val="12"/>
                <c:pt idx="0">
                  <c:v>28.84</c:v>
                </c:pt>
                <c:pt idx="1">
                  <c:v>38.04</c:v>
                </c:pt>
                <c:pt idx="2">
                  <c:v>44.02</c:v>
                </c:pt>
                <c:pt idx="3">
                  <c:v>52.15</c:v>
                </c:pt>
                <c:pt idx="4">
                  <c:v>57.06</c:v>
                </c:pt>
                <c:pt idx="5">
                  <c:v>63.04</c:v>
                </c:pt>
                <c:pt idx="6">
                  <c:v>65.8</c:v>
                </c:pt>
                <c:pt idx="7">
                  <c:v>70.71000000000002</c:v>
                </c:pt>
                <c:pt idx="8">
                  <c:v>72.93</c:v>
                </c:pt>
                <c:pt idx="9">
                  <c:v>78.92</c:v>
                </c:pt>
                <c:pt idx="10">
                  <c:v>86.51</c:v>
                </c:pt>
                <c:pt idx="11">
                  <c:v>106.28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'clk only'!$E$19</c:f>
              <c:strCache>
                <c:ptCount val="1"/>
                <c:pt idx="0">
                  <c:v>w/o LCDs</c:v>
                </c:pt>
              </c:strCache>
            </c:strRef>
          </c:tx>
          <c:xVal>
            <c:numRef>
              <c:f>'clk only'!$A$20:$A$31</c:f>
              <c:numCache>
                <c:formatCode>General</c:formatCode>
                <c:ptCount val="12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  <c:pt idx="10">
                  <c:v>11.0</c:v>
                </c:pt>
                <c:pt idx="11">
                  <c:v>12.0</c:v>
                </c:pt>
              </c:numCache>
            </c:numRef>
          </c:xVal>
          <c:yVal>
            <c:numRef>
              <c:f>'clk only'!$E$20:$E$31</c:f>
              <c:numCache>
                <c:formatCode>General</c:formatCode>
                <c:ptCount val="12"/>
                <c:pt idx="0">
                  <c:v>28.84</c:v>
                </c:pt>
                <c:pt idx="1">
                  <c:v>43.31</c:v>
                </c:pt>
                <c:pt idx="2">
                  <c:v>54.57</c:v>
                </c:pt>
                <c:pt idx="3">
                  <c:v>67.97</c:v>
                </c:pt>
                <c:pt idx="4">
                  <c:v>78.15</c:v>
                </c:pt>
                <c:pt idx="5">
                  <c:v>89.41000000000002</c:v>
                </c:pt>
                <c:pt idx="6">
                  <c:v>97.45</c:v>
                </c:pt>
                <c:pt idx="7">
                  <c:v>107.63</c:v>
                </c:pt>
                <c:pt idx="8">
                  <c:v>115.12</c:v>
                </c:pt>
                <c:pt idx="9">
                  <c:v>126.38</c:v>
                </c:pt>
                <c:pt idx="10">
                  <c:v>139.24</c:v>
                </c:pt>
                <c:pt idx="11">
                  <c:v>164.29</c:v>
                </c:pt>
              </c:numCache>
            </c:numRef>
          </c:yVal>
          <c:smooth val="1"/>
        </c:ser>
        <c:axId val="477626232"/>
        <c:axId val="477616264"/>
      </c:scatterChart>
      <c:valAx>
        <c:axId val="477626232"/>
        <c:scaling>
          <c:orientation val="minMax"/>
          <c:max val="12.0"/>
          <c:min val="0.0"/>
        </c:scaling>
        <c:axPos val="b"/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477616264"/>
        <c:crosses val="autoZero"/>
        <c:crossBetween val="midCat"/>
        <c:majorUnit val="2.0"/>
      </c:valAx>
      <c:valAx>
        <c:axId val="477616264"/>
        <c:scaling>
          <c:orientation val="minMax"/>
          <c:max val="120.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47762623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508534664874207"/>
          <c:y val="0.640158267679447"/>
          <c:w val="0.437414057998848"/>
          <c:h val="0.200172431530645"/>
        </c:manualLayout>
      </c:layout>
      <c:overlay val="1"/>
      <c:spPr>
        <a:solidFill>
          <a:schemeClr val="bg1"/>
        </a:solidFill>
      </c:spPr>
      <c:txPr>
        <a:bodyPr/>
        <a:lstStyle/>
        <a:p>
          <a:pPr>
            <a:defRPr sz="1800"/>
          </a:pPr>
          <a:endParaRPr lang="en-US"/>
        </a:p>
      </c:txPr>
    </c:legend>
    <c:plotVisOnly val="1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Sheet2!$B$2</c:f>
              <c:strCache>
                <c:ptCount val="1"/>
                <c:pt idx="0">
                  <c:v>Global</c:v>
                </c:pt>
              </c:strCache>
            </c:strRef>
          </c:tx>
          <c:spPr>
            <a:solidFill>
              <a:srgbClr val="2ACC04"/>
            </a:solidFill>
          </c:spPr>
          <c:cat>
            <c:strRef>
              <c:f>Sheet2!$A$3:$A$8</c:f>
              <c:strCache>
                <c:ptCount val="6"/>
                <c:pt idx="0">
                  <c:v>avg</c:v>
                </c:pt>
                <c:pt idx="1">
                  <c:v>echo</c:v>
                </c:pt>
                <c:pt idx="2">
                  <c:v>flanger</c:v>
                </c:pt>
                <c:pt idx="3">
                  <c:v>passthru</c:v>
                </c:pt>
                <c:pt idx="4">
                  <c:v>pulsate</c:v>
                </c:pt>
                <c:pt idx="5">
                  <c:v>static</c:v>
                </c:pt>
              </c:strCache>
            </c:strRef>
          </c:cat>
          <c:val>
            <c:numRef>
              <c:f>Sheet2!$B$3:$B$8</c:f>
              <c:numCache>
                <c:formatCode>0.0</c:formatCode>
                <c:ptCount val="6"/>
                <c:pt idx="0">
                  <c:v>151.1487303506655</c:v>
                </c:pt>
                <c:pt idx="1">
                  <c:v>122.6391954868777</c:v>
                </c:pt>
                <c:pt idx="2">
                  <c:v>212.5398512221036</c:v>
                </c:pt>
                <c:pt idx="3">
                  <c:v>306.6544004906476</c:v>
                </c:pt>
                <c:pt idx="4">
                  <c:v>211.193241816262</c:v>
                </c:pt>
                <c:pt idx="5">
                  <c:v>104.1232819658476</c:v>
                </c:pt>
              </c:numCache>
            </c:numRef>
          </c:val>
        </c:ser>
        <c:ser>
          <c:idx val="1"/>
          <c:order val="1"/>
          <c:tx>
            <c:strRef>
              <c:f>Sheet2!$C$2</c:f>
              <c:strCache>
                <c:ptCount val="1"/>
                <c:pt idx="0">
                  <c:v>LCD</c:v>
                </c:pt>
              </c:strCache>
            </c:strRef>
          </c:tx>
          <c:cat>
            <c:strRef>
              <c:f>Sheet2!$A$3:$A$8</c:f>
              <c:strCache>
                <c:ptCount val="6"/>
                <c:pt idx="0">
                  <c:v>avg</c:v>
                </c:pt>
                <c:pt idx="1">
                  <c:v>echo</c:v>
                </c:pt>
                <c:pt idx="2">
                  <c:v>flanger</c:v>
                </c:pt>
                <c:pt idx="3">
                  <c:v>passthru</c:v>
                </c:pt>
                <c:pt idx="4">
                  <c:v>pulsate</c:v>
                </c:pt>
                <c:pt idx="5">
                  <c:v>static</c:v>
                </c:pt>
              </c:strCache>
            </c:strRef>
          </c:cat>
          <c:val>
            <c:numRef>
              <c:f>Sheet2!$C$3:$C$8</c:f>
              <c:numCache>
                <c:formatCode>0.0</c:formatCode>
                <c:ptCount val="6"/>
                <c:pt idx="0">
                  <c:v>144.6340757882553</c:v>
                </c:pt>
                <c:pt idx="1">
                  <c:v>132.71400132714</c:v>
                </c:pt>
                <c:pt idx="2">
                  <c:v>190.0418091980236</c:v>
                </c:pt>
                <c:pt idx="3">
                  <c:v>182.8822238478423</c:v>
                </c:pt>
                <c:pt idx="4">
                  <c:v>114.4033863402357</c:v>
                </c:pt>
                <c:pt idx="5">
                  <c:v>104.3405676126878</c:v>
                </c:pt>
              </c:numCache>
            </c:numRef>
          </c:val>
        </c:ser>
        <c:ser>
          <c:idx val="2"/>
          <c:order val="2"/>
          <c:tx>
            <c:strRef>
              <c:f>Sheet2!$D$2</c:f>
              <c:strCache>
                <c:ptCount val="1"/>
                <c:pt idx="0">
                  <c:v>Bus Macro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Sheet2!$A$3:$A$8</c:f>
              <c:strCache>
                <c:ptCount val="6"/>
                <c:pt idx="0">
                  <c:v>avg</c:v>
                </c:pt>
                <c:pt idx="1">
                  <c:v>echo</c:v>
                </c:pt>
                <c:pt idx="2">
                  <c:v>flanger</c:v>
                </c:pt>
                <c:pt idx="3">
                  <c:v>passthru</c:v>
                </c:pt>
                <c:pt idx="4">
                  <c:v>pulsate</c:v>
                </c:pt>
                <c:pt idx="5">
                  <c:v>static</c:v>
                </c:pt>
              </c:strCache>
            </c:strRef>
          </c:cat>
          <c:val>
            <c:numRef>
              <c:f>Sheet2!$D$3:$D$8</c:f>
              <c:numCache>
                <c:formatCode>0.0</c:formatCode>
                <c:ptCount val="6"/>
                <c:pt idx="0">
                  <c:v>126.2785705265812</c:v>
                </c:pt>
                <c:pt idx="1">
                  <c:v>115.8345882080389</c:v>
                </c:pt>
                <c:pt idx="2">
                  <c:v>150.4664459825462</c:v>
                </c:pt>
                <c:pt idx="3">
                  <c:v>168.4068710003368</c:v>
                </c:pt>
                <c:pt idx="4">
                  <c:v>128.3367556468168</c:v>
                </c:pt>
                <c:pt idx="5">
                  <c:v>97.21952167995354</c:v>
                </c:pt>
              </c:numCache>
            </c:numRef>
          </c:val>
        </c:ser>
        <c:axId val="477497752"/>
        <c:axId val="477480376"/>
      </c:barChart>
      <c:catAx>
        <c:axId val="477497752"/>
        <c:scaling>
          <c:orientation val="minMax"/>
        </c:scaling>
        <c:axPos val="b"/>
        <c:tickLblPos val="nextTo"/>
        <c:txPr>
          <a:bodyPr rot="0" vert="horz"/>
          <a:lstStyle/>
          <a:p>
            <a:pPr>
              <a:defRPr sz="1800"/>
            </a:pPr>
            <a:endParaRPr lang="en-US"/>
          </a:p>
        </c:txPr>
        <c:crossAx val="477480376"/>
        <c:crosses val="autoZero"/>
        <c:auto val="1"/>
        <c:lblAlgn val="ctr"/>
        <c:lblOffset val="100"/>
      </c:catAx>
      <c:valAx>
        <c:axId val="477480376"/>
        <c:scaling>
          <c:orientation val="minMax"/>
          <c:max val="325.0"/>
          <c:min val="0.0"/>
        </c:scaling>
        <c:axPos val="l"/>
        <c:majorGridlines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Frequency (MHz)</a:t>
                </a:r>
              </a:p>
            </c:rich>
          </c:tx>
          <c:layout/>
        </c:title>
        <c:numFmt formatCode="0.0" sourceLinked="1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4774977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9215587802447"/>
          <c:y val="0.159676158304787"/>
          <c:w val="0.185641557622072"/>
          <c:h val="0.20613991123986"/>
        </c:manualLayout>
      </c:layout>
      <c:overlay val="1"/>
      <c:spPr>
        <a:solidFill>
          <a:sysClr val="window" lastClr="FFFFFF"/>
        </a:solidFill>
        <a:ln>
          <a:noFill/>
        </a:ln>
      </c:spPr>
      <c:txPr>
        <a:bodyPr/>
        <a:lstStyle/>
        <a:p>
          <a:pPr>
            <a:defRPr sz="1800"/>
          </a:pPr>
          <a:endParaRPr lang="en-US"/>
        </a:p>
      </c:txPr>
    </c:legend>
    <c:plotVisOnly val="1"/>
  </c:chart>
  <c:spPr>
    <a:solidFill>
      <a:schemeClr val="lt1"/>
    </a:solidFill>
    <a:ln w="25400" cap="flat" cmpd="sng" algn="ctr">
      <a:solidFill>
        <a:schemeClr val="accent3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0.26829</cdr:x>
      <cdr:y>0.06855</cdr:y>
    </cdr:from>
    <cdr:to>
      <cdr:x>0.68133</cdr:x>
      <cdr:y>0.17569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67209" y="292528"/>
          <a:ext cx="1642976" cy="4571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wrap="square" rtlCol="0" anchor="ctr" anchorCtr="0"/>
        <a:lstStyle xmlns:a="http://schemas.openxmlformats.org/drawingml/2006/main"/>
        <a:p xmlns:a="http://schemas.openxmlformats.org/drawingml/2006/main">
          <a:pPr algn="ctr"/>
          <a:r>
            <a:rPr lang="en-US" sz="2000" dirty="0" smtClean="0"/>
            <a:t>200 MHz*</a:t>
          </a:r>
          <a:endParaRPr lang="en-US" sz="20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0.21333</cdr:x>
      <cdr:y>0.05839</cdr:y>
    </cdr:from>
    <cdr:to>
      <cdr:x>0.67675</cdr:x>
      <cdr:y>0.16554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56355" y="249162"/>
          <a:ext cx="1643009" cy="45723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wrap="square" rtlCol="0" anchor="ctr" anchorCtr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en-US" sz="2000" dirty="0" smtClean="0"/>
            <a:t>300 MHz*</a:t>
          </a:r>
          <a:endParaRPr lang="en-US" sz="20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0.72222</cdr:x>
      <cdr:y>0.06403</cdr:y>
    </cdr:from>
    <cdr:to>
      <cdr:x>1</cdr:x>
      <cdr:y>0.12785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802375" y="213336"/>
          <a:ext cx="2225747" cy="212642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r"/>
          <a:r>
            <a:rPr lang="en-US" sz="1800" b="1" dirty="0" smtClean="0"/>
            <a:t>Clocking Scheme</a:t>
          </a:r>
          <a:endParaRPr lang="en-US" sz="18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Klicken Sie, um die Textformatierung des Masters zu bearbeiten.</a:t>
            </a:r>
          </a:p>
          <a:p>
            <a:pPr lvl="1"/>
            <a:r>
              <a:rPr lang="en-GB" noProof="0" smtClean="0"/>
              <a:t>Zweite Ebene</a:t>
            </a:r>
          </a:p>
          <a:p>
            <a:pPr lvl="2"/>
            <a:r>
              <a:rPr lang="en-GB" noProof="0" smtClean="0"/>
              <a:t>Dritte Ebene</a:t>
            </a:r>
          </a:p>
          <a:p>
            <a:pPr lvl="3"/>
            <a:r>
              <a:rPr lang="en-GB" noProof="0" smtClean="0"/>
              <a:t>Vierte Ebene</a:t>
            </a:r>
          </a:p>
          <a:p>
            <a:pPr lvl="4"/>
            <a:r>
              <a:rPr lang="en-GB" noProof="0" smtClean="0"/>
              <a:t>Fünfte Ebene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4CE1AE8-7C21-4A1B-95F9-76D4806553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CE1AE8-7C21-4A1B-95F9-76D4806553C4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CE1AE8-7C21-4A1B-95F9-76D4806553C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CE1AE8-7C21-4A1B-95F9-76D4806553C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CE1AE8-7C21-4A1B-95F9-76D4806553C4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CE1AE8-7C21-4A1B-95F9-76D4806553C4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CE1AE8-7C21-4A1B-95F9-76D4806553C4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CE1AE8-7C21-4A1B-95F9-76D4806553C4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CE1AE8-7C21-4A1B-95F9-76D4806553C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CE1AE8-7C21-4A1B-95F9-76D4806553C4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838200"/>
            <a:ext cx="609600" cy="60198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2286000"/>
            <a:ext cx="7772400" cy="1101725"/>
          </a:xfrm>
          <a:noFill/>
        </p:spPr>
        <p:txBody>
          <a:bodyPr/>
          <a:lstStyle>
            <a:lvl1pPr>
              <a:defRPr>
                <a:solidFill>
                  <a:srgbClr val="000099"/>
                </a:solidFill>
              </a:defRPr>
            </a:lvl1pPr>
          </a:lstStyle>
          <a:p>
            <a:r>
              <a:rPr lang="de-DE"/>
              <a:t>Klicken Sie, um das Format des Titel-Masters zu bearbeiten.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de-DE"/>
              <a:t>Klicken Sie, um das Format des Untertitel-Masters zu bearbeiten.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24650" y="228600"/>
            <a:ext cx="2038350" cy="5791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5962650" cy="57912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chart" preserve="1">
  <p:cSld name="Titel und 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001000" cy="5715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iagrammplatzhalter 2"/>
          <p:cNvSpPr>
            <a:spLocks noGrp="1"/>
          </p:cNvSpPr>
          <p:nvPr>
            <p:ph type="chart" idx="1"/>
          </p:nvPr>
        </p:nvSpPr>
        <p:spPr>
          <a:xfrm>
            <a:off x="609600" y="990600"/>
            <a:ext cx="8153400" cy="5029200"/>
          </a:xfrm>
        </p:spPr>
        <p:txBody>
          <a:bodyPr/>
          <a:lstStyle/>
          <a:p>
            <a:pPr lvl="0"/>
            <a:endParaRPr lang="de-DE" noProof="0" smtClean="0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990600"/>
            <a:ext cx="40005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62500" y="990600"/>
            <a:ext cx="40005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gray">
          <a:xfrm>
            <a:off x="609600" y="228600"/>
            <a:ext cx="8001000" cy="5715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 vert="horz" wrap="square" lIns="50800" tIns="20638" rIns="50800" bIns="20638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Titel</a:t>
            </a:r>
            <a:endParaRPr lang="de-DE" smtClean="0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8350250" y="6532563"/>
            <a:ext cx="336550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50800" tIns="20638" rIns="50800" bIns="20638">
            <a:spAutoFit/>
          </a:bodyPr>
          <a:lstStyle/>
          <a:p>
            <a:pPr defTabSz="479425">
              <a:lnSpc>
                <a:spcPct val="97000"/>
              </a:lnSpc>
              <a:defRPr/>
            </a:pPr>
            <a:fld id="{CD91DCE3-1AAC-4BEF-B8C3-B32C84BC8517}" type="slidenum">
              <a:rPr lang="en-GB" sz="900" b="1">
                <a:latin typeface="Arial" charset="0"/>
              </a:rPr>
              <a:pPr defTabSz="479425">
                <a:lnSpc>
                  <a:spcPct val="97000"/>
                </a:lnSpc>
                <a:defRPr/>
              </a:pPr>
              <a:t>‹#›</a:t>
            </a:fld>
            <a:endParaRPr lang="en-GB" sz="900" b="1">
              <a:latin typeface="Arial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990600"/>
            <a:ext cx="8153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3025" tIns="36512" rIns="73025" bIns="365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Klicken Sie, um die Formate des Vorlagentextes zu bearbeiten</a:t>
            </a:r>
          </a:p>
          <a:p>
            <a:pPr lvl="1"/>
            <a:r>
              <a:rPr lang="en-GB" smtClean="0"/>
              <a:t> Zweite Ebene</a:t>
            </a:r>
          </a:p>
          <a:p>
            <a:pPr lvl="2"/>
            <a:r>
              <a:rPr lang="en-GB" smtClean="0"/>
              <a:t> Dritte Ebene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0" y="838200"/>
            <a:ext cx="609600" cy="60198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l" defTabSz="479425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479425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2pPr>
      <a:lvl3pPr algn="l" defTabSz="479425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3pPr>
      <a:lvl4pPr algn="l" defTabSz="479425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4pPr>
      <a:lvl5pPr algn="l" defTabSz="479425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5pPr>
      <a:lvl6pPr marL="457200" algn="l" defTabSz="479425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6pPr>
      <a:lvl7pPr marL="914400" algn="l" defTabSz="479425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7pPr>
      <a:lvl8pPr marL="1371600" algn="l" defTabSz="479425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8pPr>
      <a:lvl9pPr marL="1828800" algn="l" defTabSz="479425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9pPr>
    </p:titleStyle>
    <p:bodyStyle>
      <a:lvl1pPr marL="482600" indent="-482600" algn="l" defTabSz="479425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accent1"/>
        </a:buClr>
        <a:buSzPct val="100000"/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1052513" indent="-379413" algn="l" defTabSz="479425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accent2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2pPr>
      <a:lvl3pPr marL="1439863" indent="-196850" algn="l" defTabSz="479425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2400" b="1">
          <a:solidFill>
            <a:schemeClr val="tx1"/>
          </a:solidFill>
          <a:latin typeface="+mn-lt"/>
        </a:defRPr>
      </a:lvl3pPr>
      <a:lvl4pPr marL="1766888" indent="-136525" algn="l" defTabSz="479425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</a:defRPr>
      </a:lvl4pPr>
      <a:lvl5pPr marL="2117725" indent="-160338" algn="l" defTabSz="479425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600" b="1">
          <a:solidFill>
            <a:schemeClr val="tx1"/>
          </a:solidFill>
          <a:latin typeface="+mn-lt"/>
        </a:defRPr>
      </a:lvl5pPr>
      <a:lvl6pPr marL="2574925" indent="-160338" algn="l" defTabSz="479425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600" b="1">
          <a:solidFill>
            <a:schemeClr val="tx1"/>
          </a:solidFill>
          <a:latin typeface="+mn-lt"/>
        </a:defRPr>
      </a:lvl6pPr>
      <a:lvl7pPr marL="3032125" indent="-160338" algn="l" defTabSz="479425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600" b="1">
          <a:solidFill>
            <a:schemeClr val="tx1"/>
          </a:solidFill>
          <a:latin typeface="+mn-lt"/>
        </a:defRPr>
      </a:lvl7pPr>
      <a:lvl8pPr marL="3489325" indent="-160338" algn="l" defTabSz="479425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600" b="1">
          <a:solidFill>
            <a:schemeClr val="tx1"/>
          </a:solidFill>
          <a:latin typeface="+mn-lt"/>
        </a:defRPr>
      </a:lvl8pPr>
      <a:lvl9pPr marL="3946525" indent="-160338" algn="l" defTabSz="479425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3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03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75" y="5357813"/>
            <a:ext cx="2071688" cy="1290637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med" len="lg"/>
          </a:ln>
        </p:spPr>
      </p:pic>
      <p:sp>
        <p:nvSpPr>
          <p:cNvPr id="4099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714348" y="928670"/>
            <a:ext cx="7772400" cy="1648273"/>
          </a:xfrm>
          <a:noFill/>
        </p:spPr>
        <p:txBody>
          <a:bodyPr/>
          <a:lstStyle/>
          <a:p>
            <a:r>
              <a:rPr lang="en-US" dirty="0" smtClean="0"/>
              <a:t>Bitstream Relocation with Local Clock Domains for </a:t>
            </a:r>
            <a:br>
              <a:rPr lang="en-US" dirty="0" smtClean="0"/>
            </a:br>
            <a:r>
              <a:rPr lang="en-US" dirty="0" smtClean="0"/>
              <a:t>Partially Reconfigurable FPGAs </a:t>
            </a:r>
            <a:endParaRPr lang="en-GB" dirty="0" smtClean="0"/>
          </a:p>
        </p:txBody>
      </p:sp>
      <p:sp>
        <p:nvSpPr>
          <p:cNvPr id="4100" name="Rectangle 1031"/>
          <p:cNvSpPr>
            <a:spLocks noGrp="1" noChangeArrowheads="1"/>
          </p:cNvSpPr>
          <p:nvPr>
            <p:ph type="subTitle" idx="1"/>
          </p:nvPr>
        </p:nvSpPr>
        <p:spPr>
          <a:xfrm>
            <a:off x="500034" y="3143248"/>
            <a:ext cx="8715404" cy="1785950"/>
          </a:xfrm>
        </p:spPr>
        <p:txBody>
          <a:bodyPr/>
          <a:lstStyle/>
          <a:p>
            <a:r>
              <a:rPr lang="en-GB" dirty="0" smtClean="0"/>
              <a:t>Adam Flynn, Ann Gordon-Ross, Alan D. George </a:t>
            </a:r>
          </a:p>
          <a:p>
            <a:r>
              <a:rPr lang="en-GB" sz="2000" dirty="0" smtClean="0"/>
              <a:t>NSF </a:t>
            </a:r>
            <a:r>
              <a:rPr lang="en-GB" sz="2000" dirty="0" err="1" smtClean="0"/>
              <a:t>Center</a:t>
            </a:r>
            <a:r>
              <a:rPr lang="en-GB" sz="2000" dirty="0" smtClean="0"/>
              <a:t> for High-Performance Reconfigurable Computing (CHREC) </a:t>
            </a:r>
          </a:p>
          <a:p>
            <a:r>
              <a:rPr lang="en-GB" sz="2000" dirty="0" smtClean="0"/>
              <a:t>Department of Electrical and Computer Engineering</a:t>
            </a:r>
          </a:p>
          <a:p>
            <a:r>
              <a:rPr lang="en-GB" sz="2000" dirty="0" smtClean="0"/>
              <a:t>University of Florida  </a:t>
            </a:r>
          </a:p>
        </p:txBody>
      </p:sp>
      <p:pic>
        <p:nvPicPr>
          <p:cNvPr id="10242" name="Picture 2" descr="\\Kappa\flynn\public_html\index_files\CHREClogo-larg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7752" y="5500702"/>
            <a:ext cx="4000500" cy="11334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001000" cy="577210"/>
          </a:xfrm>
        </p:spPr>
        <p:txBody>
          <a:bodyPr/>
          <a:lstStyle/>
          <a:p>
            <a:r>
              <a:rPr lang="en-US" dirty="0" smtClean="0"/>
              <a:t>Increased Max Clock Frequency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658676" y="1119861"/>
            <a:ext cx="8012624" cy="3635849"/>
            <a:chOff x="658676" y="1119861"/>
            <a:chExt cx="8012624" cy="3635849"/>
          </a:xfrm>
        </p:grpSpPr>
        <p:graphicFrame>
          <p:nvGraphicFramePr>
            <p:cNvPr id="7" name="Chart 6"/>
            <p:cNvGraphicFramePr/>
            <p:nvPr/>
          </p:nvGraphicFramePr>
          <p:xfrm>
            <a:off x="658676" y="1119861"/>
            <a:ext cx="8012624" cy="333190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8" name="TextBox 7"/>
            <p:cNvSpPr txBox="1"/>
            <p:nvPr/>
          </p:nvSpPr>
          <p:spPr>
            <a:xfrm>
              <a:off x="1184989" y="4355600"/>
              <a:ext cx="6959998" cy="40011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10-15% average increase for LCD vs. Bus Macro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  <p:sp>
        <p:nvSpPr>
          <p:cNvPr id="9" name="TextBox 1"/>
          <p:cNvSpPr txBox="1"/>
          <p:nvPr/>
        </p:nvSpPr>
        <p:spPr>
          <a:xfrm>
            <a:off x="790412" y="880824"/>
            <a:ext cx="7749153" cy="318117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1800" b="1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 smtClean="0"/>
              <a:t>Max Clock Frequency for PR Audio Filter Design Modules</a:t>
            </a:r>
            <a:endParaRPr lang="en-US" sz="2000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591843" y="4781442"/>
            <a:ext cx="8304184" cy="2076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3025" tIns="36512" rIns="73025" bIns="36512" numCol="1" anchor="t" anchorCtr="0" compatLnSpc="1">
            <a:prstTxWarp prst="textNoShape">
              <a:avLst/>
            </a:prstTxWarp>
          </a:bodyPr>
          <a:lstStyle/>
          <a:p>
            <a:pPr marL="379413" indent="-379413" defTabSz="479425" eaLnBrk="1" hangingPunct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SzPct val="100000"/>
              <a:buFontTx/>
              <a:buChar char="•"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Global: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clock signals routed globally</a:t>
            </a:r>
          </a:p>
          <a:p>
            <a:pPr marL="804863" lvl="1" indent="-379413" defTabSz="479425" eaLnBrk="1" hangingPunct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SzPct val="100000"/>
              <a:buFontTx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Not compatible with BR (no consistent clock signal interface across PRRs)</a:t>
            </a:r>
          </a:p>
          <a:p>
            <a:pPr marL="379413" indent="-379413" defTabSz="479425" eaLnBrk="1" hangingPunct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SzPct val="100000"/>
              <a:buFontTx/>
              <a:buChar char="•"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LCD: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clock signals routed through regional clock resources</a:t>
            </a:r>
          </a:p>
          <a:p>
            <a:pPr marL="804863" lvl="1" indent="-379413" defTabSz="479425" eaLnBrk="1" hangingPunct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SzPct val="100000"/>
              <a:buFontTx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Compatible with BR (regional clock resources provide consistent signal interface)</a:t>
            </a:r>
          </a:p>
          <a:p>
            <a:pPr marL="347663" indent="-379413" defTabSz="479425" eaLnBrk="1" hangingPunct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SzPct val="100000"/>
              <a:buFontTx/>
              <a:buChar char="•"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Bus Macro: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clock signals routed through bus macros</a:t>
            </a:r>
          </a:p>
          <a:p>
            <a:pPr marL="804863" lvl="1" indent="-379413" defTabSz="479425" eaLnBrk="1" hangingPunct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SzPct val="100000"/>
              <a:buFontTx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Compatible with BR (bus macros provide consistent signal interface)</a:t>
            </a:r>
          </a:p>
          <a:p>
            <a:pPr marL="804863" lvl="1" indent="-379413" defTabSz="479425" eaLnBrk="1" hangingPunct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SzPct val="100000"/>
              <a:buFontTx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Introduces routing inefficiencies that degrade max frequency</a:t>
            </a:r>
          </a:p>
          <a:p>
            <a:pPr marL="804863" lvl="1" indent="-379413" defTabSz="479425" eaLnBrk="1" hangingPunct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SzPct val="100000"/>
              <a:buFontTx/>
              <a:buChar char="•"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001000" cy="577210"/>
          </a:xfrm>
        </p:spPr>
        <p:txBody>
          <a:bodyPr/>
          <a:lstStyle/>
          <a:p>
            <a:r>
              <a:rPr lang="en-US" dirty="0" smtClean="0"/>
              <a:t>Partial Reconfiguration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5962664" cy="5684304"/>
          </a:xfrm>
        </p:spPr>
        <p:txBody>
          <a:bodyPr/>
          <a:lstStyle/>
          <a:p>
            <a:pPr eaLnBrk="1" hangingPunct="1"/>
            <a:r>
              <a:rPr lang="en-US" dirty="0" smtClean="0"/>
              <a:t>Full Reconfiguration </a:t>
            </a:r>
          </a:p>
          <a:p>
            <a:pPr lvl="1" eaLnBrk="1" hangingPunct="1"/>
            <a:r>
              <a:rPr lang="en-US" dirty="0" smtClean="0"/>
              <a:t>Bitstream for entire FPGA is loaded onto FPGA</a:t>
            </a:r>
          </a:p>
          <a:p>
            <a:pPr eaLnBrk="1" hangingPunct="1"/>
            <a:r>
              <a:rPr lang="en-US" dirty="0" smtClean="0"/>
              <a:t>Partial Reconfiguration (PR)</a:t>
            </a:r>
          </a:p>
          <a:p>
            <a:pPr lvl="1" eaLnBrk="1" hangingPunct="1"/>
            <a:r>
              <a:rPr lang="en-US" dirty="0" smtClean="0"/>
              <a:t>Only certain portion(s) of FPGA are reprogrammed with smaller application modules</a:t>
            </a:r>
          </a:p>
          <a:p>
            <a:pPr lvl="1" eaLnBrk="1" hangingPunct="1"/>
            <a:r>
              <a:rPr lang="en-US" dirty="0" smtClean="0"/>
              <a:t>Advantages</a:t>
            </a:r>
          </a:p>
          <a:p>
            <a:pPr lvl="2" eaLnBrk="1" hangingPunct="1"/>
            <a:r>
              <a:rPr lang="en-US" dirty="0" smtClean="0"/>
              <a:t>Shorter reconfiguration time</a:t>
            </a:r>
          </a:p>
          <a:p>
            <a:pPr lvl="2" eaLnBrk="1" hangingPunct="1"/>
            <a:r>
              <a:rPr lang="en-US" dirty="0" smtClean="0"/>
              <a:t>Less power</a:t>
            </a:r>
          </a:p>
          <a:p>
            <a:pPr lvl="2" eaLnBrk="1" hangingPunct="1"/>
            <a:r>
              <a:rPr lang="en-US" dirty="0" smtClean="0"/>
              <a:t>Smaller bitstreams</a:t>
            </a:r>
          </a:p>
          <a:p>
            <a:pPr lvl="2" eaLnBrk="1" hangingPunct="1"/>
            <a:r>
              <a:rPr lang="en-US" dirty="0" smtClean="0"/>
              <a:t>Rest of FPGA remains operational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429388" y="1357298"/>
            <a:ext cx="2500330" cy="2643206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 extrusionH="19050" contourW="19050">
            <a:bevelT w="63500" h="25400"/>
            <a:extrusionClr>
              <a:schemeClr val="tx1"/>
            </a:extrusion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s-ES" b="0"/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8215338" y="1075854"/>
            <a:ext cx="8223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0" dirty="0">
                <a:latin typeface="+mn-lt"/>
              </a:rPr>
              <a:t>FPGA</a:t>
            </a:r>
          </a:p>
        </p:txBody>
      </p:sp>
      <p:pic>
        <p:nvPicPr>
          <p:cNvPr id="1026" name="Picture 2" descr="C:\Documents and Settings\Adam\Local Settings\Temporary Internet Files\Content.IE5\CWOKUGYM\MMj03547350000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6578" y="4857760"/>
            <a:ext cx="640080" cy="800100"/>
          </a:xfrm>
          <a:prstGeom prst="rect">
            <a:avLst/>
          </a:prstGeom>
          <a:noFill/>
        </p:spPr>
      </p:pic>
      <p:pic>
        <p:nvPicPr>
          <p:cNvPr id="1028" name="Picture 4" descr="C:\Documents and Settings\Adam\Local Settings\Temporary Internet Files\Content.IE5\1S89D510\MCj04348430000[1]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86710" y="4929198"/>
            <a:ext cx="731520" cy="731520"/>
          </a:xfrm>
          <a:prstGeom prst="rect">
            <a:avLst/>
          </a:prstGeom>
          <a:noFill/>
        </p:spPr>
      </p:pic>
      <p:cxnSp>
        <p:nvCxnSpPr>
          <p:cNvPr id="30" name="Straight Arrow Connector 29"/>
          <p:cNvCxnSpPr>
            <a:stCxn id="25" idx="2"/>
            <a:endCxn id="1026" idx="0"/>
          </p:cNvCxnSpPr>
          <p:nvPr/>
        </p:nvCxnSpPr>
        <p:spPr bwMode="auto">
          <a:xfrm rot="5400000">
            <a:off x="6687828" y="4419294"/>
            <a:ext cx="857256" cy="19676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arrow" w="sm" len="sm"/>
            <a:tailEnd type="arrow"/>
          </a:ln>
          <a:effectLst/>
        </p:spPr>
      </p:cxnSp>
      <p:cxnSp>
        <p:nvCxnSpPr>
          <p:cNvPr id="33" name="Straight Arrow Connector 32"/>
          <p:cNvCxnSpPr>
            <a:stCxn id="26" idx="2"/>
            <a:endCxn id="1028" idx="0"/>
          </p:cNvCxnSpPr>
          <p:nvPr/>
        </p:nvCxnSpPr>
        <p:spPr bwMode="auto">
          <a:xfrm rot="5400000">
            <a:off x="7692575" y="4460399"/>
            <a:ext cx="928694" cy="8904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arrow" w="sm" len="sm"/>
            <a:tailEnd type="arrow"/>
          </a:ln>
          <a:effectLst/>
        </p:spPr>
      </p:cxnSp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6286512" y="5715016"/>
            <a:ext cx="25717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b="0" dirty="0" smtClean="0">
                <a:latin typeface="+mn-lt"/>
              </a:rPr>
              <a:t>Peripheral links can be maintained during reconfiguration</a:t>
            </a:r>
            <a:endParaRPr lang="en-US" sz="1600" b="0" dirty="0">
              <a:latin typeface="+mn-lt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6427574" y="1359113"/>
            <a:ext cx="2500330" cy="2643206"/>
          </a:xfrm>
          <a:prstGeom prst="rect">
            <a:avLst/>
          </a:prstGeom>
          <a:solidFill>
            <a:srgbClr val="7030A0"/>
          </a:solidFill>
          <a:ln w="12700"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 extrusionH="19050" contourW="19050">
            <a:bevelT w="63500" h="25400"/>
            <a:extrusionClr>
              <a:schemeClr val="tx1"/>
            </a:extrusion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s-ES" b="0" dirty="0" err="1" smtClean="0"/>
              <a:t>Design</a:t>
            </a:r>
            <a:r>
              <a:rPr lang="es-ES" dirty="0" smtClean="0"/>
              <a:t> A</a:t>
            </a:r>
            <a:r>
              <a:rPr lang="es-ES" b="0" dirty="0" smtClean="0"/>
              <a:t> </a:t>
            </a:r>
            <a:endParaRPr lang="es-ES" b="0" dirty="0"/>
          </a:p>
        </p:txBody>
      </p:sp>
      <p:sp>
        <p:nvSpPr>
          <p:cNvPr id="23" name="TextBox 22"/>
          <p:cNvSpPr txBox="1"/>
          <p:nvPr/>
        </p:nvSpPr>
        <p:spPr bwMode="auto">
          <a:xfrm>
            <a:off x="6499317" y="1415758"/>
            <a:ext cx="1828800" cy="731520"/>
          </a:xfrm>
          <a:prstGeom prst="rect">
            <a:avLst/>
          </a:prstGeom>
          <a:solidFill>
            <a:schemeClr val="lt1"/>
          </a:solidFill>
          <a:ln/>
          <a:effectLst>
            <a:outerShdw blurRad="4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 extrusionH="76200">
            <a:bevelT w="152400" h="57150" prst="softRound"/>
            <a:bevelB w="152400" h="50800" prst="softRound"/>
            <a:extrusionClr>
              <a:schemeClr val="bg1"/>
            </a:extrusion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anchor="ctr"/>
          <a:lstStyle/>
          <a:p>
            <a:pPr algn="ctr">
              <a:spcBef>
                <a:spcPct val="20000"/>
              </a:spcBef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Reconfigurable Region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6435029" y="1368187"/>
            <a:ext cx="2500330" cy="2643206"/>
          </a:xfrm>
          <a:prstGeom prst="rect">
            <a:avLst/>
          </a:prstGeom>
          <a:solidFill>
            <a:srgbClr val="FF0000"/>
          </a:solidFill>
          <a:ln w="12700"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 extrusionH="19050" contourW="19050">
            <a:bevelT w="63500" h="25400"/>
            <a:extrusionClr>
              <a:schemeClr val="tx1"/>
            </a:extrusion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s-ES" b="0" dirty="0" err="1" smtClean="0"/>
              <a:t>Design</a:t>
            </a:r>
            <a:r>
              <a:rPr lang="es-ES" dirty="0" smtClean="0"/>
              <a:t> B</a:t>
            </a:r>
            <a:r>
              <a:rPr lang="es-ES" b="0" dirty="0" smtClean="0"/>
              <a:t> </a:t>
            </a:r>
            <a:endParaRPr lang="es-ES" b="0" dirty="0"/>
          </a:p>
        </p:txBody>
      </p:sp>
      <p:sp>
        <p:nvSpPr>
          <p:cNvPr id="19" name="TextBox 18"/>
          <p:cNvSpPr txBox="1"/>
          <p:nvPr/>
        </p:nvSpPr>
        <p:spPr>
          <a:xfrm>
            <a:off x="6499177" y="1411845"/>
            <a:ext cx="1828800" cy="73152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anchor="ctr"/>
          <a:lstStyle/>
          <a:p>
            <a:pPr algn="ctr">
              <a:defRPr/>
            </a:pPr>
            <a:r>
              <a:rPr lang="en-US" sz="2000" b="0" dirty="0" smtClean="0"/>
              <a:t>Module A</a:t>
            </a:r>
            <a:endParaRPr lang="en-US" sz="2000" b="0" dirty="0"/>
          </a:p>
        </p:txBody>
      </p:sp>
      <p:sp>
        <p:nvSpPr>
          <p:cNvPr id="27" name="TextBox 26"/>
          <p:cNvSpPr txBox="1"/>
          <p:nvPr/>
        </p:nvSpPr>
        <p:spPr bwMode="auto">
          <a:xfrm>
            <a:off x="6512017" y="2215858"/>
            <a:ext cx="1828800" cy="731520"/>
          </a:xfrm>
          <a:prstGeom prst="rect">
            <a:avLst/>
          </a:prstGeom>
          <a:solidFill>
            <a:schemeClr val="lt1"/>
          </a:solidFill>
          <a:ln/>
          <a:effectLst>
            <a:outerShdw blurRad="4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 extrusionH="76200">
            <a:bevelT w="152400" h="57150" prst="softRound"/>
            <a:bevelB w="152400" h="50800" prst="softRound"/>
            <a:extrusionClr>
              <a:schemeClr val="bg1"/>
            </a:extrusion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anchor="ctr"/>
          <a:lstStyle/>
          <a:p>
            <a:pPr algn="ctr">
              <a:spcBef>
                <a:spcPct val="20000"/>
              </a:spcBef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Reconfigurable Region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" name="TextBox 38"/>
          <p:cNvSpPr txBox="1">
            <a:spLocks noChangeArrowheads="1"/>
          </p:cNvSpPr>
          <p:nvPr/>
        </p:nvSpPr>
        <p:spPr bwMode="auto">
          <a:xfrm>
            <a:off x="6504969" y="2216204"/>
            <a:ext cx="1828800" cy="73152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0" dirty="0" smtClean="0"/>
              <a:t>Module B</a:t>
            </a:r>
            <a:endParaRPr lang="en-US" sz="2000" b="0" dirty="0"/>
          </a:p>
        </p:txBody>
      </p:sp>
      <p:sp>
        <p:nvSpPr>
          <p:cNvPr id="28" name="TextBox 27"/>
          <p:cNvSpPr txBox="1"/>
          <p:nvPr/>
        </p:nvSpPr>
        <p:spPr>
          <a:xfrm>
            <a:off x="6500826" y="1404225"/>
            <a:ext cx="1828800" cy="731520"/>
          </a:xfrm>
          <a:prstGeom prst="rect">
            <a:avLst/>
          </a:prstGeom>
          <a:solidFill>
            <a:srgbClr val="7030A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anchor="ctr"/>
          <a:lstStyle/>
          <a:p>
            <a:pPr algn="ctr">
              <a:defRPr/>
            </a:pPr>
            <a:r>
              <a:rPr lang="en-US" sz="2000" dirty="0" smtClean="0"/>
              <a:t>Module </a:t>
            </a:r>
            <a:r>
              <a:rPr lang="en-US" sz="2000" b="0" dirty="0" smtClean="0"/>
              <a:t>C</a:t>
            </a:r>
            <a:endParaRPr lang="en-US" sz="2000" b="0" dirty="0"/>
          </a:p>
        </p:txBody>
      </p:sp>
      <p:sp>
        <p:nvSpPr>
          <p:cNvPr id="29" name="TextBox 38"/>
          <p:cNvSpPr txBox="1">
            <a:spLocks noChangeArrowheads="1"/>
          </p:cNvSpPr>
          <p:nvPr/>
        </p:nvSpPr>
        <p:spPr bwMode="auto">
          <a:xfrm>
            <a:off x="6494095" y="2216204"/>
            <a:ext cx="1828800" cy="731520"/>
          </a:xfrm>
          <a:prstGeom prst="rect">
            <a:avLst/>
          </a:prstGeom>
          <a:solidFill>
            <a:srgbClr val="009900"/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0" dirty="0" smtClean="0"/>
              <a:t>Module D</a:t>
            </a:r>
            <a:endParaRPr lang="en-US" sz="2000" b="0" dirty="0"/>
          </a:p>
        </p:txBody>
      </p:sp>
      <p:sp>
        <p:nvSpPr>
          <p:cNvPr id="25" name="Text Box 6"/>
          <p:cNvSpPr txBox="1">
            <a:spLocks noChangeArrowheads="1"/>
          </p:cNvSpPr>
          <p:nvPr/>
        </p:nvSpPr>
        <p:spPr bwMode="auto">
          <a:xfrm>
            <a:off x="6715140" y="3500438"/>
            <a:ext cx="822308" cy="50006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 anchorCtr="0">
            <a:noAutofit/>
          </a:bodyPr>
          <a:lstStyle/>
          <a:p>
            <a:pPr algn="ctr"/>
            <a:r>
              <a:rPr lang="en-US" sz="1600" dirty="0" smtClean="0">
                <a:latin typeface="+mn-lt"/>
              </a:rPr>
              <a:t>Radio Link</a:t>
            </a:r>
            <a:endParaRPr lang="en-US" sz="1600" b="0" dirty="0">
              <a:latin typeface="+mn-lt"/>
            </a:endParaRPr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7750220" y="3500438"/>
            <a:ext cx="822308" cy="50006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 anchorCtr="0">
            <a:noAutofit/>
          </a:bodyPr>
          <a:lstStyle/>
          <a:p>
            <a:pPr algn="ctr"/>
            <a:r>
              <a:rPr lang="en-US" sz="1600" dirty="0" smtClean="0">
                <a:latin typeface="+mn-lt"/>
              </a:rPr>
              <a:t>Video Link</a:t>
            </a:r>
            <a:endParaRPr lang="en-US" sz="1600" b="0" dirty="0">
              <a:latin typeface="+mn-lt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500"/>
                            </p:stCondLst>
                            <p:childTnLst>
                              <p:par>
                                <p:cTn id="82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500"/>
                            </p:stCondLst>
                            <p:childTnLst>
                              <p:par>
                                <p:cTn id="9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23" grpId="0" animBg="1"/>
      <p:bldP spid="22" grpId="0" animBg="1"/>
      <p:bldP spid="22" grpId="1" animBg="1"/>
      <p:bldP spid="19" grpId="0" animBg="1"/>
      <p:bldP spid="19" grpId="1" animBg="1"/>
      <p:bldP spid="27" grpId="0" animBg="1"/>
      <p:bldP spid="15" grpId="0" animBg="1"/>
      <p:bldP spid="15" grpId="1" animBg="1"/>
      <p:bldP spid="28" grpId="0" animBg="1"/>
      <p:bldP spid="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001000" cy="577210"/>
          </a:xfrm>
        </p:spPr>
        <p:txBody>
          <a:bodyPr/>
          <a:lstStyle/>
          <a:p>
            <a:r>
              <a:rPr lang="en-US" dirty="0" smtClean="0"/>
              <a:t>PR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5105408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000" dirty="0" smtClean="0">
                <a:ea typeface="新細明體"/>
                <a:cs typeface="新細明體"/>
              </a:rPr>
              <a:t>Partial Reconfiguration Region (PRR)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dirty="0" smtClean="0">
                <a:ea typeface="新細明體"/>
                <a:cs typeface="新細明體"/>
              </a:rPr>
              <a:t>FPGA fabric is partitioned into multiple reconfigurable regions.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dirty="0" smtClean="0">
                <a:ea typeface="新細明體"/>
                <a:cs typeface="新細明體"/>
              </a:rPr>
              <a:t>Partial Reconfiguration Module (PRM)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dirty="0" smtClean="0">
                <a:ea typeface="新細明體"/>
                <a:cs typeface="新細明體"/>
              </a:rPr>
              <a:t>Application modules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dirty="0" smtClean="0">
                <a:ea typeface="新細明體"/>
                <a:cs typeface="新細明體"/>
              </a:rPr>
              <a:t>Loaded into </a:t>
            </a:r>
            <a:r>
              <a:rPr lang="en-US" altLang="zh-TW" sz="1800" dirty="0" err="1" smtClean="0">
                <a:ea typeface="新細明體"/>
                <a:cs typeface="新細明體"/>
              </a:rPr>
              <a:t>PRRs</a:t>
            </a:r>
            <a:r>
              <a:rPr lang="en-US" altLang="zh-TW" sz="1800" dirty="0" smtClean="0">
                <a:ea typeface="新細明體"/>
                <a:cs typeface="新細明體"/>
              </a:rPr>
              <a:t> on-the-fly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dirty="0" smtClean="0">
                <a:ea typeface="新細明體"/>
                <a:cs typeface="新細明體"/>
              </a:rPr>
              <a:t>Multiple </a:t>
            </a:r>
            <a:r>
              <a:rPr lang="en-US" altLang="zh-TW" sz="1800" dirty="0" err="1" smtClean="0">
                <a:ea typeface="新細明體"/>
                <a:cs typeface="新細明體"/>
              </a:rPr>
              <a:t>PRMs</a:t>
            </a:r>
            <a:r>
              <a:rPr lang="en-US" altLang="zh-TW" sz="1800" dirty="0" smtClean="0">
                <a:ea typeface="新細明體"/>
                <a:cs typeface="新細明體"/>
              </a:rPr>
              <a:t> can map to each PRR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dirty="0" smtClean="0">
                <a:ea typeface="新細明體"/>
                <a:cs typeface="新細明體"/>
              </a:rPr>
              <a:t>Static Region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dirty="0" smtClean="0">
                <a:ea typeface="新細明體"/>
                <a:cs typeface="新細明體"/>
              </a:rPr>
              <a:t>Fixed, base design logic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dirty="0" smtClean="0">
                <a:ea typeface="新細明體"/>
                <a:cs typeface="新細明體"/>
              </a:rPr>
              <a:t>Remains operational during reconfiguration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Bus Macro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Pre-placed, pre-routed macro to route signals between PRMs and the static region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6000760" y="1404942"/>
            <a:ext cx="3000396" cy="445295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 extrusionH="19050" contourW="19050">
            <a:bevelT w="63500" h="25400"/>
            <a:extrusionClr>
              <a:schemeClr val="tx1"/>
            </a:extrusion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s-ES" b="0"/>
          </a:p>
        </p:txBody>
      </p:sp>
      <p:cxnSp>
        <p:nvCxnSpPr>
          <p:cNvPr id="6" name="Straight Connector 47"/>
          <p:cNvCxnSpPr>
            <a:cxnSpLocks noChangeShapeType="1"/>
          </p:cNvCxnSpPr>
          <p:nvPr/>
        </p:nvCxnSpPr>
        <p:spPr bwMode="auto">
          <a:xfrm rot="5400000">
            <a:off x="3286116" y="3643314"/>
            <a:ext cx="5143536" cy="1588"/>
          </a:xfrm>
          <a:prstGeom prst="line">
            <a:avLst/>
          </a:prstGeom>
          <a:noFill/>
          <a:ln w="1587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8" name="TextBox 7"/>
          <p:cNvSpPr txBox="1"/>
          <p:nvPr/>
        </p:nvSpPr>
        <p:spPr>
          <a:xfrm>
            <a:off x="6786578" y="1500174"/>
            <a:ext cx="2103120" cy="2103120"/>
          </a:xfrm>
          <a:prstGeom prst="rect">
            <a:avLst/>
          </a:prstGeom>
          <a:solidFill>
            <a:schemeClr val="lt1"/>
          </a:solidFill>
          <a:ln/>
          <a:effectLst>
            <a:outerShdw blurRad="4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 extrusionH="76200">
            <a:bevelT w="152400" h="57150" prst="softRound"/>
            <a:bevelB w="152400" h="50800" prst="softRound"/>
            <a:extrusionClr>
              <a:schemeClr val="bg1"/>
            </a:extrusion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anchor="ctr"/>
          <a:lstStyle/>
          <a:p>
            <a:pPr algn="ctr">
              <a:defRPr/>
            </a:pPr>
            <a:r>
              <a:rPr lang="en-US" b="0" dirty="0">
                <a:solidFill>
                  <a:schemeClr val="tx1"/>
                </a:solidFill>
              </a:rPr>
              <a:t>PRR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86578" y="3683334"/>
            <a:ext cx="2103120" cy="2103120"/>
          </a:xfrm>
          <a:prstGeom prst="rect">
            <a:avLst/>
          </a:prstGeom>
          <a:solidFill>
            <a:schemeClr val="lt1"/>
          </a:solidFill>
          <a:ln/>
          <a:effectLst>
            <a:outerShdw blurRad="4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 extrusionH="76200">
            <a:bevelT w="152400" h="57150" prst="softRound"/>
            <a:bevelB w="152400" h="50800" prst="softRound"/>
            <a:extrusionClr>
              <a:schemeClr val="bg1"/>
            </a:extrusion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anchor="ctr"/>
          <a:lstStyle/>
          <a:p>
            <a:pPr algn="ctr">
              <a:defRPr/>
            </a:pPr>
            <a:r>
              <a:rPr lang="en-US" b="0" dirty="0">
                <a:solidFill>
                  <a:schemeClr val="tx1"/>
                </a:solidFill>
              </a:rPr>
              <a:t>PRR</a:t>
            </a:r>
          </a:p>
        </p:txBody>
      </p:sp>
      <p:sp>
        <p:nvSpPr>
          <p:cNvPr id="13" name="TextBox 38"/>
          <p:cNvSpPr txBox="1">
            <a:spLocks noChangeArrowheads="1"/>
          </p:cNvSpPr>
          <p:nvPr/>
        </p:nvSpPr>
        <p:spPr bwMode="auto">
          <a:xfrm>
            <a:off x="6096000" y="1524000"/>
            <a:ext cx="428628" cy="428628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en-US" b="0" dirty="0" smtClean="0"/>
              <a:t>Stat</a:t>
            </a:r>
            <a:r>
              <a:rPr lang="en-US" dirty="0" smtClean="0"/>
              <a:t>i</a:t>
            </a:r>
            <a:r>
              <a:rPr lang="en-US" b="0" dirty="0" smtClean="0"/>
              <a:t>c</a:t>
            </a:r>
            <a:endParaRPr lang="en-US" b="0" dirty="0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 flipH="1" flipV="1">
            <a:off x="6572263" y="4740603"/>
            <a:ext cx="214313" cy="45719"/>
          </a:xfrm>
          <a:prstGeom prst="line">
            <a:avLst/>
          </a:prstGeom>
          <a:ln>
            <a:headEnd type="stealth" w="lg" len="med"/>
            <a:tailEnd type="stealth" w="lg" len="med"/>
          </a:ln>
          <a:scene3d>
            <a:camera prst="orthographicFront">
              <a:rot lat="0" lon="0" rev="720000"/>
            </a:camera>
            <a:lightRig rig="threePt" dir="t"/>
          </a:scene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b="0"/>
          </a:p>
        </p:txBody>
      </p:sp>
      <p:sp>
        <p:nvSpPr>
          <p:cNvPr id="22" name="Line 17"/>
          <p:cNvSpPr>
            <a:spLocks noChangeShapeType="1"/>
          </p:cNvSpPr>
          <p:nvPr/>
        </p:nvSpPr>
        <p:spPr bwMode="auto">
          <a:xfrm flipH="1" flipV="1">
            <a:off x="6572264" y="2597463"/>
            <a:ext cx="214313" cy="45719"/>
          </a:xfrm>
          <a:prstGeom prst="line">
            <a:avLst/>
          </a:prstGeom>
          <a:ln>
            <a:headEnd type="stealth" w="lg" len="med"/>
            <a:tailEnd type="stealth" w="lg" len="med"/>
          </a:ln>
          <a:scene3d>
            <a:camera prst="orthographicFront">
              <a:rot lat="0" lon="0" rev="720000"/>
            </a:camera>
            <a:lightRig rig="threePt" dir="t"/>
          </a:scene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b="0"/>
          </a:p>
        </p:txBody>
      </p:sp>
      <p:sp>
        <p:nvSpPr>
          <p:cNvPr id="14" name="TextBox 13"/>
          <p:cNvSpPr txBox="1"/>
          <p:nvPr/>
        </p:nvSpPr>
        <p:spPr>
          <a:xfrm>
            <a:off x="6798008" y="1500174"/>
            <a:ext cx="2103120" cy="2103120"/>
          </a:xfrm>
          <a:prstGeom prst="rect">
            <a:avLst/>
          </a:prstGeom>
          <a:solidFill>
            <a:srgbClr val="FFFF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anchor="ctr"/>
          <a:lstStyle/>
          <a:p>
            <a:pPr algn="ctr">
              <a:defRPr/>
            </a:pPr>
            <a:r>
              <a:rPr lang="en-US" b="0" dirty="0" smtClean="0">
                <a:solidFill>
                  <a:schemeClr val="tx1"/>
                </a:solidFill>
              </a:rPr>
              <a:t>PRM A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98008" y="3683334"/>
            <a:ext cx="2103120" cy="2103120"/>
          </a:xfrm>
          <a:prstGeom prst="rect">
            <a:avLst/>
          </a:prstGeom>
          <a:solidFill>
            <a:srgbClr val="7030A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anchor="ctr"/>
          <a:lstStyle/>
          <a:p>
            <a:pPr algn="ctr">
              <a:defRPr/>
            </a:pPr>
            <a:r>
              <a:rPr lang="en-US" b="0" dirty="0" smtClean="0"/>
              <a:t>PRM C</a:t>
            </a:r>
            <a:endParaRPr lang="en-US" b="0" dirty="0"/>
          </a:p>
        </p:txBody>
      </p:sp>
      <p:sp>
        <p:nvSpPr>
          <p:cNvPr id="17" name="TextBox 16"/>
          <p:cNvSpPr txBox="1"/>
          <p:nvPr/>
        </p:nvSpPr>
        <p:spPr>
          <a:xfrm>
            <a:off x="7040880" y="1600200"/>
            <a:ext cx="2103120" cy="210312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anchor="ctr"/>
          <a:lstStyle/>
          <a:p>
            <a:pPr algn="ctr">
              <a:defRPr/>
            </a:pPr>
            <a:r>
              <a:rPr lang="en-US" b="0" dirty="0" smtClean="0"/>
              <a:t>PRM B</a:t>
            </a:r>
            <a:endParaRPr lang="en-US" b="0" dirty="0"/>
          </a:p>
        </p:txBody>
      </p:sp>
      <p:sp>
        <p:nvSpPr>
          <p:cNvPr id="16" name="TextBox 15"/>
          <p:cNvSpPr txBox="1"/>
          <p:nvPr/>
        </p:nvSpPr>
        <p:spPr>
          <a:xfrm>
            <a:off x="7052310" y="3745230"/>
            <a:ext cx="2103120" cy="2103120"/>
          </a:xfrm>
          <a:prstGeom prst="rect">
            <a:avLst/>
          </a:prstGeom>
          <a:solidFill>
            <a:srgbClr val="0099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anchor="ctr"/>
          <a:lstStyle/>
          <a:p>
            <a:pPr algn="ctr">
              <a:defRPr/>
            </a:pPr>
            <a:r>
              <a:rPr lang="en-US" b="0" dirty="0" smtClean="0"/>
              <a:t>PRM D</a:t>
            </a:r>
            <a:endParaRPr lang="en-US" b="0" dirty="0"/>
          </a:p>
        </p:txBody>
      </p:sp>
      <p:grpSp>
        <p:nvGrpSpPr>
          <p:cNvPr id="25" name="Group 24"/>
          <p:cNvGrpSpPr/>
          <p:nvPr/>
        </p:nvGrpSpPr>
        <p:grpSpPr>
          <a:xfrm>
            <a:off x="6799432" y="1497405"/>
            <a:ext cx="2108348" cy="4273650"/>
            <a:chOff x="6766650" y="1507326"/>
            <a:chExt cx="2108348" cy="4273650"/>
          </a:xfrm>
        </p:grpSpPr>
        <p:sp>
          <p:nvSpPr>
            <p:cNvPr id="23" name="TextBox 22"/>
            <p:cNvSpPr txBox="1"/>
            <p:nvPr/>
          </p:nvSpPr>
          <p:spPr>
            <a:xfrm>
              <a:off x="6771878" y="1507326"/>
              <a:ext cx="2103120" cy="2103120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anchor="ctr"/>
            <a:lstStyle/>
            <a:p>
              <a:pPr algn="ctr">
                <a:defRPr/>
              </a:pPr>
              <a:r>
                <a:rPr lang="en-US" b="0" dirty="0" smtClean="0"/>
                <a:t>PRM B</a:t>
              </a:r>
              <a:endParaRPr lang="en-US" b="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766650" y="3677856"/>
              <a:ext cx="2103120" cy="2103120"/>
            </a:xfrm>
            <a:prstGeom prst="rect">
              <a:avLst/>
            </a:prstGeom>
            <a:solidFill>
              <a:srgbClr val="009900"/>
            </a:solidFill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anchor="ctr"/>
            <a:lstStyle/>
            <a:p>
              <a:pPr algn="ctr">
                <a:defRPr/>
              </a:pPr>
              <a:r>
                <a:rPr lang="en-US" b="0" dirty="0" smtClean="0"/>
                <a:t>PRM D</a:t>
              </a:r>
              <a:endParaRPr lang="en-US" b="0" dirty="0"/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6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86" dur="10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50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3" presetClass="entr" presetSubtype="3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3" presetClass="entr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12" presetID="35" presetClass="emph" presetSubtype="0" repeatCount="2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35" presetClass="emph" presetSubtype="0" repeatCount="2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8" grpId="0" animBg="1"/>
      <p:bldP spid="9" grpId="0" animBg="1"/>
      <p:bldP spid="13" grpId="1" uiExpand="1" animBg="1"/>
      <p:bldP spid="13" grpId="2" animBg="1"/>
      <p:bldP spid="18" grpId="0" animBg="1"/>
      <p:bldP spid="18" grpId="1" animBg="1"/>
      <p:bldP spid="18" grpId="2" animBg="1"/>
      <p:bldP spid="18" grpId="3" animBg="1"/>
      <p:bldP spid="22" grpId="0" animBg="1"/>
      <p:bldP spid="22" grpId="1" animBg="1"/>
      <p:bldP spid="22" grpId="2" animBg="1"/>
      <p:bldP spid="22" grpId="3" animBg="1"/>
      <p:bldP spid="17" grpId="0" uiExpand="1" animBg="1"/>
      <p:bldP spid="16" grpId="0" uiExpan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001000" cy="577210"/>
          </a:xfrm>
        </p:spPr>
        <p:txBody>
          <a:bodyPr/>
          <a:lstStyle/>
          <a:p>
            <a:r>
              <a:rPr lang="en-US" dirty="0" smtClean="0"/>
              <a:t>Basic Problem with PR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4579620" cy="2244090"/>
          </a:xfrm>
        </p:spPr>
        <p:txBody>
          <a:bodyPr/>
          <a:lstStyle/>
          <a:p>
            <a:r>
              <a:rPr lang="en-US" dirty="0" smtClean="0"/>
              <a:t>Each PRM to PRR mapping requires unique partial bitstream</a:t>
            </a:r>
          </a:p>
          <a:p>
            <a:pPr lvl="1"/>
            <a:r>
              <a:rPr lang="en-US" sz="2000" dirty="0" smtClean="0"/>
              <a:t>Multiple bitstreams must be stored for each module</a:t>
            </a:r>
            <a:endParaRPr lang="en-US" sz="2000" dirty="0"/>
          </a:p>
          <a:p>
            <a:pPr lvl="1"/>
            <a:r>
              <a:rPr lang="en-US" sz="2000" dirty="0" smtClean="0"/>
              <a:t>Unnecessary overhead</a:t>
            </a:r>
          </a:p>
        </p:txBody>
      </p:sp>
      <p:sp>
        <p:nvSpPr>
          <p:cNvPr id="19" name="TextBox 18"/>
          <p:cNvSpPr txBox="1"/>
          <p:nvPr/>
        </p:nvSpPr>
        <p:spPr bwMode="auto">
          <a:xfrm>
            <a:off x="6321194" y="1797366"/>
            <a:ext cx="1668376" cy="373475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headEnd/>
            <a:tailEnd/>
          </a:ln>
          <a:scene3d>
            <a:camera prst="orthographicFront">
              <a:rot lat="0" lon="0" rev="0"/>
            </a:camera>
            <a:lightRig rig="threePt" dir="t"/>
          </a:scene3d>
          <a:sp3d extrusionH="76200" contourW="19050" prstMaterial="softEdge">
            <a:bevelT w="63500" h="25400"/>
            <a:extrusionClr>
              <a:schemeClr val="bg1">
                <a:lumMod val="85000"/>
              </a:schemeClr>
            </a:extrusion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b"/>
          <a:lstStyle/>
          <a:p>
            <a:pPr algn="ctr">
              <a:spcBef>
                <a:spcPct val="20000"/>
              </a:spcBef>
              <a:defRPr/>
            </a:pPr>
            <a:r>
              <a:rPr lang="en-US" sz="1200" i="1" dirty="0">
                <a:solidFill>
                  <a:schemeClr val="tx1"/>
                </a:solidFill>
              </a:rPr>
              <a:t>Bitstream Storage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2183130" y="3809531"/>
            <a:ext cx="2162364" cy="1673059"/>
            <a:chOff x="1851660" y="4278161"/>
            <a:chExt cx="2162364" cy="1673059"/>
          </a:xfrm>
        </p:grpSpPr>
        <p:sp>
          <p:nvSpPr>
            <p:cNvPr id="22" name="Rectangle 6"/>
            <p:cNvSpPr>
              <a:spLocks noChangeArrowheads="1"/>
            </p:cNvSpPr>
            <p:nvPr/>
          </p:nvSpPr>
          <p:spPr bwMode="auto">
            <a:xfrm>
              <a:off x="1851660" y="4278161"/>
              <a:ext cx="2162364" cy="167305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headEnd/>
              <a:tailEnd/>
            </a:ln>
            <a:scene3d>
              <a:camera prst="orthographicFront">
                <a:rot lat="0" lon="0" rev="0"/>
              </a:camera>
              <a:lightRig rig="threePt" dir="t"/>
            </a:scene3d>
            <a:sp3d extrusionH="76200" contourW="19050" prstMaterial="softEdge">
              <a:bevelT w="63500" h="25400"/>
              <a:extrusionClr>
                <a:schemeClr val="bg1">
                  <a:lumMod val="85000"/>
                </a:schemeClr>
              </a:extrusionClr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b"/>
            <a:lstStyle/>
            <a:p>
              <a:pPr>
                <a:spcBef>
                  <a:spcPct val="20000"/>
                </a:spcBef>
                <a:defRPr/>
              </a:pPr>
              <a:endParaRPr lang="en-US" sz="1200" i="1"/>
            </a:p>
          </p:txBody>
        </p:sp>
        <p:sp>
          <p:nvSpPr>
            <p:cNvPr id="23" name="Text Box 15"/>
            <p:cNvSpPr txBox="1">
              <a:spLocks noChangeArrowheads="1"/>
            </p:cNvSpPr>
            <p:nvPr/>
          </p:nvSpPr>
          <p:spPr bwMode="auto">
            <a:xfrm>
              <a:off x="1950720" y="4377138"/>
              <a:ext cx="434340" cy="1475022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vert270" anchor="ctr"/>
            <a:lstStyle/>
            <a:p>
              <a:pPr algn="ctr">
                <a:spcBef>
                  <a:spcPct val="20000"/>
                </a:spcBef>
                <a:defRPr/>
              </a:pPr>
              <a:r>
                <a:rPr lang="en-US" sz="1600" dirty="0"/>
                <a:t>Static</a:t>
              </a:r>
            </a:p>
          </p:txBody>
        </p:sp>
        <p:sp>
          <p:nvSpPr>
            <p:cNvPr id="24" name="TextBox 23"/>
            <p:cNvSpPr txBox="1"/>
            <p:nvPr/>
          </p:nvSpPr>
          <p:spPr bwMode="auto">
            <a:xfrm>
              <a:off x="2458722" y="5132070"/>
              <a:ext cx="1463040" cy="731520"/>
            </a:xfrm>
            <a:prstGeom prst="rect">
              <a:avLst/>
            </a:prstGeom>
            <a:solidFill>
              <a:schemeClr val="lt1"/>
            </a:solidFill>
            <a:ln/>
            <a:effectLst>
              <a:outerShdw blurRad="4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 extrusionH="76200">
              <a:bevelT w="152400" h="57150" prst="softRound"/>
              <a:bevelB w="152400" h="50800" prst="softRound"/>
              <a:extrusionClr>
                <a:schemeClr val="bg1"/>
              </a:extrusion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anchor="ctr"/>
            <a:lstStyle/>
            <a:p>
              <a:pPr algn="ctr">
                <a:spcBef>
                  <a:spcPct val="20000"/>
                </a:spcBef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PRR </a:t>
              </a:r>
              <a:r>
                <a:rPr lang="en-US" sz="14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25" name="TextBox 24"/>
            <p:cNvSpPr txBox="1"/>
            <p:nvPr/>
          </p:nvSpPr>
          <p:spPr bwMode="auto">
            <a:xfrm>
              <a:off x="2461261" y="4373588"/>
              <a:ext cx="1463040" cy="731520"/>
            </a:xfrm>
            <a:prstGeom prst="rect">
              <a:avLst/>
            </a:prstGeom>
            <a:solidFill>
              <a:schemeClr val="lt1"/>
            </a:solidFill>
            <a:ln/>
            <a:effectLst>
              <a:outerShdw blurRad="4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 extrusionH="76200">
              <a:bevelT w="152400" h="57150" prst="softRound"/>
              <a:bevelB w="152400" h="50800" prst="softRound"/>
              <a:extrusionClr>
                <a:schemeClr val="bg1"/>
              </a:extrusion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anchor="ctr"/>
            <a:lstStyle/>
            <a:p>
              <a:pPr algn="ctr">
                <a:spcBef>
                  <a:spcPct val="20000"/>
                </a:spcBef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</a:t>
              </a:r>
              <a:r>
                <a:rPr lang="en-US" sz="1400" dirty="0" smtClean="0">
                  <a:solidFill>
                    <a:schemeClr val="tx1"/>
                  </a:solidFill>
                </a:rPr>
                <a:t>RR </a:t>
              </a:r>
              <a:r>
                <a:rPr lang="en-US" sz="1400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cxnSp>
        <p:nvCxnSpPr>
          <p:cNvPr id="33" name="Straight Connector 32"/>
          <p:cNvCxnSpPr/>
          <p:nvPr/>
        </p:nvCxnSpPr>
        <p:spPr bwMode="auto">
          <a:xfrm>
            <a:off x="6412230" y="2640330"/>
            <a:ext cx="1463040" cy="1588"/>
          </a:xfrm>
          <a:prstGeom prst="line">
            <a:avLst/>
          </a:prstGeom>
          <a:noFill/>
          <a:ln w="381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med" len="lg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6416040" y="3420425"/>
            <a:ext cx="1463040" cy="1588"/>
          </a:xfrm>
          <a:prstGeom prst="line">
            <a:avLst/>
          </a:prstGeom>
          <a:noFill/>
          <a:ln w="381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med" len="lg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6411278" y="4206269"/>
            <a:ext cx="1463040" cy="1588"/>
          </a:xfrm>
          <a:prstGeom prst="line">
            <a:avLst/>
          </a:prstGeom>
          <a:noFill/>
          <a:ln w="381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med" len="lg"/>
          </a:ln>
          <a:effectLst/>
        </p:spPr>
      </p:cxnSp>
      <p:sp>
        <p:nvSpPr>
          <p:cNvPr id="20" name="TextBox 19"/>
          <p:cNvSpPr txBox="1"/>
          <p:nvPr/>
        </p:nvSpPr>
        <p:spPr bwMode="auto">
          <a:xfrm>
            <a:off x="6415619" y="1896522"/>
            <a:ext cx="1463040" cy="731520"/>
          </a:xfrm>
          <a:prstGeom prst="rect">
            <a:avLst/>
          </a:prstGeom>
          <a:solidFill>
            <a:srgbClr val="7030A0"/>
          </a:solidFill>
          <a:ln w="15875"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0" rIns="0" bIns="45720" anchor="ctr">
            <a:no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sz="1600" dirty="0" smtClean="0"/>
              <a:t>PRMA_PRR1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 bwMode="auto">
          <a:xfrm>
            <a:off x="6420383" y="3455095"/>
            <a:ext cx="1463040" cy="731520"/>
          </a:xfrm>
          <a:prstGeom prst="rect">
            <a:avLst/>
          </a:prstGeom>
          <a:gradFill flip="none" rotWithShape="1">
            <a:gsLst>
              <a:gs pos="0">
                <a:srgbClr val="FC0404">
                  <a:shade val="30000"/>
                  <a:satMod val="115000"/>
                </a:srgbClr>
              </a:gs>
              <a:gs pos="78000">
                <a:srgbClr val="FC0404">
                  <a:shade val="67500"/>
                  <a:satMod val="115000"/>
                </a:srgbClr>
              </a:gs>
              <a:gs pos="100000">
                <a:srgbClr val="FC0404">
                  <a:shade val="100000"/>
                  <a:satMod val="115000"/>
                </a:srgbClr>
              </a:gs>
            </a:gsLst>
            <a:lin ang="16200000" scaled="1"/>
            <a:tileRect/>
          </a:gra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sz="1600" dirty="0" smtClean="0"/>
              <a:t>PRMB_PRR1</a:t>
            </a:r>
            <a:endParaRPr lang="en-US" sz="1600" dirty="0"/>
          </a:p>
        </p:txBody>
      </p:sp>
      <p:sp>
        <p:nvSpPr>
          <p:cNvPr id="31" name="TextBox 30"/>
          <p:cNvSpPr txBox="1"/>
          <p:nvPr/>
        </p:nvSpPr>
        <p:spPr bwMode="auto">
          <a:xfrm>
            <a:off x="6419429" y="2677572"/>
            <a:ext cx="1463040" cy="731520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0" rIns="0" bIns="45720" anchor="ctr">
            <a:no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sz="1600" dirty="0" smtClean="0"/>
              <a:t>PRMA_PRR2</a:t>
            </a:r>
            <a:endParaRPr lang="en-US" sz="1600" dirty="0"/>
          </a:p>
        </p:txBody>
      </p:sp>
      <p:sp>
        <p:nvSpPr>
          <p:cNvPr id="35" name="TextBox 34"/>
          <p:cNvSpPr txBox="1"/>
          <p:nvPr/>
        </p:nvSpPr>
        <p:spPr bwMode="auto">
          <a:xfrm>
            <a:off x="6415621" y="4240939"/>
            <a:ext cx="1463040" cy="731520"/>
          </a:xfrm>
          <a:prstGeom prst="rect">
            <a:avLst/>
          </a:prstGeom>
          <a:gradFill flip="none" rotWithShape="1">
            <a:gsLst>
              <a:gs pos="0">
                <a:srgbClr val="FC0404">
                  <a:shade val="30000"/>
                  <a:satMod val="115000"/>
                </a:srgbClr>
              </a:gs>
              <a:gs pos="78000">
                <a:srgbClr val="FC0404">
                  <a:shade val="67500"/>
                  <a:satMod val="115000"/>
                </a:srgbClr>
              </a:gs>
              <a:gs pos="100000">
                <a:srgbClr val="FC0404">
                  <a:shade val="100000"/>
                  <a:satMod val="115000"/>
                </a:srgbClr>
              </a:gs>
            </a:gsLst>
            <a:lin ang="16200000" scaled="1"/>
            <a:tileRect/>
          </a:gra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en-US" sz="1600" dirty="0" smtClean="0"/>
              <a:t>PRMB_PRR2</a:t>
            </a:r>
            <a:endParaRPr lang="en-US" sz="1600" dirty="0"/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2133853" y="3514254"/>
            <a:ext cx="8223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0" dirty="0">
                <a:latin typeface="+mn-lt"/>
              </a:rPr>
              <a:t>FPGA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11111E-6 L -0.39462 0.29375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" y="1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0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39462 0.29375 L 0.00087 0.00023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8" y="-1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 L -0.39722 0.28843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9" y="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0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39722 0.28843 L 0.00053 0.00093 " pathEditMode="relative" rAng="0" ptsTypes="AA">
                                      <p:cBhvr>
                                        <p:cTn id="1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9" y="-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0138 L -0.39514 0.06689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8" y="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000"/>
                            </p:stCondLst>
                            <p:childTnLst>
                              <p:par>
                                <p:cTn id="20" presetID="0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39514 0.06666 L 0.00017 0.00185 " pathEditMode="relative" rAng="0" ptsTypes="AA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8" y="-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0.00093 L -0.39687 0.06065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9" y="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0"/>
                            </p:stCondLst>
                            <p:childTnLst>
                              <p:par>
                                <p:cTn id="26" presetID="0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39688 0.06065 L 0.00069 0.00092 " pathEditMode="relative" rAng="0" ptsTypes="AA">
                                      <p:cBhvr>
                                        <p:cTn id="2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9" y="-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21" grpId="0" animBg="1"/>
      <p:bldP spid="31" grpId="0" animBg="1"/>
      <p:bldP spid="31" grpId="1" animBg="1"/>
      <p:bldP spid="35" grpId="0" animBg="1"/>
      <p:bldP spid="3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Rectangle 5"/>
          <p:cNvSpPr>
            <a:spLocks noChangeArrowheads="1"/>
          </p:cNvSpPr>
          <p:nvPr/>
        </p:nvSpPr>
        <p:spPr bwMode="auto">
          <a:xfrm>
            <a:off x="1841283" y="3765776"/>
            <a:ext cx="5461435" cy="2381248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 extrusionH="19050" contourW="19050">
            <a:bevelT w="63500" h="25400"/>
            <a:extrusionClr>
              <a:schemeClr val="tx1"/>
            </a:extrusion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s-ES" b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870" y="200788"/>
            <a:ext cx="8001000" cy="590547"/>
          </a:xfrm>
        </p:spPr>
        <p:txBody>
          <a:bodyPr/>
          <a:lstStyle/>
          <a:p>
            <a:r>
              <a:rPr lang="en-US" dirty="0" smtClean="0"/>
              <a:t>Solution - </a:t>
            </a:r>
            <a:r>
              <a:rPr lang="en-US" dirty="0" err="1" smtClean="0"/>
              <a:t>Bitstream</a:t>
            </a:r>
            <a:r>
              <a:rPr lang="en-US" dirty="0" smtClean="0"/>
              <a:t> Relocation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633542"/>
            <a:ext cx="4929222" cy="652450"/>
          </a:xfrm>
        </p:spPr>
        <p:txBody>
          <a:bodyPr/>
          <a:lstStyle/>
          <a:p>
            <a:pPr eaLnBrk="1" hangingPunct="1"/>
            <a:r>
              <a:rPr lang="en-US" sz="2000" dirty="0" smtClean="0"/>
              <a:t>Partial bitstream is manipulated to change physical location on FPGA</a:t>
            </a:r>
          </a:p>
        </p:txBody>
      </p:sp>
      <p:sp>
        <p:nvSpPr>
          <p:cNvPr id="68" name="TextBox 11"/>
          <p:cNvSpPr txBox="1">
            <a:spLocks noChangeArrowheads="1"/>
          </p:cNvSpPr>
          <p:nvPr/>
        </p:nvSpPr>
        <p:spPr bwMode="auto">
          <a:xfrm>
            <a:off x="5857884" y="1262061"/>
            <a:ext cx="2857520" cy="1539874"/>
          </a:xfrm>
          <a:prstGeom prst="rect">
            <a:avLst/>
          </a:prstGeom>
          <a:solidFill>
            <a:schemeClr val="bg1">
              <a:lumMod val="85000"/>
            </a:schemeClr>
          </a:solidFill>
          <a:ln cap="rnd">
            <a:bevel/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900" b="0" dirty="0"/>
              <a:t>[write] - Frame Address (FAR) register.</a:t>
            </a:r>
          </a:p>
          <a:p>
            <a:pPr>
              <a:defRPr/>
            </a:pPr>
            <a:r>
              <a:rPr lang="en-US" sz="900" b="0" dirty="0"/>
              <a:t>             Top/Bottom: Top.</a:t>
            </a:r>
          </a:p>
          <a:p>
            <a:pPr>
              <a:defRPr/>
            </a:pPr>
            <a:r>
              <a:rPr lang="en-US" sz="900" b="0" dirty="0"/>
              <a:t>             Resource type: CLB/IO/CLK.</a:t>
            </a:r>
          </a:p>
          <a:p>
            <a:pPr>
              <a:defRPr/>
            </a:pPr>
            <a:r>
              <a:rPr lang="en-US" sz="900" b="0" dirty="0"/>
              <a:t>             Row number: 2.</a:t>
            </a:r>
          </a:p>
          <a:p>
            <a:pPr>
              <a:defRPr/>
            </a:pPr>
            <a:r>
              <a:rPr lang="en-US" sz="900" b="0" dirty="0"/>
              <a:t>             Column number: 2.</a:t>
            </a:r>
          </a:p>
          <a:p>
            <a:pPr>
              <a:defRPr/>
            </a:pPr>
            <a:r>
              <a:rPr lang="en-US" sz="900" b="0" dirty="0"/>
              <a:t>             Minor address 3.</a:t>
            </a:r>
          </a:p>
          <a:p>
            <a:pPr>
              <a:defRPr/>
            </a:pPr>
            <a:r>
              <a:rPr lang="en-US" sz="900" b="0" dirty="0"/>
              <a:t>             Changing FAR address column from 2 to 3.</a:t>
            </a:r>
          </a:p>
          <a:p>
            <a:pPr>
              <a:defRPr/>
            </a:pPr>
            <a:r>
              <a:rPr lang="en-US" sz="900" b="0" dirty="0"/>
              <a:t>             Changing FAR address row from 2 to 0.</a:t>
            </a:r>
            <a:endParaRPr lang="en-US" sz="800" b="0" dirty="0"/>
          </a:p>
        </p:txBody>
      </p:sp>
      <p:cxnSp>
        <p:nvCxnSpPr>
          <p:cNvPr id="69" name="Straight Connector 47"/>
          <p:cNvCxnSpPr>
            <a:cxnSpLocks noChangeShapeType="1"/>
          </p:cNvCxnSpPr>
          <p:nvPr/>
        </p:nvCxnSpPr>
        <p:spPr bwMode="auto">
          <a:xfrm>
            <a:off x="928662" y="3284536"/>
            <a:ext cx="7643866" cy="1588"/>
          </a:xfrm>
          <a:prstGeom prst="line">
            <a:avLst/>
          </a:prstGeom>
          <a:noFill/>
          <a:ln w="1587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70" name="TextBox 48"/>
          <p:cNvSpPr txBox="1">
            <a:spLocks noChangeArrowheads="1"/>
          </p:cNvSpPr>
          <p:nvPr/>
        </p:nvSpPr>
        <p:spPr bwMode="auto">
          <a:xfrm>
            <a:off x="5715008" y="2795585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b="0" dirty="0">
                <a:latin typeface="+mn-lt"/>
              </a:rPr>
              <a:t>Sample SW Terminal Output 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3357554" y="3920896"/>
            <a:ext cx="1114125" cy="1387927"/>
          </a:xfrm>
          <a:prstGeom prst="rect">
            <a:avLst/>
          </a:prstGeom>
          <a:solidFill>
            <a:schemeClr val="lt1"/>
          </a:solidFill>
          <a:ln/>
          <a:effectLst>
            <a:outerShdw blurRad="4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 extrusionH="76200">
            <a:bevelT w="152400" h="57150" prst="softRound"/>
            <a:bevelB w="152400" h="50800" prst="softRound"/>
            <a:extrusionClr>
              <a:schemeClr val="bg1"/>
            </a:extrusion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en-US" b="0" dirty="0">
                <a:solidFill>
                  <a:schemeClr val="tx1"/>
                </a:solidFill>
              </a:rPr>
              <a:t>PRR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4714876" y="3920896"/>
            <a:ext cx="1114125" cy="1387927"/>
          </a:xfrm>
          <a:prstGeom prst="rect">
            <a:avLst/>
          </a:prstGeom>
          <a:solidFill>
            <a:schemeClr val="lt1"/>
          </a:solidFill>
          <a:ln/>
          <a:effectLst>
            <a:outerShdw blurRad="4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 extrusionH="76200">
            <a:bevelT w="152400" h="57150" prst="softRound"/>
            <a:bevelB w="152400" h="50800" prst="softRound"/>
            <a:extrusionClr>
              <a:schemeClr val="bg1"/>
            </a:extrusion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en-US" b="0" dirty="0">
                <a:solidFill>
                  <a:schemeClr val="tx1"/>
                </a:solidFill>
              </a:rPr>
              <a:t>PRR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6029643" y="3920896"/>
            <a:ext cx="1114125" cy="1387927"/>
          </a:xfrm>
          <a:prstGeom prst="rect">
            <a:avLst/>
          </a:prstGeom>
          <a:solidFill>
            <a:schemeClr val="lt1"/>
          </a:solidFill>
          <a:ln/>
          <a:effectLst>
            <a:outerShdw blurRad="4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 extrusionH="76200">
            <a:bevelT w="152400" h="57150" prst="softRound"/>
            <a:bevelB w="152400" h="50800" prst="softRound"/>
            <a:extrusionClr>
              <a:schemeClr val="bg1"/>
            </a:extrusion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en-US" b="0" dirty="0">
                <a:solidFill>
                  <a:schemeClr val="tx1"/>
                </a:solidFill>
              </a:rPr>
              <a:t>PRR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1988806" y="3920896"/>
            <a:ext cx="1114125" cy="1387927"/>
          </a:xfrm>
          <a:prstGeom prst="rect">
            <a:avLst/>
          </a:prstGeom>
          <a:solidFill>
            <a:schemeClr val="lt1"/>
          </a:solidFill>
          <a:ln/>
          <a:effectLst>
            <a:outerShdw blurRad="4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 extrusionH="76200">
            <a:bevelT w="152400" h="57150" prst="softRound"/>
            <a:bevelB w="152400" h="50800" prst="softRound"/>
            <a:extrusionClr>
              <a:schemeClr val="bg1"/>
            </a:extrusion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en-US" b="0" dirty="0">
                <a:solidFill>
                  <a:schemeClr val="tx1"/>
                </a:solidFill>
              </a:rPr>
              <a:t>PRR</a:t>
            </a:r>
          </a:p>
        </p:txBody>
      </p:sp>
      <p:sp>
        <p:nvSpPr>
          <p:cNvPr id="119" name="Text Box 6"/>
          <p:cNvSpPr txBox="1">
            <a:spLocks noChangeArrowheads="1"/>
          </p:cNvSpPr>
          <p:nvPr/>
        </p:nvSpPr>
        <p:spPr bwMode="auto">
          <a:xfrm>
            <a:off x="4071935" y="3484332"/>
            <a:ext cx="15716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0" dirty="0">
                <a:latin typeface="+mn-lt"/>
              </a:rPr>
              <a:t>FPGA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1988806" y="3920896"/>
            <a:ext cx="1114125" cy="1387927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en-US" b="0" dirty="0"/>
              <a:t>Module</a:t>
            </a:r>
          </a:p>
        </p:txBody>
      </p:sp>
      <p:sp>
        <p:nvSpPr>
          <p:cNvPr id="125" name="TextBox 38"/>
          <p:cNvSpPr txBox="1">
            <a:spLocks noChangeArrowheads="1"/>
          </p:cNvSpPr>
          <p:nvPr/>
        </p:nvSpPr>
        <p:spPr bwMode="auto">
          <a:xfrm>
            <a:off x="1971771" y="5643578"/>
            <a:ext cx="5200459" cy="40821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0" dirty="0"/>
              <a:t>Static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3357554" y="3920896"/>
            <a:ext cx="1114125" cy="1387927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en-US" b="0" dirty="0" smtClean="0"/>
              <a:t>Module</a:t>
            </a:r>
            <a:endParaRPr lang="en-US" b="0" dirty="0"/>
          </a:p>
        </p:txBody>
      </p:sp>
      <p:sp>
        <p:nvSpPr>
          <p:cNvPr id="127" name="TextBox 126"/>
          <p:cNvSpPr txBox="1"/>
          <p:nvPr/>
        </p:nvSpPr>
        <p:spPr>
          <a:xfrm>
            <a:off x="4714876" y="3920896"/>
            <a:ext cx="1114125" cy="1387927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en-US" b="0" dirty="0"/>
              <a:t>Module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4714876" y="3920896"/>
            <a:ext cx="1114125" cy="1387927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en-US" b="0" dirty="0"/>
              <a:t>Module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3357554" y="3908652"/>
            <a:ext cx="1114125" cy="1387927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en-US" b="0" dirty="0"/>
              <a:t>Module</a:t>
            </a:r>
          </a:p>
        </p:txBody>
      </p:sp>
      <p:sp>
        <p:nvSpPr>
          <p:cNvPr id="135" name="Line 17"/>
          <p:cNvSpPr>
            <a:spLocks noChangeShapeType="1"/>
          </p:cNvSpPr>
          <p:nvPr/>
        </p:nvSpPr>
        <p:spPr bwMode="auto">
          <a:xfrm flipH="1">
            <a:off x="6572264" y="5286388"/>
            <a:ext cx="45719" cy="357190"/>
          </a:xfrm>
          <a:prstGeom prst="line">
            <a:avLst/>
          </a:prstGeom>
          <a:ln>
            <a:headEnd type="stealth" w="lg" len="med"/>
            <a:tailEnd type="stealth" w="lg" len="med"/>
          </a:ln>
          <a:scene3d>
            <a:camera prst="orthographicFront">
              <a:rot lat="0" lon="0" rev="480000"/>
            </a:camera>
            <a:lightRig rig="threePt" dir="t"/>
          </a:scene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b="0"/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 flipH="1">
            <a:off x="5240661" y="5286388"/>
            <a:ext cx="45719" cy="357190"/>
          </a:xfrm>
          <a:prstGeom prst="line">
            <a:avLst/>
          </a:prstGeom>
          <a:ln>
            <a:headEnd type="stealth" w="lg" len="med"/>
            <a:tailEnd type="stealth" w="lg" len="med"/>
          </a:ln>
          <a:scene3d>
            <a:camera prst="orthographicFront">
              <a:rot lat="0" lon="0" rev="480000"/>
            </a:camera>
            <a:lightRig rig="threePt" dir="t"/>
          </a:scene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b="0"/>
          </a:p>
        </p:txBody>
      </p:sp>
      <p:sp>
        <p:nvSpPr>
          <p:cNvPr id="62" name="Line 17"/>
          <p:cNvSpPr>
            <a:spLocks noChangeShapeType="1"/>
          </p:cNvSpPr>
          <p:nvPr/>
        </p:nvSpPr>
        <p:spPr bwMode="auto">
          <a:xfrm flipH="1">
            <a:off x="3883339" y="5286388"/>
            <a:ext cx="45719" cy="357190"/>
          </a:xfrm>
          <a:prstGeom prst="line">
            <a:avLst/>
          </a:prstGeom>
          <a:ln>
            <a:headEnd type="stealth" w="lg" len="med"/>
            <a:tailEnd type="stealth" w="lg" len="med"/>
          </a:ln>
          <a:scene3d>
            <a:camera prst="orthographicFront">
              <a:rot lat="0" lon="0" rev="480000"/>
            </a:camera>
            <a:lightRig rig="threePt" dir="t"/>
          </a:scene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b="0"/>
          </a:p>
        </p:txBody>
      </p:sp>
      <p:sp>
        <p:nvSpPr>
          <p:cNvPr id="63" name="Line 17"/>
          <p:cNvSpPr>
            <a:spLocks noChangeShapeType="1"/>
          </p:cNvSpPr>
          <p:nvPr/>
        </p:nvSpPr>
        <p:spPr bwMode="auto">
          <a:xfrm flipH="1">
            <a:off x="2526017" y="5286388"/>
            <a:ext cx="45719" cy="357190"/>
          </a:xfrm>
          <a:prstGeom prst="line">
            <a:avLst/>
          </a:prstGeom>
          <a:ln>
            <a:headEnd type="stealth" w="lg" len="med"/>
            <a:tailEnd type="stealth" w="lg" len="med"/>
          </a:ln>
          <a:scene3d>
            <a:camera prst="orthographicFront">
              <a:rot lat="0" lon="0" rev="480000"/>
            </a:camera>
            <a:lightRig rig="threePt" dir="t"/>
          </a:scene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b="0"/>
          </a:p>
        </p:txBody>
      </p:sp>
      <p:cxnSp>
        <p:nvCxnSpPr>
          <p:cNvPr id="65" name="Straight Connector 47"/>
          <p:cNvCxnSpPr>
            <a:cxnSpLocks noChangeShapeType="1"/>
          </p:cNvCxnSpPr>
          <p:nvPr/>
        </p:nvCxnSpPr>
        <p:spPr bwMode="auto">
          <a:xfrm rot="5400000" flipH="1" flipV="1">
            <a:off x="4429124" y="2143116"/>
            <a:ext cx="2143140" cy="1588"/>
          </a:xfrm>
          <a:prstGeom prst="line">
            <a:avLst/>
          </a:prstGeom>
          <a:noFill/>
          <a:ln w="1587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9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0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22222E-6 3.7037E-7 L -0.1493 0.00093 " pathEditMode="relative" rAng="0" ptsTypes="AA">
                                      <p:cBhvr>
                                        <p:cTn id="30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500"/>
                            </p:stCondLst>
                            <p:childTnLst>
                              <p:par>
                                <p:cTn id="35" presetID="0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0086 0.00277 L -0.14948 -0.00023 " pathEditMode="relative" rAng="0" ptsTypes="AA">
                                      <p:cBhvr>
                                        <p:cTn id="36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4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001000" cy="577210"/>
          </a:xfrm>
        </p:spPr>
        <p:txBody>
          <a:bodyPr/>
          <a:lstStyle/>
          <a:p>
            <a:r>
              <a:rPr lang="en-US" dirty="0" smtClean="0"/>
              <a:t>Bitstream Relocation (BR)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Benefits</a:t>
            </a:r>
          </a:p>
          <a:p>
            <a:pPr lvl="1" eaLnBrk="1" hangingPunct="1"/>
            <a:r>
              <a:rPr lang="en-US" sz="1800" dirty="0" smtClean="0"/>
              <a:t>Increased flexibility in time-multiplexing FPGA resources</a:t>
            </a:r>
          </a:p>
          <a:p>
            <a:pPr lvl="1" eaLnBrk="1" hangingPunct="1"/>
            <a:r>
              <a:rPr lang="en-US" sz="1800" dirty="0" smtClean="0"/>
              <a:t>Reduced bitstream storage requirements</a:t>
            </a:r>
            <a:endParaRPr lang="en-US" sz="1600" dirty="0" smtClean="0"/>
          </a:p>
          <a:p>
            <a:pPr lvl="1" eaLnBrk="1" hangingPunct="1"/>
            <a:r>
              <a:rPr lang="en-US" sz="1800" dirty="0" smtClean="0"/>
              <a:t>Bitstream migration between devices</a:t>
            </a:r>
          </a:p>
          <a:p>
            <a:pPr lvl="1" eaLnBrk="1" hangingPunct="1"/>
            <a:r>
              <a:rPr lang="en-US" sz="1800" dirty="0" smtClean="0"/>
              <a:t>Ability to move modules away from faults</a:t>
            </a:r>
          </a:p>
          <a:p>
            <a:endParaRPr lang="en-US" dirty="0"/>
          </a:p>
        </p:txBody>
      </p:sp>
      <p:grpSp>
        <p:nvGrpSpPr>
          <p:cNvPr id="40" name="Group 39"/>
          <p:cNvGrpSpPr/>
          <p:nvPr/>
        </p:nvGrpSpPr>
        <p:grpSpPr>
          <a:xfrm>
            <a:off x="2412134" y="3214686"/>
            <a:ext cx="1463626" cy="959948"/>
            <a:chOff x="2412134" y="3214686"/>
            <a:chExt cx="1463626" cy="959948"/>
          </a:xfrm>
        </p:grpSpPr>
        <p:sp>
          <p:nvSpPr>
            <p:cNvPr id="30" name="TextBox 29"/>
            <p:cNvSpPr txBox="1"/>
            <p:nvPr/>
          </p:nvSpPr>
          <p:spPr bwMode="auto">
            <a:xfrm>
              <a:off x="2412134" y="3214686"/>
              <a:ext cx="1463626" cy="95994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headEnd/>
              <a:tailEnd/>
            </a:ln>
            <a:scene3d>
              <a:camera prst="orthographicFront">
                <a:rot lat="0" lon="0" rev="0"/>
              </a:camera>
              <a:lightRig rig="threePt" dir="t"/>
            </a:scene3d>
            <a:sp3d extrusionH="76200" contourW="19050" prstMaterial="softEdge">
              <a:bevelT w="63500" h="25400"/>
              <a:extrusionClr>
                <a:schemeClr val="bg1">
                  <a:lumMod val="85000"/>
                </a:schemeClr>
              </a:extrusionClr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b"/>
            <a:lstStyle/>
            <a:p>
              <a:pPr algn="ctr">
                <a:spcBef>
                  <a:spcPct val="20000"/>
                </a:spcBef>
                <a:defRPr/>
              </a:pPr>
              <a:r>
                <a:rPr lang="en-US" sz="1200" i="1" dirty="0">
                  <a:solidFill>
                    <a:schemeClr val="tx1"/>
                  </a:solidFill>
                </a:rPr>
                <a:t>Bitstream Storage</a:t>
              </a:r>
            </a:p>
          </p:txBody>
        </p:sp>
        <p:sp>
          <p:nvSpPr>
            <p:cNvPr id="31" name="TextBox 30"/>
            <p:cNvSpPr txBox="1"/>
            <p:nvPr/>
          </p:nvSpPr>
          <p:spPr bwMode="auto">
            <a:xfrm>
              <a:off x="2506560" y="3310681"/>
              <a:ext cx="1274771" cy="369332"/>
            </a:xfrm>
            <a:prstGeom prst="rect">
              <a:avLst/>
            </a:prstGeom>
            <a:solidFill>
              <a:srgbClr val="000099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bIns="45720">
              <a:spAutoFit/>
            </a:bodyPr>
            <a:lstStyle/>
            <a:p>
              <a:pPr algn="ctr">
                <a:spcBef>
                  <a:spcPct val="20000"/>
                </a:spcBef>
                <a:defRPr/>
              </a:pPr>
              <a:r>
                <a:rPr lang="en-US" sz="1800" dirty="0"/>
                <a:t>PRM A</a:t>
              </a:r>
            </a:p>
          </p:txBody>
        </p:sp>
        <p:sp>
          <p:nvSpPr>
            <p:cNvPr id="32" name="TextBox 31"/>
            <p:cNvSpPr txBox="1"/>
            <p:nvPr/>
          </p:nvSpPr>
          <p:spPr bwMode="auto">
            <a:xfrm>
              <a:off x="2506561" y="3598665"/>
              <a:ext cx="1274771" cy="287984"/>
            </a:xfrm>
            <a:prstGeom prst="rect">
              <a:avLst/>
            </a:prstGeom>
            <a:gradFill flip="none" rotWithShape="1">
              <a:gsLst>
                <a:gs pos="0">
                  <a:srgbClr val="FC0404">
                    <a:shade val="30000"/>
                    <a:satMod val="115000"/>
                  </a:srgbClr>
                </a:gs>
                <a:gs pos="78000">
                  <a:srgbClr val="FC0404">
                    <a:shade val="67500"/>
                    <a:satMod val="115000"/>
                  </a:srgbClr>
                </a:gs>
                <a:gs pos="100000">
                  <a:srgbClr val="FC0404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ct val="20000"/>
                </a:spcBef>
                <a:defRPr/>
              </a:pPr>
              <a:r>
                <a:rPr lang="en-US" sz="1800" dirty="0"/>
                <a:t>PRM B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1827540" y="3262684"/>
            <a:ext cx="5494823" cy="3023836"/>
            <a:chOff x="1827540" y="3262684"/>
            <a:chExt cx="5494823" cy="3023836"/>
          </a:xfrm>
        </p:grpSpPr>
        <p:grpSp>
          <p:nvGrpSpPr>
            <p:cNvPr id="5" name="Group 336"/>
            <p:cNvGrpSpPr>
              <a:grpSpLocks/>
            </p:cNvGrpSpPr>
            <p:nvPr/>
          </p:nvGrpSpPr>
          <p:grpSpPr bwMode="auto">
            <a:xfrm>
              <a:off x="5695931" y="3706662"/>
              <a:ext cx="1626432" cy="2294104"/>
              <a:chOff x="6366642" y="8401050"/>
              <a:chExt cx="2624958" cy="3642085"/>
            </a:xfrm>
          </p:grpSpPr>
          <p:sp>
            <p:nvSpPr>
              <p:cNvPr id="33" name="Rectangle 6"/>
              <p:cNvSpPr>
                <a:spLocks noChangeArrowheads="1"/>
              </p:cNvSpPr>
              <p:nvPr/>
            </p:nvSpPr>
            <p:spPr bwMode="auto">
              <a:xfrm>
                <a:off x="6400800" y="8401050"/>
                <a:ext cx="2590800" cy="334803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headEnd/>
                <a:tailEnd/>
              </a:ln>
              <a:scene3d>
                <a:camera prst="orthographicFront">
                  <a:rot lat="0" lon="0" rev="0"/>
                </a:camera>
                <a:lightRig rig="threePt" dir="t"/>
              </a:scene3d>
              <a:sp3d extrusionH="76200" contourW="19050" prstMaterial="softEdge">
                <a:bevelT w="63500" h="25400"/>
                <a:extrusionClr>
                  <a:schemeClr val="bg1">
                    <a:lumMod val="85000"/>
                  </a:schemeClr>
                </a:extrusionClr>
              </a:sp3d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b"/>
              <a:lstStyle/>
              <a:p>
                <a:pPr>
                  <a:spcBef>
                    <a:spcPct val="20000"/>
                  </a:spcBef>
                  <a:defRPr/>
                </a:pPr>
                <a:endParaRPr lang="en-US" sz="1200" i="1"/>
              </a:p>
            </p:txBody>
          </p:sp>
          <p:sp>
            <p:nvSpPr>
              <p:cNvPr id="34" name="Text Box 15"/>
              <p:cNvSpPr txBox="1">
                <a:spLocks noChangeArrowheads="1"/>
              </p:cNvSpPr>
              <p:nvPr/>
            </p:nvSpPr>
            <p:spPr bwMode="auto">
              <a:xfrm>
                <a:off x="6553201" y="10820400"/>
                <a:ext cx="2286000" cy="6096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spcBef>
                    <a:spcPct val="20000"/>
                  </a:spcBef>
                  <a:defRPr/>
                </a:pPr>
                <a:r>
                  <a:rPr lang="en-US" sz="1600" dirty="0"/>
                  <a:t>Static</a:t>
                </a:r>
              </a:p>
            </p:txBody>
          </p:sp>
          <p:sp>
            <p:nvSpPr>
              <p:cNvPr id="35" name="Text Box 16"/>
              <p:cNvSpPr txBox="1">
                <a:spLocks noChangeArrowheads="1"/>
              </p:cNvSpPr>
              <p:nvPr/>
            </p:nvSpPr>
            <p:spPr bwMode="auto">
              <a:xfrm>
                <a:off x="6366642" y="11716728"/>
                <a:ext cx="1909765" cy="3264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ES" sz="1200" i="1" dirty="0"/>
                  <a:t>FPGA</a:t>
                </a:r>
                <a:endParaRPr lang="en-US" sz="1200" dirty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6553200" y="8534400"/>
                <a:ext cx="457200" cy="2057400"/>
              </a:xfrm>
              <a:prstGeom prst="rect">
                <a:avLst/>
              </a:prstGeom>
              <a:solidFill>
                <a:schemeClr val="lt1"/>
              </a:solidFill>
              <a:ln/>
              <a:effectLst>
                <a:outerShdw blurRad="4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 extrusionH="76200">
                <a:bevelT w="152400" h="57150" prst="softRound"/>
                <a:bevelB w="152400" h="50800" prst="softRound"/>
                <a:extrusionClr>
                  <a:schemeClr val="bg1"/>
                </a:extrusionClr>
              </a:sp3d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vert="vert270" anchor="ctr"/>
              <a:lstStyle/>
              <a:p>
                <a:pPr algn="ctr">
                  <a:spcBef>
                    <a:spcPct val="20000"/>
                  </a:spcBef>
                  <a:defRPr/>
                </a:pPr>
                <a:r>
                  <a:rPr lang="en-US" sz="1400" dirty="0">
                    <a:solidFill>
                      <a:schemeClr val="tx1"/>
                    </a:solidFill>
                  </a:rPr>
                  <a:t>PRR 1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7162800" y="8534400"/>
                <a:ext cx="457200" cy="2057400"/>
              </a:xfrm>
              <a:prstGeom prst="rect">
                <a:avLst/>
              </a:prstGeom>
              <a:solidFill>
                <a:schemeClr val="lt1"/>
              </a:solidFill>
              <a:ln/>
              <a:effectLst>
                <a:outerShdw blurRad="4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 extrusionH="76200">
                <a:bevelT w="152400" h="57150" prst="softRound"/>
                <a:bevelB w="152400" h="50800" prst="softRound"/>
                <a:extrusionClr>
                  <a:schemeClr val="bg1"/>
                </a:extrusionClr>
              </a:sp3d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vert="vert270" anchor="ctr"/>
              <a:lstStyle/>
              <a:p>
                <a:pPr algn="ctr">
                  <a:spcBef>
                    <a:spcPct val="20000"/>
                  </a:spcBef>
                  <a:defRPr/>
                </a:pPr>
                <a:r>
                  <a:rPr lang="en-US" sz="1400" dirty="0">
                    <a:solidFill>
                      <a:schemeClr val="tx1"/>
                    </a:solidFill>
                  </a:rPr>
                  <a:t>RRR 2</a:t>
                </a: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7772400" y="8534400"/>
                <a:ext cx="457200" cy="2057400"/>
              </a:xfrm>
              <a:prstGeom prst="rect">
                <a:avLst/>
              </a:prstGeom>
              <a:solidFill>
                <a:schemeClr val="lt1"/>
              </a:solidFill>
              <a:ln/>
              <a:effectLst>
                <a:outerShdw blurRad="4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 extrusionH="76200">
                <a:bevelT w="152400" h="57150" prst="softRound"/>
                <a:bevelB w="152400" h="50800" prst="softRound"/>
                <a:extrusionClr>
                  <a:schemeClr val="bg1"/>
                </a:extrusionClr>
              </a:sp3d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vert="vert270" anchor="ctr"/>
              <a:lstStyle/>
              <a:p>
                <a:pPr algn="ctr">
                  <a:spcBef>
                    <a:spcPct val="20000"/>
                  </a:spcBef>
                  <a:defRPr/>
                </a:pPr>
                <a:r>
                  <a:rPr lang="en-US" sz="1400" dirty="0">
                    <a:solidFill>
                      <a:schemeClr val="tx1"/>
                    </a:solidFill>
                  </a:rPr>
                  <a:t>PRR 3</a:t>
                </a: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8382000" y="8534400"/>
                <a:ext cx="457200" cy="2057400"/>
              </a:xfrm>
              <a:prstGeom prst="rect">
                <a:avLst/>
              </a:prstGeom>
              <a:solidFill>
                <a:schemeClr val="lt1"/>
              </a:solidFill>
              <a:ln/>
              <a:effectLst>
                <a:outerShdw blurRad="4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 extrusionH="76200">
                <a:bevelT w="152400" h="57150" prst="softRound"/>
                <a:bevelB w="152400" h="50800" prst="softRound"/>
                <a:extrusionClr>
                  <a:schemeClr val="bg1"/>
                </a:extrusionClr>
              </a:sp3d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vert="vert270" anchor="ctr"/>
              <a:lstStyle/>
              <a:p>
                <a:pPr algn="ctr">
                  <a:spcBef>
                    <a:spcPct val="20000"/>
                  </a:spcBef>
                  <a:defRPr/>
                </a:pPr>
                <a:r>
                  <a:rPr lang="en-US" sz="1400" dirty="0">
                    <a:solidFill>
                      <a:schemeClr val="tx1"/>
                    </a:solidFill>
                  </a:rPr>
                  <a:t>PRR 4</a:t>
                </a:r>
              </a:p>
            </p:txBody>
          </p:sp>
        </p:grpSp>
        <p:sp>
          <p:nvSpPr>
            <p:cNvPr id="6" name="Cloud 5"/>
            <p:cNvSpPr/>
            <p:nvPr/>
          </p:nvSpPr>
          <p:spPr bwMode="auto">
            <a:xfrm>
              <a:off x="4064614" y="3262684"/>
              <a:ext cx="1510840" cy="959948"/>
            </a:xfrm>
            <a:prstGeom prst="cloud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 algn="ctr" defTabSz="3135313">
                <a:spcBef>
                  <a:spcPct val="20000"/>
                </a:spcBef>
                <a:defRPr/>
              </a:pPr>
              <a:r>
                <a:rPr lang="en-US" sz="1400" dirty="0"/>
                <a:t>Bitstream</a:t>
              </a:r>
            </a:p>
            <a:p>
              <a:pPr algn="ctr" defTabSz="3135313">
                <a:spcBef>
                  <a:spcPct val="20000"/>
                </a:spcBef>
                <a:defRPr/>
              </a:pPr>
              <a:r>
                <a:rPr lang="en-US" sz="1400" dirty="0" err="1"/>
                <a:t>Relocator</a:t>
              </a:r>
              <a:endParaRPr lang="en-US" sz="1400" dirty="0"/>
            </a:p>
          </p:txBody>
        </p:sp>
        <p:cxnSp>
          <p:nvCxnSpPr>
            <p:cNvPr id="7" name="Straight Arrow Connector 82"/>
            <p:cNvCxnSpPr>
              <a:cxnSpLocks noChangeShapeType="1"/>
              <a:endCxn id="6" idx="2"/>
            </p:cNvCxnSpPr>
            <p:nvPr/>
          </p:nvCxnSpPr>
          <p:spPr bwMode="auto">
            <a:xfrm>
              <a:off x="3875760" y="3694660"/>
              <a:ext cx="193773" cy="47998"/>
            </a:xfrm>
            <a:prstGeom prst="straightConnector1">
              <a:avLst/>
            </a:prstGeom>
            <a:noFill/>
            <a:ln w="28575" algn="ctr">
              <a:solidFill>
                <a:srgbClr val="0033CC"/>
              </a:solidFill>
              <a:round/>
              <a:headEnd/>
              <a:tailEnd type="arrow" w="med" len="med"/>
            </a:ln>
          </p:spPr>
        </p:cxnSp>
        <p:grpSp>
          <p:nvGrpSpPr>
            <p:cNvPr id="9" name="Group 335"/>
            <p:cNvGrpSpPr>
              <a:grpSpLocks/>
            </p:cNvGrpSpPr>
            <p:nvPr/>
          </p:nvGrpSpPr>
          <p:grpSpPr bwMode="auto">
            <a:xfrm>
              <a:off x="2412134" y="4894596"/>
              <a:ext cx="2502328" cy="1391924"/>
              <a:chOff x="1447800" y="10287000"/>
              <a:chExt cx="4038600" cy="2209800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1447800" y="10287000"/>
                <a:ext cx="4038600" cy="22098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headEnd/>
                <a:tailEnd/>
              </a:ln>
              <a:scene3d>
                <a:camera prst="orthographicFront">
                  <a:rot lat="0" lon="0" rev="0"/>
                </a:camera>
                <a:lightRig rig="threePt" dir="t"/>
              </a:scene3d>
              <a:sp3d extrusionH="76200" contourW="19050" prstMaterial="softEdge">
                <a:bevelT w="63500" h="25400"/>
                <a:extrusionClr>
                  <a:schemeClr val="bg1">
                    <a:lumMod val="85000"/>
                  </a:schemeClr>
                </a:extrusionClr>
              </a:sp3d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b"/>
              <a:lstStyle/>
              <a:p>
                <a:pPr>
                  <a:spcBef>
                    <a:spcPct val="20000"/>
                  </a:spcBef>
                  <a:defRPr/>
                </a:pPr>
                <a:r>
                  <a:rPr lang="en-US" sz="900" i="1" dirty="0">
                    <a:solidFill>
                      <a:schemeClr val="tx1"/>
                    </a:solidFill>
                  </a:rPr>
                  <a:t>Bitstream Storage</a:t>
                </a:r>
              </a:p>
            </p:txBody>
          </p:sp>
          <p:grpSp>
            <p:nvGrpSpPr>
              <p:cNvPr id="21" name="Group 48"/>
              <p:cNvGrpSpPr>
                <a:grpSpLocks/>
              </p:cNvGrpSpPr>
              <p:nvPr/>
            </p:nvGrpSpPr>
            <p:grpSpPr bwMode="auto">
              <a:xfrm>
                <a:off x="4338483" y="10439400"/>
                <a:ext cx="928461" cy="1600202"/>
                <a:chOff x="5435183" y="10210798"/>
                <a:chExt cx="471841" cy="1600202"/>
              </a:xfrm>
            </p:grpSpPr>
            <p:sp>
              <p:nvSpPr>
                <p:cNvPr id="28" name="TextBox 27"/>
                <p:cNvSpPr txBox="1"/>
                <p:nvPr/>
              </p:nvSpPr>
              <p:spPr>
                <a:xfrm>
                  <a:off x="5670029" y="10210798"/>
                  <a:ext cx="236995" cy="1600201"/>
                </a:xfrm>
                <a:prstGeom prst="rect">
                  <a:avLst/>
                </a:prstGeom>
                <a:solidFill>
                  <a:srgbClr val="000099"/>
                </a:solidFill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anchor="ctr"/>
                <a:lstStyle/>
                <a:p>
                  <a:pPr algn="ctr">
                    <a:spcBef>
                      <a:spcPct val="20000"/>
                    </a:spcBef>
                    <a:defRPr/>
                  </a:pPr>
                  <a:r>
                    <a:rPr lang="en-US" sz="1100" dirty="0"/>
                    <a:t>PRM B/PRR 4 </a:t>
                  </a:r>
                </a:p>
              </p:txBody>
            </p:sp>
            <p:sp>
              <p:nvSpPr>
                <p:cNvPr id="29" name="TextBox 28"/>
                <p:cNvSpPr txBox="1"/>
                <p:nvPr/>
              </p:nvSpPr>
              <p:spPr>
                <a:xfrm>
                  <a:off x="5435183" y="10210800"/>
                  <a:ext cx="236995" cy="1600200"/>
                </a:xfrm>
                <a:prstGeom prst="rect">
                  <a:avLst/>
                </a:prstGeom>
                <a:solidFill>
                  <a:srgbClr val="000099"/>
                </a:solidFill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anchor="ctr"/>
                <a:lstStyle/>
                <a:p>
                  <a:pPr algn="ctr">
                    <a:spcBef>
                      <a:spcPct val="20000"/>
                    </a:spcBef>
                    <a:defRPr/>
                  </a:pPr>
                  <a:r>
                    <a:rPr lang="en-US" sz="1100" dirty="0"/>
                    <a:t>PRM B/PRR 3 </a:t>
                  </a:r>
                </a:p>
              </p:txBody>
            </p:sp>
          </p:grpSp>
          <p:sp>
            <p:nvSpPr>
              <p:cNvPr id="22" name="TextBox 21"/>
              <p:cNvSpPr txBox="1"/>
              <p:nvPr/>
            </p:nvSpPr>
            <p:spPr>
              <a:xfrm>
                <a:off x="3881284" y="10439402"/>
                <a:ext cx="462116" cy="1600200"/>
              </a:xfrm>
              <a:prstGeom prst="rect">
                <a:avLst/>
              </a:prstGeom>
              <a:solidFill>
                <a:srgbClr val="000099"/>
              </a:solidFill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vert270" anchor="ctr"/>
              <a:lstStyle/>
              <a:p>
                <a:pPr algn="ctr">
                  <a:spcBef>
                    <a:spcPct val="20000"/>
                  </a:spcBef>
                  <a:defRPr/>
                </a:pPr>
                <a:r>
                  <a:rPr lang="en-US" sz="1100" dirty="0"/>
                  <a:t>PRM B/PRR 2 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3429000" y="10439402"/>
                <a:ext cx="462116" cy="1600200"/>
              </a:xfrm>
              <a:prstGeom prst="rect">
                <a:avLst/>
              </a:prstGeom>
              <a:solidFill>
                <a:srgbClr val="000099"/>
              </a:solidFill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vert270" anchor="ctr"/>
              <a:lstStyle/>
              <a:p>
                <a:pPr algn="ctr">
                  <a:spcBef>
                    <a:spcPct val="20000"/>
                  </a:spcBef>
                  <a:defRPr/>
                </a:pPr>
                <a:r>
                  <a:rPr lang="en-US" sz="1100" dirty="0"/>
                  <a:t>PRM B/PRR 1 </a:t>
                </a: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2966884" y="10439402"/>
                <a:ext cx="462116" cy="1600200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vert270" anchor="ctr" anchorCtr="1"/>
              <a:lstStyle/>
              <a:p>
                <a:pPr algn="ctr">
                  <a:spcBef>
                    <a:spcPct val="20000"/>
                  </a:spcBef>
                  <a:defRPr/>
                </a:pPr>
                <a:r>
                  <a:rPr lang="en-US" sz="1100" dirty="0"/>
                  <a:t>PRM A/PRR 4 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2514600" y="10439402"/>
                <a:ext cx="462116" cy="1600200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vert270" anchor="ctr" anchorCtr="1"/>
              <a:lstStyle/>
              <a:p>
                <a:pPr algn="ctr">
                  <a:spcBef>
                    <a:spcPct val="20000"/>
                  </a:spcBef>
                  <a:defRPr/>
                </a:pPr>
                <a:r>
                  <a:rPr lang="en-US" sz="1100" dirty="0"/>
                  <a:t>PRM A/PRR 3 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2052484" y="10439402"/>
                <a:ext cx="462116" cy="1600200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vert270" anchor="ctr" anchorCtr="1"/>
              <a:lstStyle/>
              <a:p>
                <a:pPr algn="ctr">
                  <a:spcBef>
                    <a:spcPct val="20000"/>
                  </a:spcBef>
                  <a:defRPr/>
                </a:pPr>
                <a:r>
                  <a:rPr lang="en-US" sz="1100" dirty="0"/>
                  <a:t>PRM A/PRR 2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595284" y="10439402"/>
                <a:ext cx="462116" cy="1600200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vert270" anchor="ctr" anchorCtr="1"/>
              <a:lstStyle/>
              <a:p>
                <a:pPr algn="ctr">
                  <a:spcBef>
                    <a:spcPct val="20000"/>
                  </a:spcBef>
                  <a:defRPr/>
                </a:pPr>
                <a:r>
                  <a:rPr lang="en-US" sz="1100" dirty="0"/>
                  <a:t>PRM A/PRR 1 </a:t>
                </a:r>
              </a:p>
            </p:txBody>
          </p:sp>
        </p:grpSp>
        <p:grpSp>
          <p:nvGrpSpPr>
            <p:cNvPr id="10" name="Group 325"/>
            <p:cNvGrpSpPr>
              <a:grpSpLocks/>
            </p:cNvGrpSpPr>
            <p:nvPr/>
          </p:nvGrpSpPr>
          <p:grpSpPr bwMode="auto">
            <a:xfrm>
              <a:off x="2412134" y="4143380"/>
              <a:ext cx="3210535" cy="747451"/>
              <a:chOff x="1066800" y="9246749"/>
              <a:chExt cx="5181600" cy="1186966"/>
            </a:xfrm>
          </p:grpSpPr>
          <p:sp>
            <p:nvSpPr>
              <p:cNvPr id="17" name="Text Box 127"/>
              <p:cNvSpPr txBox="1">
                <a:spLocks noChangeArrowheads="1"/>
              </p:cNvSpPr>
              <p:nvPr/>
            </p:nvSpPr>
            <p:spPr bwMode="auto">
              <a:xfrm>
                <a:off x="1066800" y="9246749"/>
                <a:ext cx="5154010" cy="1186966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313502" tIns="156751" rIns="313502" bIns="156751">
                <a:spAutoFit/>
              </a:bodyPr>
              <a:lstStyle/>
              <a:p>
                <a:pPr defTabSz="3135313">
                  <a:spcBef>
                    <a:spcPct val="20000"/>
                  </a:spcBef>
                </a:pPr>
                <a:r>
                  <a:rPr lang="en-US" sz="1400" dirty="0"/>
                  <a:t>Eliminates need for multiple copies of same partial bitstream</a:t>
                </a:r>
              </a:p>
            </p:txBody>
          </p:sp>
          <p:cxnSp>
            <p:nvCxnSpPr>
              <p:cNvPr id="18" name="Straight Connector 17"/>
              <p:cNvCxnSpPr/>
              <p:nvPr/>
            </p:nvCxnSpPr>
            <p:spPr bwMode="auto">
              <a:xfrm>
                <a:off x="1371600" y="10211028"/>
                <a:ext cx="4876800" cy="1588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 bwMode="auto">
              <a:xfrm>
                <a:off x="1371600" y="9448821"/>
                <a:ext cx="4876800" cy="1588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1" name="Freeform 282"/>
            <p:cNvSpPr>
              <a:spLocks noChangeArrowheads="1"/>
            </p:cNvSpPr>
            <p:nvPr/>
          </p:nvSpPr>
          <p:spPr bwMode="auto">
            <a:xfrm rot="170327">
              <a:off x="2081638" y="3646662"/>
              <a:ext cx="330496" cy="2303876"/>
            </a:xfrm>
            <a:custGeom>
              <a:avLst/>
              <a:gdLst>
                <a:gd name="T0" fmla="*/ 533400 w 738783"/>
                <a:gd name="T1" fmla="*/ 3657600 h 1718294"/>
                <a:gd name="T2" fmla="*/ 47946 w 738783"/>
                <a:gd name="T3" fmla="*/ 1696278 h 1718294"/>
                <a:gd name="T4" fmla="*/ 245723 w 738783"/>
                <a:gd name="T5" fmla="*/ 0 h 1718294"/>
                <a:gd name="T6" fmla="*/ 0 60000 65536"/>
                <a:gd name="T7" fmla="*/ 0 60000 65536"/>
                <a:gd name="T8" fmla="*/ 0 60000 65536"/>
                <a:gd name="T9" fmla="*/ 0 w 738783"/>
                <a:gd name="T10" fmla="*/ 0 h 1718294"/>
                <a:gd name="T11" fmla="*/ 738783 w 738783"/>
                <a:gd name="T12" fmla="*/ 1718294 h 171829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38783" h="1718294">
                  <a:moveTo>
                    <a:pt x="738783" y="1718294"/>
                  </a:moveTo>
                  <a:cubicBezTo>
                    <a:pt x="435798" y="1400783"/>
                    <a:pt x="132814" y="1083272"/>
                    <a:pt x="66407" y="796890"/>
                  </a:cubicBezTo>
                  <a:cubicBezTo>
                    <a:pt x="0" y="510508"/>
                    <a:pt x="340338" y="0"/>
                    <a:pt x="340338" y="0"/>
                  </a:cubicBezTo>
                </a:path>
              </a:pathLst>
            </a:custGeom>
            <a:noFill/>
            <a:ln w="28575" algn="ctr">
              <a:solidFill>
                <a:srgbClr val="0033CC"/>
              </a:solidFill>
              <a:round/>
              <a:headEnd/>
              <a:tailEnd type="arrow" w="med" len="med"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  <a:buFontTx/>
                <a:buChar char="•"/>
              </a:pPr>
              <a:endParaRPr lang="en-US" sz="1400"/>
            </a:p>
          </p:txBody>
        </p:sp>
        <p:cxnSp>
          <p:nvCxnSpPr>
            <p:cNvPr id="12" name="Straight Arrow Connector 79"/>
            <p:cNvCxnSpPr>
              <a:cxnSpLocks noChangeShapeType="1"/>
            </p:cNvCxnSpPr>
            <p:nvPr/>
          </p:nvCxnSpPr>
          <p:spPr bwMode="auto">
            <a:xfrm flipV="1">
              <a:off x="4914462" y="5038588"/>
              <a:ext cx="897061" cy="551970"/>
            </a:xfrm>
            <a:prstGeom prst="straightConnector1">
              <a:avLst/>
            </a:prstGeom>
            <a:noFill/>
            <a:ln w="28575" algn="ctr">
              <a:solidFill>
                <a:srgbClr val="0033CC"/>
              </a:solidFill>
              <a:round/>
              <a:headEnd/>
              <a:tailEnd type="arrow" w="med" len="med"/>
            </a:ln>
          </p:spPr>
        </p:cxnSp>
        <p:sp>
          <p:nvSpPr>
            <p:cNvPr id="13" name="TextBox 232"/>
            <p:cNvSpPr txBox="1">
              <a:spLocks noChangeArrowheads="1"/>
            </p:cNvSpPr>
            <p:nvPr/>
          </p:nvSpPr>
          <p:spPr bwMode="auto">
            <a:xfrm rot="19740713">
              <a:off x="4773245" y="5321188"/>
              <a:ext cx="132198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sz="1200" dirty="0"/>
                <a:t>No </a:t>
              </a:r>
              <a:r>
                <a:rPr lang="en-US" sz="1200" dirty="0" smtClean="0"/>
                <a:t>relocation</a:t>
              </a:r>
              <a:endParaRPr lang="en-US" sz="1200" dirty="0"/>
            </a:p>
          </p:txBody>
        </p:sp>
        <p:cxnSp>
          <p:nvCxnSpPr>
            <p:cNvPr id="14" name="Straight Arrow Connector 79"/>
            <p:cNvCxnSpPr>
              <a:cxnSpLocks noChangeShapeType="1"/>
              <a:stCxn id="6" idx="0"/>
            </p:cNvCxnSpPr>
            <p:nvPr/>
          </p:nvCxnSpPr>
          <p:spPr bwMode="auto">
            <a:xfrm>
              <a:off x="5574471" y="3742658"/>
              <a:ext cx="614762" cy="335982"/>
            </a:xfrm>
            <a:prstGeom prst="straightConnector1">
              <a:avLst/>
            </a:prstGeom>
            <a:noFill/>
            <a:ln w="28575" algn="ctr">
              <a:solidFill>
                <a:srgbClr val="0033CC"/>
              </a:solidFill>
              <a:round/>
              <a:headEnd/>
              <a:tailEnd type="arrow" w="med" len="med"/>
            </a:ln>
          </p:spPr>
        </p:cxnSp>
        <p:cxnSp>
          <p:nvCxnSpPr>
            <p:cNvPr id="15" name="Straight Arrow Connector 79"/>
            <p:cNvCxnSpPr>
              <a:cxnSpLocks noChangeShapeType="1"/>
              <a:stCxn id="6" idx="0"/>
            </p:cNvCxnSpPr>
            <p:nvPr/>
          </p:nvCxnSpPr>
          <p:spPr bwMode="auto">
            <a:xfrm>
              <a:off x="5574471" y="3742658"/>
              <a:ext cx="1370181" cy="239987"/>
            </a:xfrm>
            <a:prstGeom prst="straightConnector1">
              <a:avLst/>
            </a:prstGeom>
            <a:noFill/>
            <a:ln w="28575" algn="ctr">
              <a:solidFill>
                <a:srgbClr val="0033CC"/>
              </a:solidFill>
              <a:round/>
              <a:headEnd/>
              <a:tailEnd type="arrow" w="med" len="med"/>
            </a:ln>
          </p:spPr>
        </p:cxnSp>
        <p:sp>
          <p:nvSpPr>
            <p:cNvPr id="16" name="TextBox 230"/>
            <p:cNvSpPr txBox="1">
              <a:spLocks noChangeArrowheads="1"/>
            </p:cNvSpPr>
            <p:nvPr/>
          </p:nvSpPr>
          <p:spPr bwMode="auto">
            <a:xfrm rot="16200000">
              <a:off x="1205469" y="4413945"/>
              <a:ext cx="158269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600" dirty="0"/>
                <a:t>With relocation</a:t>
              </a: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001000" cy="577210"/>
          </a:xfrm>
        </p:spPr>
        <p:txBody>
          <a:bodyPr/>
          <a:lstStyle/>
          <a:p>
            <a:r>
              <a:rPr lang="en-US" dirty="0" smtClean="0"/>
              <a:t>Motivating Application Domains</a:t>
            </a:r>
            <a:endParaRPr lang="en-US" dirty="0"/>
          </a:p>
        </p:txBody>
      </p:sp>
      <p:grpSp>
        <p:nvGrpSpPr>
          <p:cNvPr id="32" name="Group 358"/>
          <p:cNvGrpSpPr>
            <a:grpSpLocks/>
          </p:cNvGrpSpPr>
          <p:nvPr/>
        </p:nvGrpSpPr>
        <p:grpSpPr bwMode="auto">
          <a:xfrm>
            <a:off x="1071538" y="3214688"/>
            <a:ext cx="1571636" cy="2458322"/>
            <a:chOff x="9425814" y="15709467"/>
            <a:chExt cx="3605652" cy="4128032"/>
          </a:xfrm>
        </p:grpSpPr>
        <p:sp>
          <p:nvSpPr>
            <p:cNvPr id="33" name="Rectangle 663"/>
            <p:cNvSpPr>
              <a:spLocks noChangeArrowheads="1"/>
            </p:cNvSpPr>
            <p:nvPr/>
          </p:nvSpPr>
          <p:spPr bwMode="auto">
            <a:xfrm>
              <a:off x="9753601" y="15709467"/>
              <a:ext cx="2946307" cy="3352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headEnd/>
              <a:tailEnd/>
            </a:ln>
            <a:scene3d>
              <a:camera prst="orthographicFront">
                <a:rot lat="0" lon="0" rev="0"/>
              </a:camera>
              <a:lightRig rig="threePt" dir="t"/>
            </a:scene3d>
            <a:sp3d extrusionH="76200" contourW="19050" prstMaterial="softEdge">
              <a:bevelT w="63500" h="25400"/>
              <a:extrusionClr>
                <a:schemeClr val="bg1">
                  <a:lumMod val="85000"/>
                </a:schemeClr>
              </a:extrusionClr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spcBef>
                  <a:spcPct val="20000"/>
                </a:spcBef>
                <a:buFontTx/>
                <a:buChar char="•"/>
                <a:defRPr/>
              </a:pPr>
              <a:endParaRPr lang="en-US" sz="1400"/>
            </a:p>
          </p:txBody>
        </p:sp>
        <p:sp>
          <p:nvSpPr>
            <p:cNvPr id="34" name="Rectangle 665"/>
            <p:cNvSpPr>
              <a:spLocks noChangeArrowheads="1"/>
            </p:cNvSpPr>
            <p:nvPr/>
          </p:nvSpPr>
          <p:spPr bwMode="auto">
            <a:xfrm>
              <a:off x="9900278" y="15879928"/>
              <a:ext cx="363726" cy="2653694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vert270" lIns="45720" rIns="45720" anchor="ctr"/>
            <a:lstStyle/>
            <a:p>
              <a:pPr algn="ctr">
                <a:spcBef>
                  <a:spcPct val="20000"/>
                </a:spcBef>
                <a:defRPr/>
              </a:pPr>
              <a:r>
                <a:rPr lang="en-US" sz="1200" dirty="0"/>
                <a:t>Module A</a:t>
              </a:r>
            </a:p>
          </p:txBody>
        </p:sp>
        <p:sp>
          <p:nvSpPr>
            <p:cNvPr id="35" name="Rectangle 678"/>
            <p:cNvSpPr>
              <a:spLocks noChangeArrowheads="1"/>
            </p:cNvSpPr>
            <p:nvPr/>
          </p:nvSpPr>
          <p:spPr bwMode="auto">
            <a:xfrm>
              <a:off x="9900278" y="18648801"/>
              <a:ext cx="2702192" cy="32500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ct val="20000"/>
                </a:spcBef>
                <a:defRPr/>
              </a:pPr>
              <a:r>
                <a:rPr lang="en-US" sz="1200" dirty="0"/>
                <a:t>Decision Logic</a:t>
              </a:r>
            </a:p>
          </p:txBody>
        </p:sp>
        <p:sp>
          <p:nvSpPr>
            <p:cNvPr id="36" name="Rectangle 665"/>
            <p:cNvSpPr>
              <a:spLocks noChangeArrowheads="1"/>
            </p:cNvSpPr>
            <p:nvPr/>
          </p:nvSpPr>
          <p:spPr bwMode="auto">
            <a:xfrm>
              <a:off x="10338741" y="15884536"/>
              <a:ext cx="363726" cy="2653694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vert270" lIns="45720" rIns="45720" anchor="ctr"/>
            <a:lstStyle/>
            <a:p>
              <a:pPr algn="ctr">
                <a:spcBef>
                  <a:spcPct val="20000"/>
                </a:spcBef>
                <a:defRPr/>
              </a:pPr>
              <a:r>
                <a:rPr lang="en-US" sz="1200" dirty="0"/>
                <a:t>Module A</a:t>
              </a:r>
            </a:p>
          </p:txBody>
        </p:sp>
        <p:sp>
          <p:nvSpPr>
            <p:cNvPr id="37" name="Rectangle 665"/>
            <p:cNvSpPr>
              <a:spLocks noChangeArrowheads="1"/>
            </p:cNvSpPr>
            <p:nvPr/>
          </p:nvSpPr>
          <p:spPr bwMode="auto">
            <a:xfrm>
              <a:off x="10799903" y="15884536"/>
              <a:ext cx="363726" cy="2653694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vert270" lIns="45720" rIns="45720" anchor="ctr"/>
            <a:lstStyle/>
            <a:p>
              <a:pPr algn="ctr">
                <a:spcBef>
                  <a:spcPct val="20000"/>
                </a:spcBef>
                <a:defRPr/>
              </a:pPr>
              <a:r>
                <a:rPr lang="en-US" sz="1200" dirty="0"/>
                <a:t>Module A</a:t>
              </a:r>
            </a:p>
          </p:txBody>
        </p:sp>
        <p:sp>
          <p:nvSpPr>
            <p:cNvPr id="38" name="Rectangle 665"/>
            <p:cNvSpPr>
              <a:spLocks noChangeArrowheads="1"/>
            </p:cNvSpPr>
            <p:nvPr/>
          </p:nvSpPr>
          <p:spPr bwMode="auto">
            <a:xfrm>
              <a:off x="11264383" y="15884536"/>
              <a:ext cx="363726" cy="2653694"/>
            </a:xfrm>
            <a:prstGeom prst="rect">
              <a:avLst/>
            </a:prstGeom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8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vert270" lIns="45720" rIns="45720" anchor="ctr"/>
            <a:lstStyle/>
            <a:p>
              <a:pPr algn="ctr">
                <a:spcBef>
                  <a:spcPct val="20000"/>
                </a:spcBef>
                <a:defRPr/>
              </a:pPr>
              <a:r>
                <a:rPr lang="en-US" sz="1200" dirty="0"/>
                <a:t>Module B</a:t>
              </a:r>
            </a:p>
          </p:txBody>
        </p:sp>
        <p:sp>
          <p:nvSpPr>
            <p:cNvPr id="39" name="Rectangle 665"/>
            <p:cNvSpPr>
              <a:spLocks noChangeArrowheads="1"/>
            </p:cNvSpPr>
            <p:nvPr/>
          </p:nvSpPr>
          <p:spPr bwMode="auto">
            <a:xfrm>
              <a:off x="11725545" y="15884536"/>
              <a:ext cx="363726" cy="2653694"/>
            </a:xfrm>
            <a:prstGeom prst="rect">
              <a:avLst/>
            </a:prstGeom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8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vert270" lIns="45720" rIns="45720" anchor="ctr"/>
            <a:lstStyle/>
            <a:p>
              <a:pPr algn="ctr">
                <a:spcBef>
                  <a:spcPct val="20000"/>
                </a:spcBef>
                <a:defRPr/>
              </a:pPr>
              <a:r>
                <a:rPr lang="en-US" sz="1200" dirty="0"/>
                <a:t>Module B</a:t>
              </a:r>
            </a:p>
          </p:txBody>
        </p:sp>
        <p:sp>
          <p:nvSpPr>
            <p:cNvPr id="40" name="Rectangle 665"/>
            <p:cNvSpPr>
              <a:spLocks noChangeArrowheads="1"/>
            </p:cNvSpPr>
            <p:nvPr/>
          </p:nvSpPr>
          <p:spPr bwMode="auto">
            <a:xfrm>
              <a:off x="12190026" y="15884536"/>
              <a:ext cx="363726" cy="2653694"/>
            </a:xfrm>
            <a:prstGeom prst="rect">
              <a:avLst/>
            </a:prstGeom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8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vert270" lIns="45720" rIns="45720" anchor="ctr"/>
            <a:lstStyle/>
            <a:p>
              <a:pPr algn="ctr">
                <a:spcBef>
                  <a:spcPct val="20000"/>
                </a:spcBef>
                <a:defRPr/>
              </a:pPr>
              <a:r>
                <a:rPr lang="en-US" sz="1200" dirty="0"/>
                <a:t>Module B</a:t>
              </a:r>
            </a:p>
          </p:txBody>
        </p:sp>
        <p:sp>
          <p:nvSpPr>
            <p:cNvPr id="41" name="TextBox 306"/>
            <p:cNvSpPr txBox="1">
              <a:spLocks noChangeArrowheads="1"/>
            </p:cNvSpPr>
            <p:nvPr/>
          </p:nvSpPr>
          <p:spPr bwMode="auto">
            <a:xfrm>
              <a:off x="9425814" y="19062268"/>
              <a:ext cx="3605652" cy="775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200" dirty="0">
                  <a:latin typeface="+mn-lt"/>
                </a:rPr>
                <a:t>2x Triple Modular Redundancy (TMR)</a:t>
              </a:r>
            </a:p>
          </p:txBody>
        </p:sp>
      </p:grpSp>
      <p:grpSp>
        <p:nvGrpSpPr>
          <p:cNvPr id="42" name="Group 357"/>
          <p:cNvGrpSpPr>
            <a:grpSpLocks/>
          </p:cNvGrpSpPr>
          <p:nvPr/>
        </p:nvGrpSpPr>
        <p:grpSpPr bwMode="auto">
          <a:xfrm>
            <a:off x="2643174" y="3214690"/>
            <a:ext cx="1357322" cy="2471435"/>
            <a:chOff x="13030200" y="15705893"/>
            <a:chExt cx="3113972" cy="4122973"/>
          </a:xfrm>
        </p:grpSpPr>
        <p:sp>
          <p:nvSpPr>
            <p:cNvPr id="43" name="Rectangle 663"/>
            <p:cNvSpPr>
              <a:spLocks noChangeArrowheads="1"/>
            </p:cNvSpPr>
            <p:nvPr/>
          </p:nvSpPr>
          <p:spPr bwMode="auto">
            <a:xfrm>
              <a:off x="13030200" y="15705893"/>
              <a:ext cx="2946306" cy="3352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headEnd/>
              <a:tailEnd/>
            </a:ln>
            <a:scene3d>
              <a:camera prst="orthographicFront">
                <a:rot lat="0" lon="0" rev="0"/>
              </a:camera>
              <a:lightRig rig="threePt" dir="t"/>
            </a:scene3d>
            <a:sp3d extrusionH="76200" contourW="19050" prstMaterial="softEdge">
              <a:bevelT w="63500" h="25400"/>
              <a:extrusionClr>
                <a:schemeClr val="bg1">
                  <a:lumMod val="85000"/>
                </a:schemeClr>
              </a:extrusionClr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spcBef>
                  <a:spcPct val="20000"/>
                </a:spcBef>
                <a:buFontTx/>
                <a:buChar char="•"/>
                <a:defRPr/>
              </a:pPr>
              <a:endParaRPr lang="en-US" sz="1400"/>
            </a:p>
          </p:txBody>
        </p:sp>
        <p:sp>
          <p:nvSpPr>
            <p:cNvPr id="44" name="Rectangle 665"/>
            <p:cNvSpPr>
              <a:spLocks noChangeArrowheads="1"/>
            </p:cNvSpPr>
            <p:nvPr/>
          </p:nvSpPr>
          <p:spPr bwMode="auto">
            <a:xfrm>
              <a:off x="13176878" y="15876354"/>
              <a:ext cx="363726" cy="2653694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vert270" lIns="45720" rIns="45720" anchor="ctr"/>
            <a:lstStyle/>
            <a:p>
              <a:pPr algn="ctr">
                <a:spcBef>
                  <a:spcPct val="20000"/>
                </a:spcBef>
                <a:defRPr/>
              </a:pPr>
              <a:r>
                <a:rPr lang="en-US" sz="1200" dirty="0"/>
                <a:t>Module A</a:t>
              </a:r>
            </a:p>
          </p:txBody>
        </p:sp>
        <p:sp>
          <p:nvSpPr>
            <p:cNvPr id="45" name="Rectangle 678"/>
            <p:cNvSpPr>
              <a:spLocks noChangeArrowheads="1"/>
            </p:cNvSpPr>
            <p:nvPr/>
          </p:nvSpPr>
          <p:spPr bwMode="auto">
            <a:xfrm>
              <a:off x="13176878" y="18645226"/>
              <a:ext cx="2702192" cy="307777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ct val="20000"/>
                </a:spcBef>
                <a:defRPr/>
              </a:pPr>
              <a:r>
                <a:rPr lang="en-US" sz="1200" dirty="0"/>
                <a:t>Decision Logic</a:t>
              </a:r>
            </a:p>
          </p:txBody>
        </p:sp>
        <p:sp>
          <p:nvSpPr>
            <p:cNvPr id="46" name="Rectangle 665"/>
            <p:cNvSpPr>
              <a:spLocks noChangeArrowheads="1"/>
            </p:cNvSpPr>
            <p:nvPr/>
          </p:nvSpPr>
          <p:spPr bwMode="auto">
            <a:xfrm>
              <a:off x="13615341" y="15880962"/>
              <a:ext cx="363726" cy="2653694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vert270" lIns="45720" rIns="45720" anchor="ctr"/>
            <a:lstStyle/>
            <a:p>
              <a:pPr algn="ctr">
                <a:spcBef>
                  <a:spcPct val="20000"/>
                </a:spcBef>
                <a:defRPr/>
              </a:pPr>
              <a:r>
                <a:rPr lang="en-US" sz="1200" dirty="0"/>
                <a:t>Module A</a:t>
              </a:r>
            </a:p>
          </p:txBody>
        </p:sp>
        <p:sp>
          <p:nvSpPr>
            <p:cNvPr id="47" name="Rectangle 665"/>
            <p:cNvSpPr>
              <a:spLocks noChangeArrowheads="1"/>
            </p:cNvSpPr>
            <p:nvPr/>
          </p:nvSpPr>
          <p:spPr bwMode="auto">
            <a:xfrm>
              <a:off x="14076503" y="15880962"/>
              <a:ext cx="363726" cy="2653694"/>
            </a:xfrm>
            <a:prstGeom prst="rect">
              <a:avLst/>
            </a:prstGeom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8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vert270" lIns="45720" rIns="45720" anchor="ctr"/>
            <a:lstStyle/>
            <a:p>
              <a:pPr algn="ctr">
                <a:spcBef>
                  <a:spcPct val="20000"/>
                </a:spcBef>
                <a:defRPr/>
              </a:pPr>
              <a:r>
                <a:rPr lang="en-US" sz="1200" dirty="0"/>
                <a:t>Module B</a:t>
              </a:r>
            </a:p>
          </p:txBody>
        </p:sp>
        <p:sp>
          <p:nvSpPr>
            <p:cNvPr id="48" name="Rectangle 665"/>
            <p:cNvSpPr>
              <a:spLocks noChangeArrowheads="1"/>
            </p:cNvSpPr>
            <p:nvPr/>
          </p:nvSpPr>
          <p:spPr bwMode="auto">
            <a:xfrm>
              <a:off x="14540983" y="15880962"/>
              <a:ext cx="363726" cy="2653694"/>
            </a:xfrm>
            <a:prstGeom prst="rect">
              <a:avLst/>
            </a:prstGeom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8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vert270" lIns="45720" rIns="45720" anchor="ctr"/>
            <a:lstStyle/>
            <a:p>
              <a:pPr algn="ctr">
                <a:spcBef>
                  <a:spcPct val="20000"/>
                </a:spcBef>
                <a:defRPr/>
              </a:pPr>
              <a:r>
                <a:rPr lang="en-US" sz="1200" dirty="0"/>
                <a:t>Module B</a:t>
              </a:r>
            </a:p>
          </p:txBody>
        </p:sp>
        <p:sp>
          <p:nvSpPr>
            <p:cNvPr id="49" name="Rectangle 665"/>
            <p:cNvSpPr>
              <a:spLocks noChangeArrowheads="1"/>
            </p:cNvSpPr>
            <p:nvPr/>
          </p:nvSpPr>
          <p:spPr bwMode="auto">
            <a:xfrm>
              <a:off x="15002145" y="15880962"/>
              <a:ext cx="363726" cy="2653694"/>
            </a:xfrm>
            <a:prstGeom prst="rect">
              <a:avLst/>
            </a:prstGeom>
            <a:gradFill flip="none" rotWithShape="1">
              <a:gsLst>
                <a:gs pos="0">
                  <a:srgbClr val="FC0404">
                    <a:shade val="30000"/>
                    <a:satMod val="115000"/>
                  </a:srgbClr>
                </a:gs>
                <a:gs pos="78000">
                  <a:srgbClr val="FC0404">
                    <a:shade val="67500"/>
                    <a:satMod val="115000"/>
                  </a:srgbClr>
                </a:gs>
                <a:gs pos="100000">
                  <a:srgbClr val="FC0404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vert270" lIns="45720" rIns="45720" anchor="ctr"/>
            <a:lstStyle/>
            <a:p>
              <a:pPr algn="ctr">
                <a:spcBef>
                  <a:spcPct val="20000"/>
                </a:spcBef>
                <a:defRPr/>
              </a:pPr>
              <a:r>
                <a:rPr lang="en-US" sz="1200" dirty="0"/>
                <a:t>Module C</a:t>
              </a:r>
            </a:p>
          </p:txBody>
        </p:sp>
        <p:sp>
          <p:nvSpPr>
            <p:cNvPr id="50" name="Rectangle 665"/>
            <p:cNvSpPr>
              <a:spLocks noChangeArrowheads="1"/>
            </p:cNvSpPr>
            <p:nvPr/>
          </p:nvSpPr>
          <p:spPr bwMode="auto">
            <a:xfrm>
              <a:off x="15466626" y="15880962"/>
              <a:ext cx="363726" cy="2653694"/>
            </a:xfrm>
            <a:prstGeom prst="rect">
              <a:avLst/>
            </a:prstGeom>
            <a:gradFill flip="none" rotWithShape="1">
              <a:gsLst>
                <a:gs pos="0">
                  <a:srgbClr val="FC0404">
                    <a:shade val="30000"/>
                    <a:satMod val="115000"/>
                  </a:srgbClr>
                </a:gs>
                <a:gs pos="78000">
                  <a:srgbClr val="FC0404">
                    <a:shade val="67500"/>
                    <a:satMod val="115000"/>
                  </a:srgbClr>
                </a:gs>
                <a:gs pos="100000">
                  <a:srgbClr val="FC0404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vert270" lIns="45720" rIns="45720" anchor="ctr"/>
            <a:lstStyle/>
            <a:p>
              <a:pPr algn="ctr">
                <a:spcBef>
                  <a:spcPct val="20000"/>
                </a:spcBef>
                <a:defRPr/>
              </a:pPr>
              <a:r>
                <a:rPr lang="en-US" sz="1200" dirty="0"/>
                <a:t>Module C</a:t>
              </a:r>
            </a:p>
          </p:txBody>
        </p:sp>
        <p:sp>
          <p:nvSpPr>
            <p:cNvPr id="51" name="TextBox 346"/>
            <p:cNvSpPr txBox="1">
              <a:spLocks noChangeArrowheads="1"/>
            </p:cNvSpPr>
            <p:nvPr/>
          </p:nvSpPr>
          <p:spPr bwMode="auto">
            <a:xfrm>
              <a:off x="13030200" y="19058693"/>
              <a:ext cx="3113972" cy="770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200" dirty="0">
                  <a:latin typeface="+mn-lt"/>
                </a:rPr>
                <a:t>3x Self Checking Pair (SCP)</a:t>
              </a:r>
            </a:p>
          </p:txBody>
        </p:sp>
      </p:grpSp>
      <p:sp>
        <p:nvSpPr>
          <p:cNvPr id="53" name="Rectangle 3078"/>
          <p:cNvSpPr txBox="1">
            <a:spLocks noChangeArrowheads="1"/>
          </p:cNvSpPr>
          <p:nvPr/>
        </p:nvSpPr>
        <p:spPr>
          <a:xfrm>
            <a:off x="571472" y="990600"/>
            <a:ext cx="4248152" cy="2438400"/>
          </a:xfrm>
          <a:prstGeom prst="rect">
            <a:avLst/>
          </a:prstGeom>
        </p:spPr>
        <p:txBody>
          <a:bodyPr/>
          <a:lstStyle/>
          <a:p>
            <a:pPr defTabSz="479425">
              <a:lnSpc>
                <a:spcPct val="90000"/>
              </a:lnSpc>
              <a:spcBef>
                <a:spcPct val="30000"/>
              </a:spcBef>
              <a:buClr>
                <a:schemeClr val="accent1"/>
              </a:buClr>
              <a:buSzPct val="100000"/>
            </a:pPr>
            <a:r>
              <a:rPr lang="en-US" sz="1800" b="1" dirty="0" smtClean="0">
                <a:latin typeface="+mn-lt"/>
              </a:rPr>
              <a:t>Reconfigurable fault tolerance &amp; adaptable component-level protection</a:t>
            </a:r>
            <a:endParaRPr lang="en-US" sz="1800" b="1" dirty="0" smtClean="0">
              <a:solidFill>
                <a:srgbClr val="0000FF"/>
              </a:solidFill>
              <a:latin typeface="+mn-lt"/>
            </a:endParaRPr>
          </a:p>
          <a:p>
            <a:pPr marL="482600" indent="-482600" defTabSz="479425">
              <a:lnSpc>
                <a:spcPct val="90000"/>
              </a:lnSpc>
              <a:spcBef>
                <a:spcPct val="30000"/>
              </a:spcBef>
              <a:buClr>
                <a:schemeClr val="accent1"/>
              </a:buClr>
              <a:buSzPct val="100000"/>
              <a:buFontTx/>
              <a:buChar char="•"/>
            </a:pPr>
            <a:r>
              <a:rPr lang="en-US" sz="1800" dirty="0" smtClean="0">
                <a:solidFill>
                  <a:srgbClr val="0000FF"/>
                </a:solidFill>
                <a:latin typeface="+mn-lt"/>
              </a:rPr>
              <a:t>Fault tolerance mode can adapt </a:t>
            </a:r>
            <a:br>
              <a:rPr lang="en-US" sz="1800" dirty="0" smtClean="0">
                <a:solidFill>
                  <a:srgbClr val="0000FF"/>
                </a:solidFill>
                <a:latin typeface="+mn-lt"/>
              </a:rPr>
            </a:br>
            <a:r>
              <a:rPr lang="en-US" sz="1800" dirty="0" smtClean="0">
                <a:solidFill>
                  <a:srgbClr val="0000FF"/>
                </a:solidFill>
                <a:latin typeface="+mn-lt"/>
              </a:rPr>
              <a:t>to current conditions</a:t>
            </a:r>
          </a:p>
          <a:p>
            <a:pPr marL="482600" indent="-482600" defTabSz="479425">
              <a:lnSpc>
                <a:spcPct val="90000"/>
              </a:lnSpc>
              <a:spcBef>
                <a:spcPct val="30000"/>
              </a:spcBef>
              <a:buClr>
                <a:schemeClr val="accent1"/>
              </a:buClr>
              <a:buSzPct val="100000"/>
              <a:buFontTx/>
              <a:buChar char="•"/>
            </a:pPr>
            <a:r>
              <a:rPr lang="en-US" sz="1800" dirty="0" smtClean="0">
                <a:solidFill>
                  <a:srgbClr val="0000FF"/>
                </a:solidFill>
                <a:latin typeface="+mn-lt"/>
              </a:rPr>
              <a:t>PRRs can be reconfigured to desired protection/performance level</a:t>
            </a:r>
          </a:p>
          <a:p>
            <a:pPr marL="939800" lvl="1" indent="-482600" defTabSz="479425">
              <a:lnSpc>
                <a:spcPct val="90000"/>
              </a:lnSpc>
              <a:spcBef>
                <a:spcPct val="30000"/>
              </a:spcBef>
              <a:buClr>
                <a:schemeClr val="accent1"/>
              </a:buClr>
              <a:buSzPct val="100000"/>
            </a:pPr>
            <a:endParaRPr lang="en-US" dirty="0" smtClean="0">
              <a:solidFill>
                <a:srgbClr val="0000FF"/>
              </a:solidFill>
            </a:endParaRPr>
          </a:p>
          <a:p>
            <a:pPr marL="939800" lvl="1" indent="-482600" defTabSz="479425">
              <a:lnSpc>
                <a:spcPct val="90000"/>
              </a:lnSpc>
              <a:spcBef>
                <a:spcPct val="30000"/>
              </a:spcBef>
              <a:buClr>
                <a:schemeClr val="accent1"/>
              </a:buClr>
              <a:buSzPct val="100000"/>
              <a:buFontTx/>
              <a:buChar char="•"/>
            </a:pPr>
            <a:endParaRPr lang="en-US" b="1" dirty="0" smtClean="0">
              <a:solidFill>
                <a:srgbClr val="0000FF"/>
              </a:solidFill>
              <a:latin typeface="+mn-lt"/>
            </a:endParaRPr>
          </a:p>
        </p:txBody>
      </p:sp>
      <p:pic>
        <p:nvPicPr>
          <p:cNvPr id="54" name="Picture 108"/>
          <p:cNvPicPr>
            <a:picLocks noChangeAspect="1" noChangeArrowheads="1"/>
          </p:cNvPicPr>
          <p:nvPr/>
        </p:nvPicPr>
        <p:blipFill>
          <a:blip r:embed="rId3"/>
          <a:srcRect t="4918"/>
          <a:stretch>
            <a:fillRect/>
          </a:stretch>
        </p:blipFill>
        <p:spPr bwMode="auto">
          <a:xfrm>
            <a:off x="5143504" y="2857496"/>
            <a:ext cx="3249358" cy="259070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55" name="Rectangle 3078"/>
          <p:cNvSpPr txBox="1">
            <a:spLocks noChangeArrowheads="1"/>
          </p:cNvSpPr>
          <p:nvPr/>
        </p:nvSpPr>
        <p:spPr>
          <a:xfrm>
            <a:off x="4714876" y="1000108"/>
            <a:ext cx="4248152" cy="2438400"/>
          </a:xfrm>
          <a:prstGeom prst="rect">
            <a:avLst/>
          </a:prstGeom>
        </p:spPr>
        <p:txBody>
          <a:bodyPr/>
          <a:lstStyle/>
          <a:p>
            <a:pPr defTabSz="3135313">
              <a:spcBef>
                <a:spcPct val="20000"/>
              </a:spcBef>
              <a:defRPr/>
            </a:pPr>
            <a:r>
              <a:rPr lang="en-US" sz="1800" b="1" dirty="0" smtClean="0">
                <a:latin typeface="+mn-lt"/>
              </a:rPr>
              <a:t>Virtual Architecture for PR</a:t>
            </a:r>
            <a:endParaRPr lang="en-US" sz="1800" b="1" dirty="0" smtClean="0">
              <a:solidFill>
                <a:srgbClr val="0000FF"/>
              </a:solidFill>
              <a:latin typeface="+mn-lt"/>
            </a:endParaRPr>
          </a:p>
          <a:p>
            <a:pPr marL="482600" indent="-482600" defTabSz="479425">
              <a:lnSpc>
                <a:spcPct val="90000"/>
              </a:lnSpc>
              <a:spcBef>
                <a:spcPct val="30000"/>
              </a:spcBef>
              <a:buClr>
                <a:schemeClr val="accent1"/>
              </a:buClr>
              <a:buSzPct val="100000"/>
              <a:buFontTx/>
              <a:buChar char="•"/>
            </a:pPr>
            <a:r>
              <a:rPr lang="en-US" sz="1800" dirty="0" smtClean="0">
                <a:solidFill>
                  <a:srgbClr val="0000FF"/>
                </a:solidFill>
                <a:latin typeface="+mn-lt"/>
              </a:rPr>
              <a:t>Framework for online module  placement and scheduling</a:t>
            </a:r>
          </a:p>
          <a:p>
            <a:pPr marL="482600" indent="-482600" defTabSz="479425">
              <a:lnSpc>
                <a:spcPct val="90000"/>
              </a:lnSpc>
              <a:spcBef>
                <a:spcPct val="30000"/>
              </a:spcBef>
              <a:buClr>
                <a:schemeClr val="accent1"/>
              </a:buClr>
              <a:buSzPct val="100000"/>
              <a:buFontTx/>
              <a:buChar char="•"/>
            </a:pPr>
            <a:r>
              <a:rPr lang="en-US" sz="1800" dirty="0" smtClean="0">
                <a:solidFill>
                  <a:srgbClr val="0000FF"/>
                </a:solidFill>
                <a:latin typeface="+mn-lt"/>
              </a:rPr>
              <a:t>Peripheral interface(s) and inter-module communication infrastructure statically defined</a:t>
            </a:r>
          </a:p>
          <a:p>
            <a:pPr marL="939800" lvl="1" indent="-482600" defTabSz="479425">
              <a:lnSpc>
                <a:spcPct val="90000"/>
              </a:lnSpc>
              <a:spcBef>
                <a:spcPct val="30000"/>
              </a:spcBef>
              <a:buClr>
                <a:schemeClr val="accent1"/>
              </a:buClr>
              <a:buSzPct val="100000"/>
            </a:pPr>
            <a:endParaRPr lang="en-US" dirty="0" smtClean="0">
              <a:solidFill>
                <a:srgbClr val="0000FF"/>
              </a:solidFill>
            </a:endParaRPr>
          </a:p>
          <a:p>
            <a:pPr marL="939800" lvl="1" indent="-482600" defTabSz="479425">
              <a:lnSpc>
                <a:spcPct val="90000"/>
              </a:lnSpc>
              <a:spcBef>
                <a:spcPct val="30000"/>
              </a:spcBef>
              <a:buClr>
                <a:schemeClr val="accent1"/>
              </a:buClr>
              <a:buSzPct val="100000"/>
              <a:buFontTx/>
              <a:buChar char="•"/>
            </a:pPr>
            <a:endParaRPr lang="en-US" b="1" dirty="0" smtClean="0">
              <a:solidFill>
                <a:srgbClr val="0000FF"/>
              </a:solidFill>
              <a:latin typeface="+mn-lt"/>
            </a:endParaRPr>
          </a:p>
        </p:txBody>
      </p:sp>
      <p:cxnSp>
        <p:nvCxnSpPr>
          <p:cNvPr id="57" name="Straight Connector 56"/>
          <p:cNvCxnSpPr/>
          <p:nvPr/>
        </p:nvCxnSpPr>
        <p:spPr bwMode="auto">
          <a:xfrm rot="5400000">
            <a:off x="2179621" y="3464719"/>
            <a:ext cx="4785552" cy="794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med" len="lg"/>
          </a:ln>
          <a:effectLst/>
        </p:spPr>
      </p:cxnSp>
      <p:sp>
        <p:nvSpPr>
          <p:cNvPr id="60" name="Rectangle 278"/>
          <p:cNvSpPr>
            <a:spLocks noChangeArrowheads="1"/>
          </p:cNvSpPr>
          <p:nvPr/>
        </p:nvSpPr>
        <p:spPr bwMode="auto">
          <a:xfrm>
            <a:off x="714348" y="5715016"/>
            <a:ext cx="7929618" cy="103345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274320" tIns="45720" rIns="0" bIns="156751"/>
          <a:lstStyle/>
          <a:p>
            <a:pPr defTabSz="3135313">
              <a:spcBef>
                <a:spcPct val="20000"/>
              </a:spcBef>
              <a:defRPr/>
            </a:pPr>
            <a:r>
              <a:rPr lang="en-US" sz="1800" dirty="0"/>
              <a:t>Multiple benefits of bitstream relocation</a:t>
            </a:r>
            <a:r>
              <a:rPr lang="en-US" sz="1800" dirty="0" smtClean="0"/>
              <a:t>:</a:t>
            </a:r>
          </a:p>
          <a:p>
            <a:pPr marL="685800" indent="-685800" defTabSz="3135313">
              <a:spcBef>
                <a:spcPct val="20000"/>
              </a:spcBef>
              <a:buSzPct val="50000"/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rgbClr val="0000FF"/>
                </a:solidFill>
              </a:rPr>
              <a:t>Flexibility </a:t>
            </a:r>
            <a:r>
              <a:rPr lang="en-US" sz="1800" dirty="0">
                <a:solidFill>
                  <a:srgbClr val="0000FF"/>
                </a:solidFill>
              </a:rPr>
              <a:t>for on-the-fly placement and scheduling of modules</a:t>
            </a:r>
          </a:p>
          <a:p>
            <a:pPr marL="685800" indent="-685800" defTabSz="3135313">
              <a:spcBef>
                <a:spcPct val="20000"/>
              </a:spcBef>
              <a:buSzPct val="50000"/>
              <a:buFont typeface="Wingdings" pitchFamily="2" charset="2"/>
              <a:buChar char="q"/>
              <a:defRPr/>
            </a:pPr>
            <a:r>
              <a:rPr lang="en-US" sz="1800" dirty="0">
                <a:solidFill>
                  <a:srgbClr val="0000FF"/>
                </a:solidFill>
              </a:rPr>
              <a:t>Reduced </a:t>
            </a:r>
            <a:r>
              <a:rPr lang="en-US" sz="1800" dirty="0" err="1">
                <a:solidFill>
                  <a:srgbClr val="0000FF"/>
                </a:solidFill>
              </a:rPr>
              <a:t>bitstream</a:t>
            </a:r>
            <a:r>
              <a:rPr lang="en-US" sz="1800" dirty="0">
                <a:solidFill>
                  <a:srgbClr val="0000FF"/>
                </a:solidFill>
              </a:rPr>
              <a:t> storage/communication requirements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001000" cy="590547"/>
          </a:xfrm>
        </p:spPr>
        <p:txBody>
          <a:bodyPr/>
          <a:lstStyle/>
          <a:p>
            <a:r>
              <a:rPr lang="en-US" dirty="0" smtClean="0"/>
              <a:t>Clock Domains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88" y="3908773"/>
            <a:ext cx="5939009" cy="2387391"/>
          </a:xfrm>
        </p:spPr>
        <p:txBody>
          <a:bodyPr/>
          <a:lstStyle/>
          <a:p>
            <a:pPr eaLnBrk="1" hangingPunct="1"/>
            <a:r>
              <a:rPr lang="en-US" sz="2000" dirty="0" smtClean="0"/>
              <a:t>Local Clock Domains (</a:t>
            </a:r>
            <a:r>
              <a:rPr lang="en-US" sz="2000" dirty="0" err="1" smtClean="0"/>
              <a:t>LCDs</a:t>
            </a:r>
            <a:r>
              <a:rPr lang="en-US" sz="2000" dirty="0" smtClean="0"/>
              <a:t>)</a:t>
            </a:r>
          </a:p>
          <a:p>
            <a:pPr marL="595313" lvl="1" eaLnBrk="1" hangingPunct="1"/>
            <a:r>
              <a:rPr lang="en-US" sz="1600" kern="1200" dirty="0" smtClean="0">
                <a:ea typeface="+mn-ea"/>
                <a:cs typeface="+mn-cs"/>
              </a:rPr>
              <a:t>One global clock signal </a:t>
            </a:r>
          </a:p>
          <a:p>
            <a:pPr marL="595313" lvl="1" eaLnBrk="1" hangingPunct="1"/>
            <a:r>
              <a:rPr lang="en-US" sz="1600" kern="1200" dirty="0" smtClean="0">
                <a:ea typeface="+mn-ea"/>
                <a:cs typeface="+mn-cs"/>
              </a:rPr>
              <a:t>Leverage regional clock resources in Virtex 4/5 FPGAs</a:t>
            </a:r>
          </a:p>
          <a:p>
            <a:pPr marL="595313" lvl="1" eaLnBrk="1" hangingPunct="1"/>
            <a:r>
              <a:rPr lang="en-US" sz="1600" kern="1200" dirty="0" smtClean="0">
                <a:ea typeface="+mn-ea"/>
                <a:cs typeface="+mn-cs"/>
              </a:rPr>
              <a:t>Upgrade to existing clock infrastructure techniques necessary for bitstream relocation</a:t>
            </a:r>
          </a:p>
          <a:p>
            <a:pPr marL="595313" lvl="1" eaLnBrk="1" hangingPunct="1"/>
            <a:r>
              <a:rPr lang="en-US" sz="1600" kern="1200" dirty="0" smtClean="0">
                <a:ea typeface="+mn-ea"/>
                <a:cs typeface="+mn-cs"/>
              </a:rPr>
              <a:t>Clock frequency specified at PRM level</a:t>
            </a:r>
          </a:p>
          <a:p>
            <a:pPr marL="595313" lvl="1" eaLnBrk="1" hangingPunct="1"/>
            <a:r>
              <a:rPr lang="en-US" sz="1600" kern="1200" dirty="0" smtClean="0">
                <a:ea typeface="+mn-ea"/>
                <a:cs typeface="+mn-cs"/>
              </a:rPr>
              <a:t>Provides a finer-grained control of multiple clock domains</a:t>
            </a:r>
          </a:p>
        </p:txBody>
      </p:sp>
      <p:sp>
        <p:nvSpPr>
          <p:cNvPr id="93" name="Content Placeholder 2"/>
          <p:cNvSpPr txBox="1">
            <a:spLocks/>
          </p:cNvSpPr>
          <p:nvPr/>
        </p:nvSpPr>
        <p:spPr bwMode="auto">
          <a:xfrm>
            <a:off x="684832" y="1139420"/>
            <a:ext cx="5767304" cy="1799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3025" tIns="36512" rIns="73025" bIns="36512" numCol="1" anchor="t" anchorCtr="0" compatLnSpc="1">
            <a:prstTxWarp prst="textNoShape">
              <a:avLst/>
            </a:prstTxWarp>
          </a:bodyPr>
          <a:lstStyle/>
          <a:p>
            <a:pPr marL="482600" marR="0" lvl="0" indent="-482600" algn="l" defTabSz="479425" rtl="0" eaLnBrk="1" fontAlgn="base" latinLnBrk="0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SzPct val="100000"/>
              <a:buFontTx/>
              <a:buChar char="•"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Multiple global clock domains</a:t>
            </a:r>
          </a:p>
          <a:p>
            <a:pPr marL="595313" indent="-379413" defTabSz="479425" eaLnBrk="1" hangingPunct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SzPct val="100000"/>
              <a:buFontTx/>
              <a:buChar char="•"/>
            </a:pPr>
            <a:r>
              <a:rPr lang="en-US" sz="1600" b="1" dirty="0" smtClean="0">
                <a:latin typeface="+mn-lt"/>
              </a:rPr>
              <a:t>Each unique PRR clock frequency requires a global clock signal</a:t>
            </a:r>
          </a:p>
          <a:p>
            <a:pPr marL="595313" indent="-379413" defTabSz="479425" eaLnBrk="1" hangingPunct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SzPct val="100000"/>
              <a:buFontTx/>
              <a:buChar char="•"/>
            </a:pPr>
            <a:r>
              <a:rPr lang="en-US" sz="1600" b="1" dirty="0" smtClean="0">
                <a:latin typeface="+mn-lt"/>
              </a:rPr>
              <a:t>MUX in each PRR selects intended frequency </a:t>
            </a:r>
          </a:p>
          <a:p>
            <a:pPr marL="595313" indent="-379413" defTabSz="479425" eaLnBrk="1" hangingPunct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SzPct val="100000"/>
              <a:buFontTx/>
              <a:buChar char="•"/>
            </a:pPr>
            <a:r>
              <a:rPr lang="en-US" sz="1600" b="1" dirty="0" smtClean="0">
                <a:latin typeface="+mn-lt"/>
              </a:rPr>
              <a:t>Imposes overheads such as increased</a:t>
            </a:r>
            <a:r>
              <a:rPr lang="en-US" sz="1600" b="1" dirty="0" smtClean="0">
                <a:latin typeface="+mn-lt"/>
              </a:rPr>
              <a:t> power </a:t>
            </a:r>
            <a:r>
              <a:rPr lang="en-US" sz="1600" b="1" dirty="0" smtClean="0">
                <a:latin typeface="+mn-lt"/>
              </a:rPr>
              <a:t>consumption</a:t>
            </a:r>
          </a:p>
        </p:txBody>
      </p:sp>
      <p:grpSp>
        <p:nvGrpSpPr>
          <p:cNvPr id="97" name="Group 96"/>
          <p:cNvGrpSpPr/>
          <p:nvPr/>
        </p:nvGrpSpPr>
        <p:grpSpPr>
          <a:xfrm>
            <a:off x="6434414" y="930815"/>
            <a:ext cx="2507794" cy="2714644"/>
            <a:chOff x="4635974" y="3786190"/>
            <a:chExt cx="2507794" cy="2714644"/>
          </a:xfrm>
        </p:grpSpPr>
        <p:sp>
          <p:nvSpPr>
            <p:cNvPr id="98" name="Rectangle 127"/>
            <p:cNvSpPr>
              <a:spLocks noChangeArrowheads="1"/>
            </p:cNvSpPr>
            <p:nvPr/>
          </p:nvSpPr>
          <p:spPr bwMode="auto">
            <a:xfrm>
              <a:off x="4806374" y="4053717"/>
              <a:ext cx="2019655" cy="134196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headEnd/>
              <a:tailEnd/>
            </a:ln>
            <a:scene3d>
              <a:camera prst="orthographicFront">
                <a:rot lat="0" lon="0" rev="0"/>
              </a:camera>
              <a:lightRig rig="threePt" dir="t"/>
            </a:scene3d>
            <a:sp3d extrusionH="76200" contourW="19050" prstMaterial="softEdge">
              <a:bevelT w="63500" h="25400"/>
              <a:extrusionClr>
                <a:schemeClr val="bg1">
                  <a:lumMod val="85000"/>
                </a:schemeClr>
              </a:extrusionClr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spcBef>
                  <a:spcPct val="20000"/>
                </a:spcBef>
                <a:buFontTx/>
                <a:buChar char="•"/>
                <a:defRPr/>
              </a:pPr>
              <a:endParaRPr lang="en-US" sz="1400"/>
            </a:p>
          </p:txBody>
        </p:sp>
        <p:sp>
          <p:nvSpPr>
            <p:cNvPr id="99" name="TextBox 128"/>
            <p:cNvSpPr txBox="1">
              <a:spLocks noChangeArrowheads="1"/>
            </p:cNvSpPr>
            <p:nvPr/>
          </p:nvSpPr>
          <p:spPr bwMode="auto">
            <a:xfrm>
              <a:off x="4874812" y="4551035"/>
              <a:ext cx="705205" cy="331545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ct val="20000"/>
                </a:spcBef>
                <a:defRPr/>
              </a:pPr>
              <a:r>
                <a:rPr lang="en-US" sz="1400" dirty="0"/>
                <a:t>PRR</a:t>
              </a:r>
            </a:p>
          </p:txBody>
        </p:sp>
        <p:sp>
          <p:nvSpPr>
            <p:cNvPr id="100" name="TextBox 130"/>
            <p:cNvSpPr txBox="1">
              <a:spLocks noChangeArrowheads="1"/>
            </p:cNvSpPr>
            <p:nvPr/>
          </p:nvSpPr>
          <p:spPr bwMode="auto">
            <a:xfrm>
              <a:off x="4874812" y="4985201"/>
              <a:ext cx="705205" cy="331545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ct val="20000"/>
                </a:spcBef>
                <a:defRPr/>
              </a:pPr>
              <a:r>
                <a:rPr lang="en-US" sz="1400" dirty="0"/>
                <a:t>PRR</a:t>
              </a:r>
            </a:p>
          </p:txBody>
        </p:sp>
        <p:cxnSp>
          <p:nvCxnSpPr>
            <p:cNvPr id="101" name="Straight Connector 152"/>
            <p:cNvCxnSpPr>
              <a:cxnSpLocks noChangeShapeType="1"/>
            </p:cNvCxnSpPr>
            <p:nvPr/>
          </p:nvCxnSpPr>
          <p:spPr bwMode="auto">
            <a:xfrm>
              <a:off x="5579862" y="4763111"/>
              <a:ext cx="459149" cy="790"/>
            </a:xfrm>
            <a:prstGeom prst="line">
              <a:avLst/>
            </a:prstGeom>
            <a:ln w="38100"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02" name="TextBox 195"/>
            <p:cNvSpPr txBox="1">
              <a:spLocks noChangeArrowheads="1"/>
            </p:cNvSpPr>
            <p:nvPr/>
          </p:nvSpPr>
          <p:spPr bwMode="auto">
            <a:xfrm>
              <a:off x="4635974" y="3786190"/>
              <a:ext cx="250779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200" dirty="0">
                  <a:latin typeface="+mn-lt"/>
                </a:rPr>
                <a:t>Multiple Clock Domains w/o LCDs</a:t>
              </a:r>
            </a:p>
          </p:txBody>
        </p:sp>
        <p:sp>
          <p:nvSpPr>
            <p:cNvPr id="103" name="TextBox 129"/>
            <p:cNvSpPr txBox="1">
              <a:spLocks noChangeArrowheads="1"/>
            </p:cNvSpPr>
            <p:nvPr/>
          </p:nvSpPr>
          <p:spPr bwMode="auto">
            <a:xfrm>
              <a:off x="6039244" y="4551035"/>
              <a:ext cx="705205" cy="331545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ct val="20000"/>
                </a:spcBef>
                <a:defRPr/>
              </a:pPr>
              <a:r>
                <a:rPr lang="en-US" sz="1400" dirty="0"/>
                <a:t>PRR</a:t>
              </a:r>
            </a:p>
          </p:txBody>
        </p:sp>
        <p:sp>
          <p:nvSpPr>
            <p:cNvPr id="104" name="TextBox 131"/>
            <p:cNvSpPr txBox="1">
              <a:spLocks noChangeArrowheads="1"/>
            </p:cNvSpPr>
            <p:nvPr/>
          </p:nvSpPr>
          <p:spPr bwMode="auto">
            <a:xfrm>
              <a:off x="6039244" y="4985201"/>
              <a:ext cx="705205" cy="331545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ct val="20000"/>
                </a:spcBef>
                <a:defRPr/>
              </a:pPr>
              <a:r>
                <a:rPr lang="en-US" sz="1400" dirty="0"/>
                <a:t>PRR</a:t>
              </a:r>
            </a:p>
          </p:txBody>
        </p:sp>
        <p:sp>
          <p:nvSpPr>
            <p:cNvPr id="105" name="TextBox 132"/>
            <p:cNvSpPr txBox="1">
              <a:spLocks noChangeArrowheads="1"/>
            </p:cNvSpPr>
            <p:nvPr/>
          </p:nvSpPr>
          <p:spPr bwMode="auto">
            <a:xfrm>
              <a:off x="4874812" y="4132657"/>
              <a:ext cx="1862694" cy="303275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ct val="20000"/>
                </a:spcBef>
                <a:defRPr/>
              </a:pPr>
              <a:r>
                <a:rPr lang="en-US" sz="1400" dirty="0"/>
                <a:t>Static</a:t>
              </a:r>
            </a:p>
          </p:txBody>
        </p:sp>
        <p:cxnSp>
          <p:nvCxnSpPr>
            <p:cNvPr id="106" name="Straight Connector 105"/>
            <p:cNvCxnSpPr/>
            <p:nvPr/>
          </p:nvCxnSpPr>
          <p:spPr bwMode="auto">
            <a:xfrm rot="10800000" flipV="1">
              <a:off x="6429391" y="5316778"/>
              <a:ext cx="300677" cy="286074"/>
            </a:xfrm>
            <a:prstGeom prst="line">
              <a:avLst/>
            </a:prstGeom>
            <a:ln>
              <a:prstDash val="sysDash"/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auto">
            <a:xfrm rot="5400000">
              <a:off x="5426802" y="5003303"/>
              <a:ext cx="602003" cy="597094"/>
            </a:xfrm>
            <a:prstGeom prst="line">
              <a:avLst/>
            </a:prstGeom>
            <a:ln>
              <a:prstDash val="sysDash"/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8" name="Straight Connector 152"/>
            <p:cNvCxnSpPr>
              <a:cxnSpLocks noChangeShapeType="1"/>
            </p:cNvCxnSpPr>
            <p:nvPr/>
          </p:nvCxnSpPr>
          <p:spPr bwMode="auto">
            <a:xfrm>
              <a:off x="5578529" y="4842093"/>
              <a:ext cx="459149" cy="790"/>
            </a:xfrm>
            <a:prstGeom prst="line">
              <a:avLst/>
            </a:prstGeom>
            <a:ln w="38100"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9" name="Straight Connector 152"/>
            <p:cNvCxnSpPr>
              <a:cxnSpLocks noChangeShapeType="1"/>
            </p:cNvCxnSpPr>
            <p:nvPr/>
          </p:nvCxnSpPr>
          <p:spPr bwMode="auto">
            <a:xfrm>
              <a:off x="5578529" y="4684128"/>
              <a:ext cx="459149" cy="790"/>
            </a:xfrm>
            <a:prstGeom prst="line">
              <a:avLst/>
            </a:prstGeom>
            <a:ln w="38100"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0" name="Straight Connector 152"/>
            <p:cNvCxnSpPr>
              <a:cxnSpLocks noChangeShapeType="1"/>
            </p:cNvCxnSpPr>
            <p:nvPr/>
          </p:nvCxnSpPr>
          <p:spPr bwMode="auto">
            <a:xfrm>
              <a:off x="5578529" y="4605935"/>
              <a:ext cx="459149" cy="789"/>
            </a:xfrm>
            <a:prstGeom prst="line">
              <a:avLst/>
            </a:prstGeom>
            <a:ln w="38100"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1" name="Straight Connector 152"/>
            <p:cNvCxnSpPr>
              <a:cxnSpLocks noChangeShapeType="1"/>
            </p:cNvCxnSpPr>
            <p:nvPr/>
          </p:nvCxnSpPr>
          <p:spPr bwMode="auto">
            <a:xfrm>
              <a:off x="5579862" y="5197515"/>
              <a:ext cx="459149" cy="790"/>
            </a:xfrm>
            <a:prstGeom prst="line">
              <a:avLst/>
            </a:prstGeom>
            <a:ln w="38100"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2" name="Straight Connector 152"/>
            <p:cNvCxnSpPr>
              <a:cxnSpLocks noChangeShapeType="1"/>
            </p:cNvCxnSpPr>
            <p:nvPr/>
          </p:nvCxnSpPr>
          <p:spPr bwMode="auto">
            <a:xfrm>
              <a:off x="5578529" y="5276497"/>
              <a:ext cx="459149" cy="790"/>
            </a:xfrm>
            <a:prstGeom prst="line">
              <a:avLst/>
            </a:prstGeom>
            <a:ln w="38100"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3" name="Straight Connector 152"/>
            <p:cNvCxnSpPr>
              <a:cxnSpLocks noChangeShapeType="1"/>
            </p:cNvCxnSpPr>
            <p:nvPr/>
          </p:nvCxnSpPr>
          <p:spPr bwMode="auto">
            <a:xfrm>
              <a:off x="5578529" y="5118532"/>
              <a:ext cx="459149" cy="790"/>
            </a:xfrm>
            <a:prstGeom prst="line">
              <a:avLst/>
            </a:prstGeom>
            <a:ln w="38100"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4" name="Straight Connector 152"/>
            <p:cNvCxnSpPr>
              <a:cxnSpLocks noChangeShapeType="1"/>
            </p:cNvCxnSpPr>
            <p:nvPr/>
          </p:nvCxnSpPr>
          <p:spPr bwMode="auto">
            <a:xfrm>
              <a:off x="5578529" y="5040340"/>
              <a:ext cx="459149" cy="789"/>
            </a:xfrm>
            <a:prstGeom prst="line">
              <a:avLst/>
            </a:prstGeom>
            <a:ln w="38100"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pSp>
          <p:nvGrpSpPr>
            <p:cNvPr id="115" name="Group 199"/>
            <p:cNvGrpSpPr>
              <a:grpSpLocks/>
            </p:cNvGrpSpPr>
            <p:nvPr/>
          </p:nvGrpSpPr>
          <p:grpSpPr bwMode="auto">
            <a:xfrm>
              <a:off x="5674491" y="4436123"/>
              <a:ext cx="3998" cy="841164"/>
              <a:chOff x="29184600" y="8205871"/>
              <a:chExt cx="9525" cy="1623950"/>
            </a:xfrm>
          </p:grpSpPr>
          <p:cxnSp>
            <p:nvCxnSpPr>
              <p:cNvPr id="154" name="Straight Connector 136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28606113" y="8784358"/>
                <a:ext cx="1166500" cy="9525"/>
              </a:xfrm>
              <a:prstGeom prst="line">
                <a:avLst/>
              </a:prstGeom>
              <a:ln w="38100">
                <a:headEnd type="oval" w="sm" len="med"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36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29024681" y="8365790"/>
                <a:ext cx="329364" cy="9525"/>
              </a:xfrm>
              <a:prstGeom prst="line">
                <a:avLst/>
              </a:prstGeom>
              <a:ln w="38100">
                <a:headEnd type="oval" w="sm" len="med"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36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29109152" y="8610683"/>
                <a:ext cx="152484" cy="1588"/>
              </a:xfrm>
              <a:prstGeom prst="line">
                <a:avLst/>
              </a:prstGeom>
              <a:ln w="38100">
                <a:headEnd type="oval" w="sm" len="med"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36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29109914" y="8762405"/>
                <a:ext cx="150959" cy="1588"/>
              </a:xfrm>
              <a:prstGeom prst="line">
                <a:avLst/>
              </a:prstGeom>
              <a:ln w="38100">
                <a:headEnd type="oval" w="sm" len="med"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36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29109152" y="8914126"/>
                <a:ext cx="152484" cy="1588"/>
              </a:xfrm>
              <a:prstGeom prst="line">
                <a:avLst/>
              </a:prstGeom>
              <a:ln w="38100">
                <a:headEnd type="oval" w="sm" len="med"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36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29109152" y="9447818"/>
                <a:ext cx="152484" cy="1588"/>
              </a:xfrm>
              <a:prstGeom prst="line">
                <a:avLst/>
              </a:prstGeom>
              <a:ln w="38100">
                <a:headEnd type="oval" w="sm" len="med"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36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29109152" y="9600302"/>
                <a:ext cx="152484" cy="1588"/>
              </a:xfrm>
              <a:prstGeom prst="line">
                <a:avLst/>
              </a:prstGeom>
              <a:ln w="38100">
                <a:headEnd type="oval" w="sm" len="med"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36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29109152" y="9752785"/>
                <a:ext cx="152484" cy="1588"/>
              </a:xfrm>
              <a:prstGeom prst="line">
                <a:avLst/>
              </a:prstGeom>
              <a:ln w="38100">
                <a:headEnd type="oval" w="sm" len="med"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16" name="Group 228"/>
            <p:cNvGrpSpPr>
              <a:grpSpLocks/>
            </p:cNvGrpSpPr>
            <p:nvPr/>
          </p:nvGrpSpPr>
          <p:grpSpPr bwMode="auto">
            <a:xfrm>
              <a:off x="5286380" y="5632502"/>
              <a:ext cx="1119551" cy="868332"/>
              <a:chOff x="27355800" y="10515600"/>
              <a:chExt cx="2667000" cy="1676400"/>
            </a:xfrm>
          </p:grpSpPr>
          <p:sp>
            <p:nvSpPr>
              <p:cNvPr id="144" name="TextBox 128"/>
              <p:cNvSpPr txBox="1">
                <a:spLocks noChangeArrowheads="1"/>
              </p:cNvSpPr>
              <p:nvPr/>
            </p:nvSpPr>
            <p:spPr bwMode="auto">
              <a:xfrm>
                <a:off x="27660600" y="10515600"/>
                <a:ext cx="2362200" cy="1676400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spcBef>
                    <a:spcPct val="20000"/>
                  </a:spcBef>
                  <a:defRPr/>
                </a:pPr>
                <a:endParaRPr lang="en-US" sz="1400" dirty="0"/>
              </a:p>
            </p:txBody>
          </p:sp>
          <p:sp>
            <p:nvSpPr>
              <p:cNvPr id="145" name="TextBox 144"/>
              <p:cNvSpPr txBox="1"/>
              <p:nvPr/>
            </p:nvSpPr>
            <p:spPr>
              <a:xfrm>
                <a:off x="27965400" y="10668000"/>
                <a:ext cx="381000" cy="1371600"/>
              </a:xfrm>
              <a:prstGeom prst="rect">
                <a:avLst/>
              </a:prstGeom>
              <a:gradFill flip="none" rotWithShape="1">
                <a:gsLst>
                  <a:gs pos="0">
                    <a:srgbClr val="FF0000"/>
                  </a:gs>
                  <a:gs pos="50000">
                    <a:srgbClr val="FF4B4B"/>
                  </a:gs>
                  <a:gs pos="100000">
                    <a:srgbClr val="FF8B8B"/>
                  </a:gs>
                </a:gsLst>
                <a:lin ang="16200000" scaled="1"/>
                <a:tileRect/>
              </a:gradFill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vert="vert270" anchor="ctr" anchorCtr="1"/>
              <a:lstStyle/>
              <a:p>
                <a:pPr algn="ctr">
                  <a:spcBef>
                    <a:spcPct val="20000"/>
                  </a:spcBef>
                  <a:defRPr/>
                </a:pPr>
                <a:r>
                  <a:rPr lang="en-US" sz="800" dirty="0"/>
                  <a:t>MUX (CLBS)</a:t>
                </a:r>
              </a:p>
            </p:txBody>
          </p:sp>
          <p:cxnSp>
            <p:nvCxnSpPr>
              <p:cNvPr id="146" name="Straight Connector 145"/>
              <p:cNvCxnSpPr/>
              <p:nvPr/>
            </p:nvCxnSpPr>
            <p:spPr bwMode="auto">
              <a:xfrm>
                <a:off x="27355800" y="11048165"/>
                <a:ext cx="609600" cy="1525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 bwMode="auto">
              <a:xfrm rot="10800000">
                <a:off x="28346400" y="11354657"/>
                <a:ext cx="1447800" cy="1524"/>
              </a:xfrm>
              <a:prstGeom prst="line">
                <a:avLst/>
              </a:prstGeom>
              <a:ln>
                <a:prstDash val="dash"/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 bwMode="auto">
              <a:xfrm rot="5400000">
                <a:off x="28042018" y="11353863"/>
                <a:ext cx="1372352" cy="1588"/>
              </a:xfrm>
              <a:prstGeom prst="line">
                <a:avLst/>
              </a:prstGeom>
              <a:ln>
                <a:prstDash val="dash"/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 bwMode="auto">
              <a:xfrm rot="5400000">
                <a:off x="29109581" y="11353101"/>
                <a:ext cx="1370827" cy="1588"/>
              </a:xfrm>
              <a:prstGeom prst="line">
                <a:avLst/>
              </a:prstGeom>
              <a:ln>
                <a:prstDash val="dash"/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 bwMode="auto">
              <a:xfrm rot="5400000">
                <a:off x="28576181" y="11353101"/>
                <a:ext cx="1370827" cy="1588"/>
              </a:xfrm>
              <a:prstGeom prst="line">
                <a:avLst/>
              </a:prstGeom>
              <a:ln>
                <a:prstDash val="dash"/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 bwMode="auto">
              <a:xfrm>
                <a:off x="27355800" y="11276890"/>
                <a:ext cx="609600" cy="1525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 bwMode="auto">
              <a:xfrm>
                <a:off x="27355800" y="11504091"/>
                <a:ext cx="609600" cy="1524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 bwMode="auto">
              <a:xfrm>
                <a:off x="27355800" y="11732817"/>
                <a:ext cx="609600" cy="1524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17" name="Group 200"/>
            <p:cNvGrpSpPr>
              <a:grpSpLocks/>
            </p:cNvGrpSpPr>
            <p:nvPr/>
          </p:nvGrpSpPr>
          <p:grpSpPr bwMode="auto">
            <a:xfrm>
              <a:off x="5766454" y="4436123"/>
              <a:ext cx="3998" cy="841164"/>
              <a:chOff x="29183936" y="8205871"/>
              <a:chExt cx="9525" cy="1623950"/>
            </a:xfrm>
          </p:grpSpPr>
          <p:cxnSp>
            <p:nvCxnSpPr>
              <p:cNvPr id="136" name="Straight Connector 136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28605449" y="8784358"/>
                <a:ext cx="1166500" cy="9525"/>
              </a:xfrm>
              <a:prstGeom prst="line">
                <a:avLst/>
              </a:prstGeom>
              <a:ln w="38100">
                <a:headEnd type="oval" w="sm" len="med"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29024017" y="8365790"/>
                <a:ext cx="329364" cy="9525"/>
              </a:xfrm>
              <a:prstGeom prst="line">
                <a:avLst/>
              </a:prstGeom>
              <a:ln w="38100">
                <a:headEnd type="oval" w="sm" len="med"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6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29108488" y="8610683"/>
                <a:ext cx="152484" cy="1588"/>
              </a:xfrm>
              <a:prstGeom prst="line">
                <a:avLst/>
              </a:prstGeom>
              <a:ln w="38100">
                <a:headEnd type="oval" w="sm" len="med"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6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29109250" y="8762405"/>
                <a:ext cx="150959" cy="1588"/>
              </a:xfrm>
              <a:prstGeom prst="line">
                <a:avLst/>
              </a:prstGeom>
              <a:ln w="38100">
                <a:headEnd type="oval" w="sm" len="med"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6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29108488" y="8914126"/>
                <a:ext cx="152484" cy="1588"/>
              </a:xfrm>
              <a:prstGeom prst="line">
                <a:avLst/>
              </a:prstGeom>
              <a:ln w="38100">
                <a:headEnd type="oval" w="sm" len="med"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36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29108488" y="9447818"/>
                <a:ext cx="152484" cy="1588"/>
              </a:xfrm>
              <a:prstGeom prst="line">
                <a:avLst/>
              </a:prstGeom>
              <a:ln w="38100">
                <a:headEnd type="oval" w="sm" len="med"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36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29108488" y="9600302"/>
                <a:ext cx="152484" cy="1588"/>
              </a:xfrm>
              <a:prstGeom prst="line">
                <a:avLst/>
              </a:prstGeom>
              <a:ln w="38100">
                <a:headEnd type="oval" w="sm" len="med"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36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29108488" y="9752785"/>
                <a:ext cx="152484" cy="1588"/>
              </a:xfrm>
              <a:prstGeom prst="line">
                <a:avLst/>
              </a:prstGeom>
              <a:ln w="38100">
                <a:headEnd type="oval" w="sm" len="med"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18" name="Group 209"/>
            <p:cNvGrpSpPr>
              <a:grpSpLocks/>
            </p:cNvGrpSpPr>
            <p:nvPr/>
          </p:nvGrpSpPr>
          <p:grpSpPr bwMode="auto">
            <a:xfrm>
              <a:off x="5862416" y="4436123"/>
              <a:ext cx="3998" cy="841164"/>
              <a:chOff x="29183936" y="8205871"/>
              <a:chExt cx="9525" cy="1623950"/>
            </a:xfrm>
          </p:grpSpPr>
          <p:cxnSp>
            <p:nvCxnSpPr>
              <p:cNvPr id="128" name="Straight Connector 136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28605449" y="8784358"/>
                <a:ext cx="1166500" cy="9525"/>
              </a:xfrm>
              <a:prstGeom prst="line">
                <a:avLst/>
              </a:prstGeom>
              <a:ln w="38100">
                <a:headEnd type="oval" w="sm" len="med"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36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29024017" y="8365790"/>
                <a:ext cx="329364" cy="9525"/>
              </a:xfrm>
              <a:prstGeom prst="line">
                <a:avLst/>
              </a:prstGeom>
              <a:ln w="38100">
                <a:headEnd type="oval" w="sm" len="med"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36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29108488" y="8610683"/>
                <a:ext cx="152484" cy="1588"/>
              </a:xfrm>
              <a:prstGeom prst="line">
                <a:avLst/>
              </a:prstGeom>
              <a:ln w="38100">
                <a:headEnd type="oval" w="sm" len="med"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6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29109250" y="8762405"/>
                <a:ext cx="150959" cy="1588"/>
              </a:xfrm>
              <a:prstGeom prst="line">
                <a:avLst/>
              </a:prstGeom>
              <a:ln w="38100">
                <a:headEnd type="oval" w="sm" len="med"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6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29108488" y="8914126"/>
                <a:ext cx="152484" cy="1588"/>
              </a:xfrm>
              <a:prstGeom prst="line">
                <a:avLst/>
              </a:prstGeom>
              <a:ln w="38100">
                <a:headEnd type="oval" w="sm" len="med"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6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29108488" y="9447818"/>
                <a:ext cx="152484" cy="1588"/>
              </a:xfrm>
              <a:prstGeom prst="line">
                <a:avLst/>
              </a:prstGeom>
              <a:ln w="38100">
                <a:headEnd type="oval" w="sm" len="med"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6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29108488" y="9600302"/>
                <a:ext cx="152484" cy="1588"/>
              </a:xfrm>
              <a:prstGeom prst="line">
                <a:avLst/>
              </a:prstGeom>
              <a:ln w="38100">
                <a:headEnd type="oval" w="sm" len="med"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6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29108488" y="9752785"/>
                <a:ext cx="152484" cy="1588"/>
              </a:xfrm>
              <a:prstGeom prst="line">
                <a:avLst/>
              </a:prstGeom>
              <a:ln w="38100">
                <a:headEnd type="oval" w="sm" len="med"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19" name="Group 218"/>
            <p:cNvGrpSpPr>
              <a:grpSpLocks/>
            </p:cNvGrpSpPr>
            <p:nvPr/>
          </p:nvGrpSpPr>
          <p:grpSpPr bwMode="auto">
            <a:xfrm>
              <a:off x="5962375" y="4436123"/>
              <a:ext cx="3998" cy="841164"/>
              <a:chOff x="29184600" y="8205871"/>
              <a:chExt cx="9525" cy="1623950"/>
            </a:xfrm>
          </p:grpSpPr>
          <p:cxnSp>
            <p:nvCxnSpPr>
              <p:cNvPr id="120" name="Straight Connector 136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28606113" y="8784358"/>
                <a:ext cx="1166500" cy="9525"/>
              </a:xfrm>
              <a:prstGeom prst="line">
                <a:avLst/>
              </a:prstGeom>
              <a:ln w="38100">
                <a:headEnd type="oval" w="sm" len="med"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36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29024681" y="8365790"/>
                <a:ext cx="329364" cy="9525"/>
              </a:xfrm>
              <a:prstGeom prst="line">
                <a:avLst/>
              </a:prstGeom>
              <a:ln w="38100">
                <a:headEnd type="oval" w="sm" len="med"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36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29109152" y="8610683"/>
                <a:ext cx="152484" cy="1588"/>
              </a:xfrm>
              <a:prstGeom prst="line">
                <a:avLst/>
              </a:prstGeom>
              <a:ln w="38100">
                <a:headEnd type="oval" w="sm" len="med"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36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29109914" y="8762405"/>
                <a:ext cx="150959" cy="1588"/>
              </a:xfrm>
              <a:prstGeom prst="line">
                <a:avLst/>
              </a:prstGeom>
              <a:ln w="38100">
                <a:headEnd type="oval" w="sm" len="med"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36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29109152" y="8914126"/>
                <a:ext cx="152484" cy="1588"/>
              </a:xfrm>
              <a:prstGeom prst="line">
                <a:avLst/>
              </a:prstGeom>
              <a:ln w="38100">
                <a:headEnd type="oval" w="sm" len="med"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36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29109152" y="9447818"/>
                <a:ext cx="152484" cy="1588"/>
              </a:xfrm>
              <a:prstGeom prst="line">
                <a:avLst/>
              </a:prstGeom>
              <a:ln w="38100">
                <a:headEnd type="oval" w="sm" len="med"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36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29109152" y="9600302"/>
                <a:ext cx="152484" cy="1588"/>
              </a:xfrm>
              <a:prstGeom prst="line">
                <a:avLst/>
              </a:prstGeom>
              <a:ln w="38100">
                <a:headEnd type="oval" w="sm" len="med"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36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29109152" y="9752785"/>
                <a:ext cx="152484" cy="1588"/>
              </a:xfrm>
              <a:prstGeom prst="line">
                <a:avLst/>
              </a:prstGeom>
              <a:ln w="38100">
                <a:headEnd type="oval" w="sm" len="med"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7" name="Group 226"/>
          <p:cNvGrpSpPr/>
          <p:nvPr/>
        </p:nvGrpSpPr>
        <p:grpSpPr>
          <a:xfrm>
            <a:off x="6440510" y="3822220"/>
            <a:ext cx="2428892" cy="2714644"/>
            <a:chOff x="2000232" y="3786190"/>
            <a:chExt cx="2428892" cy="2714644"/>
          </a:xfrm>
        </p:grpSpPr>
        <p:sp>
          <p:nvSpPr>
            <p:cNvPr id="228" name="Rectangle 127"/>
            <p:cNvSpPr>
              <a:spLocks noChangeArrowheads="1"/>
            </p:cNvSpPr>
            <p:nvPr/>
          </p:nvSpPr>
          <p:spPr bwMode="auto">
            <a:xfrm>
              <a:off x="2242069" y="4053717"/>
              <a:ext cx="2019655" cy="134196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headEnd/>
              <a:tailEnd/>
            </a:ln>
            <a:scene3d>
              <a:camera prst="orthographicFront">
                <a:rot lat="0" lon="0" rev="0"/>
              </a:camera>
              <a:lightRig rig="threePt" dir="t"/>
            </a:scene3d>
            <a:sp3d extrusionH="76200" contourW="19050" prstMaterial="softEdge">
              <a:bevelT w="63500" h="25400"/>
              <a:extrusionClr>
                <a:schemeClr val="bg1">
                  <a:lumMod val="85000"/>
                </a:schemeClr>
              </a:extrusionClr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spcBef>
                  <a:spcPct val="20000"/>
                </a:spcBef>
                <a:buFontTx/>
                <a:buChar char="•"/>
                <a:defRPr/>
              </a:pPr>
              <a:endParaRPr lang="en-US" sz="1400"/>
            </a:p>
          </p:txBody>
        </p:sp>
        <p:sp>
          <p:nvSpPr>
            <p:cNvPr id="229" name="TextBox 128"/>
            <p:cNvSpPr txBox="1">
              <a:spLocks noChangeArrowheads="1"/>
            </p:cNvSpPr>
            <p:nvPr/>
          </p:nvSpPr>
          <p:spPr bwMode="auto">
            <a:xfrm>
              <a:off x="2310507" y="4551035"/>
              <a:ext cx="705205" cy="331545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ct val="20000"/>
                </a:spcBef>
                <a:defRPr/>
              </a:pPr>
              <a:r>
                <a:rPr lang="en-US" sz="1400" dirty="0"/>
                <a:t>PRR</a:t>
              </a:r>
            </a:p>
          </p:txBody>
        </p:sp>
        <p:sp>
          <p:nvSpPr>
            <p:cNvPr id="230" name="TextBox 130"/>
            <p:cNvSpPr txBox="1">
              <a:spLocks noChangeArrowheads="1"/>
            </p:cNvSpPr>
            <p:nvPr/>
          </p:nvSpPr>
          <p:spPr bwMode="auto">
            <a:xfrm>
              <a:off x="2310507" y="4985201"/>
              <a:ext cx="705205" cy="331545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ct val="20000"/>
                </a:spcBef>
                <a:defRPr/>
              </a:pPr>
              <a:r>
                <a:rPr lang="en-US" sz="1400" dirty="0"/>
                <a:t>PRR</a:t>
              </a:r>
            </a:p>
          </p:txBody>
        </p:sp>
        <p:cxnSp>
          <p:nvCxnSpPr>
            <p:cNvPr id="231" name="Straight Connector 136"/>
            <p:cNvCxnSpPr>
              <a:cxnSpLocks noChangeShapeType="1"/>
            </p:cNvCxnSpPr>
            <p:nvPr/>
          </p:nvCxnSpPr>
          <p:spPr bwMode="auto">
            <a:xfrm rot="5400000" flipH="1" flipV="1">
              <a:off x="2885108" y="4789150"/>
              <a:ext cx="710053" cy="3998"/>
            </a:xfrm>
            <a:prstGeom prst="line">
              <a:avLst/>
            </a:prstGeom>
            <a:ln w="25400">
              <a:headEnd type="oval" w="med" len="med"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2" name="Straight Connector 152"/>
            <p:cNvCxnSpPr>
              <a:cxnSpLocks noChangeShapeType="1"/>
            </p:cNvCxnSpPr>
            <p:nvPr/>
          </p:nvCxnSpPr>
          <p:spPr bwMode="auto">
            <a:xfrm>
              <a:off x="3015558" y="4716511"/>
              <a:ext cx="459149" cy="789"/>
            </a:xfrm>
            <a:prstGeom prst="line">
              <a:avLst/>
            </a:prstGeom>
            <a:ln w="25400"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3" name="Straight Connector 175"/>
            <p:cNvCxnSpPr>
              <a:cxnSpLocks noChangeShapeType="1"/>
            </p:cNvCxnSpPr>
            <p:nvPr/>
          </p:nvCxnSpPr>
          <p:spPr bwMode="auto">
            <a:xfrm>
              <a:off x="3015558" y="5150915"/>
              <a:ext cx="459149" cy="789"/>
            </a:xfrm>
            <a:prstGeom prst="line">
              <a:avLst/>
            </a:prstGeom>
            <a:ln w="25400"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34" name="TextBox 195"/>
            <p:cNvSpPr txBox="1">
              <a:spLocks noChangeArrowheads="1"/>
            </p:cNvSpPr>
            <p:nvPr/>
          </p:nvSpPr>
          <p:spPr bwMode="auto">
            <a:xfrm>
              <a:off x="2000232" y="3786190"/>
              <a:ext cx="242889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200" dirty="0">
                  <a:latin typeface="+mn-lt"/>
                </a:rPr>
                <a:t>Multiple Clock Domains w/ LCDs</a:t>
              </a:r>
            </a:p>
          </p:txBody>
        </p:sp>
        <p:sp>
          <p:nvSpPr>
            <p:cNvPr id="235" name="TextBox 129"/>
            <p:cNvSpPr txBox="1">
              <a:spLocks noChangeArrowheads="1"/>
            </p:cNvSpPr>
            <p:nvPr/>
          </p:nvSpPr>
          <p:spPr bwMode="auto">
            <a:xfrm>
              <a:off x="3474940" y="4551035"/>
              <a:ext cx="705205" cy="331545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ct val="20000"/>
                </a:spcBef>
                <a:defRPr/>
              </a:pPr>
              <a:r>
                <a:rPr lang="en-US" sz="1400" dirty="0"/>
                <a:t>PRR</a:t>
              </a:r>
            </a:p>
          </p:txBody>
        </p:sp>
        <p:sp>
          <p:nvSpPr>
            <p:cNvPr id="236" name="TextBox 131"/>
            <p:cNvSpPr txBox="1">
              <a:spLocks noChangeArrowheads="1"/>
            </p:cNvSpPr>
            <p:nvPr/>
          </p:nvSpPr>
          <p:spPr bwMode="auto">
            <a:xfrm>
              <a:off x="3474940" y="4985201"/>
              <a:ext cx="705205" cy="331545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ct val="20000"/>
                </a:spcBef>
                <a:defRPr/>
              </a:pPr>
              <a:r>
                <a:rPr lang="en-US" sz="1400" dirty="0"/>
                <a:t>PRR</a:t>
              </a:r>
            </a:p>
          </p:txBody>
        </p:sp>
        <p:sp>
          <p:nvSpPr>
            <p:cNvPr id="237" name="TextBox 132"/>
            <p:cNvSpPr txBox="1">
              <a:spLocks noChangeArrowheads="1"/>
            </p:cNvSpPr>
            <p:nvPr/>
          </p:nvSpPr>
          <p:spPr bwMode="auto">
            <a:xfrm>
              <a:off x="2310507" y="4132657"/>
              <a:ext cx="1862694" cy="303275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ct val="20000"/>
                </a:spcBef>
                <a:defRPr/>
              </a:pPr>
              <a:r>
                <a:rPr lang="en-US" sz="1400" dirty="0"/>
                <a:t>Static</a:t>
              </a:r>
            </a:p>
          </p:txBody>
        </p:sp>
        <p:grpSp>
          <p:nvGrpSpPr>
            <p:cNvPr id="238" name="Group 138"/>
            <p:cNvGrpSpPr>
              <a:grpSpLocks/>
            </p:cNvGrpSpPr>
            <p:nvPr/>
          </p:nvGrpSpPr>
          <p:grpSpPr bwMode="auto">
            <a:xfrm>
              <a:off x="2666631" y="5632502"/>
              <a:ext cx="1119551" cy="868332"/>
              <a:chOff x="20726400" y="10515600"/>
              <a:chExt cx="2667000" cy="1676400"/>
            </a:xfrm>
          </p:grpSpPr>
          <p:sp>
            <p:nvSpPr>
              <p:cNvPr id="242" name="TextBox 128"/>
              <p:cNvSpPr txBox="1">
                <a:spLocks noChangeArrowheads="1"/>
              </p:cNvSpPr>
              <p:nvPr/>
            </p:nvSpPr>
            <p:spPr bwMode="auto">
              <a:xfrm>
                <a:off x="20726400" y="10515600"/>
                <a:ext cx="2362199" cy="1676400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spcBef>
                    <a:spcPct val="20000"/>
                  </a:spcBef>
                  <a:defRPr/>
                </a:pPr>
                <a:endParaRPr lang="en-US" sz="1400" dirty="0"/>
              </a:p>
            </p:txBody>
          </p:sp>
          <p:sp>
            <p:nvSpPr>
              <p:cNvPr id="243" name="TextBox 242"/>
              <p:cNvSpPr txBox="1"/>
              <p:nvPr/>
            </p:nvSpPr>
            <p:spPr>
              <a:xfrm>
                <a:off x="22402800" y="10668000"/>
                <a:ext cx="381000" cy="1371600"/>
              </a:xfrm>
              <a:prstGeom prst="rect">
                <a:avLst/>
              </a:prstGeom>
              <a:gradFill flip="none" rotWithShape="1">
                <a:gsLst>
                  <a:gs pos="0">
                    <a:srgbClr val="FF0000"/>
                  </a:gs>
                  <a:gs pos="50000">
                    <a:srgbClr val="FF4B4B"/>
                  </a:gs>
                  <a:gs pos="100000">
                    <a:srgbClr val="FF8B8B"/>
                  </a:gs>
                </a:gsLst>
                <a:lin ang="16200000" scaled="1"/>
                <a:tileRect/>
              </a:gradFill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vert="vert270" anchor="ctr" anchorCtr="1"/>
              <a:lstStyle/>
              <a:p>
                <a:pPr algn="ctr">
                  <a:spcBef>
                    <a:spcPct val="20000"/>
                  </a:spcBef>
                  <a:defRPr/>
                </a:pPr>
                <a:r>
                  <a:rPr lang="en-US" sz="1100" dirty="0"/>
                  <a:t>BUFR</a:t>
                </a:r>
              </a:p>
            </p:txBody>
          </p:sp>
          <p:cxnSp>
            <p:nvCxnSpPr>
              <p:cNvPr id="244" name="Straight Connector 243"/>
              <p:cNvCxnSpPr>
                <a:stCxn id="243" idx="3"/>
              </p:cNvCxnSpPr>
              <p:nvPr/>
            </p:nvCxnSpPr>
            <p:spPr bwMode="auto">
              <a:xfrm>
                <a:off x="22783800" y="11354657"/>
                <a:ext cx="609600" cy="1524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5" name="Straight Connector 244"/>
              <p:cNvCxnSpPr>
                <a:stCxn id="243" idx="1"/>
              </p:cNvCxnSpPr>
              <p:nvPr/>
            </p:nvCxnSpPr>
            <p:spPr bwMode="auto">
              <a:xfrm rot="10800000">
                <a:off x="20955000" y="11354657"/>
                <a:ext cx="1447800" cy="1524"/>
              </a:xfrm>
              <a:prstGeom prst="line">
                <a:avLst/>
              </a:prstGeom>
              <a:ln>
                <a:prstDash val="dash"/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6" name="Straight Connector 245"/>
              <p:cNvCxnSpPr/>
              <p:nvPr/>
            </p:nvCxnSpPr>
            <p:spPr bwMode="auto">
              <a:xfrm rot="5400000">
                <a:off x="21334831" y="11353863"/>
                <a:ext cx="1372352" cy="1587"/>
              </a:xfrm>
              <a:prstGeom prst="line">
                <a:avLst/>
              </a:prstGeom>
              <a:ln>
                <a:prstDash val="dash"/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7" name="Straight Connector 246"/>
              <p:cNvCxnSpPr/>
              <p:nvPr/>
            </p:nvCxnSpPr>
            <p:spPr bwMode="auto">
              <a:xfrm rot="5400000">
                <a:off x="20270381" y="11353101"/>
                <a:ext cx="1370827" cy="1588"/>
              </a:xfrm>
              <a:prstGeom prst="line">
                <a:avLst/>
              </a:prstGeom>
              <a:ln>
                <a:prstDash val="dash"/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8" name="Straight Connector 247"/>
              <p:cNvCxnSpPr/>
              <p:nvPr/>
            </p:nvCxnSpPr>
            <p:spPr bwMode="auto">
              <a:xfrm rot="5400000">
                <a:off x="20803781" y="11353101"/>
                <a:ext cx="1370827" cy="1588"/>
              </a:xfrm>
              <a:prstGeom prst="line">
                <a:avLst/>
              </a:prstGeom>
              <a:ln>
                <a:prstDash val="dash"/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39" name="Straight Connector 238"/>
            <p:cNvCxnSpPr/>
            <p:nvPr/>
          </p:nvCxnSpPr>
          <p:spPr bwMode="auto">
            <a:xfrm>
              <a:off x="3014225" y="5000848"/>
              <a:ext cx="629083" cy="602004"/>
            </a:xfrm>
            <a:prstGeom prst="line">
              <a:avLst/>
            </a:prstGeom>
            <a:ln>
              <a:prstDash val="sysDash"/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 bwMode="auto">
            <a:xfrm rot="16200000" flipH="1">
              <a:off x="2202125" y="5329520"/>
              <a:ext cx="357510" cy="332667"/>
            </a:xfrm>
            <a:prstGeom prst="line">
              <a:avLst/>
            </a:prstGeom>
            <a:ln>
              <a:prstDash val="sysDash"/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41" name="Straight Connector 136"/>
            <p:cNvCxnSpPr>
              <a:cxnSpLocks noChangeShapeType="1"/>
            </p:cNvCxnSpPr>
            <p:nvPr/>
          </p:nvCxnSpPr>
          <p:spPr bwMode="auto">
            <a:xfrm rot="5400000" flipH="1" flipV="1">
              <a:off x="3095991" y="4578267"/>
              <a:ext cx="288286" cy="3998"/>
            </a:xfrm>
            <a:prstGeom prst="line">
              <a:avLst/>
            </a:prstGeom>
            <a:ln w="25400">
              <a:headEnd type="oval" w="med" len="med"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001000" cy="523671"/>
          </a:xfrm>
        </p:spPr>
        <p:txBody>
          <a:bodyPr/>
          <a:lstStyle/>
          <a:p>
            <a:r>
              <a:rPr lang="en-US" sz="3600" dirty="0" smtClean="0"/>
              <a:t>Power Consumption Improvement</a:t>
            </a:r>
            <a:endParaRPr lang="en-US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1696882" y="5864236"/>
            <a:ext cx="6688995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Power consumption improvement scales at approximately 3-4 </a:t>
            </a:r>
            <a:r>
              <a:rPr lang="en-US" sz="2000" dirty="0" err="1" smtClean="0"/>
              <a:t>mW</a:t>
            </a:r>
            <a:r>
              <a:rPr lang="en-US" sz="2000" dirty="0" smtClean="0"/>
              <a:t>/domain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645910" y="856537"/>
            <a:ext cx="76085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* Clock frequency was held constant across domains for comparison</a:t>
            </a:r>
          </a:p>
          <a:p>
            <a:pPr algn="ctr"/>
            <a:endParaRPr lang="en-US" sz="14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832868" y="1338313"/>
            <a:ext cx="7609635" cy="4495800"/>
            <a:chOff x="743952" y="1447800"/>
            <a:chExt cx="6705600" cy="4495800"/>
          </a:xfrm>
        </p:grpSpPr>
        <p:graphicFrame>
          <p:nvGraphicFramePr>
            <p:cNvPr id="18" name="Chart 17"/>
            <p:cNvGraphicFramePr/>
            <p:nvPr/>
          </p:nvGraphicFramePr>
          <p:xfrm>
            <a:off x="743952" y="1447800"/>
            <a:ext cx="3505200" cy="4267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9" name="Chart 18"/>
            <p:cNvGraphicFramePr/>
            <p:nvPr/>
          </p:nvGraphicFramePr>
          <p:xfrm>
            <a:off x="4096752" y="1447800"/>
            <a:ext cx="3124200" cy="4267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21" name="TextBox 1"/>
            <p:cNvSpPr txBox="1"/>
            <p:nvPr/>
          </p:nvSpPr>
          <p:spPr>
            <a:xfrm>
              <a:off x="1048752" y="5486400"/>
              <a:ext cx="6400800" cy="4572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 anchorCtr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buNone/>
              </a:pPr>
              <a:r>
                <a:rPr lang="en-US" sz="1800" dirty="0" smtClean="0"/>
                <a:t>Number of Clock Domains</a:t>
              </a:r>
              <a:endParaRPr lang="en-US" sz="1800" dirty="0"/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VParis010921">
  <a:themeElements>
    <a:clrScheme name="">
      <a:dk1>
        <a:srgbClr val="000000"/>
      </a:dk1>
      <a:lt1>
        <a:srgbClr val="FFFFFF"/>
      </a:lt1>
      <a:dk2>
        <a:srgbClr val="FF9933"/>
      </a:dk2>
      <a:lt2>
        <a:srgbClr val="919191"/>
      </a:lt2>
      <a:accent1>
        <a:srgbClr val="FC0128"/>
      </a:accent1>
      <a:accent2>
        <a:srgbClr val="000099"/>
      </a:accent2>
      <a:accent3>
        <a:srgbClr val="FFFFFF"/>
      </a:accent3>
      <a:accent4>
        <a:srgbClr val="000000"/>
      </a:accent4>
      <a:accent5>
        <a:srgbClr val="FDAAAC"/>
      </a:accent5>
      <a:accent6>
        <a:srgbClr val="00008A"/>
      </a:accent6>
      <a:hlink>
        <a:srgbClr val="00FFFF"/>
      </a:hlink>
      <a:folHlink>
        <a:srgbClr val="339933"/>
      </a:folHlink>
    </a:clrScheme>
    <a:fontScheme name="AVParis01092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sm" len="sm"/>
          <a:tailEnd type="stealth" w="med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sm" len="sm"/>
          <a:tailEnd type="stealth" w="med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AVParis010921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VParis01092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VParis010921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VParis010921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VParis010921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VParis010921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VParis010921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</TotalTime>
  <Words>803</Words>
  <Application>Microsoft PowerPoint</Application>
  <PresentationFormat>On-screen Show (4:3)</PresentationFormat>
  <Paragraphs>191</Paragraphs>
  <Slides>10</Slides>
  <Notes>9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AVParis010921</vt:lpstr>
      <vt:lpstr>Bitstream Relocation with Local Clock Domains for  Partially Reconfigurable FPGAs </vt:lpstr>
      <vt:lpstr>Partial Reconfiguration </vt:lpstr>
      <vt:lpstr>PR Terminology</vt:lpstr>
      <vt:lpstr>Basic Problem with PR</vt:lpstr>
      <vt:lpstr>Solution - Bitstream Relocation</vt:lpstr>
      <vt:lpstr>Bitstream Relocation (BR)</vt:lpstr>
      <vt:lpstr>Motivating Application Domains</vt:lpstr>
      <vt:lpstr>Clock Domains</vt:lpstr>
      <vt:lpstr>Power Consumption Improvement</vt:lpstr>
      <vt:lpstr>Increased Max Clock Frequency</vt:lpstr>
    </vt:vector>
  </TitlesOfParts>
  <LinksUpToDate>false</LinksUpToDate>
  <SharedDoc>false</SharedDoc>
  <HyperlinksChanged>false</HyperlinksChanged>
  <AppVersion>12.0257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Audio Visual Hints</dc:title>
  <dc:creator>Udo Kebschull</dc:creator>
  <cp:lastModifiedBy>Ann Gordon-Ross</cp:lastModifiedBy>
  <cp:revision>99</cp:revision>
  <dcterms:created xsi:type="dcterms:W3CDTF">2009-04-05T15:44:05Z</dcterms:created>
  <dcterms:modified xsi:type="dcterms:W3CDTF">2009-04-05T15:44:55Z</dcterms:modified>
</cp:coreProperties>
</file>