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4"/>
  </p:notesMasterIdLst>
  <p:sldIdLst>
    <p:sldId id="267" r:id="rId2"/>
    <p:sldId id="258" r:id="rId3"/>
    <p:sldId id="268" r:id="rId4"/>
    <p:sldId id="287" r:id="rId5"/>
    <p:sldId id="269" r:id="rId6"/>
    <p:sldId id="270" r:id="rId7"/>
    <p:sldId id="272" r:id="rId8"/>
    <p:sldId id="273" r:id="rId9"/>
    <p:sldId id="276" r:id="rId10"/>
    <p:sldId id="278" r:id="rId11"/>
    <p:sldId id="277" r:id="rId12"/>
    <p:sldId id="271" r:id="rId13"/>
    <p:sldId id="275" r:id="rId14"/>
    <p:sldId id="274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FF"/>
    <a:srgbClr val="CDCDFF"/>
    <a:srgbClr val="D5D5FF"/>
    <a:srgbClr val="E1E1FF"/>
    <a:srgbClr val="009900"/>
    <a:srgbClr val="C7E6A4"/>
    <a:srgbClr val="422575"/>
    <a:srgbClr val="600010"/>
    <a:srgbClr val="FFD9D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2533" autoAdjust="0"/>
  </p:normalViewPr>
  <p:slideViewPr>
    <p:cSldViewPr>
      <p:cViewPr>
        <p:scale>
          <a:sx n="75" d="100"/>
          <a:sy n="75" d="100"/>
        </p:scale>
        <p:origin x="-45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VAPRES</a:t>
            </a:r>
            <a:r>
              <a:rPr lang="en-US" baseline="0" dirty="0" smtClean="0"/>
              <a:t> Resource Usage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Slices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MicroBlaze</c:v>
                </c:pt>
                <c:pt idx="1">
                  <c:v>MACS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9721</c:v>
                </c:pt>
                <c:pt idx="1">
                  <c:v>1890</c:v>
                </c:pt>
              </c:numCache>
            </c:numRef>
          </c:val>
        </c:ser>
        <c:axId val="77741440"/>
        <c:axId val="77751424"/>
      </c:barChart>
      <c:catAx>
        <c:axId val="77741440"/>
        <c:scaling>
          <c:orientation val="minMax"/>
        </c:scaling>
        <c:axPos val="b"/>
        <c:tickLblPos val="nextTo"/>
        <c:crossAx val="77751424"/>
        <c:crosses val="autoZero"/>
        <c:auto val="1"/>
        <c:lblAlgn val="ctr"/>
        <c:lblOffset val="100"/>
      </c:catAx>
      <c:valAx>
        <c:axId val="77751424"/>
        <c:scaling>
          <c:orientation val="minMax"/>
        </c:scaling>
        <c:axPos val="l"/>
        <c:majorGridlines/>
        <c:numFmt formatCode="General" sourceLinked="1"/>
        <c:tickLblPos val="nextTo"/>
        <c:crossAx val="77741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Usage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MicroBlaze</c:v>
                </c:pt>
                <c:pt idx="1">
                  <c:v>MACS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0.28000000000000008</c:v>
                </c:pt>
                <c:pt idx="1">
                  <c:v>6.0000000000000032E-2</c:v>
                </c:pt>
                <c:pt idx="2">
                  <c:v>0.66000000000000081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Usage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Sheet1!$A$2:$A$4</c:f>
              <c:strCache>
                <c:ptCount val="3"/>
                <c:pt idx="0">
                  <c:v>MicroBlaze</c:v>
                </c:pt>
                <c:pt idx="1">
                  <c:v>MACS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0.67000000000000104</c:v>
                </c:pt>
                <c:pt idx="1">
                  <c:v>0.14000000000000001</c:v>
                </c:pt>
                <c:pt idx="2">
                  <c:v>0.19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1583551949048085"/>
          <c:y val="8.092448463469501E-2"/>
          <c:w val="0.28325262328999701"/>
          <c:h val="0.3838328340659037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Usage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Sheet1!$A$2:$A$4</c:f>
              <c:strCache>
                <c:ptCount val="3"/>
                <c:pt idx="0">
                  <c:v>MicroBlaze</c:v>
                </c:pt>
                <c:pt idx="1">
                  <c:v>MACS</c:v>
                </c:pt>
                <c:pt idx="2">
                  <c:v>Remaining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4.0000000000000022E-2</c:v>
                </c:pt>
                <c:pt idx="2">
                  <c:v>0.78999999999999992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Loading + Writing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2"/>
                <c:pt idx="0">
                  <c:v>One-Stage</c:v>
                </c:pt>
                <c:pt idx="1">
                  <c:v>Two-Stage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1.0429999999999988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Loading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2"/>
                <c:pt idx="0">
                  <c:v>One-Stage</c:v>
                </c:pt>
                <c:pt idx="1">
                  <c:v>Two-Stage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0.9939789999999995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C7E6A4"/>
            </a:solidFill>
            <a:ln>
              <a:solidFill>
                <a:schemeClr val="tx1"/>
              </a:solidFill>
            </a:ln>
          </c:spPr>
          <c:cat>
            <c:strRef>
              <c:f>Sheet1!$A$2:$A$3</c:f>
              <c:strCache>
                <c:ptCount val="2"/>
                <c:pt idx="0">
                  <c:v>One-Stage</c:v>
                </c:pt>
                <c:pt idx="1">
                  <c:v>Two-Stage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7.1940000000000004E-2</c:v>
                </c:pt>
              </c:numCache>
            </c:numRef>
          </c:val>
        </c:ser>
        <c:overlap val="100"/>
        <c:axId val="98832384"/>
        <c:axId val="98833920"/>
      </c:barChart>
      <c:catAx>
        <c:axId val="98832384"/>
        <c:scaling>
          <c:orientation val="minMax"/>
        </c:scaling>
        <c:axPos val="l"/>
        <c:tickLblPos val="nextTo"/>
        <c:crossAx val="98833920"/>
        <c:crosses val="autoZero"/>
        <c:lblAlgn val="ctr"/>
        <c:lblOffset val="50"/>
        <c:tickLblSkip val="1"/>
      </c:catAx>
      <c:valAx>
        <c:axId val="98833920"/>
        <c:scaling>
          <c:orientation val="minMax"/>
        </c:scaling>
        <c:axPos val="b"/>
        <c:majorGridlines/>
        <c:numFmt formatCode="General" sourceLinked="1"/>
        <c:minorTickMark val="out"/>
        <c:tickLblPos val="nextTo"/>
        <c:crossAx val="98832384"/>
        <c:crosses val="autoZero"/>
        <c:crossBetween val="between"/>
        <c:majorUnit val="0.25"/>
        <c:minorUnit val="5.0000000000000024E-2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454512294232258"/>
          <c:y val="8.8366833423698068E-2"/>
          <c:w val="0.3790884240961353"/>
          <c:h val="0.761185627420445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Usage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Sheet1!$A$2:$A$3</c:f>
              <c:strCache>
                <c:ptCount val="2"/>
                <c:pt idx="0">
                  <c:v>Loading Flash</c:v>
                </c:pt>
                <c:pt idx="1">
                  <c:v>Writing ICAP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0.93250894298722431</c:v>
                </c:pt>
                <c:pt idx="1">
                  <c:v>6.7491057012774899E-2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800216748200828"/>
          <c:y val="0.37678100134874853"/>
          <c:w val="0.37562134551862342"/>
          <c:h val="0.2619577663818313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Usage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MicroBlaze</c:v>
                </c:pt>
                <c:pt idx="1">
                  <c:v>MACS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0.95300000000000051</c:v>
                </c:pt>
                <c:pt idx="1">
                  <c:v>4.7000000000000014E-2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Resources (slices)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  <c:pt idx="3">
                  <c:v>Populous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6927</c:v>
                </c:pt>
                <c:pt idx="1">
                  <c:v>6927</c:v>
                </c:pt>
                <c:pt idx="2">
                  <c:v>7211</c:v>
                </c:pt>
                <c:pt idx="3">
                  <c:v>7474</c:v>
                </c:pt>
              </c:numCache>
            </c:numRef>
          </c:val>
        </c:ser>
        <c:axId val="98981760"/>
        <c:axId val="99276288"/>
      </c:barChart>
      <c:catAx>
        <c:axId val="98981760"/>
        <c:scaling>
          <c:orientation val="minMax"/>
        </c:scaling>
        <c:axPos val="b"/>
        <c:tickLblPos val="nextTo"/>
        <c:crossAx val="99276288"/>
        <c:crosses val="autoZero"/>
        <c:auto val="1"/>
        <c:lblAlgn val="ctr"/>
        <c:lblOffset val="100"/>
      </c:catAx>
      <c:valAx>
        <c:axId val="99276288"/>
        <c:scaling>
          <c:orientation val="minMax"/>
        </c:scaling>
        <c:axPos val="l"/>
        <c:majorGridlines/>
        <c:numFmt formatCode="General" sourceLinked="1"/>
        <c:tickLblPos val="nextTo"/>
        <c:crossAx val="98981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Maximum Clock (MHz)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  <c:pt idx="3">
                  <c:v>Populous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120.3</c:v>
                </c:pt>
                <c:pt idx="1">
                  <c:v>117.6</c:v>
                </c:pt>
                <c:pt idx="2">
                  <c:v>116.1</c:v>
                </c:pt>
                <c:pt idx="3">
                  <c:v>119.3</c:v>
                </c:pt>
              </c:numCache>
            </c:numRef>
          </c:val>
        </c:ser>
        <c:axId val="99456896"/>
        <c:axId val="99458432"/>
      </c:barChart>
      <c:catAx>
        <c:axId val="99456896"/>
        <c:scaling>
          <c:orientation val="minMax"/>
        </c:scaling>
        <c:axPos val="b"/>
        <c:tickLblPos val="nextTo"/>
        <c:crossAx val="99458432"/>
        <c:crosses val="autoZero"/>
        <c:auto val="1"/>
        <c:lblAlgn val="ctr"/>
        <c:lblOffset val="100"/>
      </c:catAx>
      <c:valAx>
        <c:axId val="99458432"/>
        <c:scaling>
          <c:orientation val="minMax"/>
        </c:scaling>
        <c:axPos val="l"/>
        <c:majorGridlines/>
        <c:numFmt formatCode="General" sourceLinked="1"/>
        <c:tickLblPos val="nextTo"/>
        <c:crossAx val="99456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E62D32E-0454-4CB8-840F-636CE9A65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017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03835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265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1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990600"/>
            <a:ext cx="8153400" cy="50292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28600"/>
            <a:ext cx="8001000" cy="5715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</a:t>
            </a:r>
            <a:endParaRPr lang="de-DE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50250" y="6532563"/>
            <a:ext cx="336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defTabSz="479425" eaLnBrk="0" hangingPunct="0">
              <a:lnSpc>
                <a:spcPct val="97000"/>
              </a:lnSpc>
              <a:defRPr/>
            </a:pPr>
            <a:fld id="{C1FFAA1E-E1D8-4ED9-BA83-6DCC74062D6F}" type="slidenum">
              <a:rPr lang="en-GB" sz="900" b="1">
                <a:latin typeface="Arial" charset="0"/>
                <a:cs typeface="+mn-cs"/>
              </a:rPr>
              <a:pPr defTabSz="479425" eaLnBrk="0" hangingPunct="0">
                <a:lnSpc>
                  <a:spcPct val="97000"/>
                </a:lnSpc>
                <a:defRPr/>
              </a:pPr>
              <a:t>‹#›</a:t>
            </a:fld>
            <a:endParaRPr lang="en-GB" sz="900" b="1">
              <a:latin typeface="Arial" charset="0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smtClean="0"/>
              <a:t> </a:t>
            </a:r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6429375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rgbClr val="000099"/>
                </a:solidFill>
                <a:latin typeface="Arial" charset="0"/>
                <a:cs typeface="+mn-cs"/>
              </a:rPr>
              <a:t>Joseph </a:t>
            </a:r>
            <a:r>
              <a:rPr lang="en-US" sz="1200" dirty="0" err="1" smtClean="0">
                <a:solidFill>
                  <a:srgbClr val="000099"/>
                </a:solidFill>
                <a:latin typeface="Arial" charset="0"/>
                <a:cs typeface="+mn-cs"/>
              </a:rPr>
              <a:t>Antoon</a:t>
            </a:r>
            <a:endParaRPr lang="en-GB" sz="1200" dirty="0">
              <a:solidFill>
                <a:srgbClr val="000099"/>
              </a:solidFill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GB" sz="1200" dirty="0" smtClean="0">
                <a:solidFill>
                  <a:srgbClr val="000099"/>
                </a:solidFill>
                <a:latin typeface="Arial" charset="0"/>
                <a:cs typeface="+mn-cs"/>
              </a:rPr>
              <a:t>University of Florida</a:t>
            </a:r>
            <a:endParaRPr lang="en-GB" sz="1200" dirty="0">
              <a:solidFill>
                <a:srgbClr val="000099"/>
              </a:solidFill>
              <a:latin typeface="Arial" charset="0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928670"/>
            <a:ext cx="7772400" cy="2076723"/>
          </a:xfrm>
          <a:noFill/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  <a:ea typeface="ＭＳ Ｐゴシック" pitchFamily="34" charset="-128"/>
              </a:rPr>
              <a:t>VAPRES </a:t>
            </a:r>
            <a:br>
              <a:rPr lang="en-US" sz="4400" dirty="0" smtClean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A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V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irtual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A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rchitecture for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artially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R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econfigurable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mbedded </a:t>
            </a:r>
            <a:r>
              <a:rPr lang="en-US" sz="3600" u="sng" dirty="0" smtClean="0">
                <a:solidFill>
                  <a:schemeClr val="accent2"/>
                </a:solidFill>
                <a:ea typeface="ＭＳ Ｐゴシック" pitchFamily="34" charset="-128"/>
              </a:rPr>
              <a:t>S</a:t>
            </a:r>
            <a:r>
              <a:rPr 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ystems</a:t>
            </a:r>
            <a:endParaRPr lang="en-GB" sz="3600" dirty="0" smtClean="0"/>
          </a:p>
        </p:txBody>
      </p:sp>
      <p:sp>
        <p:nvSpPr>
          <p:cNvPr id="4099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b="0" dirty="0" smtClean="0"/>
              <a:t>Presented by Joseph </a:t>
            </a:r>
            <a:r>
              <a:rPr lang="en-GB" b="0" dirty="0" err="1" smtClean="0"/>
              <a:t>Antoon</a:t>
            </a:r>
            <a:endParaRPr lang="en-GB" b="0" dirty="0" smtClean="0"/>
          </a:p>
          <a:p>
            <a:r>
              <a:rPr lang="en-GB" b="0" i="1" dirty="0" err="1" smtClean="0">
                <a:ea typeface="ＭＳ Ｐゴシック" pitchFamily="34" charset="-128"/>
              </a:rPr>
              <a:t>Abelardo</a:t>
            </a:r>
            <a:r>
              <a:rPr lang="en-GB" b="0" i="1" dirty="0" smtClean="0">
                <a:ea typeface="ＭＳ Ｐゴシック" pitchFamily="34" charset="-128"/>
              </a:rPr>
              <a:t> </a:t>
            </a:r>
            <a:r>
              <a:rPr lang="en-GB" b="0" i="1" dirty="0" err="1" smtClean="0">
                <a:ea typeface="ＭＳ Ｐゴシック" pitchFamily="34" charset="-128"/>
              </a:rPr>
              <a:t>Jara-Berrocal</a:t>
            </a:r>
            <a:r>
              <a:rPr lang="en-GB" b="0" i="1" dirty="0" smtClean="0">
                <a:ea typeface="ＭＳ Ｐゴシック" pitchFamily="34" charset="-128"/>
              </a:rPr>
              <a:t>, Ann Gordon-Ross</a:t>
            </a:r>
          </a:p>
          <a:p>
            <a:r>
              <a:rPr lang="en-GB" b="0" dirty="0" smtClean="0">
                <a:ea typeface="ＭＳ Ｐゴシック" pitchFamily="34" charset="-128"/>
              </a:rPr>
              <a:t>NSF </a:t>
            </a:r>
            <a:r>
              <a:rPr lang="en-GB" b="0" dirty="0" err="1" smtClean="0">
                <a:ea typeface="ＭＳ Ｐゴシック" pitchFamily="34" charset="-128"/>
              </a:rPr>
              <a:t>Center</a:t>
            </a:r>
            <a:r>
              <a:rPr lang="en-GB" b="0" dirty="0" smtClean="0">
                <a:ea typeface="ＭＳ Ｐゴシック" pitchFamily="34" charset="-128"/>
              </a:rPr>
              <a:t> for High-Performance </a:t>
            </a:r>
            <a:r>
              <a:rPr lang="en-GB" b="0" dirty="0" smtClean="0">
                <a:ea typeface="ＭＳ Ｐゴシック" pitchFamily="34" charset="-128"/>
              </a:rPr>
              <a:t/>
            </a:r>
            <a:br>
              <a:rPr lang="en-GB" b="0" dirty="0" smtClean="0">
                <a:ea typeface="ＭＳ Ｐゴシック" pitchFamily="34" charset="-128"/>
              </a:rPr>
            </a:br>
            <a:r>
              <a:rPr lang="en-GB" b="0" dirty="0" smtClean="0">
                <a:ea typeface="ＭＳ Ｐゴシック" pitchFamily="34" charset="-128"/>
              </a:rPr>
              <a:t>Reconfigurable </a:t>
            </a:r>
            <a:r>
              <a:rPr lang="en-GB" b="0" dirty="0" smtClean="0">
                <a:ea typeface="ＭＳ Ｐゴシック" pitchFamily="34" charset="-128"/>
              </a:rPr>
              <a:t>Computing (CHREC) </a:t>
            </a:r>
          </a:p>
          <a:p>
            <a:r>
              <a:rPr lang="en-GB" b="0" dirty="0" smtClean="0">
                <a:ea typeface="ＭＳ Ｐゴシック" pitchFamily="34" charset="-128"/>
              </a:rPr>
              <a:t>Department of Electrical and Computer Engineering</a:t>
            </a:r>
          </a:p>
          <a:p>
            <a:r>
              <a:rPr lang="en-GB" b="0" dirty="0" smtClean="0">
                <a:ea typeface="ＭＳ Ｐゴシック" pitchFamily="34" charset="-128"/>
              </a:rPr>
              <a:t>University of Florida  </a:t>
            </a:r>
          </a:p>
        </p:txBody>
      </p:sp>
      <p:pic>
        <p:nvPicPr>
          <p:cNvPr id="4101" name="Grafik 5" descr="DATE 10 NO WOR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357813"/>
            <a:ext cx="2000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Kappa\flynn\public_html\index_files\CHREClogo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357826"/>
            <a:ext cx="4000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4"/>
          <p:cNvSpPr>
            <a:spLocks/>
          </p:cNvSpPr>
          <p:nvPr/>
        </p:nvSpPr>
        <p:spPr bwMode="auto">
          <a:xfrm>
            <a:off x="6491294" y="1571612"/>
            <a:ext cx="1214446" cy="714380"/>
          </a:xfrm>
          <a:custGeom>
            <a:avLst/>
            <a:gdLst>
              <a:gd name="T0" fmla="*/ 2147483647 w 1149"/>
              <a:gd name="T1" fmla="*/ 2147483647 h 558"/>
              <a:gd name="T2" fmla="*/ 2147483647 w 1149"/>
              <a:gd name="T3" fmla="*/ 2147483647 h 558"/>
              <a:gd name="T4" fmla="*/ 2147483647 w 1149"/>
              <a:gd name="T5" fmla="*/ 2147483647 h 558"/>
              <a:gd name="T6" fmla="*/ 2147483647 w 1149"/>
              <a:gd name="T7" fmla="*/ 2147483647 h 558"/>
              <a:gd name="T8" fmla="*/ 2147483647 w 1149"/>
              <a:gd name="T9" fmla="*/ 2147483647 h 558"/>
              <a:gd name="T10" fmla="*/ 2147483647 w 1149"/>
              <a:gd name="T11" fmla="*/ 2147483647 h 558"/>
              <a:gd name="T12" fmla="*/ 2147483647 w 1149"/>
              <a:gd name="T13" fmla="*/ 2147483647 h 558"/>
              <a:gd name="T14" fmla="*/ 2147483647 w 1149"/>
              <a:gd name="T15" fmla="*/ 2147483647 h 558"/>
              <a:gd name="T16" fmla="*/ 2147483647 w 1149"/>
              <a:gd name="T17" fmla="*/ 2147483647 h 558"/>
              <a:gd name="T18" fmla="*/ 2147483647 w 1149"/>
              <a:gd name="T19" fmla="*/ 2147483647 h 558"/>
              <a:gd name="T20" fmla="*/ 2147483647 w 1149"/>
              <a:gd name="T21" fmla="*/ 2147483647 h 558"/>
              <a:gd name="T22" fmla="*/ 2147483647 w 1149"/>
              <a:gd name="T23" fmla="*/ 2147483647 h 558"/>
              <a:gd name="T24" fmla="*/ 2147483647 w 1149"/>
              <a:gd name="T25" fmla="*/ 2147483647 h 558"/>
              <a:gd name="T26" fmla="*/ 2147483647 w 1149"/>
              <a:gd name="T27" fmla="*/ 2147483647 h 558"/>
              <a:gd name="T28" fmla="*/ 2147483647 w 1149"/>
              <a:gd name="T29" fmla="*/ 2147483647 h 558"/>
              <a:gd name="T30" fmla="*/ 2147483647 w 1149"/>
              <a:gd name="T31" fmla="*/ 2147483647 h 558"/>
              <a:gd name="T32" fmla="*/ 2147483647 w 1149"/>
              <a:gd name="T33" fmla="*/ 2147483647 h 558"/>
              <a:gd name="T34" fmla="*/ 2147483647 w 1149"/>
              <a:gd name="T35" fmla="*/ 2147483647 h 558"/>
              <a:gd name="T36" fmla="*/ 2147483647 w 1149"/>
              <a:gd name="T37" fmla="*/ 2147483647 h 5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9"/>
              <a:gd name="T58" fmla="*/ 0 h 558"/>
              <a:gd name="T59" fmla="*/ 1149 w 1149"/>
              <a:gd name="T60" fmla="*/ 558 h 5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9" h="558">
                <a:moveTo>
                  <a:pt x="57" y="259"/>
                </a:moveTo>
                <a:cubicBezTo>
                  <a:pt x="1" y="290"/>
                  <a:pt x="0" y="343"/>
                  <a:pt x="54" y="375"/>
                </a:cubicBezTo>
                <a:cubicBezTo>
                  <a:pt x="73" y="387"/>
                  <a:pt x="97" y="395"/>
                  <a:pt x="125" y="398"/>
                </a:cubicBezTo>
                <a:cubicBezTo>
                  <a:pt x="122" y="454"/>
                  <a:pt x="197" y="500"/>
                  <a:pt x="291" y="502"/>
                </a:cubicBezTo>
                <a:cubicBezTo>
                  <a:pt x="325" y="502"/>
                  <a:pt x="358" y="496"/>
                  <a:pt x="386" y="486"/>
                </a:cubicBezTo>
                <a:cubicBezTo>
                  <a:pt x="427" y="537"/>
                  <a:pt x="530" y="558"/>
                  <a:pt x="616" y="534"/>
                </a:cubicBezTo>
                <a:cubicBezTo>
                  <a:pt x="647" y="526"/>
                  <a:pt x="673" y="512"/>
                  <a:pt x="691" y="494"/>
                </a:cubicBezTo>
                <a:cubicBezTo>
                  <a:pt x="785" y="531"/>
                  <a:pt x="913" y="516"/>
                  <a:pt x="976" y="461"/>
                </a:cubicBezTo>
                <a:cubicBezTo>
                  <a:pt x="998" y="441"/>
                  <a:pt x="1010" y="417"/>
                  <a:pt x="1010" y="393"/>
                </a:cubicBezTo>
                <a:cubicBezTo>
                  <a:pt x="1095" y="382"/>
                  <a:pt x="1149" y="332"/>
                  <a:pt x="1129" y="281"/>
                </a:cubicBezTo>
                <a:cubicBezTo>
                  <a:pt x="1122" y="263"/>
                  <a:pt x="1106" y="247"/>
                  <a:pt x="1083" y="234"/>
                </a:cubicBezTo>
                <a:cubicBezTo>
                  <a:pt x="1123" y="201"/>
                  <a:pt x="1110" y="156"/>
                  <a:pt x="1054" y="132"/>
                </a:cubicBezTo>
                <a:cubicBezTo>
                  <a:pt x="1034" y="124"/>
                  <a:pt x="1010" y="119"/>
                  <a:pt x="985" y="119"/>
                </a:cubicBezTo>
                <a:cubicBezTo>
                  <a:pt x="951" y="53"/>
                  <a:pt x="833" y="15"/>
                  <a:pt x="720" y="35"/>
                </a:cubicBezTo>
                <a:cubicBezTo>
                  <a:pt x="680" y="42"/>
                  <a:pt x="644" y="56"/>
                  <a:pt x="617" y="75"/>
                </a:cubicBezTo>
                <a:cubicBezTo>
                  <a:pt x="556" y="18"/>
                  <a:pt x="428" y="0"/>
                  <a:pt x="330" y="36"/>
                </a:cubicBezTo>
                <a:cubicBezTo>
                  <a:pt x="294" y="49"/>
                  <a:pt x="266" y="68"/>
                  <a:pt x="249" y="90"/>
                </a:cubicBezTo>
                <a:cubicBezTo>
                  <a:pt x="142" y="84"/>
                  <a:pt x="46" y="130"/>
                  <a:pt x="35" y="193"/>
                </a:cubicBezTo>
                <a:cubicBezTo>
                  <a:pt x="31" y="216"/>
                  <a:pt x="39" y="239"/>
                  <a:pt x="57" y="2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6" cap="rnd">
            <a:solidFill>
              <a:schemeClr val="tx1"/>
            </a:solidFill>
            <a:round/>
            <a:headEnd/>
            <a:tailEnd/>
          </a:ln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Specs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System Design Flow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5605474" cy="4224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 feeds specs to VAPRES</a:t>
            </a:r>
          </a:p>
          <a:p>
            <a:r>
              <a:rPr lang="en-US" dirty="0" smtClean="0"/>
              <a:t>Base design created from specs</a:t>
            </a:r>
          </a:p>
          <a:p>
            <a:pPr lvl="1"/>
            <a:r>
              <a:rPr lang="en-US" b="0" dirty="0" smtClean="0"/>
              <a:t>Parametric templates used</a:t>
            </a:r>
          </a:p>
          <a:p>
            <a:r>
              <a:rPr lang="en-US" dirty="0" smtClean="0"/>
              <a:t>System files generated</a:t>
            </a:r>
          </a:p>
          <a:p>
            <a:pPr lvl="1"/>
            <a:r>
              <a:rPr lang="en-US" b="0" dirty="0" err="1" smtClean="0"/>
              <a:t>Floorplan</a:t>
            </a:r>
            <a:r>
              <a:rPr lang="en-US" b="0" dirty="0" smtClean="0"/>
              <a:t> and Constraints</a:t>
            </a:r>
          </a:p>
          <a:p>
            <a:pPr lvl="1"/>
            <a:r>
              <a:rPr lang="en-US" b="0" dirty="0" smtClean="0"/>
              <a:t>Embedded Dev. Kit (EDK) Files</a:t>
            </a:r>
          </a:p>
          <a:p>
            <a:pPr lvl="1"/>
            <a:r>
              <a:rPr lang="en-US" b="0" dirty="0" smtClean="0"/>
              <a:t>HDL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err="1" smtClean="0"/>
              <a:t>Bitstream</a:t>
            </a:r>
            <a:r>
              <a:rPr lang="en-US" dirty="0" smtClean="0"/>
              <a:t> generated</a:t>
            </a:r>
          </a:p>
          <a:p>
            <a:r>
              <a:rPr lang="en-US" dirty="0" smtClean="0"/>
              <a:t>System downloaded to the board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62666" y="1000108"/>
            <a:ext cx="3081334" cy="5214974"/>
            <a:chOff x="6062666" y="1000108"/>
            <a:chExt cx="3081334" cy="5214974"/>
          </a:xfrm>
        </p:grpSpPr>
        <p:sp>
          <p:nvSpPr>
            <p:cNvPr id="24" name="Rounded Rectangle 23"/>
            <p:cNvSpPr/>
            <p:nvPr/>
          </p:nvSpPr>
          <p:spPr>
            <a:xfrm>
              <a:off x="6286512" y="1428736"/>
              <a:ext cx="2613243" cy="4786346"/>
            </a:xfrm>
            <a:prstGeom prst="roundRect">
              <a:avLst/>
            </a:prstGeom>
            <a:gradFill>
              <a:gsLst>
                <a:gs pos="0">
                  <a:srgbClr val="FFEFD1">
                    <a:alpha val="0"/>
                  </a:srgbClr>
                </a:gs>
                <a:gs pos="64999">
                  <a:schemeClr val="accent6">
                    <a:lumMod val="20000"/>
                    <a:lumOff val="80000"/>
                    <a:alpha val="34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6062666" y="1000108"/>
              <a:ext cx="308133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Base system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flow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91294" y="5143512"/>
            <a:ext cx="2214578" cy="857256"/>
            <a:chOff x="6491294" y="5143512"/>
            <a:chExt cx="2214578" cy="85725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491294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7491426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91294" y="3643314"/>
            <a:ext cx="2214578" cy="1643074"/>
            <a:chOff x="6491294" y="3643314"/>
            <a:chExt cx="2214578" cy="1643074"/>
          </a:xfrm>
        </p:grpSpPr>
        <p:sp>
          <p:nvSpPr>
            <p:cNvPr id="30" name="Down Arrow 29"/>
            <p:cNvSpPr/>
            <p:nvPr/>
          </p:nvSpPr>
          <p:spPr bwMode="auto">
            <a:xfrm>
              <a:off x="6991360" y="3643314"/>
              <a:ext cx="357190" cy="128588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>
              <a:off x="7920054" y="442913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91294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573950" y="3714752"/>
            <a:ext cx="1143008" cy="857248"/>
            <a:chOff x="7573950" y="3714752"/>
            <a:chExt cx="1143008" cy="85724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573950" y="4214810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31" name="Down Arrow 30"/>
            <p:cNvSpPr/>
            <p:nvPr/>
          </p:nvSpPr>
          <p:spPr bwMode="auto">
            <a:xfrm>
              <a:off x="7920054" y="371475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1294" y="2928934"/>
            <a:ext cx="2214578" cy="1000132"/>
            <a:chOff x="6491294" y="2928934"/>
            <a:chExt cx="2214578" cy="1000132"/>
          </a:xfrm>
        </p:grpSpPr>
        <p:sp>
          <p:nvSpPr>
            <p:cNvPr id="26" name="Down Arrow 25"/>
            <p:cNvSpPr/>
            <p:nvPr/>
          </p:nvSpPr>
          <p:spPr bwMode="auto">
            <a:xfrm>
              <a:off x="6991360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7920054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7491426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HDL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6491294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Floorplan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91294" y="1643050"/>
            <a:ext cx="2214578" cy="1357322"/>
            <a:chOff x="6491294" y="1643050"/>
            <a:chExt cx="2214578" cy="1357322"/>
          </a:xfrm>
        </p:grpSpPr>
        <p:sp>
          <p:nvSpPr>
            <p:cNvPr id="28" name="Down Arrow 27"/>
            <p:cNvSpPr/>
            <p:nvPr/>
          </p:nvSpPr>
          <p:spPr bwMode="auto">
            <a:xfrm>
              <a:off x="6991360" y="2285992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7920054" y="2071678"/>
              <a:ext cx="357190" cy="57150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91294" y="2643182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Base Design</a:t>
              </a:r>
            </a:p>
          </p:txBody>
        </p:sp>
        <p:sp>
          <p:nvSpPr>
            <p:cNvPr id="33" name="Flowchart: Magnetic Disk 32"/>
            <p:cNvSpPr/>
            <p:nvPr/>
          </p:nvSpPr>
          <p:spPr bwMode="auto">
            <a:xfrm>
              <a:off x="7562864" y="1643050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Templates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animBg="1"/>
      <p:bldP spid="4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29710" y="3000372"/>
            <a:ext cx="2613243" cy="3228768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86512" y="3000372"/>
            <a:ext cx="2613243" cy="321471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Application Design Flow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14876" y="1000108"/>
            <a:ext cx="30813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Flow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724276" y="4500570"/>
            <a:ext cx="2286016" cy="1643074"/>
            <a:chOff x="3724276" y="4500570"/>
            <a:chExt cx="2286016" cy="1643074"/>
          </a:xfrm>
        </p:grpSpPr>
        <p:sp>
          <p:nvSpPr>
            <p:cNvPr id="39" name="Down Arrow 38"/>
            <p:cNvSpPr/>
            <p:nvPr/>
          </p:nvSpPr>
          <p:spPr bwMode="auto">
            <a:xfrm>
              <a:off x="4652970" y="450057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3724276" y="5572140"/>
              <a:ext cx="2286016" cy="571504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Executable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4652970" y="521495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24276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Link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81928" y="2857496"/>
            <a:ext cx="1143008" cy="1714512"/>
            <a:chOff x="7581928" y="2857496"/>
            <a:chExt cx="1143008" cy="1714512"/>
          </a:xfrm>
        </p:grpSpPr>
        <p:sp>
          <p:nvSpPr>
            <p:cNvPr id="44" name="Rectangle 43"/>
            <p:cNvSpPr/>
            <p:nvPr/>
          </p:nvSpPr>
          <p:spPr bwMode="auto">
            <a:xfrm>
              <a:off x="7581928" y="4214818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929586" y="2857496"/>
              <a:ext cx="357190" cy="1357322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10358" y="5143512"/>
            <a:ext cx="2214578" cy="857256"/>
            <a:chOff x="6510358" y="5143512"/>
            <a:chExt cx="2214578" cy="85725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510358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>
              <a:off x="7510490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500826" y="3214686"/>
            <a:ext cx="2224110" cy="2071702"/>
            <a:chOff x="6500826" y="3214686"/>
            <a:chExt cx="2224110" cy="2071702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510358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  <p:sp>
          <p:nvSpPr>
            <p:cNvPr id="49" name="Down Arrow 48"/>
            <p:cNvSpPr/>
            <p:nvPr/>
          </p:nvSpPr>
          <p:spPr bwMode="auto">
            <a:xfrm>
              <a:off x="7929586" y="4572008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7000892" y="3786190"/>
              <a:ext cx="357190" cy="114300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6500826" y="3214686"/>
              <a:ext cx="1214446" cy="714380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Specs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2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2962268" cy="43672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Partition App</a:t>
            </a:r>
          </a:p>
          <a:p>
            <a:pPr lvl="1"/>
            <a:r>
              <a:rPr lang="en-US" b="0" dirty="0" smtClean="0"/>
              <a:t>Hardware</a:t>
            </a:r>
          </a:p>
          <a:p>
            <a:pPr lvl="1"/>
            <a:r>
              <a:rPr lang="en-US" b="0" dirty="0" smtClean="0"/>
              <a:t>Software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Software flow</a:t>
            </a:r>
          </a:p>
          <a:p>
            <a:pPr lvl="1"/>
            <a:r>
              <a:rPr lang="en-US" b="0" dirty="0" smtClean="0"/>
              <a:t>Compile</a:t>
            </a:r>
          </a:p>
          <a:p>
            <a:pPr lvl="1"/>
            <a:r>
              <a:rPr lang="en-US" b="0" dirty="0" smtClean="0"/>
              <a:t>Link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Hardware Flow</a:t>
            </a:r>
            <a:endParaRPr lang="en-US" b="0" dirty="0" smtClean="0"/>
          </a:p>
          <a:p>
            <a:pPr lvl="1"/>
            <a:r>
              <a:rPr lang="en-US" b="0" dirty="0" smtClean="0"/>
              <a:t>Synthesize</a:t>
            </a:r>
          </a:p>
          <a:p>
            <a:pPr lvl="1"/>
            <a:r>
              <a:rPr lang="en-US" b="0" dirty="0" smtClean="0"/>
              <a:t>Implement</a:t>
            </a:r>
          </a:p>
          <a:p>
            <a:pPr lvl="1"/>
            <a:r>
              <a:rPr lang="en-US" b="0" dirty="0" err="1" smtClean="0"/>
              <a:t>Bitstream</a:t>
            </a:r>
            <a:r>
              <a:rPr lang="en-US" b="0" dirty="0" smtClean="0"/>
              <a:t> gen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Download App</a:t>
            </a:r>
          </a:p>
          <a:p>
            <a:endParaRPr lang="en-US" b="0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3724276" y="2786058"/>
            <a:ext cx="2214578" cy="1785950"/>
            <a:chOff x="3724276" y="2786058"/>
            <a:chExt cx="2214578" cy="1785950"/>
          </a:xfrm>
        </p:grpSpPr>
        <p:sp>
          <p:nvSpPr>
            <p:cNvPr id="31" name="Down Arrow 30"/>
            <p:cNvSpPr/>
            <p:nvPr/>
          </p:nvSpPr>
          <p:spPr bwMode="auto">
            <a:xfrm>
              <a:off x="4152904" y="378619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Flowchart: Magnetic Disk 31"/>
            <p:cNvSpPr/>
            <p:nvPr/>
          </p:nvSpPr>
          <p:spPr bwMode="auto">
            <a:xfrm>
              <a:off x="3724276" y="3214686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5153036" y="2786058"/>
              <a:ext cx="357190" cy="142876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724276" y="421481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Compile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1400" y="1428736"/>
            <a:ext cx="5348318" cy="1428760"/>
            <a:chOff x="1643040" y="1285860"/>
            <a:chExt cx="2214580" cy="135733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643042" y="1285860"/>
              <a:ext cx="2214578" cy="1357322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Application Decomposition</a:t>
              </a:r>
            </a:p>
          </p:txBody>
        </p:sp>
        <p:grpSp>
          <p:nvGrpSpPr>
            <p:cNvPr id="36" name="Group 31"/>
            <p:cNvGrpSpPr/>
            <p:nvPr/>
          </p:nvGrpSpPr>
          <p:grpSpPr>
            <a:xfrm>
              <a:off x="1643040" y="1605551"/>
              <a:ext cx="2214579" cy="1037646"/>
              <a:chOff x="2285985" y="1749385"/>
              <a:chExt cx="814391" cy="44314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2627507" y="1749385"/>
                <a:ext cx="472869" cy="443148"/>
              </a:xfrm>
              <a:custGeom>
                <a:avLst/>
                <a:gdLst>
                  <a:gd name="T0" fmla="*/ 2147483647 w 3435"/>
                  <a:gd name="T1" fmla="*/ 2147483647 h 2287"/>
                  <a:gd name="T2" fmla="*/ 2147483647 w 3435"/>
                  <a:gd name="T3" fmla="*/ 2147483647 h 2287"/>
                  <a:gd name="T4" fmla="*/ 2147483647 w 3435"/>
                  <a:gd name="T5" fmla="*/ 2147483647 h 2287"/>
                  <a:gd name="T6" fmla="*/ 2147483647 w 3435"/>
                  <a:gd name="T7" fmla="*/ 2147483647 h 2287"/>
                  <a:gd name="T8" fmla="*/ 2147483647 w 3435"/>
                  <a:gd name="T9" fmla="*/ 2147483647 h 2287"/>
                  <a:gd name="T10" fmla="*/ 2147483647 w 3435"/>
                  <a:gd name="T11" fmla="*/ 2147483647 h 2287"/>
                  <a:gd name="T12" fmla="*/ 2147483647 w 3435"/>
                  <a:gd name="T13" fmla="*/ 2147483647 h 2287"/>
                  <a:gd name="T14" fmla="*/ 2147483647 w 3435"/>
                  <a:gd name="T15" fmla="*/ 2147483647 h 2287"/>
                  <a:gd name="T16" fmla="*/ 2147483647 w 3435"/>
                  <a:gd name="T17" fmla="*/ 2147483647 h 2287"/>
                  <a:gd name="T18" fmla="*/ 2147483647 w 3435"/>
                  <a:gd name="T19" fmla="*/ 2147483647 h 2287"/>
                  <a:gd name="T20" fmla="*/ 2147483647 w 3435"/>
                  <a:gd name="T21" fmla="*/ 2147483647 h 2287"/>
                  <a:gd name="T22" fmla="*/ 2147483647 w 3435"/>
                  <a:gd name="T23" fmla="*/ 2147483647 h 2287"/>
                  <a:gd name="T24" fmla="*/ 2147483647 w 3435"/>
                  <a:gd name="T25" fmla="*/ 2147483647 h 2287"/>
                  <a:gd name="T26" fmla="*/ 2147483647 w 3435"/>
                  <a:gd name="T27" fmla="*/ 2147483647 h 2287"/>
                  <a:gd name="T28" fmla="*/ 2147483647 w 3435"/>
                  <a:gd name="T29" fmla="*/ 2147483647 h 22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35"/>
                  <a:gd name="T46" fmla="*/ 0 h 2287"/>
                  <a:gd name="T47" fmla="*/ 3435 w 3435"/>
                  <a:gd name="T48" fmla="*/ 2287 h 2287"/>
                  <a:gd name="connsiteX0" fmla="*/ 626 w 10313"/>
                  <a:gd name="connsiteY0" fmla="*/ 8125 h 10000"/>
                  <a:gd name="connsiteX1" fmla="*/ 10313 w 10313"/>
                  <a:gd name="connsiteY1" fmla="*/ 10000 h 10000"/>
                  <a:gd name="connsiteX2" fmla="*/ 10313 w 10313"/>
                  <a:gd name="connsiteY2" fmla="*/ 2007 h 10000"/>
                  <a:gd name="connsiteX3" fmla="*/ 6959 w 10313"/>
                  <a:gd name="connsiteY3" fmla="*/ 1775 h 10000"/>
                  <a:gd name="connsiteX4" fmla="*/ 6342 w 10313"/>
                  <a:gd name="connsiteY4" fmla="*/ 258 h 10000"/>
                  <a:gd name="connsiteX5" fmla="*/ 4723 w 10313"/>
                  <a:gd name="connsiteY5" fmla="*/ 840 h 10000"/>
                  <a:gd name="connsiteX6" fmla="*/ 4723 w 10313"/>
                  <a:gd name="connsiteY6" fmla="*/ 1775 h 10000"/>
                  <a:gd name="connsiteX7" fmla="*/ 1370 w 10313"/>
                  <a:gd name="connsiteY7" fmla="*/ 1605 h 10000"/>
                  <a:gd name="connsiteX8" fmla="*/ 1186 w 10313"/>
                  <a:gd name="connsiteY8" fmla="*/ 4753 h 10000"/>
                  <a:gd name="connsiteX9" fmla="*/ 2802 w 10313"/>
                  <a:gd name="connsiteY9" fmla="*/ 5334 h 10000"/>
                  <a:gd name="connsiteX10" fmla="*/ 2182 w 10313"/>
                  <a:gd name="connsiteY10" fmla="*/ 6852 h 10000"/>
                  <a:gd name="connsiteX11" fmla="*/ 1186 w 10313"/>
                  <a:gd name="connsiteY11" fmla="*/ 6852 h 10000"/>
                  <a:gd name="connsiteX12" fmla="*/ 626 w 10313"/>
                  <a:gd name="connsiteY12" fmla="*/ 8125 h 10000"/>
                  <a:gd name="connsiteX0" fmla="*/ 626 w 10313"/>
                  <a:gd name="connsiteY0" fmla="*/ 8125 h 8125"/>
                  <a:gd name="connsiteX1" fmla="*/ 10313 w 10313"/>
                  <a:gd name="connsiteY1" fmla="*/ 8125 h 8125"/>
                  <a:gd name="connsiteX2" fmla="*/ 10313 w 10313"/>
                  <a:gd name="connsiteY2" fmla="*/ 2007 h 8125"/>
                  <a:gd name="connsiteX3" fmla="*/ 6959 w 10313"/>
                  <a:gd name="connsiteY3" fmla="*/ 1775 h 8125"/>
                  <a:gd name="connsiteX4" fmla="*/ 6342 w 10313"/>
                  <a:gd name="connsiteY4" fmla="*/ 258 h 8125"/>
                  <a:gd name="connsiteX5" fmla="*/ 4723 w 10313"/>
                  <a:gd name="connsiteY5" fmla="*/ 840 h 8125"/>
                  <a:gd name="connsiteX6" fmla="*/ 4723 w 10313"/>
                  <a:gd name="connsiteY6" fmla="*/ 1775 h 8125"/>
                  <a:gd name="connsiteX7" fmla="*/ 1370 w 10313"/>
                  <a:gd name="connsiteY7" fmla="*/ 1605 h 8125"/>
                  <a:gd name="connsiteX8" fmla="*/ 1186 w 10313"/>
                  <a:gd name="connsiteY8" fmla="*/ 4753 h 8125"/>
                  <a:gd name="connsiteX9" fmla="*/ 2802 w 10313"/>
                  <a:gd name="connsiteY9" fmla="*/ 5334 h 8125"/>
                  <a:gd name="connsiteX10" fmla="*/ 2182 w 10313"/>
                  <a:gd name="connsiteY10" fmla="*/ 6852 h 8125"/>
                  <a:gd name="connsiteX11" fmla="*/ 1186 w 10313"/>
                  <a:gd name="connsiteY11" fmla="*/ 6852 h 8125"/>
                  <a:gd name="connsiteX12" fmla="*/ 626 w 10313"/>
                  <a:gd name="connsiteY12" fmla="*/ 8125 h 8125"/>
                  <a:gd name="connsiteX0" fmla="*/ 2356 w 11749"/>
                  <a:gd name="connsiteY0" fmla="*/ 10000 h 10000"/>
                  <a:gd name="connsiteX1" fmla="*/ 11749 w 11749"/>
                  <a:gd name="connsiteY1" fmla="*/ 10000 h 10000"/>
                  <a:gd name="connsiteX2" fmla="*/ 11749 w 11749"/>
                  <a:gd name="connsiteY2" fmla="*/ 2470 h 10000"/>
                  <a:gd name="connsiteX3" fmla="*/ 8497 w 11749"/>
                  <a:gd name="connsiteY3" fmla="*/ 2185 h 10000"/>
                  <a:gd name="connsiteX4" fmla="*/ 7899 w 11749"/>
                  <a:gd name="connsiteY4" fmla="*/ 318 h 10000"/>
                  <a:gd name="connsiteX5" fmla="*/ 6329 w 11749"/>
                  <a:gd name="connsiteY5" fmla="*/ 1034 h 10000"/>
                  <a:gd name="connsiteX6" fmla="*/ 6329 w 11749"/>
                  <a:gd name="connsiteY6" fmla="*/ 2185 h 10000"/>
                  <a:gd name="connsiteX7" fmla="*/ 3077 w 11749"/>
                  <a:gd name="connsiteY7" fmla="*/ 1975 h 10000"/>
                  <a:gd name="connsiteX8" fmla="*/ 2899 w 11749"/>
                  <a:gd name="connsiteY8" fmla="*/ 5850 h 10000"/>
                  <a:gd name="connsiteX9" fmla="*/ 268 w 11749"/>
                  <a:gd name="connsiteY9" fmla="*/ 6923 h 10000"/>
                  <a:gd name="connsiteX10" fmla="*/ 3865 w 11749"/>
                  <a:gd name="connsiteY10" fmla="*/ 8433 h 10000"/>
                  <a:gd name="connsiteX11" fmla="*/ 2899 w 11749"/>
                  <a:gd name="connsiteY11" fmla="*/ 8433 h 10000"/>
                  <a:gd name="connsiteX12" fmla="*/ 2356 w 11749"/>
                  <a:gd name="connsiteY12" fmla="*/ 10000 h 10000"/>
                  <a:gd name="connsiteX0" fmla="*/ 3439 w 12832"/>
                  <a:gd name="connsiteY0" fmla="*/ 10000 h 10000"/>
                  <a:gd name="connsiteX1" fmla="*/ 12832 w 12832"/>
                  <a:gd name="connsiteY1" fmla="*/ 10000 h 10000"/>
                  <a:gd name="connsiteX2" fmla="*/ 12832 w 12832"/>
                  <a:gd name="connsiteY2" fmla="*/ 2470 h 10000"/>
                  <a:gd name="connsiteX3" fmla="*/ 9580 w 12832"/>
                  <a:gd name="connsiteY3" fmla="*/ 2185 h 10000"/>
                  <a:gd name="connsiteX4" fmla="*/ 8982 w 12832"/>
                  <a:gd name="connsiteY4" fmla="*/ 318 h 10000"/>
                  <a:gd name="connsiteX5" fmla="*/ 7412 w 12832"/>
                  <a:gd name="connsiteY5" fmla="*/ 1034 h 10000"/>
                  <a:gd name="connsiteX6" fmla="*/ 7412 w 12832"/>
                  <a:gd name="connsiteY6" fmla="*/ 2185 h 10000"/>
                  <a:gd name="connsiteX7" fmla="*/ 4160 w 12832"/>
                  <a:gd name="connsiteY7" fmla="*/ 1975 h 10000"/>
                  <a:gd name="connsiteX8" fmla="*/ 3982 w 12832"/>
                  <a:gd name="connsiteY8" fmla="*/ 5850 h 10000"/>
                  <a:gd name="connsiteX9" fmla="*/ 1351 w 12832"/>
                  <a:gd name="connsiteY9" fmla="*/ 6923 h 10000"/>
                  <a:gd name="connsiteX10" fmla="*/ 308 w 12832"/>
                  <a:gd name="connsiteY10" fmla="*/ 7692 h 10000"/>
                  <a:gd name="connsiteX11" fmla="*/ 3982 w 12832"/>
                  <a:gd name="connsiteY11" fmla="*/ 8433 h 10000"/>
                  <a:gd name="connsiteX12" fmla="*/ 3439 w 12832"/>
                  <a:gd name="connsiteY12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1043 w 12524"/>
                  <a:gd name="connsiteY9" fmla="*/ 6923 h 10000"/>
                  <a:gd name="connsiteX10" fmla="*/ 0 w 12524"/>
                  <a:gd name="connsiteY10" fmla="*/ 7692 h 10000"/>
                  <a:gd name="connsiteX11" fmla="*/ 3131 w 12524"/>
                  <a:gd name="connsiteY11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0 w 12524"/>
                  <a:gd name="connsiteY9" fmla="*/ 7692 h 10000"/>
                  <a:gd name="connsiteX10" fmla="*/ 3131 w 12524"/>
                  <a:gd name="connsiteY10" fmla="*/ 10000 h 10000"/>
                  <a:gd name="connsiteX0" fmla="*/ 1475 w 10868"/>
                  <a:gd name="connsiteY0" fmla="*/ 10000 h 10000"/>
                  <a:gd name="connsiteX1" fmla="*/ 10868 w 10868"/>
                  <a:gd name="connsiteY1" fmla="*/ 10000 h 10000"/>
                  <a:gd name="connsiteX2" fmla="*/ 10868 w 10868"/>
                  <a:gd name="connsiteY2" fmla="*/ 2470 h 10000"/>
                  <a:gd name="connsiteX3" fmla="*/ 7616 w 10868"/>
                  <a:gd name="connsiteY3" fmla="*/ 2185 h 10000"/>
                  <a:gd name="connsiteX4" fmla="*/ 7018 w 10868"/>
                  <a:gd name="connsiteY4" fmla="*/ 318 h 10000"/>
                  <a:gd name="connsiteX5" fmla="*/ 5448 w 10868"/>
                  <a:gd name="connsiteY5" fmla="*/ 1034 h 10000"/>
                  <a:gd name="connsiteX6" fmla="*/ 5448 w 10868"/>
                  <a:gd name="connsiteY6" fmla="*/ 2185 h 10000"/>
                  <a:gd name="connsiteX7" fmla="*/ 2196 w 10868"/>
                  <a:gd name="connsiteY7" fmla="*/ 1975 h 10000"/>
                  <a:gd name="connsiteX8" fmla="*/ 2018 w 10868"/>
                  <a:gd name="connsiteY8" fmla="*/ 5850 h 10000"/>
                  <a:gd name="connsiteX9" fmla="*/ 1475 w 10868"/>
                  <a:gd name="connsiteY9" fmla="*/ 10000 h 10000"/>
                  <a:gd name="connsiteX0" fmla="*/ 1475 w 10346"/>
                  <a:gd name="connsiteY0" fmla="*/ 10000 h 10000"/>
                  <a:gd name="connsiteX1" fmla="*/ 10346 w 10346"/>
                  <a:gd name="connsiteY1" fmla="*/ 10000 h 10000"/>
                  <a:gd name="connsiteX2" fmla="*/ 10346 w 10346"/>
                  <a:gd name="connsiteY2" fmla="*/ 2470 h 10000"/>
                  <a:gd name="connsiteX3" fmla="*/ 7094 w 10346"/>
                  <a:gd name="connsiteY3" fmla="*/ 2185 h 10000"/>
                  <a:gd name="connsiteX4" fmla="*/ 6496 w 10346"/>
                  <a:gd name="connsiteY4" fmla="*/ 318 h 10000"/>
                  <a:gd name="connsiteX5" fmla="*/ 4926 w 10346"/>
                  <a:gd name="connsiteY5" fmla="*/ 1034 h 10000"/>
                  <a:gd name="connsiteX6" fmla="*/ 4926 w 10346"/>
                  <a:gd name="connsiteY6" fmla="*/ 2185 h 10000"/>
                  <a:gd name="connsiteX7" fmla="*/ 1674 w 10346"/>
                  <a:gd name="connsiteY7" fmla="*/ 1975 h 10000"/>
                  <a:gd name="connsiteX8" fmla="*/ 1496 w 10346"/>
                  <a:gd name="connsiteY8" fmla="*/ 5850 h 10000"/>
                  <a:gd name="connsiteX9" fmla="*/ 1475 w 10346"/>
                  <a:gd name="connsiteY9" fmla="*/ 10000 h 10000"/>
                  <a:gd name="connsiteX0" fmla="*/ 965 w 9836"/>
                  <a:gd name="connsiteY0" fmla="*/ 10000 h 10000"/>
                  <a:gd name="connsiteX1" fmla="*/ 9836 w 9836"/>
                  <a:gd name="connsiteY1" fmla="*/ 10000 h 10000"/>
                  <a:gd name="connsiteX2" fmla="*/ 9836 w 9836"/>
                  <a:gd name="connsiteY2" fmla="*/ 2470 h 10000"/>
                  <a:gd name="connsiteX3" fmla="*/ 6584 w 9836"/>
                  <a:gd name="connsiteY3" fmla="*/ 2185 h 10000"/>
                  <a:gd name="connsiteX4" fmla="*/ 5986 w 9836"/>
                  <a:gd name="connsiteY4" fmla="*/ 318 h 10000"/>
                  <a:gd name="connsiteX5" fmla="*/ 4416 w 9836"/>
                  <a:gd name="connsiteY5" fmla="*/ 1034 h 10000"/>
                  <a:gd name="connsiteX6" fmla="*/ 4416 w 9836"/>
                  <a:gd name="connsiteY6" fmla="*/ 2185 h 10000"/>
                  <a:gd name="connsiteX7" fmla="*/ 1164 w 9836"/>
                  <a:gd name="connsiteY7" fmla="*/ 1975 h 10000"/>
                  <a:gd name="connsiteX8" fmla="*/ 986 w 9836"/>
                  <a:gd name="connsiteY8" fmla="*/ 5850 h 10000"/>
                  <a:gd name="connsiteX9" fmla="*/ 965 w 9836"/>
                  <a:gd name="connsiteY9" fmla="*/ 10000 h 10000"/>
                  <a:gd name="connsiteX0" fmla="*/ 360 w 9379"/>
                  <a:gd name="connsiteY0" fmla="*/ 10000 h 10000"/>
                  <a:gd name="connsiteX1" fmla="*/ 9379 w 9379"/>
                  <a:gd name="connsiteY1" fmla="*/ 10000 h 10000"/>
                  <a:gd name="connsiteX2" fmla="*/ 9379 w 9379"/>
                  <a:gd name="connsiteY2" fmla="*/ 2470 h 10000"/>
                  <a:gd name="connsiteX3" fmla="*/ 6073 w 9379"/>
                  <a:gd name="connsiteY3" fmla="*/ 2185 h 10000"/>
                  <a:gd name="connsiteX4" fmla="*/ 5465 w 9379"/>
                  <a:gd name="connsiteY4" fmla="*/ 318 h 10000"/>
                  <a:gd name="connsiteX5" fmla="*/ 3869 w 9379"/>
                  <a:gd name="connsiteY5" fmla="*/ 1034 h 10000"/>
                  <a:gd name="connsiteX6" fmla="*/ 3869 w 9379"/>
                  <a:gd name="connsiteY6" fmla="*/ 2185 h 10000"/>
                  <a:gd name="connsiteX7" fmla="*/ 562 w 9379"/>
                  <a:gd name="connsiteY7" fmla="*/ 1975 h 10000"/>
                  <a:gd name="connsiteX8" fmla="*/ 381 w 9379"/>
                  <a:gd name="connsiteY8" fmla="*/ 5850 h 10000"/>
                  <a:gd name="connsiteX9" fmla="*/ 360 w 9379"/>
                  <a:gd name="connsiteY9" fmla="*/ 10000 h 10000"/>
                  <a:gd name="connsiteX0" fmla="*/ 0 w 10182"/>
                  <a:gd name="connsiteY0" fmla="*/ 10000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10000 h 10000"/>
                  <a:gd name="connsiteX0" fmla="*/ 0 w 10182"/>
                  <a:gd name="connsiteY0" fmla="*/ 9231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9231 h 10000"/>
                  <a:gd name="connsiteX0" fmla="*/ 0 w 10182"/>
                  <a:gd name="connsiteY0" fmla="*/ 9231 h 9231"/>
                  <a:gd name="connsiteX1" fmla="*/ 10182 w 10182"/>
                  <a:gd name="connsiteY1" fmla="*/ 9231 h 9231"/>
                  <a:gd name="connsiteX2" fmla="*/ 10182 w 10182"/>
                  <a:gd name="connsiteY2" fmla="*/ 2470 h 9231"/>
                  <a:gd name="connsiteX3" fmla="*/ 6657 w 10182"/>
                  <a:gd name="connsiteY3" fmla="*/ 2185 h 9231"/>
                  <a:gd name="connsiteX4" fmla="*/ 6009 w 10182"/>
                  <a:gd name="connsiteY4" fmla="*/ 318 h 9231"/>
                  <a:gd name="connsiteX5" fmla="*/ 4307 w 10182"/>
                  <a:gd name="connsiteY5" fmla="*/ 1034 h 9231"/>
                  <a:gd name="connsiteX6" fmla="*/ 4307 w 10182"/>
                  <a:gd name="connsiteY6" fmla="*/ 2185 h 9231"/>
                  <a:gd name="connsiteX7" fmla="*/ 781 w 10182"/>
                  <a:gd name="connsiteY7" fmla="*/ 1975 h 9231"/>
                  <a:gd name="connsiteX8" fmla="*/ 588 w 10182"/>
                  <a:gd name="connsiteY8" fmla="*/ 5850 h 9231"/>
                  <a:gd name="connsiteX9" fmla="*/ 0 w 10182"/>
                  <a:gd name="connsiteY9" fmla="*/ 9231 h 9231"/>
                  <a:gd name="connsiteX0" fmla="*/ 0 w 10000"/>
                  <a:gd name="connsiteY0" fmla="*/ 10344 h 10344"/>
                  <a:gd name="connsiteX1" fmla="*/ 10000 w 10000"/>
                  <a:gd name="connsiteY1" fmla="*/ 10344 h 10344"/>
                  <a:gd name="connsiteX2" fmla="*/ 10000 w 10000"/>
                  <a:gd name="connsiteY2" fmla="*/ 3020 h 10344"/>
                  <a:gd name="connsiteX3" fmla="*/ 6538 w 10000"/>
                  <a:gd name="connsiteY3" fmla="*/ 2711 h 10344"/>
                  <a:gd name="connsiteX4" fmla="*/ 5948 w 10000"/>
                  <a:gd name="connsiteY4" fmla="*/ 344 h 10344"/>
                  <a:gd name="connsiteX5" fmla="*/ 4230 w 10000"/>
                  <a:gd name="connsiteY5" fmla="*/ 1464 h 10344"/>
                  <a:gd name="connsiteX6" fmla="*/ 4230 w 10000"/>
                  <a:gd name="connsiteY6" fmla="*/ 2711 h 10344"/>
                  <a:gd name="connsiteX7" fmla="*/ 767 w 10000"/>
                  <a:gd name="connsiteY7" fmla="*/ 2484 h 10344"/>
                  <a:gd name="connsiteX8" fmla="*/ 577 w 10000"/>
                  <a:gd name="connsiteY8" fmla="*/ 6681 h 10344"/>
                  <a:gd name="connsiteX9" fmla="*/ 0 w 10000"/>
                  <a:gd name="connsiteY9" fmla="*/ 10344 h 10344"/>
                  <a:gd name="connsiteX0" fmla="*/ 0 w 10000"/>
                  <a:gd name="connsiteY0" fmla="*/ 10771 h 10771"/>
                  <a:gd name="connsiteX1" fmla="*/ 10000 w 10000"/>
                  <a:gd name="connsiteY1" fmla="*/ 10771 h 10771"/>
                  <a:gd name="connsiteX2" fmla="*/ 10000 w 10000"/>
                  <a:gd name="connsiteY2" fmla="*/ 3447 h 10771"/>
                  <a:gd name="connsiteX3" fmla="*/ 6538 w 10000"/>
                  <a:gd name="connsiteY3" fmla="*/ 3138 h 10771"/>
                  <a:gd name="connsiteX4" fmla="*/ 5948 w 10000"/>
                  <a:gd name="connsiteY4" fmla="*/ 771 h 10771"/>
                  <a:gd name="connsiteX5" fmla="*/ 4259 w 10000"/>
                  <a:gd name="connsiteY5" fmla="*/ 771 h 10771"/>
                  <a:gd name="connsiteX6" fmla="*/ 4230 w 10000"/>
                  <a:gd name="connsiteY6" fmla="*/ 3138 h 10771"/>
                  <a:gd name="connsiteX7" fmla="*/ 767 w 10000"/>
                  <a:gd name="connsiteY7" fmla="*/ 2911 h 10771"/>
                  <a:gd name="connsiteX8" fmla="*/ 577 w 10000"/>
                  <a:gd name="connsiteY8" fmla="*/ 7108 h 10771"/>
                  <a:gd name="connsiteX9" fmla="*/ 0 w 10000"/>
                  <a:gd name="connsiteY9" fmla="*/ 10771 h 10771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732 h 11732"/>
                  <a:gd name="connsiteX1" fmla="*/ 10000 w 10000"/>
                  <a:gd name="connsiteY1" fmla="*/ 11732 h 11732"/>
                  <a:gd name="connsiteX2" fmla="*/ 10000 w 10000"/>
                  <a:gd name="connsiteY2" fmla="*/ 4408 h 11732"/>
                  <a:gd name="connsiteX3" fmla="*/ 6538 w 10000"/>
                  <a:gd name="connsiteY3" fmla="*/ 4099 h 11732"/>
                  <a:gd name="connsiteX4" fmla="*/ 5948 w 10000"/>
                  <a:gd name="connsiteY4" fmla="*/ 899 h 11732"/>
                  <a:gd name="connsiteX5" fmla="*/ 4259 w 10000"/>
                  <a:gd name="connsiteY5" fmla="*/ 1732 h 11732"/>
                  <a:gd name="connsiteX6" fmla="*/ 4230 w 10000"/>
                  <a:gd name="connsiteY6" fmla="*/ 4099 h 11732"/>
                  <a:gd name="connsiteX7" fmla="*/ 767 w 10000"/>
                  <a:gd name="connsiteY7" fmla="*/ 3872 h 11732"/>
                  <a:gd name="connsiteX8" fmla="*/ 577 w 10000"/>
                  <a:gd name="connsiteY8" fmla="*/ 8069 h 11732"/>
                  <a:gd name="connsiteX9" fmla="*/ 0 w 10000"/>
                  <a:gd name="connsiteY9" fmla="*/ 11732 h 11732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595 w 10000"/>
                  <a:gd name="connsiteY6" fmla="*/ 3660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5948 w 10000"/>
                  <a:gd name="connsiteY4" fmla="*/ 1160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486 w 10000"/>
                  <a:gd name="connsiteY3" fmla="*/ 4493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2104">
                    <a:moveTo>
                      <a:pt x="0" y="12104"/>
                    </a:moveTo>
                    <a:lnTo>
                      <a:pt x="10000" y="12104"/>
                    </a:lnTo>
                    <a:lnTo>
                      <a:pt x="10000" y="4780"/>
                    </a:lnTo>
                    <a:cubicBezTo>
                      <a:pt x="8909" y="5566"/>
                      <a:pt x="7475" y="5577"/>
                      <a:pt x="6486" y="4604"/>
                    </a:cubicBezTo>
                    <a:cubicBezTo>
                      <a:pt x="6818" y="3445"/>
                      <a:pt x="6512" y="393"/>
                      <a:pt x="6014" y="437"/>
                    </a:cubicBezTo>
                    <a:cubicBezTo>
                      <a:pt x="5692" y="205"/>
                      <a:pt x="5337" y="0"/>
                      <a:pt x="4832" y="1271"/>
                    </a:cubicBezTo>
                    <a:cubicBezTo>
                      <a:pt x="4620" y="1889"/>
                      <a:pt x="4451" y="4208"/>
                      <a:pt x="4595" y="4604"/>
                    </a:cubicBezTo>
                    <a:cubicBezTo>
                      <a:pt x="3463" y="5087"/>
                      <a:pt x="1853" y="4873"/>
                      <a:pt x="767" y="4244"/>
                    </a:cubicBezTo>
                    <a:cubicBezTo>
                      <a:pt x="245" y="5555"/>
                      <a:pt x="179" y="7066"/>
                      <a:pt x="577" y="8441"/>
                    </a:cubicBezTo>
                    <a:cubicBezTo>
                      <a:pt x="450" y="9890"/>
                      <a:pt x="47" y="12003"/>
                      <a:pt x="0" y="12104"/>
                    </a:cubicBezTo>
                    <a:close/>
                  </a:path>
                </a:pathLst>
              </a:custGeom>
              <a:solidFill>
                <a:srgbClr val="C7E6A4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0" tIns="365760" rIns="18288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HDL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2285985" y="1821600"/>
                <a:ext cx="446331" cy="370933"/>
              </a:xfrm>
              <a:custGeom>
                <a:avLst/>
                <a:gdLst>
                  <a:gd name="T0" fmla="*/ 0 w 3659"/>
                  <a:gd name="T1" fmla="*/ 2147483647 h 2147"/>
                  <a:gd name="T2" fmla="*/ 0 w 3659"/>
                  <a:gd name="T3" fmla="*/ 2147483647 h 2147"/>
                  <a:gd name="T4" fmla="*/ 2147483647 w 3659"/>
                  <a:gd name="T5" fmla="*/ 2147483647 h 2147"/>
                  <a:gd name="T6" fmla="*/ 2147483647 w 3659"/>
                  <a:gd name="T7" fmla="*/ 2147483647 h 2147"/>
                  <a:gd name="T8" fmla="*/ 2147483647 w 3659"/>
                  <a:gd name="T9" fmla="*/ 2147483647 h 2147"/>
                  <a:gd name="T10" fmla="*/ 2147483647 w 3659"/>
                  <a:gd name="T11" fmla="*/ 2147483647 h 2147"/>
                  <a:gd name="T12" fmla="*/ 2147483647 w 3659"/>
                  <a:gd name="T13" fmla="*/ 2147483647 h 2147"/>
                  <a:gd name="T14" fmla="*/ 2147483647 w 3659"/>
                  <a:gd name="T15" fmla="*/ 2147483647 h 2147"/>
                  <a:gd name="T16" fmla="*/ 2147483647 w 3659"/>
                  <a:gd name="T17" fmla="*/ 2147483647 h 2147"/>
                  <a:gd name="T18" fmla="*/ 2147483647 w 3659"/>
                  <a:gd name="T19" fmla="*/ 2147483647 h 2147"/>
                  <a:gd name="T20" fmla="*/ 2147483647 w 3659"/>
                  <a:gd name="T21" fmla="*/ 2147483647 h 2147"/>
                  <a:gd name="T22" fmla="*/ 2147483647 w 3659"/>
                  <a:gd name="T23" fmla="*/ 2147483647 h 2147"/>
                  <a:gd name="T24" fmla="*/ 2147483647 w 3659"/>
                  <a:gd name="T25" fmla="*/ 2147483647 h 2147"/>
                  <a:gd name="T26" fmla="*/ 2147483647 w 3659"/>
                  <a:gd name="T27" fmla="*/ 2147483647 h 2147"/>
                  <a:gd name="T28" fmla="*/ 0 w 3659"/>
                  <a:gd name="T29" fmla="*/ 2147483647 h 2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9"/>
                  <a:gd name="T46" fmla="*/ 0 h 2147"/>
                  <a:gd name="T47" fmla="*/ 3659 w 3659"/>
                  <a:gd name="T48" fmla="*/ 2147 h 2147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7994 w 10000"/>
                  <a:gd name="connsiteY2" fmla="*/ 10000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8044 w 10000"/>
                  <a:gd name="connsiteY2" fmla="*/ 7998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7998"/>
                  <a:gd name="connsiteX1" fmla="*/ 0 w 10000"/>
                  <a:gd name="connsiteY1" fmla="*/ 7998 h 7998"/>
                  <a:gd name="connsiteX2" fmla="*/ 8044 w 10000"/>
                  <a:gd name="connsiteY2" fmla="*/ 7998 h 7998"/>
                  <a:gd name="connsiteX3" fmla="*/ 8224 w 10000"/>
                  <a:gd name="connsiteY3" fmla="*/ 6646 h 7998"/>
                  <a:gd name="connsiteX4" fmla="*/ 9743 w 10000"/>
                  <a:gd name="connsiteY4" fmla="*/ 6027 h 7998"/>
                  <a:gd name="connsiteX5" fmla="*/ 9161 w 10000"/>
                  <a:gd name="connsiteY5" fmla="*/ 4411 h 7998"/>
                  <a:gd name="connsiteX6" fmla="*/ 8224 w 10000"/>
                  <a:gd name="connsiteY6" fmla="*/ 4411 h 7998"/>
                  <a:gd name="connsiteX7" fmla="*/ 8396 w 10000"/>
                  <a:gd name="connsiteY7" fmla="*/ 1057 h 7998"/>
                  <a:gd name="connsiteX8" fmla="*/ 8396 w 10000"/>
                  <a:gd name="connsiteY8" fmla="*/ 1053 h 7998"/>
                  <a:gd name="connsiteX9" fmla="*/ 5247 w 10000"/>
                  <a:gd name="connsiteY9" fmla="*/ 871 h 7998"/>
                  <a:gd name="connsiteX10" fmla="*/ 4668 w 10000"/>
                  <a:gd name="connsiteY10" fmla="*/ 2487 h 7998"/>
                  <a:gd name="connsiteX11" fmla="*/ 3148 w 10000"/>
                  <a:gd name="connsiteY11" fmla="*/ 1868 h 7998"/>
                  <a:gd name="connsiteX12" fmla="*/ 3148 w 10000"/>
                  <a:gd name="connsiteY12" fmla="*/ 871 h 7998"/>
                  <a:gd name="connsiteX13" fmla="*/ 0 w 10000"/>
                  <a:gd name="connsiteY13" fmla="*/ 624 h 7998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9166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9166"/>
                  <a:gd name="connsiteX1" fmla="*/ 0 w 10000"/>
                  <a:gd name="connsiteY1" fmla="*/ 9166 h 9166"/>
                  <a:gd name="connsiteX2" fmla="*/ 8044 w 10000"/>
                  <a:gd name="connsiteY2" fmla="*/ 9166 h 9166"/>
                  <a:gd name="connsiteX3" fmla="*/ 8211 w 10000"/>
                  <a:gd name="connsiteY3" fmla="*/ 7865 h 9166"/>
                  <a:gd name="connsiteX4" fmla="*/ 9743 w 10000"/>
                  <a:gd name="connsiteY4" fmla="*/ 7035 h 9166"/>
                  <a:gd name="connsiteX5" fmla="*/ 9148 w 10000"/>
                  <a:gd name="connsiteY5" fmla="*/ 4996 h 9166"/>
                  <a:gd name="connsiteX6" fmla="*/ 8237 w 10000"/>
                  <a:gd name="connsiteY6" fmla="*/ 4940 h 9166"/>
                  <a:gd name="connsiteX7" fmla="*/ 8396 w 10000"/>
                  <a:gd name="connsiteY7" fmla="*/ 1322 h 9166"/>
                  <a:gd name="connsiteX8" fmla="*/ 8396 w 10000"/>
                  <a:gd name="connsiteY8" fmla="*/ 1317 h 9166"/>
                  <a:gd name="connsiteX9" fmla="*/ 5247 w 10000"/>
                  <a:gd name="connsiteY9" fmla="*/ 1089 h 9166"/>
                  <a:gd name="connsiteX10" fmla="*/ 4668 w 10000"/>
                  <a:gd name="connsiteY10" fmla="*/ 3110 h 9166"/>
                  <a:gd name="connsiteX11" fmla="*/ 3148 w 10000"/>
                  <a:gd name="connsiteY11" fmla="*/ 2336 h 9166"/>
                  <a:gd name="connsiteX12" fmla="*/ 3148 w 10000"/>
                  <a:gd name="connsiteY12" fmla="*/ 1089 h 9166"/>
                  <a:gd name="connsiteX13" fmla="*/ 0 w 10000"/>
                  <a:gd name="connsiteY13" fmla="*/ 780 h 9166"/>
                  <a:gd name="connsiteX0" fmla="*/ 0 w 10000"/>
                  <a:gd name="connsiteY0" fmla="*/ 1392 h 10541"/>
                  <a:gd name="connsiteX1" fmla="*/ 0 w 10000"/>
                  <a:gd name="connsiteY1" fmla="*/ 10541 h 10541"/>
                  <a:gd name="connsiteX2" fmla="*/ 8044 w 10000"/>
                  <a:gd name="connsiteY2" fmla="*/ 10541 h 10541"/>
                  <a:gd name="connsiteX3" fmla="*/ 8211 w 10000"/>
                  <a:gd name="connsiteY3" fmla="*/ 9122 h 10541"/>
                  <a:gd name="connsiteX4" fmla="*/ 9743 w 10000"/>
                  <a:gd name="connsiteY4" fmla="*/ 8216 h 10541"/>
                  <a:gd name="connsiteX5" fmla="*/ 9148 w 10000"/>
                  <a:gd name="connsiteY5" fmla="*/ 5992 h 10541"/>
                  <a:gd name="connsiteX6" fmla="*/ 8237 w 10000"/>
                  <a:gd name="connsiteY6" fmla="*/ 5930 h 10541"/>
                  <a:gd name="connsiteX7" fmla="*/ 8396 w 10000"/>
                  <a:gd name="connsiteY7" fmla="*/ 1983 h 10541"/>
                  <a:gd name="connsiteX8" fmla="*/ 8396 w 10000"/>
                  <a:gd name="connsiteY8" fmla="*/ 1978 h 10541"/>
                  <a:gd name="connsiteX9" fmla="*/ 5239 w 10000"/>
                  <a:gd name="connsiteY9" fmla="*/ 528 h 10541"/>
                  <a:gd name="connsiteX10" fmla="*/ 4668 w 10000"/>
                  <a:gd name="connsiteY10" fmla="*/ 3934 h 10541"/>
                  <a:gd name="connsiteX11" fmla="*/ 3148 w 10000"/>
                  <a:gd name="connsiteY11" fmla="*/ 3090 h 10541"/>
                  <a:gd name="connsiteX12" fmla="*/ 3148 w 10000"/>
                  <a:gd name="connsiteY12" fmla="*/ 1729 h 10541"/>
                  <a:gd name="connsiteX13" fmla="*/ 0 w 10000"/>
                  <a:gd name="connsiteY13" fmla="*/ 1392 h 10541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033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211 w 10009"/>
                  <a:gd name="connsiteY3" fmla="*/ 9648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382 w 10000"/>
                  <a:gd name="connsiteY3" fmla="*/ 9246 h 11067"/>
                  <a:gd name="connsiteX4" fmla="*/ 9743 w 10000"/>
                  <a:gd name="connsiteY4" fmla="*/ 8742 h 11067"/>
                  <a:gd name="connsiteX5" fmla="*/ 9430 w 10000"/>
                  <a:gd name="connsiteY5" fmla="*/ 5605 h 11067"/>
                  <a:gd name="connsiteX6" fmla="*/ 8382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60"/>
                  <a:gd name="connsiteY0" fmla="*/ 1918 h 11067"/>
                  <a:gd name="connsiteX1" fmla="*/ 0 w 10060"/>
                  <a:gd name="connsiteY1" fmla="*/ 11067 h 11067"/>
                  <a:gd name="connsiteX2" fmla="*/ 8044 w 10060"/>
                  <a:gd name="connsiteY2" fmla="*/ 11067 h 11067"/>
                  <a:gd name="connsiteX3" fmla="*/ 8382 w 10060"/>
                  <a:gd name="connsiteY3" fmla="*/ 9246 h 11067"/>
                  <a:gd name="connsiteX4" fmla="*/ 9743 w 10060"/>
                  <a:gd name="connsiteY4" fmla="*/ 8742 h 11067"/>
                  <a:gd name="connsiteX5" fmla="*/ 9500 w 10060"/>
                  <a:gd name="connsiteY5" fmla="*/ 5544 h 11067"/>
                  <a:gd name="connsiteX6" fmla="*/ 8382 w 10060"/>
                  <a:gd name="connsiteY6" fmla="*/ 5605 h 11067"/>
                  <a:gd name="connsiteX7" fmla="*/ 8396 w 10060"/>
                  <a:gd name="connsiteY7" fmla="*/ 2509 h 11067"/>
                  <a:gd name="connsiteX8" fmla="*/ 8396 w 10060"/>
                  <a:gd name="connsiteY8" fmla="*/ 2504 h 11067"/>
                  <a:gd name="connsiteX9" fmla="*/ 5239 w 10060"/>
                  <a:gd name="connsiteY9" fmla="*/ 1054 h 11067"/>
                  <a:gd name="connsiteX10" fmla="*/ 4668 w 10060"/>
                  <a:gd name="connsiteY10" fmla="*/ 4460 h 11067"/>
                  <a:gd name="connsiteX11" fmla="*/ 3148 w 10060"/>
                  <a:gd name="connsiteY11" fmla="*/ 3616 h 11067"/>
                  <a:gd name="connsiteX12" fmla="*/ 3143 w 10060"/>
                  <a:gd name="connsiteY12" fmla="*/ 1054 h 11067"/>
                  <a:gd name="connsiteX13" fmla="*/ 0 w 10060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82 w 10094"/>
                  <a:gd name="connsiteY6" fmla="*/ 560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07"/>
                  <a:gd name="connsiteY0" fmla="*/ 1918 h 11067"/>
                  <a:gd name="connsiteX1" fmla="*/ 0 w 10007"/>
                  <a:gd name="connsiteY1" fmla="*/ 11067 h 11067"/>
                  <a:gd name="connsiteX2" fmla="*/ 8044 w 10007"/>
                  <a:gd name="connsiteY2" fmla="*/ 11067 h 11067"/>
                  <a:gd name="connsiteX3" fmla="*/ 8382 w 10007"/>
                  <a:gd name="connsiteY3" fmla="*/ 9246 h 11067"/>
                  <a:gd name="connsiteX4" fmla="*/ 9534 w 10007"/>
                  <a:gd name="connsiteY4" fmla="*/ 9246 h 11067"/>
                  <a:gd name="connsiteX5" fmla="*/ 9534 w 10007"/>
                  <a:gd name="connsiteY5" fmla="*/ 4695 h 11067"/>
                  <a:gd name="connsiteX6" fmla="*/ 8311 w 10007"/>
                  <a:gd name="connsiteY6" fmla="*/ 4695 h 11067"/>
                  <a:gd name="connsiteX7" fmla="*/ 8396 w 10007"/>
                  <a:gd name="connsiteY7" fmla="*/ 2509 h 11067"/>
                  <a:gd name="connsiteX8" fmla="*/ 8396 w 10007"/>
                  <a:gd name="connsiteY8" fmla="*/ 2504 h 11067"/>
                  <a:gd name="connsiteX9" fmla="*/ 5239 w 10007"/>
                  <a:gd name="connsiteY9" fmla="*/ 1054 h 11067"/>
                  <a:gd name="connsiteX10" fmla="*/ 4668 w 10007"/>
                  <a:gd name="connsiteY10" fmla="*/ 4460 h 11067"/>
                  <a:gd name="connsiteX11" fmla="*/ 3148 w 10007"/>
                  <a:gd name="connsiteY11" fmla="*/ 3616 h 11067"/>
                  <a:gd name="connsiteX12" fmla="*/ 3143 w 10007"/>
                  <a:gd name="connsiteY12" fmla="*/ 1054 h 11067"/>
                  <a:gd name="connsiteX13" fmla="*/ 0 w 10007"/>
                  <a:gd name="connsiteY13" fmla="*/ 1918 h 11067"/>
                  <a:gd name="connsiteX0" fmla="*/ 0 w 9840"/>
                  <a:gd name="connsiteY0" fmla="*/ 1918 h 11067"/>
                  <a:gd name="connsiteX1" fmla="*/ 0 w 9840"/>
                  <a:gd name="connsiteY1" fmla="*/ 11067 h 11067"/>
                  <a:gd name="connsiteX2" fmla="*/ 8044 w 9840"/>
                  <a:gd name="connsiteY2" fmla="*/ 11067 h 11067"/>
                  <a:gd name="connsiteX3" fmla="*/ 8382 w 9840"/>
                  <a:gd name="connsiteY3" fmla="*/ 9246 h 11067"/>
                  <a:gd name="connsiteX4" fmla="*/ 9534 w 9840"/>
                  <a:gd name="connsiteY4" fmla="*/ 9246 h 11067"/>
                  <a:gd name="connsiteX5" fmla="*/ 9289 w 9840"/>
                  <a:gd name="connsiteY5" fmla="*/ 4695 h 11067"/>
                  <a:gd name="connsiteX6" fmla="*/ 8311 w 9840"/>
                  <a:gd name="connsiteY6" fmla="*/ 4695 h 11067"/>
                  <a:gd name="connsiteX7" fmla="*/ 8396 w 9840"/>
                  <a:gd name="connsiteY7" fmla="*/ 2509 h 11067"/>
                  <a:gd name="connsiteX8" fmla="*/ 8396 w 9840"/>
                  <a:gd name="connsiteY8" fmla="*/ 2504 h 11067"/>
                  <a:gd name="connsiteX9" fmla="*/ 5239 w 9840"/>
                  <a:gd name="connsiteY9" fmla="*/ 1054 h 11067"/>
                  <a:gd name="connsiteX10" fmla="*/ 4668 w 9840"/>
                  <a:gd name="connsiteY10" fmla="*/ 4460 h 11067"/>
                  <a:gd name="connsiteX11" fmla="*/ 3148 w 9840"/>
                  <a:gd name="connsiteY11" fmla="*/ 3616 h 11067"/>
                  <a:gd name="connsiteX12" fmla="*/ 3143 w 9840"/>
                  <a:gd name="connsiteY12" fmla="*/ 1054 h 11067"/>
                  <a:gd name="connsiteX13" fmla="*/ 0 w 9840"/>
                  <a:gd name="connsiteY13" fmla="*/ 1918 h 11067"/>
                  <a:gd name="connsiteX0" fmla="*/ 0 w 9921"/>
                  <a:gd name="connsiteY0" fmla="*/ 1733 h 10000"/>
                  <a:gd name="connsiteX1" fmla="*/ 0 w 9921"/>
                  <a:gd name="connsiteY1" fmla="*/ 10000 h 10000"/>
                  <a:gd name="connsiteX2" fmla="*/ 8175 w 9921"/>
                  <a:gd name="connsiteY2" fmla="*/ 10000 h 10000"/>
                  <a:gd name="connsiteX3" fmla="*/ 8518 w 9921"/>
                  <a:gd name="connsiteY3" fmla="*/ 8355 h 10000"/>
                  <a:gd name="connsiteX4" fmla="*/ 9440 w 9921"/>
                  <a:gd name="connsiteY4" fmla="*/ 8355 h 10000"/>
                  <a:gd name="connsiteX5" fmla="*/ 9440 w 9921"/>
                  <a:gd name="connsiteY5" fmla="*/ 4242 h 10000"/>
                  <a:gd name="connsiteX6" fmla="*/ 8446 w 9921"/>
                  <a:gd name="connsiteY6" fmla="*/ 4242 h 10000"/>
                  <a:gd name="connsiteX7" fmla="*/ 8533 w 9921"/>
                  <a:gd name="connsiteY7" fmla="*/ 2267 h 10000"/>
                  <a:gd name="connsiteX8" fmla="*/ 8533 w 9921"/>
                  <a:gd name="connsiteY8" fmla="*/ 2263 h 10000"/>
                  <a:gd name="connsiteX9" fmla="*/ 5324 w 9921"/>
                  <a:gd name="connsiteY9" fmla="*/ 952 h 10000"/>
                  <a:gd name="connsiteX10" fmla="*/ 4744 w 9921"/>
                  <a:gd name="connsiteY10" fmla="*/ 4030 h 10000"/>
                  <a:gd name="connsiteX11" fmla="*/ 3199 w 9921"/>
                  <a:gd name="connsiteY11" fmla="*/ 3267 h 10000"/>
                  <a:gd name="connsiteX12" fmla="*/ 3194 w 9921"/>
                  <a:gd name="connsiteY12" fmla="*/ 952 h 10000"/>
                  <a:gd name="connsiteX13" fmla="*/ 0 w 9921"/>
                  <a:gd name="connsiteY13" fmla="*/ 1733 h 10000"/>
                  <a:gd name="connsiteX0" fmla="*/ 0 w 10000"/>
                  <a:gd name="connsiteY0" fmla="*/ 1733 h 10000"/>
                  <a:gd name="connsiteX1" fmla="*/ 0 w 10000"/>
                  <a:gd name="connsiteY1" fmla="*/ 10000 h 10000"/>
                  <a:gd name="connsiteX2" fmla="*/ 8240 w 10000"/>
                  <a:gd name="connsiteY2" fmla="*/ 10000 h 10000"/>
                  <a:gd name="connsiteX3" fmla="*/ 8586 w 10000"/>
                  <a:gd name="connsiteY3" fmla="*/ 8355 h 10000"/>
                  <a:gd name="connsiteX4" fmla="*/ 9515 w 10000"/>
                  <a:gd name="connsiteY4" fmla="*/ 8355 h 10000"/>
                  <a:gd name="connsiteX5" fmla="*/ 9515 w 10000"/>
                  <a:gd name="connsiteY5" fmla="*/ 4242 h 10000"/>
                  <a:gd name="connsiteX6" fmla="*/ 8513 w 10000"/>
                  <a:gd name="connsiteY6" fmla="*/ 4242 h 10000"/>
                  <a:gd name="connsiteX7" fmla="*/ 8601 w 10000"/>
                  <a:gd name="connsiteY7" fmla="*/ 2267 h 10000"/>
                  <a:gd name="connsiteX8" fmla="*/ 8601 w 10000"/>
                  <a:gd name="connsiteY8" fmla="*/ 2263 h 10000"/>
                  <a:gd name="connsiteX9" fmla="*/ 5366 w 10000"/>
                  <a:gd name="connsiteY9" fmla="*/ 952 h 10000"/>
                  <a:gd name="connsiteX10" fmla="*/ 4782 w 10000"/>
                  <a:gd name="connsiteY10" fmla="*/ 4030 h 10000"/>
                  <a:gd name="connsiteX11" fmla="*/ 3224 w 10000"/>
                  <a:gd name="connsiteY11" fmla="*/ 3267 h 10000"/>
                  <a:gd name="connsiteX12" fmla="*/ 3219 w 10000"/>
                  <a:gd name="connsiteY12" fmla="*/ 952 h 10000"/>
                  <a:gd name="connsiteX13" fmla="*/ 0 w 10000"/>
                  <a:gd name="connsiteY13" fmla="*/ 173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10000">
                    <a:moveTo>
                      <a:pt x="0" y="1733"/>
                    </a:moveTo>
                    <a:lnTo>
                      <a:pt x="0" y="10000"/>
                    </a:lnTo>
                    <a:lnTo>
                      <a:pt x="8240" y="10000"/>
                    </a:lnTo>
                    <a:cubicBezTo>
                      <a:pt x="8167" y="9761"/>
                      <a:pt x="8253" y="8846"/>
                      <a:pt x="8586" y="8355"/>
                    </a:cubicBezTo>
                    <a:cubicBezTo>
                      <a:pt x="9180" y="8693"/>
                      <a:pt x="9143" y="8748"/>
                      <a:pt x="9515" y="8355"/>
                    </a:cubicBezTo>
                    <a:cubicBezTo>
                      <a:pt x="9829" y="7592"/>
                      <a:pt x="10000" y="5408"/>
                      <a:pt x="9515" y="4242"/>
                    </a:cubicBezTo>
                    <a:cubicBezTo>
                      <a:pt x="9106" y="3427"/>
                      <a:pt x="8818" y="4064"/>
                      <a:pt x="8513" y="4242"/>
                    </a:cubicBezTo>
                    <a:cubicBezTo>
                      <a:pt x="8530" y="4350"/>
                      <a:pt x="8116" y="3558"/>
                      <a:pt x="8601" y="2267"/>
                    </a:cubicBezTo>
                    <a:lnTo>
                      <a:pt x="8601" y="2263"/>
                    </a:lnTo>
                    <a:cubicBezTo>
                      <a:pt x="7593" y="1643"/>
                      <a:pt x="6425" y="475"/>
                      <a:pt x="5366" y="952"/>
                    </a:cubicBezTo>
                    <a:cubicBezTo>
                      <a:pt x="5595" y="2670"/>
                      <a:pt x="5038" y="3830"/>
                      <a:pt x="4782" y="4030"/>
                    </a:cubicBezTo>
                    <a:cubicBezTo>
                      <a:pt x="4425" y="4416"/>
                      <a:pt x="3715" y="4775"/>
                      <a:pt x="3224" y="3267"/>
                    </a:cubicBezTo>
                    <a:cubicBezTo>
                      <a:pt x="3090" y="2875"/>
                      <a:pt x="3085" y="1343"/>
                      <a:pt x="3219" y="952"/>
                    </a:cubicBezTo>
                    <a:cubicBezTo>
                      <a:pt x="2302" y="0"/>
                      <a:pt x="1019" y="964"/>
                      <a:pt x="0" y="1733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5760" rIns="27432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Source Code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Revisiting Target Tracking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14546" y="1642676"/>
            <a:ext cx="3753065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15603" y="3727000"/>
            <a:ext cx="1587388" cy="9339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PR Region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52476" y="1205322"/>
            <a:ext cx="4978625" cy="7184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357290" y="1149264"/>
            <a:ext cx="1082310" cy="28738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PLB Bus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928662" y="1649330"/>
            <a:ext cx="1010156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DCR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Bridge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>
            <a:off x="134725" y="3656927"/>
            <a:ext cx="24435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1357290" y="4873556"/>
            <a:ext cx="646122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1357290" y="1428736"/>
            <a:ext cx="6643734" cy="62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1250321" y="15419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5400000">
            <a:off x="4036403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28728" y="4935478"/>
            <a:ext cx="793694" cy="50292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Socket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2065" y="2936698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2324297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2757221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2937143" y="2793006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2829375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262298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2541559" y="2612592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3046638" y="2611792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2541559" y="35473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3046638" y="3546585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3297912" y="5594190"/>
            <a:ext cx="1202650" cy="574766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Switch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53604" y="530680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216241" y="530936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3046764" y="498349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109401" y="498605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12" name="Group 327"/>
          <p:cNvGrpSpPr/>
          <p:nvPr/>
        </p:nvGrpSpPr>
        <p:grpSpPr>
          <a:xfrm>
            <a:off x="4071933" y="2506586"/>
            <a:ext cx="2428892" cy="2156170"/>
            <a:chOff x="6357950" y="2499512"/>
            <a:chExt cx="2404791" cy="214393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Left-Right Arrow 23"/>
            <p:cNvSpPr/>
            <p:nvPr/>
          </p:nvSpPr>
          <p:spPr bwMode="auto">
            <a:xfrm>
              <a:off x="8001024" y="3857628"/>
              <a:ext cx="761717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5" name="Rounded Rectangle 84"/>
          <p:cNvSpPr/>
          <p:nvPr/>
        </p:nvSpPr>
        <p:spPr bwMode="auto">
          <a:xfrm>
            <a:off x="6572264" y="3643314"/>
            <a:ext cx="1071570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Sensor</a:t>
            </a:r>
          </a:p>
        </p:txBody>
      </p:sp>
      <p:pic>
        <p:nvPicPr>
          <p:cNvPr id="28675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857628"/>
            <a:ext cx="942972" cy="942972"/>
          </a:xfrm>
          <a:prstGeom prst="rect">
            <a:avLst/>
          </a:prstGeom>
          <a:noFill/>
        </p:spPr>
      </p:pic>
      <p:sp>
        <p:nvSpPr>
          <p:cNvPr id="88" name="Rounded Rectangle 87"/>
          <p:cNvSpPr/>
          <p:nvPr/>
        </p:nvSpPr>
        <p:spPr bwMode="auto">
          <a:xfrm>
            <a:off x="785786" y="1000108"/>
            <a:ext cx="7000924" cy="53578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215074" y="1643050"/>
            <a:ext cx="1428760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ICAP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99141" y="4300968"/>
            <a:ext cx="288616" cy="7184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929586" y="1071546"/>
            <a:ext cx="928694" cy="257176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Filter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Storage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214546" y="3714752"/>
            <a:ext cx="1587388" cy="1014410"/>
            <a:chOff x="2214546" y="3714752"/>
            <a:chExt cx="1587388" cy="101441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05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  <p:sp>
        <p:nvSpPr>
          <p:cNvPr id="106" name="Cloud Callout 105"/>
          <p:cNvSpPr/>
          <p:nvPr/>
        </p:nvSpPr>
        <p:spPr bwMode="auto">
          <a:xfrm>
            <a:off x="5572132" y="2643182"/>
            <a:ext cx="1928826" cy="857256"/>
          </a:xfrm>
          <a:prstGeom prst="cloudCallout">
            <a:avLst>
              <a:gd name="adj1" fmla="val -54298"/>
              <a:gd name="adj2" fmla="val -62579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Looks </a:t>
            </a:r>
            <a:r>
              <a:rPr lang="en-US" sz="1600" dirty="0" smtClean="0">
                <a:latin typeface="+mj-lt"/>
              </a:rPr>
              <a:t>like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</a:rPr>
              <a:t>spaceship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9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942972" cy="942972"/>
          </a:xfrm>
          <a:prstGeom prst="rect">
            <a:avLst/>
          </a:prstGeom>
          <a:noFill/>
        </p:spPr>
      </p:pic>
      <p:grpSp>
        <p:nvGrpSpPr>
          <p:cNvPr id="111" name="Group 110"/>
          <p:cNvGrpSpPr/>
          <p:nvPr/>
        </p:nvGrpSpPr>
        <p:grpSpPr>
          <a:xfrm>
            <a:off x="8072462" y="2571744"/>
            <a:ext cx="642942" cy="479602"/>
            <a:chOff x="2214546" y="3714752"/>
            <a:chExt cx="1587388" cy="118411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endParaRPr>
            </a:p>
          </p:txBody>
        </p:sp>
        <p:pic>
          <p:nvPicPr>
            <p:cNvPr id="113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7299" y="3842078"/>
              <a:ext cx="1056785" cy="1056784"/>
            </a:xfrm>
            <a:prstGeom prst="rect">
              <a:avLst/>
            </a:prstGeom>
            <a:noFill/>
          </p:spPr>
        </p:pic>
      </p:grpSp>
      <p:sp>
        <p:nvSpPr>
          <p:cNvPr id="115" name="Rounded Rectangle 114"/>
          <p:cNvSpPr/>
          <p:nvPr/>
        </p:nvSpPr>
        <p:spPr bwMode="auto">
          <a:xfrm>
            <a:off x="8072462" y="3000372"/>
            <a:ext cx="642942" cy="378297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1026" name="Picture 2" descr="C:\Users\JoeAntoon\AppData\Local\Microsoft\Windows\Temporary Internet Files\Content.IE5\72Y5L7J3\MCj033787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000372"/>
            <a:ext cx="613570" cy="354554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 bwMode="auto">
          <a:xfrm rot="5400000">
            <a:off x="6893924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7858148" y="1142984"/>
            <a:ext cx="1028443" cy="657220"/>
            <a:chOff x="2214546" y="3714752"/>
            <a:chExt cx="1587388" cy="1014410"/>
          </a:xfrm>
        </p:grpSpPr>
        <p:sp>
          <p:nvSpPr>
            <p:cNvPr id="109" name="Rounded Rectangle 108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10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022E-16 L -0.25 -0.320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6285 0.0018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46285 0.0877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8773 L -0.46285 -0.0085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14792 0.0018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0.00186 L -0.14792 0.0858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Seamless Filter Swapping</a:t>
            </a:r>
            <a:endParaRPr lang="en-US" dirty="0"/>
          </a:p>
        </p:txBody>
      </p:sp>
      <p:sp>
        <p:nvSpPr>
          <p:cNvPr id="312" name="Rounded Rectangle 311"/>
          <p:cNvSpPr/>
          <p:nvPr/>
        </p:nvSpPr>
        <p:spPr bwMode="auto">
          <a:xfrm>
            <a:off x="4786314" y="1071546"/>
            <a:ext cx="414340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4" name="Rounded Rectangle 313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4929190" y="235822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7" name="Straight Connector 316"/>
          <p:cNvCxnSpPr/>
          <p:nvPr/>
        </p:nvCxnSpPr>
        <p:spPr bwMode="auto">
          <a:xfrm rot="5400000">
            <a:off x="4822033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18" name="Straight Connector 317"/>
          <p:cNvCxnSpPr/>
          <p:nvPr/>
        </p:nvCxnSpPr>
        <p:spPr bwMode="auto">
          <a:xfrm rot="5400000">
            <a:off x="5250661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19" name="Rectangle 318"/>
          <p:cNvSpPr/>
          <p:nvPr/>
        </p:nvSpPr>
        <p:spPr bwMode="auto">
          <a:xfrm>
            <a:off x="5429256" y="2215348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0" name="Straight Connector 319"/>
          <p:cNvCxnSpPr/>
          <p:nvPr/>
        </p:nvCxnSpPr>
        <p:spPr bwMode="auto">
          <a:xfrm rot="5400000">
            <a:off x="5322099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1" name="Straight Connector 320"/>
          <p:cNvCxnSpPr/>
          <p:nvPr/>
        </p:nvCxnSpPr>
        <p:spPr bwMode="auto">
          <a:xfrm rot="5400000">
            <a:off x="5750727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2" name="Rectangle 321"/>
          <p:cNvSpPr/>
          <p:nvPr/>
        </p:nvSpPr>
        <p:spPr bwMode="auto">
          <a:xfrm>
            <a:off x="6286512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3" name="Straight Connector 322"/>
          <p:cNvCxnSpPr/>
          <p:nvPr/>
        </p:nvCxnSpPr>
        <p:spPr bwMode="auto">
          <a:xfrm rot="5400000">
            <a:off x="6179355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4" name="Straight Connector 323"/>
          <p:cNvCxnSpPr/>
          <p:nvPr/>
        </p:nvCxnSpPr>
        <p:spPr bwMode="auto">
          <a:xfrm rot="5400000">
            <a:off x="6607983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5" name="Rectangle 324"/>
          <p:cNvSpPr/>
          <p:nvPr/>
        </p:nvSpPr>
        <p:spPr bwMode="auto">
          <a:xfrm>
            <a:off x="6786578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6" name="Straight Connector 325"/>
          <p:cNvCxnSpPr/>
          <p:nvPr/>
        </p:nvCxnSpPr>
        <p:spPr bwMode="auto">
          <a:xfrm rot="5400000">
            <a:off x="6679421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7" name="Straight Connector 326"/>
          <p:cNvCxnSpPr/>
          <p:nvPr/>
        </p:nvCxnSpPr>
        <p:spPr bwMode="auto">
          <a:xfrm rot="5400000">
            <a:off x="7108049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8" name="Straight Arrow Connector 327"/>
          <p:cNvCxnSpPr/>
          <p:nvPr/>
        </p:nvCxnSpPr>
        <p:spPr bwMode="auto">
          <a:xfrm rot="5400000">
            <a:off x="5037141" y="20367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9" name="Straight Arrow Connector 328"/>
          <p:cNvCxnSpPr/>
          <p:nvPr/>
        </p:nvCxnSpPr>
        <p:spPr bwMode="auto">
          <a:xfrm rot="5400000" flipH="1" flipV="1">
            <a:off x="5537207" y="20359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0" name="Straight Arrow Connector 329"/>
          <p:cNvCxnSpPr/>
          <p:nvPr/>
        </p:nvCxnSpPr>
        <p:spPr bwMode="auto">
          <a:xfrm rot="5400000">
            <a:off x="5037141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1" name="Straight Arrow Connector 330"/>
          <p:cNvCxnSpPr/>
          <p:nvPr/>
        </p:nvCxnSpPr>
        <p:spPr bwMode="auto">
          <a:xfrm rot="5400000" flipH="1" flipV="1">
            <a:off x="5537207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 rot="5400000">
            <a:off x="6394463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3" name="Straight Arrow Connector 332"/>
          <p:cNvCxnSpPr/>
          <p:nvPr/>
        </p:nvCxnSpPr>
        <p:spPr bwMode="auto">
          <a:xfrm rot="5400000" flipH="1" flipV="1">
            <a:off x="6894529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 rot="5400000">
            <a:off x="6394463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5" name="Straight Arrow Connector 334"/>
          <p:cNvCxnSpPr/>
          <p:nvPr/>
        </p:nvCxnSpPr>
        <p:spPr bwMode="auto">
          <a:xfrm rot="5400000" flipH="1" flipV="1">
            <a:off x="6894529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1" name="Straight Arrow Connector 340"/>
          <p:cNvCxnSpPr/>
          <p:nvPr/>
        </p:nvCxnSpPr>
        <p:spPr bwMode="auto">
          <a:xfrm>
            <a:off x="6500826" y="4929198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2" name="Straight Arrow Connector 341"/>
          <p:cNvCxnSpPr/>
          <p:nvPr/>
        </p:nvCxnSpPr>
        <p:spPr bwMode="auto">
          <a:xfrm rot="10800000">
            <a:off x="6500826" y="5072074"/>
            <a:ext cx="85725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379" name="Group 378"/>
          <p:cNvGrpSpPr/>
          <p:nvPr/>
        </p:nvGrpSpPr>
        <p:grpSpPr>
          <a:xfrm>
            <a:off x="7072330" y="4071942"/>
            <a:ext cx="1000132" cy="1143008"/>
            <a:chOff x="6572264" y="4643446"/>
            <a:chExt cx="1000132" cy="1143008"/>
          </a:xfrm>
        </p:grpSpPr>
        <p:sp>
          <p:nvSpPr>
            <p:cNvPr id="339" name="Rounded Rectangle 338"/>
            <p:cNvSpPr/>
            <p:nvPr/>
          </p:nvSpPr>
          <p:spPr bwMode="auto">
            <a:xfrm>
              <a:off x="6643702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6572264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7143768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49" name="Straight Arrow Connector 348"/>
            <p:cNvCxnSpPr/>
            <p:nvPr/>
          </p:nvCxnSpPr>
          <p:spPr bwMode="auto">
            <a:xfrm rot="5400000">
              <a:off x="6608777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50" name="Straight Arrow Connector 349"/>
            <p:cNvCxnSpPr/>
            <p:nvPr/>
          </p:nvCxnSpPr>
          <p:spPr bwMode="auto">
            <a:xfrm rot="5400000">
              <a:off x="7180281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52" name="Rounded Rectangle 351"/>
          <p:cNvSpPr/>
          <p:nvPr/>
        </p:nvSpPr>
        <p:spPr bwMode="auto">
          <a:xfrm>
            <a:off x="7643834" y="3143248"/>
            <a:ext cx="1285884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3" name="Rectangle 352"/>
          <p:cNvSpPr/>
          <p:nvPr/>
        </p:nvSpPr>
        <p:spPr bwMode="auto">
          <a:xfrm>
            <a:off x="7858148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4" name="Straight Connector 353"/>
          <p:cNvCxnSpPr/>
          <p:nvPr/>
        </p:nvCxnSpPr>
        <p:spPr bwMode="auto">
          <a:xfrm rot="5400000">
            <a:off x="7750991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 rot="5400000">
            <a:off x="8179619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56" name="Rectangle 355"/>
          <p:cNvSpPr/>
          <p:nvPr/>
        </p:nvSpPr>
        <p:spPr bwMode="auto">
          <a:xfrm>
            <a:off x="8358214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7" name="Straight Connector 356"/>
          <p:cNvCxnSpPr/>
          <p:nvPr/>
        </p:nvCxnSpPr>
        <p:spPr bwMode="auto">
          <a:xfrm rot="5400000">
            <a:off x="8251057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8" name="Straight Connector 357"/>
          <p:cNvCxnSpPr/>
          <p:nvPr/>
        </p:nvCxnSpPr>
        <p:spPr bwMode="auto">
          <a:xfrm rot="5400000">
            <a:off x="8679685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rot="5400000">
            <a:off x="7966099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0" name="Straight Arrow Connector 359"/>
          <p:cNvCxnSpPr/>
          <p:nvPr/>
        </p:nvCxnSpPr>
        <p:spPr bwMode="auto">
          <a:xfrm rot="5400000" flipH="1" flipV="1">
            <a:off x="8466165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1" name="Straight Arrow Connector 360"/>
          <p:cNvCxnSpPr/>
          <p:nvPr/>
        </p:nvCxnSpPr>
        <p:spPr bwMode="auto">
          <a:xfrm rot="5400000">
            <a:off x="7966099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2" name="Straight Arrow Connector 361"/>
          <p:cNvCxnSpPr/>
          <p:nvPr/>
        </p:nvCxnSpPr>
        <p:spPr bwMode="auto">
          <a:xfrm rot="5400000" flipH="1" flipV="1">
            <a:off x="8466165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378" name="Group 377"/>
          <p:cNvGrpSpPr/>
          <p:nvPr/>
        </p:nvGrpSpPr>
        <p:grpSpPr>
          <a:xfrm>
            <a:off x="5572132" y="4071942"/>
            <a:ext cx="1000132" cy="1143008"/>
            <a:chOff x="4857752" y="4643446"/>
            <a:chExt cx="1000132" cy="1143008"/>
          </a:xfrm>
        </p:grpSpPr>
        <p:sp>
          <p:nvSpPr>
            <p:cNvPr id="366" name="Rounded Rectangle 365"/>
            <p:cNvSpPr/>
            <p:nvPr/>
          </p:nvSpPr>
          <p:spPr bwMode="auto">
            <a:xfrm>
              <a:off x="4929190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4857752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5429256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69" name="Straight Arrow Connector 368"/>
            <p:cNvCxnSpPr/>
            <p:nvPr/>
          </p:nvCxnSpPr>
          <p:spPr bwMode="auto">
            <a:xfrm rot="5400000">
              <a:off x="4894265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70" name="Straight Arrow Connector 369"/>
            <p:cNvCxnSpPr/>
            <p:nvPr/>
          </p:nvCxnSpPr>
          <p:spPr bwMode="auto">
            <a:xfrm rot="5400000">
              <a:off x="5465769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77" name="Rounded Rectangle 37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0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4605342" cy="45815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Filter tracks target</a:t>
            </a:r>
          </a:p>
          <a:p>
            <a:pPr lvl="1"/>
            <a:r>
              <a:rPr lang="en-US" b="0" dirty="0" smtClean="0"/>
              <a:t>Target slows down</a:t>
            </a:r>
          </a:p>
          <a:p>
            <a:pPr lvl="1"/>
            <a:r>
              <a:rPr lang="en-US" b="0" dirty="0" smtClean="0"/>
              <a:t>Filter swap needed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First load new filter</a:t>
            </a:r>
          </a:p>
          <a:p>
            <a:pPr lvl="1"/>
            <a:r>
              <a:rPr lang="en-US" b="0" dirty="0" smtClean="0"/>
              <a:t>Spare region used</a:t>
            </a:r>
          </a:p>
          <a:p>
            <a:pPr lvl="1"/>
            <a:r>
              <a:rPr lang="en-US" b="0" dirty="0" smtClean="0"/>
              <a:t>Old filter continues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Redirect traffic</a:t>
            </a:r>
          </a:p>
          <a:p>
            <a:pPr lvl="1"/>
            <a:r>
              <a:rPr lang="en-US" b="0" dirty="0" smtClean="0"/>
              <a:t>Downtime is now negligible</a:t>
            </a:r>
          </a:p>
          <a:p>
            <a:pPr lvl="1"/>
            <a:r>
              <a:rPr lang="en-US" b="0" dirty="0" smtClean="0"/>
              <a:t>Previously in seconds</a:t>
            </a:r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endParaRPr lang="en-US" dirty="0" smtClean="0"/>
          </a:p>
        </p:txBody>
      </p:sp>
      <p:pic>
        <p:nvPicPr>
          <p:cNvPr id="381" name="Picture 380" descr="Burger 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429264"/>
            <a:ext cx="2143140" cy="903534"/>
          </a:xfrm>
          <a:prstGeom prst="rect">
            <a:avLst/>
          </a:prstGeom>
        </p:spPr>
      </p:pic>
      <p:pic>
        <p:nvPicPr>
          <p:cNvPr id="1026" name="Picture 2" descr="C:\Users\JoeAntoon\AppData\Local\Microsoft\Windows\Temporary Internet Files\Content.IE5\00XQKFTI\MCj04103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5643578"/>
            <a:ext cx="1428760" cy="646520"/>
          </a:xfrm>
          <a:prstGeom prst="rect">
            <a:avLst/>
          </a:prstGeom>
          <a:noFill/>
        </p:spPr>
      </p:pic>
      <p:grpSp>
        <p:nvGrpSpPr>
          <p:cNvPr id="387" name="Group 386"/>
          <p:cNvGrpSpPr/>
          <p:nvPr/>
        </p:nvGrpSpPr>
        <p:grpSpPr>
          <a:xfrm>
            <a:off x="2285984" y="4643446"/>
            <a:ext cx="1071570" cy="857256"/>
            <a:chOff x="3428992" y="4214818"/>
            <a:chExt cx="1071570" cy="857256"/>
          </a:xfrm>
        </p:grpSpPr>
        <p:sp>
          <p:nvSpPr>
            <p:cNvPr id="385" name="Cloud Callout 384"/>
            <p:cNvSpPr/>
            <p:nvPr/>
          </p:nvSpPr>
          <p:spPr bwMode="auto">
            <a:xfrm>
              <a:off x="3428992" y="4214818"/>
              <a:ext cx="1071570" cy="857256"/>
            </a:xfrm>
            <a:prstGeom prst="cloudCallout">
              <a:avLst>
                <a:gd name="adj1" fmla="val -24349"/>
                <a:gd name="adj2" fmla="val 81335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86" name="Picture 3" descr="C:\Users\JoeAntoon\AppData\Local\Microsoft\Windows\Temporary Internet Files\Content.IE5\00XQKFTI\MCj044174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4286256"/>
              <a:ext cx="657220" cy="657220"/>
            </a:xfrm>
            <a:prstGeom prst="rect">
              <a:avLst/>
            </a:prstGeom>
            <a:noFill/>
          </p:spPr>
        </p:pic>
      </p:grpSp>
      <p:sp>
        <p:nvSpPr>
          <p:cNvPr id="388" name="Rectangle 387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1" name="Rectangle 390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2" name="Rectangle 391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7" name="Rounded Rectangle 39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High Power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399" name="Rounded Rectangle 398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0" name="Rounded Rectangle 399"/>
          <p:cNvSpPr/>
          <p:nvPr/>
        </p:nvSpPr>
        <p:spPr bwMode="auto">
          <a:xfrm>
            <a:off x="6215074" y="3364524"/>
            <a:ext cx="1285884" cy="69652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1" name="Rounded Rectangle 400"/>
          <p:cNvSpPr/>
          <p:nvPr/>
        </p:nvSpPr>
        <p:spPr bwMode="auto">
          <a:xfrm>
            <a:off x="6215074" y="3598986"/>
            <a:ext cx="1285884" cy="464347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2" name="Rounded Rectangle 401"/>
          <p:cNvSpPr/>
          <p:nvPr/>
        </p:nvSpPr>
        <p:spPr bwMode="auto">
          <a:xfrm>
            <a:off x="6215074" y="3833446"/>
            <a:ext cx="1285884" cy="23217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4" name="Rectangle 40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6" name="Rectangle 405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7" name="Rectangle 406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2" name="Cloud Callout 71"/>
          <p:cNvSpPr/>
          <p:nvPr/>
        </p:nvSpPr>
        <p:spPr bwMode="auto">
          <a:xfrm>
            <a:off x="7317592" y="150834"/>
            <a:ext cx="1735922" cy="1135026"/>
          </a:xfrm>
          <a:prstGeom prst="cloudCallout">
            <a:avLst>
              <a:gd name="adj1" fmla="val -27847"/>
              <a:gd name="adj2" fmla="val 62017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target changed!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05243 2.59259E-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2.59259E-6 L 0.10451 2.59259E-6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2.59259E-6 L 0.15764 -0.00023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00023 L 0.21285 -0.00023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02084 L 0.29323 -0.02084 " pathEditMode="fixed" rAng="0" ptsTypes="AA">
                                      <p:cBhvr>
                                        <p:cTn id="77" dur="3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-0.00023 L 0.31441 -0.00023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27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29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50" fill="hold"/>
                                        <p:tgtEl>
                                          <p:spTgt spid="40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439 L 1.11022E-16 -0.01736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43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5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52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54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50" fill="hold"/>
                                        <p:tgtEl>
                                          <p:spTgt spid="4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1.11022E-16 -0.01666 " pathEditMode="relative" rAng="0" ptsTypes="AA">
                                      <p:cBhvr>
                                        <p:cTn id="160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70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7 L 1.11022E-16 -0.0162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50" fill="hold"/>
                                        <p:tgtEl>
                                          <p:spTgt spid="400"/>
                                        </p:tgtEl>
                                      </p:cBhvr>
                                      <p:by x="100000" y="133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"/>
                            </p:stCondLst>
                            <p:childTnLst>
                              <p:par>
                                <p:cTn id="2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05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1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1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2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2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27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40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4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4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5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62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50"/>
                            </p:stCondLst>
                            <p:childTnLst>
                              <p:par>
                                <p:cTn id="2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uiExpand="1" build="p"/>
      <p:bldP spid="388" grpId="0" animBg="1"/>
      <p:bldP spid="388" grpId="1" animBg="1"/>
      <p:bldP spid="388" grpId="2" animBg="1"/>
      <p:bldP spid="388" grpId="3" animBg="1"/>
      <p:bldP spid="388" grpId="4" animBg="1"/>
      <p:bldP spid="391" grpId="0" animBg="1"/>
      <p:bldP spid="391" grpId="1" animBg="1"/>
      <p:bldP spid="391" grpId="2" animBg="1"/>
      <p:bldP spid="391" grpId="3" animBg="1"/>
      <p:bldP spid="391" grpId="4" animBg="1"/>
      <p:bldP spid="392" grpId="0" animBg="1"/>
      <p:bldP spid="392" grpId="1" animBg="1"/>
      <p:bldP spid="392" grpId="2" animBg="1"/>
      <p:bldP spid="392" grpId="3" animBg="1"/>
      <p:bldP spid="392" grpId="4" animBg="1"/>
      <p:bldP spid="393" grpId="0" animBg="1"/>
      <p:bldP spid="393" grpId="1" animBg="1"/>
      <p:bldP spid="393" grpId="2" animBg="1"/>
      <p:bldP spid="393" grpId="3" animBg="1"/>
      <p:bldP spid="393" grpId="4" animBg="1"/>
      <p:bldP spid="394" grpId="0" animBg="1"/>
      <p:bldP spid="394" grpId="1" animBg="1"/>
      <p:bldP spid="394" grpId="2" animBg="1"/>
      <p:bldP spid="394" grpId="3" animBg="1"/>
      <p:bldP spid="394" grpId="4" animBg="1"/>
      <p:bldP spid="395" grpId="0" animBg="1"/>
      <p:bldP spid="395" grpId="1" animBg="1"/>
      <p:bldP spid="395" grpId="2" animBg="1"/>
      <p:bldP spid="395" grpId="3" animBg="1"/>
      <p:bldP spid="395" grpId="4" animBg="1"/>
      <p:bldP spid="399" grpId="0" animBg="1"/>
      <p:bldP spid="400" grpId="0" animBg="1"/>
      <p:bldP spid="400" grpId="1" animBg="1"/>
      <p:bldP spid="400" grpId="2" animBg="1"/>
      <p:bldP spid="400" grpId="3" animBg="1"/>
      <p:bldP spid="401" grpId="0" animBg="1"/>
      <p:bldP spid="401" grpId="1" animBg="1"/>
      <p:bldP spid="401" grpId="2" animBg="1"/>
      <p:bldP spid="401" grpId="3" animBg="1"/>
      <p:bldP spid="402" grpId="0" animBg="1"/>
      <p:bldP spid="402" grpId="1" animBg="1"/>
      <p:bldP spid="402" grpId="2" animBg="1"/>
      <p:bldP spid="402" grpId="3" animBg="1"/>
      <p:bldP spid="404" grpId="4" animBg="1"/>
      <p:bldP spid="405" grpId="0" animBg="1"/>
      <p:bldP spid="406" grpId="0" animBg="1"/>
      <p:bldP spid="72" grpId="0" animBg="1"/>
      <p:bldP spid="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6644" y="2285992"/>
            <a:ext cx="1571636" cy="3643338"/>
            <a:chOff x="7286644" y="1214422"/>
            <a:chExt cx="1571636" cy="3643338"/>
          </a:xfrm>
        </p:grpSpPr>
        <p:pic>
          <p:nvPicPr>
            <p:cNvPr id="5" name="Picture 42" descr="fpga_edit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6644" y="1214422"/>
              <a:ext cx="1571636" cy="296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86644" y="4214818"/>
              <a:ext cx="1571636" cy="64294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Post Place and Route</a:t>
              </a:r>
              <a:endParaRPr lang="en-US" sz="19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Experimental Setup -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533904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Implemented on ML401 board</a:t>
            </a:r>
          </a:p>
          <a:p>
            <a:pPr lvl="1"/>
            <a:r>
              <a:rPr lang="en-US" dirty="0" smtClean="0"/>
              <a:t>Virtex-4 LX25 FPGA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VAPRES</a:t>
            </a:r>
          </a:p>
          <a:p>
            <a:pPr lvl="1"/>
            <a:r>
              <a:rPr lang="en-US" dirty="0" smtClean="0"/>
              <a:t>Two PR Regions</a:t>
            </a:r>
          </a:p>
          <a:p>
            <a:pPr lvl="1"/>
            <a:r>
              <a:rPr lang="en-US" dirty="0" smtClean="0"/>
              <a:t>16x11 CLB region size</a:t>
            </a:r>
          </a:p>
          <a:p>
            <a:pPr lvl="1"/>
            <a:r>
              <a:rPr lang="en-US" dirty="0" smtClean="0"/>
              <a:t>Two IOMs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MACS</a:t>
            </a:r>
          </a:p>
          <a:p>
            <a:pPr lvl="1"/>
            <a:r>
              <a:rPr lang="en-US" dirty="0" smtClean="0"/>
              <a:t>Four switches</a:t>
            </a:r>
          </a:p>
          <a:p>
            <a:pPr lvl="1"/>
            <a:r>
              <a:rPr lang="en-US" dirty="0" smtClean="0"/>
              <a:t>32-bit channels</a:t>
            </a:r>
          </a:p>
          <a:p>
            <a:pPr lvl="1"/>
            <a:r>
              <a:rPr lang="en-US" dirty="0" smtClean="0"/>
              <a:t>Two channels left to right</a:t>
            </a:r>
          </a:p>
          <a:p>
            <a:pPr lvl="1"/>
            <a:r>
              <a:rPr lang="en-US" dirty="0" smtClean="0"/>
              <a:t>Two channels right to left</a:t>
            </a:r>
          </a:p>
        </p:txBody>
      </p:sp>
      <p:pic>
        <p:nvPicPr>
          <p:cNvPr id="4" name="Picture 43" descr="plana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1500198" cy="296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>
            <a:off x="6929454" y="3429000"/>
            <a:ext cx="1214446" cy="2143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s-E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929454" y="3929066"/>
            <a:ext cx="1214446" cy="2143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s-E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286388"/>
            <a:ext cx="1571636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Floor Plan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1714488"/>
            <a:ext cx="3071834" cy="5000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Base System View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6 -2.59259E-6 L -2.5E-6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Results – Resource Usage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85787" y="1071546"/>
          <a:ext cx="3429023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57356" y="2214554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9721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00364" y="4500570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1890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72198" y="2357430"/>
            <a:ext cx="3429024" cy="3071834"/>
            <a:chOff x="6072198" y="2357430"/>
            <a:chExt cx="3429024" cy="3071834"/>
          </a:xfrm>
        </p:grpSpPr>
        <p:graphicFrame>
          <p:nvGraphicFramePr>
            <p:cNvPr id="10" name="Chart 9"/>
            <p:cNvGraphicFramePr/>
            <p:nvPr/>
          </p:nvGraphicFramePr>
          <p:xfrm>
            <a:off x="6072198" y="2357430"/>
            <a:ext cx="3429024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6929454" y="4714884"/>
              <a:ext cx="171451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LX60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86182" y="857232"/>
            <a:ext cx="5072066" cy="2786082"/>
            <a:chOff x="3786182" y="857232"/>
            <a:chExt cx="5072066" cy="2786082"/>
          </a:xfrm>
        </p:grpSpPr>
        <p:graphicFrame>
          <p:nvGraphicFramePr>
            <p:cNvPr id="9" name="Chart 8"/>
            <p:cNvGraphicFramePr/>
            <p:nvPr/>
          </p:nvGraphicFramePr>
          <p:xfrm>
            <a:off x="3786182" y="857232"/>
            <a:ext cx="5072066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643438" y="3214686"/>
              <a:ext cx="171451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LX25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4810" y="3929066"/>
            <a:ext cx="2643206" cy="2786082"/>
            <a:chOff x="4214810" y="3929066"/>
            <a:chExt cx="2643206" cy="2786082"/>
          </a:xfrm>
        </p:grpSpPr>
        <p:graphicFrame>
          <p:nvGraphicFramePr>
            <p:cNvPr id="11" name="Chart 10"/>
            <p:cNvGraphicFramePr/>
            <p:nvPr/>
          </p:nvGraphicFramePr>
          <p:xfrm>
            <a:off x="4214810" y="3929066"/>
            <a:ext cx="2643206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648192" y="6273776"/>
              <a:ext cx="1714512" cy="44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LX100</a:t>
              </a:r>
            </a:p>
          </p:txBody>
        </p:sp>
      </p:grpSp>
      <p:sp>
        <p:nvSpPr>
          <p:cNvPr id="19" name="Down Arrow 18"/>
          <p:cNvSpPr/>
          <p:nvPr/>
        </p:nvSpPr>
        <p:spPr bwMode="auto">
          <a:xfrm>
            <a:off x="6357950" y="1285860"/>
            <a:ext cx="571504" cy="507209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5572132" y="4714884"/>
            <a:ext cx="1143008" cy="1071570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Flash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6578" y="4714884"/>
            <a:ext cx="1143008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001024" y="4714884"/>
            <a:ext cx="857256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Experimental Setup –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74821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methods to reconfigure</a:t>
            </a:r>
          </a:p>
          <a:p>
            <a:pPr lvl="1"/>
            <a:r>
              <a:rPr lang="en-US" b="0" dirty="0" smtClean="0"/>
              <a:t>Implemented in software</a:t>
            </a:r>
          </a:p>
          <a:p>
            <a:pPr lvl="1"/>
            <a:r>
              <a:rPr lang="en-US" dirty="0" smtClean="0"/>
              <a:t>1)</a:t>
            </a:r>
            <a:r>
              <a:rPr lang="en-US" b="0" dirty="0" smtClean="0"/>
              <a:t> Write </a:t>
            </a:r>
            <a:r>
              <a:rPr lang="en-US" b="0" dirty="0" err="1" smtClean="0"/>
              <a:t>bitfile</a:t>
            </a:r>
            <a:r>
              <a:rPr lang="en-US" b="0" dirty="0" smtClean="0"/>
              <a:t> in one stage</a:t>
            </a:r>
          </a:p>
          <a:p>
            <a:pPr lvl="1"/>
            <a:r>
              <a:rPr lang="en-US" dirty="0" smtClean="0"/>
              <a:t>2)</a:t>
            </a:r>
            <a:r>
              <a:rPr lang="en-US" b="0" dirty="0" smtClean="0"/>
              <a:t> Write </a:t>
            </a:r>
            <a:r>
              <a:rPr lang="en-US" b="0" dirty="0" err="1" smtClean="0"/>
              <a:t>bitfile</a:t>
            </a:r>
            <a:r>
              <a:rPr lang="en-US" b="0" dirty="0" smtClean="0"/>
              <a:t> in two stages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dirty="0" smtClean="0"/>
              <a:t>One-stage method</a:t>
            </a:r>
            <a:endParaRPr lang="en-US" b="0" dirty="0" smtClean="0"/>
          </a:p>
          <a:p>
            <a:pPr lvl="1"/>
            <a:r>
              <a:rPr lang="en-US" b="0" dirty="0" smtClean="0"/>
              <a:t>Load Flash sector to BRAM</a:t>
            </a:r>
          </a:p>
          <a:p>
            <a:pPr lvl="1"/>
            <a:r>
              <a:rPr lang="en-US" b="0" dirty="0" smtClean="0"/>
              <a:t>Write to ICAP</a:t>
            </a:r>
          </a:p>
          <a:p>
            <a:pPr lvl="1"/>
            <a:r>
              <a:rPr lang="en-US" b="0" dirty="0" smtClean="0"/>
              <a:t>Repeat until </a:t>
            </a:r>
            <a:r>
              <a:rPr lang="en-US" b="0" dirty="0" err="1" smtClean="0"/>
              <a:t>bitfile</a:t>
            </a:r>
            <a:r>
              <a:rPr lang="en-US" b="0" dirty="0" smtClean="0"/>
              <a:t> is loaded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Two-stage method</a:t>
            </a:r>
          </a:p>
          <a:p>
            <a:pPr lvl="1"/>
            <a:r>
              <a:rPr lang="en-US" b="0" dirty="0" smtClean="0"/>
              <a:t>Load </a:t>
            </a:r>
            <a:r>
              <a:rPr lang="en-US" b="0" dirty="0" err="1" smtClean="0"/>
              <a:t>bitfile</a:t>
            </a:r>
            <a:r>
              <a:rPr lang="en-US" b="0" dirty="0" smtClean="0"/>
              <a:t> into BRAM</a:t>
            </a:r>
          </a:p>
          <a:p>
            <a:pPr lvl="1"/>
            <a:r>
              <a:rPr lang="en-US" b="0" dirty="0" smtClean="0"/>
              <a:t>Write </a:t>
            </a:r>
            <a:r>
              <a:rPr lang="en-US" b="0" dirty="0" err="1" smtClean="0"/>
              <a:t>bitfile</a:t>
            </a:r>
            <a:r>
              <a:rPr lang="en-US" b="0" dirty="0" smtClean="0"/>
              <a:t> to ICAP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 rot="20510346">
            <a:off x="1503314" y="3099438"/>
            <a:ext cx="3082895" cy="971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</a:rPr>
              <a:t>Less RAM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</a:rPr>
              <a:t>required</a:t>
            </a:r>
            <a:endParaRPr lang="en-US" sz="3600" b="1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0510346">
            <a:off x="1357989" y="4885779"/>
            <a:ext cx="3082895" cy="95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Load once,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write often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001024" y="3000372"/>
            <a:ext cx="857256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ICAP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786578" y="3000372"/>
            <a:ext cx="1143008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572132" y="3000372"/>
            <a:ext cx="1143008" cy="1071570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Flash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715008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00760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6512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72132" y="6000768"/>
            <a:ext cx="142876" cy="142876"/>
          </a:xfrm>
          <a:prstGeom prst="rect">
            <a:avLst/>
          </a:prstGeom>
          <a:solidFill>
            <a:srgbClr val="C7E6A4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72132" y="6286520"/>
            <a:ext cx="142876" cy="142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5929330"/>
            <a:ext cx="2428892" cy="35719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Board peripheral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6215082"/>
            <a:ext cx="2428892" cy="35719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FPGA structure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86512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0760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5008" y="357187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715008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00760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286512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48397" y="5286305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4149" y="5286305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519901" y="5286305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86512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000760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715008" y="528638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0.15869 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9 1.85185E-6 L 0.28455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023 L 0.12743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4 3.33333E-6 L 0.2533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9618 3.3333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3.33333E-6 L 0.22205 3.33333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3507 3.33333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3525 3.33333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3542 3.33333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07 3.33333E-6 L 0.28073 3.33333E-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25 3.33333E-6 L 0.25001 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2 3.33333E-6 L 0.21823 3.33333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1" grpId="0" animBg="1"/>
      <p:bldP spid="51" grpId="1" animBg="1"/>
      <p:bldP spid="57" grpId="0" animBg="1"/>
      <p:bldP spid="57" grpId="1" animBg="1"/>
      <p:bldP spid="56" grpId="0" animBg="1"/>
      <p:bldP spid="56" grpId="1" animBg="1"/>
      <p:bldP spid="56" grpId="2" animBg="1"/>
      <p:bldP spid="55" grpId="0" animBg="1"/>
      <p:bldP spid="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Results – Reconfiguration Time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85786" y="1397000"/>
          <a:ext cx="8072494" cy="16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57554" y="3000372"/>
          <a:ext cx="4929222" cy="245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14810" y="5318859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Two-Stage</a:t>
            </a:r>
          </a:p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Time Breakdown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071538" y="3000372"/>
          <a:ext cx="3429024" cy="245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28794" y="5318859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One-Stage</a:t>
            </a:r>
          </a:p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Time Breakdown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57818" y="1500174"/>
            <a:ext cx="500066" cy="500066"/>
          </a:xfrm>
          <a:prstGeom prst="ellipse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510346">
            <a:off x="4384259" y="2026229"/>
            <a:ext cx="3491988" cy="728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effectLst/>
                <a:latin typeface="+mj-lt"/>
              </a:rPr>
              <a:t>ICAP write reduced to </a:t>
            </a: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</a:rPr>
              <a:t>71.94 ms</a:t>
            </a:r>
            <a:endParaRPr lang="en-US" sz="3600" b="1" dirty="0">
              <a:solidFill>
                <a:schemeClr val="accent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Experimental Setup -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VAPRES Systems Set Up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85786" y="1571612"/>
            <a:ext cx="1969815" cy="471490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Small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b="1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PRRs: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	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Width: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	10 CLB</a:t>
            </a:r>
            <a:endParaRPr kumimoji="0" lang="en-US" sz="1800" i="0" u="none" strike="noStrike" cap="none" normalizeH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Height: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1</a:t>
            </a:r>
            <a:r>
              <a:rPr lang="en-US" sz="1800" b="1" dirty="0" smtClean="0">
                <a:latin typeface="+mj-lt"/>
                <a:cs typeface="Microsoft Sans Serif" pitchFamily="34" charset="0"/>
              </a:rPr>
              <a:t>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row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n-US" sz="1800" b="1" dirty="0" smtClean="0">
                <a:latin typeface="Arial"/>
                <a:cs typeface="Microsoft Sans Serif" pitchFamily="34" charset="0"/>
              </a:rPr>
              <a:t>MACS: 	</a:t>
            </a:r>
            <a:r>
              <a:rPr lang="en-US" sz="1800" dirty="0" smtClean="0">
                <a:latin typeface="Arial"/>
                <a:cs typeface="Microsoft Sans Serif" pitchFamily="34" charset="0"/>
              </a:rPr>
              <a:t>No</a:t>
            </a:r>
            <a:endParaRPr lang="en-US" sz="1800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   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2857488" y="1571612"/>
            <a:ext cx="1969815" cy="471490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Medium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b="1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PRRs: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	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Width: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	10 CLB</a:t>
            </a:r>
            <a:endParaRPr kumimoji="0" lang="en-US" sz="1800" i="0" u="none" strike="noStrike" cap="none" normalizeH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Height:	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2</a:t>
            </a:r>
            <a:r>
              <a:rPr lang="en-US" sz="1800" b="1" dirty="0" smtClean="0">
                <a:latin typeface="+mj-lt"/>
                <a:cs typeface="Microsoft Sans Serif" pitchFamily="34" charset="0"/>
              </a:rPr>
              <a:t>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rows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n-US" sz="1800" b="1" dirty="0" smtClean="0">
                <a:latin typeface="Arial"/>
                <a:cs typeface="Microsoft Sans Serif" pitchFamily="34" charset="0"/>
              </a:rPr>
              <a:t>MACS: 	</a:t>
            </a:r>
            <a:r>
              <a:rPr lang="en-US" sz="1800" dirty="0" smtClean="0">
                <a:latin typeface="Arial"/>
                <a:cs typeface="Microsoft Sans Serif" pitchFamily="34" charset="0"/>
              </a:rPr>
              <a:t>No</a:t>
            </a:r>
            <a:endParaRPr lang="en-US" sz="1800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   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4929190" y="1571612"/>
            <a:ext cx="1969815" cy="471490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Large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b="1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PRRs: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	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Width: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	16 CLB</a:t>
            </a:r>
            <a:endParaRPr kumimoji="0" lang="en-US" sz="1800" i="0" u="none" strike="noStrike" cap="none" normalizeH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Height: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	2</a:t>
            </a:r>
            <a:r>
              <a:rPr lang="en-US" sz="1800" b="1" dirty="0" smtClean="0">
                <a:latin typeface="+mj-lt"/>
                <a:cs typeface="Microsoft Sans Serif" pitchFamily="34" charset="0"/>
              </a:rPr>
              <a:t>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rows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n-US" sz="1800" b="1" dirty="0" smtClean="0">
                <a:latin typeface="Arial"/>
                <a:cs typeface="Microsoft Sans Serif" pitchFamily="34" charset="0"/>
              </a:rPr>
              <a:t>MACS: 	</a:t>
            </a:r>
            <a:r>
              <a:rPr lang="en-US" sz="1800" dirty="0" smtClean="0">
                <a:latin typeface="Arial"/>
                <a:cs typeface="Microsoft Sans Serif" pitchFamily="34" charset="0"/>
              </a:rPr>
              <a:t>Yes</a:t>
            </a:r>
            <a:endParaRPr lang="en-US" sz="1800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   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000892" y="1571612"/>
            <a:ext cx="1969815" cy="4714908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Populous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b="1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PRRs: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	3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Width: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	16 CLB</a:t>
            </a:r>
            <a:endParaRPr kumimoji="0" lang="en-US" sz="1800" i="0" u="none" strike="noStrike" cap="none" normalizeH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800" b="1" dirty="0" smtClean="0">
                <a:latin typeface="+mj-lt"/>
                <a:cs typeface="Microsoft Sans Serif" pitchFamily="34" charset="0"/>
              </a:rPr>
              <a:t>Height:	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1</a:t>
            </a:r>
            <a:r>
              <a:rPr lang="en-US" sz="1800" b="1" dirty="0" smtClean="0">
                <a:latin typeface="+mj-lt"/>
                <a:cs typeface="Microsoft Sans Serif" pitchFamily="34" charset="0"/>
              </a:rPr>
              <a:t>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row</a:t>
            </a:r>
          </a:p>
          <a:p>
            <a:pPr lvl="0" eaLnBrk="0" hangingPunct="0">
              <a:tabLst>
                <a:tab pos="914400" algn="l"/>
              </a:tabLst>
            </a:pPr>
            <a:r>
              <a:rPr lang="en-US" sz="1800" b="1" dirty="0" smtClean="0">
                <a:latin typeface="Arial"/>
                <a:cs typeface="Microsoft Sans Serif" pitchFamily="34" charset="0"/>
              </a:rPr>
              <a:t>MACS: 	</a:t>
            </a:r>
            <a:r>
              <a:rPr lang="en-US" sz="1800" dirty="0" smtClean="0">
                <a:latin typeface="Arial"/>
                <a:cs typeface="Microsoft Sans Serif" pitchFamily="34" charset="0"/>
              </a:rPr>
              <a:t>Yes</a:t>
            </a:r>
            <a:endParaRPr lang="en-US" sz="1800" dirty="0" smtClean="0">
              <a:latin typeface="+mj-lt"/>
              <a:cs typeface="Microsoft Sans Serif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+mj-lt"/>
                <a:cs typeface="Microsoft Sans Serif" pitchFamily="34" charset="0"/>
              </a:rPr>
              <a:t>     </a:t>
            </a:r>
            <a:r>
              <a:rPr lang="en-US" sz="1800" dirty="0" smtClean="0">
                <a:latin typeface="+mj-lt"/>
                <a:cs typeface="Microsoft Sans Serif" pitchFamily="34" charset="0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+mj-lt"/>
              <a:cs typeface="Microsoft Sans Serif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28662" y="3643314"/>
            <a:ext cx="1714512" cy="2572908"/>
            <a:chOff x="857224" y="4071942"/>
            <a:chExt cx="1195387" cy="1793875"/>
          </a:xfrm>
        </p:grpSpPr>
        <p:pic>
          <p:nvPicPr>
            <p:cNvPr id="49" name="Picture 8" descr="layout1_16"/>
            <p:cNvPicPr>
              <a:picLocks noChangeAspect="1" noChangeArrowheads="1"/>
            </p:cNvPicPr>
            <p:nvPr/>
          </p:nvPicPr>
          <p:blipFill>
            <a:blip r:embed="rId2" cstate="print">
              <a:lum bright="66000" contrast="90000"/>
            </a:blip>
            <a:srcRect/>
            <a:stretch>
              <a:fillRect/>
            </a:stretch>
          </p:blipFill>
          <p:spPr bwMode="auto">
            <a:xfrm>
              <a:off x="857224" y="4071942"/>
              <a:ext cx="1195387" cy="179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941361" y="5514979"/>
              <a:ext cx="400050" cy="325438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00364" y="3643314"/>
            <a:ext cx="1661688" cy="2571768"/>
            <a:chOff x="3938588" y="2414588"/>
            <a:chExt cx="1165225" cy="1803400"/>
          </a:xfrm>
        </p:grpSpPr>
        <p:pic>
          <p:nvPicPr>
            <p:cNvPr id="52" name="Picture 6" descr="layout1"/>
            <p:cNvPicPr>
              <a:picLocks noChangeAspect="1" noChangeArrowheads="1"/>
            </p:cNvPicPr>
            <p:nvPr/>
          </p:nvPicPr>
          <p:blipFill>
            <a:blip r:embed="rId3" cstate="print">
              <a:lum bright="66000" contrast="88000"/>
            </a:blip>
            <a:srcRect/>
            <a:stretch>
              <a:fillRect/>
            </a:stretch>
          </p:blipFill>
          <p:spPr bwMode="auto">
            <a:xfrm>
              <a:off x="3938588" y="2414588"/>
              <a:ext cx="1165225" cy="180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4046538" y="3557588"/>
              <a:ext cx="400050" cy="638175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072066" y="3643314"/>
            <a:ext cx="1645069" cy="2571768"/>
            <a:chOff x="5578475" y="2414588"/>
            <a:chExt cx="1196975" cy="1819275"/>
          </a:xfrm>
        </p:grpSpPr>
        <p:pic>
          <p:nvPicPr>
            <p:cNvPr id="55" name="Picture 7" descr="layout2"/>
            <p:cNvPicPr>
              <a:picLocks noChangeAspect="1" noChangeArrowheads="1"/>
            </p:cNvPicPr>
            <p:nvPr/>
          </p:nvPicPr>
          <p:blipFill>
            <a:blip r:embed="rId4" cstate="print">
              <a:lum bright="72000" contrast="96000"/>
            </a:blip>
            <a:srcRect/>
            <a:stretch>
              <a:fillRect/>
            </a:stretch>
          </p:blipFill>
          <p:spPr bwMode="auto">
            <a:xfrm>
              <a:off x="5578475" y="2414588"/>
              <a:ext cx="1196975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682434" y="3627438"/>
              <a:ext cx="418329" cy="581025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682434" y="3021012"/>
              <a:ext cx="431030" cy="606426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</p:grpSp>
      <p:pic>
        <p:nvPicPr>
          <p:cNvPr id="59" name="Picture 19" descr="layout3_16"/>
          <p:cNvPicPr>
            <a:picLocks noChangeAspect="1" noChangeArrowheads="1"/>
          </p:cNvPicPr>
          <p:nvPr/>
        </p:nvPicPr>
        <p:blipFill>
          <a:blip r:embed="rId5" cstate="print">
            <a:lum bright="66000" contrast="90000"/>
          </a:blip>
          <a:srcRect/>
          <a:stretch>
            <a:fillRect/>
          </a:stretch>
        </p:blipFill>
        <p:spPr bwMode="auto">
          <a:xfrm>
            <a:off x="7143768" y="3643314"/>
            <a:ext cx="1696036" cy="254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7358082" y="4929198"/>
            <a:ext cx="560912" cy="1238341"/>
            <a:chOff x="7332216" y="4833865"/>
            <a:chExt cx="560912" cy="1381217"/>
          </a:xfrm>
        </p:grpSpPr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7332216" y="5710348"/>
              <a:ext cx="560912" cy="504734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7332216" y="5266781"/>
              <a:ext cx="560912" cy="446205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7332216" y="4833865"/>
              <a:ext cx="560912" cy="454494"/>
            </a:xfrm>
            <a:prstGeom prst="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b="0"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Results - Scalability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500298" y="3571876"/>
            <a:ext cx="3046661" cy="1868176"/>
            <a:chOff x="2500298" y="3571876"/>
            <a:chExt cx="3046661" cy="1868176"/>
          </a:xfrm>
        </p:grpSpPr>
        <p:sp>
          <p:nvSpPr>
            <p:cNvPr id="5" name="Oval 4"/>
            <p:cNvSpPr/>
            <p:nvPr/>
          </p:nvSpPr>
          <p:spPr bwMode="auto">
            <a:xfrm>
              <a:off x="2500298" y="3571876"/>
              <a:ext cx="2357454" cy="857256"/>
            </a:xfrm>
            <a:prstGeom prst="ellips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510346">
              <a:off x="3096975" y="4428561"/>
              <a:ext cx="2449984" cy="1011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sz="3600" b="1" dirty="0" smtClean="0">
                  <a:solidFill>
                    <a:schemeClr val="accent1"/>
                  </a:solidFill>
                  <a:effectLst/>
                  <a:latin typeface="+mj-lt"/>
                </a:rPr>
                <a:t>Increased</a:t>
              </a:r>
            </a:p>
            <a:p>
              <a:pPr algn="ctr"/>
              <a:r>
                <a:rPr lang="en-US" sz="3600" dirty="0" smtClean="0">
                  <a:solidFill>
                    <a:schemeClr val="accent1"/>
                  </a:solidFill>
                  <a:latin typeface="+mj-lt"/>
                </a:rPr>
                <a:t>PRR Size</a:t>
              </a:r>
              <a:endParaRPr lang="en-US" sz="3600" dirty="0"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9190" y="1857364"/>
            <a:ext cx="3435547" cy="3408046"/>
            <a:chOff x="4929190" y="1857364"/>
            <a:chExt cx="3435547" cy="3408046"/>
          </a:xfrm>
        </p:grpSpPr>
        <p:sp>
          <p:nvSpPr>
            <p:cNvPr id="11" name="Oval 10"/>
            <p:cNvSpPr/>
            <p:nvPr/>
          </p:nvSpPr>
          <p:spPr bwMode="auto">
            <a:xfrm>
              <a:off x="4929190" y="1857364"/>
              <a:ext cx="2357454" cy="1643074"/>
            </a:xfrm>
            <a:prstGeom prst="ellips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510346">
              <a:off x="5597305" y="3285554"/>
              <a:ext cx="2449984" cy="1011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sz="3600" b="1" dirty="0" smtClean="0">
                  <a:solidFill>
                    <a:schemeClr val="accent1"/>
                  </a:solidFill>
                  <a:effectLst/>
                  <a:latin typeface="+mj-lt"/>
                </a:rPr>
                <a:t>Added</a:t>
              </a:r>
            </a:p>
            <a:p>
              <a:pPr algn="ctr"/>
              <a:r>
                <a:rPr lang="en-US" sz="3600" dirty="0" smtClean="0">
                  <a:solidFill>
                    <a:schemeClr val="accent1"/>
                  </a:solidFill>
                  <a:latin typeface="+mj-lt"/>
                </a:rPr>
                <a:t>PRR</a:t>
              </a:r>
              <a:endParaRPr lang="en-US" sz="3600" dirty="0"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0510346">
              <a:off x="5914753" y="4253919"/>
              <a:ext cx="2449984" cy="1011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sz="3600" b="1" dirty="0" smtClean="0">
                  <a:solidFill>
                    <a:schemeClr val="accent1"/>
                  </a:solidFill>
                  <a:effectLst/>
                  <a:latin typeface="+mj-lt"/>
                </a:rPr>
                <a:t>Decreased</a:t>
              </a:r>
            </a:p>
            <a:p>
              <a:pPr algn="ctr"/>
              <a:r>
                <a:rPr lang="en-US" sz="3600" dirty="0" smtClean="0">
                  <a:solidFill>
                    <a:schemeClr val="accent1"/>
                  </a:solidFill>
                  <a:latin typeface="+mj-lt"/>
                </a:rPr>
                <a:t>PRR Size</a:t>
              </a:r>
              <a:endParaRPr lang="en-US" sz="3600" dirty="0"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GB" dirty="0" smtClean="0"/>
              <a:t>Adaptive Hardware Applications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100964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Kalman</a:t>
            </a:r>
            <a:r>
              <a:rPr lang="en-GB" dirty="0" smtClean="0"/>
              <a:t> filter used for target tracking</a:t>
            </a:r>
          </a:p>
          <a:p>
            <a:pPr lvl="1"/>
            <a:r>
              <a:rPr lang="en-GB" dirty="0" smtClean="0"/>
              <a:t>Finds likely location from noisy measurements</a:t>
            </a:r>
          </a:p>
          <a:p>
            <a:pPr lvl="1"/>
            <a:r>
              <a:rPr lang="en-GB" dirty="0" smtClean="0"/>
              <a:t>Optimized filter depends on target type</a:t>
            </a:r>
          </a:p>
          <a:p>
            <a:pPr lvl="1"/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0100" y="2143116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Slow Target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2214554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1000100" y="3143248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Fast Target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14678" y="3214686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1000100" y="4143380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Airborne Target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214678" y="4214818"/>
          <a:ext cx="4214842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2428892"/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Multi-scale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Smoother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1000100" y="5143512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Noisy Target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14678" y="5214950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ecil Turtle S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928802"/>
            <a:ext cx="1506288" cy="121444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" name="Picture 15" descr="Cecil Turtle Airb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286256"/>
            <a:ext cx="1928794" cy="54838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2" name="Picture 11" descr="Bugs Bunny 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928934"/>
            <a:ext cx="2071702" cy="128639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6" name="Picture 25" descr="Bugs Bunny Nois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857760"/>
            <a:ext cx="1214446" cy="138660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Results - Scalability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96711" y="4572008"/>
            <a:ext cx="2449984" cy="1510987"/>
            <a:chOff x="2811223" y="3571876"/>
            <a:chExt cx="2449984" cy="1510987"/>
          </a:xfrm>
        </p:grpSpPr>
        <p:sp>
          <p:nvSpPr>
            <p:cNvPr id="6" name="Oval 5"/>
            <p:cNvSpPr/>
            <p:nvPr/>
          </p:nvSpPr>
          <p:spPr bwMode="auto">
            <a:xfrm>
              <a:off x="3286116" y="3571876"/>
              <a:ext cx="642942" cy="571504"/>
            </a:xfrm>
            <a:prstGeom prst="ellipse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0510346">
              <a:off x="2811223" y="4071372"/>
              <a:ext cx="2449984" cy="10114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sz="3600" b="1" dirty="0" smtClean="0">
                  <a:solidFill>
                    <a:schemeClr val="accent1"/>
                  </a:solidFill>
                  <a:effectLst/>
                  <a:latin typeface="+mj-lt"/>
                </a:rPr>
                <a:t>All designs</a:t>
              </a:r>
            </a:p>
            <a:p>
              <a:pPr algn="ctr"/>
              <a:r>
                <a:rPr lang="en-US" sz="3600" dirty="0" smtClean="0">
                  <a:solidFill>
                    <a:schemeClr val="accent1"/>
                  </a:solidFill>
                  <a:latin typeface="+mj-lt"/>
                </a:rPr>
                <a:t>meet 100Mhz constraint</a:t>
              </a:r>
              <a:endParaRPr lang="en-US" sz="3600" dirty="0">
                <a:solidFill>
                  <a:schemeClr val="accent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developed VAPRES</a:t>
            </a:r>
          </a:p>
          <a:p>
            <a:pPr lvl="1"/>
            <a:r>
              <a:rPr lang="en-US" b="0" dirty="0" smtClean="0"/>
              <a:t>Virtual Architecture for Partially Reconfigurable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b="0" dirty="0" smtClean="0"/>
              <a:t>Modular design methodology</a:t>
            </a:r>
          </a:p>
          <a:p>
            <a:pPr lvl="1"/>
            <a:r>
              <a:rPr lang="en-US" b="0" dirty="0" smtClean="0"/>
              <a:t>PR regions with independent, selectable clocks</a:t>
            </a:r>
          </a:p>
          <a:p>
            <a:pPr lvl="1"/>
            <a:r>
              <a:rPr lang="en-US" b="0" dirty="0" smtClean="0"/>
              <a:t>Highly parametric design</a:t>
            </a:r>
          </a:p>
          <a:p>
            <a:pPr lvl="1"/>
            <a:r>
              <a:rPr lang="en-US" b="0" dirty="0" smtClean="0"/>
              <a:t>Seamless filter swapping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b="0" dirty="0" smtClean="0"/>
              <a:t>Algorithms for runtime module placement</a:t>
            </a:r>
          </a:p>
          <a:p>
            <a:pPr lvl="1"/>
            <a:r>
              <a:rPr lang="en-US" b="0" dirty="0" smtClean="0"/>
              <a:t>Tools to assist system design formulation</a:t>
            </a:r>
          </a:p>
          <a:p>
            <a:pPr lvl="1"/>
            <a:r>
              <a:rPr lang="en-US" b="0" dirty="0" smtClean="0"/>
              <a:t>Context save and restore for modules</a:t>
            </a:r>
          </a:p>
          <a:p>
            <a:pPr lvl="1"/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pPr algn="ctr"/>
            <a:r>
              <a:rPr lang="en-US" dirty="0" smtClean="0"/>
              <a:t>Thank you for attending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Questions?</a:t>
            </a:r>
          </a:p>
          <a:p>
            <a:endParaRPr lang="en-US" dirty="0"/>
          </a:p>
        </p:txBody>
      </p:sp>
      <p:pic>
        <p:nvPicPr>
          <p:cNvPr id="1027" name="Picture 3" descr="C:\Users\JoeAntoon\AppData\Local\Microsoft\Windows\Temporary Internet Files\Content.IE5\CXWZDWJM\MPj04331650000[1].jpg"/>
          <p:cNvPicPr>
            <a:picLocks noChangeAspect="1" noChangeArrowheads="1"/>
          </p:cNvPicPr>
          <p:nvPr/>
        </p:nvPicPr>
        <p:blipFill>
          <a:blip r:embed="rId2" cstate="print"/>
          <a:srcRect l="4082" t="2719" r="2041" b="2103"/>
          <a:stretch>
            <a:fillRect/>
          </a:stretch>
        </p:blipFill>
        <p:spPr bwMode="auto">
          <a:xfrm>
            <a:off x="3071802" y="3071810"/>
            <a:ext cx="3286148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929454" y="857232"/>
            <a:ext cx="1571636" cy="1571636"/>
            <a:chOff x="5357818" y="1571612"/>
            <a:chExt cx="1285884" cy="1285884"/>
          </a:xfrm>
        </p:grpSpPr>
        <p:pic>
          <p:nvPicPr>
            <p:cNvPr id="20" name="Picture 2" descr="C:\Users\JoeAntoon\AppData\Local\Microsoft\Windows\Temporary Internet Files\Content.IE5\CXWZDWJM\MCj04151440000[1].wmf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5357818" y="1857364"/>
              <a:ext cx="1217969" cy="1000132"/>
            </a:xfrm>
            <a:prstGeom prst="rect">
              <a:avLst/>
            </a:prstGeom>
            <a:noFill/>
          </p:spPr>
        </p:pic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571612"/>
              <a:ext cx="428628" cy="5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6072198" y="857232"/>
            <a:ext cx="1571636" cy="1571636"/>
            <a:chOff x="5357818" y="1571612"/>
            <a:chExt cx="1285884" cy="1285884"/>
          </a:xfrm>
        </p:grpSpPr>
        <p:pic>
          <p:nvPicPr>
            <p:cNvPr id="17" name="Picture 2" descr="C:\Users\JoeAntoon\AppData\Local\Microsoft\Windows\Temporary Internet Files\Content.IE5\CXWZDWJM\MCj04151440000[1].wmf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5357818" y="1857364"/>
              <a:ext cx="1217969" cy="1000132"/>
            </a:xfrm>
            <a:prstGeom prst="rect">
              <a:avLst/>
            </a:prstGeom>
            <a:noFill/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571612"/>
              <a:ext cx="428628" cy="5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Adaptive Hardware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20118" cy="5029200"/>
          </a:xfrm>
        </p:spPr>
        <p:txBody>
          <a:bodyPr/>
          <a:lstStyle/>
          <a:p>
            <a:r>
              <a:rPr lang="en-US" dirty="0" smtClean="0"/>
              <a:t>FPGAs often out-perform CPUs</a:t>
            </a:r>
          </a:p>
          <a:p>
            <a:pPr lvl="1"/>
            <a:r>
              <a:rPr lang="en-US" b="0" dirty="0" smtClean="0"/>
              <a:t>Parallel computing power</a:t>
            </a:r>
          </a:p>
          <a:p>
            <a:pPr lvl="1"/>
            <a:r>
              <a:rPr lang="en-US" b="0" dirty="0" err="1" smtClean="0"/>
              <a:t>Kalman</a:t>
            </a:r>
            <a:r>
              <a:rPr lang="en-US" b="0" dirty="0" smtClean="0"/>
              <a:t> filters scale well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Partial Reconfiguration (PR)</a:t>
            </a:r>
          </a:p>
          <a:p>
            <a:pPr lvl="1"/>
            <a:r>
              <a:rPr lang="en-US" b="0" dirty="0" smtClean="0"/>
              <a:t>Run-time HW adaptation</a:t>
            </a:r>
          </a:p>
          <a:p>
            <a:pPr lvl="1"/>
            <a:r>
              <a:rPr lang="en-US" b="0" dirty="0" smtClean="0"/>
              <a:t>Allows FPGA time-sharing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Communication Challenge</a:t>
            </a:r>
          </a:p>
          <a:p>
            <a:pPr lvl="1"/>
            <a:r>
              <a:rPr lang="en-US" b="0" dirty="0" smtClean="0"/>
              <a:t>Transfers between modules can lock up CPU</a:t>
            </a:r>
          </a:p>
          <a:p>
            <a:pPr lvl="1"/>
            <a:r>
              <a:rPr lang="en-US" b="0" dirty="0" smtClean="0"/>
              <a:t>Inter-module network alleviates resources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71802" y="728665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Processor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3570" y="1000108"/>
            <a:ext cx="1571636" cy="1571636"/>
            <a:chOff x="5357818" y="1571612"/>
            <a:chExt cx="1285884" cy="1285884"/>
          </a:xfrm>
        </p:grpSpPr>
        <p:pic>
          <p:nvPicPr>
            <p:cNvPr id="25602" name="Picture 2" descr="C:\Users\JoeAntoon\AppData\Local\Microsoft\Windows\Temporary Internet Files\Content.IE5\CXWZDWJM\MCj04151440000[1].wmf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5357818" y="1857364"/>
              <a:ext cx="1217969" cy="1000132"/>
            </a:xfrm>
            <a:prstGeom prst="rect">
              <a:avLst/>
            </a:prstGeom>
            <a:noFill/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571612"/>
              <a:ext cx="428628" cy="5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6500826" y="1000108"/>
            <a:ext cx="1571636" cy="1571636"/>
            <a:chOff x="5357818" y="1571612"/>
            <a:chExt cx="1285884" cy="1285884"/>
          </a:xfrm>
        </p:grpSpPr>
        <p:pic>
          <p:nvPicPr>
            <p:cNvPr id="11" name="Picture 2" descr="C:\Users\JoeAntoon\AppData\Local\Microsoft\Windows\Temporary Internet Files\Content.IE5\CXWZDWJM\MCj04151440000[1].wmf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5357818" y="1857364"/>
              <a:ext cx="1217969" cy="1000132"/>
            </a:xfrm>
            <a:prstGeom prst="rect">
              <a:avLst/>
            </a:prstGeom>
            <a:noFill/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571612"/>
              <a:ext cx="428628" cy="5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7358082" y="1000108"/>
            <a:ext cx="1571636" cy="1571636"/>
            <a:chOff x="5357818" y="1571612"/>
            <a:chExt cx="1285884" cy="1285884"/>
          </a:xfrm>
        </p:grpSpPr>
        <p:pic>
          <p:nvPicPr>
            <p:cNvPr id="14" name="Picture 2" descr="C:\Users\JoeAntoon\AppData\Local\Microsoft\Windows\Temporary Internet Files\Content.IE5\CXWZDWJM\MCj04151440000[1].wmf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5357818" y="1857364"/>
              <a:ext cx="1217969" cy="1000132"/>
            </a:xfrm>
            <a:prstGeom prst="rect">
              <a:avLst/>
            </a:prstGeom>
            <a:noFill/>
          </p:spPr>
        </p:pic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571612"/>
              <a:ext cx="428628" cy="5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6000760" y="207167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CPU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892" y="207167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FPGAs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786446" y="2643182"/>
            <a:ext cx="2928958" cy="16430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FPGA Device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16200000">
            <a:off x="5753108" y="3319462"/>
            <a:ext cx="1062046" cy="5667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CPU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929454" y="3071810"/>
            <a:ext cx="1357322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Memory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572264" y="3286124"/>
            <a:ext cx="357190" cy="1588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572264" y="3857628"/>
            <a:ext cx="357190" cy="1588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6929454" y="3643314"/>
            <a:ext cx="1517365" cy="500066"/>
            <a:chOff x="6929454" y="3643314"/>
            <a:chExt cx="1517365" cy="500066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6929454" y="3643314"/>
              <a:ext cx="1357322" cy="5000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Filter 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pic>
          <p:nvPicPr>
            <p:cNvPr id="43" name="Picture 42" descr="Cecil Turtle S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9586" y="3643314"/>
              <a:ext cx="517233" cy="417019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6929454" y="3643314"/>
            <a:ext cx="1500166" cy="500066"/>
            <a:chOff x="7000892" y="4857760"/>
            <a:chExt cx="1500166" cy="500066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7000892" y="4857760"/>
              <a:ext cx="1357322" cy="5000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Filter B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pic>
          <p:nvPicPr>
            <p:cNvPr id="47" name="Picture 46" descr="Bugs Bunny Fas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148" y="4857760"/>
              <a:ext cx="642910" cy="399207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8286776" y="3286124"/>
            <a:ext cx="214314" cy="571504"/>
            <a:chOff x="8286776" y="3286124"/>
            <a:chExt cx="214314" cy="57150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215338" y="3571876"/>
              <a:ext cx="57150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8286776" y="3286124"/>
              <a:ext cx="21431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med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8286776" y="3857628"/>
              <a:ext cx="21431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med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4.81481E-6 L 2.5E-6 -4.8148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0.02106 L 2.22222E-6 0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046 L 2.22222E-6 4.8148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898 L 1.11022E-16 -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3" grpId="0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Using Partial Reconfiguration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14744" y="1142984"/>
            <a:ext cx="2206680" cy="2046693"/>
            <a:chOff x="2071670" y="1000108"/>
            <a:chExt cx="2500330" cy="2319053"/>
          </a:xfrm>
        </p:grpSpPr>
        <p:pic>
          <p:nvPicPr>
            <p:cNvPr id="24" name="Picture 23" descr="Platform studi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8860" y="1000108"/>
              <a:ext cx="2096684" cy="18025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071670" y="2857496"/>
              <a:ext cx="2500330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2. Platform studio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7950" y="1142984"/>
            <a:ext cx="2206680" cy="2050519"/>
            <a:chOff x="2786050" y="1214422"/>
            <a:chExt cx="2206680" cy="2050519"/>
          </a:xfrm>
        </p:grpSpPr>
        <p:pic>
          <p:nvPicPr>
            <p:cNvPr id="27" name="Picture 26" descr="IS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1214422"/>
              <a:ext cx="1785950" cy="16659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86050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3. Import into ISE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43702" y="3500438"/>
            <a:ext cx="1714512" cy="2428892"/>
            <a:chOff x="5286380" y="3857628"/>
            <a:chExt cx="1714512" cy="2428892"/>
          </a:xfrm>
        </p:grpSpPr>
        <p:sp>
          <p:nvSpPr>
            <p:cNvPr id="30" name="Rounded Rectangle 29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CDCD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31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6. Code PR </a:t>
              </a:r>
            </a:p>
            <a:p>
              <a:pPr algn="ctr"/>
              <a:r>
                <a:rPr lang="en-US" dirty="0" smtClean="0">
                  <a:latin typeface="+mj-lt"/>
                </a:rPr>
                <a:t>region HDL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5786" y="1071546"/>
            <a:ext cx="2206680" cy="2121957"/>
            <a:chOff x="214282" y="1142984"/>
            <a:chExt cx="2206680" cy="2121957"/>
          </a:xfrm>
        </p:grpSpPr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285720" y="1142984"/>
              <a:ext cx="2000263" cy="171451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 Specifications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282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1. Define system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86314" y="3857628"/>
            <a:ext cx="1714512" cy="2214578"/>
            <a:chOff x="5500694" y="3786190"/>
            <a:chExt cx="1714512" cy="221457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786446" y="3786190"/>
              <a:ext cx="1143008" cy="1285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00694" y="5143512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5. Set PRRs as black boxes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4348" y="3571876"/>
            <a:ext cx="4214842" cy="2257858"/>
            <a:chOff x="2214546" y="1928802"/>
            <a:chExt cx="5929354" cy="3176309"/>
          </a:xfrm>
        </p:grpSpPr>
        <p:sp>
          <p:nvSpPr>
            <p:cNvPr id="9" name="Rounded Rectangle 8"/>
            <p:cNvSpPr/>
            <p:nvPr/>
          </p:nvSpPr>
          <p:spPr>
            <a:xfrm>
              <a:off x="2786050" y="2643182"/>
              <a:ext cx="4929222" cy="1928826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1D1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1928802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0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1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2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322" y="3071810"/>
              <a:ext cx="1557528" cy="155752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71736" y="2428868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normAutofit fontScale="77500" lnSpcReduction="20000"/>
            </a:bodyPr>
            <a:lstStyle/>
            <a:p>
              <a:r>
                <a:rPr lang="en-US" dirty="0" smtClean="0">
                  <a:latin typeface="+mj-lt"/>
                </a:rPr>
                <a:t>top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3240" y="3571876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normAutofit fontScale="77500" lnSpcReduction="20000"/>
            </a:bodyPr>
            <a:lstStyle/>
            <a:p>
              <a:r>
                <a:rPr lang="en-US" dirty="0" smtClean="0">
                  <a:latin typeface="+mj-lt"/>
                </a:rPr>
                <a:t>static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3438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77500" lnSpcReduction="20000"/>
            </a:bodyPr>
            <a:lstStyle/>
            <a:p>
              <a:r>
                <a:rPr lang="en-US" dirty="0" err="1" smtClean="0">
                  <a:latin typeface="+mj-lt"/>
                </a:rPr>
                <a:t>prr_a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3636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77500" lnSpcReduction="20000"/>
            </a:bodyPr>
            <a:lstStyle/>
            <a:p>
              <a:r>
                <a:rPr lang="en-US" dirty="0" err="1" smtClean="0">
                  <a:latin typeface="+mj-lt"/>
                </a:rPr>
                <a:t>prr_b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5984" y="4643446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4. Divide project into mandated hierarchy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8596" y="3714752"/>
            <a:ext cx="8429684" cy="2759823"/>
            <a:chOff x="428596" y="3714752"/>
            <a:chExt cx="8429684" cy="2759823"/>
          </a:xfrm>
        </p:grpSpPr>
        <p:sp>
          <p:nvSpPr>
            <p:cNvPr id="43" name="Rounded Rectangle 42"/>
            <p:cNvSpPr/>
            <p:nvPr/>
          </p:nvSpPr>
          <p:spPr>
            <a:xfrm>
              <a:off x="428596" y="3947953"/>
              <a:ext cx="2357454" cy="167664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>
              <a:norm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b="0" dirty="0" smtClean="0">
                  <a:solidFill>
                    <a:schemeClr val="tx1"/>
                  </a:solidFill>
                </a:rPr>
                <a:t>7. Synthesize!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143636" y="3714752"/>
              <a:ext cx="2714644" cy="2714644"/>
              <a:chOff x="6143636" y="6500834"/>
              <a:chExt cx="2714644" cy="2714644"/>
            </a:xfrm>
          </p:grpSpPr>
          <p:pic>
            <p:nvPicPr>
              <p:cNvPr id="44" name="Picture 43" descr="planahea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57950" y="6500834"/>
                <a:ext cx="2074686" cy="1841284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143636" y="8358222"/>
                <a:ext cx="2714644" cy="85725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9. Map on to </a:t>
                </a:r>
                <a:r>
                  <a:rPr lang="en-US" dirty="0" err="1" smtClean="0">
                    <a:latin typeface="+mj-lt"/>
                  </a:rPr>
                  <a:t>PlanAhead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000364" y="3714752"/>
              <a:ext cx="2786082" cy="2759823"/>
              <a:chOff x="6357918" y="4098177"/>
              <a:chExt cx="2786082" cy="2759823"/>
            </a:xfrm>
          </p:grpSpPr>
          <p:pic>
            <p:nvPicPr>
              <p:cNvPr id="1027" name="Picture 3" descr="C:\Users\JoeAntoon\AppData\Local\Microsoft\Windows\Temporary Internet Files\Content.IE5\00XQKFTI\MCSL00153_000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00892" y="4098177"/>
                <a:ext cx="1785950" cy="1977794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57918" y="6027003"/>
                <a:ext cx="2786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8. </a:t>
                </a:r>
                <a:r>
                  <a:rPr lang="en-US" strike="sngStrike" dirty="0" smtClean="0">
                    <a:latin typeface="+mj-lt"/>
                  </a:rPr>
                  <a:t>Guess</a:t>
                </a:r>
                <a:r>
                  <a:rPr lang="en-US" dirty="0" smtClean="0">
                    <a:latin typeface="+mj-lt"/>
                  </a:rPr>
                  <a:t> Estimate </a:t>
                </a:r>
              </a:p>
              <a:p>
                <a:pPr algn="ctr"/>
                <a:r>
                  <a:rPr lang="en-US" dirty="0" smtClean="0">
                    <a:latin typeface="+mj-lt"/>
                  </a:rPr>
                  <a:t>a good </a:t>
                </a:r>
                <a:r>
                  <a:rPr lang="en-US" dirty="0" err="1" smtClean="0">
                    <a:latin typeface="+mj-lt"/>
                  </a:rPr>
                  <a:t>floorplan</a:t>
                </a:r>
                <a:endParaRPr lang="en-US" dirty="0">
                  <a:latin typeface="+mj-lt"/>
                </a:endParaRPr>
              </a:p>
            </p:txBody>
          </p:sp>
        </p:grpSp>
      </p:grpSp>
      <p:pic>
        <p:nvPicPr>
          <p:cNvPr id="36" name="Picture 6" descr="C:\Users\JoeAntoon\AppData\Local\Microsoft\Windows\Temporary Internet Files\Content.IE5\L2APUAN7\MCj039129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429108"/>
            <a:ext cx="1101167" cy="3583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6643702" y="4214818"/>
            <a:ext cx="1714512" cy="2428892"/>
            <a:chOff x="5286380" y="3857628"/>
            <a:chExt cx="1714512" cy="2428892"/>
          </a:xfrm>
        </p:grpSpPr>
        <p:sp>
          <p:nvSpPr>
            <p:cNvPr id="51" name="Rounded Rectangle 50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2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12. Write software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286116" y="4286256"/>
            <a:ext cx="2357454" cy="1676641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E1E1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11. Implement!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28596" y="4071943"/>
            <a:ext cx="2357454" cy="2526117"/>
            <a:chOff x="285720" y="8715412"/>
            <a:chExt cx="2946818" cy="3300229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285720" y="8715412"/>
              <a:ext cx="2428892" cy="2070264"/>
              <a:chOff x="1632" y="1248"/>
              <a:chExt cx="2682" cy="2286"/>
            </a:xfrm>
          </p:grpSpPr>
          <p:sp>
            <p:nvSpPr>
              <p:cNvPr id="103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4" name="AutoShape 10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5720" y="10929990"/>
              <a:ext cx="2946818" cy="108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10. Create “configurations”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5" name="Picture 7" descr="C:\Users\JoeAntoon\AppData\Local\Microsoft\Windows\Temporary Internet Files\Content.IE5\CXWZDWJM\MPj04429540000[1].jpg"/>
          <p:cNvPicPr>
            <a:picLocks noChangeAspect="1" noChangeArrowheads="1"/>
          </p:cNvPicPr>
          <p:nvPr/>
        </p:nvPicPr>
        <p:blipFill>
          <a:blip r:embed="rId9" cstate="print"/>
          <a:srcRect l="5263" t="3513"/>
          <a:stretch>
            <a:fillRect/>
          </a:stretch>
        </p:blipFill>
        <p:spPr bwMode="auto">
          <a:xfrm>
            <a:off x="3428992" y="4714884"/>
            <a:ext cx="1285884" cy="1962147"/>
          </a:xfrm>
          <a:prstGeom prst="rect">
            <a:avLst/>
          </a:prstGeom>
          <a:noFill/>
        </p:spPr>
      </p:pic>
      <p:sp>
        <p:nvSpPr>
          <p:cNvPr id="58" name="Oval Callout 57"/>
          <p:cNvSpPr/>
          <p:nvPr/>
        </p:nvSpPr>
        <p:spPr bwMode="auto">
          <a:xfrm flipH="1">
            <a:off x="4929190" y="4572008"/>
            <a:ext cx="2088854" cy="2088854"/>
          </a:xfrm>
          <a:prstGeom prst="wedgeEllipseCallout">
            <a:avLst>
              <a:gd name="adj1" fmla="val 84009"/>
              <a:gd name="adj2" fmla="val -2758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Could you make it just a bit different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0261 -0.3030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87 -0.2763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243 -0.2694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45 L 0.00243 -0.3638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39 L 0.00087 -0.3604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30301 L 0.00261 -0.3659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0.2638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2560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706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-0.236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740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6388 L -2.5E-6 -0.3333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5602 L -8.33333E-7 -0.3333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</a:t>
            </a:r>
            <a:r>
              <a:rPr lang="en-US" dirty="0" smtClean="0"/>
              <a:t>Issues With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153400" cy="34290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Support</a:t>
            </a:r>
          </a:p>
          <a:p>
            <a:pPr lvl="1"/>
            <a:r>
              <a:rPr lang="en-US" b="0" dirty="0" smtClean="0"/>
              <a:t>Only supported by Xilinx</a:t>
            </a:r>
          </a:p>
          <a:p>
            <a:pPr lvl="1"/>
            <a:r>
              <a:rPr lang="en-US" b="0" dirty="0" err="1" smtClean="0"/>
              <a:t>Altera</a:t>
            </a:r>
            <a:r>
              <a:rPr lang="en-US" b="0" dirty="0" smtClean="0"/>
              <a:t> support announced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Lack of abstraction</a:t>
            </a:r>
          </a:p>
          <a:p>
            <a:pPr lvl="1"/>
            <a:r>
              <a:rPr lang="en-US" b="0" dirty="0" smtClean="0"/>
              <a:t>Manual partitioning</a:t>
            </a:r>
          </a:p>
          <a:p>
            <a:pPr lvl="1"/>
            <a:r>
              <a:rPr lang="en-US" b="0" dirty="0" smtClean="0"/>
              <a:t>Manual floor-planning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App-specific architectures</a:t>
            </a:r>
          </a:p>
          <a:p>
            <a:pPr lvl="1"/>
            <a:r>
              <a:rPr lang="en-US" b="0" dirty="0" smtClean="0"/>
              <a:t>Increased time-to-market</a:t>
            </a:r>
          </a:p>
          <a:p>
            <a:pPr lvl="1"/>
            <a:r>
              <a:rPr lang="en-US" b="0" dirty="0" smtClean="0"/>
              <a:t>Reduced flexibility</a:t>
            </a:r>
            <a:endParaRPr lang="en-US" b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1714488"/>
            <a:ext cx="1643074" cy="2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421915" y="1071546"/>
            <a:ext cx="2607477" cy="3071834"/>
            <a:chOff x="5421915" y="1071546"/>
            <a:chExt cx="3031950" cy="3643338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29256" y="1071546"/>
              <a:ext cx="785818" cy="3643338"/>
            </a:xfrm>
            <a:prstGeom prst="rightBrace">
              <a:avLst>
                <a:gd name="adj1" fmla="val 31606"/>
                <a:gd name="adj2" fmla="val 19883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00000">
              <a:off x="5421915" y="1470068"/>
              <a:ext cx="3031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Frustrating </a:t>
              </a:r>
            </a:p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Design Flow!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5786" y="4286256"/>
            <a:ext cx="8001056" cy="2071702"/>
            <a:chOff x="857224" y="5072074"/>
            <a:chExt cx="8001056" cy="207170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000100" y="5214950"/>
              <a:ext cx="7858180" cy="19288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57224" y="5072074"/>
              <a:ext cx="7858180" cy="1928826"/>
            </a:xfrm>
            <a:prstGeom prst="roundRect">
              <a:avLst/>
            </a:prstGeom>
            <a:solidFill>
              <a:srgbClr val="C7E6A4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 this work, we propose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VAPRES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 </a:t>
              </a:r>
              <a:r>
                <a:rPr lang="en-US" b="1" u="sng" dirty="0" smtClean="0">
                  <a:latin typeface="+mj-lt"/>
                </a:rPr>
                <a:t>V</a:t>
              </a:r>
              <a:r>
                <a:rPr lang="en-US" dirty="0" smtClean="0">
                  <a:latin typeface="+mj-lt"/>
                </a:rPr>
                <a:t>irtual </a:t>
              </a: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rchitecture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for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mbedded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ystems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Abstracts base system from application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Automates design flow and floor-planning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Scalable, flexible features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VAPRES Architecture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71670" y="1643050"/>
            <a:ext cx="585791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7167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Region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1481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Region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85786" y="1214422"/>
            <a:ext cx="4929222" cy="714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grpSp>
        <p:nvGrpSpPr>
          <p:cNvPr id="141" name="Group 140"/>
          <p:cNvGrpSpPr/>
          <p:nvPr/>
        </p:nvGrpSpPr>
        <p:grpSpPr>
          <a:xfrm>
            <a:off x="785786" y="1142984"/>
            <a:ext cx="7143800" cy="4286280"/>
            <a:chOff x="785786" y="1142984"/>
            <a:chExt cx="7143800" cy="4286280"/>
          </a:xfrm>
        </p:grpSpPr>
        <p:sp>
          <p:nvSpPr>
            <p:cNvPr id="81" name="TextBox 80"/>
            <p:cNvSpPr txBox="1"/>
            <p:nvPr/>
          </p:nvSpPr>
          <p:spPr>
            <a:xfrm>
              <a:off x="1285852" y="1142984"/>
              <a:ext cx="1071570" cy="285752"/>
            </a:xfrm>
            <a:prstGeom prst="rect">
              <a:avLst/>
            </a:prstGeom>
            <a:noFill/>
          </p:spPr>
          <p:txBody>
            <a:bodyPr wrap="square" rtlCol="0">
              <a:normAutofit fontScale="62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PLB Bus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85786" y="1643050"/>
              <a:ext cx="1000132" cy="78581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DCR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Bridge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857356" y="4287050"/>
              <a:ext cx="285752" cy="7135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00496" y="4286256"/>
              <a:ext cx="285752" cy="71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8" name="Straight Arrow Connector 67"/>
            <p:cNvCxnSpPr>
              <a:stCxn id="59" idx="2"/>
            </p:cNvCxnSpPr>
            <p:nvPr/>
          </p:nvCxnSpPr>
          <p:spPr bwMode="auto">
            <a:xfrm rot="5400000">
              <a:off x="71405" y="3643315"/>
              <a:ext cx="242889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1285852" y="4857760"/>
              <a:ext cx="57150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143108" y="4857760"/>
              <a:ext cx="185738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1285852" y="1428736"/>
              <a:ext cx="664373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1179489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4965703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28585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625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2899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625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57422" y="2500306"/>
            <a:ext cx="3000396" cy="1215239"/>
            <a:chOff x="2357422" y="2500306"/>
            <a:chExt cx="3000396" cy="1215239"/>
          </a:xfrm>
        </p:grpSpPr>
        <p:sp>
          <p:nvSpPr>
            <p:cNvPr id="7" name="Rectangle 6"/>
            <p:cNvSpPr/>
            <p:nvPr/>
          </p:nvSpPr>
          <p:spPr bwMode="auto">
            <a:xfrm>
              <a:off x="2357422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25026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2678893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2857488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275033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3178959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4429124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4321967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75059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929190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>
              <a:off x="4822033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066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>
              <a:off x="2465373" y="26082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965439" y="26074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465373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2965439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4537075" y="2607463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5037141" y="2606669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5400000">
              <a:off x="4537075" y="3536951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5400000" flipH="1" flipV="1">
              <a:off x="5037141" y="3536157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3357554" y="2572538"/>
              <a:ext cx="1071569" cy="1143007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FSL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Fast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Simplex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Links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00364" y="4643446"/>
            <a:ext cx="3929090" cy="1500198"/>
            <a:chOff x="3000364" y="4643446"/>
            <a:chExt cx="3929090" cy="1500198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314324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528638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4643438" y="5715016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endCxn id="92" idx="1"/>
            </p:cNvCxnSpPr>
            <p:nvPr/>
          </p:nvCxnSpPr>
          <p:spPr bwMode="auto">
            <a:xfrm>
              <a:off x="4643438" y="5857892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10800000">
              <a:off x="4643438" y="6000768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23" name="Rectangle 122"/>
            <p:cNvSpPr/>
            <p:nvPr/>
          </p:nvSpPr>
          <p:spPr bwMode="auto">
            <a:xfrm>
              <a:off x="300036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35768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14350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50082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rot="5400000">
              <a:off x="2892413" y="4965711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rot="5400000">
              <a:off x="425052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rot="5400000">
              <a:off x="5036347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rot="5400000">
              <a:off x="639366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6357950" y="2499512"/>
            <a:ext cx="2500330" cy="2143934"/>
            <a:chOff x="6357950" y="2499512"/>
            <a:chExt cx="2500330" cy="2143934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9" name="Left-Right Arrow 138"/>
            <p:cNvSpPr/>
            <p:nvPr/>
          </p:nvSpPr>
          <p:spPr bwMode="auto">
            <a:xfrm>
              <a:off x="8001024" y="3857628"/>
              <a:ext cx="857256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To IO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785786" y="1142984"/>
            <a:ext cx="8072494" cy="5000660"/>
            <a:chOff x="938186" y="1295384"/>
            <a:chExt cx="8072494" cy="5000660"/>
          </a:xfrm>
        </p:grpSpPr>
        <p:sp>
          <p:nvSpPr>
            <p:cNvPr id="275" name="Rounded Rectangle 274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7" name="Rounded Rectangle 276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279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80" name="TextBox 279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625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1" name="Rounded Rectangle 280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84" name="Straight Arrow Connector 283"/>
              <p:cNvCxnSpPr>
                <a:stCxn id="281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5" name="Straight Arrow Connector 284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6" name="Straight Arrow Connector 285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7" name="Straight Arrow Connector 286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8" name="Straight Arrow Connector 287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9" name="Straight Arrow Connector 288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90" name="TextBox 289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62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62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4" name="Straight Connector 293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6" name="Rectangle 295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7" name="Straight Connector 296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9" name="Rectangle 298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0" name="Straight Connector 299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02" name="Rectangle 301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3" name="Straight Connector 302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4" name="Straight Connector 303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5" name="Straight Arrow Connector 304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6" name="Straight Arrow Connector 305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7" name="Straight Arrow Connector 306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8" name="Straight Arrow Connector 307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9" name="Straight Arrow Connector 308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0" name="Straight Arrow Connector 309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1" name="Straight Arrow Connector 310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2" name="Straight Arrow Connector 311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13" name="TextBox 312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75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315" name="Rounded Rectangle 314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6" name="Rounded Rectangle 315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317" name="Straight Arrow Connector 316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8" name="Straight Arrow Connector 317"/>
              <p:cNvCxnSpPr>
                <a:endCxn id="316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9" name="Straight Arrow Connector 318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20" name="Rectangle 319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324" name="Straight Arrow Connector 323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5" name="Straight Arrow Connector 324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6" name="Straight Arrow Connector 325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7" name="Straight Arrow Connector 326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328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329" name="Rounded Rectangle 328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1" name="Straight Connector 330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33" name="Rectangle 332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4" name="Straight Connector 333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6" name="Straight Arrow Connector 335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7" name="Straight Arrow Connector 336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8" name="Straight Arrow Connector 337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9" name="Straight Arrow Connector 338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40" name="Left-Right Arrow 339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  <p:sp>
        <p:nvSpPr>
          <p:cNvPr id="343" name="Rectangle 342"/>
          <p:cNvSpPr/>
          <p:nvPr/>
        </p:nvSpPr>
        <p:spPr bwMode="auto">
          <a:xfrm>
            <a:off x="2786050" y="928670"/>
            <a:ext cx="6215106" cy="55007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033838" cy="50292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71500" lvl="1" indent="-393700"/>
            <a:r>
              <a:rPr lang="en-US" dirty="0" smtClean="0"/>
              <a:t>PR Regions (PRRs)</a:t>
            </a:r>
          </a:p>
          <a:p>
            <a:pPr marL="863600" lvl="2" indent="-292100"/>
            <a:r>
              <a:rPr lang="en-US" b="0" dirty="0" smtClean="0"/>
              <a:t>Independent clocks</a:t>
            </a:r>
          </a:p>
          <a:p>
            <a:pPr marL="863600" lvl="2" indent="-292100"/>
            <a:r>
              <a:rPr lang="en-US" b="0" dirty="0" smtClean="0"/>
              <a:t>FIFO-based I/O</a:t>
            </a:r>
          </a:p>
          <a:p>
            <a:pPr marL="863600" lvl="2" indent="-292100"/>
            <a:r>
              <a:rPr lang="en-US" b="0" dirty="0" smtClean="0"/>
              <a:t>Online placement</a:t>
            </a:r>
          </a:p>
          <a:p>
            <a:pPr marL="863600" lvl="2" indent="-292100"/>
            <a:r>
              <a:rPr lang="en-US" b="0" dirty="0" smtClean="0"/>
              <a:t>Created separately</a:t>
            </a:r>
            <a:br>
              <a:rPr lang="en-US" b="0" dirty="0" smtClean="0"/>
            </a:br>
            <a:endParaRPr lang="en-US" b="0" dirty="0" smtClean="0"/>
          </a:p>
          <a:p>
            <a:pPr marL="571500" lvl="1" indent="-393700"/>
            <a:r>
              <a:rPr lang="en-US" dirty="0" smtClean="0"/>
              <a:t>MACS</a:t>
            </a:r>
          </a:p>
          <a:p>
            <a:pPr marL="863600" lvl="2" indent="-292100"/>
            <a:r>
              <a:rPr lang="en-US" b="0" dirty="0" err="1" smtClean="0"/>
              <a:t>Intermodule</a:t>
            </a:r>
            <a:r>
              <a:rPr lang="en-US" b="0" dirty="0" smtClean="0"/>
              <a:t> network</a:t>
            </a:r>
          </a:p>
          <a:p>
            <a:pPr marL="476250" lvl="1" indent="-292100"/>
            <a:endParaRPr lang="en-US" b="0" dirty="0" smtClean="0"/>
          </a:p>
          <a:p>
            <a:pPr marL="476250" lvl="1" indent="-292100"/>
            <a:r>
              <a:rPr lang="en-US" dirty="0" smtClean="0"/>
              <a:t>Flexible, scalable</a:t>
            </a:r>
          </a:p>
          <a:p>
            <a:pPr marL="863600" lvl="2" indent="-292100"/>
            <a:r>
              <a:rPr lang="en-US" b="0" dirty="0" smtClean="0"/>
              <a:t>PR Region Count</a:t>
            </a:r>
          </a:p>
          <a:p>
            <a:pPr marL="863600" lvl="2" indent="-292100"/>
            <a:r>
              <a:rPr lang="en-US" b="0" dirty="0" smtClean="0"/>
              <a:t>PR Region Size</a:t>
            </a:r>
          </a:p>
          <a:p>
            <a:pPr marL="863600" lvl="2" indent="-292100"/>
            <a:r>
              <a:rPr lang="en-US" b="0" dirty="0" smtClean="0"/>
              <a:t>MACS bandwidth</a:t>
            </a:r>
          </a:p>
          <a:p>
            <a:pPr marL="1190625" lvl="3" indent="-292100"/>
            <a:r>
              <a:rPr lang="en-US" b="0" dirty="0" smtClean="0"/>
              <a:t>Module channel width</a:t>
            </a:r>
          </a:p>
          <a:p>
            <a:pPr marL="1190625" lvl="3" indent="-292100"/>
            <a:r>
              <a:rPr lang="en-US" b="0" dirty="0" smtClean="0"/>
              <a:t>Left to right channel width</a:t>
            </a:r>
          </a:p>
          <a:p>
            <a:pPr marL="1190625" lvl="3" indent="-292100"/>
            <a:r>
              <a:rPr lang="en-US" b="0" dirty="0" smtClean="0"/>
              <a:t>Right to left channel width</a:t>
            </a:r>
          </a:p>
          <a:p>
            <a:pPr marL="863600" lvl="2" indent="-292100"/>
            <a:r>
              <a:rPr lang="en-US" b="0" dirty="0" smtClean="0"/>
              <a:t>IO Module Count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3863744" y="1785925"/>
            <a:ext cx="5280256" cy="3270955"/>
            <a:chOff x="938186" y="1295384"/>
            <a:chExt cx="8072494" cy="5000660"/>
          </a:xfrm>
        </p:grpSpPr>
        <p:sp>
          <p:nvSpPr>
            <p:cNvPr id="209" name="Rounded Rectangle 208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0" name="Rounded Rectangle 209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1" name="Rounded Rectangle 210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213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63" name="TextBox 262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25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67" name="Straight Arrow Connector 266"/>
              <p:cNvCxnSpPr>
                <a:stCxn id="264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68" name="Straight Arrow Connector 267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9" name="Straight Arrow Connector 268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0" name="Straight Arrow Connector 269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71" name="Straight Arrow Connector 270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2" name="Straight Arrow Connector 271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73" name="TextBox 272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32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32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14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42" name="Rectangle 241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3" name="Straight Connector 242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5" name="Rectangle 244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6" name="Straight Connector 245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8" name="Rectangle 247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51" name="Rectangle 250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52" name="Straight Connector 251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4" name="Straight Arrow Connector 253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5" name="Straight Arrow Connector 254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6" name="Straight Arrow Connector 255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7" name="Straight Arrow Connector 256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8" name="Straight Arrow Connector 257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9" name="Straight Arrow Connector 258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0" name="Straight Arrow Connector 259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1" name="Straight Arrow Connector 260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15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229" name="Rounded Rectangle 228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0" name="Rounded Rectangle 229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31" name="Straight Arrow Connector 230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2" name="Straight Arrow Connector 231"/>
              <p:cNvCxnSpPr>
                <a:endCxn id="230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3" name="Straight Arrow Connector 232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34" name="Rectangle 233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39" name="Straight Arrow Connector 238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0" name="Straight Arrow Connector 239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1" name="Straight Arrow Connector 240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216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217" name="Rounded Rectangle 216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21" name="Rectangle 220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4" name="Straight Arrow Connector 223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5" name="Straight Arrow Connector 224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6" name="Straight Arrow Connector 225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7" name="Straight Arrow Connector 226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28" name="Left-Right Arrow 227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1684 0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3" grpId="0" animBg="1"/>
      <p:bldP spid="34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PR Region Connectivity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6216" y="2928934"/>
            <a:ext cx="2214578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Region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86282" y="2714620"/>
            <a:ext cx="1285884" cy="428628"/>
          </a:xfrm>
          <a:prstGeom prst="roundRect">
            <a:avLst/>
          </a:prstGeom>
          <a:blipFill>
            <a:blip r:embed="rId2" cstate="print"/>
            <a:tile tx="0" ty="0" sx="10000" sy="1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86282" y="4143380"/>
            <a:ext cx="1285884" cy="428628"/>
          </a:xfrm>
          <a:prstGeom prst="roundRect">
            <a:avLst/>
          </a:prstGeom>
          <a:blipFill>
            <a:blip r:embed="rId2" cstate="print"/>
            <a:tile tx="0" ty="0" sx="10000" sy="1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57654" y="928670"/>
            <a:ext cx="2214578" cy="785818"/>
          </a:xfrm>
          <a:prstGeom prst="roundRect">
            <a:avLst>
              <a:gd name="adj" fmla="val 10317"/>
            </a:avLst>
          </a:prstGeom>
          <a:gradFill>
            <a:gsLst>
              <a:gs pos="50000">
                <a:schemeClr val="bg1"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latin typeface="+mj-lt"/>
              </a:rPr>
              <a:t>MicroBlaze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00596" y="2071678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893439" y="203595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5322067" y="203595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500662" y="1928802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5393505" y="239314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5822133" y="239314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5108547" y="1820851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5608613" y="182085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5108547" y="2606669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608613" y="260666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000596" y="4929198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893439" y="489347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322067" y="489347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5500662" y="4786322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5393505" y="525066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822133" y="5250669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5108547" y="4678371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5608613" y="4678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5108547" y="5464189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5608613" y="546418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Rounded Rectangle 31"/>
          <p:cNvSpPr/>
          <p:nvPr/>
        </p:nvSpPr>
        <p:spPr bwMode="auto">
          <a:xfrm>
            <a:off x="4286216" y="5572140"/>
            <a:ext cx="2214578" cy="785818"/>
          </a:xfrm>
          <a:prstGeom prst="roundRect">
            <a:avLst>
              <a:gd name="adj" fmla="val 10317"/>
            </a:avLst>
          </a:prstGeom>
          <a:gradFill>
            <a:gsLst>
              <a:gs pos="50000">
                <a:schemeClr val="bg1"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</a:gradFill>
          <a:ln w="9525" cap="flat" cmpd="sng" algn="ctr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16200000" scaled="0"/>
            </a:gra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MACS Switch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3670" y="1571612"/>
            <a:ext cx="1785950" cy="1143007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FSL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Fast Simplex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Links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670" y="4714885"/>
            <a:ext cx="2500330" cy="714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Producer / Consumer </a:t>
            </a:r>
            <a:b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Queues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3670" y="4286256"/>
            <a:ext cx="1571636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Slice Macros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3670" y="2643182"/>
            <a:ext cx="1571636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Slice Macros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6143604" y="2214554"/>
            <a:ext cx="500066" cy="1588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>
            <a:off x="6143604" y="2786058"/>
            <a:ext cx="500066" cy="1588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6143604" y="4500570"/>
            <a:ext cx="500066" cy="1588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10800000">
            <a:off x="6143604" y="5072074"/>
            <a:ext cx="500066" cy="1588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65000"/>
                <a:lumOff val="3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928662" y="1285860"/>
            <a:ext cx="3786214" cy="3222648"/>
            <a:chOff x="928662" y="1285860"/>
            <a:chExt cx="3786214" cy="3222648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1428728" y="4500570"/>
              <a:ext cx="328614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607455" y="3679033"/>
              <a:ext cx="1643868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428992" y="2857496"/>
              <a:ext cx="128588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6" name="Rounded Rectangle 55"/>
            <p:cNvSpPr/>
            <p:nvPr/>
          </p:nvSpPr>
          <p:spPr bwMode="auto">
            <a:xfrm>
              <a:off x="928662" y="1285860"/>
              <a:ext cx="2357454" cy="30718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 </a:t>
              </a:r>
              <a:r>
                <a:rPr lang="en-US" sz="2800" b="1" dirty="0" smtClean="0">
                  <a:latin typeface="+mj-lt"/>
                </a:rPr>
                <a:t>Socket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Device Control Register (DCR)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dirty="0" smtClean="0"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214414" y="3143248"/>
              <a:ext cx="285752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500166" y="3143248"/>
              <a:ext cx="276228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928794" y="3143248"/>
              <a:ext cx="285752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214546" y="3143248"/>
              <a:ext cx="285752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643174" y="3143248"/>
              <a:ext cx="285752" cy="3571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rot="5400000" flipH="1" flipV="1">
              <a:off x="924693" y="3996535"/>
              <a:ext cx="10080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rot="5400000" flipH="1" flipV="1">
              <a:off x="1211239" y="4003679"/>
              <a:ext cx="10080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5400000" flipH="1" flipV="1">
              <a:off x="1639867" y="4003679"/>
              <a:ext cx="10080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rot="5400000" flipH="1" flipV="1">
              <a:off x="1925619" y="4003679"/>
              <a:ext cx="10080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 rot="16200000">
              <a:off x="855359" y="3762297"/>
              <a:ext cx="85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Clock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1169380" y="3759789"/>
              <a:ext cx="857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Macro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1718696" y="3781974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PRR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026890" y="3781974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FSL</a:t>
              </a:r>
              <a:endParaRPr lang="en-US" sz="1600" b="1" dirty="0">
                <a:latin typeface="+mj-lt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rot="5400000" flipH="1" flipV="1">
              <a:off x="2354247" y="4003679"/>
              <a:ext cx="100807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1071538" y="2786058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Enable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57356" y="2786058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Reset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00298" y="2571744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Clock</a:t>
              </a:r>
            </a:p>
            <a:p>
              <a:r>
                <a:rPr lang="en-US" sz="1600" b="1" dirty="0" smtClean="0">
                  <a:latin typeface="+mj-lt"/>
                </a:rPr>
                <a:t>Select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82" name="Isosceles Triangle 81"/>
          <p:cNvSpPr/>
          <p:nvPr/>
        </p:nvSpPr>
        <p:spPr bwMode="auto">
          <a:xfrm rot="5400000">
            <a:off x="4256450" y="3256358"/>
            <a:ext cx="416722" cy="3571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000100" y="1857364"/>
            <a:ext cx="3929090" cy="4572032"/>
            <a:chOff x="1000100" y="1857364"/>
            <a:chExt cx="3929090" cy="4572032"/>
          </a:xfrm>
        </p:grpSpPr>
        <p:sp>
          <p:nvSpPr>
            <p:cNvPr id="88" name="Trapezoid 87"/>
            <p:cNvSpPr/>
            <p:nvPr/>
          </p:nvSpPr>
          <p:spPr bwMode="auto">
            <a:xfrm rot="5400000">
              <a:off x="2446719" y="4839902"/>
              <a:ext cx="857255" cy="464347"/>
            </a:xfrm>
            <a:prstGeom prst="trapezoid">
              <a:avLst>
                <a:gd name="adj" fmla="val 52351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3857620" y="3429000"/>
              <a:ext cx="42862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rot="5400000" flipH="1" flipV="1">
              <a:off x="3036480" y="4250140"/>
              <a:ext cx="1643074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93" name="Straight Arrow Connector 92"/>
            <p:cNvCxnSpPr>
              <a:endCxn id="88" idx="0"/>
            </p:cNvCxnSpPr>
            <p:nvPr/>
          </p:nvCxnSpPr>
          <p:spPr bwMode="auto">
            <a:xfrm rot="10800000" flipV="1">
              <a:off x="3107520" y="5072074"/>
              <a:ext cx="785822" cy="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3357554" y="1857364"/>
              <a:ext cx="1571636" cy="92869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Regional Clock Buffer</a:t>
              </a:r>
            </a:p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(BUFR)</a:t>
              </a:r>
              <a:endParaRPr lang="en-US" sz="19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rot="5400000">
              <a:off x="3714744" y="3000372"/>
              <a:ext cx="57150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ysDot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1000100" y="4929198"/>
              <a:ext cx="1643076" cy="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>
              <a:off x="1000100" y="5357826"/>
              <a:ext cx="1643076" cy="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1000100" y="4572008"/>
              <a:ext cx="1428760" cy="3571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Fast Clock</a:t>
              </a:r>
              <a:endParaRPr lang="en-US" sz="19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00100" y="5000636"/>
              <a:ext cx="1428760" cy="3571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Slow Clock</a:t>
              </a:r>
              <a:endParaRPr lang="en-US" sz="19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071670" y="5500702"/>
              <a:ext cx="1571636" cy="92869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Clock Multiplexer </a:t>
              </a:r>
            </a:p>
            <a:p>
              <a:pPr algn="ctr"/>
              <a:r>
                <a:rPr lang="en-US" sz="19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(BUFGMUX)</a:t>
              </a:r>
              <a:endParaRPr lang="en-US" sz="19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MACS – </a:t>
            </a:r>
            <a:r>
              <a:rPr lang="en-US" dirty="0" err="1" smtClean="0"/>
              <a:t>Intermodule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2509838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US" b="0" dirty="0" smtClean="0"/>
              <a:t>inimal </a:t>
            </a:r>
            <a:r>
              <a:rPr lang="en-US" dirty="0" smtClean="0"/>
              <a:t>A</a:t>
            </a:r>
            <a:r>
              <a:rPr lang="en-US" b="0" dirty="0" smtClean="0"/>
              <a:t>daptive-Routing </a:t>
            </a:r>
            <a:r>
              <a:rPr lang="en-US" dirty="0" smtClean="0"/>
              <a:t>C</a:t>
            </a:r>
            <a:r>
              <a:rPr lang="en-US" b="0" dirty="0" smtClean="0"/>
              <a:t>ircuit </a:t>
            </a:r>
            <a:r>
              <a:rPr lang="en-US" dirty="0" smtClean="0"/>
              <a:t>S</a:t>
            </a:r>
            <a:r>
              <a:rPr lang="en-US" b="0" dirty="0" smtClean="0"/>
              <a:t>witched Network</a:t>
            </a:r>
          </a:p>
          <a:p>
            <a:r>
              <a:rPr lang="en-US" b="0" dirty="0" smtClean="0"/>
              <a:t>Circuit based</a:t>
            </a:r>
          </a:p>
          <a:p>
            <a:pPr lvl="1"/>
            <a:r>
              <a:rPr lang="en-US" b="0" dirty="0" smtClean="0"/>
              <a:t>Uses streaming channels</a:t>
            </a:r>
          </a:p>
          <a:p>
            <a:pPr lvl="1"/>
            <a:r>
              <a:rPr lang="en-US" b="0" dirty="0" smtClean="0"/>
              <a:t>Circuit set by first word in channel</a:t>
            </a:r>
          </a:p>
          <a:p>
            <a:pPr lvl="1"/>
            <a:r>
              <a:rPr lang="en-US" b="0" dirty="0" smtClean="0"/>
              <a:t>Fast setup (&lt;10 cycles)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155037" y="5594190"/>
            <a:ext cx="1202650" cy="574766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Switch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10729" y="530680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73366" y="530936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2903889" y="498349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3966526" y="498605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3929058" y="3728762"/>
            <a:ext cx="1587387" cy="933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Module 2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143109" y="3714752"/>
            <a:ext cx="1587387" cy="933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Module 1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72067" y="5572140"/>
            <a:ext cx="1202650" cy="574766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Switch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27759" y="528475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990396" y="528731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4820919" y="496144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5883556" y="496400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Rounded Rectangle 27"/>
          <p:cNvSpPr/>
          <p:nvPr/>
        </p:nvSpPr>
        <p:spPr bwMode="auto">
          <a:xfrm>
            <a:off x="5846088" y="3706712"/>
            <a:ext cx="1587387" cy="933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Module 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28927" y="4143380"/>
            <a:ext cx="491849" cy="4931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357687" y="5786454"/>
            <a:ext cx="71753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357687" y="6000768"/>
            <a:ext cx="717534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triangle" w="med" len="med"/>
            <a:tailEnd type="non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357687" y="5786454"/>
            <a:ext cx="717534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2928927" y="4143380"/>
            <a:ext cx="491849" cy="4931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928927" y="4143380"/>
            <a:ext cx="491849" cy="4931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28927" y="4143380"/>
            <a:ext cx="491849" cy="4931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28927" y="4143380"/>
            <a:ext cx="491849" cy="4931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end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4214811" y="5572140"/>
            <a:ext cx="928694" cy="428628"/>
          </a:xfrm>
          <a:prstGeom prst="ellipse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929323" y="4500570"/>
            <a:ext cx="500066" cy="857256"/>
          </a:xfrm>
          <a:prstGeom prst="ellipse">
            <a:avLst/>
          </a:prstGeom>
          <a:noFill/>
          <a:ln w="63500" cap="flat" cmpd="sng" algn="ctr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33 0.2168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21689 L 0.33403 0.2168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33 0.2168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21689 L 0.33403 -0.0034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21689 L 0.33403 0.21689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33 0.2168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21689 L 0.33403 -0.00348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21689 L 0.33403 0.2168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33 0.2168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21689 L 0.33403 -0.00348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21689 L 0.33403 0.216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033 0.2168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21689 L 0.33403 -0.00348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21689 L 0.33403 0.21689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21689 L 0.33403 -0.00348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23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39" grpId="3" animBg="1"/>
      <p:bldP spid="39" grpId="4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3" grpId="0" animBg="1"/>
      <p:bldP spid="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Design Methodology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609600" y="990600"/>
            <a:ext cx="8320118" cy="2366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separate design flows</a:t>
            </a:r>
          </a:p>
          <a:p>
            <a:pPr lvl="1"/>
            <a:r>
              <a:rPr lang="en-US" b="0" dirty="0" smtClean="0"/>
              <a:t>Base System</a:t>
            </a:r>
          </a:p>
          <a:p>
            <a:pPr lvl="1"/>
            <a:r>
              <a:rPr lang="en-US" b="0" dirty="0" smtClean="0"/>
              <a:t>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Applications made independently</a:t>
            </a:r>
          </a:p>
          <a:p>
            <a:pPr lvl="1"/>
            <a:r>
              <a:rPr lang="en-US" b="0" dirty="0" smtClean="0"/>
              <a:t>Only base system specs needed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285984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Base Flow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71868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857752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43636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2643174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3929058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>
            <a:off x="5214942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6500826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143108" y="3500438"/>
            <a:ext cx="5270538" cy="785818"/>
            <a:chOff x="928661" y="3500438"/>
            <a:chExt cx="5270538" cy="785818"/>
          </a:xfrm>
        </p:grpSpPr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928661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85735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857488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786182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71487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8728" y="3643314"/>
              <a:ext cx="4429156" cy="5000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Base system specifications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Paris010921">
  <a:themeElements>
    <a:clrScheme name="">
      <a:dk1>
        <a:srgbClr val="000000"/>
      </a:dk1>
      <a:lt1>
        <a:srgbClr val="FFFFFF"/>
      </a:lt1>
      <a:dk2>
        <a:srgbClr val="FF9933"/>
      </a:dk2>
      <a:lt2>
        <a:srgbClr val="919191"/>
      </a:lt2>
      <a:accent1>
        <a:srgbClr val="FC0128"/>
      </a:accent1>
      <a:accent2>
        <a:srgbClr val="000099"/>
      </a:accent2>
      <a:accent3>
        <a:srgbClr val="FFFFFF"/>
      </a:accent3>
      <a:accent4>
        <a:srgbClr val="000000"/>
      </a:accent4>
      <a:accent5>
        <a:srgbClr val="FDAAAC"/>
      </a:accent5>
      <a:accent6>
        <a:srgbClr val="00008A"/>
      </a:accent6>
      <a:hlink>
        <a:srgbClr val="00FFFF"/>
      </a:hlink>
      <a:folHlink>
        <a:srgbClr val="339933"/>
      </a:folHlink>
    </a:clrScheme>
    <a:fontScheme name="AVParis0109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VParis01092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Paris01092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870</Words>
  <Application>Microsoft Office PowerPoint</Application>
  <PresentationFormat>On-screen Show (4:3)</PresentationFormat>
  <Paragraphs>463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AVParis010921</vt:lpstr>
      <vt:lpstr>VAPRES  A Virtual Architecture for Partially Reconfigurable Embedded Systems</vt:lpstr>
      <vt:lpstr>Adaptive Hardware Applications</vt:lpstr>
      <vt:lpstr>Adaptive Hardware Applications</vt:lpstr>
      <vt:lpstr>Using Partial Reconfiguration</vt:lpstr>
      <vt:lpstr>Identifying Issues With PR</vt:lpstr>
      <vt:lpstr>VAPRES Architecture </vt:lpstr>
      <vt:lpstr>PR Region Connectivity</vt:lpstr>
      <vt:lpstr>MACS – Intermodule Network</vt:lpstr>
      <vt:lpstr>Design Methodology</vt:lpstr>
      <vt:lpstr>Base System Design Flow</vt:lpstr>
      <vt:lpstr>Application Design Flow</vt:lpstr>
      <vt:lpstr>Revisiting Target Tracking</vt:lpstr>
      <vt:lpstr>Seamless Filter Swapping</vt:lpstr>
      <vt:lpstr>Experimental Setup - Resources</vt:lpstr>
      <vt:lpstr>Results – Resource Usage</vt:lpstr>
      <vt:lpstr>Experimental Setup – Timing</vt:lpstr>
      <vt:lpstr>Results – Reconfiguration Time</vt:lpstr>
      <vt:lpstr>Experimental Setup - Scaling</vt:lpstr>
      <vt:lpstr>Results - Scalability</vt:lpstr>
      <vt:lpstr>Results - Scalability</vt:lpstr>
      <vt:lpstr>Conclusions</vt:lpstr>
      <vt:lpstr>Thank you for attending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Visual Hints</dc:title>
  <dc:creator>Udo Kebschull</dc:creator>
  <cp:lastModifiedBy>JoeAntoon</cp:lastModifiedBy>
  <cp:revision>205</cp:revision>
  <dcterms:created xsi:type="dcterms:W3CDTF">2000-11-06T16:35:25Z</dcterms:created>
  <dcterms:modified xsi:type="dcterms:W3CDTF">2010-03-05T22:00:59Z</dcterms:modified>
</cp:coreProperties>
</file>