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7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sha" initials="m" lastIdx="0" clrIdx="0"/>
  <p:cmAuthor id="1" name="Ann Gordon-Ross" initials="" lastIdx="1" clrIdx="1"/>
  <p:cmAuthor id="2" name="Aurelio Morales" initials="AM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6AE0"/>
    <a:srgbClr val="003399"/>
    <a:srgbClr val="009999"/>
    <a:srgbClr val="3A6041"/>
    <a:srgbClr val="2EFC24"/>
    <a:srgbClr val="CC66FF"/>
    <a:srgbClr val="00E4A8"/>
    <a:srgbClr val="00FCF6"/>
    <a:srgbClr val="D5E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2008" autoAdjust="0"/>
  </p:normalViewPr>
  <p:slideViewPr>
    <p:cSldViewPr snapToGrid="0">
      <p:cViewPr>
        <p:scale>
          <a:sx n="155" d="100"/>
          <a:sy n="155" d="100"/>
        </p:scale>
        <p:origin x="-18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"/>
    </p:cViewPr>
  </p:sorterViewPr>
  <p:notesViewPr>
    <p:cSldViewPr snapToGrid="0">
      <p:cViewPr varScale="1">
        <p:scale>
          <a:sx n="56" d="100"/>
          <a:sy n="56" d="100"/>
        </p:scale>
        <p:origin x="-175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232FBF1-87A7-4C1F-95CF-22277E1CE4FA}" type="datetimeFigureOut">
              <a:rPr lang="en-US"/>
              <a:pPr>
                <a:defRPr/>
              </a:pPr>
              <a:t>3/23/13</a:t>
            </a:fld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EAE338-67A3-45A7-A4B9-1DBD086A03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26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AE338-67A3-45A7-A4B9-1DBD086A037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4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3ECAB0-B4AC-4210-BE3A-77B157AC106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D4C4-7046-4331-AA37-9114E8DD33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1B6F8-B13C-4E4F-9878-FA7DF0D1C8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EF41-3118-4E54-914F-56B8AF4F77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175"/>
            <a:ext cx="77724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9225"/>
            <a:ext cx="7772400" cy="4114800"/>
          </a:xfrm>
        </p:spPr>
        <p:txBody>
          <a:bodyPr/>
          <a:lstStyle>
            <a:lvl1pPr>
              <a:defRPr sz="2000">
                <a:solidFill>
                  <a:srgbClr val="00999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AD5AF-7CB5-4CD4-A719-F51A283208B1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06C87-387A-4AA9-91BA-B26D0483520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4C85-D64B-497F-9A0F-DE31414A56F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6F7E-E9DC-41A6-ADF9-82C3290AB26C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1BCF-6D3A-43DC-AA43-6A1968026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2596C-D93F-40CD-810E-31BF3347BF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/>
              </a:defRPr>
            </a:lvl1pPr>
          </a:lstStyle>
          <a:p>
            <a:pPr>
              <a:defRPr/>
            </a:pPr>
            <a:fld id="{7EAB8033-CFE3-41A8-AB19-9094282474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516194" y="820174"/>
            <a:ext cx="8504903" cy="129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accent2"/>
                </a:solidFill>
              </a:rPr>
              <a:t>Enhancing Student and Faculty Diversity</a:t>
            </a: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273050" y="50927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endParaRPr lang="en-US" sz="1600" dirty="0">
              <a:latin typeface="Tahoma" pitchFamily="16" charset="0"/>
            </a:endParaRPr>
          </a:p>
        </p:txBody>
      </p:sp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71" y="6036976"/>
            <a:ext cx="2181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679938" y="2882287"/>
            <a:ext cx="7737231" cy="1327149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lIns="0" tIns="0" rIns="0" bIns="0"/>
          <a:lstStyle/>
          <a:p>
            <a:pPr>
              <a:spcAft>
                <a:spcPts val="400"/>
              </a:spcAft>
            </a:pPr>
            <a:r>
              <a:rPr lang="en-US" dirty="0" smtClean="0">
                <a:ea typeface="ＭＳ Ｐゴシック" pitchFamily="16" charset="-128"/>
              </a:rPr>
              <a:t>Ann </a:t>
            </a:r>
            <a:r>
              <a:rPr lang="en-US" dirty="0" smtClean="0">
                <a:ea typeface="ＭＳ Ｐゴシック" pitchFamily="16" charset="-128"/>
              </a:rPr>
              <a:t>Gordon-</a:t>
            </a:r>
            <a:r>
              <a:rPr lang="en-US" dirty="0" smtClean="0">
                <a:ea typeface="ＭＳ Ｐゴシック" pitchFamily="16" charset="-128"/>
              </a:rPr>
              <a:t>Ross</a:t>
            </a:r>
            <a:endParaRPr lang="en-US" baseline="30000" dirty="0">
              <a:ea typeface="ＭＳ Ｐゴシック" pitchFamily="16" charset="-128"/>
            </a:endParaRPr>
          </a:p>
          <a:p>
            <a:pPr>
              <a:spcAft>
                <a:spcPts val="0"/>
              </a:spcAft>
            </a:pPr>
            <a:r>
              <a:rPr lang="en-US" sz="1600" i="1" dirty="0">
                <a:latin typeface="Helvetica" pitchFamily="16" charset="0"/>
                <a:ea typeface="ＭＳ Ｐゴシック" pitchFamily="16" charset="-128"/>
              </a:rPr>
              <a:t>Associate Professor</a:t>
            </a:r>
            <a:r>
              <a:rPr lang="en-US" sz="1600" i="1" dirty="0">
                <a:latin typeface="Helvetica" pitchFamily="16" charset="0"/>
                <a:ea typeface="ＭＳ Ｐゴシック" pitchFamily="16" charset="-128"/>
              </a:rPr>
              <a:t/>
            </a:r>
            <a:br>
              <a:rPr lang="en-US" sz="1600" i="1" dirty="0">
                <a:latin typeface="Helvetica" pitchFamily="16" charset="0"/>
                <a:ea typeface="ＭＳ Ｐゴシック" pitchFamily="16" charset="-128"/>
              </a:rPr>
            </a:br>
            <a:r>
              <a:rPr lang="en-US" sz="1600" i="1" dirty="0" smtClean="0">
                <a:latin typeface="Helvetica" pitchFamily="16" charset="0"/>
                <a:ea typeface="ＭＳ Ｐゴシック" pitchFamily="16" charset="-128"/>
              </a:rPr>
              <a:t>Department </a:t>
            </a:r>
            <a:r>
              <a:rPr lang="en-US" sz="1600" i="1" dirty="0">
                <a:latin typeface="Helvetica" pitchFamily="16" charset="0"/>
                <a:ea typeface="ＭＳ Ｐゴシック" pitchFamily="16" charset="-128"/>
              </a:rPr>
              <a:t>of Electrical and Computer </a:t>
            </a:r>
            <a:r>
              <a:rPr lang="en-US" sz="1600" i="1" dirty="0" smtClean="0">
                <a:latin typeface="Helvetica" pitchFamily="16" charset="0"/>
                <a:ea typeface="ＭＳ Ｐゴシック" pitchFamily="16" charset="-128"/>
              </a:rPr>
              <a:t>Engineering</a:t>
            </a:r>
          </a:p>
          <a:p>
            <a:pPr>
              <a:spcAft>
                <a:spcPts val="0"/>
              </a:spcAft>
            </a:pPr>
            <a:r>
              <a:rPr lang="en-US" sz="1600" i="1" dirty="0">
                <a:ea typeface="ＭＳ Ｐゴシック" pitchFamily="16" charset="-128"/>
              </a:rPr>
              <a:t>University of </a:t>
            </a:r>
            <a:r>
              <a:rPr lang="en-US" sz="1600" i="1" dirty="0" smtClean="0">
                <a:ea typeface="ＭＳ Ｐゴシック" pitchFamily="16" charset="-128"/>
              </a:rPr>
              <a:t>Florida</a:t>
            </a:r>
          </a:p>
          <a:p>
            <a:pPr>
              <a:spcAft>
                <a:spcPts val="0"/>
              </a:spcAft>
            </a:pPr>
            <a:r>
              <a:rPr lang="en-US" sz="1600" i="1" dirty="0" smtClean="0">
                <a:ea typeface="ＭＳ Ｐゴシック" pitchFamily="16" charset="-128"/>
              </a:rPr>
              <a:t/>
            </a:r>
            <a:br>
              <a:rPr lang="en-US" sz="1600" i="1" dirty="0" smtClean="0">
                <a:ea typeface="ＭＳ Ｐゴシック" pitchFamily="16" charset="-128"/>
              </a:rPr>
            </a:br>
            <a:endParaRPr lang="en-US" sz="1600" i="1" dirty="0" smtClean="0">
              <a:ea typeface="ＭＳ Ｐゴシック" pitchFamily="16" charset="-128"/>
            </a:endParaRPr>
          </a:p>
          <a:p>
            <a:pPr>
              <a:spcAft>
                <a:spcPts val="0"/>
              </a:spcAft>
            </a:pPr>
            <a:endParaRPr lang="en-US" sz="1600" dirty="0">
              <a:latin typeface="Helvetica" pitchFamily="16" charset="0"/>
              <a:ea typeface="ＭＳ Ｐゴシック" pitchFamily="16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Accidental Path to Academia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36" y="3100779"/>
            <a:ext cx="912647" cy="737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799" y="2384663"/>
            <a:ext cx="381000" cy="96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780" y="2882012"/>
            <a:ext cx="571500" cy="596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48455" y="3379361"/>
            <a:ext cx="1031189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forward 50</a:t>
            </a:r>
            <a:endParaRPr lang="en-US" sz="1100" dirty="0">
              <a:latin typeface="Courier"/>
              <a:cs typeface="Couri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9822" y="3400657"/>
            <a:ext cx="861885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right 90</a:t>
            </a:r>
            <a:endParaRPr lang="en-US" sz="1100" dirty="0">
              <a:latin typeface="Courier"/>
              <a:cs typeface="Courier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010" y="2393677"/>
            <a:ext cx="431800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3920" y="2359263"/>
            <a:ext cx="1041400" cy="1003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2858" y="3405571"/>
            <a:ext cx="1031189" cy="2616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ourier"/>
                <a:cs typeface="Courier"/>
              </a:rPr>
              <a:t>forward 50</a:t>
            </a:r>
            <a:endParaRPr lang="en-US" sz="1100" dirty="0">
              <a:latin typeface="Courier"/>
              <a:cs typeface="Courier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04650" y="2445301"/>
            <a:ext cx="947647" cy="1237232"/>
            <a:chOff x="1585730" y="1225913"/>
            <a:chExt cx="1088103" cy="142060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85730" y="1225913"/>
              <a:ext cx="1088103" cy="108089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auto">
            <a:xfrm>
              <a:off x="1663289" y="2367936"/>
              <a:ext cx="955450" cy="27858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68832" y="2453489"/>
            <a:ext cx="666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Logo</a:t>
            </a:r>
            <a:endParaRPr lang="en-US" sz="14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1284" y="2704210"/>
            <a:ext cx="707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Basic</a:t>
            </a:r>
            <a:endParaRPr lang="en-US" sz="1400" b="1" i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546" y="2428909"/>
            <a:ext cx="1104899" cy="14471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3946" y="1157411"/>
            <a:ext cx="1838404" cy="13175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8026" y="1108829"/>
            <a:ext cx="1356032" cy="14053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6564" y="1380830"/>
            <a:ext cx="1324487" cy="13244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2148" y="1911772"/>
            <a:ext cx="1216742" cy="9113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55521" y="2290314"/>
            <a:ext cx="1127432" cy="114259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779294" y="3406830"/>
            <a:ext cx="221086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u="sng" dirty="0" smtClean="0"/>
              <a:t>High School</a:t>
            </a:r>
          </a:p>
          <a:p>
            <a:pPr marL="342900" indent="-342900" algn="l">
              <a:buFont typeface="Arial"/>
              <a:buChar char="•"/>
            </a:pPr>
            <a:r>
              <a:rPr lang="en-US" sz="1400" dirty="0" smtClean="0"/>
              <a:t>Programming course</a:t>
            </a:r>
          </a:p>
          <a:p>
            <a:pPr marL="342900" indent="-342900" algn="l">
              <a:buFont typeface="Arial"/>
              <a:buChar char="•"/>
            </a:pPr>
            <a:r>
              <a:rPr lang="en-US" sz="1400" dirty="0" smtClean="0"/>
              <a:t>Advanced placement</a:t>
            </a:r>
          </a:p>
          <a:p>
            <a:pPr marL="342900" indent="-342900" algn="l">
              <a:buFont typeface="Arial"/>
              <a:buChar char="•"/>
            </a:pPr>
            <a:r>
              <a:rPr lang="en-US" sz="1400" dirty="0" smtClean="0"/>
              <a:t>Math and science</a:t>
            </a:r>
            <a:endParaRPr lang="en-US" sz="1400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7097059" y="3824942"/>
            <a:ext cx="1830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7122459" y="4037107"/>
            <a:ext cx="1830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42205" y="4615338"/>
            <a:ext cx="2304676" cy="573608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 bwMode="auto">
          <a:xfrm>
            <a:off x="7110508" y="4361331"/>
            <a:ext cx="16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6" name="Group 45"/>
          <p:cNvGrpSpPr/>
          <p:nvPr/>
        </p:nvGrpSpPr>
        <p:grpSpPr>
          <a:xfrm>
            <a:off x="6446371" y="5288430"/>
            <a:ext cx="1373468" cy="979394"/>
            <a:chOff x="6640606" y="5288430"/>
            <a:chExt cx="1373468" cy="9793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0606" y="5288430"/>
              <a:ext cx="979394" cy="979394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530122" y="5647765"/>
              <a:ext cx="4839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B.S.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970933" y="5371364"/>
            <a:ext cx="11648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$80k/year job?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89660" y="5822576"/>
            <a:ext cx="1383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Graduate school?</a:t>
            </a:r>
            <a:endParaRPr lang="en-US" sz="1100" b="1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>
            <a:stCxn id="42" idx="1"/>
            <a:endCxn id="47" idx="3"/>
          </p:cNvCxnSpPr>
          <p:nvPr/>
        </p:nvCxnSpPr>
        <p:spPr bwMode="auto">
          <a:xfrm flipH="1" flipV="1">
            <a:off x="6135748" y="5502169"/>
            <a:ext cx="310623" cy="2759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42" idx="1"/>
            <a:endCxn id="48" idx="3"/>
          </p:cNvCxnSpPr>
          <p:nvPr/>
        </p:nvCxnSpPr>
        <p:spPr bwMode="auto">
          <a:xfrm flipH="1">
            <a:off x="6173579" y="5778127"/>
            <a:ext cx="272792" cy="175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70178" y="6090024"/>
            <a:ext cx="664882" cy="37233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19606" y="5602941"/>
            <a:ext cx="852394" cy="205396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2161242" y="5261535"/>
            <a:ext cx="1428998" cy="979394"/>
            <a:chOff x="6640606" y="5288430"/>
            <a:chExt cx="1428998" cy="979394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0606" y="5288430"/>
              <a:ext cx="979394" cy="979394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474594" y="5647765"/>
              <a:ext cx="5950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M</a:t>
              </a:r>
              <a:r>
                <a:rPr lang="en-US" sz="1200" b="1" dirty="0" smtClean="0">
                  <a:solidFill>
                    <a:srgbClr val="FF0000"/>
                  </a:solidFill>
                </a:rPr>
                <a:t>.S.?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6112" y="4619065"/>
            <a:ext cx="1554289" cy="1021230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2149290" y="5257053"/>
            <a:ext cx="1467472" cy="979394"/>
            <a:chOff x="6640606" y="5288430"/>
            <a:chExt cx="1467472" cy="979394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640606" y="5288430"/>
              <a:ext cx="979394" cy="979394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36124" y="5647765"/>
              <a:ext cx="67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Ph.D.?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241" y="4502525"/>
            <a:ext cx="879288" cy="1338257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 bwMode="auto">
          <a:xfrm>
            <a:off x="5610412" y="6342529"/>
            <a:ext cx="403412" cy="11952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4987" y="4620560"/>
            <a:ext cx="884144" cy="98238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99116" y="3018118"/>
            <a:ext cx="1553882" cy="155388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45635" y="4232836"/>
            <a:ext cx="1152603" cy="645458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 bwMode="auto">
          <a:xfrm>
            <a:off x="5094941" y="4654176"/>
            <a:ext cx="530412" cy="24653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222127" y="4531031"/>
            <a:ext cx="2509843" cy="1933096"/>
            <a:chOff x="222127" y="4531031"/>
            <a:chExt cx="2509843" cy="1933096"/>
          </a:xfrm>
        </p:grpSpPr>
        <p:sp>
          <p:nvSpPr>
            <p:cNvPr id="76" name="TextBox 75"/>
            <p:cNvSpPr txBox="1"/>
            <p:nvPr/>
          </p:nvSpPr>
          <p:spPr>
            <a:xfrm>
              <a:off x="222127" y="6202517"/>
              <a:ext cx="25098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>
                  <a:solidFill>
                    <a:srgbClr val="FF0000"/>
                  </a:solidFill>
                </a:rPr>
                <a:t>* But I never wanted to be a teacher!</a:t>
              </a:r>
              <a:endParaRPr lang="en-US" sz="1100" i="1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9791" y="4531031"/>
              <a:ext cx="3044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*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486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/>
      <p:bldP spid="21" grpId="0"/>
      <p:bldP spid="32" grpId="0" build="p"/>
      <p:bldP spid="47" grpId="0"/>
      <p:bldP spid="47" grpId="1"/>
      <p:bldP spid="48" grpId="0"/>
      <p:bldP spid="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of Career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839" y="1419225"/>
            <a:ext cx="7999361" cy="4114800"/>
          </a:xfrm>
        </p:spPr>
        <p:txBody>
          <a:bodyPr/>
          <a:lstStyle/>
          <a:p>
            <a:r>
              <a:rPr lang="en-US" i="1" u="sng" dirty="0" smtClean="0"/>
              <a:t>Career paths </a:t>
            </a:r>
            <a:r>
              <a:rPr lang="en-US" b="1" i="1" u="sng" dirty="0" smtClean="0">
                <a:solidFill>
                  <a:srgbClr val="FF0000"/>
                </a:solidFill>
              </a:rPr>
              <a:t>can</a:t>
            </a:r>
            <a:r>
              <a:rPr lang="en-US" i="1" u="sng" dirty="0" smtClean="0">
                <a:solidFill>
                  <a:srgbClr val="FF0000"/>
                </a:solidFill>
              </a:rPr>
              <a:t> </a:t>
            </a:r>
            <a:r>
              <a:rPr lang="en-US" i="1" u="sng" dirty="0" smtClean="0"/>
              <a:t>be accidental, but my experience is not </a:t>
            </a:r>
            <a:r>
              <a:rPr lang="en-US" b="1" i="1" u="sng" dirty="0" smtClean="0">
                <a:solidFill>
                  <a:srgbClr val="FF0000"/>
                </a:solidFill>
              </a:rPr>
              <a:t>typical</a:t>
            </a:r>
          </a:p>
          <a:p>
            <a:pPr lvl="1"/>
            <a:r>
              <a:rPr lang="en-US" dirty="0" smtClean="0"/>
              <a:t>I have never been a “woman in a STEM field”</a:t>
            </a:r>
          </a:p>
          <a:p>
            <a:pPr lvl="1"/>
            <a:r>
              <a:rPr lang="en-US" dirty="0" smtClean="0"/>
              <a:t>I am a “</a:t>
            </a:r>
            <a:r>
              <a:rPr lang="en-US" u="sng" dirty="0" smtClean="0"/>
              <a:t>researcher</a:t>
            </a:r>
            <a:r>
              <a:rPr lang="en-US" dirty="0" smtClean="0"/>
              <a:t> in a STEM field”</a:t>
            </a:r>
          </a:p>
          <a:p>
            <a:pPr lvl="1"/>
            <a:r>
              <a:rPr lang="en-US" dirty="0" smtClean="0"/>
              <a:t>But not the reality for everyone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Individuals tend to follow *standard* career paths based on</a:t>
            </a:r>
          </a:p>
          <a:p>
            <a:pPr lvl="1"/>
            <a:r>
              <a:rPr lang="en-US" dirty="0" smtClean="0"/>
              <a:t>Heritage, family tradition, gender, economic pressures, ethnicity, peer pressure,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as educators must</a:t>
            </a:r>
          </a:p>
          <a:p>
            <a:pPr lvl="1"/>
            <a:r>
              <a:rPr lang="en-US" dirty="0" smtClean="0"/>
              <a:t>Take an active role!</a:t>
            </a:r>
          </a:p>
          <a:p>
            <a:pPr lvl="1"/>
            <a:r>
              <a:rPr lang="en-US" dirty="0" smtClean="0"/>
              <a:t>Actively </a:t>
            </a:r>
            <a:r>
              <a:rPr lang="en-US" i="1" u="sng" dirty="0" smtClean="0"/>
              <a:t>pursue</a:t>
            </a:r>
            <a:r>
              <a:rPr lang="en-US" dirty="0" smtClean="0"/>
              <a:t> diversity</a:t>
            </a:r>
          </a:p>
          <a:p>
            <a:pPr lvl="1"/>
            <a:r>
              <a:rPr lang="en-US" dirty="0" smtClean="0"/>
              <a:t>Mentor and encourage underrepresented minorities</a:t>
            </a:r>
          </a:p>
        </p:txBody>
      </p:sp>
    </p:spTree>
    <p:extLst>
      <p:ext uri="{BB962C8B-B14F-4D97-AF65-F5344CB8AC3E}">
        <p14:creationId xmlns:p14="http://schemas.microsoft.com/office/powerpoint/2010/main" val="154377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73" y="257175"/>
            <a:ext cx="8701549" cy="1143000"/>
          </a:xfrm>
        </p:spPr>
        <p:txBody>
          <a:bodyPr/>
          <a:lstStyle/>
          <a:p>
            <a:r>
              <a:rPr lang="en-US" dirty="0" smtClean="0"/>
              <a:t>Personal Motivations for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is a key academic developmental time for girls</a:t>
            </a:r>
          </a:p>
          <a:p>
            <a:pPr lvl="1"/>
            <a:r>
              <a:rPr lang="en-US" dirty="0" smtClean="0"/>
              <a:t>Easily swayed by peers</a:t>
            </a:r>
          </a:p>
          <a:p>
            <a:pPr lvl="1"/>
            <a:r>
              <a:rPr lang="en-US" dirty="0" smtClean="0"/>
              <a:t>Easily discouraged from math and science</a:t>
            </a:r>
          </a:p>
          <a:p>
            <a:pPr lvl="1"/>
            <a:r>
              <a:rPr lang="en-US" dirty="0" smtClean="0"/>
              <a:t>Key time for molding future career path</a:t>
            </a:r>
          </a:p>
          <a:p>
            <a:endParaRPr lang="en-US" dirty="0"/>
          </a:p>
          <a:p>
            <a:r>
              <a:rPr lang="en-US" dirty="0" smtClean="0"/>
              <a:t>Personal motivations</a:t>
            </a:r>
          </a:p>
          <a:p>
            <a:pPr lvl="1"/>
            <a:r>
              <a:rPr lang="en-US" dirty="0" smtClean="0"/>
              <a:t>Experienced the spectrum of ages through the eyes of educators</a:t>
            </a:r>
          </a:p>
          <a:p>
            <a:pPr lvl="1"/>
            <a:r>
              <a:rPr lang="en-US" dirty="0" smtClean="0"/>
              <a:t>Father was a high school wood shop teacher for 35+ years</a:t>
            </a:r>
          </a:p>
          <a:p>
            <a:pPr lvl="1"/>
            <a:r>
              <a:rPr lang="en-US" dirty="0" smtClean="0"/>
              <a:t>Mother is a middle school science/math teacher (8</a:t>
            </a:r>
            <a:r>
              <a:rPr lang="en-US" baseline="30000" dirty="0" smtClean="0"/>
              <a:t>th</a:t>
            </a:r>
            <a:r>
              <a:rPr lang="en-US" dirty="0" smtClean="0"/>
              <a:t> grade)</a:t>
            </a:r>
          </a:p>
          <a:p>
            <a:pPr lvl="2"/>
            <a:r>
              <a:rPr lang="en-US" dirty="0" smtClean="0"/>
              <a:t>Teachers’ aide when I was in elementary school</a:t>
            </a:r>
          </a:p>
          <a:p>
            <a:pPr lvl="2"/>
            <a:r>
              <a:rPr lang="en-US" dirty="0" smtClean="0"/>
              <a:t>Has taught 3</a:t>
            </a:r>
            <a:r>
              <a:rPr lang="en-US" baseline="30000" dirty="0" smtClean="0"/>
              <a:t>rd</a:t>
            </a:r>
            <a:r>
              <a:rPr lang="en-US" dirty="0" smtClean="0"/>
              <a:t>-12</a:t>
            </a:r>
            <a:r>
              <a:rPr lang="en-US" baseline="30000" dirty="0" smtClean="0"/>
              <a:t>th</a:t>
            </a:r>
            <a:r>
              <a:rPr lang="en-US" dirty="0" smtClean="0"/>
              <a:t> grades in 20+ years</a:t>
            </a:r>
          </a:p>
          <a:p>
            <a:pPr lvl="2"/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Plan:</a:t>
            </a:r>
            <a:r>
              <a:rPr lang="en-US" dirty="0" smtClean="0"/>
              <a:t> Visit middle schools and deliver motivational talks about my experience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051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torEng">
  <a:themeElements>
    <a:clrScheme name="PPT-white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-white-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PT-whit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31318</TotalTime>
  <Words>249</Words>
  <Application>Microsoft Macintosh PowerPoint</Application>
  <PresentationFormat>On-screen Show (4:3)</PresentationFormat>
  <Paragraphs>50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gatorEng</vt:lpstr>
      <vt:lpstr>PowerPoint Presentation</vt:lpstr>
      <vt:lpstr>Accidental Path to Academia</vt:lpstr>
      <vt:lpstr>Reality of Career Paths</vt:lpstr>
      <vt:lpstr>Personal Motivations for Diversity</vt:lpstr>
    </vt:vector>
  </TitlesOfParts>
  <Company>Ann Gordon-Ross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On-Chip HTR for Partially Reconfigurable FPGAs</dc:title>
  <dc:subject>ARC 2013</dc:subject>
  <dc:creator>Aurelio Morales</dc:creator>
  <cp:lastModifiedBy>Ann Gordon-Ross</cp:lastModifiedBy>
  <cp:revision>2076</cp:revision>
  <dcterms:created xsi:type="dcterms:W3CDTF">2011-01-26T00:08:34Z</dcterms:created>
  <dcterms:modified xsi:type="dcterms:W3CDTF">2013-03-23T18:45:28Z</dcterms:modified>
</cp:coreProperties>
</file>