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  <p:sldMasterId id="2147483720" r:id="rId2"/>
  </p:sldMasterIdLst>
  <p:notesMasterIdLst>
    <p:notesMasterId r:id="rId11"/>
  </p:notesMasterIdLst>
  <p:handoutMasterIdLst>
    <p:handoutMasterId r:id="rId12"/>
  </p:handoutMasterIdLst>
  <p:sldIdLst>
    <p:sldId id="364" r:id="rId3"/>
    <p:sldId id="365" r:id="rId4"/>
    <p:sldId id="366" r:id="rId5"/>
    <p:sldId id="367" r:id="rId6"/>
    <p:sldId id="371" r:id="rId7"/>
    <p:sldId id="369" r:id="rId8"/>
    <p:sldId id="370" r:id="rId9"/>
    <p:sldId id="37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HA" initials="MHA" lastIdx="2" clrIdx="0"/>
  <p:cmAuthor id="1" name="Ann Gordon-Ross" initials="" lastIdx="2" clrIdx="1"/>
  <p:cmAuthor id="2" name="H A" initials="HA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66FF"/>
    <a:srgbClr val="CCCC00"/>
    <a:srgbClr val="FF3300"/>
    <a:srgbClr val="FFFF66"/>
    <a:srgbClr val="2A5556"/>
    <a:srgbClr val="EAF9CF"/>
    <a:srgbClr val="66FF66"/>
    <a:srgbClr val="CC99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9" autoAdjust="0"/>
    <p:restoredTop sz="97326" autoAdjust="0"/>
  </p:normalViewPr>
  <p:slideViewPr>
    <p:cSldViewPr>
      <p:cViewPr varScale="1">
        <p:scale>
          <a:sx n="153" d="100"/>
          <a:sy n="153" d="100"/>
        </p:scale>
        <p:origin x="-10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83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0A3B0-1795-46B6-ADDA-43463B46BAB3}" type="datetimeFigureOut">
              <a:rPr lang="en-US" smtClean="0"/>
              <a:pPr/>
              <a:t>11/16/14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9403B-C237-4D64-BDAD-4C2CCB525A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5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6ECC3-76F9-4471-8DEB-9E8B6DC14D05}" type="datetimeFigureOut">
              <a:rPr lang="en-US" smtClean="0"/>
              <a:pPr/>
              <a:t>11/16/14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6FAB3-9FD7-4D9A-AAFA-06FB90D79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00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8718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CD4C4-7046-4331-AA37-9114E8DD334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1B6F8-B13C-4E4F-9878-FA7DF0D1C8D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8EF41-3118-4E54-914F-56B8AF4F779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>
            <a:lvl1pPr>
              <a:defRPr sz="4000"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>
            <a:lvl1pPr>
              <a:defRPr sz="2000">
                <a:latin typeface="+mn-lt"/>
                <a:cs typeface="Arial" pitchFamily="34" charset="0"/>
              </a:defRPr>
            </a:lvl1pPr>
            <a:lvl2pPr>
              <a:defRPr sz="1800">
                <a:latin typeface="+mn-lt"/>
                <a:cs typeface="Arial" pitchFamily="34" charset="0"/>
              </a:defRPr>
            </a:lvl2pPr>
            <a:lvl3pPr>
              <a:defRPr sz="1600">
                <a:latin typeface="+mn-lt"/>
                <a:cs typeface="Arial" pitchFamily="34" charset="0"/>
              </a:defRPr>
            </a:lvl3pPr>
            <a:lvl4pPr>
              <a:defRPr sz="1600">
                <a:latin typeface="+mn-lt"/>
                <a:cs typeface="Arial" pitchFamily="34" charset="0"/>
              </a:defRPr>
            </a:lvl4pPr>
            <a:lvl5pPr>
              <a:defRPr sz="1400"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951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468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7413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150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065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595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1077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009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301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21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D5AF-7CB5-4CD4-A719-F51A283208B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0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CD639-039E-41F9-B932-EBE623C2FBA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06C87-387A-4AA9-91BA-B26D0483520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14C85-D64B-497F-9A0F-DE31414A56F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16F7E-E9DC-41A6-ADF9-82C3290AB26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B1BCF-6D3A-43DC-AA43-6A196802665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596C-D93F-40CD-810E-31BF3347BF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21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1.xml"/><Relationship Id="rId3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7.xml"/><Relationship Id="rId9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Time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"/>
              </a:defRPr>
            </a:lvl1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EAB8033-CFE3-41A8-AB19-909428247479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  <p:sldLayoutId id="2147483719" r:id="rId19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50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61968" y="130210"/>
            <a:ext cx="8991600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3600" dirty="0" smtClean="0">
                <a:solidFill>
                  <a:schemeClr val="accent2"/>
                </a:solidFill>
              </a:rPr>
              <a:t>Starting an Academic Career: Practical Experience and Tips</a:t>
            </a:r>
          </a:p>
        </p:txBody>
      </p:sp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273050" y="509270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endParaRPr lang="en-US" sz="1600">
              <a:latin typeface="Tahoma" pitchFamily="16" charset="0"/>
            </a:endParaRPr>
          </a:p>
        </p:txBody>
      </p:sp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1600200" y="4111492"/>
            <a:ext cx="502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en-US" sz="1600" baseline="30000" dirty="0">
                <a:latin typeface="Tahoma" pitchFamily="16" charset="0"/>
              </a:rPr>
              <a:t>+ </a:t>
            </a:r>
            <a:r>
              <a:rPr lang="en-US" sz="1600" dirty="0">
                <a:latin typeface="Tahoma" pitchFamily="16" charset="0"/>
              </a:rPr>
              <a:t>Also Affiliated with NSF Center for High-Performance Reconfigurable Computing </a:t>
            </a:r>
          </a:p>
        </p:txBody>
      </p:sp>
      <p:pic>
        <p:nvPicPr>
          <p:cNvPr id="717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111492"/>
            <a:ext cx="21812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679938" y="2286001"/>
            <a:ext cx="7737231" cy="1419224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lIns="0" tIns="0" rIns="0" bIns="0"/>
          <a:lstStyle/>
          <a:p>
            <a:pPr algn="ctr">
              <a:spcAft>
                <a:spcPts val="400"/>
              </a:spcAft>
            </a:pPr>
            <a:r>
              <a:rPr lang="en-US" dirty="0" smtClean="0">
                <a:ea typeface="ＭＳ Ｐゴシック" pitchFamily="16" charset="-128"/>
              </a:rPr>
              <a:t>Dr. </a:t>
            </a:r>
            <a:r>
              <a:rPr lang="en-US" sz="1800" dirty="0" smtClean="0">
                <a:ea typeface="ＭＳ Ｐゴシック" pitchFamily="16" charset="-128"/>
              </a:rPr>
              <a:t>Ann Gordon-Ross</a:t>
            </a:r>
            <a:endParaRPr lang="en-US" sz="1800" baseline="30000" dirty="0">
              <a:ea typeface="ＭＳ Ｐゴシック" pitchFamily="16" charset="-128"/>
            </a:endParaRPr>
          </a:p>
          <a:p>
            <a:pPr algn="ctr">
              <a:spcAft>
                <a:spcPts val="0"/>
              </a:spcAft>
            </a:pPr>
            <a:r>
              <a:rPr lang="en-US" sz="1800" dirty="0">
                <a:ea typeface="ＭＳ Ｐゴシック" pitchFamily="16" charset="-128"/>
              </a:rPr>
              <a:t/>
            </a:r>
            <a:br>
              <a:rPr lang="en-US" sz="1800" dirty="0">
                <a:ea typeface="ＭＳ Ｐゴシック" pitchFamily="16" charset="-128"/>
              </a:rPr>
            </a:br>
            <a:r>
              <a:rPr lang="en-US" sz="1600" i="1" dirty="0" smtClean="0">
                <a:latin typeface="Helvetica" pitchFamily="16" charset="0"/>
                <a:ea typeface="ＭＳ Ｐゴシック" pitchFamily="16" charset="-128"/>
              </a:rPr>
              <a:t>Associate Professor – Department </a:t>
            </a:r>
            <a:r>
              <a:rPr lang="en-US" sz="1600" i="1" dirty="0">
                <a:latin typeface="Helvetica" pitchFamily="16" charset="0"/>
                <a:ea typeface="ＭＳ Ｐゴシック" pitchFamily="16" charset="-128"/>
              </a:rPr>
              <a:t>of Electrical and Computer </a:t>
            </a:r>
            <a:r>
              <a:rPr lang="en-US" sz="1600" i="1" dirty="0" smtClean="0">
                <a:latin typeface="Helvetica" pitchFamily="16" charset="0"/>
                <a:ea typeface="ＭＳ Ｐゴシック" pitchFamily="16" charset="-128"/>
              </a:rPr>
              <a:t>Engineering</a:t>
            </a:r>
          </a:p>
          <a:p>
            <a:pPr algn="ctr">
              <a:spcAft>
                <a:spcPts val="0"/>
              </a:spcAft>
            </a:pPr>
            <a:r>
              <a:rPr lang="en-US" sz="1600" i="1" dirty="0">
                <a:ea typeface="ＭＳ Ｐゴシック" pitchFamily="16" charset="-128"/>
              </a:rPr>
              <a:t>University of </a:t>
            </a:r>
            <a:r>
              <a:rPr lang="en-US" sz="1600" i="1" dirty="0" smtClean="0">
                <a:ea typeface="ＭＳ Ｐゴシック" pitchFamily="16" charset="-128"/>
              </a:rPr>
              <a:t>Florida, Gainesville, Florida, USA</a:t>
            </a:r>
          </a:p>
        </p:txBody>
      </p:sp>
    </p:spTree>
    <p:extLst>
      <p:ext uri="{BB962C8B-B14F-4D97-AF65-F5344CB8AC3E}">
        <p14:creationId xmlns:p14="http://schemas.microsoft.com/office/powerpoint/2010/main" val="1272862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Am 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Education</a:t>
            </a:r>
          </a:p>
          <a:p>
            <a:pPr lvl="1"/>
            <a:r>
              <a:rPr lang="en-US" dirty="0" smtClean="0"/>
              <a:t>B.S. (2000) and Ph.D. (2007) in Computer Science and Engineering at the University of California, Riverside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Work experience</a:t>
            </a:r>
          </a:p>
          <a:p>
            <a:pPr lvl="1"/>
            <a:r>
              <a:rPr lang="en-US" dirty="0" smtClean="0"/>
              <a:t>Grader, teaching assistan</a:t>
            </a:r>
            <a:r>
              <a:rPr lang="en-US" dirty="0" smtClean="0"/>
              <a:t>t, lecturer</a:t>
            </a:r>
            <a:endParaRPr lang="en-US" dirty="0" smtClean="0"/>
          </a:p>
          <a:p>
            <a:pPr lvl="1"/>
            <a:r>
              <a:rPr lang="en-US" dirty="0" smtClean="0"/>
              <a:t>Associate </a:t>
            </a:r>
            <a:r>
              <a:rPr lang="en-US" dirty="0" smtClean="0"/>
              <a:t>Professor of Electrical and Computer Engineering at the University of Florida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Associations</a:t>
            </a:r>
            <a:endParaRPr lang="en-US" dirty="0" smtClean="0">
              <a:solidFill>
                <a:srgbClr val="000090"/>
              </a:solidFill>
            </a:endParaRPr>
          </a:p>
          <a:p>
            <a:pPr lvl="1"/>
            <a:r>
              <a:rPr lang="en-US" dirty="0"/>
              <a:t>NSF Center for High-Performance Reconfigurable Computing (CHREC) at the University of Florida</a:t>
            </a:r>
          </a:p>
          <a:p>
            <a:pPr lvl="1"/>
            <a:r>
              <a:rPr lang="en-US" dirty="0" smtClean="0"/>
              <a:t>Faculty </a:t>
            </a:r>
            <a:r>
              <a:rPr lang="en-US" dirty="0" smtClean="0"/>
              <a:t>advisor for the Women in Electrical and Computer Engineering (WECE) at the University of Florida</a:t>
            </a:r>
          </a:p>
          <a:p>
            <a:pPr lvl="1"/>
            <a:r>
              <a:rPr lang="en-US" dirty="0" smtClean="0"/>
              <a:t>Faculty advisor </a:t>
            </a:r>
            <a:r>
              <a:rPr lang="en-US" dirty="0" smtClean="0"/>
              <a:t>for Phi Sigma Rho at the University of Florida</a:t>
            </a:r>
          </a:p>
          <a:p>
            <a:pPr lvl="1"/>
            <a:r>
              <a:rPr lang="en-US" dirty="0" smtClean="0"/>
              <a:t>Volunteer mentor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9467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First Six Months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Confusing and hectic! But you are ambitious!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What you </a:t>
            </a:r>
            <a:r>
              <a:rPr lang="en-US" b="1" i="1" u="sng" dirty="0" smtClean="0">
                <a:solidFill>
                  <a:srgbClr val="000090"/>
                </a:solidFill>
              </a:rPr>
              <a:t>want</a:t>
            </a:r>
            <a:r>
              <a:rPr lang="en-US" dirty="0" smtClean="0">
                <a:solidFill>
                  <a:srgbClr val="000090"/>
                </a:solidFill>
              </a:rPr>
              <a:t> to get accomplished</a:t>
            </a:r>
          </a:p>
          <a:p>
            <a:pPr lvl="1"/>
            <a:r>
              <a:rPr lang="en-US" dirty="0" smtClean="0"/>
              <a:t>Teaching – new class or existing class</a:t>
            </a:r>
          </a:p>
          <a:p>
            <a:pPr lvl="1"/>
            <a:r>
              <a:rPr lang="en-US" dirty="0" smtClean="0"/>
              <a:t>Start research foundations</a:t>
            </a:r>
          </a:p>
          <a:p>
            <a:pPr lvl="2"/>
            <a:r>
              <a:rPr lang="en-US" dirty="0" smtClean="0"/>
              <a:t>Find funding</a:t>
            </a:r>
          </a:p>
          <a:p>
            <a:pPr lvl="2"/>
            <a:r>
              <a:rPr lang="en-US" dirty="0" smtClean="0"/>
              <a:t>Find students</a:t>
            </a:r>
          </a:p>
          <a:p>
            <a:pPr lvl="1"/>
            <a:r>
              <a:rPr lang="en-US" dirty="0" smtClean="0"/>
              <a:t>Complete graduate research publications</a:t>
            </a:r>
          </a:p>
          <a:p>
            <a:r>
              <a:rPr lang="en-US" dirty="0">
                <a:solidFill>
                  <a:srgbClr val="000090"/>
                </a:solidFill>
              </a:rPr>
              <a:t>What </a:t>
            </a:r>
            <a:r>
              <a:rPr lang="en-US" dirty="0" smtClean="0">
                <a:solidFill>
                  <a:srgbClr val="000090"/>
                </a:solidFill>
              </a:rPr>
              <a:t>you will </a:t>
            </a:r>
            <a:r>
              <a:rPr lang="en-US" b="1" i="1" u="sng" dirty="0" smtClean="0">
                <a:solidFill>
                  <a:srgbClr val="000090"/>
                </a:solidFill>
              </a:rPr>
              <a:t>actually</a:t>
            </a:r>
            <a:r>
              <a:rPr lang="en-US" dirty="0" smtClean="0">
                <a:solidFill>
                  <a:srgbClr val="000090"/>
                </a:solidFill>
              </a:rPr>
              <a:t> get </a:t>
            </a:r>
            <a:r>
              <a:rPr lang="en-US" dirty="0">
                <a:solidFill>
                  <a:srgbClr val="000090"/>
                </a:solidFill>
              </a:rPr>
              <a:t>accomplished</a:t>
            </a:r>
          </a:p>
          <a:p>
            <a:pPr lvl="1"/>
            <a:r>
              <a:rPr lang="en-US" b="1" dirty="0" smtClean="0"/>
              <a:t>Not much! </a:t>
            </a:r>
            <a:r>
              <a:rPr lang="en-US" dirty="0" smtClean="0"/>
              <a:t>Many small tasks will take most of your time</a:t>
            </a:r>
          </a:p>
          <a:p>
            <a:pPr lvl="1"/>
            <a:r>
              <a:rPr lang="en-US" dirty="0" smtClean="0"/>
              <a:t>You likely won’t find a student</a:t>
            </a:r>
          </a:p>
          <a:p>
            <a:pPr lvl="1"/>
            <a:r>
              <a:rPr lang="en-US" dirty="0" smtClean="0"/>
              <a:t>You likely won’t submit a grant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Effort breakdown</a:t>
            </a:r>
          </a:p>
          <a:p>
            <a:pPr lvl="1"/>
            <a:r>
              <a:rPr lang="en-US" dirty="0" smtClean="0"/>
              <a:t>Teaching – 40%; Research – </a:t>
            </a:r>
            <a:r>
              <a:rPr lang="en-US" dirty="0" smtClean="0"/>
              <a:t>10</a:t>
            </a:r>
            <a:r>
              <a:rPr lang="en-US" dirty="0" smtClean="0"/>
              <a:t>%; Service &lt; 5%; Proposal writing &lt; 5% </a:t>
            </a:r>
          </a:p>
          <a:p>
            <a:pPr lvl="1"/>
            <a:r>
              <a:rPr lang="en-US" dirty="0" smtClean="0"/>
              <a:t>Overhead and additional tasks – 40%</a:t>
            </a:r>
          </a:p>
        </p:txBody>
      </p:sp>
    </p:spTree>
    <p:extLst>
      <p:ext uri="{BB962C8B-B14F-4D97-AF65-F5344CB8AC3E}">
        <p14:creationId xmlns:p14="http://schemas.microsoft.com/office/powerpoint/2010/main" val="255889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Second Six Months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Still confusing and hectic, but getting into the routine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What you can </a:t>
            </a:r>
            <a:r>
              <a:rPr lang="en-US" b="1" i="1" u="sng" dirty="0" smtClean="0">
                <a:solidFill>
                  <a:srgbClr val="000090"/>
                </a:solidFill>
              </a:rPr>
              <a:t>expect</a:t>
            </a:r>
            <a:r>
              <a:rPr lang="en-US" dirty="0" smtClean="0">
                <a:solidFill>
                  <a:srgbClr val="000090"/>
                </a:solidFill>
              </a:rPr>
              <a:t> to accomplish</a:t>
            </a:r>
          </a:p>
          <a:p>
            <a:pPr lvl="1"/>
            <a:r>
              <a:rPr lang="en-US" dirty="0" smtClean="0"/>
              <a:t>First research student</a:t>
            </a:r>
          </a:p>
          <a:p>
            <a:pPr lvl="2"/>
            <a:r>
              <a:rPr lang="en-US" dirty="0" smtClean="0"/>
              <a:t>From applicant pool, prior semester’s class, random solicitation</a:t>
            </a:r>
          </a:p>
          <a:p>
            <a:pPr lvl="1"/>
            <a:r>
              <a:rPr lang="en-US" dirty="0" smtClean="0"/>
              <a:t>First proposal(s)</a:t>
            </a:r>
          </a:p>
          <a:p>
            <a:pPr lvl="2"/>
            <a:r>
              <a:rPr lang="en-US" dirty="0" smtClean="0"/>
              <a:t>Collaborate with other faculty</a:t>
            </a:r>
          </a:p>
          <a:p>
            <a:pPr lvl="2"/>
            <a:r>
              <a:rPr lang="en-US" dirty="0" smtClean="0"/>
              <a:t>Avoid sole </a:t>
            </a:r>
            <a:r>
              <a:rPr lang="en-US" dirty="0" smtClean="0"/>
              <a:t>PI proposals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Effort </a:t>
            </a:r>
            <a:r>
              <a:rPr lang="en-US" dirty="0">
                <a:solidFill>
                  <a:srgbClr val="000090"/>
                </a:solidFill>
              </a:rPr>
              <a:t>breakdown</a:t>
            </a:r>
          </a:p>
          <a:p>
            <a:pPr lvl="1"/>
            <a:r>
              <a:rPr lang="en-US" dirty="0"/>
              <a:t>Teaching – 40%; Research – </a:t>
            </a:r>
            <a:r>
              <a:rPr lang="en-US" dirty="0" smtClean="0"/>
              <a:t>25%</a:t>
            </a:r>
            <a:r>
              <a:rPr lang="en-US" dirty="0"/>
              <a:t>; Service &lt; 5%; Proposal writing – </a:t>
            </a:r>
            <a:r>
              <a:rPr lang="en-US" dirty="0"/>
              <a:t>2</a:t>
            </a:r>
            <a:r>
              <a:rPr lang="en-US" dirty="0" smtClean="0"/>
              <a:t>0</a:t>
            </a:r>
            <a:r>
              <a:rPr lang="en-US" dirty="0" smtClean="0"/>
              <a:t>% </a:t>
            </a:r>
            <a:endParaRPr lang="en-US" dirty="0"/>
          </a:p>
          <a:p>
            <a:pPr lvl="1"/>
            <a:r>
              <a:rPr lang="en-US" dirty="0"/>
              <a:t>Overhead and additional tasks – </a:t>
            </a:r>
            <a:r>
              <a:rPr lang="en-US" dirty="0" smtClean="0"/>
              <a:t>10%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Expected effort trend in future years</a:t>
            </a:r>
          </a:p>
          <a:p>
            <a:pPr lvl="1"/>
            <a:r>
              <a:rPr lang="en-US" dirty="0" smtClean="0"/>
              <a:t>Teaching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dirty="0" smtClean="0"/>
              <a:t>; Research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dirty="0" smtClean="0"/>
              <a:t>; Service </a:t>
            </a:r>
            <a:r>
              <a:rPr lang="en-US" sz="1100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dirty="0" smtClean="0"/>
              <a:t>; Proposal writing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871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143000"/>
          </a:xfrm>
        </p:spPr>
        <p:txBody>
          <a:bodyPr/>
          <a:lstStyle/>
          <a:p>
            <a:r>
              <a:rPr lang="en-US" dirty="0" smtClean="0"/>
              <a:t>Tips for Success on the Road to Tenure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Don’t hire students without prior evaluation</a:t>
            </a:r>
          </a:p>
          <a:p>
            <a:pPr lvl="1"/>
            <a:r>
              <a:rPr lang="en-US" dirty="0" smtClean="0"/>
              <a:t>Class project, independent study, volunteer work</a:t>
            </a:r>
          </a:p>
          <a:p>
            <a:pPr lvl="1"/>
            <a:r>
              <a:rPr lang="en-US" dirty="0" smtClean="0"/>
              <a:t>Expect first student(s) to be less than stellar</a:t>
            </a:r>
          </a:p>
          <a:p>
            <a:pPr lvl="2"/>
            <a:r>
              <a:rPr lang="en-US" dirty="0" smtClean="0"/>
              <a:t>You may have to pick up the slack, expect it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Determine your level of research effort</a:t>
            </a:r>
          </a:p>
          <a:p>
            <a:pPr lvl="1"/>
            <a:r>
              <a:rPr lang="en-US" dirty="0" smtClean="0"/>
              <a:t>You still do active research vs. letting students do active research</a:t>
            </a:r>
          </a:p>
          <a:p>
            <a:pPr lvl="1"/>
            <a:r>
              <a:rPr lang="en-US" dirty="0" smtClean="0"/>
              <a:t>Hard to let research control go, but you need to!</a:t>
            </a:r>
          </a:p>
          <a:p>
            <a:pPr lvl="1"/>
            <a:r>
              <a:rPr lang="en-US" dirty="0" smtClean="0"/>
              <a:t>You are the </a:t>
            </a:r>
            <a:r>
              <a:rPr lang="en-US" dirty="0" smtClean="0"/>
              <a:t>advisor and creative </a:t>
            </a:r>
            <a:r>
              <a:rPr lang="en-US" dirty="0" smtClean="0"/>
              <a:t>inspiration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Avoid working with Ph.D. advisor</a:t>
            </a:r>
          </a:p>
          <a:p>
            <a:pPr lvl="1"/>
            <a:r>
              <a:rPr lang="en-US" dirty="0" smtClean="0"/>
              <a:t>You have to make a name for yourself</a:t>
            </a:r>
          </a:p>
          <a:p>
            <a:pPr lvl="1"/>
            <a:r>
              <a:rPr lang="en-US" dirty="0" smtClean="0"/>
              <a:t>Limited collaboration to finish graduate work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Go to conferences!</a:t>
            </a:r>
          </a:p>
          <a:p>
            <a:pPr lvl="1"/>
            <a:r>
              <a:rPr lang="en-US" dirty="0" smtClean="0"/>
              <a:t>Make a name for yourself – network!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855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Money Makes the World Go 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114800"/>
          </a:xfrm>
        </p:spPr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Early proposals – learning the ropes</a:t>
            </a:r>
          </a:p>
          <a:p>
            <a:pPr lvl="1"/>
            <a:r>
              <a:rPr lang="en-US" dirty="0" smtClean="0"/>
              <a:t>Collaborate with </a:t>
            </a:r>
            <a:r>
              <a:rPr lang="en-US" dirty="0" smtClean="0"/>
              <a:t>different senior faculty</a:t>
            </a:r>
          </a:p>
          <a:p>
            <a:pPr lvl="2"/>
            <a:r>
              <a:rPr lang="en-US" dirty="0" smtClean="0"/>
              <a:t>Seek cross-institution collaborations</a:t>
            </a:r>
            <a:endParaRPr lang="en-US" dirty="0" smtClean="0"/>
          </a:p>
          <a:p>
            <a:pPr lvl="1"/>
            <a:r>
              <a:rPr lang="en-US" dirty="0" smtClean="0"/>
              <a:t>Seek </a:t>
            </a:r>
            <a:r>
              <a:rPr lang="en-US" dirty="0" smtClean="0"/>
              <a:t>faculty mentor</a:t>
            </a:r>
          </a:p>
          <a:p>
            <a:pPr lvl="1"/>
            <a:r>
              <a:rPr lang="en-US" dirty="0" smtClean="0"/>
              <a:t>Go to grant writing workshops</a:t>
            </a:r>
          </a:p>
          <a:p>
            <a:pPr lvl="1"/>
            <a:r>
              <a:rPr lang="en-US" dirty="0" smtClean="0"/>
              <a:t>Seek internal </a:t>
            </a:r>
            <a:r>
              <a:rPr lang="en-US" dirty="0" smtClean="0"/>
              <a:t>feedback </a:t>
            </a:r>
            <a:r>
              <a:rPr lang="en-US" dirty="0" smtClean="0"/>
              <a:t>from senior </a:t>
            </a:r>
            <a:r>
              <a:rPr lang="en-US" dirty="0" smtClean="0"/>
              <a:t>faculty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National Science Foundation (NSF)</a:t>
            </a:r>
          </a:p>
          <a:p>
            <a:pPr lvl="1"/>
            <a:r>
              <a:rPr lang="en-US" dirty="0" smtClean="0"/>
              <a:t>Very competitive – challenging to attain funding</a:t>
            </a:r>
          </a:p>
          <a:p>
            <a:pPr lvl="1"/>
            <a:r>
              <a:rPr lang="en-US" dirty="0" smtClean="0"/>
              <a:t>Call program directors</a:t>
            </a:r>
          </a:p>
          <a:p>
            <a:pPr lvl="1"/>
            <a:r>
              <a:rPr lang="en-US" dirty="0" smtClean="0"/>
              <a:t>Ask to be included on panel reviews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Seek other funding avenues</a:t>
            </a:r>
          </a:p>
          <a:p>
            <a:pPr lvl="1"/>
            <a:r>
              <a:rPr lang="en-US" dirty="0" smtClean="0"/>
              <a:t>DOD, DOE, DARPA, NIH, etc.</a:t>
            </a:r>
          </a:p>
          <a:p>
            <a:pPr lvl="1"/>
            <a:r>
              <a:rPr lang="en-US" dirty="0" smtClean="0"/>
              <a:t>Industry</a:t>
            </a:r>
          </a:p>
          <a:p>
            <a:pPr lvl="1"/>
            <a:r>
              <a:rPr lang="en-US" dirty="0" smtClean="0"/>
              <a:t>Internal funding from university</a:t>
            </a:r>
          </a:p>
        </p:txBody>
      </p:sp>
    </p:spTree>
    <p:extLst>
      <p:ext uri="{BB962C8B-B14F-4D97-AF65-F5344CB8AC3E}">
        <p14:creationId xmlns:p14="http://schemas.microsoft.com/office/powerpoint/2010/main" val="3350130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Striving for the Tenure 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0090"/>
                </a:solidFill>
              </a:rPr>
              <a:t>What exact is the bar?</a:t>
            </a:r>
          </a:p>
          <a:p>
            <a:pPr lvl="1"/>
            <a:r>
              <a:rPr lang="en-US" sz="2000" dirty="0" smtClean="0"/>
              <a:t>Unsure, usually won’t get any hard information</a:t>
            </a:r>
          </a:p>
          <a:p>
            <a:r>
              <a:rPr lang="en-US" sz="2400" dirty="0" smtClean="0">
                <a:solidFill>
                  <a:srgbClr val="000090"/>
                </a:solidFill>
              </a:rPr>
              <a:t>Striving to reach the unknown bar</a:t>
            </a:r>
          </a:p>
          <a:p>
            <a:pPr lvl="1"/>
            <a:r>
              <a:rPr lang="en-US" sz="2000" dirty="0" smtClean="0"/>
              <a:t>Publish as much as you can, in quality conference/journals</a:t>
            </a:r>
          </a:p>
          <a:p>
            <a:pPr lvl="1"/>
            <a:r>
              <a:rPr lang="en-US" sz="2000" dirty="0" smtClean="0"/>
              <a:t>Present your papers at the conferences</a:t>
            </a:r>
          </a:p>
          <a:p>
            <a:pPr lvl="1"/>
            <a:r>
              <a:rPr lang="en-US" sz="2000" dirty="0" smtClean="0"/>
              <a:t>Ask to be on technical program committees (TPCs)</a:t>
            </a:r>
          </a:p>
          <a:p>
            <a:pPr lvl="1"/>
            <a:r>
              <a:rPr lang="en-US" sz="2000" dirty="0" smtClean="0"/>
              <a:t>Submit to any funding source you can find</a:t>
            </a:r>
          </a:p>
          <a:p>
            <a:r>
              <a:rPr lang="en-US" sz="2400" dirty="0" smtClean="0">
                <a:solidFill>
                  <a:srgbClr val="000090"/>
                </a:solidFill>
              </a:rPr>
              <a:t>Collaborate, collaborate, collaborate!</a:t>
            </a:r>
          </a:p>
          <a:p>
            <a:r>
              <a:rPr lang="en-US" sz="2400" dirty="0" smtClean="0">
                <a:solidFill>
                  <a:srgbClr val="000090"/>
                </a:solidFill>
              </a:rPr>
              <a:t>Annual reviews for feedback</a:t>
            </a:r>
          </a:p>
        </p:txBody>
      </p:sp>
    </p:spTree>
    <p:extLst>
      <p:ext uri="{BB962C8B-B14F-4D97-AF65-F5344CB8AC3E}">
        <p14:creationId xmlns:p14="http://schemas.microsoft.com/office/powerpoint/2010/main" val="996195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772400" cy="4876800"/>
          </a:xfrm>
        </p:spPr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Be supportive but tough with students</a:t>
            </a:r>
          </a:p>
          <a:p>
            <a:pPr lvl="1"/>
            <a:r>
              <a:rPr lang="en-US" dirty="0" smtClean="0"/>
              <a:t>If they don’t meet your expectations, you should let them go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Build a self-sustaining research hierarchy</a:t>
            </a:r>
          </a:p>
          <a:p>
            <a:pPr lvl="1"/>
            <a:r>
              <a:rPr lang="en-US" dirty="0" smtClean="0"/>
              <a:t>First students are green</a:t>
            </a:r>
          </a:p>
          <a:p>
            <a:pPr lvl="2"/>
            <a:r>
              <a:rPr lang="en-US" dirty="0" smtClean="0"/>
              <a:t>Teach them well! </a:t>
            </a:r>
          </a:p>
          <a:p>
            <a:pPr lvl="2"/>
            <a:r>
              <a:rPr lang="en-US" dirty="0" smtClean="0"/>
              <a:t>They will perpetuate your teachings</a:t>
            </a:r>
          </a:p>
          <a:p>
            <a:pPr lvl="1"/>
            <a:r>
              <a:rPr lang="en-US" dirty="0" smtClean="0"/>
              <a:t>Seek new students to pair with senior students</a:t>
            </a:r>
          </a:p>
          <a:p>
            <a:pPr lvl="2"/>
            <a:r>
              <a:rPr lang="en-US" dirty="0" smtClean="0"/>
              <a:t>Senior students teach new students</a:t>
            </a:r>
          </a:p>
          <a:p>
            <a:pPr lvl="2"/>
            <a:r>
              <a:rPr lang="en-US" dirty="0" smtClean="0"/>
              <a:t>New students do sub-projects for supervising senior student</a:t>
            </a:r>
          </a:p>
          <a:p>
            <a:pPr lvl="1"/>
            <a:r>
              <a:rPr lang="en-US" dirty="0" smtClean="0"/>
              <a:t>Teach students to manage their own deadlines </a:t>
            </a:r>
          </a:p>
          <a:p>
            <a:r>
              <a:rPr lang="en-US" b="1" i="1" u="sng" dirty="0" smtClean="0">
                <a:solidFill>
                  <a:srgbClr val="000090"/>
                </a:solidFill>
              </a:rPr>
              <a:t>Must</a:t>
            </a:r>
            <a:r>
              <a:rPr lang="en-US" dirty="0" smtClean="0">
                <a:solidFill>
                  <a:srgbClr val="000090"/>
                </a:solidFill>
              </a:rPr>
              <a:t> transition from researcher to manager</a:t>
            </a:r>
            <a:endParaRPr lang="en-US" dirty="0">
              <a:solidFill>
                <a:srgbClr val="000090"/>
              </a:solidFill>
            </a:endParaRPr>
          </a:p>
          <a:p>
            <a:pPr lvl="1"/>
            <a:r>
              <a:rPr lang="en-US" dirty="0" smtClean="0"/>
              <a:t>Only way to build large research </a:t>
            </a:r>
            <a:r>
              <a:rPr lang="en-US" dirty="0" smtClean="0"/>
              <a:t>group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        Questions? </a:t>
            </a:r>
            <a:r>
              <a:rPr lang="en-US" dirty="0" err="1" smtClean="0">
                <a:solidFill>
                  <a:srgbClr val="FF0000"/>
                </a:solidFill>
              </a:rPr>
              <a:t>ann@ece.ufl.edu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19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2_gatorEng">
  <a:themeElements>
    <a:clrScheme name="PPT-white-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-white-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PPT-white-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12982</TotalTime>
  <Words>661</Words>
  <Application>Microsoft Macintosh PowerPoint</Application>
  <PresentationFormat>On-screen Show (4:3)</PresentationFormat>
  <Paragraphs>98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2_gatorEng</vt:lpstr>
      <vt:lpstr>Custom Design</vt:lpstr>
      <vt:lpstr>PowerPoint Presentation</vt:lpstr>
      <vt:lpstr>Who Am I?</vt:lpstr>
      <vt:lpstr>The First Six Months</vt:lpstr>
      <vt:lpstr>The Second Six Months</vt:lpstr>
      <vt:lpstr>Tips for Success on the Road to Tenure</vt:lpstr>
      <vt:lpstr>Money Makes the World Go Round</vt:lpstr>
      <vt:lpstr>Striving for the Tenure Bar</vt:lpstr>
      <vt:lpstr>Overall Lessons Learned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marisha</dc:creator>
  <cp:lastModifiedBy>Ann Gordon-Ross</cp:lastModifiedBy>
  <cp:revision>700</cp:revision>
  <dcterms:created xsi:type="dcterms:W3CDTF">2011-05-19T16:23:59Z</dcterms:created>
  <dcterms:modified xsi:type="dcterms:W3CDTF">2014-11-17T14:47:38Z</dcterms:modified>
</cp:coreProperties>
</file>