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8404800" cy="25603200"/>
  <p:notesSz cx="6858000" cy="9144000"/>
  <p:defaultTextStyle>
    <a:defPPr>
      <a:defRPr lang="en-US"/>
    </a:defPPr>
    <a:lvl1pPr marL="0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AFA"/>
    <a:srgbClr val="E1F5F5"/>
    <a:srgbClr val="F0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9" autoAdjust="0"/>
  </p:normalViewPr>
  <p:slideViewPr>
    <p:cSldViewPr>
      <p:cViewPr>
        <p:scale>
          <a:sx n="25" d="100"/>
          <a:sy n="25" d="100"/>
        </p:scale>
        <p:origin x="-78" y="720"/>
      </p:cViewPr>
      <p:guideLst>
        <p:guide orient="horz" pos="8064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4A8C-3150-4296-BAEA-E67B0BB0B451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4DCE-5CBD-4B1E-819C-C102DAEC0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64DCE-5CBD-4B1E-819C-C102DAEC01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7953588"/>
            <a:ext cx="3264408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4508480"/>
            <a:ext cx="2688336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941285" y="4919133"/>
            <a:ext cx="36291200" cy="1048605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7675" y="4919133"/>
            <a:ext cx="108233530" cy="10486051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16452428"/>
            <a:ext cx="32644080" cy="508508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0851731"/>
            <a:ext cx="32644080" cy="560069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7677" y="28673213"/>
            <a:ext cx="72262365" cy="81106435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70123" y="28673213"/>
            <a:ext cx="72262365" cy="81106435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025315"/>
            <a:ext cx="34564320" cy="426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5731088"/>
            <a:ext cx="16968790" cy="2388445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8119533"/>
            <a:ext cx="16968790" cy="14751475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5731088"/>
            <a:ext cx="16975455" cy="2388445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8119533"/>
            <a:ext cx="16975455" cy="14751475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019387"/>
            <a:ext cx="12634915" cy="433832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019389"/>
            <a:ext cx="21469350" cy="2185162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2" y="5357709"/>
            <a:ext cx="12634915" cy="1751330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17922240"/>
            <a:ext cx="23042880" cy="211582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2287693"/>
            <a:ext cx="23042880" cy="1536192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20038062"/>
            <a:ext cx="23042880" cy="300481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025315"/>
            <a:ext cx="34564320" cy="42672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5974082"/>
            <a:ext cx="34564320" cy="16896928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3730375"/>
            <a:ext cx="8961120" cy="13631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1070-A8E6-4C60-8ABB-1CB9F3591C8E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3730375"/>
            <a:ext cx="12161520" cy="13631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3730375"/>
            <a:ext cx="8961120" cy="13631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3C7E4-5483-4E43-A58D-A5D3E2188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2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4075572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4075572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4075572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4075572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439400" y="6400800"/>
            <a:ext cx="8153400" cy="17754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Virtual Architecture For Partially Reconfigurable Embedded Systems (VAPRES)</a:t>
            </a: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477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Architecture for creating partially reconfigurable embedded systems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Module communication</a:t>
            </a:r>
          </a:p>
          <a:p>
            <a:pPr marL="1485900" indent="-400050">
              <a:buFont typeface="Arial" pitchFamily="34" charset="0"/>
              <a:buChar char="•"/>
              <a:tabLst>
                <a:tab pos="1200150" algn="l"/>
              </a:tabLst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Processor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– Fast Simplex Links (FSL)</a:t>
            </a:r>
          </a:p>
          <a:p>
            <a:pPr marL="1485900" indent="-400050">
              <a:spcAft>
                <a:spcPts val="600"/>
              </a:spcAft>
              <a:buFont typeface="Arial" pitchFamily="34" charset="0"/>
              <a:buChar char="•"/>
              <a:tabLst>
                <a:tab pos="1200150" algn="l"/>
              </a:tabLst>
            </a:pPr>
            <a:r>
              <a:rPr lang="en-US" sz="2800" u="sng" dirty="0" err="1" smtClean="0">
                <a:solidFill>
                  <a:schemeClr val="accent6">
                    <a:lumMod val="75000"/>
                  </a:schemeClr>
                </a:solidFill>
              </a:rPr>
              <a:t>Intermodule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– MACS Network on Chip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6477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Highly parametric</a:t>
            </a:r>
          </a:p>
          <a:p>
            <a:pPr marL="1485900" lvl="1" indent="-4000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Number of PR regions</a:t>
            </a:r>
          </a:p>
          <a:p>
            <a:pPr marL="1485900" lvl="1" indent="-4000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 region size</a:t>
            </a:r>
          </a:p>
          <a:p>
            <a:pPr marL="1485900" lvl="1" indent="-4000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Number of I/O modules</a:t>
            </a:r>
          </a:p>
          <a:p>
            <a:pPr marL="1485900" lvl="1" indent="-4000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Independent region clocking</a:t>
            </a:r>
          </a:p>
          <a:p>
            <a:pPr marL="1485900" lvl="1" indent="-4000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Module network parameters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Independent development flows</a:t>
            </a:r>
          </a:p>
          <a:p>
            <a:pPr marL="1485900" lvl="1" indent="-4000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Applications (HW, SW)</a:t>
            </a:r>
          </a:p>
          <a:p>
            <a:pPr marL="1485900" lvl="1" indent="-4000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 system</a:t>
            </a:r>
          </a:p>
          <a:p>
            <a:pPr marL="685800" lvl="1" indent="-3810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API for run-time reconfiguration</a:t>
            </a:r>
          </a:p>
          <a:p>
            <a:pPr marL="1485900" lvl="2" indent="-4000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Module loading</a:t>
            </a:r>
          </a:p>
          <a:p>
            <a:pPr marL="1485900" lvl="2" indent="-4000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Seamless filter swapping</a:t>
            </a:r>
          </a:p>
          <a:p>
            <a:pPr marL="1485900" lvl="2" indent="-40005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Bitstream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relocation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1790700" lvl="1" indent="-571500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11506200" y="10363200"/>
            <a:ext cx="1524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1066800"/>
            <a:ext cx="35356800" cy="449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Seamless Hardware Module Swapping for Partially Reconfigurable Stream Processing Systems </a:t>
            </a:r>
            <a:r>
              <a:rPr lang="en-US" sz="9600" b="1" dirty="0" smtClean="0">
                <a:solidFill>
                  <a:schemeClr val="bg1"/>
                </a:solidFill>
              </a:rPr>
              <a:t> 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88096"/>
            <a:ext cx="3962400" cy="11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14800"/>
            <a:ext cx="5867400" cy="10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363200" y="4267200"/>
            <a:ext cx="17526000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5200" dirty="0" err="1" smtClean="0">
                <a:solidFill>
                  <a:schemeClr val="accent6"/>
                </a:solidFill>
              </a:rPr>
              <a:t>Abelardo</a:t>
            </a:r>
            <a:r>
              <a:rPr lang="en-US" sz="5200" dirty="0" smtClean="0">
                <a:solidFill>
                  <a:schemeClr val="accent6"/>
                </a:solidFill>
              </a:rPr>
              <a:t> </a:t>
            </a:r>
            <a:r>
              <a:rPr lang="en-US" sz="5200" dirty="0" err="1" smtClean="0">
                <a:solidFill>
                  <a:schemeClr val="accent6"/>
                </a:solidFill>
              </a:rPr>
              <a:t>Jara-Berrocal</a:t>
            </a:r>
            <a:r>
              <a:rPr lang="en-US" sz="5200" dirty="0" smtClean="0">
                <a:solidFill>
                  <a:schemeClr val="accent6"/>
                </a:solidFill>
              </a:rPr>
              <a:t>, Joseph </a:t>
            </a:r>
            <a:r>
              <a:rPr lang="en-US" sz="5200" dirty="0" err="1" smtClean="0">
                <a:solidFill>
                  <a:schemeClr val="accent6"/>
                </a:solidFill>
              </a:rPr>
              <a:t>Antoon</a:t>
            </a:r>
            <a:r>
              <a:rPr lang="en-US" sz="5200" dirty="0" smtClean="0">
                <a:solidFill>
                  <a:schemeClr val="accent6"/>
                </a:solidFill>
              </a:rPr>
              <a:t>, and Ann Gordon-Ross</a:t>
            </a:r>
          </a:p>
        </p:txBody>
      </p:sp>
      <p:sp>
        <p:nvSpPr>
          <p:cNvPr id="232" name="Rounded Rectangle 231"/>
          <p:cNvSpPr/>
          <p:nvPr/>
        </p:nvSpPr>
        <p:spPr bwMode="auto">
          <a:xfrm>
            <a:off x="11430000" y="12057060"/>
            <a:ext cx="1676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Region 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3" name="Rounded Rectangle 232"/>
          <p:cNvSpPr/>
          <p:nvPr/>
        </p:nvSpPr>
        <p:spPr bwMode="auto">
          <a:xfrm>
            <a:off x="13563624" y="12038822"/>
            <a:ext cx="1571636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Region 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34" name="Straight Connector 233"/>
          <p:cNvCxnSpPr/>
          <p:nvPr/>
        </p:nvCxnSpPr>
        <p:spPr bwMode="auto">
          <a:xfrm>
            <a:off x="11201400" y="9537698"/>
            <a:ext cx="4929222" cy="714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</p:cxnSp>
      <p:sp>
        <p:nvSpPr>
          <p:cNvPr id="285" name="TextBox 80"/>
          <p:cNvSpPr txBox="1"/>
          <p:nvPr/>
        </p:nvSpPr>
        <p:spPr>
          <a:xfrm>
            <a:off x="10363200" y="9313860"/>
            <a:ext cx="1938334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PLB Bus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89" name="Straight Arrow Connector 288"/>
          <p:cNvCxnSpPr/>
          <p:nvPr/>
        </p:nvCxnSpPr>
        <p:spPr bwMode="auto">
          <a:xfrm rot="5400000">
            <a:off x="10172700" y="10477500"/>
            <a:ext cx="14478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290" name="Straight Arrow Connector 289"/>
          <p:cNvCxnSpPr/>
          <p:nvPr/>
        </p:nvCxnSpPr>
        <p:spPr bwMode="auto">
          <a:xfrm>
            <a:off x="10896600" y="11201400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92" name="Straight Arrow Connector 291"/>
          <p:cNvCxnSpPr/>
          <p:nvPr/>
        </p:nvCxnSpPr>
        <p:spPr bwMode="auto">
          <a:xfrm>
            <a:off x="10896600" y="9753600"/>
            <a:ext cx="63818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294" name="Straight Arrow Connector 293"/>
          <p:cNvCxnSpPr/>
          <p:nvPr/>
        </p:nvCxnSpPr>
        <p:spPr bwMode="auto">
          <a:xfrm rot="5400000">
            <a:off x="14314517" y="9858375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96" name="TextBox 83"/>
          <p:cNvSpPr txBox="1"/>
          <p:nvPr/>
        </p:nvSpPr>
        <p:spPr>
          <a:xfrm>
            <a:off x="11658600" y="10820400"/>
            <a:ext cx="12192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 Socket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4" name="TextBox 56"/>
          <p:cNvSpPr txBox="1"/>
          <p:nvPr/>
        </p:nvSpPr>
        <p:spPr>
          <a:xfrm>
            <a:off x="12649200" y="11506200"/>
            <a:ext cx="1071569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</a:rPr>
              <a:t>FSL</a:t>
            </a:r>
          </a:p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12344400" y="12954000"/>
            <a:ext cx="3929090" cy="1284320"/>
            <a:chOff x="3000364" y="4859324"/>
            <a:chExt cx="3929090" cy="1284320"/>
          </a:xfrm>
        </p:grpSpPr>
        <p:sp>
          <p:nvSpPr>
            <p:cNvPr id="251" name="Rounded Rectangle 250"/>
            <p:cNvSpPr/>
            <p:nvPr/>
          </p:nvSpPr>
          <p:spPr bwMode="auto">
            <a:xfrm>
              <a:off x="314324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2" name="Rounded Rectangle 251"/>
            <p:cNvSpPr/>
            <p:nvPr/>
          </p:nvSpPr>
          <p:spPr bwMode="auto">
            <a:xfrm>
              <a:off x="5286380" y="5572140"/>
              <a:ext cx="1500198" cy="571504"/>
            </a:xfrm>
            <a:prstGeom prst="roundRect">
              <a:avLst/>
            </a:prstGeom>
            <a:solidFill>
              <a:srgbClr val="C7E6A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Switch 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253" name="Straight Arrow Connector 252"/>
            <p:cNvCxnSpPr/>
            <p:nvPr/>
          </p:nvCxnSpPr>
          <p:spPr bwMode="auto">
            <a:xfrm>
              <a:off x="4643438" y="5715016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4" name="Straight Arrow Connector 253"/>
            <p:cNvCxnSpPr>
              <a:endCxn id="252" idx="1"/>
            </p:cNvCxnSpPr>
            <p:nvPr/>
          </p:nvCxnSpPr>
          <p:spPr bwMode="auto">
            <a:xfrm>
              <a:off x="4643438" y="5857892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55" name="Straight Arrow Connector 254"/>
            <p:cNvCxnSpPr/>
            <p:nvPr/>
          </p:nvCxnSpPr>
          <p:spPr bwMode="auto">
            <a:xfrm rot="10800000">
              <a:off x="4643438" y="6000768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56" name="Rectangle 255"/>
            <p:cNvSpPr/>
            <p:nvPr/>
          </p:nvSpPr>
          <p:spPr bwMode="auto">
            <a:xfrm>
              <a:off x="300036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435768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5143504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6500826" y="5286388"/>
              <a:ext cx="428628" cy="35719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IF</a:t>
              </a:r>
            </a:p>
          </p:txBody>
        </p:sp>
        <p:cxnSp>
          <p:nvCxnSpPr>
            <p:cNvPr id="260" name="Straight Arrow Connector 259"/>
            <p:cNvCxnSpPr/>
            <p:nvPr/>
          </p:nvCxnSpPr>
          <p:spPr bwMode="auto">
            <a:xfrm rot="5400000">
              <a:off x="3004312" y="5068896"/>
              <a:ext cx="429446" cy="1030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61" name="Straight Arrow Connector 260"/>
            <p:cNvCxnSpPr/>
            <p:nvPr/>
          </p:nvCxnSpPr>
          <p:spPr bwMode="auto">
            <a:xfrm rot="5400000">
              <a:off x="4369567" y="5061757"/>
              <a:ext cx="428652" cy="2378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62" name="Straight Arrow Connector 261"/>
            <p:cNvCxnSpPr/>
            <p:nvPr/>
          </p:nvCxnSpPr>
          <p:spPr bwMode="auto">
            <a:xfrm rot="16200000" flipH="1">
              <a:off x="5143476" y="5073634"/>
              <a:ext cx="428652" cy="3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63" name="Straight Arrow Connector 262"/>
            <p:cNvCxnSpPr/>
            <p:nvPr/>
          </p:nvCxnSpPr>
          <p:spPr bwMode="auto">
            <a:xfrm rot="5400000">
              <a:off x="6507937" y="5066527"/>
              <a:ext cx="428652" cy="1424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39" name="Rounded Rectangle 238"/>
          <p:cNvSpPr/>
          <p:nvPr/>
        </p:nvSpPr>
        <p:spPr bwMode="auto">
          <a:xfrm>
            <a:off x="15630564" y="12038028"/>
            <a:ext cx="1571636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Module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0" name="Left-Right Arrow 249"/>
          <p:cNvSpPr/>
          <p:nvPr/>
        </p:nvSpPr>
        <p:spPr bwMode="auto">
          <a:xfrm>
            <a:off x="17221200" y="12209460"/>
            <a:ext cx="709562" cy="571504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 smtClean="0">
                <a:latin typeface="+mj-lt"/>
              </a:rPr>
              <a:t>I/O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9" name="Rectangle 298"/>
          <p:cNvSpPr/>
          <p:nvPr/>
        </p:nvSpPr>
        <p:spPr bwMode="auto">
          <a:xfrm>
            <a:off x="11844334" y="11344276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00" name="Straight Connector 299"/>
          <p:cNvCxnSpPr/>
          <p:nvPr/>
        </p:nvCxnSpPr>
        <p:spPr bwMode="auto">
          <a:xfrm rot="5400000">
            <a:off x="11737177" y="1130855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01" name="Straight Connector 300"/>
          <p:cNvCxnSpPr/>
          <p:nvPr/>
        </p:nvCxnSpPr>
        <p:spPr bwMode="auto">
          <a:xfrm rot="5400000">
            <a:off x="12165805" y="1130855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02" name="Rectangle 301"/>
          <p:cNvSpPr/>
          <p:nvPr/>
        </p:nvSpPr>
        <p:spPr bwMode="auto">
          <a:xfrm>
            <a:off x="12420600" y="1120140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03" name="Straight Connector 302"/>
          <p:cNvCxnSpPr/>
          <p:nvPr/>
        </p:nvCxnSpPr>
        <p:spPr bwMode="auto">
          <a:xfrm rot="5400000">
            <a:off x="12313443" y="1166574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04" name="Straight Connector 303"/>
          <p:cNvCxnSpPr/>
          <p:nvPr/>
        </p:nvCxnSpPr>
        <p:spPr bwMode="auto">
          <a:xfrm rot="5400000">
            <a:off x="12742071" y="1166574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10" name="Straight Arrow Connector 309"/>
          <p:cNvCxnSpPr/>
          <p:nvPr/>
        </p:nvCxnSpPr>
        <p:spPr bwMode="auto">
          <a:xfrm rot="5400000">
            <a:off x="11966571" y="11907839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1" name="Straight Arrow Connector 310"/>
          <p:cNvCxnSpPr/>
          <p:nvPr/>
        </p:nvCxnSpPr>
        <p:spPr bwMode="auto">
          <a:xfrm rot="5400000" flipH="1" flipV="1">
            <a:off x="12542837" y="11907045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9" name="TextBox 56"/>
          <p:cNvSpPr txBox="1"/>
          <p:nvPr/>
        </p:nvSpPr>
        <p:spPr>
          <a:xfrm>
            <a:off x="11353800" y="13716000"/>
            <a:ext cx="1071569" cy="114300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latin typeface="+mj-lt"/>
              </a:rPr>
              <a:t>MACS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331" name="Rectangle 330"/>
          <p:cNvSpPr/>
          <p:nvPr/>
        </p:nvSpPr>
        <p:spPr bwMode="auto">
          <a:xfrm>
            <a:off x="13639800" y="10363200"/>
            <a:ext cx="15240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32" name="Straight Arrow Connector 331"/>
          <p:cNvCxnSpPr/>
          <p:nvPr/>
        </p:nvCxnSpPr>
        <p:spPr bwMode="auto">
          <a:xfrm>
            <a:off x="13030200" y="11201400"/>
            <a:ext cx="6096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3" name="TextBox 83"/>
          <p:cNvSpPr txBox="1"/>
          <p:nvPr/>
        </p:nvSpPr>
        <p:spPr>
          <a:xfrm>
            <a:off x="13792200" y="10820400"/>
            <a:ext cx="12192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 Socket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1" name="Rounded Rectangle 230"/>
          <p:cNvSpPr/>
          <p:nvPr/>
        </p:nvSpPr>
        <p:spPr bwMode="auto">
          <a:xfrm>
            <a:off x="11420484" y="9966326"/>
            <a:ext cx="5857916" cy="78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 defTabSz="914400" eaLnBrk="0" hangingPunct="0"/>
            <a:r>
              <a:rPr lang="en-US" sz="2800" b="1" i="1" dirty="0" err="1" smtClean="0">
                <a:latin typeface="+mj-lt"/>
              </a:rPr>
              <a:t>MicroBlaze</a:t>
            </a:r>
            <a:r>
              <a:rPr lang="en-US" sz="2800" b="1" i="1" dirty="0" smtClean="0">
                <a:latin typeface="+mj-lt"/>
              </a:rPr>
              <a:t>™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CPU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3" name="Rectangle 342"/>
          <p:cNvSpPr/>
          <p:nvPr/>
        </p:nvSpPr>
        <p:spPr bwMode="auto">
          <a:xfrm>
            <a:off x="15959134" y="11344276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44" name="Straight Connector 343"/>
          <p:cNvCxnSpPr/>
          <p:nvPr/>
        </p:nvCxnSpPr>
        <p:spPr bwMode="auto">
          <a:xfrm rot="5400000">
            <a:off x="15851977" y="1130855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45" name="Straight Connector 344"/>
          <p:cNvCxnSpPr/>
          <p:nvPr/>
        </p:nvCxnSpPr>
        <p:spPr bwMode="auto">
          <a:xfrm rot="5400000">
            <a:off x="16280605" y="1130855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46" name="Rectangle 345"/>
          <p:cNvSpPr/>
          <p:nvPr/>
        </p:nvSpPr>
        <p:spPr bwMode="auto">
          <a:xfrm>
            <a:off x="16535400" y="1120140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47" name="Straight Connector 346"/>
          <p:cNvCxnSpPr/>
          <p:nvPr/>
        </p:nvCxnSpPr>
        <p:spPr bwMode="auto">
          <a:xfrm rot="5400000">
            <a:off x="16428243" y="1166574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48" name="Straight Connector 347"/>
          <p:cNvCxnSpPr/>
          <p:nvPr/>
        </p:nvCxnSpPr>
        <p:spPr bwMode="auto">
          <a:xfrm rot="5400000">
            <a:off x="16856871" y="1166574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49" name="Straight Arrow Connector 348"/>
          <p:cNvCxnSpPr/>
          <p:nvPr/>
        </p:nvCxnSpPr>
        <p:spPr bwMode="auto">
          <a:xfrm rot="5400000">
            <a:off x="16081371" y="11907839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0" name="Straight Arrow Connector 349"/>
          <p:cNvCxnSpPr/>
          <p:nvPr/>
        </p:nvCxnSpPr>
        <p:spPr bwMode="auto">
          <a:xfrm rot="5400000" flipH="1" flipV="1">
            <a:off x="16657637" y="11907045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1" name="Straight Arrow Connector 350"/>
          <p:cNvCxnSpPr/>
          <p:nvPr/>
        </p:nvCxnSpPr>
        <p:spPr bwMode="auto">
          <a:xfrm rot="5400000" flipH="1" flipV="1">
            <a:off x="16618743" y="10965657"/>
            <a:ext cx="2905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53" name="Straight Arrow Connector 352"/>
          <p:cNvCxnSpPr/>
          <p:nvPr/>
        </p:nvCxnSpPr>
        <p:spPr bwMode="auto">
          <a:xfrm rot="5400000">
            <a:off x="16002397" y="10972403"/>
            <a:ext cx="30480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75" name="Straight Arrow Connector 374"/>
          <p:cNvCxnSpPr/>
          <p:nvPr/>
        </p:nvCxnSpPr>
        <p:spPr bwMode="auto">
          <a:xfrm rot="5400000">
            <a:off x="11392694" y="11772106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78" name="TextBox 56"/>
          <p:cNvSpPr txBox="1"/>
          <p:nvPr/>
        </p:nvSpPr>
        <p:spPr>
          <a:xfrm>
            <a:off x="10668000" y="11582400"/>
            <a:ext cx="1071569" cy="381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dirty="0" smtClean="0">
                <a:latin typeface="+mj-lt"/>
              </a:rPr>
              <a:t>Control</a:t>
            </a:r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379" name="Rectangle 378"/>
          <p:cNvSpPr/>
          <p:nvPr/>
        </p:nvSpPr>
        <p:spPr bwMode="auto">
          <a:xfrm>
            <a:off x="13977934" y="11344276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0" name="Straight Connector 379"/>
          <p:cNvCxnSpPr/>
          <p:nvPr/>
        </p:nvCxnSpPr>
        <p:spPr bwMode="auto">
          <a:xfrm rot="5400000">
            <a:off x="13870777" y="1130855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81" name="Straight Connector 380"/>
          <p:cNvCxnSpPr/>
          <p:nvPr/>
        </p:nvCxnSpPr>
        <p:spPr bwMode="auto">
          <a:xfrm rot="5400000">
            <a:off x="14299405" y="1130855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382" name="Rectangle 381"/>
          <p:cNvSpPr/>
          <p:nvPr/>
        </p:nvSpPr>
        <p:spPr bwMode="auto">
          <a:xfrm>
            <a:off x="14554200" y="11201400"/>
            <a:ext cx="428628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3" name="Straight Connector 382"/>
          <p:cNvCxnSpPr/>
          <p:nvPr/>
        </p:nvCxnSpPr>
        <p:spPr bwMode="auto">
          <a:xfrm rot="5400000">
            <a:off x="14447043" y="1166574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84" name="Straight Connector 383"/>
          <p:cNvCxnSpPr/>
          <p:nvPr/>
        </p:nvCxnSpPr>
        <p:spPr bwMode="auto">
          <a:xfrm rot="5400000">
            <a:off x="14875671" y="11665747"/>
            <a:ext cx="21431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cxnSp>
        <p:nvCxnSpPr>
          <p:cNvPr id="385" name="Straight Arrow Connector 384"/>
          <p:cNvCxnSpPr/>
          <p:nvPr/>
        </p:nvCxnSpPr>
        <p:spPr bwMode="auto">
          <a:xfrm rot="5400000">
            <a:off x="14100171" y="11907839"/>
            <a:ext cx="213520" cy="7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6" name="Straight Arrow Connector 385"/>
          <p:cNvCxnSpPr/>
          <p:nvPr/>
        </p:nvCxnSpPr>
        <p:spPr bwMode="auto">
          <a:xfrm rot="5400000" flipH="1" flipV="1">
            <a:off x="14676437" y="11907045"/>
            <a:ext cx="214314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7" name="Straight Arrow Connector 386"/>
          <p:cNvCxnSpPr/>
          <p:nvPr/>
        </p:nvCxnSpPr>
        <p:spPr bwMode="auto">
          <a:xfrm rot="5400000">
            <a:off x="13526294" y="11772106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0" name="Rectangle 419"/>
          <p:cNvSpPr/>
          <p:nvPr/>
        </p:nvSpPr>
        <p:spPr>
          <a:xfrm>
            <a:off x="19507200" y="6400800"/>
            <a:ext cx="17297400" cy="86868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Seamless Filter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Swapping</a:t>
            </a:r>
          </a:p>
          <a:p>
            <a:pPr algn="ctr"/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20040600" y="8001000"/>
            <a:ext cx="4997245" cy="114300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CPU</a:t>
            </a:r>
            <a:endParaRPr lang="en-US" sz="4000" dirty="0"/>
          </a:p>
        </p:txBody>
      </p:sp>
      <p:sp>
        <p:nvSpPr>
          <p:cNvPr id="424" name="Rectangle 423"/>
          <p:cNvSpPr/>
          <p:nvPr/>
        </p:nvSpPr>
        <p:spPr>
          <a:xfrm>
            <a:off x="21869400" y="9753600"/>
            <a:ext cx="1447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Kalman</a:t>
            </a:r>
            <a:endParaRPr lang="en-US" sz="2800" dirty="0" smtClean="0"/>
          </a:p>
          <a:p>
            <a:pPr algn="ctr"/>
            <a:r>
              <a:rPr lang="en-US" sz="2800" dirty="0" smtClean="0"/>
              <a:t>Filter A</a:t>
            </a:r>
            <a:endParaRPr lang="en-US" sz="2800" dirty="0"/>
          </a:p>
        </p:txBody>
      </p:sp>
      <p:sp>
        <p:nvSpPr>
          <p:cNvPr id="425" name="Rectangle 424"/>
          <p:cNvSpPr/>
          <p:nvPr/>
        </p:nvSpPr>
        <p:spPr>
          <a:xfrm>
            <a:off x="23622000" y="9753600"/>
            <a:ext cx="144780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Empty </a:t>
            </a:r>
          </a:p>
          <a:p>
            <a:pPr algn="ctr"/>
            <a:r>
              <a:rPr lang="en-US" sz="2800" dirty="0" smtClean="0"/>
              <a:t>Region</a:t>
            </a:r>
            <a:endParaRPr lang="en-US" sz="2800" dirty="0"/>
          </a:p>
        </p:txBody>
      </p:sp>
      <p:sp>
        <p:nvSpPr>
          <p:cNvPr id="426" name="TextBox 425"/>
          <p:cNvSpPr txBox="1"/>
          <p:nvPr/>
        </p:nvSpPr>
        <p:spPr>
          <a:xfrm>
            <a:off x="218694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 Region 1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236220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 Region 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19507200" y="12877800"/>
            <a:ext cx="59654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7700" indent="-342900"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Stage 1 – Preload Filter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filter A in normal operation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CPU tests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Kalman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filter A gain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CPU begins loading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Kilman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filter B</a:t>
            </a:r>
          </a:p>
          <a:p>
            <a:pPr marL="647700" indent="-342900"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422" name="Rectangle 421"/>
          <p:cNvSpPr/>
          <p:nvPr/>
        </p:nvSpPr>
        <p:spPr>
          <a:xfrm>
            <a:off x="20040600" y="9753600"/>
            <a:ext cx="14478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I/O</a:t>
            </a:r>
          </a:p>
          <a:p>
            <a:pPr algn="ctr"/>
            <a:r>
              <a:rPr lang="en-US" sz="2800" dirty="0" smtClean="0"/>
              <a:t>Module</a:t>
            </a:r>
            <a:endParaRPr lang="en-US" sz="2800" dirty="0"/>
          </a:p>
        </p:txBody>
      </p:sp>
      <p:cxnSp>
        <p:nvCxnSpPr>
          <p:cNvPr id="448" name="Straight Arrow Connector 447"/>
          <p:cNvCxnSpPr/>
          <p:nvPr/>
        </p:nvCxnSpPr>
        <p:spPr>
          <a:xfrm rot="5400000" flipH="1" flipV="1">
            <a:off x="22250797" y="9448403"/>
            <a:ext cx="609600" cy="794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20955000" y="11430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Target data</a:t>
            </a:r>
            <a:endParaRPr lang="en-US" sz="2000" dirty="0"/>
          </a:p>
        </p:txBody>
      </p:sp>
      <p:sp>
        <p:nvSpPr>
          <p:cNvPr id="452" name="Rectangle 451"/>
          <p:cNvSpPr/>
          <p:nvPr/>
        </p:nvSpPr>
        <p:spPr>
          <a:xfrm>
            <a:off x="25679400" y="8001000"/>
            <a:ext cx="4997245" cy="114300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CPU</a:t>
            </a:r>
            <a:endParaRPr lang="en-US" sz="4000" dirty="0"/>
          </a:p>
        </p:txBody>
      </p:sp>
      <p:sp>
        <p:nvSpPr>
          <p:cNvPr id="453" name="Rectangle 452"/>
          <p:cNvSpPr/>
          <p:nvPr/>
        </p:nvSpPr>
        <p:spPr>
          <a:xfrm>
            <a:off x="27508200" y="9753600"/>
            <a:ext cx="1447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Kalman</a:t>
            </a:r>
            <a:endParaRPr lang="en-US" sz="2800" dirty="0" smtClean="0"/>
          </a:p>
          <a:p>
            <a:pPr algn="ctr"/>
            <a:r>
              <a:rPr lang="en-US" sz="2800" dirty="0" smtClean="0"/>
              <a:t>Filter A</a:t>
            </a:r>
            <a:endParaRPr lang="en-US" sz="2800" dirty="0"/>
          </a:p>
        </p:txBody>
      </p:sp>
      <p:sp>
        <p:nvSpPr>
          <p:cNvPr id="454" name="Rectangle 453"/>
          <p:cNvSpPr/>
          <p:nvPr/>
        </p:nvSpPr>
        <p:spPr>
          <a:xfrm>
            <a:off x="29260800" y="9753600"/>
            <a:ext cx="144780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Empty </a:t>
            </a:r>
          </a:p>
          <a:p>
            <a:pPr algn="ctr"/>
            <a:r>
              <a:rPr lang="en-US" sz="2800" dirty="0" smtClean="0"/>
              <a:t>Region</a:t>
            </a:r>
            <a:endParaRPr lang="en-US" sz="2800" dirty="0"/>
          </a:p>
        </p:txBody>
      </p:sp>
      <p:sp>
        <p:nvSpPr>
          <p:cNvPr id="455" name="TextBox 454"/>
          <p:cNvSpPr txBox="1"/>
          <p:nvPr/>
        </p:nvSpPr>
        <p:spPr>
          <a:xfrm>
            <a:off x="275082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 Region 1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292608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 Region 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7" name="Straight Arrow Connector 456"/>
          <p:cNvCxnSpPr/>
          <p:nvPr/>
        </p:nvCxnSpPr>
        <p:spPr>
          <a:xfrm rot="5400000" flipH="1" flipV="1">
            <a:off x="29642197" y="11810603"/>
            <a:ext cx="762000" cy="794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Rectangle 457"/>
          <p:cNvSpPr/>
          <p:nvPr/>
        </p:nvSpPr>
        <p:spPr>
          <a:xfrm>
            <a:off x="25679400" y="9753600"/>
            <a:ext cx="14478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I/O</a:t>
            </a:r>
          </a:p>
          <a:p>
            <a:pPr algn="ctr"/>
            <a:r>
              <a:rPr lang="en-US" sz="2800" dirty="0" smtClean="0"/>
              <a:t>Module</a:t>
            </a:r>
            <a:endParaRPr lang="en-US" sz="2800" dirty="0"/>
          </a:p>
        </p:txBody>
      </p:sp>
      <p:cxnSp>
        <p:nvCxnSpPr>
          <p:cNvPr id="461" name="Straight Arrow Connector 460"/>
          <p:cNvCxnSpPr/>
          <p:nvPr/>
        </p:nvCxnSpPr>
        <p:spPr>
          <a:xfrm rot="5400000" flipH="1" flipV="1">
            <a:off x="29642197" y="9448403"/>
            <a:ext cx="609600" cy="794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xtBox 462"/>
          <p:cNvSpPr txBox="1"/>
          <p:nvPr/>
        </p:nvSpPr>
        <p:spPr>
          <a:xfrm>
            <a:off x="25069800" y="12877800"/>
            <a:ext cx="59288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7700" indent="-342900"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Stage 2 –Simultaneous Operation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Filter B is loaded into empty region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End stream word is sent to filter A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Filter A sends state to CPU</a:t>
            </a:r>
          </a:p>
          <a:p>
            <a:endParaRPr lang="en-US" sz="2800" dirty="0"/>
          </a:p>
        </p:txBody>
      </p:sp>
      <p:sp>
        <p:nvSpPr>
          <p:cNvPr id="465" name="TextBox 464"/>
          <p:cNvSpPr txBox="1"/>
          <p:nvPr/>
        </p:nvSpPr>
        <p:spPr>
          <a:xfrm>
            <a:off x="292608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 Region 2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6" name="TextBox 465"/>
          <p:cNvSpPr txBox="1"/>
          <p:nvPr/>
        </p:nvSpPr>
        <p:spPr>
          <a:xfrm>
            <a:off x="29260800" y="98298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Loading…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33070800" y="9753600"/>
            <a:ext cx="1447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Kalman</a:t>
            </a:r>
            <a:endParaRPr lang="en-US" sz="2800" dirty="0" smtClean="0"/>
          </a:p>
          <a:p>
            <a:pPr algn="ctr"/>
            <a:r>
              <a:rPr lang="en-US" sz="2800" dirty="0" smtClean="0"/>
              <a:t>Filter A</a:t>
            </a:r>
            <a:endParaRPr lang="en-US" sz="2800" dirty="0"/>
          </a:p>
        </p:txBody>
      </p:sp>
      <p:sp>
        <p:nvSpPr>
          <p:cNvPr id="475" name="Rectangle 474"/>
          <p:cNvSpPr/>
          <p:nvPr/>
        </p:nvSpPr>
        <p:spPr>
          <a:xfrm>
            <a:off x="34823400" y="9753600"/>
            <a:ext cx="144780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Empty </a:t>
            </a:r>
          </a:p>
          <a:p>
            <a:pPr algn="ctr"/>
            <a:r>
              <a:rPr lang="en-US" sz="2800" dirty="0" smtClean="0"/>
              <a:t>Region</a:t>
            </a:r>
            <a:endParaRPr lang="en-US" sz="2800" dirty="0"/>
          </a:p>
        </p:txBody>
      </p:sp>
      <p:sp>
        <p:nvSpPr>
          <p:cNvPr id="476" name="TextBox 475"/>
          <p:cNvSpPr txBox="1"/>
          <p:nvPr/>
        </p:nvSpPr>
        <p:spPr>
          <a:xfrm>
            <a:off x="330708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 Region 1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348234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 Region 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34823400" y="9753600"/>
            <a:ext cx="1447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Kalman</a:t>
            </a:r>
            <a:endParaRPr lang="en-US" sz="2800" dirty="0" smtClean="0"/>
          </a:p>
          <a:p>
            <a:pPr algn="ctr"/>
            <a:r>
              <a:rPr lang="en-US" sz="2800" dirty="0" smtClean="0"/>
              <a:t>Filter B</a:t>
            </a:r>
            <a:endParaRPr lang="en-US" sz="2800" dirty="0"/>
          </a:p>
        </p:txBody>
      </p:sp>
      <p:sp>
        <p:nvSpPr>
          <p:cNvPr id="484" name="TextBox 483"/>
          <p:cNvSpPr txBox="1"/>
          <p:nvPr/>
        </p:nvSpPr>
        <p:spPr>
          <a:xfrm>
            <a:off x="348234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 Region 2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86" name="Straight Arrow Connector 485"/>
          <p:cNvCxnSpPr/>
          <p:nvPr/>
        </p:nvCxnSpPr>
        <p:spPr>
          <a:xfrm rot="5400000" flipH="1" flipV="1">
            <a:off x="26594594" y="11658600"/>
            <a:ext cx="456406" cy="794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/>
          <p:cNvSpPr txBox="1"/>
          <p:nvPr/>
        </p:nvSpPr>
        <p:spPr>
          <a:xfrm>
            <a:off x="30912925" y="12877800"/>
            <a:ext cx="56023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7700" indent="-342900"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Stage 3 – Operation Transfer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CPU initializes filter B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CPU waits for end stream from A</a:t>
            </a:r>
          </a:p>
          <a:p>
            <a:pPr marL="6477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Filter B begins operation</a:t>
            </a:r>
          </a:p>
          <a:p>
            <a:endParaRPr lang="en-US" sz="2800" dirty="0"/>
          </a:p>
        </p:txBody>
      </p:sp>
      <p:sp>
        <p:nvSpPr>
          <p:cNvPr id="490" name="Rectangle 489"/>
          <p:cNvSpPr/>
          <p:nvPr/>
        </p:nvSpPr>
        <p:spPr>
          <a:xfrm>
            <a:off x="23622000" y="9753600"/>
            <a:ext cx="1447800" cy="16764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Empty </a:t>
            </a:r>
          </a:p>
          <a:p>
            <a:pPr algn="ctr"/>
            <a:r>
              <a:rPr lang="en-US" sz="2800" dirty="0" smtClean="0"/>
              <a:t>Region</a:t>
            </a:r>
            <a:endParaRPr lang="en-US" sz="2800" dirty="0"/>
          </a:p>
        </p:txBody>
      </p:sp>
      <p:sp>
        <p:nvSpPr>
          <p:cNvPr id="491" name="TextBox 490"/>
          <p:cNvSpPr txBox="1"/>
          <p:nvPr/>
        </p:nvSpPr>
        <p:spPr>
          <a:xfrm>
            <a:off x="236220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 Region 2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23622000" y="10287000"/>
            <a:ext cx="1447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Filter B</a:t>
            </a:r>
            <a:endParaRPr lang="en-US" sz="2800" dirty="0"/>
          </a:p>
        </p:txBody>
      </p:sp>
      <p:sp>
        <p:nvSpPr>
          <p:cNvPr id="493" name="TextBox 492"/>
          <p:cNvSpPr txBox="1"/>
          <p:nvPr/>
        </p:nvSpPr>
        <p:spPr>
          <a:xfrm>
            <a:off x="236220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 Region 2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23622000" y="98298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Loading…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29260800" y="9753600"/>
            <a:ext cx="1447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Kalman</a:t>
            </a:r>
            <a:endParaRPr lang="en-US" sz="2800" dirty="0" smtClean="0"/>
          </a:p>
          <a:p>
            <a:pPr algn="ctr"/>
            <a:r>
              <a:rPr lang="en-US" sz="2800" dirty="0" smtClean="0"/>
              <a:t>Filter B</a:t>
            </a:r>
            <a:endParaRPr lang="en-US" sz="2800" dirty="0"/>
          </a:p>
        </p:txBody>
      </p:sp>
      <p:sp>
        <p:nvSpPr>
          <p:cNvPr id="496" name="TextBox 495"/>
          <p:cNvSpPr txBox="1"/>
          <p:nvPr/>
        </p:nvSpPr>
        <p:spPr>
          <a:xfrm>
            <a:off x="29260800" y="110490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PR Region 2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98" name="Straight Arrow Connector 497"/>
          <p:cNvCxnSpPr/>
          <p:nvPr/>
        </p:nvCxnSpPr>
        <p:spPr>
          <a:xfrm rot="5400000" flipH="1" flipV="1">
            <a:off x="27965797" y="9448403"/>
            <a:ext cx="609600" cy="794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rot="5400000" flipH="1" flipV="1">
            <a:off x="28042394" y="11657806"/>
            <a:ext cx="4572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 rot="5400000" flipH="1" flipV="1">
            <a:off x="31432500" y="9639300"/>
            <a:ext cx="9906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26822400" y="92964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State data</a:t>
            </a:r>
            <a:endParaRPr lang="en-US" sz="2000" dirty="0"/>
          </a:p>
        </p:txBody>
      </p:sp>
      <p:sp>
        <p:nvSpPr>
          <p:cNvPr id="519" name="TextBox 518"/>
          <p:cNvSpPr txBox="1"/>
          <p:nvPr/>
        </p:nvSpPr>
        <p:spPr>
          <a:xfrm>
            <a:off x="34061400" y="92964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State data</a:t>
            </a:r>
            <a:endParaRPr lang="en-US" sz="2000" dirty="0"/>
          </a:p>
        </p:txBody>
      </p:sp>
      <p:sp>
        <p:nvSpPr>
          <p:cNvPr id="521" name="Rectangle 520"/>
          <p:cNvSpPr/>
          <p:nvPr/>
        </p:nvSpPr>
        <p:spPr>
          <a:xfrm>
            <a:off x="19507200" y="15925800"/>
            <a:ext cx="17297400" cy="8229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Experimental Setup</a:t>
            </a:r>
          </a:p>
          <a:p>
            <a:pPr algn="ctr"/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32080200" y="9296400"/>
            <a:ext cx="171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of stream</a:t>
            </a:r>
            <a:endParaRPr lang="en-US" sz="2000" dirty="0"/>
          </a:p>
        </p:txBody>
      </p:sp>
      <p:pic>
        <p:nvPicPr>
          <p:cNvPr id="526" name="Picture 6" descr="imageF"/>
          <p:cNvPicPr>
            <a:picLocks noChangeAspect="1" noChangeArrowheads="1"/>
          </p:cNvPicPr>
          <p:nvPr/>
        </p:nvPicPr>
        <p:blipFill>
          <a:blip r:embed="rId5" cstate="print"/>
          <a:srcRect l="6608" r="25114"/>
          <a:stretch>
            <a:fillRect/>
          </a:stretch>
        </p:blipFill>
        <p:spPr bwMode="auto">
          <a:xfrm>
            <a:off x="20040600" y="18592800"/>
            <a:ext cx="2276367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7" name="TextBox 8"/>
          <p:cNvSpPr txBox="1">
            <a:spLocks noChangeArrowheads="1"/>
          </p:cNvSpPr>
          <p:nvPr/>
        </p:nvSpPr>
        <p:spPr bwMode="auto">
          <a:xfrm>
            <a:off x="21353463" y="18327688"/>
            <a:ext cx="20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28" name="TextBox 9"/>
          <p:cNvSpPr txBox="1">
            <a:spLocks noChangeArrowheads="1"/>
          </p:cNvSpPr>
          <p:nvPr/>
        </p:nvSpPr>
        <p:spPr bwMode="auto">
          <a:xfrm>
            <a:off x="19753263" y="19318288"/>
            <a:ext cx="20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Y</a:t>
            </a:r>
          </a:p>
        </p:txBody>
      </p:sp>
      <p:cxnSp>
        <p:nvCxnSpPr>
          <p:cNvPr id="529" name="Straight Connector 151"/>
          <p:cNvCxnSpPr>
            <a:cxnSpLocks noChangeShapeType="1"/>
          </p:cNvCxnSpPr>
          <p:nvPr/>
        </p:nvCxnSpPr>
        <p:spPr bwMode="auto">
          <a:xfrm rot="16200000" flipV="1">
            <a:off x="19354801" y="20802599"/>
            <a:ext cx="2057400" cy="533401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530" name="Straight Connector 153"/>
          <p:cNvCxnSpPr>
            <a:cxnSpLocks noChangeShapeType="1"/>
          </p:cNvCxnSpPr>
          <p:nvPr/>
        </p:nvCxnSpPr>
        <p:spPr bwMode="auto">
          <a:xfrm rot="5400000" flipH="1" flipV="1">
            <a:off x="20764500" y="20612100"/>
            <a:ext cx="1981200" cy="99060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34739">
            <a:off x="19965410" y="21592735"/>
            <a:ext cx="2404606" cy="22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1" name="Trapezoid 550"/>
          <p:cNvSpPr/>
          <p:nvPr/>
        </p:nvSpPr>
        <p:spPr>
          <a:xfrm rot="5171399">
            <a:off x="28103469" y="19779748"/>
            <a:ext cx="3213499" cy="4627799"/>
          </a:xfrm>
          <a:prstGeom prst="trapezoid">
            <a:avLst>
              <a:gd name="adj" fmla="val 517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Trapezoid 551"/>
          <p:cNvSpPr/>
          <p:nvPr/>
        </p:nvSpPr>
        <p:spPr>
          <a:xfrm>
            <a:off x="26745886" y="18135600"/>
            <a:ext cx="925276" cy="4668188"/>
          </a:xfrm>
          <a:prstGeom prst="trapezoid">
            <a:avLst>
              <a:gd name="adj" fmla="val 3561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/>
        </p:nvSpPr>
        <p:spPr>
          <a:xfrm>
            <a:off x="27127200" y="18211800"/>
            <a:ext cx="4953000" cy="510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>
            <a:off x="27432000" y="18592800"/>
            <a:ext cx="4343400" cy="114300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MicroBlaze</a:t>
            </a:r>
            <a:endParaRPr lang="en-US" sz="4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593800" y="22631400"/>
            <a:ext cx="181233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9" name="Rectangle 558"/>
          <p:cNvSpPr/>
          <p:nvPr/>
        </p:nvSpPr>
        <p:spPr>
          <a:xfrm>
            <a:off x="27432000" y="20040600"/>
            <a:ext cx="1295400" cy="213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IO Module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050" dirty="0" smtClean="0"/>
          </a:p>
          <a:p>
            <a:pPr algn="ctr"/>
            <a:r>
              <a:rPr lang="en-US" sz="2400" dirty="0" smtClean="0"/>
              <a:t>Camera Interface</a:t>
            </a:r>
            <a:br>
              <a:rPr lang="en-US" sz="2400" dirty="0" smtClean="0"/>
            </a:br>
            <a:r>
              <a:rPr lang="en-US" sz="2400" dirty="0" smtClean="0"/>
              <a:t>Image</a:t>
            </a:r>
          </a:p>
          <a:p>
            <a:pPr algn="ctr"/>
            <a:r>
              <a:rPr lang="en-US" sz="2400" dirty="0" smtClean="0"/>
              <a:t>Decoder</a:t>
            </a:r>
            <a:endParaRPr lang="en-US" sz="2400" dirty="0"/>
          </a:p>
        </p:txBody>
      </p:sp>
      <p:sp>
        <p:nvSpPr>
          <p:cNvPr id="560" name="Rectangle 559"/>
          <p:cNvSpPr/>
          <p:nvPr/>
        </p:nvSpPr>
        <p:spPr>
          <a:xfrm>
            <a:off x="28956000" y="20040600"/>
            <a:ext cx="1295400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PRR 1</a:t>
            </a:r>
            <a:endParaRPr lang="en-US" sz="105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050" dirty="0"/>
          </a:p>
          <a:p>
            <a:pPr algn="ctr"/>
            <a:r>
              <a:rPr lang="en-US" sz="2400" dirty="0" smtClean="0"/>
              <a:t>Constant</a:t>
            </a:r>
          </a:p>
          <a:p>
            <a:pPr algn="ctr"/>
            <a:r>
              <a:rPr lang="en-US" sz="2400" dirty="0" smtClean="0"/>
              <a:t>Gain </a:t>
            </a:r>
            <a:r>
              <a:rPr lang="en-US" sz="2400" dirty="0" err="1" smtClean="0"/>
              <a:t>Kalman</a:t>
            </a:r>
            <a:endParaRPr lang="en-US" sz="2400" dirty="0" smtClean="0"/>
          </a:p>
          <a:p>
            <a:pPr algn="ctr"/>
            <a:r>
              <a:rPr lang="en-US" sz="2400" dirty="0" smtClean="0"/>
              <a:t>Filter</a:t>
            </a:r>
            <a:endParaRPr lang="en-US" sz="2800" dirty="0"/>
          </a:p>
        </p:txBody>
      </p:sp>
      <p:sp>
        <p:nvSpPr>
          <p:cNvPr id="561" name="Rectangle 560"/>
          <p:cNvSpPr/>
          <p:nvPr/>
        </p:nvSpPr>
        <p:spPr>
          <a:xfrm>
            <a:off x="30480000" y="20040600"/>
            <a:ext cx="1295400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PRR 2</a:t>
            </a:r>
            <a:endParaRPr lang="en-US" sz="1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050" dirty="0" smtClean="0"/>
          </a:p>
          <a:p>
            <a:pPr algn="ctr"/>
            <a:r>
              <a:rPr lang="en-US" sz="2400" dirty="0" smtClean="0"/>
              <a:t>Variable</a:t>
            </a:r>
          </a:p>
          <a:p>
            <a:pPr algn="ctr"/>
            <a:r>
              <a:rPr lang="en-US" sz="2400" dirty="0" smtClean="0"/>
              <a:t>Gain</a:t>
            </a:r>
          </a:p>
          <a:p>
            <a:pPr algn="ctr"/>
            <a:r>
              <a:rPr lang="en-US" sz="2400" dirty="0" err="1" smtClean="0"/>
              <a:t>Kalman</a:t>
            </a:r>
            <a:endParaRPr lang="en-US" sz="2400" dirty="0" smtClean="0"/>
          </a:p>
          <a:p>
            <a:pPr algn="ctr"/>
            <a:r>
              <a:rPr lang="en-US" sz="2400" dirty="0" smtClean="0"/>
              <a:t>Filter</a:t>
            </a:r>
            <a:endParaRPr lang="en-US" sz="2400" dirty="0"/>
          </a:p>
        </p:txBody>
      </p:sp>
      <p:sp>
        <p:nvSpPr>
          <p:cNvPr id="562" name="TextBox 561"/>
          <p:cNvSpPr txBox="1"/>
          <p:nvPr/>
        </p:nvSpPr>
        <p:spPr>
          <a:xfrm>
            <a:off x="22250400" y="18059400"/>
            <a:ext cx="449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Equipment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Target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Ball on cloth backdrop</a:t>
            </a:r>
          </a:p>
          <a:p>
            <a:pPr marL="457200" indent="-285750"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C3188A Camera Module</a:t>
            </a:r>
            <a:b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Omnivision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OV7620 sensor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640x480 color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16-bit raw YUV interface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Xilinx ML401 FPGA Board</a:t>
            </a:r>
            <a:b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Virtex-4  LX25 FPGA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64MB DDR SDRAM</a:t>
            </a:r>
          </a:p>
          <a:p>
            <a:pPr marL="457200" indent="-285750"/>
            <a:endParaRPr lang="en-US" sz="2800" dirty="0"/>
          </a:p>
        </p:txBody>
      </p:sp>
      <p:sp>
        <p:nvSpPr>
          <p:cNvPr id="563" name="Rectangle 562"/>
          <p:cNvSpPr/>
          <p:nvPr/>
        </p:nvSpPr>
        <p:spPr>
          <a:xfrm>
            <a:off x="28575000" y="22402800"/>
            <a:ext cx="3200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MACS Interconnect</a:t>
            </a:r>
            <a:endParaRPr lang="en-US" sz="2800" dirty="0"/>
          </a:p>
        </p:txBody>
      </p:sp>
      <p:cxnSp>
        <p:nvCxnSpPr>
          <p:cNvPr id="566" name="Straight Arrow Connector 565"/>
          <p:cNvCxnSpPr/>
          <p:nvPr/>
        </p:nvCxnSpPr>
        <p:spPr>
          <a:xfrm rot="5400000" flipH="1" flipV="1">
            <a:off x="29794994" y="22250400"/>
            <a:ext cx="608806" cy="794"/>
          </a:xfrm>
          <a:prstGeom prst="straightConnector1">
            <a:avLst/>
          </a:prstGeom>
          <a:ln w="1016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/>
          <p:cNvCxnSpPr/>
          <p:nvPr/>
        </p:nvCxnSpPr>
        <p:spPr>
          <a:xfrm>
            <a:off x="28041600" y="22555200"/>
            <a:ext cx="2057400" cy="1588"/>
          </a:xfrm>
          <a:prstGeom prst="straightConnector1">
            <a:avLst/>
          </a:prstGeom>
          <a:ln w="101600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/>
          <p:cNvCxnSpPr/>
          <p:nvPr/>
        </p:nvCxnSpPr>
        <p:spPr>
          <a:xfrm rot="5400000" flipH="1" flipV="1">
            <a:off x="27699494" y="22288500"/>
            <a:ext cx="685006" cy="794"/>
          </a:xfrm>
          <a:prstGeom prst="straightConnector1">
            <a:avLst/>
          </a:prstGeom>
          <a:ln w="101600">
            <a:solidFill>
              <a:schemeClr val="accent3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Arrow Connector 573"/>
          <p:cNvCxnSpPr/>
          <p:nvPr/>
        </p:nvCxnSpPr>
        <p:spPr>
          <a:xfrm rot="5400000" flipH="1" flipV="1">
            <a:off x="29833094" y="19849306"/>
            <a:ext cx="533400" cy="1588"/>
          </a:xfrm>
          <a:prstGeom prst="straightConnector1">
            <a:avLst/>
          </a:prstGeom>
          <a:ln w="1016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/>
          <p:cNvCxnSpPr/>
          <p:nvPr/>
        </p:nvCxnSpPr>
        <p:spPr>
          <a:xfrm>
            <a:off x="27508200" y="21290280"/>
            <a:ext cx="1066800" cy="1588"/>
          </a:xfrm>
          <a:prstGeom prst="straightConnector1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" name="TextBox 582"/>
          <p:cNvSpPr txBox="1"/>
          <p:nvPr/>
        </p:nvSpPr>
        <p:spPr>
          <a:xfrm>
            <a:off x="32080200" y="18059400"/>
            <a:ext cx="449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5750"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VAPRES Setup</a:t>
            </a:r>
          </a:p>
          <a:p>
            <a:pPr marL="45720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PR Regions: 2</a:t>
            </a:r>
          </a:p>
          <a:p>
            <a:pPr marL="457200" indent="-28575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Basic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filter</a:t>
            </a:r>
          </a:p>
          <a:p>
            <a:pPr marL="457200" indent="-28575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Constant gain filter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IO Modules: 1</a:t>
            </a:r>
          </a:p>
          <a:p>
            <a:pPr marL="457200" indent="-285750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Camera interface and image recognition</a:t>
            </a:r>
          </a:p>
          <a:p>
            <a:pPr marL="457200" indent="-285750"/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MACS Setup</a:t>
            </a:r>
            <a:b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3 switches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 channel left and right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285750"/>
            <a:endParaRPr lang="en-US" sz="2800" dirty="0"/>
          </a:p>
        </p:txBody>
      </p:sp>
      <p:sp>
        <p:nvSpPr>
          <p:cNvPr id="586" name="Rectangle 585"/>
          <p:cNvSpPr/>
          <p:nvPr/>
        </p:nvSpPr>
        <p:spPr>
          <a:xfrm>
            <a:off x="1371600" y="6400800"/>
            <a:ext cx="8153400" cy="86868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Partial Reconfiguration and Adaptation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Systems in harsh, remote regions 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rely on adaptive behavior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Power management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Fault tolerance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Environmental changes</a:t>
            </a:r>
          </a:p>
          <a:p>
            <a:pPr marL="1143000" lvl="1" indent="-381000">
              <a:buFont typeface="Arial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Partial reconfiguration helps enable 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this behavior in reconfigurable systems</a:t>
            </a:r>
          </a:p>
          <a:p>
            <a:pPr marL="1104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Alters FPGA without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interrupting service</a:t>
            </a:r>
          </a:p>
          <a:p>
            <a:pPr marL="1104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Allows seamless filter swapping, where an old filter functions during reconfiguration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This prevent critical errors due to reconfiguration downtime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90700" lvl="1" indent="-571500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7" name="Rectangle 586"/>
          <p:cNvSpPr/>
          <p:nvPr/>
        </p:nvSpPr>
        <p:spPr>
          <a:xfrm>
            <a:off x="1371600" y="15925800"/>
            <a:ext cx="8153400" cy="81534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457200" rtlCol="0" anchor="t" anchorCtr="0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Adaptive Target Tracking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Filters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Tracks target from noisy measurements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Highly parallel calculation ideal for FPGAs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Different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filters match different targets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Proposed algorithm for adaptive target tracker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Tracker uses basic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filter at start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Switches to constant-gain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Kalman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filter if filter gain does not change over time</a:t>
            </a:r>
          </a:p>
          <a:p>
            <a:pPr marL="1143000" lvl="1" indent="-3810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Adaptive clock keeps throughput constant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90700" lvl="1" indent="-571500">
              <a:buFont typeface="Arial" pitchFamily="34" charset="0"/>
              <a:buChar char="•"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41800" y="2895600"/>
            <a:ext cx="2362636" cy="23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2" name="TextBox 591"/>
          <p:cNvSpPr txBox="1"/>
          <p:nvPr/>
        </p:nvSpPr>
        <p:spPr>
          <a:xfrm>
            <a:off x="32613600" y="3429000"/>
            <a:ext cx="3318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itchFamily="34" charset="0"/>
              </a:rPr>
              <a:t>EJSM</a:t>
            </a:r>
            <a:endParaRPr lang="en-US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8153400"/>
            <a:ext cx="1828800" cy="214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9067800"/>
            <a:ext cx="24261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5" name="Table 594"/>
          <p:cNvGraphicFramePr>
            <a:graphicFrameLocks noGrp="1"/>
          </p:cNvGraphicFramePr>
          <p:nvPr/>
        </p:nvGraphicFramePr>
        <p:xfrm>
          <a:off x="2362200" y="19507200"/>
          <a:ext cx="6659371" cy="1801376"/>
        </p:xfrm>
        <a:graphic>
          <a:graphicData uri="http://schemas.openxmlformats.org/drawingml/2006/table">
            <a:tbl>
              <a:tblPr/>
              <a:tblGrid>
                <a:gridCol w="2088409"/>
                <a:gridCol w="2219564"/>
                <a:gridCol w="2351398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Analysis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Basic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Constant-gain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Clock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156.2 MHz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71.4 MHz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Throughput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cy / sample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cy / sample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</a:t>
                      </a: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80.92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61.18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45543" marR="145543" marT="72772" marB="7277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</a:tbl>
          </a:graphicData>
        </a:graphic>
      </p:graphicFrame>
      <p:sp>
        <p:nvSpPr>
          <p:cNvPr id="479" name="Rectangle 478"/>
          <p:cNvSpPr/>
          <p:nvPr/>
        </p:nvSpPr>
        <p:spPr>
          <a:xfrm>
            <a:off x="31242000" y="9753600"/>
            <a:ext cx="14478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I/O</a:t>
            </a:r>
          </a:p>
          <a:p>
            <a:pPr algn="ctr"/>
            <a:r>
              <a:rPr lang="en-US" sz="2800" dirty="0" smtClean="0"/>
              <a:t>Module</a:t>
            </a:r>
            <a:endParaRPr lang="en-US" sz="2800" dirty="0"/>
          </a:p>
        </p:txBody>
      </p:sp>
      <p:cxnSp>
        <p:nvCxnSpPr>
          <p:cNvPr id="601" name="Straight Arrow Connector 600"/>
          <p:cNvCxnSpPr/>
          <p:nvPr/>
        </p:nvCxnSpPr>
        <p:spPr>
          <a:xfrm rot="5400000">
            <a:off x="35167094" y="9409906"/>
            <a:ext cx="6858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Rectangle 472"/>
          <p:cNvSpPr/>
          <p:nvPr/>
        </p:nvSpPr>
        <p:spPr>
          <a:xfrm>
            <a:off x="31242000" y="8001000"/>
            <a:ext cx="4997245" cy="114300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CPU</a:t>
            </a:r>
            <a:endParaRPr lang="en-US" sz="4000" dirty="0"/>
          </a:p>
        </p:txBody>
      </p:sp>
      <p:sp>
        <p:nvSpPr>
          <p:cNvPr id="604" name="Content Placeholder 60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37" name="Group 636"/>
          <p:cNvGrpSpPr/>
          <p:nvPr/>
        </p:nvGrpSpPr>
        <p:grpSpPr>
          <a:xfrm>
            <a:off x="20802600" y="11811000"/>
            <a:ext cx="3657600" cy="933510"/>
            <a:chOff x="20802600" y="11887200"/>
            <a:chExt cx="3657600" cy="933510"/>
          </a:xfrm>
        </p:grpSpPr>
        <p:grpSp>
          <p:nvGrpSpPr>
            <p:cNvPr id="636" name="Group 635"/>
            <p:cNvGrpSpPr/>
            <p:nvPr/>
          </p:nvGrpSpPr>
          <p:grpSpPr>
            <a:xfrm>
              <a:off x="20802600" y="11887200"/>
              <a:ext cx="3657600" cy="609600"/>
              <a:chOff x="20802600" y="11887200"/>
              <a:chExt cx="3657600" cy="609600"/>
            </a:xfrm>
          </p:grpSpPr>
          <p:sp>
            <p:nvSpPr>
              <p:cNvPr id="620" name="TextBox 619"/>
              <p:cNvSpPr txBox="1"/>
              <p:nvPr/>
            </p:nvSpPr>
            <p:spPr>
              <a:xfrm>
                <a:off x="21259800" y="12039600"/>
                <a:ext cx="8063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MACS</a:t>
                </a:r>
                <a:endParaRPr lang="en-US" sz="2000" dirty="0"/>
              </a:p>
            </p:txBody>
          </p:sp>
          <p:sp>
            <p:nvSpPr>
              <p:cNvPr id="621" name="Cloud 620"/>
              <p:cNvSpPr/>
              <p:nvPr/>
            </p:nvSpPr>
            <p:spPr>
              <a:xfrm>
                <a:off x="208026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Cloud 621"/>
              <p:cNvSpPr/>
              <p:nvPr/>
            </p:nvSpPr>
            <p:spPr>
              <a:xfrm>
                <a:off x="214884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/>
              <p:cNvSpPr/>
              <p:nvPr/>
            </p:nvSpPr>
            <p:spPr>
              <a:xfrm rot="1079355">
                <a:off x="214438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/>
              <p:cNvSpPr/>
              <p:nvPr/>
            </p:nvSpPr>
            <p:spPr>
              <a:xfrm rot="20608519">
                <a:off x="214300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Cloud 625"/>
              <p:cNvSpPr/>
              <p:nvPr/>
            </p:nvSpPr>
            <p:spPr>
              <a:xfrm>
                <a:off x="221742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/>
              <p:cNvSpPr/>
              <p:nvPr/>
            </p:nvSpPr>
            <p:spPr>
              <a:xfrm rot="1079355">
                <a:off x="221296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/>
              <p:cNvSpPr/>
              <p:nvPr/>
            </p:nvSpPr>
            <p:spPr>
              <a:xfrm rot="20608519">
                <a:off x="221158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Cloud 628"/>
              <p:cNvSpPr/>
              <p:nvPr/>
            </p:nvSpPr>
            <p:spPr>
              <a:xfrm>
                <a:off x="228600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 rot="1079355">
                <a:off x="228154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 rot="20608519">
                <a:off x="228016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Cloud 631"/>
              <p:cNvSpPr/>
              <p:nvPr/>
            </p:nvSpPr>
            <p:spPr>
              <a:xfrm>
                <a:off x="235458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 rot="1079355">
                <a:off x="235012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 rot="20608519">
                <a:off x="234874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5" name="TextBox 634"/>
            <p:cNvSpPr txBox="1"/>
            <p:nvPr/>
          </p:nvSpPr>
          <p:spPr>
            <a:xfrm>
              <a:off x="22021800" y="12420600"/>
              <a:ext cx="141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MACS</a:t>
              </a:r>
              <a:endParaRPr lang="en-US" sz="2000" i="1" dirty="0"/>
            </a:p>
          </p:txBody>
        </p:sp>
      </p:grpSp>
      <p:cxnSp>
        <p:nvCxnSpPr>
          <p:cNvPr id="430" name="Straight Arrow Connector 429"/>
          <p:cNvCxnSpPr/>
          <p:nvPr/>
        </p:nvCxnSpPr>
        <p:spPr>
          <a:xfrm rot="5400000" flipH="1" flipV="1">
            <a:off x="22327394" y="11734006"/>
            <a:ext cx="608806" cy="794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/>
          <p:cNvCxnSpPr/>
          <p:nvPr/>
        </p:nvCxnSpPr>
        <p:spPr>
          <a:xfrm rot="5400000" flipH="1" flipV="1">
            <a:off x="20422394" y="11734006"/>
            <a:ext cx="6096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/>
          <p:cNvCxnSpPr/>
          <p:nvPr/>
        </p:nvCxnSpPr>
        <p:spPr>
          <a:xfrm>
            <a:off x="20726400" y="12039600"/>
            <a:ext cx="1905794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8" name="Group 637"/>
          <p:cNvGrpSpPr/>
          <p:nvPr/>
        </p:nvGrpSpPr>
        <p:grpSpPr>
          <a:xfrm>
            <a:off x="26365200" y="11887200"/>
            <a:ext cx="3657600" cy="933510"/>
            <a:chOff x="20802600" y="11887200"/>
            <a:chExt cx="3657600" cy="933510"/>
          </a:xfrm>
        </p:grpSpPr>
        <p:grpSp>
          <p:nvGrpSpPr>
            <p:cNvPr id="639" name="Group 635"/>
            <p:cNvGrpSpPr/>
            <p:nvPr/>
          </p:nvGrpSpPr>
          <p:grpSpPr>
            <a:xfrm>
              <a:off x="20802600" y="11887200"/>
              <a:ext cx="3657600" cy="609600"/>
              <a:chOff x="20802600" y="11887200"/>
              <a:chExt cx="3657600" cy="609600"/>
            </a:xfrm>
          </p:grpSpPr>
          <p:sp>
            <p:nvSpPr>
              <p:cNvPr id="641" name="TextBox 640"/>
              <p:cNvSpPr txBox="1"/>
              <p:nvPr/>
            </p:nvSpPr>
            <p:spPr>
              <a:xfrm>
                <a:off x="21259800" y="12039600"/>
                <a:ext cx="8063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MACS</a:t>
                </a:r>
                <a:endParaRPr lang="en-US" sz="2000" dirty="0"/>
              </a:p>
            </p:txBody>
          </p:sp>
          <p:sp>
            <p:nvSpPr>
              <p:cNvPr id="642" name="Cloud 641"/>
              <p:cNvSpPr/>
              <p:nvPr/>
            </p:nvSpPr>
            <p:spPr>
              <a:xfrm>
                <a:off x="208026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Cloud 642"/>
              <p:cNvSpPr/>
              <p:nvPr/>
            </p:nvSpPr>
            <p:spPr>
              <a:xfrm>
                <a:off x="214884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 rot="1079355">
                <a:off x="214438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 rot="20608519">
                <a:off x="214300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Cloud 645"/>
              <p:cNvSpPr/>
              <p:nvPr/>
            </p:nvSpPr>
            <p:spPr>
              <a:xfrm>
                <a:off x="221742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 rot="1079355">
                <a:off x="221296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 rot="20608519">
                <a:off x="221158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Cloud 648"/>
              <p:cNvSpPr/>
              <p:nvPr/>
            </p:nvSpPr>
            <p:spPr>
              <a:xfrm>
                <a:off x="228600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 rot="1079355">
                <a:off x="228154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Rectangle 650"/>
              <p:cNvSpPr/>
              <p:nvPr/>
            </p:nvSpPr>
            <p:spPr>
              <a:xfrm rot="20608519">
                <a:off x="228016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Cloud 651"/>
              <p:cNvSpPr/>
              <p:nvPr/>
            </p:nvSpPr>
            <p:spPr>
              <a:xfrm>
                <a:off x="235458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 rot="1079355">
                <a:off x="235012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 rot="20608519">
                <a:off x="234874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0" name="TextBox 639"/>
            <p:cNvSpPr txBox="1"/>
            <p:nvPr/>
          </p:nvSpPr>
          <p:spPr>
            <a:xfrm>
              <a:off x="22021800" y="12420600"/>
              <a:ext cx="141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MACS</a:t>
              </a:r>
              <a:endParaRPr lang="en-US" sz="2000" i="1" dirty="0"/>
            </a:p>
          </p:txBody>
        </p:sp>
      </p:grpSp>
      <p:cxnSp>
        <p:nvCxnSpPr>
          <p:cNvPr id="459" name="Straight Arrow Connector 458"/>
          <p:cNvCxnSpPr/>
          <p:nvPr/>
        </p:nvCxnSpPr>
        <p:spPr>
          <a:xfrm>
            <a:off x="26365200" y="12192000"/>
            <a:ext cx="36576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/>
          <p:nvPr/>
        </p:nvCxnSpPr>
        <p:spPr>
          <a:xfrm rot="5400000" flipH="1" flipV="1">
            <a:off x="25984994" y="11810206"/>
            <a:ext cx="7620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Arrow Connector 502"/>
          <p:cNvCxnSpPr/>
          <p:nvPr/>
        </p:nvCxnSpPr>
        <p:spPr>
          <a:xfrm>
            <a:off x="26822400" y="11887200"/>
            <a:ext cx="14478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/>
          <p:cNvSpPr txBox="1"/>
          <p:nvPr/>
        </p:nvSpPr>
        <p:spPr>
          <a:xfrm>
            <a:off x="26898600" y="11506200"/>
            <a:ext cx="141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End stream</a:t>
            </a:r>
            <a:endParaRPr lang="en-US" sz="2000" dirty="0"/>
          </a:p>
        </p:txBody>
      </p:sp>
      <p:sp>
        <p:nvSpPr>
          <p:cNvPr id="524" name="TextBox 523"/>
          <p:cNvSpPr txBox="1"/>
          <p:nvPr/>
        </p:nvSpPr>
        <p:spPr>
          <a:xfrm>
            <a:off x="28422600" y="11506200"/>
            <a:ext cx="171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Target data</a:t>
            </a:r>
            <a:endParaRPr lang="en-US" sz="2000" dirty="0"/>
          </a:p>
        </p:txBody>
      </p:sp>
      <p:grpSp>
        <p:nvGrpSpPr>
          <p:cNvPr id="655" name="Group 654"/>
          <p:cNvGrpSpPr/>
          <p:nvPr/>
        </p:nvGrpSpPr>
        <p:grpSpPr>
          <a:xfrm>
            <a:off x="32004000" y="11887200"/>
            <a:ext cx="3657600" cy="933510"/>
            <a:chOff x="20802600" y="11887200"/>
            <a:chExt cx="3657600" cy="933510"/>
          </a:xfrm>
        </p:grpSpPr>
        <p:grpSp>
          <p:nvGrpSpPr>
            <p:cNvPr id="656" name="Group 635"/>
            <p:cNvGrpSpPr/>
            <p:nvPr/>
          </p:nvGrpSpPr>
          <p:grpSpPr>
            <a:xfrm>
              <a:off x="20802600" y="11887200"/>
              <a:ext cx="3657600" cy="609600"/>
              <a:chOff x="20802600" y="11887200"/>
              <a:chExt cx="3657600" cy="609600"/>
            </a:xfrm>
          </p:grpSpPr>
          <p:sp>
            <p:nvSpPr>
              <p:cNvPr id="658" name="TextBox 657"/>
              <p:cNvSpPr txBox="1"/>
              <p:nvPr/>
            </p:nvSpPr>
            <p:spPr>
              <a:xfrm>
                <a:off x="21259800" y="12039600"/>
                <a:ext cx="8063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MACS</a:t>
                </a:r>
                <a:endParaRPr lang="en-US" sz="2000" dirty="0"/>
              </a:p>
            </p:txBody>
          </p:sp>
          <p:sp>
            <p:nvSpPr>
              <p:cNvPr id="659" name="Cloud 658"/>
              <p:cNvSpPr/>
              <p:nvPr/>
            </p:nvSpPr>
            <p:spPr>
              <a:xfrm>
                <a:off x="208026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Cloud 659"/>
              <p:cNvSpPr/>
              <p:nvPr/>
            </p:nvSpPr>
            <p:spPr>
              <a:xfrm>
                <a:off x="214884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 rot="1079355">
                <a:off x="214438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/>
              <p:cNvSpPr/>
              <p:nvPr/>
            </p:nvSpPr>
            <p:spPr>
              <a:xfrm rot="20608519">
                <a:off x="214300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Cloud 662"/>
              <p:cNvSpPr/>
              <p:nvPr/>
            </p:nvSpPr>
            <p:spPr>
              <a:xfrm>
                <a:off x="221742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 rot="1079355">
                <a:off x="221296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 rot="20608519">
                <a:off x="221158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Cloud 665"/>
              <p:cNvSpPr/>
              <p:nvPr/>
            </p:nvSpPr>
            <p:spPr>
              <a:xfrm>
                <a:off x="228600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 rot="1079355">
                <a:off x="228154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 rot="20608519">
                <a:off x="228016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Cloud 668"/>
              <p:cNvSpPr/>
              <p:nvPr/>
            </p:nvSpPr>
            <p:spPr>
              <a:xfrm>
                <a:off x="23545800" y="11887200"/>
                <a:ext cx="914400" cy="609600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 rot="1079355">
                <a:off x="23501225" y="11969495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 rot="20608519">
                <a:off x="23487420" y="12071730"/>
                <a:ext cx="231928" cy="30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7" name="TextBox 656"/>
            <p:cNvSpPr txBox="1"/>
            <p:nvPr/>
          </p:nvSpPr>
          <p:spPr>
            <a:xfrm>
              <a:off x="22021800" y="12420600"/>
              <a:ext cx="141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MACS</a:t>
              </a:r>
              <a:endParaRPr lang="en-US" sz="2000" i="1" dirty="0"/>
            </a:p>
          </p:txBody>
        </p:sp>
      </p:grpSp>
      <p:cxnSp>
        <p:nvCxnSpPr>
          <p:cNvPr id="478" name="Straight Arrow Connector 477"/>
          <p:cNvCxnSpPr/>
          <p:nvPr/>
        </p:nvCxnSpPr>
        <p:spPr>
          <a:xfrm rot="5400000" flipH="1" flipV="1">
            <a:off x="35204797" y="11810603"/>
            <a:ext cx="762000" cy="794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Arrow Connector 479"/>
          <p:cNvCxnSpPr/>
          <p:nvPr/>
        </p:nvCxnSpPr>
        <p:spPr>
          <a:xfrm>
            <a:off x="31927800" y="12192000"/>
            <a:ext cx="36576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/>
          <p:cNvCxnSpPr/>
          <p:nvPr/>
        </p:nvCxnSpPr>
        <p:spPr>
          <a:xfrm rot="5400000" flipH="1" flipV="1">
            <a:off x="31547594" y="11810206"/>
            <a:ext cx="762000" cy="1588"/>
          </a:xfrm>
          <a:prstGeom prst="straightConnector1">
            <a:avLst/>
          </a:prstGeom>
          <a:ln w="101600">
            <a:solidFill>
              <a:schemeClr val="accent3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33985200" y="11506200"/>
            <a:ext cx="171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Target data</a:t>
            </a:r>
            <a:endParaRPr lang="en-US" sz="2000" dirty="0"/>
          </a:p>
        </p:txBody>
      </p:sp>
      <p:sp>
        <p:nvSpPr>
          <p:cNvPr id="672" name="TextBox 671"/>
          <p:cNvSpPr txBox="1"/>
          <p:nvPr/>
        </p:nvSpPr>
        <p:spPr>
          <a:xfrm>
            <a:off x="19888200" y="17373600"/>
            <a:ext cx="16698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This experiment demonstrates adaptive target tracking of a ball using a camera and near-seamless filter swapping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384</Words>
  <Application>Microsoft Office PowerPoint</Application>
  <PresentationFormat>Custom</PresentationFormat>
  <Paragraphs>192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Seamless Hardware Module Swapping for Partially Reconfigurable Stream Processing Systems  </vt:lpstr>
    </vt:vector>
  </TitlesOfParts>
  <Company>NASA/ODIN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Seamless Hardware Module Swapping for Partially Reconfigurable Stream Processing Systems  </dc:title>
  <dc:creator>mjumper</dc:creator>
  <cp:lastModifiedBy>mjumper</cp:lastModifiedBy>
  <cp:revision>72</cp:revision>
  <dcterms:created xsi:type="dcterms:W3CDTF">2010-07-21T02:04:33Z</dcterms:created>
  <dcterms:modified xsi:type="dcterms:W3CDTF">2010-07-21T17:20:56Z</dcterms:modified>
</cp:coreProperties>
</file>