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drawings/drawing2.xml" ContentType="application/vnd.openxmlformats-officedocument.drawingml.chartshapes+xml"/>
  <Override PartName="/ppt/charts/chart3.xml" ContentType="application/vnd.openxmlformats-officedocument.drawingml.chart+xml"/>
  <Override PartName="/ppt/drawings/drawing3.xml" ContentType="application/vnd.openxmlformats-officedocument.drawingml.chartshapes+xml"/>
  <Override PartName="/ppt/charts/chart4.xml" ContentType="application/vnd.openxmlformats-officedocument.drawingml.chart+xml"/>
  <Override PartName="/ppt/drawings/drawing4.xml" ContentType="application/vnd.openxmlformats-officedocument.drawingml.chartshapes+xml"/>
  <Override PartName="/ppt/notesSlides/notesSlide11.xml" ContentType="application/vnd.openxmlformats-officedocument.presentationml.notesSlide+xml"/>
  <Override PartName="/ppt/charts/chart5.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0" r:id="rId1"/>
    <p:sldMasterId id="2147483720" r:id="rId2"/>
  </p:sldMasterIdLst>
  <p:notesMasterIdLst>
    <p:notesMasterId r:id="rId25"/>
  </p:notesMasterIdLst>
  <p:handoutMasterIdLst>
    <p:handoutMasterId r:id="rId26"/>
  </p:handoutMasterIdLst>
  <p:sldIdLst>
    <p:sldId id="364" r:id="rId3"/>
    <p:sldId id="365" r:id="rId4"/>
    <p:sldId id="366" r:id="rId5"/>
    <p:sldId id="383" r:id="rId6"/>
    <p:sldId id="367" r:id="rId7"/>
    <p:sldId id="388" r:id="rId8"/>
    <p:sldId id="386" r:id="rId9"/>
    <p:sldId id="368" r:id="rId10"/>
    <p:sldId id="387" r:id="rId11"/>
    <p:sldId id="369" r:id="rId12"/>
    <p:sldId id="389" r:id="rId13"/>
    <p:sldId id="390" r:id="rId14"/>
    <p:sldId id="371" r:id="rId15"/>
    <p:sldId id="373" r:id="rId16"/>
    <p:sldId id="374" r:id="rId17"/>
    <p:sldId id="376" r:id="rId18"/>
    <p:sldId id="377" r:id="rId19"/>
    <p:sldId id="391" r:id="rId20"/>
    <p:sldId id="384" r:id="rId21"/>
    <p:sldId id="381" r:id="rId22"/>
    <p:sldId id="382" r:id="rId23"/>
    <p:sldId id="385"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HA" initials="MHA" lastIdx="2" clrIdx="0"/>
  <p:cmAuthor id="1" name="Ann Gordon-Ross" initials="" lastIdx="2" clrIdx="1"/>
  <p:cmAuthor id="2" name="H A" initials="HA"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3366FF"/>
    <a:srgbClr val="CCCC00"/>
    <a:srgbClr val="FF3300"/>
    <a:srgbClr val="FFFF66"/>
    <a:srgbClr val="2A5556"/>
    <a:srgbClr val="EAF9CF"/>
    <a:srgbClr val="66FF66"/>
    <a:srgbClr val="CC99FF"/>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9" autoAdjust="0"/>
    <p:restoredTop sz="97326" autoAdjust="0"/>
  </p:normalViewPr>
  <p:slideViewPr>
    <p:cSldViewPr>
      <p:cViewPr varScale="1">
        <p:scale>
          <a:sx n="81" d="100"/>
          <a:sy n="81" d="100"/>
        </p:scale>
        <p:origin x="1080"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2832"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commentAuthors" Target="commentAuthors.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Hs\Dropbox\ESLdb\Projects\Scheduling\ResultsV2.xlsx"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C:\Users\Hs\Dropbox\ESLdb\Projects\Scheduling\ResultsV2.xlsx" TargetMode="Externa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oleObject" Target="file:///C:\Users\Hs\Dropbox\ESLdb\Projects\Scheduling\ResultsV2.xlsx" TargetMode="External"/></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oleObject" Target="file:///C:\Users\Hs\Dropbox\ESLdb\Projects\Scheduling\ResultsV2.xlsx" TargetMode="External"/></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9016404199475064E-2"/>
          <c:y val="0.11158573928258968"/>
          <c:w val="0.84431802274715662"/>
          <c:h val="0.67794364246135896"/>
        </c:manualLayout>
      </c:layout>
      <c:barChart>
        <c:barDir val="col"/>
        <c:grouping val="clustered"/>
        <c:varyColors val="0"/>
        <c:ser>
          <c:idx val="0"/>
          <c:order val="0"/>
          <c:tx>
            <c:strRef>
              <c:f>'d$1k(2)'!$A$135</c:f>
              <c:strCache>
                <c:ptCount val="1"/>
                <c:pt idx="0">
                  <c:v>System1</c:v>
                </c:pt>
              </c:strCache>
            </c:strRef>
          </c:tx>
          <c:spPr>
            <a:solidFill>
              <a:srgbClr val="FFFF00"/>
            </a:solidFill>
          </c:spPr>
          <c:invertIfNegative val="0"/>
          <c:cat>
            <c:strRef>
              <c:f>'d$1k(2)'!$B$134:$D$134</c:f>
              <c:strCache>
                <c:ptCount val="3"/>
                <c:pt idx="0">
                  <c:v>Dynamic</c:v>
                </c:pt>
                <c:pt idx="1">
                  <c:v>Idle</c:v>
                </c:pt>
                <c:pt idx="2">
                  <c:v>Total</c:v>
                </c:pt>
              </c:strCache>
            </c:strRef>
          </c:cat>
          <c:val>
            <c:numRef>
              <c:f>'d$1k(2)'!$B$135:$D$135</c:f>
              <c:numCache>
                <c:formatCode>General</c:formatCode>
                <c:ptCount val="3"/>
                <c:pt idx="0">
                  <c:v>0.6176961724843878</c:v>
                </c:pt>
                <c:pt idx="1">
                  <c:v>20.164268393737792</c:v>
                </c:pt>
                <c:pt idx="2">
                  <c:v>0.88381587582169951</c:v>
                </c:pt>
              </c:numCache>
            </c:numRef>
          </c:val>
        </c:ser>
        <c:ser>
          <c:idx val="1"/>
          <c:order val="1"/>
          <c:tx>
            <c:strRef>
              <c:f>'d$1k(2)'!$A$136</c:f>
              <c:strCache>
                <c:ptCount val="1"/>
                <c:pt idx="0">
                  <c:v>System2</c:v>
                </c:pt>
              </c:strCache>
            </c:strRef>
          </c:tx>
          <c:spPr>
            <a:solidFill>
              <a:srgbClr val="0033CC"/>
            </a:solidFill>
          </c:spPr>
          <c:invertIfNegative val="0"/>
          <c:cat>
            <c:strRef>
              <c:f>'d$1k(2)'!$B$134:$D$134</c:f>
              <c:strCache>
                <c:ptCount val="3"/>
                <c:pt idx="0">
                  <c:v>Dynamic</c:v>
                </c:pt>
                <c:pt idx="1">
                  <c:v>Idle</c:v>
                </c:pt>
                <c:pt idx="2">
                  <c:v>Total</c:v>
                </c:pt>
              </c:strCache>
            </c:strRef>
          </c:cat>
          <c:val>
            <c:numRef>
              <c:f>'d$1k(2)'!$B$136:$D$136</c:f>
              <c:numCache>
                <c:formatCode>General</c:formatCode>
                <c:ptCount val="3"/>
                <c:pt idx="0">
                  <c:v>0.78992175098046391</c:v>
                </c:pt>
                <c:pt idx="1">
                  <c:v>0.53003127216499712</c:v>
                </c:pt>
                <c:pt idx="2">
                  <c:v>0.78638343355377138</c:v>
                </c:pt>
              </c:numCache>
            </c:numRef>
          </c:val>
        </c:ser>
        <c:ser>
          <c:idx val="2"/>
          <c:order val="2"/>
          <c:tx>
            <c:strRef>
              <c:f>'d$1k(2)'!$A$137</c:f>
              <c:strCache>
                <c:ptCount val="1"/>
                <c:pt idx="0">
                  <c:v>System3</c:v>
                </c:pt>
              </c:strCache>
            </c:strRef>
          </c:tx>
          <c:spPr>
            <a:solidFill>
              <a:schemeClr val="tx1">
                <a:lumMod val="50000"/>
                <a:lumOff val="50000"/>
              </a:schemeClr>
            </a:solidFill>
            <a:effectLst>
              <a:outerShdw blurRad="50800" dist="50800" dir="5400000" algn="ctr" rotWithShape="0">
                <a:schemeClr val="bg1"/>
              </a:outerShdw>
            </a:effectLst>
          </c:spPr>
          <c:invertIfNegative val="0"/>
          <c:cat>
            <c:strRef>
              <c:f>'d$1k(2)'!$B$134:$D$134</c:f>
              <c:strCache>
                <c:ptCount val="3"/>
                <c:pt idx="0">
                  <c:v>Dynamic</c:v>
                </c:pt>
                <c:pt idx="1">
                  <c:v>Idle</c:v>
                </c:pt>
                <c:pt idx="2">
                  <c:v>Total</c:v>
                </c:pt>
              </c:strCache>
            </c:strRef>
          </c:cat>
          <c:val>
            <c:numRef>
              <c:f>'d$1k(2)'!$B$137:$D$137</c:f>
              <c:numCache>
                <c:formatCode>General</c:formatCode>
                <c:ptCount val="3"/>
                <c:pt idx="0">
                  <c:v>0.66953789955914345</c:v>
                </c:pt>
                <c:pt idx="1">
                  <c:v>1.7490471220030843</c:v>
                </c:pt>
                <c:pt idx="2">
                  <c:v>0.6842350377977503</c:v>
                </c:pt>
              </c:numCache>
            </c:numRef>
          </c:val>
        </c:ser>
        <c:dLbls>
          <c:showLegendKey val="0"/>
          <c:showVal val="0"/>
          <c:showCatName val="0"/>
          <c:showSerName val="0"/>
          <c:showPercent val="0"/>
          <c:showBubbleSize val="0"/>
        </c:dLbls>
        <c:gapWidth val="101"/>
        <c:axId val="192555824"/>
        <c:axId val="192555040"/>
      </c:barChart>
      <c:catAx>
        <c:axId val="192555824"/>
        <c:scaling>
          <c:orientation val="minMax"/>
        </c:scaling>
        <c:delete val="0"/>
        <c:axPos val="b"/>
        <c:numFmt formatCode="General" sourceLinked="0"/>
        <c:majorTickMark val="none"/>
        <c:minorTickMark val="none"/>
        <c:tickLblPos val="nextTo"/>
        <c:crossAx val="192555040"/>
        <c:crosses val="autoZero"/>
        <c:auto val="1"/>
        <c:lblAlgn val="ctr"/>
        <c:lblOffset val="100"/>
        <c:noMultiLvlLbl val="0"/>
      </c:catAx>
      <c:valAx>
        <c:axId val="192555040"/>
        <c:scaling>
          <c:orientation val="minMax"/>
          <c:max val="1.6"/>
          <c:min val="0"/>
        </c:scaling>
        <c:delete val="0"/>
        <c:axPos val="l"/>
        <c:majorGridlines/>
        <c:title>
          <c:tx>
            <c:rich>
              <a:bodyPr/>
              <a:lstStyle/>
              <a:p>
                <a:pPr>
                  <a:defRPr/>
                </a:pPr>
                <a:r>
                  <a:rPr lang="en-US"/>
                  <a:t>Normalized energy to the base system </a:t>
                </a:r>
              </a:p>
            </c:rich>
          </c:tx>
          <c:layout/>
          <c:overlay val="0"/>
        </c:title>
        <c:numFmt formatCode="#,##0.0" sourceLinked="0"/>
        <c:majorTickMark val="out"/>
        <c:minorTickMark val="none"/>
        <c:tickLblPos val="nextTo"/>
        <c:crossAx val="192555824"/>
        <c:crosses val="autoZero"/>
        <c:crossBetween val="between"/>
      </c:valAx>
    </c:plotArea>
    <c:plotVisOnly val="1"/>
    <c:dispBlanksAs val="gap"/>
    <c:showDLblsOverMax val="0"/>
  </c:chart>
  <c:spPr>
    <a:ln>
      <a:noFill/>
    </a:ln>
  </c:spPr>
  <c:txPr>
    <a:bodyPr/>
    <a:lstStyle/>
    <a:p>
      <a:pPr>
        <a:defRPr sz="900" b="0">
          <a:latin typeface="Times New Roman" panose="02020603050405020304" pitchFamily="18" charset="0"/>
          <a:cs typeface="Times New Roman" panose="02020603050405020304" pitchFamily="18" charset="0"/>
        </a:defRPr>
      </a:pPr>
      <a:endParaRPr lang="en-US"/>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9016404199475064E-2"/>
          <c:y val="0.11158573928258968"/>
          <c:w val="0.84431802274715662"/>
          <c:h val="0.67794364246135896"/>
        </c:manualLayout>
      </c:layout>
      <c:barChart>
        <c:barDir val="col"/>
        <c:grouping val="clustered"/>
        <c:varyColors val="0"/>
        <c:ser>
          <c:idx val="0"/>
          <c:order val="0"/>
          <c:tx>
            <c:strRef>
              <c:f>'i$1k(2)'!$A$133</c:f>
              <c:strCache>
                <c:ptCount val="1"/>
                <c:pt idx="0">
                  <c:v>System1</c:v>
                </c:pt>
              </c:strCache>
            </c:strRef>
          </c:tx>
          <c:spPr>
            <a:solidFill>
              <a:srgbClr val="FFFF00"/>
            </a:solidFill>
          </c:spPr>
          <c:invertIfNegative val="0"/>
          <c:cat>
            <c:strRef>
              <c:f>'i$1k(2)'!$B$132:$D$132</c:f>
              <c:strCache>
                <c:ptCount val="3"/>
                <c:pt idx="0">
                  <c:v>Dynamic</c:v>
                </c:pt>
                <c:pt idx="1">
                  <c:v>Idle</c:v>
                </c:pt>
                <c:pt idx="2">
                  <c:v>Total</c:v>
                </c:pt>
              </c:strCache>
            </c:strRef>
          </c:cat>
          <c:val>
            <c:numRef>
              <c:f>'i$1k(2)'!$B$133:$D$133</c:f>
              <c:numCache>
                <c:formatCode>General</c:formatCode>
                <c:ptCount val="3"/>
                <c:pt idx="0">
                  <c:v>0.74573310431379447</c:v>
                </c:pt>
                <c:pt idx="1">
                  <c:v>2.5564993147278225</c:v>
                </c:pt>
                <c:pt idx="2">
                  <c:v>0.79197287276546002</c:v>
                </c:pt>
              </c:numCache>
            </c:numRef>
          </c:val>
        </c:ser>
        <c:ser>
          <c:idx val="1"/>
          <c:order val="1"/>
          <c:tx>
            <c:strRef>
              <c:f>'i$1k(2)'!$A$134</c:f>
              <c:strCache>
                <c:ptCount val="1"/>
                <c:pt idx="0">
                  <c:v>System2</c:v>
                </c:pt>
              </c:strCache>
            </c:strRef>
          </c:tx>
          <c:spPr>
            <a:solidFill>
              <a:srgbClr val="0033CC"/>
            </a:solidFill>
          </c:spPr>
          <c:invertIfNegative val="0"/>
          <c:cat>
            <c:strRef>
              <c:f>'i$1k(2)'!$B$132:$D$132</c:f>
              <c:strCache>
                <c:ptCount val="3"/>
                <c:pt idx="0">
                  <c:v>Dynamic</c:v>
                </c:pt>
                <c:pt idx="1">
                  <c:v>Idle</c:v>
                </c:pt>
                <c:pt idx="2">
                  <c:v>Total</c:v>
                </c:pt>
              </c:strCache>
            </c:strRef>
          </c:cat>
          <c:val>
            <c:numRef>
              <c:f>'i$1k(2)'!$B$134:$D$134</c:f>
              <c:numCache>
                <c:formatCode>General</c:formatCode>
                <c:ptCount val="3"/>
                <c:pt idx="0">
                  <c:v>1.0319199726508843</c:v>
                </c:pt>
                <c:pt idx="1">
                  <c:v>0.3885648825654599</c:v>
                </c:pt>
                <c:pt idx="2">
                  <c:v>1.0154912419695512</c:v>
                </c:pt>
              </c:numCache>
            </c:numRef>
          </c:val>
        </c:ser>
        <c:ser>
          <c:idx val="2"/>
          <c:order val="2"/>
          <c:tx>
            <c:strRef>
              <c:f>'i$1k(2)'!$A$135</c:f>
              <c:strCache>
                <c:ptCount val="1"/>
                <c:pt idx="0">
                  <c:v>System3</c:v>
                </c:pt>
              </c:strCache>
            </c:strRef>
          </c:tx>
          <c:spPr>
            <a:solidFill>
              <a:schemeClr val="tx2">
                <a:lumMod val="40000"/>
                <a:lumOff val="60000"/>
              </a:schemeClr>
            </a:solidFill>
            <a:effectLst>
              <a:outerShdw blurRad="50800" dist="50800" dir="5400000" algn="ctr" rotWithShape="0">
                <a:schemeClr val="bg1"/>
              </a:outerShdw>
            </a:effectLst>
          </c:spPr>
          <c:invertIfNegative val="0"/>
          <c:cat>
            <c:strRef>
              <c:f>'i$1k(2)'!$B$132:$D$132</c:f>
              <c:strCache>
                <c:ptCount val="3"/>
                <c:pt idx="0">
                  <c:v>Dynamic</c:v>
                </c:pt>
                <c:pt idx="1">
                  <c:v>Idle</c:v>
                </c:pt>
                <c:pt idx="2">
                  <c:v>Total</c:v>
                </c:pt>
              </c:strCache>
            </c:strRef>
          </c:cat>
          <c:val>
            <c:numRef>
              <c:f>'i$1k(2)'!$B$135:$D$135</c:f>
              <c:numCache>
                <c:formatCode>General</c:formatCode>
                <c:ptCount val="3"/>
                <c:pt idx="0">
                  <c:v>0.77264899131793574</c:v>
                </c:pt>
                <c:pt idx="1">
                  <c:v>3.0247666891181271</c:v>
                </c:pt>
                <c:pt idx="2">
                  <c:v>0.83015912171095219</c:v>
                </c:pt>
              </c:numCache>
            </c:numRef>
          </c:val>
        </c:ser>
        <c:dLbls>
          <c:showLegendKey val="0"/>
          <c:showVal val="0"/>
          <c:showCatName val="0"/>
          <c:showSerName val="0"/>
          <c:showPercent val="0"/>
          <c:showBubbleSize val="0"/>
        </c:dLbls>
        <c:gapWidth val="101"/>
        <c:axId val="192550336"/>
        <c:axId val="192550728"/>
      </c:barChart>
      <c:catAx>
        <c:axId val="192550336"/>
        <c:scaling>
          <c:orientation val="minMax"/>
        </c:scaling>
        <c:delete val="0"/>
        <c:axPos val="b"/>
        <c:numFmt formatCode="General" sourceLinked="1"/>
        <c:majorTickMark val="none"/>
        <c:minorTickMark val="none"/>
        <c:tickLblPos val="nextTo"/>
        <c:crossAx val="192550728"/>
        <c:crosses val="autoZero"/>
        <c:auto val="1"/>
        <c:lblAlgn val="ctr"/>
        <c:lblOffset val="100"/>
        <c:noMultiLvlLbl val="0"/>
      </c:catAx>
      <c:valAx>
        <c:axId val="192550728"/>
        <c:scaling>
          <c:orientation val="minMax"/>
          <c:max val="1.6"/>
          <c:min val="0"/>
        </c:scaling>
        <c:delete val="0"/>
        <c:axPos val="l"/>
        <c:majorGridlines/>
        <c:title>
          <c:tx>
            <c:rich>
              <a:bodyPr/>
              <a:lstStyle/>
              <a:p>
                <a:pPr>
                  <a:defRPr/>
                </a:pPr>
                <a:r>
                  <a:rPr lang="en-US"/>
                  <a:t>Normalized energy to the base system </a:t>
                </a:r>
              </a:p>
            </c:rich>
          </c:tx>
          <c:layout/>
          <c:overlay val="0"/>
        </c:title>
        <c:numFmt formatCode="#,##0.0" sourceLinked="0"/>
        <c:majorTickMark val="out"/>
        <c:minorTickMark val="none"/>
        <c:tickLblPos val="nextTo"/>
        <c:crossAx val="192550336"/>
        <c:crosses val="autoZero"/>
        <c:crossBetween val="between"/>
      </c:valAx>
    </c:plotArea>
    <c:plotVisOnly val="1"/>
    <c:dispBlanksAs val="gap"/>
    <c:showDLblsOverMax val="0"/>
  </c:chart>
  <c:spPr>
    <a:ln>
      <a:noFill/>
    </a:ln>
  </c:spPr>
  <c:txPr>
    <a:bodyPr/>
    <a:lstStyle/>
    <a:p>
      <a:pPr>
        <a:defRPr sz="900" b="0">
          <a:latin typeface="Times New Roman" panose="02020603050405020304" pitchFamily="18" charset="0"/>
          <a:cs typeface="Times New Roman" panose="02020603050405020304" pitchFamily="18" charset="0"/>
        </a:defRPr>
      </a:pPr>
      <a:endParaRPr lang="en-US"/>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9016404199475064E-2"/>
          <c:y val="0.11158573928258968"/>
          <c:w val="0.84431802274715662"/>
          <c:h val="0.67794364246135896"/>
        </c:manualLayout>
      </c:layout>
      <c:barChart>
        <c:barDir val="col"/>
        <c:grouping val="clustered"/>
        <c:varyColors val="0"/>
        <c:ser>
          <c:idx val="0"/>
          <c:order val="0"/>
          <c:tx>
            <c:strRef>
              <c:f>'d$1k(2)'!$A$135</c:f>
              <c:strCache>
                <c:ptCount val="1"/>
                <c:pt idx="0">
                  <c:v>System1</c:v>
                </c:pt>
              </c:strCache>
            </c:strRef>
          </c:tx>
          <c:spPr>
            <a:solidFill>
              <a:srgbClr val="FFFF00"/>
            </a:solidFill>
          </c:spPr>
          <c:invertIfNegative val="0"/>
          <c:cat>
            <c:strRef>
              <c:f>'d$1k(2)'!$B$134:$D$134</c:f>
              <c:strCache>
                <c:ptCount val="3"/>
                <c:pt idx="0">
                  <c:v>Dynamic</c:v>
                </c:pt>
                <c:pt idx="1">
                  <c:v>Idle</c:v>
                </c:pt>
                <c:pt idx="2">
                  <c:v>Total</c:v>
                </c:pt>
              </c:strCache>
            </c:strRef>
          </c:cat>
          <c:val>
            <c:numRef>
              <c:f>'d$1k(2)'!$B$135:$D$135</c:f>
              <c:numCache>
                <c:formatCode>General</c:formatCode>
                <c:ptCount val="3"/>
                <c:pt idx="0">
                  <c:v>0.6176961724843878</c:v>
                </c:pt>
                <c:pt idx="1">
                  <c:v>20.164268393737792</c:v>
                </c:pt>
                <c:pt idx="2">
                  <c:v>0.88381587582169951</c:v>
                </c:pt>
              </c:numCache>
            </c:numRef>
          </c:val>
        </c:ser>
        <c:ser>
          <c:idx val="1"/>
          <c:order val="1"/>
          <c:tx>
            <c:strRef>
              <c:f>'d$1k(2)'!$A$136</c:f>
              <c:strCache>
                <c:ptCount val="1"/>
                <c:pt idx="0">
                  <c:v>System2</c:v>
                </c:pt>
              </c:strCache>
            </c:strRef>
          </c:tx>
          <c:spPr>
            <a:solidFill>
              <a:srgbClr val="0033CC"/>
            </a:solidFill>
          </c:spPr>
          <c:invertIfNegative val="0"/>
          <c:cat>
            <c:strRef>
              <c:f>'d$1k(2)'!$B$134:$D$134</c:f>
              <c:strCache>
                <c:ptCount val="3"/>
                <c:pt idx="0">
                  <c:v>Dynamic</c:v>
                </c:pt>
                <c:pt idx="1">
                  <c:v>Idle</c:v>
                </c:pt>
                <c:pt idx="2">
                  <c:v>Total</c:v>
                </c:pt>
              </c:strCache>
            </c:strRef>
          </c:cat>
          <c:val>
            <c:numRef>
              <c:f>'d$1k(2)'!$B$136:$D$136</c:f>
              <c:numCache>
                <c:formatCode>General</c:formatCode>
                <c:ptCount val="3"/>
                <c:pt idx="0">
                  <c:v>0.78992175098046391</c:v>
                </c:pt>
                <c:pt idx="1">
                  <c:v>0.53003127216499712</c:v>
                </c:pt>
                <c:pt idx="2">
                  <c:v>0.78638343355377138</c:v>
                </c:pt>
              </c:numCache>
            </c:numRef>
          </c:val>
        </c:ser>
        <c:ser>
          <c:idx val="2"/>
          <c:order val="2"/>
          <c:tx>
            <c:strRef>
              <c:f>'d$1k(2)'!$A$137</c:f>
              <c:strCache>
                <c:ptCount val="1"/>
                <c:pt idx="0">
                  <c:v>System3</c:v>
                </c:pt>
              </c:strCache>
            </c:strRef>
          </c:tx>
          <c:spPr>
            <a:solidFill>
              <a:schemeClr val="tx2">
                <a:lumMod val="40000"/>
                <a:lumOff val="60000"/>
              </a:schemeClr>
            </a:solidFill>
            <a:effectLst>
              <a:outerShdw blurRad="50800" dist="50800" dir="5400000" algn="ctr" rotWithShape="0">
                <a:schemeClr val="bg1"/>
              </a:outerShdw>
            </a:effectLst>
          </c:spPr>
          <c:invertIfNegative val="0"/>
          <c:cat>
            <c:strRef>
              <c:f>'d$1k(2)'!$B$134:$D$134</c:f>
              <c:strCache>
                <c:ptCount val="3"/>
                <c:pt idx="0">
                  <c:v>Dynamic</c:v>
                </c:pt>
                <c:pt idx="1">
                  <c:v>Idle</c:v>
                </c:pt>
                <c:pt idx="2">
                  <c:v>Total</c:v>
                </c:pt>
              </c:strCache>
            </c:strRef>
          </c:cat>
          <c:val>
            <c:numRef>
              <c:f>'d$1k(2)'!$B$137:$D$137</c:f>
              <c:numCache>
                <c:formatCode>General</c:formatCode>
                <c:ptCount val="3"/>
                <c:pt idx="0">
                  <c:v>0.66953789955914345</c:v>
                </c:pt>
                <c:pt idx="1">
                  <c:v>1.7490471220030843</c:v>
                </c:pt>
                <c:pt idx="2">
                  <c:v>0.6842350377977503</c:v>
                </c:pt>
              </c:numCache>
            </c:numRef>
          </c:val>
        </c:ser>
        <c:dLbls>
          <c:showLegendKey val="0"/>
          <c:showVal val="0"/>
          <c:showCatName val="0"/>
          <c:showSerName val="0"/>
          <c:showPercent val="0"/>
          <c:showBubbleSize val="0"/>
        </c:dLbls>
        <c:gapWidth val="101"/>
        <c:axId val="192551120"/>
        <c:axId val="192551512"/>
      </c:barChart>
      <c:catAx>
        <c:axId val="192551120"/>
        <c:scaling>
          <c:orientation val="minMax"/>
        </c:scaling>
        <c:delete val="0"/>
        <c:axPos val="b"/>
        <c:numFmt formatCode="General" sourceLinked="0"/>
        <c:majorTickMark val="none"/>
        <c:minorTickMark val="none"/>
        <c:tickLblPos val="nextTo"/>
        <c:crossAx val="192551512"/>
        <c:crosses val="autoZero"/>
        <c:auto val="1"/>
        <c:lblAlgn val="ctr"/>
        <c:lblOffset val="100"/>
        <c:noMultiLvlLbl val="0"/>
      </c:catAx>
      <c:valAx>
        <c:axId val="192551512"/>
        <c:scaling>
          <c:orientation val="minMax"/>
          <c:max val="1.6"/>
          <c:min val="0"/>
        </c:scaling>
        <c:delete val="0"/>
        <c:axPos val="l"/>
        <c:majorGridlines/>
        <c:title>
          <c:tx>
            <c:rich>
              <a:bodyPr/>
              <a:lstStyle/>
              <a:p>
                <a:pPr>
                  <a:defRPr/>
                </a:pPr>
                <a:r>
                  <a:rPr lang="en-US" dirty="0"/>
                  <a:t>Normalized energy to the base system </a:t>
                </a:r>
              </a:p>
            </c:rich>
          </c:tx>
          <c:layout/>
          <c:overlay val="0"/>
        </c:title>
        <c:numFmt formatCode="#,##0.0" sourceLinked="0"/>
        <c:majorTickMark val="out"/>
        <c:minorTickMark val="none"/>
        <c:tickLblPos val="nextTo"/>
        <c:crossAx val="192551120"/>
        <c:crosses val="autoZero"/>
        <c:crossBetween val="between"/>
      </c:valAx>
    </c:plotArea>
    <c:plotVisOnly val="1"/>
    <c:dispBlanksAs val="gap"/>
    <c:showDLblsOverMax val="0"/>
  </c:chart>
  <c:spPr>
    <a:ln>
      <a:noFill/>
    </a:ln>
  </c:spPr>
  <c:txPr>
    <a:bodyPr/>
    <a:lstStyle/>
    <a:p>
      <a:pPr>
        <a:defRPr sz="900" b="0">
          <a:latin typeface="Times New Roman" panose="02020603050405020304" pitchFamily="18" charset="0"/>
          <a:cs typeface="Times New Roman" panose="02020603050405020304" pitchFamily="18" charset="0"/>
        </a:defRPr>
      </a:pPr>
      <a:endParaRPr lang="en-US"/>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9016404199475064E-2"/>
          <c:y val="0.11158573928258968"/>
          <c:w val="0.84431802274715662"/>
          <c:h val="0.67794364246135896"/>
        </c:manualLayout>
      </c:layout>
      <c:barChart>
        <c:barDir val="col"/>
        <c:grouping val="clustered"/>
        <c:varyColors val="0"/>
        <c:ser>
          <c:idx val="0"/>
          <c:order val="0"/>
          <c:tx>
            <c:strRef>
              <c:f>'i$1k(2)'!$A$133</c:f>
              <c:strCache>
                <c:ptCount val="1"/>
                <c:pt idx="0">
                  <c:v>System1</c:v>
                </c:pt>
              </c:strCache>
            </c:strRef>
          </c:tx>
          <c:spPr>
            <a:solidFill>
              <a:srgbClr val="FFFF00"/>
            </a:solidFill>
          </c:spPr>
          <c:invertIfNegative val="0"/>
          <c:cat>
            <c:strRef>
              <c:f>'i$1k(2)'!$B$132:$D$132</c:f>
              <c:strCache>
                <c:ptCount val="3"/>
                <c:pt idx="0">
                  <c:v>Dynamic</c:v>
                </c:pt>
                <c:pt idx="1">
                  <c:v>Idle</c:v>
                </c:pt>
                <c:pt idx="2">
                  <c:v>Total</c:v>
                </c:pt>
              </c:strCache>
            </c:strRef>
          </c:cat>
          <c:val>
            <c:numRef>
              <c:f>'i$1k(2)'!$B$133:$D$133</c:f>
              <c:numCache>
                <c:formatCode>General</c:formatCode>
                <c:ptCount val="3"/>
                <c:pt idx="0">
                  <c:v>0.74573310431379447</c:v>
                </c:pt>
                <c:pt idx="1">
                  <c:v>2.5564993147278225</c:v>
                </c:pt>
                <c:pt idx="2">
                  <c:v>0.79197287276546002</c:v>
                </c:pt>
              </c:numCache>
            </c:numRef>
          </c:val>
        </c:ser>
        <c:ser>
          <c:idx val="1"/>
          <c:order val="1"/>
          <c:tx>
            <c:strRef>
              <c:f>'i$1k(2)'!$A$134</c:f>
              <c:strCache>
                <c:ptCount val="1"/>
                <c:pt idx="0">
                  <c:v>System2</c:v>
                </c:pt>
              </c:strCache>
            </c:strRef>
          </c:tx>
          <c:spPr>
            <a:solidFill>
              <a:srgbClr val="0033CC"/>
            </a:solidFill>
          </c:spPr>
          <c:invertIfNegative val="0"/>
          <c:cat>
            <c:strRef>
              <c:f>'i$1k(2)'!$B$132:$D$132</c:f>
              <c:strCache>
                <c:ptCount val="3"/>
                <c:pt idx="0">
                  <c:v>Dynamic</c:v>
                </c:pt>
                <c:pt idx="1">
                  <c:v>Idle</c:v>
                </c:pt>
                <c:pt idx="2">
                  <c:v>Total</c:v>
                </c:pt>
              </c:strCache>
            </c:strRef>
          </c:cat>
          <c:val>
            <c:numRef>
              <c:f>'i$1k(2)'!$B$134:$D$134</c:f>
              <c:numCache>
                <c:formatCode>General</c:formatCode>
                <c:ptCount val="3"/>
                <c:pt idx="0">
                  <c:v>1.0319199726508843</c:v>
                </c:pt>
                <c:pt idx="1">
                  <c:v>0.3885648825654599</c:v>
                </c:pt>
                <c:pt idx="2">
                  <c:v>1.0154912419695512</c:v>
                </c:pt>
              </c:numCache>
            </c:numRef>
          </c:val>
        </c:ser>
        <c:ser>
          <c:idx val="2"/>
          <c:order val="2"/>
          <c:tx>
            <c:strRef>
              <c:f>'i$1k(2)'!$A$135</c:f>
              <c:strCache>
                <c:ptCount val="1"/>
                <c:pt idx="0">
                  <c:v>System3</c:v>
                </c:pt>
              </c:strCache>
            </c:strRef>
          </c:tx>
          <c:spPr>
            <a:solidFill>
              <a:schemeClr val="tx2">
                <a:lumMod val="40000"/>
                <a:lumOff val="60000"/>
              </a:schemeClr>
            </a:solidFill>
            <a:effectLst>
              <a:outerShdw blurRad="50800" dist="50800" dir="5400000" algn="ctr" rotWithShape="0">
                <a:schemeClr val="bg1"/>
              </a:outerShdw>
            </a:effectLst>
          </c:spPr>
          <c:invertIfNegative val="0"/>
          <c:cat>
            <c:strRef>
              <c:f>'i$1k(2)'!$B$132:$D$132</c:f>
              <c:strCache>
                <c:ptCount val="3"/>
                <c:pt idx="0">
                  <c:v>Dynamic</c:v>
                </c:pt>
                <c:pt idx="1">
                  <c:v>Idle</c:v>
                </c:pt>
                <c:pt idx="2">
                  <c:v>Total</c:v>
                </c:pt>
              </c:strCache>
            </c:strRef>
          </c:cat>
          <c:val>
            <c:numRef>
              <c:f>'i$1k(2)'!$B$135:$D$135</c:f>
              <c:numCache>
                <c:formatCode>General</c:formatCode>
                <c:ptCount val="3"/>
                <c:pt idx="0">
                  <c:v>0.77264899131793574</c:v>
                </c:pt>
                <c:pt idx="1">
                  <c:v>3.0247666891181271</c:v>
                </c:pt>
                <c:pt idx="2">
                  <c:v>0.83015912171095219</c:v>
                </c:pt>
              </c:numCache>
            </c:numRef>
          </c:val>
        </c:ser>
        <c:dLbls>
          <c:showLegendKey val="0"/>
          <c:showVal val="0"/>
          <c:showCatName val="0"/>
          <c:showSerName val="0"/>
          <c:showPercent val="0"/>
          <c:showBubbleSize val="0"/>
        </c:dLbls>
        <c:gapWidth val="101"/>
        <c:axId val="193798888"/>
        <c:axId val="193796144"/>
      </c:barChart>
      <c:catAx>
        <c:axId val="193798888"/>
        <c:scaling>
          <c:orientation val="minMax"/>
        </c:scaling>
        <c:delete val="0"/>
        <c:axPos val="b"/>
        <c:numFmt formatCode="General" sourceLinked="1"/>
        <c:majorTickMark val="none"/>
        <c:minorTickMark val="none"/>
        <c:tickLblPos val="nextTo"/>
        <c:crossAx val="193796144"/>
        <c:crosses val="autoZero"/>
        <c:auto val="1"/>
        <c:lblAlgn val="ctr"/>
        <c:lblOffset val="100"/>
        <c:noMultiLvlLbl val="0"/>
      </c:catAx>
      <c:valAx>
        <c:axId val="193796144"/>
        <c:scaling>
          <c:orientation val="minMax"/>
          <c:max val="1.6"/>
          <c:min val="0"/>
        </c:scaling>
        <c:delete val="0"/>
        <c:axPos val="l"/>
        <c:majorGridlines/>
        <c:title>
          <c:tx>
            <c:rich>
              <a:bodyPr/>
              <a:lstStyle/>
              <a:p>
                <a:pPr>
                  <a:defRPr/>
                </a:pPr>
                <a:r>
                  <a:rPr lang="en-US" dirty="0"/>
                  <a:t>Normalized energy to the base system </a:t>
                </a:r>
              </a:p>
            </c:rich>
          </c:tx>
          <c:layout/>
          <c:overlay val="0"/>
        </c:title>
        <c:numFmt formatCode="#,##0.0" sourceLinked="0"/>
        <c:majorTickMark val="out"/>
        <c:minorTickMark val="none"/>
        <c:tickLblPos val="nextTo"/>
        <c:crossAx val="193798888"/>
        <c:crosses val="autoZero"/>
        <c:crossBetween val="between"/>
      </c:valAx>
    </c:plotArea>
    <c:plotVisOnly val="1"/>
    <c:dispBlanksAs val="gap"/>
    <c:showDLblsOverMax val="0"/>
  </c:chart>
  <c:spPr>
    <a:ln>
      <a:noFill/>
    </a:ln>
  </c:spPr>
  <c:txPr>
    <a:bodyPr/>
    <a:lstStyle/>
    <a:p>
      <a:pPr>
        <a:defRPr sz="900" b="0">
          <a:latin typeface="Times New Roman" panose="02020603050405020304" pitchFamily="18" charset="0"/>
          <a:cs typeface="Times New Roman" panose="02020603050405020304" pitchFamily="18" charset="0"/>
        </a:defRPr>
      </a:pPr>
      <a:endParaRPr lang="en-US"/>
    </a:p>
  </c:txPr>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System 3-A</c:v>
                </c:pt>
              </c:strCache>
            </c:strRef>
          </c:tx>
          <c:spPr>
            <a:solidFill>
              <a:srgbClr val="FFFF00"/>
            </a:solidFill>
          </c:spPr>
          <c:invertIfNegative val="0"/>
          <c:cat>
            <c:strRef>
              <c:f>Sheet1!$A$2:$A$3</c:f>
              <c:strCache>
                <c:ptCount val="2"/>
                <c:pt idx="0">
                  <c:v>Instruction Cache</c:v>
                </c:pt>
                <c:pt idx="1">
                  <c:v>Data Cache</c:v>
                </c:pt>
              </c:strCache>
            </c:strRef>
          </c:cat>
          <c:val>
            <c:numRef>
              <c:f>Sheet1!$B$2:$B$3</c:f>
              <c:numCache>
                <c:formatCode>General</c:formatCode>
                <c:ptCount val="2"/>
                <c:pt idx="0">
                  <c:v>1</c:v>
                </c:pt>
                <c:pt idx="1">
                  <c:v>1</c:v>
                </c:pt>
              </c:numCache>
            </c:numRef>
          </c:val>
        </c:ser>
        <c:ser>
          <c:idx val="1"/>
          <c:order val="1"/>
          <c:tx>
            <c:strRef>
              <c:f>Sheet1!$C$1</c:f>
              <c:strCache>
                <c:ptCount val="1"/>
                <c:pt idx="0">
                  <c:v>System 3-B</c:v>
                </c:pt>
              </c:strCache>
            </c:strRef>
          </c:tx>
          <c:invertIfNegative val="0"/>
          <c:cat>
            <c:strRef>
              <c:f>Sheet1!$A$2:$A$3</c:f>
              <c:strCache>
                <c:ptCount val="2"/>
                <c:pt idx="0">
                  <c:v>Instruction Cache</c:v>
                </c:pt>
                <c:pt idx="1">
                  <c:v>Data Cache</c:v>
                </c:pt>
              </c:strCache>
            </c:strRef>
          </c:cat>
          <c:val>
            <c:numRef>
              <c:f>Sheet1!$C$2:$C$3</c:f>
              <c:numCache>
                <c:formatCode>General</c:formatCode>
                <c:ptCount val="2"/>
                <c:pt idx="0">
                  <c:v>1.02</c:v>
                </c:pt>
                <c:pt idx="1">
                  <c:v>1.0089999999999999</c:v>
                </c:pt>
              </c:numCache>
            </c:numRef>
          </c:val>
        </c:ser>
        <c:dLbls>
          <c:showLegendKey val="0"/>
          <c:showVal val="0"/>
          <c:showCatName val="0"/>
          <c:showSerName val="0"/>
          <c:showPercent val="0"/>
          <c:showBubbleSize val="0"/>
        </c:dLbls>
        <c:gapWidth val="150"/>
        <c:axId val="193794576"/>
        <c:axId val="193799672"/>
      </c:barChart>
      <c:catAx>
        <c:axId val="193794576"/>
        <c:scaling>
          <c:orientation val="minMax"/>
        </c:scaling>
        <c:delete val="0"/>
        <c:axPos val="b"/>
        <c:numFmt formatCode="General" sourceLinked="0"/>
        <c:majorTickMark val="out"/>
        <c:minorTickMark val="none"/>
        <c:tickLblPos val="nextTo"/>
        <c:txPr>
          <a:bodyPr/>
          <a:lstStyle/>
          <a:p>
            <a:pPr>
              <a:defRPr sz="1400"/>
            </a:pPr>
            <a:endParaRPr lang="en-US"/>
          </a:p>
        </c:txPr>
        <c:crossAx val="193799672"/>
        <c:crosses val="autoZero"/>
        <c:auto val="1"/>
        <c:lblAlgn val="ctr"/>
        <c:lblOffset val="100"/>
        <c:noMultiLvlLbl val="0"/>
      </c:catAx>
      <c:valAx>
        <c:axId val="193799672"/>
        <c:scaling>
          <c:orientation val="minMax"/>
        </c:scaling>
        <c:delete val="0"/>
        <c:axPos val="l"/>
        <c:majorGridlines/>
        <c:numFmt formatCode="General" sourceLinked="1"/>
        <c:majorTickMark val="out"/>
        <c:minorTickMark val="none"/>
        <c:tickLblPos val="nextTo"/>
        <c:txPr>
          <a:bodyPr/>
          <a:lstStyle/>
          <a:p>
            <a:pPr>
              <a:defRPr sz="1400"/>
            </a:pPr>
            <a:endParaRPr lang="en-US"/>
          </a:p>
        </c:txPr>
        <c:crossAx val="193794576"/>
        <c:crosses val="autoZero"/>
        <c:crossBetween val="between"/>
      </c:valAx>
    </c:plotArea>
    <c:legend>
      <c:legendPos val="r"/>
      <c:layout/>
      <c:overlay val="0"/>
      <c:txPr>
        <a:bodyPr/>
        <a:lstStyle/>
        <a:p>
          <a:pPr>
            <a:defRPr sz="1400"/>
          </a:pPr>
          <a:endParaRPr lang="en-US"/>
        </a:p>
      </c:txPr>
    </c:legend>
    <c:plotVisOnly val="1"/>
    <c:dispBlanksAs val="gap"/>
    <c:showDLblsOverMax val="0"/>
  </c:chart>
  <c:txPr>
    <a:bodyPr/>
    <a:lstStyle/>
    <a:p>
      <a:pPr>
        <a:defRPr sz="1800"/>
      </a:pPr>
      <a:endParaRPr lang="en-US"/>
    </a:p>
  </c:tx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0.40736</cdr:x>
      <cdr:y>0.04926</cdr:y>
    </cdr:from>
    <cdr:to>
      <cdr:x>0.51521</cdr:x>
      <cdr:y>0.10498</cdr:y>
    </cdr:to>
    <cdr:sp macro="" textlink="">
      <cdr:nvSpPr>
        <cdr:cNvPr id="2" name="TextBox 1"/>
        <cdr:cNvSpPr txBox="1"/>
      </cdr:nvSpPr>
      <cdr:spPr>
        <a:xfrm xmlns:a="http://schemas.openxmlformats.org/drawingml/2006/main">
          <a:off x="1876132" y="135130"/>
          <a:ext cx="496716" cy="152851"/>
        </a:xfrm>
        <a:prstGeom xmlns:a="http://schemas.openxmlformats.org/drawingml/2006/main" prst="rect">
          <a:avLst/>
        </a:prstGeom>
      </cdr:spPr>
      <cdr:txBody>
        <a:bodyPr xmlns:a="http://schemas.openxmlformats.org/drawingml/2006/main" vertOverflow="clip" wrap="square" rtlCol="0" anchor="ctr"/>
        <a:lstStyle xmlns:a="http://schemas.openxmlformats.org/drawingml/2006/main"/>
        <a:p xmlns:a="http://schemas.openxmlformats.org/drawingml/2006/main">
          <a:r>
            <a:rPr lang="en-US" sz="900">
              <a:latin typeface="Times New Roman" panose="02020603050405020304" pitchFamily="18" charset="0"/>
              <a:cs typeface="Times New Roman" panose="02020603050405020304" pitchFamily="18" charset="0"/>
            </a:rPr>
            <a:t>20.16</a:t>
          </a:r>
        </a:p>
      </cdr:txBody>
    </cdr:sp>
  </cdr:relSizeAnchor>
  <cdr:relSizeAnchor xmlns:cdr="http://schemas.openxmlformats.org/drawingml/2006/chartDrawing">
    <cdr:from>
      <cdr:x>0.54898</cdr:x>
      <cdr:y>0.04926</cdr:y>
    </cdr:from>
    <cdr:to>
      <cdr:x>0.64702</cdr:x>
      <cdr:y>0.10523</cdr:y>
    </cdr:to>
    <cdr:sp macro="" textlink="">
      <cdr:nvSpPr>
        <cdr:cNvPr id="3" name="TextBox 2"/>
        <cdr:cNvSpPr txBox="1"/>
      </cdr:nvSpPr>
      <cdr:spPr>
        <a:xfrm xmlns:a="http://schemas.openxmlformats.org/drawingml/2006/main">
          <a:off x="2524229" y="135142"/>
          <a:ext cx="450784" cy="153521"/>
        </a:xfrm>
        <a:prstGeom xmlns:a="http://schemas.openxmlformats.org/drawingml/2006/main" prst="rect">
          <a:avLst/>
        </a:prstGeom>
      </cdr:spPr>
      <cdr:txBody>
        <a:bodyPr xmlns:a="http://schemas.openxmlformats.org/drawingml/2006/main" vertOverflow="clip" wrap="square" rtlCol="0" anchor="ctr"/>
        <a:lstStyle xmlns:a="http://schemas.openxmlformats.org/drawingml/2006/main"/>
        <a:p xmlns:a="http://schemas.openxmlformats.org/drawingml/2006/main">
          <a:r>
            <a:rPr lang="en-US" sz="900">
              <a:latin typeface="Times New Roman" panose="02020603050405020304" pitchFamily="18" charset="0"/>
              <a:cs typeface="Times New Roman" panose="02020603050405020304" pitchFamily="18" charset="0"/>
            </a:rPr>
            <a:t>1.75</a:t>
          </a:r>
        </a:p>
      </cdr:txBody>
    </cdr:sp>
  </cdr:relSizeAnchor>
  <cdr:relSizeAnchor xmlns:cdr="http://schemas.openxmlformats.org/drawingml/2006/chartDrawing">
    <cdr:from>
      <cdr:x>0.40736</cdr:x>
      <cdr:y>0.04926</cdr:y>
    </cdr:from>
    <cdr:to>
      <cdr:x>0.51521</cdr:x>
      <cdr:y>0.10498</cdr:y>
    </cdr:to>
    <cdr:sp macro="" textlink="">
      <cdr:nvSpPr>
        <cdr:cNvPr id="4" name="TextBox 1"/>
        <cdr:cNvSpPr txBox="1"/>
      </cdr:nvSpPr>
      <cdr:spPr>
        <a:xfrm xmlns:a="http://schemas.openxmlformats.org/drawingml/2006/main">
          <a:off x="1876132" y="135130"/>
          <a:ext cx="496716" cy="152851"/>
        </a:xfrm>
        <a:prstGeom xmlns:a="http://schemas.openxmlformats.org/drawingml/2006/main" prst="rect">
          <a:avLst/>
        </a:prstGeom>
      </cdr:spPr>
      <cdr:txBody>
        <a:bodyPr xmlns:a="http://schemas.openxmlformats.org/drawingml/2006/main" vertOverflow="clip" wrap="square" rtlCol="0" anchor="ctr"/>
        <a:lstStyle xmlns:a="http://schemas.openxmlformats.org/drawingml/2006/main"/>
        <a:p xmlns:a="http://schemas.openxmlformats.org/drawingml/2006/main">
          <a:r>
            <a:rPr lang="en-US" sz="900">
              <a:latin typeface="Times New Roman" panose="02020603050405020304" pitchFamily="18" charset="0"/>
              <a:cs typeface="Times New Roman" panose="02020603050405020304" pitchFamily="18" charset="0"/>
            </a:rPr>
            <a:t>20.16</a:t>
          </a:r>
        </a:p>
      </cdr:txBody>
    </cdr:sp>
  </cdr:relSizeAnchor>
  <cdr:relSizeAnchor xmlns:cdr="http://schemas.openxmlformats.org/drawingml/2006/chartDrawing">
    <cdr:from>
      <cdr:x>0.54898</cdr:x>
      <cdr:y>0.04926</cdr:y>
    </cdr:from>
    <cdr:to>
      <cdr:x>0.64702</cdr:x>
      <cdr:y>0.10523</cdr:y>
    </cdr:to>
    <cdr:sp macro="" textlink="">
      <cdr:nvSpPr>
        <cdr:cNvPr id="5" name="TextBox 2"/>
        <cdr:cNvSpPr txBox="1"/>
      </cdr:nvSpPr>
      <cdr:spPr>
        <a:xfrm xmlns:a="http://schemas.openxmlformats.org/drawingml/2006/main">
          <a:off x="2524229" y="135142"/>
          <a:ext cx="450784" cy="153521"/>
        </a:xfrm>
        <a:prstGeom xmlns:a="http://schemas.openxmlformats.org/drawingml/2006/main" prst="rect">
          <a:avLst/>
        </a:prstGeom>
      </cdr:spPr>
      <cdr:txBody>
        <a:bodyPr xmlns:a="http://schemas.openxmlformats.org/drawingml/2006/main" vertOverflow="clip" wrap="square" rtlCol="0" anchor="ctr"/>
        <a:lstStyle xmlns:a="http://schemas.openxmlformats.org/drawingml/2006/main"/>
        <a:p xmlns:a="http://schemas.openxmlformats.org/drawingml/2006/main">
          <a:r>
            <a:rPr lang="en-US" sz="900">
              <a:latin typeface="Times New Roman" panose="02020603050405020304" pitchFamily="18" charset="0"/>
              <a:cs typeface="Times New Roman" panose="02020603050405020304" pitchFamily="18" charset="0"/>
            </a:rPr>
            <a:t>1.75</a:t>
          </a:r>
        </a:p>
      </cdr:txBody>
    </cdr:sp>
  </cdr:relSizeAnchor>
</c:userShapes>
</file>

<file path=ppt/drawings/drawing2.xml><?xml version="1.0" encoding="utf-8"?>
<c:userShapes xmlns:c="http://schemas.openxmlformats.org/drawingml/2006/chart">
  <cdr:relSizeAnchor xmlns:cdr="http://schemas.openxmlformats.org/drawingml/2006/chartDrawing">
    <cdr:from>
      <cdr:x>0.40301</cdr:x>
      <cdr:y>0.04107</cdr:y>
    </cdr:from>
    <cdr:to>
      <cdr:x>0.49396</cdr:x>
      <cdr:y>0.10094</cdr:y>
    </cdr:to>
    <cdr:sp macro="" textlink="">
      <cdr:nvSpPr>
        <cdr:cNvPr id="2" name="TextBox 1"/>
        <cdr:cNvSpPr txBox="1"/>
      </cdr:nvSpPr>
      <cdr:spPr>
        <a:xfrm xmlns:a="http://schemas.openxmlformats.org/drawingml/2006/main">
          <a:off x="1865793" y="112663"/>
          <a:ext cx="421065" cy="164236"/>
        </a:xfrm>
        <a:prstGeom xmlns:a="http://schemas.openxmlformats.org/drawingml/2006/main" prst="rect">
          <a:avLst/>
        </a:prstGeom>
      </cdr:spPr>
      <cdr:txBody>
        <a:bodyPr xmlns:a="http://schemas.openxmlformats.org/drawingml/2006/main" vertOverflow="clip" wrap="square" rtlCol="0" anchor="ctr"/>
        <a:lstStyle xmlns:a="http://schemas.openxmlformats.org/drawingml/2006/main"/>
        <a:p xmlns:a="http://schemas.openxmlformats.org/drawingml/2006/main">
          <a:r>
            <a:rPr lang="en-US" sz="900">
              <a:latin typeface="Times New Roman" panose="02020603050405020304" pitchFamily="18" charset="0"/>
              <a:cs typeface="Times New Roman" panose="02020603050405020304" pitchFamily="18" charset="0"/>
            </a:rPr>
            <a:t>2.56</a:t>
          </a:r>
        </a:p>
      </cdr:txBody>
    </cdr:sp>
  </cdr:relSizeAnchor>
  <cdr:relSizeAnchor xmlns:cdr="http://schemas.openxmlformats.org/drawingml/2006/chartDrawing">
    <cdr:from>
      <cdr:x>0.55139</cdr:x>
      <cdr:y>0.03794</cdr:y>
    </cdr:from>
    <cdr:to>
      <cdr:x>0.63762</cdr:x>
      <cdr:y>0.09944</cdr:y>
    </cdr:to>
    <cdr:sp macro="" textlink="">
      <cdr:nvSpPr>
        <cdr:cNvPr id="3" name="TextBox 2"/>
        <cdr:cNvSpPr txBox="1"/>
      </cdr:nvSpPr>
      <cdr:spPr>
        <a:xfrm xmlns:a="http://schemas.openxmlformats.org/drawingml/2006/main">
          <a:off x="2530234" y="104064"/>
          <a:ext cx="395687" cy="168729"/>
        </a:xfrm>
        <a:prstGeom xmlns:a="http://schemas.openxmlformats.org/drawingml/2006/main" prst="rect">
          <a:avLst/>
        </a:prstGeom>
      </cdr:spPr>
      <cdr:txBody>
        <a:bodyPr xmlns:a="http://schemas.openxmlformats.org/drawingml/2006/main" vertOverflow="clip" wrap="square" rtlCol="0" anchor="ctr"/>
        <a:lstStyle xmlns:a="http://schemas.openxmlformats.org/drawingml/2006/main"/>
        <a:p xmlns:a="http://schemas.openxmlformats.org/drawingml/2006/main">
          <a:r>
            <a:rPr lang="en-US" sz="900">
              <a:latin typeface="Times New Roman" panose="02020603050405020304" pitchFamily="18" charset="0"/>
              <a:cs typeface="Times New Roman" panose="02020603050405020304" pitchFamily="18" charset="0"/>
            </a:rPr>
            <a:t>3.02</a:t>
          </a:r>
        </a:p>
      </cdr:txBody>
    </cdr:sp>
  </cdr:relSizeAnchor>
</c:userShapes>
</file>

<file path=ppt/drawings/drawing3.xml><?xml version="1.0" encoding="utf-8"?>
<c:userShapes xmlns:c="http://schemas.openxmlformats.org/drawingml/2006/chart">
  <cdr:relSizeAnchor xmlns:cdr="http://schemas.openxmlformats.org/drawingml/2006/chartDrawing">
    <cdr:from>
      <cdr:x>0.40736</cdr:x>
      <cdr:y>0.04926</cdr:y>
    </cdr:from>
    <cdr:to>
      <cdr:x>0.51521</cdr:x>
      <cdr:y>0.10498</cdr:y>
    </cdr:to>
    <cdr:sp macro="" textlink="">
      <cdr:nvSpPr>
        <cdr:cNvPr id="2" name="TextBox 1"/>
        <cdr:cNvSpPr txBox="1"/>
      </cdr:nvSpPr>
      <cdr:spPr>
        <a:xfrm xmlns:a="http://schemas.openxmlformats.org/drawingml/2006/main">
          <a:off x="1876132" y="135130"/>
          <a:ext cx="496716" cy="152851"/>
        </a:xfrm>
        <a:prstGeom xmlns:a="http://schemas.openxmlformats.org/drawingml/2006/main" prst="rect">
          <a:avLst/>
        </a:prstGeom>
      </cdr:spPr>
      <cdr:txBody>
        <a:bodyPr xmlns:a="http://schemas.openxmlformats.org/drawingml/2006/main" vertOverflow="clip" wrap="square" rtlCol="0" anchor="ctr"/>
        <a:lstStyle xmlns:a="http://schemas.openxmlformats.org/drawingml/2006/main"/>
        <a:p xmlns:a="http://schemas.openxmlformats.org/drawingml/2006/main">
          <a:r>
            <a:rPr lang="en-US" sz="900" dirty="0">
              <a:latin typeface="Times New Roman" panose="02020603050405020304" pitchFamily="18" charset="0"/>
              <a:cs typeface="Times New Roman" panose="02020603050405020304" pitchFamily="18" charset="0"/>
            </a:rPr>
            <a:t>20.16</a:t>
          </a:r>
        </a:p>
      </cdr:txBody>
    </cdr:sp>
  </cdr:relSizeAnchor>
  <cdr:relSizeAnchor xmlns:cdr="http://schemas.openxmlformats.org/drawingml/2006/chartDrawing">
    <cdr:from>
      <cdr:x>0.54898</cdr:x>
      <cdr:y>0.04926</cdr:y>
    </cdr:from>
    <cdr:to>
      <cdr:x>0.64702</cdr:x>
      <cdr:y>0.10523</cdr:y>
    </cdr:to>
    <cdr:sp macro="" textlink="">
      <cdr:nvSpPr>
        <cdr:cNvPr id="3" name="TextBox 2"/>
        <cdr:cNvSpPr txBox="1"/>
      </cdr:nvSpPr>
      <cdr:spPr>
        <a:xfrm xmlns:a="http://schemas.openxmlformats.org/drawingml/2006/main">
          <a:off x="2524229" y="135142"/>
          <a:ext cx="450784" cy="153521"/>
        </a:xfrm>
        <a:prstGeom xmlns:a="http://schemas.openxmlformats.org/drawingml/2006/main" prst="rect">
          <a:avLst/>
        </a:prstGeom>
      </cdr:spPr>
      <cdr:txBody>
        <a:bodyPr xmlns:a="http://schemas.openxmlformats.org/drawingml/2006/main" vertOverflow="clip" wrap="square" rtlCol="0" anchor="ctr"/>
        <a:lstStyle xmlns:a="http://schemas.openxmlformats.org/drawingml/2006/main"/>
        <a:p xmlns:a="http://schemas.openxmlformats.org/drawingml/2006/main">
          <a:r>
            <a:rPr lang="en-US" sz="900" dirty="0">
              <a:latin typeface="Times New Roman" panose="02020603050405020304" pitchFamily="18" charset="0"/>
              <a:cs typeface="Times New Roman" panose="02020603050405020304" pitchFamily="18" charset="0"/>
            </a:rPr>
            <a:t>1.75</a:t>
          </a:r>
        </a:p>
      </cdr:txBody>
    </cdr:sp>
  </cdr:relSizeAnchor>
  <cdr:relSizeAnchor xmlns:cdr="http://schemas.openxmlformats.org/drawingml/2006/chartDrawing">
    <cdr:from>
      <cdr:x>0.40736</cdr:x>
      <cdr:y>0.04926</cdr:y>
    </cdr:from>
    <cdr:to>
      <cdr:x>0.51521</cdr:x>
      <cdr:y>0.10498</cdr:y>
    </cdr:to>
    <cdr:sp macro="" textlink="">
      <cdr:nvSpPr>
        <cdr:cNvPr id="4" name="TextBox 1"/>
        <cdr:cNvSpPr txBox="1"/>
      </cdr:nvSpPr>
      <cdr:spPr>
        <a:xfrm xmlns:a="http://schemas.openxmlformats.org/drawingml/2006/main">
          <a:off x="1876132" y="135130"/>
          <a:ext cx="496716" cy="152851"/>
        </a:xfrm>
        <a:prstGeom xmlns:a="http://schemas.openxmlformats.org/drawingml/2006/main" prst="rect">
          <a:avLst/>
        </a:prstGeom>
      </cdr:spPr>
      <cdr:txBody>
        <a:bodyPr xmlns:a="http://schemas.openxmlformats.org/drawingml/2006/main" vertOverflow="clip" wrap="square" rtlCol="0" anchor="ctr"/>
        <a:lstStyle xmlns:a="http://schemas.openxmlformats.org/drawingml/2006/main"/>
        <a:p xmlns:a="http://schemas.openxmlformats.org/drawingml/2006/main">
          <a:r>
            <a:rPr lang="en-US" sz="900" dirty="0">
              <a:latin typeface="Times New Roman" panose="02020603050405020304" pitchFamily="18" charset="0"/>
              <a:cs typeface="Times New Roman" panose="02020603050405020304" pitchFamily="18" charset="0"/>
            </a:rPr>
            <a:t>20.16</a:t>
          </a:r>
        </a:p>
      </cdr:txBody>
    </cdr:sp>
  </cdr:relSizeAnchor>
  <cdr:relSizeAnchor xmlns:cdr="http://schemas.openxmlformats.org/drawingml/2006/chartDrawing">
    <cdr:from>
      <cdr:x>0.54898</cdr:x>
      <cdr:y>0.04926</cdr:y>
    </cdr:from>
    <cdr:to>
      <cdr:x>0.64702</cdr:x>
      <cdr:y>0.10523</cdr:y>
    </cdr:to>
    <cdr:sp macro="" textlink="">
      <cdr:nvSpPr>
        <cdr:cNvPr id="5" name="TextBox 2"/>
        <cdr:cNvSpPr txBox="1"/>
      </cdr:nvSpPr>
      <cdr:spPr>
        <a:xfrm xmlns:a="http://schemas.openxmlformats.org/drawingml/2006/main">
          <a:off x="2524229" y="135142"/>
          <a:ext cx="450784" cy="153521"/>
        </a:xfrm>
        <a:prstGeom xmlns:a="http://schemas.openxmlformats.org/drawingml/2006/main" prst="rect">
          <a:avLst/>
        </a:prstGeom>
      </cdr:spPr>
      <cdr:txBody>
        <a:bodyPr xmlns:a="http://schemas.openxmlformats.org/drawingml/2006/main" vertOverflow="clip" wrap="square" rtlCol="0" anchor="ctr"/>
        <a:lstStyle xmlns:a="http://schemas.openxmlformats.org/drawingml/2006/main"/>
        <a:p xmlns:a="http://schemas.openxmlformats.org/drawingml/2006/main">
          <a:r>
            <a:rPr lang="en-US" sz="900" dirty="0">
              <a:latin typeface="Times New Roman" panose="02020603050405020304" pitchFamily="18" charset="0"/>
              <a:cs typeface="Times New Roman" panose="02020603050405020304" pitchFamily="18" charset="0"/>
            </a:rPr>
            <a:t>1.75</a:t>
          </a:r>
        </a:p>
      </cdr:txBody>
    </cdr:sp>
  </cdr:relSizeAnchor>
</c:userShapes>
</file>

<file path=ppt/drawings/drawing4.xml><?xml version="1.0" encoding="utf-8"?>
<c:userShapes xmlns:c="http://schemas.openxmlformats.org/drawingml/2006/chart">
  <cdr:relSizeAnchor xmlns:cdr="http://schemas.openxmlformats.org/drawingml/2006/chartDrawing">
    <cdr:from>
      <cdr:x>0.40301</cdr:x>
      <cdr:y>0.04107</cdr:y>
    </cdr:from>
    <cdr:to>
      <cdr:x>0.49396</cdr:x>
      <cdr:y>0.10094</cdr:y>
    </cdr:to>
    <cdr:sp macro="" textlink="">
      <cdr:nvSpPr>
        <cdr:cNvPr id="2" name="TextBox 1"/>
        <cdr:cNvSpPr txBox="1"/>
      </cdr:nvSpPr>
      <cdr:spPr>
        <a:xfrm xmlns:a="http://schemas.openxmlformats.org/drawingml/2006/main">
          <a:off x="1865793" y="112663"/>
          <a:ext cx="421065" cy="164236"/>
        </a:xfrm>
        <a:prstGeom xmlns:a="http://schemas.openxmlformats.org/drawingml/2006/main" prst="rect">
          <a:avLst/>
        </a:prstGeom>
      </cdr:spPr>
      <cdr:txBody>
        <a:bodyPr xmlns:a="http://schemas.openxmlformats.org/drawingml/2006/main" vertOverflow="clip" wrap="square" rtlCol="0" anchor="ctr"/>
        <a:lstStyle xmlns:a="http://schemas.openxmlformats.org/drawingml/2006/main"/>
        <a:p xmlns:a="http://schemas.openxmlformats.org/drawingml/2006/main">
          <a:r>
            <a:rPr lang="en-US" sz="900" dirty="0">
              <a:latin typeface="Times New Roman" panose="02020603050405020304" pitchFamily="18" charset="0"/>
              <a:cs typeface="Times New Roman" panose="02020603050405020304" pitchFamily="18" charset="0"/>
            </a:rPr>
            <a:t>2.56</a:t>
          </a:r>
        </a:p>
      </cdr:txBody>
    </cdr:sp>
  </cdr:relSizeAnchor>
  <cdr:relSizeAnchor xmlns:cdr="http://schemas.openxmlformats.org/drawingml/2006/chartDrawing">
    <cdr:from>
      <cdr:x>0.55139</cdr:x>
      <cdr:y>0.03794</cdr:y>
    </cdr:from>
    <cdr:to>
      <cdr:x>0.63762</cdr:x>
      <cdr:y>0.09944</cdr:y>
    </cdr:to>
    <cdr:sp macro="" textlink="">
      <cdr:nvSpPr>
        <cdr:cNvPr id="3" name="TextBox 2"/>
        <cdr:cNvSpPr txBox="1"/>
      </cdr:nvSpPr>
      <cdr:spPr>
        <a:xfrm xmlns:a="http://schemas.openxmlformats.org/drawingml/2006/main">
          <a:off x="2530234" y="104064"/>
          <a:ext cx="395687" cy="168729"/>
        </a:xfrm>
        <a:prstGeom xmlns:a="http://schemas.openxmlformats.org/drawingml/2006/main" prst="rect">
          <a:avLst/>
        </a:prstGeom>
      </cdr:spPr>
      <cdr:txBody>
        <a:bodyPr xmlns:a="http://schemas.openxmlformats.org/drawingml/2006/main" vertOverflow="clip" wrap="square" rtlCol="0" anchor="ctr"/>
        <a:lstStyle xmlns:a="http://schemas.openxmlformats.org/drawingml/2006/main"/>
        <a:p xmlns:a="http://schemas.openxmlformats.org/drawingml/2006/main">
          <a:r>
            <a:rPr lang="en-US" sz="900" dirty="0">
              <a:latin typeface="Times New Roman" panose="02020603050405020304" pitchFamily="18" charset="0"/>
              <a:cs typeface="Times New Roman" panose="02020603050405020304" pitchFamily="18" charset="0"/>
            </a:rPr>
            <a:t>3.02</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B40A3B0-1795-46B6-ADDA-43463B46BAB3}" type="datetimeFigureOut">
              <a:rPr lang="en-US" smtClean="0"/>
              <a:pPr/>
              <a:t>8/25/2014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039403B-C237-4D64-BDAD-4C2CCB525A18}" type="slidenum">
              <a:rPr lang="en-US" smtClean="0"/>
              <a:pPr/>
              <a:t>‹#›</a:t>
            </a:fld>
            <a:endParaRPr lang="en-US"/>
          </a:p>
        </p:txBody>
      </p:sp>
    </p:spTree>
    <p:extLst>
      <p:ext uri="{BB962C8B-B14F-4D97-AF65-F5344CB8AC3E}">
        <p14:creationId xmlns:p14="http://schemas.microsoft.com/office/powerpoint/2010/main" val="815054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B76ECC3-76F9-4471-8DEB-9E8B6DC14D05}" type="datetimeFigureOut">
              <a:rPr lang="en-US" smtClean="0"/>
              <a:pPr/>
              <a:t>8/25/2014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866FAB3-9FD7-4D9A-AAFA-06FB90D79187}" type="slidenum">
              <a:rPr lang="en-US" smtClean="0"/>
              <a:pPr/>
              <a:t>‹#›</a:t>
            </a:fld>
            <a:endParaRPr lang="en-US"/>
          </a:p>
        </p:txBody>
      </p:sp>
    </p:spTree>
    <p:extLst>
      <p:ext uri="{BB962C8B-B14F-4D97-AF65-F5344CB8AC3E}">
        <p14:creationId xmlns:p14="http://schemas.microsoft.com/office/powerpoint/2010/main" val="32679004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a:noFill/>
          <a:ln/>
        </p:spPr>
        <p:txBody>
          <a:bodyPr/>
          <a:lstStyle/>
          <a:p>
            <a:pPr eaLnBrk="1" hangingPunct="1"/>
            <a:endParaRPr lang="en-US" dirty="0" smtClean="0"/>
          </a:p>
        </p:txBody>
      </p:sp>
    </p:spTree>
    <p:extLst>
      <p:ext uri="{BB962C8B-B14F-4D97-AF65-F5344CB8AC3E}">
        <p14:creationId xmlns:p14="http://schemas.microsoft.com/office/powerpoint/2010/main" val="41587186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866FAB3-9FD7-4D9A-AAFA-06FB90D79187}" type="slidenum">
              <a:rPr lang="en-US" smtClean="0"/>
              <a:pPr/>
              <a:t>18</a:t>
            </a:fld>
            <a:endParaRPr lang="en-US"/>
          </a:p>
        </p:txBody>
      </p:sp>
    </p:spTree>
    <p:extLst>
      <p:ext uri="{BB962C8B-B14F-4D97-AF65-F5344CB8AC3E}">
        <p14:creationId xmlns:p14="http://schemas.microsoft.com/office/powerpoint/2010/main" val="7564446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Hammam: It</a:t>
            </a:r>
            <a:r>
              <a:rPr lang="en-US" baseline="0" dirty="0" smtClean="0"/>
              <a:t> looks too light… not much information here. What do you think?</a:t>
            </a:r>
            <a:endParaRPr lang="en-US" dirty="0"/>
          </a:p>
        </p:txBody>
      </p:sp>
      <p:sp>
        <p:nvSpPr>
          <p:cNvPr id="4" name="Slide Number Placeholder 3"/>
          <p:cNvSpPr>
            <a:spLocks noGrp="1"/>
          </p:cNvSpPr>
          <p:nvPr>
            <p:ph type="sldNum" sz="quarter" idx="10"/>
          </p:nvPr>
        </p:nvSpPr>
        <p:spPr/>
        <p:txBody>
          <a:bodyPr/>
          <a:lstStyle/>
          <a:p>
            <a:fld id="{0866FAB3-9FD7-4D9A-AAFA-06FB90D79187}" type="slidenum">
              <a:rPr lang="en-US" smtClean="0"/>
              <a:pPr/>
              <a:t>20</a:t>
            </a:fld>
            <a:endParaRPr lang="en-US" dirty="0"/>
          </a:p>
        </p:txBody>
      </p:sp>
    </p:spTree>
    <p:extLst>
      <p:ext uri="{BB962C8B-B14F-4D97-AF65-F5344CB8AC3E}">
        <p14:creationId xmlns:p14="http://schemas.microsoft.com/office/powerpoint/2010/main" val="8411023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866FAB3-9FD7-4D9A-AAFA-06FB90D79187}" type="slidenum">
              <a:rPr lang="en-US" smtClean="0"/>
              <a:pPr/>
              <a:t>2</a:t>
            </a:fld>
            <a:endParaRPr lang="en-US"/>
          </a:p>
        </p:txBody>
      </p:sp>
    </p:spTree>
    <p:extLst>
      <p:ext uri="{BB962C8B-B14F-4D97-AF65-F5344CB8AC3E}">
        <p14:creationId xmlns:p14="http://schemas.microsoft.com/office/powerpoint/2010/main" val="41679225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Ann – you will need a pic to define what theses systems are, and then you won't have room for your text, so this will either have to have lots of graphics or two slides. Also must make the other tradeoffs between static and dynamic more clear. </a:t>
            </a:r>
          </a:p>
          <a:p>
            <a:endParaRPr lang="en-US" dirty="0" smtClean="0"/>
          </a:p>
          <a:p>
            <a:r>
              <a:rPr lang="en-US" dirty="0" err="1" smtClean="0"/>
              <a:t>Hammam</a:t>
            </a:r>
            <a:r>
              <a:rPr lang="en-US" dirty="0" smtClean="0"/>
              <a:t>– I think graph here and another slide</a:t>
            </a:r>
            <a:r>
              <a:rPr lang="en-US" baseline="0" dirty="0" smtClean="0"/>
              <a:t> talking about profiling is a good way to split it. </a:t>
            </a:r>
          </a:p>
          <a:p>
            <a:endParaRPr lang="en-US" baseline="0" dirty="0" smtClean="0"/>
          </a:p>
          <a:p>
            <a:r>
              <a:rPr lang="en-US" baseline="0" dirty="0" smtClean="0"/>
              <a:t>Ann - yes</a:t>
            </a:r>
            <a:endParaRPr lang="en-US" dirty="0" smtClean="0"/>
          </a:p>
        </p:txBody>
      </p:sp>
      <p:sp>
        <p:nvSpPr>
          <p:cNvPr id="4" name="Slide Number Placeholder 3"/>
          <p:cNvSpPr>
            <a:spLocks noGrp="1"/>
          </p:cNvSpPr>
          <p:nvPr>
            <p:ph type="sldNum" sz="quarter" idx="10"/>
          </p:nvPr>
        </p:nvSpPr>
        <p:spPr/>
        <p:txBody>
          <a:bodyPr/>
          <a:lstStyle/>
          <a:p>
            <a:fld id="{0866FAB3-9FD7-4D9A-AAFA-06FB90D79187}" type="slidenum">
              <a:rPr lang="en-US" smtClean="0"/>
              <a:pPr/>
              <a:t>3</a:t>
            </a:fld>
            <a:endParaRPr lang="en-US"/>
          </a:p>
        </p:txBody>
      </p:sp>
    </p:spTree>
    <p:extLst>
      <p:ext uri="{BB962C8B-B14F-4D97-AF65-F5344CB8AC3E}">
        <p14:creationId xmlns:p14="http://schemas.microsoft.com/office/powerpoint/2010/main" val="18328985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Hammam</a:t>
            </a:r>
            <a:r>
              <a:rPr lang="en-US" dirty="0" smtClean="0"/>
              <a:t>: For dynamic scheduling.</a:t>
            </a:r>
            <a:r>
              <a:rPr lang="en-US" baseline="0" dirty="0" smtClean="0"/>
              <a:t> There is a lot of prior work done here, should we mention all of it? For instance, there is work done in which only part of the application is profiled, other work </a:t>
            </a:r>
            <a:endParaRPr lang="en-US" dirty="0" smtClean="0"/>
          </a:p>
        </p:txBody>
      </p:sp>
      <p:sp>
        <p:nvSpPr>
          <p:cNvPr id="4" name="Slide Number Placeholder 3"/>
          <p:cNvSpPr>
            <a:spLocks noGrp="1"/>
          </p:cNvSpPr>
          <p:nvPr>
            <p:ph type="sldNum" sz="quarter" idx="10"/>
          </p:nvPr>
        </p:nvSpPr>
        <p:spPr/>
        <p:txBody>
          <a:bodyPr/>
          <a:lstStyle/>
          <a:p>
            <a:fld id="{0866FAB3-9FD7-4D9A-AAFA-06FB90D79187}" type="slidenum">
              <a:rPr lang="en-US" smtClean="0"/>
              <a:pPr/>
              <a:t>4</a:t>
            </a:fld>
            <a:endParaRPr lang="en-US"/>
          </a:p>
        </p:txBody>
      </p:sp>
    </p:spTree>
    <p:extLst>
      <p:ext uri="{BB962C8B-B14F-4D97-AF65-F5344CB8AC3E}">
        <p14:creationId xmlns:p14="http://schemas.microsoft.com/office/powerpoint/2010/main" val="27156397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a:t>
            </a:r>
            <a:endParaRPr lang="en-US" dirty="0"/>
          </a:p>
        </p:txBody>
      </p:sp>
      <p:sp>
        <p:nvSpPr>
          <p:cNvPr id="4" name="Slide Number Placeholder 3"/>
          <p:cNvSpPr>
            <a:spLocks noGrp="1"/>
          </p:cNvSpPr>
          <p:nvPr>
            <p:ph type="sldNum" sz="quarter" idx="10"/>
          </p:nvPr>
        </p:nvSpPr>
        <p:spPr/>
        <p:txBody>
          <a:bodyPr/>
          <a:lstStyle/>
          <a:p>
            <a:fld id="{0866FAB3-9FD7-4D9A-AAFA-06FB90D79187}" type="slidenum">
              <a:rPr lang="en-US" smtClean="0"/>
              <a:pPr/>
              <a:t>5</a:t>
            </a:fld>
            <a:endParaRPr lang="en-US"/>
          </a:p>
        </p:txBody>
      </p:sp>
    </p:spTree>
    <p:extLst>
      <p:ext uri="{BB962C8B-B14F-4D97-AF65-F5344CB8AC3E}">
        <p14:creationId xmlns:p14="http://schemas.microsoft.com/office/powerpoint/2010/main" val="33692677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Hammam</a:t>
            </a:r>
            <a:r>
              <a:rPr lang="en-US" dirty="0" smtClean="0"/>
              <a:t>:</a:t>
            </a:r>
            <a:r>
              <a:rPr lang="en-US" baseline="0" dirty="0" smtClean="0"/>
              <a:t> I think we need a summary because we have so many variables introduced</a:t>
            </a:r>
            <a:endParaRPr lang="en-US" dirty="0"/>
          </a:p>
        </p:txBody>
      </p:sp>
      <p:sp>
        <p:nvSpPr>
          <p:cNvPr id="4" name="Slide Number Placeholder 3"/>
          <p:cNvSpPr>
            <a:spLocks noGrp="1"/>
          </p:cNvSpPr>
          <p:nvPr>
            <p:ph type="sldNum" sz="quarter" idx="10"/>
          </p:nvPr>
        </p:nvSpPr>
        <p:spPr/>
        <p:txBody>
          <a:bodyPr/>
          <a:lstStyle/>
          <a:p>
            <a:fld id="{0866FAB3-9FD7-4D9A-AAFA-06FB90D79187}" type="slidenum">
              <a:rPr lang="en-US" smtClean="0"/>
              <a:pPr/>
              <a:t>7</a:t>
            </a:fld>
            <a:endParaRPr lang="en-US"/>
          </a:p>
        </p:txBody>
      </p:sp>
    </p:spTree>
    <p:extLst>
      <p:ext uri="{BB962C8B-B14F-4D97-AF65-F5344CB8AC3E}">
        <p14:creationId xmlns:p14="http://schemas.microsoft.com/office/powerpoint/2010/main" val="30925646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866FAB3-9FD7-4D9A-AAFA-06FB90D79187}" type="slidenum">
              <a:rPr lang="en-US" smtClean="0"/>
              <a:pPr/>
              <a:t>10</a:t>
            </a:fld>
            <a:endParaRPr lang="en-US"/>
          </a:p>
        </p:txBody>
      </p:sp>
    </p:spTree>
    <p:extLst>
      <p:ext uri="{BB962C8B-B14F-4D97-AF65-F5344CB8AC3E}">
        <p14:creationId xmlns:p14="http://schemas.microsoft.com/office/powerpoint/2010/main" val="36528978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866FAB3-9FD7-4D9A-AAFA-06FB90D79187}" type="slidenum">
              <a:rPr lang="en-US" smtClean="0"/>
              <a:pPr/>
              <a:t>13</a:t>
            </a:fld>
            <a:endParaRPr lang="en-US"/>
          </a:p>
        </p:txBody>
      </p:sp>
    </p:spTree>
    <p:extLst>
      <p:ext uri="{BB962C8B-B14F-4D97-AF65-F5344CB8AC3E}">
        <p14:creationId xmlns:p14="http://schemas.microsoft.com/office/powerpoint/2010/main" val="27699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Hammam</a:t>
            </a:r>
            <a:r>
              <a:rPr lang="en-US" dirty="0" smtClean="0"/>
              <a:t>: Is this boring to just list them like that? I</a:t>
            </a:r>
            <a:r>
              <a:rPr lang="en-US" baseline="0" dirty="0" smtClean="0"/>
              <a:t> couldn’t find a better way than iterating through the steps. Kept it high level</a:t>
            </a:r>
            <a:endParaRPr lang="en-US" dirty="0"/>
          </a:p>
        </p:txBody>
      </p:sp>
      <p:sp>
        <p:nvSpPr>
          <p:cNvPr id="4" name="Slide Number Placeholder 3"/>
          <p:cNvSpPr>
            <a:spLocks noGrp="1"/>
          </p:cNvSpPr>
          <p:nvPr>
            <p:ph type="sldNum" sz="quarter" idx="10"/>
          </p:nvPr>
        </p:nvSpPr>
        <p:spPr/>
        <p:txBody>
          <a:bodyPr/>
          <a:lstStyle/>
          <a:p>
            <a:fld id="{0866FAB3-9FD7-4D9A-AAFA-06FB90D79187}" type="slidenum">
              <a:rPr lang="en-US" smtClean="0"/>
              <a:pPr/>
              <a:t>15</a:t>
            </a:fld>
            <a:endParaRPr lang="en-US"/>
          </a:p>
        </p:txBody>
      </p:sp>
    </p:spTree>
    <p:extLst>
      <p:ext uri="{BB962C8B-B14F-4D97-AF65-F5344CB8AC3E}">
        <p14:creationId xmlns:p14="http://schemas.microsoft.com/office/powerpoint/2010/main" val="58475622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p:cNvPicPr>
            <a:picLocks noChangeAspect="1" noChangeArrowheads="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3074" name="Rectangle 2"/>
          <p:cNvSpPr>
            <a:spLocks noGrp="1" noChangeArrowheads="1"/>
          </p:cNvSpPr>
          <p:nvPr>
            <p:ph type="ctrTitle"/>
          </p:nvPr>
        </p:nvSpPr>
        <p:spPr>
          <a:xfrm>
            <a:off x="685800" y="2286000"/>
            <a:ext cx="7772400" cy="1143000"/>
          </a:xfrm>
        </p:spPr>
        <p:txBody>
          <a:bodyPr/>
          <a:lstStyle>
            <a:lvl1pPr>
              <a:defRPr/>
            </a:lvl1pPr>
          </a:lstStyle>
          <a:p>
            <a:r>
              <a:rPr lang="en-US" smtClean="0"/>
              <a:t>Click to edit Master title style</a:t>
            </a:r>
            <a:endParaRPr lang="en-US"/>
          </a:p>
        </p:txBody>
      </p:sp>
      <p:sp>
        <p:nvSpPr>
          <p:cNvPr id="3075" name="Rectangle 3"/>
          <p:cNvSpPr>
            <a:spLocks noGrp="1" noChangeArrowheads="1"/>
          </p:cNvSpPr>
          <p:nvPr>
            <p:ph type="subTitle" idx="1"/>
          </p:nvPr>
        </p:nvSpPr>
        <p:spPr>
          <a:xfrm>
            <a:off x="1371600" y="3886200"/>
            <a:ext cx="6400800" cy="1752600"/>
          </a:xfrm>
        </p:spPr>
        <p:txBody>
          <a:bodyPr/>
          <a:lstStyle>
            <a:lvl1pPr marL="0" indent="0" algn="ctr">
              <a:buFontTx/>
              <a:buNone/>
              <a:defRPr>
                <a:solidFill>
                  <a:schemeClr val="accent2"/>
                </a:solidFill>
              </a:defRPr>
            </a:lvl1pPr>
          </a:lstStyle>
          <a:p>
            <a:r>
              <a:rPr lang="en-US" smtClean="0"/>
              <a:t>Click to edit Master subtitle style</a:t>
            </a:r>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31CD4C4-7046-4331-AA37-9114E8DD3348}" type="slidenum">
              <a:rPr lang="en-US" smtClean="0">
                <a:solidFill>
                  <a:srgbClr val="000000"/>
                </a:solidFill>
              </a:rPr>
              <a:pPr>
                <a:defRPr/>
              </a:pPr>
              <a:t>‹#›</a:t>
            </a:fld>
            <a:endParaRPr lang="en-US">
              <a:solidFill>
                <a:srgbClr val="000000"/>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771B6F8-B13C-4E4F-9878-FA7DF0D1C8D1}" type="slidenum">
              <a:rPr lang="en-US" smtClean="0">
                <a:solidFill>
                  <a:srgbClr val="000000"/>
                </a:solidFill>
              </a:rPr>
              <a:pPr>
                <a:defRPr/>
              </a:pPr>
              <a:t>‹#›</a:t>
            </a:fld>
            <a:endParaRPr lang="en-US">
              <a:solidFill>
                <a:srgbClr val="000000"/>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r>
              <a:rPr lang="en-US" noProof="0" smtClean="0"/>
              <a:t>Click icon to add table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D38EF41-3118-4E54-914F-56B8AF4F779D}" type="slidenum">
              <a:rPr lang="en-US" smtClean="0">
                <a:solidFill>
                  <a:srgbClr val="000000"/>
                </a:solidFill>
              </a:rPr>
              <a:pPr>
                <a:defRPr/>
              </a:pPr>
              <a:t>‹#›</a:t>
            </a:fld>
            <a:endParaRPr lang="en-US">
              <a:solidFill>
                <a:srgbClr val="000000"/>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685800" y="1981200"/>
            <a:ext cx="7772400" cy="4114800"/>
          </a:xfrm>
        </p:spPr>
        <p:txBody>
          <a:bodyPr/>
          <a:lstStyle/>
          <a:p>
            <a:r>
              <a:rPr lang="en-US" smtClean="0"/>
              <a:t>Click icon to add SmartArt graphic</a:t>
            </a:r>
            <a:endParaRPr lang="en-US"/>
          </a:p>
        </p:txBody>
      </p:sp>
      <p:sp>
        <p:nvSpPr>
          <p:cNvPr id="4" name="Date Placeholder 3"/>
          <p:cNvSpPr>
            <a:spLocks noGrp="1"/>
          </p:cNvSpPr>
          <p:nvPr>
            <p:ph type="dt" sz="half" idx="10"/>
          </p:nvPr>
        </p:nvSpPr>
        <p:spPr>
          <a:xfrm>
            <a:off x="685800" y="6248400"/>
            <a:ext cx="1905000" cy="457200"/>
          </a:xfrm>
        </p:spPr>
        <p:txBody>
          <a:bodyPr/>
          <a:lstStyle>
            <a:lvl1pPr>
              <a:defRPr/>
            </a:lvl1pPr>
          </a:lstStyle>
          <a:p>
            <a:pPr>
              <a:defRPr/>
            </a:pPr>
            <a:endParaRPr lang="en-US">
              <a:solidFill>
                <a:srgbClr val="000000"/>
              </a:solidFill>
            </a:endParaRPr>
          </a:p>
        </p:txBody>
      </p:sp>
      <p:sp>
        <p:nvSpPr>
          <p:cNvPr id="5" name="Footer Placeholder 4"/>
          <p:cNvSpPr>
            <a:spLocks noGrp="1"/>
          </p:cNvSpPr>
          <p:nvPr>
            <p:ph type="ftr" sz="quarter" idx="11"/>
          </p:nvPr>
        </p:nvSpPr>
        <p:spPr>
          <a:xfrm>
            <a:off x="3124200" y="6248400"/>
            <a:ext cx="2895600" cy="457200"/>
          </a:xfrm>
        </p:spPr>
        <p:txBody>
          <a:bodyPr/>
          <a:lstStyle>
            <a:lvl1pPr>
              <a:defRPr/>
            </a:lvl1pPr>
          </a:lstStyle>
          <a:p>
            <a:pPr>
              <a:defRPr/>
            </a:pPr>
            <a:endParaRPr lang="en-US">
              <a:solidFill>
                <a:srgbClr val="000000"/>
              </a:solidFill>
            </a:endParaRPr>
          </a:p>
        </p:txBody>
      </p:sp>
      <p:sp>
        <p:nvSpPr>
          <p:cNvPr id="6" name="Slide Number Placeholder 5"/>
          <p:cNvSpPr>
            <a:spLocks noGrp="1"/>
          </p:cNvSpPr>
          <p:nvPr>
            <p:ph type="sldNum" sz="quarter" idx="12"/>
          </p:nvPr>
        </p:nvSpPr>
        <p:spPr>
          <a:xfrm>
            <a:off x="6553200" y="6248400"/>
            <a:ext cx="1905000" cy="457200"/>
          </a:xfrm>
        </p:spPr>
        <p:txBody>
          <a:bodyPr/>
          <a:lstStyle>
            <a:lvl1pPr>
              <a:defRPr/>
            </a:lvl1pPr>
          </a:lstStyle>
          <a:p>
            <a:pPr>
              <a:defRPr/>
            </a:pPr>
            <a:fld id="{7EAB8033-CFE3-41A8-AB19-909428247479}" type="slidenum">
              <a:rPr lang="en-US" smtClean="0">
                <a:solidFill>
                  <a:srgbClr val="000000"/>
                </a:solidFill>
              </a:rPr>
              <a:pPr>
                <a:defRPr/>
              </a:pPr>
              <a:t>‹#›</a:t>
            </a:fld>
            <a:endParaRPr lang="en-US">
              <a:solidFill>
                <a:srgbClr val="000000"/>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85800" y="6248400"/>
            <a:ext cx="1905000" cy="457200"/>
          </a:xfrm>
        </p:spPr>
        <p:txBody>
          <a:bodyPr/>
          <a:lstStyle>
            <a:lvl1pPr>
              <a:defRPr/>
            </a:lvl1pPr>
          </a:lstStyle>
          <a:p>
            <a:pPr>
              <a:defRPr/>
            </a:pPr>
            <a:endParaRPr lang="en-US">
              <a:solidFill>
                <a:srgbClr val="000000"/>
              </a:solidFill>
            </a:endParaRPr>
          </a:p>
        </p:txBody>
      </p:sp>
      <p:sp>
        <p:nvSpPr>
          <p:cNvPr id="5" name="Footer Placeholder 4"/>
          <p:cNvSpPr>
            <a:spLocks noGrp="1"/>
          </p:cNvSpPr>
          <p:nvPr>
            <p:ph type="ftr" sz="quarter" idx="11"/>
          </p:nvPr>
        </p:nvSpPr>
        <p:spPr>
          <a:xfrm>
            <a:off x="3124200" y="6248400"/>
            <a:ext cx="2895600" cy="457200"/>
          </a:xfrm>
        </p:spPr>
        <p:txBody>
          <a:bodyPr/>
          <a:lstStyle>
            <a:lvl1pPr>
              <a:defRPr/>
            </a:lvl1pPr>
          </a:lstStyle>
          <a:p>
            <a:pPr>
              <a:defRPr/>
            </a:pPr>
            <a:endParaRPr lang="en-US">
              <a:solidFill>
                <a:srgbClr val="000000"/>
              </a:solidFill>
            </a:endParaRPr>
          </a:p>
        </p:txBody>
      </p:sp>
      <p:sp>
        <p:nvSpPr>
          <p:cNvPr id="6" name="Slide Number Placeholder 5"/>
          <p:cNvSpPr>
            <a:spLocks noGrp="1"/>
          </p:cNvSpPr>
          <p:nvPr>
            <p:ph type="sldNum" sz="quarter" idx="12"/>
          </p:nvPr>
        </p:nvSpPr>
        <p:spPr>
          <a:xfrm>
            <a:off x="6553200" y="6248400"/>
            <a:ext cx="1905000" cy="457200"/>
          </a:xfrm>
        </p:spPr>
        <p:txBody>
          <a:bodyPr/>
          <a:lstStyle>
            <a:lvl1pPr>
              <a:defRPr/>
            </a:lvl1pPr>
          </a:lstStyle>
          <a:p>
            <a:pPr>
              <a:defRPr/>
            </a:pPr>
            <a:fld id="{7EAB8033-CFE3-41A8-AB19-909428247479}" type="slidenum">
              <a:rPr lang="en-US" smtClean="0">
                <a:solidFill>
                  <a:srgbClr val="000000"/>
                </a:solidFill>
              </a:rPr>
              <a:pPr>
                <a:defRPr/>
              </a:pPr>
              <a:t>‹#›</a:t>
            </a:fld>
            <a:endParaRPr lang="en-US">
              <a:solidFill>
                <a:srgbClr val="000000"/>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hart Placeholder 3"/>
          <p:cNvSpPr>
            <a:spLocks noGrp="1"/>
          </p:cNvSpPr>
          <p:nvPr>
            <p:ph type="chart" sz="half" idx="2"/>
          </p:nvPr>
        </p:nvSpPr>
        <p:spPr>
          <a:xfrm>
            <a:off x="4648200" y="1981200"/>
            <a:ext cx="3810000" cy="4114800"/>
          </a:xfrm>
        </p:spPr>
        <p:txBody>
          <a:bodyPr/>
          <a:lstStyle/>
          <a:p>
            <a:r>
              <a:rPr lang="en-US" smtClean="0"/>
              <a:t>Click icon to add chart</a:t>
            </a:r>
            <a:endParaRPr lang="en-US"/>
          </a:p>
        </p:txBody>
      </p:sp>
      <p:sp>
        <p:nvSpPr>
          <p:cNvPr id="5" name="Date Placeholder 4"/>
          <p:cNvSpPr>
            <a:spLocks noGrp="1"/>
          </p:cNvSpPr>
          <p:nvPr>
            <p:ph type="dt" sz="half" idx="10"/>
          </p:nvPr>
        </p:nvSpPr>
        <p:spPr>
          <a:xfrm>
            <a:off x="685800" y="6248400"/>
            <a:ext cx="1905000" cy="457200"/>
          </a:xfrm>
        </p:spPr>
        <p:txBody>
          <a:bodyPr/>
          <a:lstStyle>
            <a:lvl1pPr>
              <a:defRPr/>
            </a:lvl1pPr>
          </a:lstStyle>
          <a:p>
            <a:pPr>
              <a:defRPr/>
            </a:pPr>
            <a:endParaRPr lang="en-US">
              <a:solidFill>
                <a:srgbClr val="000000"/>
              </a:solidFill>
            </a:endParaRPr>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pPr>
              <a:defRPr/>
            </a:pPr>
            <a:endParaRPr lang="en-US">
              <a:solidFill>
                <a:srgbClr val="000000"/>
              </a:solidFill>
            </a:endParaRPr>
          </a:p>
        </p:txBody>
      </p:sp>
      <p:sp>
        <p:nvSpPr>
          <p:cNvPr id="7" name="Slide Number Placeholder 6"/>
          <p:cNvSpPr>
            <a:spLocks noGrp="1"/>
          </p:cNvSpPr>
          <p:nvPr>
            <p:ph type="sldNum" sz="quarter" idx="12"/>
          </p:nvPr>
        </p:nvSpPr>
        <p:spPr>
          <a:xfrm>
            <a:off x="6553200" y="6248400"/>
            <a:ext cx="1905000" cy="457200"/>
          </a:xfrm>
        </p:spPr>
        <p:txBody>
          <a:bodyPr/>
          <a:lstStyle>
            <a:lvl1pPr>
              <a:defRPr/>
            </a:lvl1pPr>
          </a:lstStyle>
          <a:p>
            <a:pPr>
              <a:defRPr/>
            </a:pPr>
            <a:fld id="{7EAB8033-CFE3-41A8-AB19-909428247479}" type="slidenum">
              <a:rPr lang="en-US" smtClean="0">
                <a:solidFill>
                  <a:srgbClr val="000000"/>
                </a:solidFill>
              </a:rPr>
              <a:pPr>
                <a:defRPr/>
              </a:pPr>
              <a:t>‹#›</a:t>
            </a:fld>
            <a:endParaRPr lang="en-US">
              <a:solidFill>
                <a:srgbClr val="000000"/>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77724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85800" y="4114800"/>
            <a:ext cx="77724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p:spPr>
        <p:txBody>
          <a:bodyPr/>
          <a:lstStyle>
            <a:lvl1pPr>
              <a:defRPr/>
            </a:lvl1pPr>
          </a:lstStyle>
          <a:p>
            <a:pPr>
              <a:defRPr/>
            </a:pPr>
            <a:endParaRPr lang="en-US">
              <a:solidFill>
                <a:srgbClr val="000000"/>
              </a:solidFill>
            </a:endParaRPr>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pPr>
              <a:defRPr/>
            </a:pPr>
            <a:endParaRPr lang="en-US">
              <a:solidFill>
                <a:srgbClr val="000000"/>
              </a:solidFill>
            </a:endParaRPr>
          </a:p>
        </p:txBody>
      </p:sp>
      <p:sp>
        <p:nvSpPr>
          <p:cNvPr id="7" name="Slide Number Placeholder 6"/>
          <p:cNvSpPr>
            <a:spLocks noGrp="1"/>
          </p:cNvSpPr>
          <p:nvPr>
            <p:ph type="sldNum" sz="quarter" idx="12"/>
          </p:nvPr>
        </p:nvSpPr>
        <p:spPr>
          <a:xfrm>
            <a:off x="6553200" y="6248400"/>
            <a:ext cx="1905000" cy="457200"/>
          </a:xfrm>
        </p:spPr>
        <p:txBody>
          <a:bodyPr/>
          <a:lstStyle>
            <a:lvl1pPr>
              <a:defRPr/>
            </a:lvl1pPr>
          </a:lstStyle>
          <a:p>
            <a:pPr>
              <a:defRPr/>
            </a:pPr>
            <a:fld id="{7EAB8033-CFE3-41A8-AB19-909428247479}" type="slidenum">
              <a:rPr lang="en-US" smtClean="0">
                <a:solidFill>
                  <a:srgbClr val="000000"/>
                </a:solidFill>
              </a:rPr>
              <a:pPr>
                <a:defRPr/>
              </a:pPr>
              <a:t>‹#›</a:t>
            </a:fld>
            <a:endParaRPr lang="en-US">
              <a:solidFill>
                <a:srgbClr val="000000"/>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609600"/>
            <a:ext cx="7772400" cy="5486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685800" y="6248400"/>
            <a:ext cx="1905000" cy="457200"/>
          </a:xfrm>
        </p:spPr>
        <p:txBody>
          <a:bodyPr/>
          <a:lstStyle>
            <a:lvl1pPr>
              <a:defRPr/>
            </a:lvl1pPr>
          </a:lstStyle>
          <a:p>
            <a:pPr>
              <a:defRPr/>
            </a:pPr>
            <a:endParaRPr lang="en-US">
              <a:solidFill>
                <a:srgbClr val="000000"/>
              </a:solidFill>
            </a:endParaRPr>
          </a:p>
        </p:txBody>
      </p:sp>
      <p:sp>
        <p:nvSpPr>
          <p:cNvPr id="4" name="Footer Placeholder 3"/>
          <p:cNvSpPr>
            <a:spLocks noGrp="1"/>
          </p:cNvSpPr>
          <p:nvPr>
            <p:ph type="ftr" sz="quarter" idx="11"/>
          </p:nvPr>
        </p:nvSpPr>
        <p:spPr>
          <a:xfrm>
            <a:off x="3124200" y="6248400"/>
            <a:ext cx="2895600" cy="457200"/>
          </a:xfrm>
        </p:spPr>
        <p:txBody>
          <a:bodyPr/>
          <a:lstStyle>
            <a:lvl1pPr>
              <a:defRPr/>
            </a:lvl1pPr>
          </a:lstStyle>
          <a:p>
            <a:pPr>
              <a:defRPr/>
            </a:pPr>
            <a:endParaRPr lang="en-US">
              <a:solidFill>
                <a:srgbClr val="000000"/>
              </a:solidFill>
            </a:endParaRPr>
          </a:p>
        </p:txBody>
      </p:sp>
      <p:sp>
        <p:nvSpPr>
          <p:cNvPr id="5" name="Slide Number Placeholder 4"/>
          <p:cNvSpPr>
            <a:spLocks noGrp="1"/>
          </p:cNvSpPr>
          <p:nvPr>
            <p:ph type="sldNum" sz="quarter" idx="12"/>
          </p:nvPr>
        </p:nvSpPr>
        <p:spPr>
          <a:xfrm>
            <a:off x="6553200" y="6248400"/>
            <a:ext cx="1905000" cy="457200"/>
          </a:xfrm>
        </p:spPr>
        <p:txBody>
          <a:bodyPr/>
          <a:lstStyle>
            <a:lvl1pPr>
              <a:defRPr/>
            </a:lvl1pPr>
          </a:lstStyle>
          <a:p>
            <a:pPr>
              <a:defRPr/>
            </a:pPr>
            <a:fld id="{7EAB8033-CFE3-41A8-AB19-909428247479}" type="slidenum">
              <a:rPr lang="en-US" smtClean="0">
                <a:solidFill>
                  <a:srgbClr val="000000"/>
                </a:solidFill>
              </a:rPr>
              <a:pPr>
                <a:defRPr/>
              </a:pPr>
              <a:t>‹#›</a:t>
            </a:fld>
            <a:endParaRPr lang="en-US">
              <a:solidFill>
                <a:srgbClr val="000000"/>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p:spPr>
        <p:txBody>
          <a:bodyPr/>
          <a:lstStyle>
            <a:lvl1pPr>
              <a:defRPr/>
            </a:lvl1pPr>
          </a:lstStyle>
          <a:p>
            <a:pPr>
              <a:defRPr/>
            </a:pPr>
            <a:endParaRPr lang="en-US">
              <a:solidFill>
                <a:srgbClr val="000000"/>
              </a:solidFill>
            </a:endParaRPr>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pPr>
              <a:defRPr/>
            </a:pPr>
            <a:endParaRPr lang="en-US">
              <a:solidFill>
                <a:srgbClr val="000000"/>
              </a:solidFill>
            </a:endParaRPr>
          </a:p>
        </p:txBody>
      </p:sp>
      <p:sp>
        <p:nvSpPr>
          <p:cNvPr id="7" name="Slide Number Placeholder 6"/>
          <p:cNvSpPr>
            <a:spLocks noGrp="1"/>
          </p:cNvSpPr>
          <p:nvPr>
            <p:ph type="sldNum" sz="quarter" idx="12"/>
          </p:nvPr>
        </p:nvSpPr>
        <p:spPr>
          <a:xfrm>
            <a:off x="6553200" y="6248400"/>
            <a:ext cx="1905000" cy="457200"/>
          </a:xfrm>
        </p:spPr>
        <p:txBody>
          <a:bodyPr/>
          <a:lstStyle>
            <a:lvl1pPr>
              <a:defRPr/>
            </a:lvl1pPr>
          </a:lstStyle>
          <a:p>
            <a:pPr>
              <a:defRPr/>
            </a:pPr>
            <a:fld id="{7EAB8033-CFE3-41A8-AB19-909428247479}" type="slidenum">
              <a:rPr lang="en-US" smtClean="0">
                <a:solidFill>
                  <a:srgbClr val="000000"/>
                </a:solidFill>
              </a:rPr>
              <a:pPr>
                <a:defRPr/>
              </a:pPr>
              <a:t>‹#›</a:t>
            </a:fld>
            <a:endParaRPr lang="en-US">
              <a:solidFill>
                <a:srgbClr val="000000"/>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685800" y="6248400"/>
            <a:ext cx="1905000" cy="457200"/>
          </a:xfrm>
        </p:spPr>
        <p:txBody>
          <a:bodyPr/>
          <a:lstStyle>
            <a:lvl1pPr>
              <a:defRPr/>
            </a:lvl1pPr>
          </a:lstStyle>
          <a:p>
            <a:pPr>
              <a:defRPr/>
            </a:pPr>
            <a:endParaRPr lang="en-US">
              <a:solidFill>
                <a:srgbClr val="000000"/>
              </a:solidFill>
            </a:endParaRPr>
          </a:p>
        </p:txBody>
      </p:sp>
      <p:sp>
        <p:nvSpPr>
          <p:cNvPr id="7" name="Footer Placeholder 6"/>
          <p:cNvSpPr>
            <a:spLocks noGrp="1"/>
          </p:cNvSpPr>
          <p:nvPr>
            <p:ph type="ftr" sz="quarter" idx="11"/>
          </p:nvPr>
        </p:nvSpPr>
        <p:spPr>
          <a:xfrm>
            <a:off x="3124200" y="6248400"/>
            <a:ext cx="2895600" cy="457200"/>
          </a:xfrm>
        </p:spPr>
        <p:txBody>
          <a:bodyPr/>
          <a:lstStyle>
            <a:lvl1pPr>
              <a:defRPr/>
            </a:lvl1pPr>
          </a:lstStyle>
          <a:p>
            <a:pPr>
              <a:defRPr/>
            </a:pPr>
            <a:endParaRPr lang="en-US">
              <a:solidFill>
                <a:srgbClr val="000000"/>
              </a:solidFill>
            </a:endParaRPr>
          </a:p>
        </p:txBody>
      </p:sp>
      <p:sp>
        <p:nvSpPr>
          <p:cNvPr id="8" name="Slide Number Placeholder 7"/>
          <p:cNvSpPr>
            <a:spLocks noGrp="1"/>
          </p:cNvSpPr>
          <p:nvPr>
            <p:ph type="sldNum" sz="quarter" idx="12"/>
          </p:nvPr>
        </p:nvSpPr>
        <p:spPr>
          <a:xfrm>
            <a:off x="6553200" y="6248400"/>
            <a:ext cx="1905000" cy="457200"/>
          </a:xfrm>
        </p:spPr>
        <p:txBody>
          <a:bodyPr/>
          <a:lstStyle>
            <a:lvl1pPr>
              <a:defRPr/>
            </a:lvl1pPr>
          </a:lstStyle>
          <a:p>
            <a:pPr>
              <a:defRPr/>
            </a:pPr>
            <a:fld id="{7EAB8033-CFE3-41A8-AB19-909428247479}" type="slidenum">
              <a:rPr lang="en-US" smtClean="0">
                <a:solidFill>
                  <a:srgbClr val="000000"/>
                </a:solidFill>
              </a:rPr>
              <a:pPr>
                <a:defRPr/>
              </a:pPr>
              <a:t>‹#›</a:t>
            </a:fld>
            <a:endParaRPr lang="en-US">
              <a:solidFill>
                <a:srgbClr val="000000"/>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143000"/>
          </a:xfrm>
        </p:spPr>
        <p:txBody>
          <a:bodyPr/>
          <a:lstStyle>
            <a:lvl1pPr>
              <a:defRPr sz="4000">
                <a:latin typeface="+mn-lt"/>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685800" y="1676400"/>
            <a:ext cx="7772400" cy="4114800"/>
          </a:xfrm>
        </p:spPr>
        <p:txBody>
          <a:bodyPr/>
          <a:lstStyle>
            <a:lvl1pPr>
              <a:defRPr sz="2000">
                <a:latin typeface="+mn-lt"/>
                <a:cs typeface="Arial" pitchFamily="34" charset="0"/>
              </a:defRPr>
            </a:lvl1pPr>
            <a:lvl2pPr>
              <a:defRPr sz="1800">
                <a:latin typeface="+mn-lt"/>
                <a:cs typeface="Arial" pitchFamily="34" charset="0"/>
              </a:defRPr>
            </a:lvl2pPr>
            <a:lvl3pPr>
              <a:defRPr sz="1600">
                <a:latin typeface="+mn-lt"/>
                <a:cs typeface="Arial" pitchFamily="34" charset="0"/>
              </a:defRPr>
            </a:lvl3pPr>
            <a:lvl4pPr>
              <a:defRPr sz="1600">
                <a:latin typeface="+mn-lt"/>
                <a:cs typeface="Arial" pitchFamily="34" charset="0"/>
              </a:defRPr>
            </a:lvl4pPr>
            <a:lvl5pPr>
              <a:defRPr sz="1400">
                <a:latin typeface="+mn-lt"/>
                <a:cs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6"/>
          <p:cNvSpPr>
            <a:spLocks noGrp="1" noChangeArrowheads="1"/>
          </p:cNvSpPr>
          <p:nvPr>
            <p:ph type="sldNum" sz="quarter" idx="12"/>
          </p:nvPr>
        </p:nvSpPr>
        <p:spPr>
          <a:xfrm>
            <a:off x="7239000" y="6553200"/>
            <a:ext cx="1905000" cy="278296"/>
          </a:xfrm>
          <a:ln/>
        </p:spPr>
        <p:txBody>
          <a:bodyPr/>
          <a:lstStyle>
            <a:lvl1pPr>
              <a:defRPr/>
            </a:lvl1pPr>
          </a:lstStyle>
          <a:p>
            <a:pPr>
              <a:defRPr/>
            </a:pPr>
            <a:fld id="{AC8AD5AF-7CB5-4CD4-A719-F51A283208B1}" type="slidenum">
              <a:rPr lang="en-US" smtClean="0">
                <a:solidFill>
                  <a:srgbClr val="000000"/>
                </a:solidFill>
              </a:rPr>
              <a:pPr>
                <a:defRPr/>
              </a:pPr>
              <a:t>‹#›</a:t>
            </a:fld>
            <a:r>
              <a:rPr lang="en-US" dirty="0" smtClean="0">
                <a:solidFill>
                  <a:srgbClr val="000000"/>
                </a:solidFill>
              </a:rPr>
              <a:t>/22</a:t>
            </a:r>
            <a:endParaRPr lang="en-US" dirty="0">
              <a:solidFill>
                <a:srgbClr val="000000"/>
              </a:solidFill>
            </a:endParaRPr>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164A20-09D7-4386-8516-B20C590900A0}" type="slidenum">
              <a:rPr lang="en-US" smtClean="0"/>
              <a:t>‹#›</a:t>
            </a:fld>
            <a:endParaRPr lang="en-US"/>
          </a:p>
        </p:txBody>
      </p:sp>
    </p:spTree>
    <p:extLst>
      <p:ext uri="{BB962C8B-B14F-4D97-AF65-F5344CB8AC3E}">
        <p14:creationId xmlns:p14="http://schemas.microsoft.com/office/powerpoint/2010/main" val="117819511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164A20-09D7-4386-8516-B20C590900A0}" type="slidenum">
              <a:rPr lang="en-US" smtClean="0"/>
              <a:t>‹#›</a:t>
            </a:fld>
            <a:endParaRPr lang="en-US"/>
          </a:p>
        </p:txBody>
      </p:sp>
    </p:spTree>
    <p:extLst>
      <p:ext uri="{BB962C8B-B14F-4D97-AF65-F5344CB8AC3E}">
        <p14:creationId xmlns:p14="http://schemas.microsoft.com/office/powerpoint/2010/main" val="160614682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164A20-09D7-4386-8516-B20C590900A0}" type="slidenum">
              <a:rPr lang="en-US" smtClean="0"/>
              <a:t>‹#›</a:t>
            </a:fld>
            <a:endParaRPr lang="en-US"/>
          </a:p>
        </p:txBody>
      </p:sp>
    </p:spTree>
    <p:extLst>
      <p:ext uri="{BB962C8B-B14F-4D97-AF65-F5344CB8AC3E}">
        <p14:creationId xmlns:p14="http://schemas.microsoft.com/office/powerpoint/2010/main" val="251674138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164A20-09D7-4386-8516-B20C590900A0}" type="slidenum">
              <a:rPr lang="en-US" smtClean="0"/>
              <a:t>‹#›</a:t>
            </a:fld>
            <a:endParaRPr lang="en-US"/>
          </a:p>
        </p:txBody>
      </p:sp>
    </p:spTree>
    <p:extLst>
      <p:ext uri="{BB962C8B-B14F-4D97-AF65-F5344CB8AC3E}">
        <p14:creationId xmlns:p14="http://schemas.microsoft.com/office/powerpoint/2010/main" val="311171506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4164A20-09D7-4386-8516-B20C590900A0}" type="slidenum">
              <a:rPr lang="en-US" smtClean="0"/>
              <a:t>‹#›</a:t>
            </a:fld>
            <a:endParaRPr lang="en-US"/>
          </a:p>
        </p:txBody>
      </p:sp>
    </p:spTree>
    <p:extLst>
      <p:ext uri="{BB962C8B-B14F-4D97-AF65-F5344CB8AC3E}">
        <p14:creationId xmlns:p14="http://schemas.microsoft.com/office/powerpoint/2010/main" val="231140655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4164A20-09D7-4386-8516-B20C590900A0}" type="slidenum">
              <a:rPr lang="en-US" smtClean="0"/>
              <a:t>‹#›</a:t>
            </a:fld>
            <a:endParaRPr lang="en-US"/>
          </a:p>
        </p:txBody>
      </p:sp>
    </p:spTree>
    <p:extLst>
      <p:ext uri="{BB962C8B-B14F-4D97-AF65-F5344CB8AC3E}">
        <p14:creationId xmlns:p14="http://schemas.microsoft.com/office/powerpoint/2010/main" val="36015595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4164A20-09D7-4386-8516-B20C590900A0}" type="slidenum">
              <a:rPr lang="en-US" smtClean="0"/>
              <a:t>‹#›</a:t>
            </a:fld>
            <a:endParaRPr lang="en-US"/>
          </a:p>
        </p:txBody>
      </p:sp>
    </p:spTree>
    <p:extLst>
      <p:ext uri="{BB962C8B-B14F-4D97-AF65-F5344CB8AC3E}">
        <p14:creationId xmlns:p14="http://schemas.microsoft.com/office/powerpoint/2010/main" val="340310775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164A20-09D7-4386-8516-B20C590900A0}" type="slidenum">
              <a:rPr lang="en-US" smtClean="0"/>
              <a:t>‹#›</a:t>
            </a:fld>
            <a:endParaRPr lang="en-US"/>
          </a:p>
        </p:txBody>
      </p:sp>
    </p:spTree>
    <p:extLst>
      <p:ext uri="{BB962C8B-B14F-4D97-AF65-F5344CB8AC3E}">
        <p14:creationId xmlns:p14="http://schemas.microsoft.com/office/powerpoint/2010/main" val="45980098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164A20-09D7-4386-8516-B20C590900A0}" type="slidenum">
              <a:rPr lang="en-US" smtClean="0"/>
              <a:t>‹#›</a:t>
            </a:fld>
            <a:endParaRPr lang="en-US"/>
          </a:p>
        </p:txBody>
      </p:sp>
    </p:spTree>
    <p:extLst>
      <p:ext uri="{BB962C8B-B14F-4D97-AF65-F5344CB8AC3E}">
        <p14:creationId xmlns:p14="http://schemas.microsoft.com/office/powerpoint/2010/main" val="257793015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164A20-09D7-4386-8516-B20C590900A0}" type="slidenum">
              <a:rPr lang="en-US" smtClean="0"/>
              <a:t>‹#›</a:t>
            </a:fld>
            <a:endParaRPr lang="en-US"/>
          </a:p>
        </p:txBody>
      </p:sp>
    </p:spTree>
    <p:extLst>
      <p:ext uri="{BB962C8B-B14F-4D97-AF65-F5344CB8AC3E}">
        <p14:creationId xmlns:p14="http://schemas.microsoft.com/office/powerpoint/2010/main" val="25779212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C8AD5AF-7CB5-4CD4-A719-F51A283208B1}" type="slidenum">
              <a:rPr lang="en-US" smtClean="0">
                <a:solidFill>
                  <a:srgbClr val="000000"/>
                </a:solidFill>
              </a:rPr>
              <a:pPr>
                <a:defRPr/>
              </a:pPr>
              <a:t>‹#›</a:t>
            </a:fld>
            <a:endParaRPr lang="en-US">
              <a:solidFill>
                <a:srgbClr val="000000"/>
              </a:solidFill>
            </a:endParaRPr>
          </a:p>
        </p:txBody>
      </p:sp>
    </p:spTree>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164A20-09D7-4386-8516-B20C590900A0}" type="slidenum">
              <a:rPr lang="en-US" smtClean="0"/>
              <a:t>‹#›</a:t>
            </a:fld>
            <a:endParaRPr lang="en-US"/>
          </a:p>
        </p:txBody>
      </p:sp>
    </p:spTree>
    <p:extLst>
      <p:ext uri="{BB962C8B-B14F-4D97-AF65-F5344CB8AC3E}">
        <p14:creationId xmlns:p14="http://schemas.microsoft.com/office/powerpoint/2010/main" val="1169106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552CD639-039E-41F9-B932-EBE623C2FBA9}" type="slidenum">
              <a:rPr lang="en-US" smtClean="0">
                <a:solidFill>
                  <a:srgbClr val="000000"/>
                </a:solidFill>
              </a:rPr>
              <a:pPr>
                <a:defRPr/>
              </a:pPr>
              <a:t>‹#›</a:t>
            </a:fld>
            <a:endParaRPr lang="en-US">
              <a:solidFill>
                <a:srgbClr val="000000"/>
              </a:solidFill>
            </a:endParaRP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8EA06C87-387A-4AA9-91BA-B26D04835205}" type="slidenum">
              <a:rPr lang="en-US" smtClean="0">
                <a:solidFill>
                  <a:srgbClr val="000000"/>
                </a:solidFill>
              </a:rPr>
              <a:pPr>
                <a:defRPr/>
              </a:pPr>
              <a:t>‹#›</a:t>
            </a:fld>
            <a:endParaRPr lang="en-US">
              <a:solidFill>
                <a:srgbClr val="000000"/>
              </a:solidFill>
            </a:endParaRP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8CC14C85-D64B-497F-9A0F-DE31414A56FB}" type="slidenum">
              <a:rPr lang="en-US" smtClean="0">
                <a:solidFill>
                  <a:srgbClr val="000000"/>
                </a:solidFill>
              </a:rPr>
              <a:pPr>
                <a:defRPr/>
              </a:pPr>
              <a:t>‹#›</a:t>
            </a:fld>
            <a:endParaRPr lang="en-US">
              <a:solidFill>
                <a:srgbClr val="000000"/>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D4216F7E-E9DC-41A6-ADF9-82C3290AB26C}" type="slidenum">
              <a:rPr lang="en-US" smtClean="0">
                <a:solidFill>
                  <a:srgbClr val="000000"/>
                </a:solidFill>
              </a:rPr>
              <a:pPr>
                <a:defRPr/>
              </a:pPr>
              <a:t>‹#›</a:t>
            </a:fld>
            <a:endParaRPr lang="en-US">
              <a:solidFill>
                <a:srgbClr val="000000"/>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6FDB1BCF-6D3A-43DC-AA43-6A196802665B}" type="slidenum">
              <a:rPr lang="en-US" smtClean="0">
                <a:solidFill>
                  <a:srgbClr val="000000"/>
                </a:solidFill>
              </a:rPr>
              <a:pPr>
                <a:defRPr/>
              </a:pPr>
              <a:t>‹#›</a:t>
            </a:fld>
            <a:endParaRPr lang="en-US">
              <a:solidFill>
                <a:srgbClr val="000000"/>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4E2596C-D93F-40CD-810E-31BF3347BFD8}" type="slidenum">
              <a:rPr lang="en-US" smtClean="0">
                <a:solidFill>
                  <a:srgbClr val="000000"/>
                </a:solidFill>
              </a:rPr>
              <a:pPr>
                <a:defRPr/>
              </a:pPr>
              <a:t>‹#›</a:t>
            </a:fld>
            <a:endParaRPr lang="en-US">
              <a:solidFill>
                <a:srgbClr val="000000"/>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jpe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7.xml"/><Relationship Id="rId3" Type="http://schemas.openxmlformats.org/officeDocument/2006/relationships/slideLayout" Target="../slideLayouts/slideLayout22.xml"/><Relationship Id="rId7" Type="http://schemas.openxmlformats.org/officeDocument/2006/relationships/slideLayout" Target="../slideLayouts/slideLayout26.xml"/><Relationship Id="rId12" Type="http://schemas.openxmlformats.org/officeDocument/2006/relationships/theme" Target="../theme/theme2.xml"/><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slideLayout" Target="../slideLayouts/slideLayout30.xml"/><Relationship Id="rId5" Type="http://schemas.openxmlformats.org/officeDocument/2006/relationships/slideLayout" Target="../slideLayouts/slideLayout24.xml"/><Relationship Id="rId10" Type="http://schemas.openxmlformats.org/officeDocument/2006/relationships/slideLayout" Target="../slideLayouts/slideLayout29.xml"/><Relationship Id="rId4" Type="http://schemas.openxmlformats.org/officeDocument/2006/relationships/slideLayout" Target="../slideLayouts/slideLayout23.xml"/><Relationship Id="rId9"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smtClean="0">
                <a:latin typeface="Times"/>
              </a:defRPr>
            </a:lvl1pPr>
          </a:lstStyle>
          <a:p>
            <a:pPr eaLnBrk="0" fontAlgn="base" hangingPunct="0">
              <a:spcBef>
                <a:spcPct val="0"/>
              </a:spcBef>
              <a:spcAft>
                <a:spcPct val="0"/>
              </a:spcAft>
              <a:defRPr/>
            </a:pPr>
            <a:endParaRPr lang="en-US">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atin typeface="Times"/>
              </a:defRPr>
            </a:lvl1pPr>
          </a:lstStyle>
          <a:p>
            <a:pPr algn="ctr" eaLnBrk="0" fontAlgn="base" hangingPunct="0">
              <a:spcBef>
                <a:spcPct val="0"/>
              </a:spcBef>
              <a:spcAft>
                <a:spcPct val="0"/>
              </a:spcAft>
              <a:defRPr/>
            </a:pPr>
            <a:endParaRPr lang="en-US">
              <a:solidFill>
                <a:srgbClr val="000000"/>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atin typeface="Times"/>
              </a:defRPr>
            </a:lvl1pPr>
          </a:lstStyle>
          <a:p>
            <a:pPr eaLnBrk="0" fontAlgn="base" hangingPunct="0">
              <a:spcBef>
                <a:spcPct val="0"/>
              </a:spcBef>
              <a:spcAft>
                <a:spcPct val="0"/>
              </a:spcAft>
              <a:defRPr/>
            </a:pPr>
            <a:fld id="{7EAB8033-CFE3-41A8-AB19-909428247479}" type="slidenum">
              <a:rPr lang="en-US">
                <a:solidFill>
                  <a:srgbClr val="000000"/>
                </a:solidFill>
              </a:rPr>
              <a:pPr eaLnBrk="0" fontAlgn="base" hangingPunct="0">
                <a:spcBef>
                  <a:spcPct val="0"/>
                </a:spcBef>
                <a:spcAft>
                  <a:spcPct val="0"/>
                </a:spcAft>
                <a:defRPr/>
              </a:pPr>
              <a:t>‹#›</a:t>
            </a:fld>
            <a:endParaRPr lang="en-US">
              <a:solidFill>
                <a:srgbClr val="000000"/>
              </a:solidFill>
            </a:endParaRPr>
          </a:p>
        </p:txBody>
      </p:sp>
      <p:pic>
        <p:nvPicPr>
          <p:cNvPr id="2055" name="Picture 7"/>
          <p:cNvPicPr>
            <a:picLocks noChangeAspect="1" noChangeArrowheads="1"/>
          </p:cNvPicPr>
          <p:nvPr/>
        </p:nvPicPr>
        <p:blipFill>
          <a:blip r:embed="rId21" cstate="print"/>
          <a:srcRect/>
          <a:stretch>
            <a:fillRect/>
          </a:stretch>
        </p:blipFill>
        <p:spPr bwMode="auto">
          <a:xfrm>
            <a:off x="0" y="0"/>
            <a:ext cx="9144000"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 id="2147483712" r:id="rId12"/>
    <p:sldLayoutId id="2147483713" r:id="rId13"/>
    <p:sldLayoutId id="2147483714" r:id="rId14"/>
    <p:sldLayoutId id="2147483715" r:id="rId15"/>
    <p:sldLayoutId id="2147483716" r:id="rId16"/>
    <p:sldLayoutId id="2147483717" r:id="rId17"/>
    <p:sldLayoutId id="2147483718" r:id="rId18"/>
    <p:sldLayoutId id="2147483719" r:id="rId19"/>
  </p:sldLayoutIdLst>
  <p:timing>
    <p:tnLst>
      <p:par>
        <p:cTn id="1" dur="indefinite" restart="never" nodeType="tmRoot"/>
      </p:par>
    </p:tnLst>
  </p:timing>
  <p:hf hdr="0" ftr="0" dt="0"/>
  <p:txStyles>
    <p:titleStyle>
      <a:lvl1pPr algn="ctr" rtl="0" eaLnBrk="1" fontAlgn="base" hangingPunct="1">
        <a:spcBef>
          <a:spcPct val="0"/>
        </a:spcBef>
        <a:spcAft>
          <a:spcPct val="0"/>
        </a:spcAft>
        <a:defRPr sz="4400">
          <a:solidFill>
            <a:schemeClr val="accent2"/>
          </a:solidFill>
          <a:latin typeface="+mj-lt"/>
          <a:ea typeface="+mj-ea"/>
          <a:cs typeface="+mj-cs"/>
        </a:defRPr>
      </a:lvl1pPr>
      <a:lvl2pPr algn="ctr" rtl="0" eaLnBrk="1" fontAlgn="base" hangingPunct="1">
        <a:spcBef>
          <a:spcPct val="0"/>
        </a:spcBef>
        <a:spcAft>
          <a:spcPct val="0"/>
        </a:spcAft>
        <a:defRPr sz="4400">
          <a:solidFill>
            <a:schemeClr val="accent2"/>
          </a:solidFill>
          <a:latin typeface="Times"/>
        </a:defRPr>
      </a:lvl2pPr>
      <a:lvl3pPr algn="ctr" rtl="0" eaLnBrk="1" fontAlgn="base" hangingPunct="1">
        <a:spcBef>
          <a:spcPct val="0"/>
        </a:spcBef>
        <a:spcAft>
          <a:spcPct val="0"/>
        </a:spcAft>
        <a:defRPr sz="4400">
          <a:solidFill>
            <a:schemeClr val="accent2"/>
          </a:solidFill>
          <a:latin typeface="Times"/>
        </a:defRPr>
      </a:lvl3pPr>
      <a:lvl4pPr algn="ctr" rtl="0" eaLnBrk="1" fontAlgn="base" hangingPunct="1">
        <a:spcBef>
          <a:spcPct val="0"/>
        </a:spcBef>
        <a:spcAft>
          <a:spcPct val="0"/>
        </a:spcAft>
        <a:defRPr sz="4400">
          <a:solidFill>
            <a:schemeClr val="accent2"/>
          </a:solidFill>
          <a:latin typeface="Times"/>
        </a:defRPr>
      </a:lvl4pPr>
      <a:lvl5pPr algn="ctr" rtl="0" eaLnBrk="1" fontAlgn="base" hangingPunct="1">
        <a:spcBef>
          <a:spcPct val="0"/>
        </a:spcBef>
        <a:spcAft>
          <a:spcPct val="0"/>
        </a:spcAft>
        <a:defRPr sz="4400">
          <a:solidFill>
            <a:schemeClr val="accent2"/>
          </a:solidFill>
          <a:latin typeface="Times"/>
        </a:defRPr>
      </a:lvl5pPr>
      <a:lvl6pPr marL="457200" algn="ctr" rtl="0" eaLnBrk="1" fontAlgn="base" hangingPunct="1">
        <a:spcBef>
          <a:spcPct val="0"/>
        </a:spcBef>
        <a:spcAft>
          <a:spcPct val="0"/>
        </a:spcAft>
        <a:defRPr sz="4400">
          <a:solidFill>
            <a:schemeClr val="accent2"/>
          </a:solidFill>
          <a:latin typeface="Times"/>
        </a:defRPr>
      </a:lvl6pPr>
      <a:lvl7pPr marL="914400" algn="ctr" rtl="0" eaLnBrk="1" fontAlgn="base" hangingPunct="1">
        <a:spcBef>
          <a:spcPct val="0"/>
        </a:spcBef>
        <a:spcAft>
          <a:spcPct val="0"/>
        </a:spcAft>
        <a:defRPr sz="4400">
          <a:solidFill>
            <a:schemeClr val="accent2"/>
          </a:solidFill>
          <a:latin typeface="Times"/>
        </a:defRPr>
      </a:lvl7pPr>
      <a:lvl8pPr marL="1371600" algn="ctr" rtl="0" eaLnBrk="1" fontAlgn="base" hangingPunct="1">
        <a:spcBef>
          <a:spcPct val="0"/>
        </a:spcBef>
        <a:spcAft>
          <a:spcPct val="0"/>
        </a:spcAft>
        <a:defRPr sz="4400">
          <a:solidFill>
            <a:schemeClr val="accent2"/>
          </a:solidFill>
          <a:latin typeface="Times"/>
        </a:defRPr>
      </a:lvl8pPr>
      <a:lvl9pPr marL="1828800" algn="ctr" rtl="0" eaLnBrk="1" fontAlgn="base" hangingPunct="1">
        <a:spcBef>
          <a:spcPct val="0"/>
        </a:spcBef>
        <a:spcAft>
          <a:spcPct val="0"/>
        </a:spcAft>
        <a:defRPr sz="4400">
          <a:solidFill>
            <a:schemeClr val="accent2"/>
          </a:solidFill>
          <a:latin typeface="Times"/>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164A20-09D7-4386-8516-B20C590900A0}" type="slidenum">
              <a:rPr lang="en-US" smtClean="0"/>
              <a:t>‹#›</a:t>
            </a:fld>
            <a:endParaRPr lang="en-US"/>
          </a:p>
        </p:txBody>
      </p:sp>
    </p:spTree>
    <p:extLst>
      <p:ext uri="{BB962C8B-B14F-4D97-AF65-F5344CB8AC3E}">
        <p14:creationId xmlns:p14="http://schemas.microsoft.com/office/powerpoint/2010/main" val="3591502333"/>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15.png"/><Relationship Id="rId1" Type="http://schemas.openxmlformats.org/officeDocument/2006/relationships/slideLayout" Target="../slideLayouts/slideLayout2.xml"/><Relationship Id="rId5" Type="http://schemas.openxmlformats.org/officeDocument/2006/relationships/image" Target="../media/image17.wmf"/><Relationship Id="rId4" Type="http://schemas.openxmlformats.org/officeDocument/2006/relationships/image" Target="../media/image16.png"/></Relationships>
</file>

<file path=ppt/slides/_rels/slide1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19.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xml"/><Relationship Id="rId6" Type="http://schemas.openxmlformats.org/officeDocument/2006/relationships/image" Target="../media/image17.wmf"/><Relationship Id="rId5" Type="http://schemas.openxmlformats.org/officeDocument/2006/relationships/image" Target="../media/image19.png"/><Relationship Id="rId4" Type="http://schemas.openxmlformats.org/officeDocument/2006/relationships/image" Target="../media/image18.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7.wm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5"/>
          <p:cNvSpPr>
            <a:spLocks noChangeArrowheads="1"/>
          </p:cNvSpPr>
          <p:nvPr/>
        </p:nvSpPr>
        <p:spPr bwMode="auto">
          <a:xfrm>
            <a:off x="61968" y="130210"/>
            <a:ext cx="8991600" cy="1693863"/>
          </a:xfrm>
          <a:prstGeom prst="rect">
            <a:avLst/>
          </a:prstGeom>
          <a:noFill/>
          <a:ln w="9525">
            <a:noFill/>
            <a:miter lim="800000"/>
            <a:headEnd/>
            <a:tailEnd/>
          </a:ln>
        </p:spPr>
        <p:txBody>
          <a:bodyPr anchor="b"/>
          <a:lstStyle/>
          <a:p>
            <a:pPr algn="ctr"/>
            <a:r>
              <a:rPr lang="en-US" sz="3600" dirty="0">
                <a:solidFill>
                  <a:schemeClr val="accent2"/>
                </a:solidFill>
              </a:rPr>
              <a:t>Dynamic Scheduling for Reduced Energy in</a:t>
            </a:r>
          </a:p>
          <a:p>
            <a:pPr algn="ctr"/>
            <a:r>
              <a:rPr lang="en-US" sz="3600" dirty="0">
                <a:solidFill>
                  <a:schemeClr val="accent2"/>
                </a:solidFill>
              </a:rPr>
              <a:t>Configuration-</a:t>
            </a:r>
            <a:r>
              <a:rPr lang="en-US" sz="3600" dirty="0" err="1">
                <a:solidFill>
                  <a:schemeClr val="accent2"/>
                </a:solidFill>
              </a:rPr>
              <a:t>Subsetted</a:t>
            </a:r>
            <a:r>
              <a:rPr lang="en-US" sz="3600" dirty="0">
                <a:solidFill>
                  <a:schemeClr val="accent2"/>
                </a:solidFill>
              </a:rPr>
              <a:t> Heterogeneous Multicore Systems</a:t>
            </a:r>
            <a:endParaRPr lang="en-US" sz="3600" dirty="0" smtClean="0">
              <a:solidFill>
                <a:schemeClr val="accent2"/>
              </a:solidFill>
            </a:endParaRPr>
          </a:p>
        </p:txBody>
      </p:sp>
      <p:sp>
        <p:nvSpPr>
          <p:cNvPr id="7173" name="Text Box 9"/>
          <p:cNvSpPr txBox="1">
            <a:spLocks noChangeArrowheads="1"/>
          </p:cNvSpPr>
          <p:nvPr/>
        </p:nvSpPr>
        <p:spPr bwMode="auto">
          <a:xfrm>
            <a:off x="273050" y="5092700"/>
            <a:ext cx="184150" cy="336550"/>
          </a:xfrm>
          <a:prstGeom prst="rect">
            <a:avLst/>
          </a:prstGeom>
          <a:noFill/>
          <a:ln w="9525">
            <a:noFill/>
            <a:miter lim="800000"/>
            <a:headEnd/>
            <a:tailEnd/>
          </a:ln>
        </p:spPr>
        <p:txBody>
          <a:bodyPr wrap="none">
            <a:spAutoFit/>
          </a:bodyPr>
          <a:lstStyle/>
          <a:p>
            <a:pPr algn="l" eaLnBrk="1" hangingPunct="1"/>
            <a:endParaRPr lang="en-US" sz="1600">
              <a:latin typeface="Tahoma" pitchFamily="16" charset="0"/>
            </a:endParaRPr>
          </a:p>
        </p:txBody>
      </p:sp>
      <p:sp>
        <p:nvSpPr>
          <p:cNvPr id="7174" name="Text Box 10"/>
          <p:cNvSpPr txBox="1">
            <a:spLocks noChangeArrowheads="1"/>
          </p:cNvSpPr>
          <p:nvPr/>
        </p:nvSpPr>
        <p:spPr bwMode="auto">
          <a:xfrm>
            <a:off x="1600200" y="4111492"/>
            <a:ext cx="5029200" cy="581025"/>
          </a:xfrm>
          <a:prstGeom prst="rect">
            <a:avLst/>
          </a:prstGeom>
          <a:noFill/>
          <a:ln w="9525">
            <a:noFill/>
            <a:miter lim="800000"/>
            <a:headEnd/>
            <a:tailEnd/>
          </a:ln>
        </p:spPr>
        <p:txBody>
          <a:bodyPr>
            <a:spAutoFit/>
          </a:bodyPr>
          <a:lstStyle/>
          <a:p>
            <a:pPr algn="l" eaLnBrk="1" hangingPunct="1"/>
            <a:r>
              <a:rPr lang="en-US" sz="1600" baseline="30000" dirty="0">
                <a:latin typeface="Tahoma" pitchFamily="16" charset="0"/>
              </a:rPr>
              <a:t>+ </a:t>
            </a:r>
            <a:r>
              <a:rPr lang="en-US" sz="1600" dirty="0">
                <a:latin typeface="Tahoma" pitchFamily="16" charset="0"/>
              </a:rPr>
              <a:t>Also Affiliated with NSF Center for High-Performance Reconfigurable Computing </a:t>
            </a:r>
          </a:p>
        </p:txBody>
      </p:sp>
      <p:pic>
        <p:nvPicPr>
          <p:cNvPr id="7175" name="Picture 11"/>
          <p:cNvPicPr>
            <a:picLocks noChangeAspect="1" noChangeArrowheads="1"/>
          </p:cNvPicPr>
          <p:nvPr/>
        </p:nvPicPr>
        <p:blipFill>
          <a:blip r:embed="rId3" cstate="print"/>
          <a:srcRect/>
          <a:stretch>
            <a:fillRect/>
          </a:stretch>
        </p:blipFill>
        <p:spPr bwMode="auto">
          <a:xfrm>
            <a:off x="5486400" y="4111492"/>
            <a:ext cx="2181225" cy="619125"/>
          </a:xfrm>
          <a:prstGeom prst="rect">
            <a:avLst/>
          </a:prstGeom>
          <a:noFill/>
          <a:ln w="9525">
            <a:noFill/>
            <a:miter lim="800000"/>
            <a:headEnd/>
            <a:tailEnd/>
          </a:ln>
        </p:spPr>
      </p:pic>
      <p:sp>
        <p:nvSpPr>
          <p:cNvPr id="7" name="Text Box 7"/>
          <p:cNvSpPr txBox="1">
            <a:spLocks noChangeArrowheads="1"/>
          </p:cNvSpPr>
          <p:nvPr/>
        </p:nvSpPr>
        <p:spPr bwMode="auto">
          <a:xfrm>
            <a:off x="469325" y="6051098"/>
            <a:ext cx="4092284" cy="523220"/>
          </a:xfrm>
          <a:prstGeom prst="rect">
            <a:avLst/>
          </a:prstGeom>
          <a:noFill/>
          <a:ln w="9525">
            <a:noFill/>
            <a:miter lim="800000"/>
            <a:headEnd type="none" w="sm" len="sm"/>
            <a:tailEnd type="none" w="med" len="lg"/>
          </a:ln>
          <a:effectLst/>
        </p:spPr>
        <p:txBody>
          <a:bodyPr wrap="square">
            <a:spAutoFit/>
          </a:bodyPr>
          <a:lstStyle/>
          <a:p>
            <a:r>
              <a:rPr lang="en-US" sz="1400" i="1" dirty="0" smtClean="0">
                <a:latin typeface="Times New Roman" pitchFamily="48" charset="0"/>
              </a:rPr>
              <a:t>This work was supported by National Science Foundation (NSF) grant CNS-0953447 </a:t>
            </a:r>
            <a:endParaRPr lang="en-US" sz="1400" i="1" dirty="0">
              <a:latin typeface="Times New Roman" pitchFamily="48" charset="0"/>
            </a:endParaRPr>
          </a:p>
        </p:txBody>
      </p:sp>
      <p:sp>
        <p:nvSpPr>
          <p:cNvPr id="8" name="Text Box 13"/>
          <p:cNvSpPr txBox="1">
            <a:spLocks noChangeArrowheads="1"/>
          </p:cNvSpPr>
          <p:nvPr/>
        </p:nvSpPr>
        <p:spPr bwMode="auto">
          <a:xfrm>
            <a:off x="679938" y="2286001"/>
            <a:ext cx="7737231" cy="1419224"/>
          </a:xfrm>
          <a:prstGeom prst="rect">
            <a:avLst/>
          </a:prstGeom>
          <a:noFill/>
          <a:ln w="9525">
            <a:noFill/>
            <a:miter lim="800000"/>
            <a:headEnd/>
            <a:tailEnd type="none" w="sm" len="sm"/>
          </a:ln>
        </p:spPr>
        <p:txBody>
          <a:bodyPr lIns="0" tIns="0" rIns="0" bIns="0"/>
          <a:lstStyle/>
          <a:p>
            <a:pPr algn="ctr">
              <a:spcAft>
                <a:spcPts val="400"/>
              </a:spcAft>
            </a:pPr>
            <a:r>
              <a:rPr lang="en-US" sz="1800" dirty="0" smtClean="0">
                <a:ea typeface="ＭＳ Ｐゴシック" pitchFamily="16" charset="-128"/>
              </a:rPr>
              <a:t>Hammam Alsafrjalani and Ann Gordon-Ross</a:t>
            </a:r>
            <a:r>
              <a:rPr lang="en-US" sz="1800" baseline="30000" dirty="0" smtClean="0">
                <a:ea typeface="ＭＳ Ｐゴシック" pitchFamily="16" charset="-128"/>
              </a:rPr>
              <a:t>+</a:t>
            </a:r>
            <a:endParaRPr lang="en-US" sz="1800" baseline="30000" dirty="0">
              <a:ea typeface="ＭＳ Ｐゴシック" pitchFamily="16" charset="-128"/>
            </a:endParaRPr>
          </a:p>
          <a:p>
            <a:pPr algn="ctr">
              <a:spcAft>
                <a:spcPts val="0"/>
              </a:spcAft>
            </a:pPr>
            <a:r>
              <a:rPr lang="en-US" sz="1800" dirty="0">
                <a:ea typeface="ＭＳ Ｐゴシック" pitchFamily="16" charset="-128"/>
              </a:rPr>
              <a:t/>
            </a:r>
            <a:br>
              <a:rPr lang="en-US" sz="1800" dirty="0">
                <a:ea typeface="ＭＳ Ｐゴシック" pitchFamily="16" charset="-128"/>
              </a:rPr>
            </a:br>
            <a:r>
              <a:rPr lang="en-US" sz="1600" i="1" dirty="0" smtClean="0">
                <a:latin typeface="Helvetica" pitchFamily="16" charset="0"/>
                <a:ea typeface="ＭＳ Ｐゴシック" pitchFamily="16" charset="-128"/>
              </a:rPr>
              <a:t>Department </a:t>
            </a:r>
            <a:r>
              <a:rPr lang="en-US" sz="1600" i="1" dirty="0">
                <a:latin typeface="Helvetica" pitchFamily="16" charset="0"/>
                <a:ea typeface="ＭＳ Ｐゴシック" pitchFamily="16" charset="-128"/>
              </a:rPr>
              <a:t>of Electrical and Computer </a:t>
            </a:r>
            <a:r>
              <a:rPr lang="en-US" sz="1600" i="1" dirty="0" smtClean="0">
                <a:latin typeface="Helvetica" pitchFamily="16" charset="0"/>
                <a:ea typeface="ＭＳ Ｐゴシック" pitchFamily="16" charset="-128"/>
              </a:rPr>
              <a:t>Engineering</a:t>
            </a:r>
          </a:p>
          <a:p>
            <a:pPr algn="ctr">
              <a:spcAft>
                <a:spcPts val="0"/>
              </a:spcAft>
            </a:pPr>
            <a:r>
              <a:rPr lang="en-US" sz="1600" i="1" dirty="0">
                <a:ea typeface="ＭＳ Ｐゴシック" pitchFamily="16" charset="-128"/>
              </a:rPr>
              <a:t>University of </a:t>
            </a:r>
            <a:r>
              <a:rPr lang="en-US" sz="1600" i="1" dirty="0" smtClean="0">
                <a:ea typeface="ＭＳ Ｐゴシック" pitchFamily="16" charset="-128"/>
              </a:rPr>
              <a:t>Florida, Gainesville, Florida, USA</a:t>
            </a:r>
          </a:p>
        </p:txBody>
      </p:sp>
    </p:spTree>
    <p:extLst>
      <p:ext uri="{BB962C8B-B14F-4D97-AF65-F5344CB8AC3E}">
        <p14:creationId xmlns:p14="http://schemas.microsoft.com/office/powerpoint/2010/main" val="12728621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Solution</a:t>
            </a:r>
            <a:endParaRPr lang="en-US" dirty="0"/>
          </a:p>
        </p:txBody>
      </p:sp>
      <p:sp>
        <p:nvSpPr>
          <p:cNvPr id="3" name="Content Placeholder 2"/>
          <p:cNvSpPr>
            <a:spLocks noGrp="1"/>
          </p:cNvSpPr>
          <p:nvPr>
            <p:ph idx="1"/>
          </p:nvPr>
        </p:nvSpPr>
        <p:spPr>
          <a:xfrm>
            <a:off x="304801" y="1295400"/>
            <a:ext cx="8686800" cy="4114800"/>
          </a:xfrm>
        </p:spPr>
        <p:txBody>
          <a:bodyPr/>
          <a:lstStyle/>
          <a:p>
            <a:pPr>
              <a:buFont typeface="Wingdings" panose="05000000000000000000" pitchFamily="2" charset="2"/>
              <a:buChar char="Ø"/>
            </a:pPr>
            <a:r>
              <a:rPr lang="en-US" sz="2400" dirty="0" smtClean="0"/>
              <a:t>A heterogeneous </a:t>
            </a:r>
            <a:r>
              <a:rPr lang="en-US" sz="2400" i="1" dirty="0" smtClean="0"/>
              <a:t>and</a:t>
            </a:r>
            <a:r>
              <a:rPr lang="en-US" sz="2400" dirty="0" smtClean="0"/>
              <a:t> configurable multicore system architecture </a:t>
            </a:r>
          </a:p>
          <a:p>
            <a:pPr lvl="1">
              <a:buFont typeface="Wingdings" panose="05000000000000000000" pitchFamily="2" charset="2"/>
              <a:buChar char="Ø"/>
            </a:pPr>
            <a:r>
              <a:rPr lang="en-US" sz="2000" dirty="0" smtClean="0"/>
              <a:t>Domain-specific core configuration subsets</a:t>
            </a:r>
          </a:p>
          <a:p>
            <a:pPr lvl="1">
              <a:buFont typeface="Wingdings" panose="05000000000000000000" pitchFamily="2" charset="2"/>
              <a:buChar char="Ø"/>
            </a:pPr>
            <a:r>
              <a:rPr lang="en-US" sz="2000" dirty="0" smtClean="0"/>
              <a:t>Associated scheduling and tuning (</a:t>
            </a:r>
            <a:r>
              <a:rPr lang="en-US" sz="2000" dirty="0" err="1" smtClean="0"/>
              <a:t>SaT</a:t>
            </a:r>
            <a:r>
              <a:rPr lang="en-US" sz="2000" dirty="0" smtClean="0"/>
              <a:t>) algorithm</a:t>
            </a:r>
          </a:p>
          <a:p>
            <a:pPr>
              <a:buFont typeface="Wingdings" panose="05000000000000000000" pitchFamily="2" charset="2"/>
              <a:buChar char="Ø"/>
            </a:pPr>
            <a:r>
              <a:rPr lang="en-US" sz="2400" dirty="0" smtClean="0"/>
              <a:t>Core heterogeneity</a:t>
            </a:r>
          </a:p>
          <a:p>
            <a:pPr lvl="1">
              <a:buFont typeface="Wingdings" panose="05000000000000000000" pitchFamily="2" charset="2"/>
              <a:buChar char="Ø"/>
            </a:pPr>
            <a:r>
              <a:rPr lang="en-US" sz="2000" dirty="0" smtClean="0"/>
              <a:t>Distinct, unchangeable per-core configuration subsets that meet an application-domain hardware requirements</a:t>
            </a:r>
          </a:p>
          <a:p>
            <a:pPr>
              <a:buFont typeface="Wingdings" panose="05000000000000000000" pitchFamily="2" charset="2"/>
              <a:buChar char="Ø"/>
            </a:pPr>
            <a:r>
              <a:rPr lang="en-US" sz="2400" dirty="0" smtClean="0"/>
              <a:t>Core configurability </a:t>
            </a:r>
          </a:p>
          <a:p>
            <a:pPr lvl="1">
              <a:buFont typeface="Wingdings" panose="05000000000000000000" pitchFamily="2" charset="2"/>
              <a:buChar char="Ø"/>
            </a:pPr>
            <a:r>
              <a:rPr lang="en-US" sz="2000" dirty="0" smtClean="0"/>
              <a:t>Per-core configurable parameters and parameter values</a:t>
            </a:r>
          </a:p>
          <a:p>
            <a:pPr>
              <a:buFont typeface="Wingdings" panose="05000000000000000000" pitchFamily="2" charset="2"/>
              <a:buChar char="Ø"/>
            </a:pPr>
            <a:r>
              <a:rPr lang="en-US" sz="2400" dirty="0" err="1" smtClean="0"/>
              <a:t>SaT</a:t>
            </a:r>
            <a:r>
              <a:rPr lang="en-US" sz="2400" dirty="0" smtClean="0"/>
              <a:t> algorithm</a:t>
            </a:r>
          </a:p>
          <a:p>
            <a:pPr lvl="1">
              <a:buFont typeface="Wingdings" panose="05000000000000000000" pitchFamily="2" charset="2"/>
              <a:buChar char="Ø"/>
            </a:pPr>
            <a:r>
              <a:rPr lang="en-US" sz="2000" dirty="0" smtClean="0"/>
              <a:t>Dynamically profile application </a:t>
            </a:r>
          </a:p>
          <a:p>
            <a:pPr lvl="1">
              <a:buFont typeface="Wingdings" panose="05000000000000000000" pitchFamily="2" charset="2"/>
              <a:buChar char="Ø"/>
            </a:pPr>
            <a:r>
              <a:rPr lang="en-US" sz="2000" dirty="0" smtClean="0"/>
              <a:t>Based </a:t>
            </a:r>
            <a:r>
              <a:rPr lang="en-US" sz="2000" dirty="0"/>
              <a:t>on designer </a:t>
            </a:r>
            <a:r>
              <a:rPr lang="en-US" sz="2000" dirty="0" smtClean="0"/>
              <a:t>goals (e.g</a:t>
            </a:r>
            <a:r>
              <a:rPr lang="en-US" sz="2000" dirty="0"/>
              <a:t>., reduced energy)</a:t>
            </a:r>
            <a:endParaRPr lang="en-US" sz="2000" dirty="0" smtClean="0"/>
          </a:p>
          <a:p>
            <a:pPr lvl="2">
              <a:buFont typeface="Wingdings" panose="05000000000000000000" pitchFamily="2" charset="2"/>
              <a:buChar char="Ø"/>
            </a:pPr>
            <a:r>
              <a:rPr lang="en-US" sz="1800" dirty="0" smtClean="0"/>
              <a:t>Determine core with needed hardware requirements</a:t>
            </a:r>
          </a:p>
          <a:p>
            <a:pPr lvl="2">
              <a:buFont typeface="Wingdings" panose="05000000000000000000" pitchFamily="2" charset="2"/>
              <a:buChar char="Ø"/>
            </a:pPr>
            <a:r>
              <a:rPr lang="en-US" sz="1800" dirty="0" smtClean="0"/>
              <a:t>Tune core’s configurable parameters</a:t>
            </a:r>
          </a:p>
          <a:p>
            <a:pPr marL="0" indent="0">
              <a:buNone/>
            </a:pPr>
            <a:r>
              <a:rPr lang="en-US" sz="2400" dirty="0" smtClean="0"/>
              <a:t> </a:t>
            </a:r>
          </a:p>
        </p:txBody>
      </p:sp>
      <p:sp>
        <p:nvSpPr>
          <p:cNvPr id="5" name="Slide Number Placeholder 4"/>
          <p:cNvSpPr>
            <a:spLocks noGrp="1"/>
          </p:cNvSpPr>
          <p:nvPr>
            <p:ph type="sldNum" sz="quarter" idx="12"/>
          </p:nvPr>
        </p:nvSpPr>
        <p:spPr/>
        <p:txBody>
          <a:bodyPr/>
          <a:lstStyle/>
          <a:p>
            <a:pPr>
              <a:defRPr/>
            </a:pPr>
            <a:fld id="{AC8AD5AF-7CB5-4CD4-A719-F51A283208B1}" type="slidenum">
              <a:rPr lang="en-US" smtClean="0">
                <a:solidFill>
                  <a:srgbClr val="000000"/>
                </a:solidFill>
              </a:rPr>
              <a:pPr>
                <a:defRPr/>
              </a:pPr>
              <a:t>10</a:t>
            </a:fld>
            <a:r>
              <a:rPr lang="en-US" smtClean="0">
                <a:solidFill>
                  <a:srgbClr val="000000"/>
                </a:solidFill>
              </a:rPr>
              <a:t>/22</a:t>
            </a:r>
            <a:endParaRPr lang="en-US" dirty="0">
              <a:solidFill>
                <a:srgbClr val="000000"/>
              </a:solidFill>
            </a:endParaRPr>
          </a:p>
        </p:txBody>
      </p:sp>
    </p:spTree>
    <p:extLst>
      <p:ext uri="{BB962C8B-B14F-4D97-AF65-F5344CB8AC3E}">
        <p14:creationId xmlns:p14="http://schemas.microsoft.com/office/powerpoint/2010/main" val="3021359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500"/>
                                        <p:tgtEl>
                                          <p:spTgt spid="3">
                                            <p:txEl>
                                              <p:pRg st="5" end="5"/>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fade">
                                      <p:cBhvr>
                                        <p:cTn id="29" dur="500"/>
                                        <p:tgtEl>
                                          <p:spTgt spid="3">
                                            <p:txEl>
                                              <p:pRg st="6" end="6"/>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fade">
                                      <p:cBhvr>
                                        <p:cTn id="34" dur="500"/>
                                        <p:tgtEl>
                                          <p:spTgt spid="3">
                                            <p:txEl>
                                              <p:pRg st="7" end="7"/>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fade">
                                      <p:cBhvr>
                                        <p:cTn id="37" dur="500"/>
                                        <p:tgtEl>
                                          <p:spTgt spid="3">
                                            <p:txEl>
                                              <p:pRg st="8" end="8"/>
                                            </p:txEl>
                                          </p:spTgt>
                                        </p:tgtEl>
                                      </p:cBhvr>
                                    </p:animEffect>
                                  </p:childTnLst>
                                </p:cTn>
                              </p:par>
                              <p:par>
                                <p:cTn id="38" presetID="10" presetClass="entr" presetSubtype="0" fill="hold" nodeType="withEffect">
                                  <p:stCondLst>
                                    <p:cond delay="0"/>
                                  </p:stCondLst>
                                  <p:childTnLst>
                                    <p:set>
                                      <p:cBhvr>
                                        <p:cTn id="39" dur="1" fill="hold">
                                          <p:stCondLst>
                                            <p:cond delay="0"/>
                                          </p:stCondLst>
                                        </p:cTn>
                                        <p:tgtEl>
                                          <p:spTgt spid="3">
                                            <p:txEl>
                                              <p:pRg st="9" end="9"/>
                                            </p:txEl>
                                          </p:spTgt>
                                        </p:tgtEl>
                                        <p:attrNameLst>
                                          <p:attrName>style.visibility</p:attrName>
                                        </p:attrNameLst>
                                      </p:cBhvr>
                                      <p:to>
                                        <p:strVal val="visible"/>
                                      </p:to>
                                    </p:set>
                                    <p:animEffect transition="in" filter="fade">
                                      <p:cBhvr>
                                        <p:cTn id="40" dur="500"/>
                                        <p:tgtEl>
                                          <p:spTgt spid="3">
                                            <p:txEl>
                                              <p:pRg st="9" end="9"/>
                                            </p:txEl>
                                          </p:spTgt>
                                        </p:tgtEl>
                                      </p:cBhvr>
                                    </p:animEffect>
                                  </p:childTnLst>
                                </p:cTn>
                              </p:par>
                              <p:par>
                                <p:cTn id="41" presetID="10" presetClass="entr" presetSubtype="0" fill="hold" nodeType="with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animEffect transition="in" filter="fade">
                                      <p:cBhvr>
                                        <p:cTn id="43" dur="500"/>
                                        <p:tgtEl>
                                          <p:spTgt spid="3">
                                            <p:txEl>
                                              <p:pRg st="10" end="10"/>
                                            </p:txEl>
                                          </p:spTgt>
                                        </p:tgtEl>
                                      </p:cBhvr>
                                    </p:animEffect>
                                  </p:childTnLst>
                                </p:cTn>
                              </p:par>
                              <p:par>
                                <p:cTn id="44" presetID="10" presetClass="entr" presetSubtype="0" fill="hold" nodeType="withEffect">
                                  <p:stCondLst>
                                    <p:cond delay="0"/>
                                  </p:stCondLst>
                                  <p:childTnLst>
                                    <p:set>
                                      <p:cBhvr>
                                        <p:cTn id="45" dur="1" fill="hold">
                                          <p:stCondLst>
                                            <p:cond delay="0"/>
                                          </p:stCondLst>
                                        </p:cTn>
                                        <p:tgtEl>
                                          <p:spTgt spid="3">
                                            <p:txEl>
                                              <p:pRg st="11" end="11"/>
                                            </p:txEl>
                                          </p:spTgt>
                                        </p:tgtEl>
                                        <p:attrNameLst>
                                          <p:attrName>style.visibility</p:attrName>
                                        </p:attrNameLst>
                                      </p:cBhvr>
                                      <p:to>
                                        <p:strVal val="visible"/>
                                      </p:to>
                                    </p:set>
                                    <p:animEffect transition="in" filter="fade">
                                      <p:cBhvr>
                                        <p:cTn id="46"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04800"/>
            <a:ext cx="8763000" cy="1143000"/>
          </a:xfrm>
        </p:spPr>
        <p:txBody>
          <a:bodyPr/>
          <a:lstStyle/>
          <a:p>
            <a:r>
              <a:rPr lang="en-US" sz="3600" dirty="0" smtClean="0"/>
              <a:t>Example</a:t>
            </a:r>
            <a:br>
              <a:rPr lang="en-US" sz="3600" dirty="0" smtClean="0"/>
            </a:br>
            <a:r>
              <a:rPr lang="en-US" sz="2800" dirty="0" smtClean="0"/>
              <a:t>Heterogeneous Configurable Quad-cores and </a:t>
            </a:r>
            <a:r>
              <a:rPr lang="en-US" sz="2800" dirty="0" err="1" smtClean="0"/>
              <a:t>SaT</a:t>
            </a:r>
            <a:r>
              <a:rPr lang="en-US" sz="2800" dirty="0" smtClean="0"/>
              <a:t> </a:t>
            </a:r>
            <a:endParaRPr lang="en-US" sz="2400" dirty="0"/>
          </a:p>
        </p:txBody>
      </p:sp>
      <p:sp>
        <p:nvSpPr>
          <p:cNvPr id="5" name="Rounded Rectangle 4"/>
          <p:cNvSpPr/>
          <p:nvPr/>
        </p:nvSpPr>
        <p:spPr bwMode="auto">
          <a:xfrm>
            <a:off x="1072198" y="2014822"/>
            <a:ext cx="3123716" cy="1603071"/>
          </a:xfrm>
          <a:prstGeom prst="roundRect">
            <a:avLst/>
          </a:prstGeom>
          <a:solidFill>
            <a:schemeClr val="bg2">
              <a:lumMod val="40000"/>
              <a:lumOff val="60000"/>
            </a:scheme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a:endParaRPr>
          </a:p>
        </p:txBody>
      </p:sp>
      <p:sp>
        <p:nvSpPr>
          <p:cNvPr id="6" name="Rounded Rectangle 5"/>
          <p:cNvSpPr/>
          <p:nvPr/>
        </p:nvSpPr>
        <p:spPr bwMode="auto">
          <a:xfrm>
            <a:off x="2167890" y="2551093"/>
            <a:ext cx="914400" cy="987593"/>
          </a:xfrm>
          <a:prstGeom prst="roundRect">
            <a:avLst/>
          </a:prstGeom>
          <a:solidFill>
            <a:srgbClr val="CCCC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eaLnBrk="0" fontAlgn="base" hangingPunct="0">
              <a:spcBef>
                <a:spcPct val="0"/>
              </a:spcBef>
              <a:spcAft>
                <a:spcPct val="0"/>
              </a:spcAft>
            </a:pPr>
            <a:r>
              <a:rPr lang="en-US" sz="1400" dirty="0"/>
              <a:t>512KB</a:t>
            </a:r>
          </a:p>
          <a:p>
            <a:pPr algn="ctr" eaLnBrk="0" fontAlgn="base" hangingPunct="0">
              <a:spcBef>
                <a:spcPct val="0"/>
              </a:spcBef>
              <a:spcAft>
                <a:spcPct val="0"/>
              </a:spcAft>
            </a:pPr>
            <a:r>
              <a:rPr lang="en-US" sz="1400" dirty="0" smtClean="0"/>
              <a:t>Cache</a:t>
            </a:r>
            <a:endParaRPr lang="en-US" sz="1400" dirty="0"/>
          </a:p>
        </p:txBody>
      </p:sp>
      <p:sp>
        <p:nvSpPr>
          <p:cNvPr id="7" name="Rounded Rectangle 6"/>
          <p:cNvSpPr/>
          <p:nvPr/>
        </p:nvSpPr>
        <p:spPr bwMode="auto">
          <a:xfrm>
            <a:off x="3234690" y="3006749"/>
            <a:ext cx="914400" cy="515597"/>
          </a:xfrm>
          <a:prstGeom prst="roundRect">
            <a:avLst/>
          </a:prstGeom>
          <a:solidFill>
            <a:srgbClr val="92D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a:rPr>
              <a:t>128KB</a:t>
            </a:r>
          </a:p>
        </p:txBody>
      </p:sp>
      <p:sp>
        <p:nvSpPr>
          <p:cNvPr id="8" name="Rounded Rectangle 7"/>
          <p:cNvSpPr/>
          <p:nvPr/>
        </p:nvSpPr>
        <p:spPr bwMode="auto">
          <a:xfrm>
            <a:off x="3471741" y="2655720"/>
            <a:ext cx="440297" cy="231473"/>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eaLnBrk="0" fontAlgn="base" hangingPunct="0">
              <a:spcBef>
                <a:spcPct val="0"/>
              </a:spcBef>
              <a:spcAft>
                <a:spcPct val="0"/>
              </a:spcAft>
            </a:pPr>
            <a:r>
              <a:rPr lang="en-US" sz="1400" dirty="0" smtClean="0"/>
              <a:t>64KB</a:t>
            </a:r>
            <a:endParaRPr kumimoji="0" lang="en-US" sz="1400" b="0" i="0" u="none" strike="noStrike" cap="none" normalizeH="0" baseline="0" dirty="0" smtClean="0">
              <a:ln>
                <a:noFill/>
              </a:ln>
              <a:solidFill>
                <a:schemeClr val="tx1"/>
              </a:solidFill>
              <a:effectLst/>
              <a:latin typeface="Times"/>
            </a:endParaRPr>
          </a:p>
        </p:txBody>
      </p:sp>
      <p:sp>
        <p:nvSpPr>
          <p:cNvPr id="9" name="Rounded Rectangle 8"/>
          <p:cNvSpPr/>
          <p:nvPr/>
        </p:nvSpPr>
        <p:spPr bwMode="auto">
          <a:xfrm>
            <a:off x="1114108" y="2551093"/>
            <a:ext cx="914400" cy="987593"/>
          </a:xfrm>
          <a:prstGeom prst="roundRect">
            <a:avLst/>
          </a:prstGeom>
          <a:solidFill>
            <a:srgbClr val="CCCC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400" dirty="0" smtClean="0">
                <a:latin typeface="Times"/>
              </a:rPr>
              <a:t>512KB</a:t>
            </a:r>
          </a:p>
          <a:p>
            <a:pPr marL="0" marR="0" indent="0" algn="ctr" defTabSz="914400" rtl="0" eaLnBrk="0" fontAlgn="base" latinLnBrk="0" hangingPunct="0">
              <a:lnSpc>
                <a:spcPct val="100000"/>
              </a:lnSpc>
              <a:spcBef>
                <a:spcPct val="0"/>
              </a:spcBef>
              <a:spcAft>
                <a:spcPct val="0"/>
              </a:spcAft>
              <a:buClrTx/>
              <a:buSzTx/>
              <a:buFontTx/>
              <a:buNone/>
              <a:tabLst/>
            </a:pPr>
            <a:r>
              <a:rPr lang="en-US" sz="1400" dirty="0" smtClean="0">
                <a:latin typeface="Times"/>
              </a:rPr>
              <a:t>Cache</a:t>
            </a:r>
            <a:endParaRPr kumimoji="0" lang="en-US" sz="1400" b="0" i="0" u="none" strike="noStrike" cap="none" normalizeH="0" baseline="0" dirty="0" smtClean="0">
              <a:ln>
                <a:noFill/>
              </a:ln>
              <a:solidFill>
                <a:schemeClr val="tx1"/>
              </a:solidFill>
              <a:effectLst/>
              <a:latin typeface="Times"/>
            </a:endParaRPr>
          </a:p>
        </p:txBody>
      </p:sp>
      <p:grpSp>
        <p:nvGrpSpPr>
          <p:cNvPr id="10" name="Group 9"/>
          <p:cNvGrpSpPr/>
          <p:nvPr/>
        </p:nvGrpSpPr>
        <p:grpSpPr>
          <a:xfrm>
            <a:off x="1116648" y="2549041"/>
            <a:ext cx="3034982" cy="987593"/>
            <a:chOff x="1081208" y="5328061"/>
            <a:chExt cx="3034982" cy="987593"/>
          </a:xfrm>
        </p:grpSpPr>
        <p:sp>
          <p:nvSpPr>
            <p:cNvPr id="11" name="Rounded Rectangle 10"/>
            <p:cNvSpPr/>
            <p:nvPr/>
          </p:nvSpPr>
          <p:spPr bwMode="auto">
            <a:xfrm>
              <a:off x="2134990" y="5328061"/>
              <a:ext cx="914400" cy="987593"/>
            </a:xfrm>
            <a:prstGeom prst="roundRect">
              <a:avLst/>
            </a:prstGeom>
            <a:solidFill>
              <a:srgbClr val="EAF9C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eaLnBrk="0" fontAlgn="base" hangingPunct="0">
                <a:spcBef>
                  <a:spcPct val="0"/>
                </a:spcBef>
                <a:spcAft>
                  <a:spcPct val="0"/>
                </a:spcAft>
              </a:pPr>
              <a:r>
                <a:rPr lang="en-US" sz="1400" dirty="0"/>
                <a:t>512KB</a:t>
              </a:r>
            </a:p>
            <a:p>
              <a:pPr algn="ctr" eaLnBrk="0" fontAlgn="base" hangingPunct="0">
                <a:spcBef>
                  <a:spcPct val="0"/>
                </a:spcBef>
                <a:spcAft>
                  <a:spcPct val="0"/>
                </a:spcAft>
              </a:pPr>
              <a:r>
                <a:rPr lang="en-US" sz="1400" dirty="0" smtClean="0"/>
                <a:t>Cache</a:t>
              </a:r>
              <a:endParaRPr lang="en-US" sz="1400" dirty="0"/>
            </a:p>
          </p:txBody>
        </p:sp>
        <p:sp>
          <p:nvSpPr>
            <p:cNvPr id="12" name="Rounded Rectangle 11"/>
            <p:cNvSpPr/>
            <p:nvPr/>
          </p:nvSpPr>
          <p:spPr bwMode="auto">
            <a:xfrm>
              <a:off x="3201790" y="5783717"/>
              <a:ext cx="914400" cy="515597"/>
            </a:xfrm>
            <a:prstGeom prst="roundRect">
              <a:avLst/>
            </a:prstGeom>
            <a:solidFill>
              <a:srgbClr val="00206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eaLnBrk="0" fontAlgn="base" hangingPunct="0">
                <a:spcBef>
                  <a:spcPct val="0"/>
                </a:spcBef>
                <a:spcAft>
                  <a:spcPct val="0"/>
                </a:spcAft>
              </a:pPr>
              <a:r>
                <a:rPr lang="en-US" sz="1400" dirty="0"/>
                <a:t>128KB</a:t>
              </a:r>
              <a:endParaRPr kumimoji="0" lang="en-US" sz="1400" b="0" i="0" u="none" strike="noStrike" cap="none" normalizeH="0" baseline="0" dirty="0" smtClean="0">
                <a:ln>
                  <a:noFill/>
                </a:ln>
                <a:solidFill>
                  <a:schemeClr val="tx1"/>
                </a:solidFill>
                <a:effectLst/>
                <a:latin typeface="Times"/>
              </a:endParaRPr>
            </a:p>
          </p:txBody>
        </p:sp>
        <p:sp>
          <p:nvSpPr>
            <p:cNvPr id="13" name="Rounded Rectangle 12"/>
            <p:cNvSpPr/>
            <p:nvPr/>
          </p:nvSpPr>
          <p:spPr bwMode="auto">
            <a:xfrm>
              <a:off x="3441061" y="5427516"/>
              <a:ext cx="440297" cy="231473"/>
            </a:xfrm>
            <a:prstGeom prst="roundRect">
              <a:avLst/>
            </a:prstGeom>
            <a:solidFill>
              <a:srgbClr val="FF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a:rPr>
                <a:t>64KB</a:t>
              </a:r>
            </a:p>
          </p:txBody>
        </p:sp>
        <p:sp>
          <p:nvSpPr>
            <p:cNvPr id="14" name="Rounded Rectangle 13"/>
            <p:cNvSpPr/>
            <p:nvPr/>
          </p:nvSpPr>
          <p:spPr bwMode="auto">
            <a:xfrm>
              <a:off x="1081208" y="5328061"/>
              <a:ext cx="914400" cy="987593"/>
            </a:xfrm>
            <a:prstGeom prst="roundRect">
              <a:avLst/>
            </a:prstGeom>
            <a:solidFill>
              <a:srgbClr val="EAF9C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eaLnBrk="0" fontAlgn="base" hangingPunct="0">
                <a:spcBef>
                  <a:spcPct val="0"/>
                </a:spcBef>
                <a:spcAft>
                  <a:spcPct val="0"/>
                </a:spcAft>
              </a:pPr>
              <a:r>
                <a:rPr lang="en-US" sz="1400" dirty="0"/>
                <a:t>512KB</a:t>
              </a:r>
            </a:p>
            <a:p>
              <a:pPr algn="ctr" eaLnBrk="0" fontAlgn="base" hangingPunct="0">
                <a:spcBef>
                  <a:spcPct val="0"/>
                </a:spcBef>
                <a:spcAft>
                  <a:spcPct val="0"/>
                </a:spcAft>
              </a:pPr>
              <a:r>
                <a:rPr lang="en-US" sz="1400" dirty="0" smtClean="0"/>
                <a:t>Cache</a:t>
              </a:r>
              <a:endParaRPr lang="en-US" sz="1400" dirty="0"/>
            </a:p>
          </p:txBody>
        </p:sp>
      </p:grpSp>
      <p:sp>
        <p:nvSpPr>
          <p:cNvPr id="15" name="Rectangle 14"/>
          <p:cNvSpPr/>
          <p:nvPr/>
        </p:nvSpPr>
        <p:spPr>
          <a:xfrm>
            <a:off x="1092836" y="2016443"/>
            <a:ext cx="3111182" cy="523220"/>
          </a:xfrm>
          <a:prstGeom prst="rect">
            <a:avLst/>
          </a:prstGeom>
        </p:spPr>
        <p:txBody>
          <a:bodyPr wrap="square">
            <a:spAutoFit/>
          </a:bodyPr>
          <a:lstStyle/>
          <a:p>
            <a:pPr algn="ctr"/>
            <a:r>
              <a:rPr lang="en-US" sz="1400" dirty="0"/>
              <a:t>Heterogeneous, configurable multicore platform</a:t>
            </a:r>
          </a:p>
        </p:txBody>
      </p:sp>
      <p:sp>
        <p:nvSpPr>
          <p:cNvPr id="16" name="TextBox 15"/>
          <p:cNvSpPr txBox="1"/>
          <p:nvPr/>
        </p:nvSpPr>
        <p:spPr>
          <a:xfrm>
            <a:off x="2839496" y="4955469"/>
            <a:ext cx="2425700" cy="1169551"/>
          </a:xfrm>
          <a:prstGeom prst="rect">
            <a:avLst/>
          </a:prstGeom>
          <a:noFill/>
        </p:spPr>
        <p:txBody>
          <a:bodyPr wrap="square" rtlCol="0">
            <a:spAutoFit/>
          </a:bodyPr>
          <a:lstStyle/>
          <a:p>
            <a:pPr marL="0" lvl="1"/>
            <a:r>
              <a:rPr lang="en-US" sz="1400" dirty="0"/>
              <a:t>Heterogeneity defined b</a:t>
            </a:r>
            <a:r>
              <a:rPr lang="en-US" sz="1400" dirty="0" smtClean="0"/>
              <a:t>y </a:t>
            </a:r>
            <a:r>
              <a:rPr lang="en-US" sz="1400" dirty="0"/>
              <a:t>domain-specific </a:t>
            </a:r>
            <a:r>
              <a:rPr lang="en-US" sz="1400" dirty="0" smtClean="0"/>
              <a:t>requirements (e.g., size has most impact on energy, so cores with various cache sizes)</a:t>
            </a:r>
            <a:endParaRPr lang="en-US" dirty="0"/>
          </a:p>
        </p:txBody>
      </p:sp>
      <p:cxnSp>
        <p:nvCxnSpPr>
          <p:cNvPr id="17" name="Straight Arrow Connector 16"/>
          <p:cNvCxnSpPr>
            <a:stCxn id="16" idx="0"/>
          </p:cNvCxnSpPr>
          <p:nvPr/>
        </p:nvCxnSpPr>
        <p:spPr bwMode="auto">
          <a:xfrm flipH="1" flipV="1">
            <a:off x="3360122" y="3757783"/>
            <a:ext cx="692224" cy="1197686"/>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8" name="Straight Arrow Connector 17"/>
          <p:cNvCxnSpPr>
            <a:stCxn id="16" idx="0"/>
            <a:endCxn id="5" idx="2"/>
          </p:cNvCxnSpPr>
          <p:nvPr/>
        </p:nvCxnSpPr>
        <p:spPr bwMode="auto">
          <a:xfrm flipH="1" flipV="1">
            <a:off x="2634056" y="3617893"/>
            <a:ext cx="1418290" cy="1337576"/>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9" name="Straight Arrow Connector 18"/>
          <p:cNvCxnSpPr>
            <a:stCxn id="16" idx="0"/>
            <a:endCxn id="7" idx="2"/>
          </p:cNvCxnSpPr>
          <p:nvPr/>
        </p:nvCxnSpPr>
        <p:spPr bwMode="auto">
          <a:xfrm flipH="1" flipV="1">
            <a:off x="3691890" y="3522346"/>
            <a:ext cx="360456" cy="1433123"/>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20" name="Straight Arrow Connector 19"/>
          <p:cNvCxnSpPr>
            <a:stCxn id="16" idx="0"/>
            <a:endCxn id="8" idx="2"/>
          </p:cNvCxnSpPr>
          <p:nvPr/>
        </p:nvCxnSpPr>
        <p:spPr bwMode="auto">
          <a:xfrm flipH="1" flipV="1">
            <a:off x="3691890" y="2887193"/>
            <a:ext cx="360456" cy="2068276"/>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21" name="Rectangle 20"/>
          <p:cNvSpPr/>
          <p:nvPr/>
        </p:nvSpPr>
        <p:spPr>
          <a:xfrm>
            <a:off x="54451" y="4805238"/>
            <a:ext cx="2493328" cy="954107"/>
          </a:xfrm>
          <a:prstGeom prst="rect">
            <a:avLst/>
          </a:prstGeom>
        </p:spPr>
        <p:txBody>
          <a:bodyPr wrap="square">
            <a:spAutoFit/>
          </a:bodyPr>
          <a:lstStyle/>
          <a:p>
            <a:pPr marL="0" lvl="1"/>
            <a:r>
              <a:rPr lang="en-US" sz="1400" dirty="0" smtClean="0"/>
              <a:t>Configurability defined by application-specific requirements (e.g., </a:t>
            </a:r>
            <a:r>
              <a:rPr lang="en-US" sz="1400" dirty="0"/>
              <a:t>c</a:t>
            </a:r>
            <a:r>
              <a:rPr lang="en-US" sz="1400" dirty="0" smtClean="0"/>
              <a:t>ache associativity and line size)</a:t>
            </a:r>
            <a:endParaRPr lang="en-US" dirty="0"/>
          </a:p>
        </p:txBody>
      </p:sp>
      <p:grpSp>
        <p:nvGrpSpPr>
          <p:cNvPr id="22" name="Group 21"/>
          <p:cNvGrpSpPr/>
          <p:nvPr/>
        </p:nvGrpSpPr>
        <p:grpSpPr>
          <a:xfrm>
            <a:off x="1116648" y="2549040"/>
            <a:ext cx="3034982" cy="987593"/>
            <a:chOff x="5867398" y="5065796"/>
            <a:chExt cx="3034982" cy="987593"/>
          </a:xfrm>
        </p:grpSpPr>
        <p:sp>
          <p:nvSpPr>
            <p:cNvPr id="23" name="Rounded Rectangle 22"/>
            <p:cNvSpPr/>
            <p:nvPr/>
          </p:nvSpPr>
          <p:spPr bwMode="auto">
            <a:xfrm>
              <a:off x="6921180" y="5065796"/>
              <a:ext cx="914400" cy="987593"/>
            </a:xfrm>
            <a:prstGeom prst="roundRect">
              <a:avLst/>
            </a:prstGeom>
            <a:solidFill>
              <a:srgbClr val="92D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eaLnBrk="0" fontAlgn="base" hangingPunct="0">
                <a:spcBef>
                  <a:spcPct val="0"/>
                </a:spcBef>
                <a:spcAft>
                  <a:spcPct val="0"/>
                </a:spcAft>
              </a:pPr>
              <a:r>
                <a:rPr lang="en-US" sz="1400" dirty="0"/>
                <a:t>512KB</a:t>
              </a:r>
            </a:p>
            <a:p>
              <a:pPr algn="ctr" eaLnBrk="0" fontAlgn="base" hangingPunct="0">
                <a:spcBef>
                  <a:spcPct val="0"/>
                </a:spcBef>
                <a:spcAft>
                  <a:spcPct val="0"/>
                </a:spcAft>
              </a:pPr>
              <a:r>
                <a:rPr lang="en-US" sz="1400" dirty="0" smtClean="0"/>
                <a:t>Cache</a:t>
              </a:r>
              <a:endParaRPr lang="en-US" sz="1400" dirty="0"/>
            </a:p>
          </p:txBody>
        </p:sp>
        <p:sp>
          <p:nvSpPr>
            <p:cNvPr id="24" name="Rounded Rectangle 23"/>
            <p:cNvSpPr/>
            <p:nvPr/>
          </p:nvSpPr>
          <p:spPr bwMode="auto">
            <a:xfrm>
              <a:off x="7987980" y="5521452"/>
              <a:ext cx="914400" cy="515597"/>
            </a:xfrm>
            <a:prstGeom prst="roundRect">
              <a:avLst/>
            </a:prstGeom>
            <a:solidFill>
              <a:srgbClr val="6666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eaLnBrk="0" fontAlgn="base" hangingPunct="0">
                <a:spcBef>
                  <a:spcPct val="0"/>
                </a:spcBef>
                <a:spcAft>
                  <a:spcPct val="0"/>
                </a:spcAft>
              </a:pPr>
              <a:r>
                <a:rPr lang="en-US" sz="1400" dirty="0"/>
                <a:t>128KB</a:t>
              </a:r>
              <a:endParaRPr kumimoji="0" lang="en-US" sz="1400" b="0" i="0" u="none" strike="noStrike" cap="none" normalizeH="0" baseline="0" dirty="0" smtClean="0">
                <a:ln>
                  <a:noFill/>
                </a:ln>
                <a:solidFill>
                  <a:schemeClr val="tx1"/>
                </a:solidFill>
                <a:effectLst/>
                <a:latin typeface="Times"/>
              </a:endParaRPr>
            </a:p>
          </p:txBody>
        </p:sp>
        <p:sp>
          <p:nvSpPr>
            <p:cNvPr id="25" name="Rounded Rectangle 24"/>
            <p:cNvSpPr/>
            <p:nvPr/>
          </p:nvSpPr>
          <p:spPr bwMode="auto">
            <a:xfrm>
              <a:off x="8225030" y="5170568"/>
              <a:ext cx="440297" cy="231473"/>
            </a:xfrm>
            <a:prstGeom prst="roundRect">
              <a:avLst/>
            </a:prstGeom>
            <a:solidFill>
              <a:schemeClr val="accent3">
                <a:lumMod val="75000"/>
              </a:scheme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eaLnBrk="0" fontAlgn="base" hangingPunct="0">
                <a:spcBef>
                  <a:spcPct val="0"/>
                </a:spcBef>
                <a:spcAft>
                  <a:spcPct val="0"/>
                </a:spcAft>
              </a:pPr>
              <a:r>
                <a:rPr lang="en-US" sz="1400" dirty="0" smtClean="0"/>
                <a:t>64KB</a:t>
              </a:r>
              <a:endParaRPr kumimoji="0" lang="en-US" sz="1400" b="0" i="0" u="none" strike="noStrike" cap="none" normalizeH="0" baseline="0" dirty="0" smtClean="0">
                <a:ln>
                  <a:noFill/>
                </a:ln>
                <a:solidFill>
                  <a:schemeClr val="tx1"/>
                </a:solidFill>
                <a:effectLst/>
                <a:latin typeface="Times"/>
              </a:endParaRPr>
            </a:p>
          </p:txBody>
        </p:sp>
        <p:sp>
          <p:nvSpPr>
            <p:cNvPr id="26" name="Rounded Rectangle 25"/>
            <p:cNvSpPr/>
            <p:nvPr/>
          </p:nvSpPr>
          <p:spPr bwMode="auto">
            <a:xfrm>
              <a:off x="5867398" y="5065796"/>
              <a:ext cx="914400" cy="987593"/>
            </a:xfrm>
            <a:prstGeom prst="roundRect">
              <a:avLst/>
            </a:prstGeom>
            <a:solidFill>
              <a:srgbClr val="92D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eaLnBrk="0" fontAlgn="base" hangingPunct="0">
                <a:spcBef>
                  <a:spcPct val="0"/>
                </a:spcBef>
                <a:spcAft>
                  <a:spcPct val="0"/>
                </a:spcAft>
              </a:pPr>
              <a:r>
                <a:rPr lang="en-US" sz="1400" dirty="0"/>
                <a:t>512KB</a:t>
              </a:r>
            </a:p>
            <a:p>
              <a:pPr algn="ctr" eaLnBrk="0" fontAlgn="base" hangingPunct="0">
                <a:spcBef>
                  <a:spcPct val="0"/>
                </a:spcBef>
                <a:spcAft>
                  <a:spcPct val="0"/>
                </a:spcAft>
              </a:pPr>
              <a:r>
                <a:rPr lang="en-US" sz="1400" dirty="0" smtClean="0"/>
                <a:t>Cache</a:t>
              </a:r>
              <a:endParaRPr lang="en-US" sz="1400" dirty="0"/>
            </a:p>
          </p:txBody>
        </p:sp>
      </p:grpSp>
      <p:sp>
        <p:nvSpPr>
          <p:cNvPr id="27" name="Rectangle 26"/>
          <p:cNvSpPr/>
          <p:nvPr/>
        </p:nvSpPr>
        <p:spPr>
          <a:xfrm>
            <a:off x="4966018" y="1905000"/>
            <a:ext cx="3111182" cy="307777"/>
          </a:xfrm>
          <a:prstGeom prst="rect">
            <a:avLst/>
          </a:prstGeom>
        </p:spPr>
        <p:txBody>
          <a:bodyPr wrap="square">
            <a:spAutoFit/>
          </a:bodyPr>
          <a:lstStyle/>
          <a:p>
            <a:pPr algn="ctr"/>
            <a:r>
              <a:rPr lang="en-US" sz="1400" dirty="0" smtClean="0"/>
              <a:t>Scheduling and tuning algorithm (</a:t>
            </a:r>
            <a:r>
              <a:rPr lang="en-US" sz="1400" dirty="0" err="1" smtClean="0"/>
              <a:t>SaT</a:t>
            </a:r>
            <a:r>
              <a:rPr lang="en-US" sz="1400" dirty="0" smtClean="0"/>
              <a:t>)</a:t>
            </a:r>
            <a:endParaRPr lang="en-US" sz="1400" dirty="0"/>
          </a:p>
        </p:txBody>
      </p:sp>
      <p:sp>
        <p:nvSpPr>
          <p:cNvPr id="28" name="Rounded Rectangle 27"/>
          <p:cNvSpPr/>
          <p:nvPr/>
        </p:nvSpPr>
        <p:spPr bwMode="auto">
          <a:xfrm>
            <a:off x="6001880" y="2572587"/>
            <a:ext cx="1102958" cy="583472"/>
          </a:xfrm>
          <a:prstGeom prst="roundRect">
            <a:avLst/>
          </a:prstGeom>
          <a:solidFill>
            <a:srgbClr val="FFFF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a:rPr>
              <a:t>Profile </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a:rPr>
              <a:t>Applications</a:t>
            </a:r>
          </a:p>
        </p:txBody>
      </p:sp>
      <p:sp>
        <p:nvSpPr>
          <p:cNvPr id="29" name="Curved Left Arrow 28"/>
          <p:cNvSpPr/>
          <p:nvPr/>
        </p:nvSpPr>
        <p:spPr bwMode="auto">
          <a:xfrm>
            <a:off x="7104838" y="2864322"/>
            <a:ext cx="304800" cy="869477"/>
          </a:xfrm>
          <a:prstGeom prst="curvedLeftArrow">
            <a:avLst>
              <a:gd name="adj1" fmla="val 16533"/>
              <a:gd name="adj2" fmla="val 71000"/>
              <a:gd name="adj3" fmla="val 25000"/>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0" name="Rounded Rectangle 29"/>
          <p:cNvSpPr/>
          <p:nvPr/>
        </p:nvSpPr>
        <p:spPr bwMode="auto">
          <a:xfrm>
            <a:off x="5989180" y="3340828"/>
            <a:ext cx="1102958" cy="583472"/>
          </a:xfrm>
          <a:prstGeom prst="roundRect">
            <a:avLst/>
          </a:prstGeom>
          <a:solidFill>
            <a:srgbClr val="FFFF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a:rPr>
              <a:t>Determine </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a:rPr>
              <a:t>HW req.</a:t>
            </a:r>
          </a:p>
        </p:txBody>
      </p:sp>
      <p:sp>
        <p:nvSpPr>
          <p:cNvPr id="31" name="Rounded Rectangle 30"/>
          <p:cNvSpPr/>
          <p:nvPr/>
        </p:nvSpPr>
        <p:spPr bwMode="auto">
          <a:xfrm>
            <a:off x="6001880" y="4114800"/>
            <a:ext cx="1102958" cy="583472"/>
          </a:xfrm>
          <a:prstGeom prst="roundRect">
            <a:avLst/>
          </a:prstGeom>
          <a:solidFill>
            <a:srgbClr val="FFFF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a:rPr>
              <a:t>Schedule</a:t>
            </a:r>
            <a:br>
              <a:rPr kumimoji="0" lang="en-US" sz="1400" b="0" i="0" u="none" strike="noStrike" cap="none" normalizeH="0" baseline="0" dirty="0" smtClean="0">
                <a:ln>
                  <a:noFill/>
                </a:ln>
                <a:solidFill>
                  <a:schemeClr val="tx1"/>
                </a:solidFill>
                <a:effectLst/>
                <a:latin typeface="Times"/>
              </a:rPr>
            </a:br>
            <a:r>
              <a:rPr kumimoji="0" lang="en-US" sz="1400" b="0" i="0" u="none" strike="noStrike" cap="none" normalizeH="0" baseline="0" dirty="0" smtClean="0">
                <a:ln>
                  <a:noFill/>
                </a:ln>
                <a:solidFill>
                  <a:schemeClr val="tx1"/>
                </a:solidFill>
                <a:effectLst/>
                <a:latin typeface="Times"/>
              </a:rPr>
              <a:t>to</a:t>
            </a:r>
            <a:r>
              <a:rPr lang="en-US" sz="1400" dirty="0">
                <a:latin typeface="Times"/>
              </a:rPr>
              <a:t> </a:t>
            </a:r>
            <a:r>
              <a:rPr lang="en-US" sz="1400" dirty="0" smtClean="0">
                <a:latin typeface="Times"/>
              </a:rPr>
              <a:t>core</a:t>
            </a:r>
            <a:endParaRPr kumimoji="0" lang="en-US" sz="1400" b="0" i="0" u="none" strike="noStrike" cap="none" normalizeH="0" baseline="0" dirty="0" smtClean="0">
              <a:ln>
                <a:noFill/>
              </a:ln>
              <a:solidFill>
                <a:schemeClr val="tx1"/>
              </a:solidFill>
              <a:effectLst/>
              <a:latin typeface="Times"/>
            </a:endParaRPr>
          </a:p>
        </p:txBody>
      </p:sp>
      <p:sp>
        <p:nvSpPr>
          <p:cNvPr id="32" name="Curved Left Arrow 31"/>
          <p:cNvSpPr/>
          <p:nvPr/>
        </p:nvSpPr>
        <p:spPr bwMode="auto">
          <a:xfrm>
            <a:off x="7129108" y="3733800"/>
            <a:ext cx="304800" cy="838200"/>
          </a:xfrm>
          <a:prstGeom prst="curvedLeftArrow">
            <a:avLst>
              <a:gd name="adj1" fmla="val 16533"/>
              <a:gd name="adj2" fmla="val 71000"/>
              <a:gd name="adj3" fmla="val 25000"/>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3" name="Rounded Rectangle 32"/>
          <p:cNvSpPr/>
          <p:nvPr/>
        </p:nvSpPr>
        <p:spPr bwMode="auto">
          <a:xfrm>
            <a:off x="6001880" y="4902200"/>
            <a:ext cx="1102958" cy="583472"/>
          </a:xfrm>
          <a:prstGeom prst="roundRect">
            <a:avLst/>
          </a:prstGeom>
          <a:solidFill>
            <a:srgbClr val="FFFF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a:rPr>
              <a:t>Tune core</a:t>
            </a:r>
          </a:p>
        </p:txBody>
      </p:sp>
      <p:sp>
        <p:nvSpPr>
          <p:cNvPr id="34" name="Curved Left Arrow 33"/>
          <p:cNvSpPr/>
          <p:nvPr/>
        </p:nvSpPr>
        <p:spPr bwMode="auto">
          <a:xfrm>
            <a:off x="7129108" y="4559300"/>
            <a:ext cx="304800" cy="838200"/>
          </a:xfrm>
          <a:prstGeom prst="curvedLeftArrow">
            <a:avLst>
              <a:gd name="adj1" fmla="val 16533"/>
              <a:gd name="adj2" fmla="val 71000"/>
              <a:gd name="adj3" fmla="val 25000"/>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nvGrpSpPr>
          <p:cNvPr id="35" name="Group 34"/>
          <p:cNvGrpSpPr/>
          <p:nvPr/>
        </p:nvGrpSpPr>
        <p:grpSpPr>
          <a:xfrm>
            <a:off x="1526385" y="3733799"/>
            <a:ext cx="2283615" cy="1019267"/>
            <a:chOff x="-533400" y="350727"/>
            <a:chExt cx="2100066" cy="1135173"/>
          </a:xfrm>
        </p:grpSpPr>
        <p:sp>
          <p:nvSpPr>
            <p:cNvPr id="36" name="Rounded Rectangle 35"/>
            <p:cNvSpPr/>
            <p:nvPr/>
          </p:nvSpPr>
          <p:spPr bwMode="auto">
            <a:xfrm>
              <a:off x="-533400" y="381000"/>
              <a:ext cx="325559" cy="241459"/>
            </a:xfrm>
            <a:prstGeom prst="roundRect">
              <a:avLst/>
            </a:prstGeom>
            <a:solidFill>
              <a:srgbClr val="92D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eaLnBrk="0" fontAlgn="base" hangingPunct="0">
                <a:spcBef>
                  <a:spcPct val="0"/>
                </a:spcBef>
                <a:spcAft>
                  <a:spcPct val="0"/>
                </a:spcAft>
              </a:pPr>
              <a:endParaRPr lang="en-US" sz="1400" dirty="0"/>
            </a:p>
          </p:txBody>
        </p:sp>
        <p:sp>
          <p:nvSpPr>
            <p:cNvPr id="37" name="Rectangle 36"/>
            <p:cNvSpPr/>
            <p:nvPr/>
          </p:nvSpPr>
          <p:spPr>
            <a:xfrm>
              <a:off x="-193494" y="350727"/>
              <a:ext cx="1760160" cy="312005"/>
            </a:xfrm>
            <a:prstGeom prst="rect">
              <a:avLst/>
            </a:prstGeom>
          </p:spPr>
          <p:txBody>
            <a:bodyPr wrap="square">
              <a:spAutoFit/>
            </a:bodyPr>
            <a:lstStyle/>
            <a:p>
              <a:pPr marL="0" lvl="1"/>
              <a:r>
                <a:rPr lang="en-US" sz="1400" dirty="0" smtClean="0"/>
                <a:t>1-way 32B Line Size</a:t>
              </a:r>
              <a:endParaRPr lang="en-US" dirty="0"/>
            </a:p>
          </p:txBody>
        </p:sp>
        <p:sp>
          <p:nvSpPr>
            <p:cNvPr id="38" name="Rounded Rectangle 37"/>
            <p:cNvSpPr/>
            <p:nvPr/>
          </p:nvSpPr>
          <p:spPr bwMode="auto">
            <a:xfrm>
              <a:off x="-533400" y="662732"/>
              <a:ext cx="325559" cy="257798"/>
            </a:xfrm>
            <a:prstGeom prst="roundRect">
              <a:avLst/>
            </a:prstGeom>
            <a:solidFill>
              <a:srgbClr val="6666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eaLnBrk="0" fontAlgn="base" hangingPunct="0">
                <a:spcBef>
                  <a:spcPct val="0"/>
                </a:spcBef>
                <a:spcAft>
                  <a:spcPct val="0"/>
                </a:spcAft>
              </a:pPr>
              <a:endParaRPr kumimoji="0" lang="en-US" sz="1400" b="0" i="0" u="none" strike="noStrike" cap="none" normalizeH="0" baseline="0" dirty="0" smtClean="0">
                <a:ln>
                  <a:noFill/>
                </a:ln>
                <a:solidFill>
                  <a:schemeClr val="tx1"/>
                </a:solidFill>
                <a:effectLst/>
                <a:latin typeface="Times"/>
              </a:endParaRPr>
            </a:p>
          </p:txBody>
        </p:sp>
        <p:sp>
          <p:nvSpPr>
            <p:cNvPr id="39" name="Rectangle 38"/>
            <p:cNvSpPr/>
            <p:nvPr/>
          </p:nvSpPr>
          <p:spPr>
            <a:xfrm>
              <a:off x="-187656" y="625959"/>
              <a:ext cx="1754322" cy="307777"/>
            </a:xfrm>
            <a:prstGeom prst="rect">
              <a:avLst/>
            </a:prstGeom>
          </p:spPr>
          <p:txBody>
            <a:bodyPr wrap="square">
              <a:spAutoFit/>
            </a:bodyPr>
            <a:lstStyle/>
            <a:p>
              <a:pPr marL="0" lvl="1"/>
              <a:r>
                <a:rPr lang="en-US" sz="1400" dirty="0" smtClean="0"/>
                <a:t>2-way 32B Line Size</a:t>
              </a:r>
              <a:endParaRPr lang="en-US" dirty="0"/>
            </a:p>
          </p:txBody>
        </p:sp>
        <p:sp>
          <p:nvSpPr>
            <p:cNvPr id="40" name="Rounded Rectangle 39"/>
            <p:cNvSpPr/>
            <p:nvPr/>
          </p:nvSpPr>
          <p:spPr bwMode="auto">
            <a:xfrm>
              <a:off x="-529590" y="941526"/>
              <a:ext cx="325559" cy="257798"/>
            </a:xfrm>
            <a:prstGeom prst="roundRect">
              <a:avLst/>
            </a:prstGeom>
            <a:solidFill>
              <a:srgbClr val="FF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eaLnBrk="0" fontAlgn="base" hangingPunct="0">
                <a:spcBef>
                  <a:spcPct val="0"/>
                </a:spcBef>
                <a:spcAft>
                  <a:spcPct val="0"/>
                </a:spcAft>
              </a:pPr>
              <a:endParaRPr kumimoji="0" lang="en-US" sz="1400" b="0" i="0" u="none" strike="noStrike" cap="none" normalizeH="0" baseline="0" dirty="0" smtClean="0">
                <a:ln>
                  <a:noFill/>
                </a:ln>
                <a:solidFill>
                  <a:schemeClr val="tx1"/>
                </a:solidFill>
                <a:effectLst/>
                <a:latin typeface="Times"/>
              </a:endParaRPr>
            </a:p>
          </p:txBody>
        </p:sp>
        <p:sp>
          <p:nvSpPr>
            <p:cNvPr id="41" name="Rectangle 40"/>
            <p:cNvSpPr/>
            <p:nvPr/>
          </p:nvSpPr>
          <p:spPr>
            <a:xfrm>
              <a:off x="-196986" y="904753"/>
              <a:ext cx="1754322" cy="307777"/>
            </a:xfrm>
            <a:prstGeom prst="rect">
              <a:avLst/>
            </a:prstGeom>
          </p:spPr>
          <p:txBody>
            <a:bodyPr wrap="square">
              <a:spAutoFit/>
            </a:bodyPr>
            <a:lstStyle/>
            <a:p>
              <a:pPr marL="0" lvl="1"/>
              <a:r>
                <a:rPr lang="en-US" sz="1400" dirty="0" smtClean="0"/>
                <a:t>2-way 16B Line Size</a:t>
              </a:r>
              <a:endParaRPr lang="en-US" dirty="0"/>
            </a:p>
          </p:txBody>
        </p:sp>
        <p:sp>
          <p:nvSpPr>
            <p:cNvPr id="42" name="Oval 41"/>
            <p:cNvSpPr/>
            <p:nvPr/>
          </p:nvSpPr>
          <p:spPr bwMode="auto">
            <a:xfrm>
              <a:off x="-425485" y="1249680"/>
              <a:ext cx="91068" cy="4572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43" name="Oval 42"/>
            <p:cNvSpPr/>
            <p:nvPr/>
          </p:nvSpPr>
          <p:spPr bwMode="auto">
            <a:xfrm>
              <a:off x="-428625" y="1336355"/>
              <a:ext cx="91068" cy="4572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44" name="Oval 43"/>
            <p:cNvSpPr/>
            <p:nvPr/>
          </p:nvSpPr>
          <p:spPr bwMode="auto">
            <a:xfrm>
              <a:off x="-424443" y="1440180"/>
              <a:ext cx="91068" cy="4572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sp>
        <p:nvSpPr>
          <p:cNvPr id="45" name="Slide Number Placeholder 44"/>
          <p:cNvSpPr>
            <a:spLocks noGrp="1"/>
          </p:cNvSpPr>
          <p:nvPr>
            <p:ph type="sldNum" sz="quarter" idx="12"/>
          </p:nvPr>
        </p:nvSpPr>
        <p:spPr/>
        <p:txBody>
          <a:bodyPr/>
          <a:lstStyle/>
          <a:p>
            <a:pPr>
              <a:defRPr/>
            </a:pPr>
            <a:fld id="{AC8AD5AF-7CB5-4CD4-A719-F51A283208B1}" type="slidenum">
              <a:rPr lang="en-US" smtClean="0">
                <a:solidFill>
                  <a:srgbClr val="000000"/>
                </a:solidFill>
              </a:rPr>
              <a:pPr>
                <a:defRPr/>
              </a:pPr>
              <a:t>11</a:t>
            </a:fld>
            <a:r>
              <a:rPr lang="en-US" smtClean="0">
                <a:solidFill>
                  <a:srgbClr val="000000"/>
                </a:solidFill>
              </a:rPr>
              <a:t>/22</a:t>
            </a:r>
            <a:endParaRPr lang="en-US" dirty="0">
              <a:solidFill>
                <a:srgbClr val="000000"/>
              </a:solidFill>
            </a:endParaRPr>
          </a:p>
        </p:txBody>
      </p:sp>
    </p:spTree>
    <p:extLst>
      <p:ext uri="{BB962C8B-B14F-4D97-AF65-F5344CB8AC3E}">
        <p14:creationId xmlns:p14="http://schemas.microsoft.com/office/powerpoint/2010/main" val="1410373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par>
                                <p:cTn id="8" presetID="10" presetClass="entr" presetSubtype="0" fill="hold" nodeType="withEffect">
                                  <p:stCondLst>
                                    <p:cond delay="0"/>
                                  </p:stCondLst>
                                  <p:childTnLst>
                                    <p:set>
                                      <p:cBhvr>
                                        <p:cTn id="9" dur="1" fill="hold">
                                          <p:stCondLst>
                                            <p:cond delay="0"/>
                                          </p:stCondLst>
                                        </p:cTn>
                                        <p:tgtEl>
                                          <p:spTgt spid="35"/>
                                        </p:tgtEl>
                                        <p:attrNameLst>
                                          <p:attrName>style.visibility</p:attrName>
                                        </p:attrNameLst>
                                      </p:cBhvr>
                                      <p:to>
                                        <p:strVal val="visible"/>
                                      </p:to>
                                    </p:set>
                                    <p:animEffect transition="in" filter="fade">
                                      <p:cBhvr>
                                        <p:cTn id="10" dur="500"/>
                                        <p:tgtEl>
                                          <p:spTgt spid="35"/>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500"/>
                                        <p:tgtEl>
                                          <p:spTgt spid="5"/>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dissolve">
                                      <p:cBhvr>
                                        <p:cTn id="16" dur="500"/>
                                        <p:tgtEl>
                                          <p:spTgt spid="9"/>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dissolve">
                                      <p:cBhvr>
                                        <p:cTn id="19" dur="500"/>
                                        <p:tgtEl>
                                          <p:spTgt spid="6"/>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dissolve">
                                      <p:cBhvr>
                                        <p:cTn id="22" dur="500"/>
                                        <p:tgtEl>
                                          <p:spTgt spid="7"/>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dissolve">
                                      <p:cBhvr>
                                        <p:cTn id="25" dur="500"/>
                                        <p:tgtEl>
                                          <p:spTgt spid="8"/>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16"/>
                                        </p:tgtEl>
                                        <p:attrNameLst>
                                          <p:attrName>style.visibility</p:attrName>
                                        </p:attrNameLst>
                                      </p:cBhvr>
                                      <p:to>
                                        <p:strVal val="visible"/>
                                      </p:to>
                                    </p:set>
                                    <p:animEffect transition="in" filter="fade">
                                      <p:cBhvr>
                                        <p:cTn id="30" dur="500"/>
                                        <p:tgtEl>
                                          <p:spTgt spid="16"/>
                                        </p:tgtEl>
                                      </p:cBhvr>
                                    </p:animEffect>
                                  </p:childTnLst>
                                </p:cTn>
                              </p:par>
                              <p:par>
                                <p:cTn id="31" presetID="10" presetClass="entr" presetSubtype="0" fill="hold" nodeType="withEffect">
                                  <p:stCondLst>
                                    <p:cond delay="0"/>
                                  </p:stCondLst>
                                  <p:childTnLst>
                                    <p:set>
                                      <p:cBhvr>
                                        <p:cTn id="32" dur="1" fill="hold">
                                          <p:stCondLst>
                                            <p:cond delay="0"/>
                                          </p:stCondLst>
                                        </p:cTn>
                                        <p:tgtEl>
                                          <p:spTgt spid="19"/>
                                        </p:tgtEl>
                                        <p:attrNameLst>
                                          <p:attrName>style.visibility</p:attrName>
                                        </p:attrNameLst>
                                      </p:cBhvr>
                                      <p:to>
                                        <p:strVal val="visible"/>
                                      </p:to>
                                    </p:set>
                                    <p:animEffect transition="in" filter="fade">
                                      <p:cBhvr>
                                        <p:cTn id="33" dur="500"/>
                                        <p:tgtEl>
                                          <p:spTgt spid="19"/>
                                        </p:tgtEl>
                                      </p:cBhvr>
                                    </p:animEffect>
                                  </p:childTnLst>
                                </p:cTn>
                              </p:par>
                              <p:par>
                                <p:cTn id="34" presetID="10" presetClass="entr" presetSubtype="0" fill="hold" nodeType="withEffect">
                                  <p:stCondLst>
                                    <p:cond delay="0"/>
                                  </p:stCondLst>
                                  <p:childTnLst>
                                    <p:set>
                                      <p:cBhvr>
                                        <p:cTn id="35" dur="1" fill="hold">
                                          <p:stCondLst>
                                            <p:cond delay="0"/>
                                          </p:stCondLst>
                                        </p:cTn>
                                        <p:tgtEl>
                                          <p:spTgt spid="20"/>
                                        </p:tgtEl>
                                        <p:attrNameLst>
                                          <p:attrName>style.visibility</p:attrName>
                                        </p:attrNameLst>
                                      </p:cBhvr>
                                      <p:to>
                                        <p:strVal val="visible"/>
                                      </p:to>
                                    </p:set>
                                    <p:animEffect transition="in" filter="fade">
                                      <p:cBhvr>
                                        <p:cTn id="36" dur="500"/>
                                        <p:tgtEl>
                                          <p:spTgt spid="20"/>
                                        </p:tgtEl>
                                      </p:cBhvr>
                                    </p:animEffect>
                                  </p:childTnLst>
                                </p:cTn>
                              </p:par>
                              <p:par>
                                <p:cTn id="37" presetID="10" presetClass="entr" presetSubtype="0" fill="hold" nodeType="withEffect">
                                  <p:stCondLst>
                                    <p:cond delay="0"/>
                                  </p:stCondLst>
                                  <p:childTnLst>
                                    <p:set>
                                      <p:cBhvr>
                                        <p:cTn id="38" dur="1" fill="hold">
                                          <p:stCondLst>
                                            <p:cond delay="0"/>
                                          </p:stCondLst>
                                        </p:cTn>
                                        <p:tgtEl>
                                          <p:spTgt spid="18"/>
                                        </p:tgtEl>
                                        <p:attrNameLst>
                                          <p:attrName>style.visibility</p:attrName>
                                        </p:attrNameLst>
                                      </p:cBhvr>
                                      <p:to>
                                        <p:strVal val="visible"/>
                                      </p:to>
                                    </p:set>
                                    <p:animEffect transition="in" filter="fade">
                                      <p:cBhvr>
                                        <p:cTn id="39" dur="500"/>
                                        <p:tgtEl>
                                          <p:spTgt spid="18"/>
                                        </p:tgtEl>
                                      </p:cBhvr>
                                    </p:animEffect>
                                  </p:childTnLst>
                                </p:cTn>
                              </p:par>
                              <p:par>
                                <p:cTn id="40" presetID="10" presetClass="entr" presetSubtype="0" fill="hold" nodeType="withEffect">
                                  <p:stCondLst>
                                    <p:cond delay="0"/>
                                  </p:stCondLst>
                                  <p:childTnLst>
                                    <p:set>
                                      <p:cBhvr>
                                        <p:cTn id="41" dur="1" fill="hold">
                                          <p:stCondLst>
                                            <p:cond delay="0"/>
                                          </p:stCondLst>
                                        </p:cTn>
                                        <p:tgtEl>
                                          <p:spTgt spid="17"/>
                                        </p:tgtEl>
                                        <p:attrNameLst>
                                          <p:attrName>style.visibility</p:attrName>
                                        </p:attrNameLst>
                                      </p:cBhvr>
                                      <p:to>
                                        <p:strVal val="visible"/>
                                      </p:to>
                                    </p:set>
                                    <p:animEffect transition="in" filter="fade">
                                      <p:cBhvr>
                                        <p:cTn id="42" dur="500"/>
                                        <p:tgtEl>
                                          <p:spTgt spid="17"/>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xit" presetSubtype="0" fill="hold" grpId="1" nodeType="clickEffect">
                                  <p:stCondLst>
                                    <p:cond delay="0"/>
                                  </p:stCondLst>
                                  <p:childTnLst>
                                    <p:animEffect transition="out" filter="fade">
                                      <p:cBhvr>
                                        <p:cTn id="46" dur="500"/>
                                        <p:tgtEl>
                                          <p:spTgt spid="16"/>
                                        </p:tgtEl>
                                      </p:cBhvr>
                                    </p:animEffect>
                                    <p:set>
                                      <p:cBhvr>
                                        <p:cTn id="47" dur="1" fill="hold">
                                          <p:stCondLst>
                                            <p:cond delay="499"/>
                                          </p:stCondLst>
                                        </p:cTn>
                                        <p:tgtEl>
                                          <p:spTgt spid="16"/>
                                        </p:tgtEl>
                                        <p:attrNameLst>
                                          <p:attrName>style.visibility</p:attrName>
                                        </p:attrNameLst>
                                      </p:cBhvr>
                                      <p:to>
                                        <p:strVal val="hidden"/>
                                      </p:to>
                                    </p:set>
                                  </p:childTnLst>
                                </p:cTn>
                              </p:par>
                              <p:par>
                                <p:cTn id="48" presetID="10" presetClass="exit" presetSubtype="0" fill="hold" nodeType="withEffect">
                                  <p:stCondLst>
                                    <p:cond delay="0"/>
                                  </p:stCondLst>
                                  <p:childTnLst>
                                    <p:animEffect transition="out" filter="fade">
                                      <p:cBhvr>
                                        <p:cTn id="49" dur="500"/>
                                        <p:tgtEl>
                                          <p:spTgt spid="19"/>
                                        </p:tgtEl>
                                      </p:cBhvr>
                                    </p:animEffect>
                                    <p:set>
                                      <p:cBhvr>
                                        <p:cTn id="50" dur="1" fill="hold">
                                          <p:stCondLst>
                                            <p:cond delay="499"/>
                                          </p:stCondLst>
                                        </p:cTn>
                                        <p:tgtEl>
                                          <p:spTgt spid="19"/>
                                        </p:tgtEl>
                                        <p:attrNameLst>
                                          <p:attrName>style.visibility</p:attrName>
                                        </p:attrNameLst>
                                      </p:cBhvr>
                                      <p:to>
                                        <p:strVal val="hidden"/>
                                      </p:to>
                                    </p:set>
                                  </p:childTnLst>
                                </p:cTn>
                              </p:par>
                              <p:par>
                                <p:cTn id="51" presetID="10" presetClass="exit" presetSubtype="0" fill="hold" nodeType="withEffect">
                                  <p:stCondLst>
                                    <p:cond delay="0"/>
                                  </p:stCondLst>
                                  <p:childTnLst>
                                    <p:animEffect transition="out" filter="fade">
                                      <p:cBhvr>
                                        <p:cTn id="52" dur="500"/>
                                        <p:tgtEl>
                                          <p:spTgt spid="20"/>
                                        </p:tgtEl>
                                      </p:cBhvr>
                                    </p:animEffect>
                                    <p:set>
                                      <p:cBhvr>
                                        <p:cTn id="53" dur="1" fill="hold">
                                          <p:stCondLst>
                                            <p:cond delay="499"/>
                                          </p:stCondLst>
                                        </p:cTn>
                                        <p:tgtEl>
                                          <p:spTgt spid="20"/>
                                        </p:tgtEl>
                                        <p:attrNameLst>
                                          <p:attrName>style.visibility</p:attrName>
                                        </p:attrNameLst>
                                      </p:cBhvr>
                                      <p:to>
                                        <p:strVal val="hidden"/>
                                      </p:to>
                                    </p:set>
                                  </p:childTnLst>
                                </p:cTn>
                              </p:par>
                              <p:par>
                                <p:cTn id="54" presetID="10" presetClass="exit" presetSubtype="0" fill="hold" nodeType="withEffect">
                                  <p:stCondLst>
                                    <p:cond delay="0"/>
                                  </p:stCondLst>
                                  <p:childTnLst>
                                    <p:animEffect transition="out" filter="fade">
                                      <p:cBhvr>
                                        <p:cTn id="55" dur="500"/>
                                        <p:tgtEl>
                                          <p:spTgt spid="18"/>
                                        </p:tgtEl>
                                      </p:cBhvr>
                                    </p:animEffect>
                                    <p:set>
                                      <p:cBhvr>
                                        <p:cTn id="56" dur="1" fill="hold">
                                          <p:stCondLst>
                                            <p:cond delay="499"/>
                                          </p:stCondLst>
                                        </p:cTn>
                                        <p:tgtEl>
                                          <p:spTgt spid="18"/>
                                        </p:tgtEl>
                                        <p:attrNameLst>
                                          <p:attrName>style.visibility</p:attrName>
                                        </p:attrNameLst>
                                      </p:cBhvr>
                                      <p:to>
                                        <p:strVal val="hidden"/>
                                      </p:to>
                                    </p:set>
                                  </p:childTnLst>
                                </p:cTn>
                              </p:par>
                              <p:par>
                                <p:cTn id="57" presetID="10" presetClass="exit" presetSubtype="0" fill="hold" nodeType="withEffect">
                                  <p:stCondLst>
                                    <p:cond delay="0"/>
                                  </p:stCondLst>
                                  <p:childTnLst>
                                    <p:animEffect transition="out" filter="fade">
                                      <p:cBhvr>
                                        <p:cTn id="58" dur="500"/>
                                        <p:tgtEl>
                                          <p:spTgt spid="17"/>
                                        </p:tgtEl>
                                      </p:cBhvr>
                                    </p:animEffect>
                                    <p:set>
                                      <p:cBhvr>
                                        <p:cTn id="59" dur="1" fill="hold">
                                          <p:stCondLst>
                                            <p:cond delay="499"/>
                                          </p:stCondLst>
                                        </p:cTn>
                                        <p:tgtEl>
                                          <p:spTgt spid="17"/>
                                        </p:tgtEl>
                                        <p:attrNameLst>
                                          <p:attrName>style.visibility</p:attrName>
                                        </p:attrNameLst>
                                      </p:cBhvr>
                                      <p:to>
                                        <p:strVal val="hidden"/>
                                      </p:to>
                                    </p:set>
                                  </p:childTnLst>
                                </p:cTn>
                              </p:par>
                              <p:par>
                                <p:cTn id="60" presetID="9" presetClass="entr" presetSubtype="0" fill="hold" grpId="0" nodeType="withEffect">
                                  <p:stCondLst>
                                    <p:cond delay="0"/>
                                  </p:stCondLst>
                                  <p:childTnLst>
                                    <p:set>
                                      <p:cBhvr>
                                        <p:cTn id="61" dur="1" fill="hold">
                                          <p:stCondLst>
                                            <p:cond delay="0"/>
                                          </p:stCondLst>
                                        </p:cTn>
                                        <p:tgtEl>
                                          <p:spTgt spid="21"/>
                                        </p:tgtEl>
                                        <p:attrNameLst>
                                          <p:attrName>style.visibility</p:attrName>
                                        </p:attrNameLst>
                                      </p:cBhvr>
                                      <p:to>
                                        <p:strVal val="visible"/>
                                      </p:to>
                                    </p:set>
                                    <p:animEffect transition="in" filter="dissolve">
                                      <p:cBhvr>
                                        <p:cTn id="62" dur="500"/>
                                        <p:tgtEl>
                                          <p:spTgt spid="21"/>
                                        </p:tgtEl>
                                      </p:cBhvr>
                                    </p:animEffect>
                                  </p:childTnLst>
                                </p:cTn>
                              </p:par>
                            </p:childTnLst>
                          </p:cTn>
                        </p:par>
                        <p:par>
                          <p:cTn id="63" fill="hold">
                            <p:stCondLst>
                              <p:cond delay="500"/>
                            </p:stCondLst>
                            <p:childTnLst>
                              <p:par>
                                <p:cTn id="64" presetID="9" presetClass="entr" presetSubtype="0" fill="hold" nodeType="afterEffect">
                                  <p:stCondLst>
                                    <p:cond delay="0"/>
                                  </p:stCondLst>
                                  <p:childTnLst>
                                    <p:set>
                                      <p:cBhvr>
                                        <p:cTn id="65" dur="1" fill="hold">
                                          <p:stCondLst>
                                            <p:cond delay="0"/>
                                          </p:stCondLst>
                                        </p:cTn>
                                        <p:tgtEl>
                                          <p:spTgt spid="10"/>
                                        </p:tgtEl>
                                        <p:attrNameLst>
                                          <p:attrName>style.visibility</p:attrName>
                                        </p:attrNameLst>
                                      </p:cBhvr>
                                      <p:to>
                                        <p:strVal val="visible"/>
                                      </p:to>
                                    </p:set>
                                    <p:animEffect transition="in" filter="dissolve">
                                      <p:cBhvr>
                                        <p:cTn id="66" dur="3000"/>
                                        <p:tgtEl>
                                          <p:spTgt spid="10"/>
                                        </p:tgtEl>
                                      </p:cBhvr>
                                    </p:animEffect>
                                  </p:childTnLst>
                                </p:cTn>
                              </p:par>
                            </p:childTnLst>
                          </p:cTn>
                        </p:par>
                        <p:par>
                          <p:cTn id="67" fill="hold">
                            <p:stCondLst>
                              <p:cond delay="3500"/>
                            </p:stCondLst>
                            <p:childTnLst>
                              <p:par>
                                <p:cTn id="68" presetID="9" presetClass="entr" presetSubtype="0" fill="hold" nodeType="afterEffect">
                                  <p:stCondLst>
                                    <p:cond delay="0"/>
                                  </p:stCondLst>
                                  <p:childTnLst>
                                    <p:set>
                                      <p:cBhvr>
                                        <p:cTn id="69" dur="1" fill="hold">
                                          <p:stCondLst>
                                            <p:cond delay="0"/>
                                          </p:stCondLst>
                                        </p:cTn>
                                        <p:tgtEl>
                                          <p:spTgt spid="22"/>
                                        </p:tgtEl>
                                        <p:attrNameLst>
                                          <p:attrName>style.visibility</p:attrName>
                                        </p:attrNameLst>
                                      </p:cBhvr>
                                      <p:to>
                                        <p:strVal val="visible"/>
                                      </p:to>
                                    </p:set>
                                    <p:animEffect transition="in" filter="dissolve">
                                      <p:cBhvr>
                                        <p:cTn id="70" dur="3000"/>
                                        <p:tgtEl>
                                          <p:spTgt spid="22"/>
                                        </p:tgtEl>
                                      </p:cBhvr>
                                    </p:animEffect>
                                  </p:childTnLst>
                                </p:cTn>
                              </p:par>
                            </p:childTnLst>
                          </p:cTn>
                        </p:par>
                      </p:childTnLst>
                    </p:cTn>
                  </p:par>
                  <p:par>
                    <p:cTn id="71" fill="hold">
                      <p:stCondLst>
                        <p:cond delay="indefinite"/>
                      </p:stCondLst>
                      <p:childTnLst>
                        <p:par>
                          <p:cTn id="72" fill="hold">
                            <p:stCondLst>
                              <p:cond delay="0"/>
                            </p:stCondLst>
                            <p:childTnLst>
                              <p:par>
                                <p:cTn id="73" presetID="10" presetClass="entr" presetSubtype="0" fill="hold" grpId="0" nodeType="clickEffect">
                                  <p:stCondLst>
                                    <p:cond delay="0"/>
                                  </p:stCondLst>
                                  <p:childTnLst>
                                    <p:set>
                                      <p:cBhvr>
                                        <p:cTn id="74" dur="1" fill="hold">
                                          <p:stCondLst>
                                            <p:cond delay="0"/>
                                          </p:stCondLst>
                                        </p:cTn>
                                        <p:tgtEl>
                                          <p:spTgt spid="27"/>
                                        </p:tgtEl>
                                        <p:attrNameLst>
                                          <p:attrName>style.visibility</p:attrName>
                                        </p:attrNameLst>
                                      </p:cBhvr>
                                      <p:to>
                                        <p:strVal val="visible"/>
                                      </p:to>
                                    </p:set>
                                    <p:animEffect transition="in" filter="fade">
                                      <p:cBhvr>
                                        <p:cTn id="75" dur="500"/>
                                        <p:tgtEl>
                                          <p:spTgt spid="27"/>
                                        </p:tgtEl>
                                      </p:cBhvr>
                                    </p:animEffect>
                                  </p:childTnLst>
                                </p:cTn>
                              </p:par>
                              <p:par>
                                <p:cTn id="76" presetID="1" presetClass="exit" presetSubtype="0" fill="hold" grpId="1" nodeType="withEffect">
                                  <p:stCondLst>
                                    <p:cond delay="0"/>
                                  </p:stCondLst>
                                  <p:childTnLst>
                                    <p:set>
                                      <p:cBhvr>
                                        <p:cTn id="77" dur="1" fill="hold">
                                          <p:stCondLst>
                                            <p:cond delay="0"/>
                                          </p:stCondLst>
                                        </p:cTn>
                                        <p:tgtEl>
                                          <p:spTgt spid="21"/>
                                        </p:tgtEl>
                                        <p:attrNameLst>
                                          <p:attrName>style.visibility</p:attrName>
                                        </p:attrNameLst>
                                      </p:cBhvr>
                                      <p:to>
                                        <p:strVal val="hidden"/>
                                      </p:to>
                                    </p:se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28"/>
                                        </p:tgtEl>
                                        <p:attrNameLst>
                                          <p:attrName>style.visibility</p:attrName>
                                        </p:attrNameLst>
                                      </p:cBhvr>
                                      <p:to>
                                        <p:strVal val="visible"/>
                                      </p:to>
                                    </p:set>
                                    <p:animEffect transition="in" filter="fade">
                                      <p:cBhvr>
                                        <p:cTn id="82" dur="500"/>
                                        <p:tgtEl>
                                          <p:spTgt spid="28"/>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1" fill="hold" grpId="0" nodeType="clickEffect">
                                  <p:stCondLst>
                                    <p:cond delay="0"/>
                                  </p:stCondLst>
                                  <p:childTnLst>
                                    <p:set>
                                      <p:cBhvr>
                                        <p:cTn id="86" dur="1" fill="hold">
                                          <p:stCondLst>
                                            <p:cond delay="0"/>
                                          </p:stCondLst>
                                        </p:cTn>
                                        <p:tgtEl>
                                          <p:spTgt spid="29"/>
                                        </p:tgtEl>
                                        <p:attrNameLst>
                                          <p:attrName>style.visibility</p:attrName>
                                        </p:attrNameLst>
                                      </p:cBhvr>
                                      <p:to>
                                        <p:strVal val="visible"/>
                                      </p:to>
                                    </p:set>
                                    <p:animEffect transition="in" filter="wipe(up)">
                                      <p:cBhvr>
                                        <p:cTn id="87" dur="500"/>
                                        <p:tgtEl>
                                          <p:spTgt spid="29"/>
                                        </p:tgtEl>
                                      </p:cBhvr>
                                    </p:animEffect>
                                  </p:childTnLst>
                                </p:cTn>
                              </p:par>
                              <p:par>
                                <p:cTn id="88" presetID="10" presetClass="entr" presetSubtype="0" fill="hold" grpId="0" nodeType="withEffect">
                                  <p:stCondLst>
                                    <p:cond delay="0"/>
                                  </p:stCondLst>
                                  <p:childTnLst>
                                    <p:set>
                                      <p:cBhvr>
                                        <p:cTn id="89" dur="1" fill="hold">
                                          <p:stCondLst>
                                            <p:cond delay="0"/>
                                          </p:stCondLst>
                                        </p:cTn>
                                        <p:tgtEl>
                                          <p:spTgt spid="30"/>
                                        </p:tgtEl>
                                        <p:attrNameLst>
                                          <p:attrName>style.visibility</p:attrName>
                                        </p:attrNameLst>
                                      </p:cBhvr>
                                      <p:to>
                                        <p:strVal val="visible"/>
                                      </p:to>
                                    </p:set>
                                    <p:animEffect transition="in" filter="fade">
                                      <p:cBhvr>
                                        <p:cTn id="90" dur="500"/>
                                        <p:tgtEl>
                                          <p:spTgt spid="30"/>
                                        </p:tgtEl>
                                      </p:cBhvr>
                                    </p:animEffect>
                                  </p:childTnLst>
                                </p:cTn>
                              </p:par>
                            </p:childTnLst>
                          </p:cTn>
                        </p:par>
                      </p:childTnLst>
                    </p:cTn>
                  </p:par>
                  <p:par>
                    <p:cTn id="91" fill="hold">
                      <p:stCondLst>
                        <p:cond delay="indefinite"/>
                      </p:stCondLst>
                      <p:childTnLst>
                        <p:par>
                          <p:cTn id="92" fill="hold">
                            <p:stCondLst>
                              <p:cond delay="0"/>
                            </p:stCondLst>
                            <p:childTnLst>
                              <p:par>
                                <p:cTn id="93" presetID="22" presetClass="entr" presetSubtype="1" fill="hold" grpId="0" nodeType="clickEffect">
                                  <p:stCondLst>
                                    <p:cond delay="0"/>
                                  </p:stCondLst>
                                  <p:childTnLst>
                                    <p:set>
                                      <p:cBhvr>
                                        <p:cTn id="94" dur="1" fill="hold">
                                          <p:stCondLst>
                                            <p:cond delay="0"/>
                                          </p:stCondLst>
                                        </p:cTn>
                                        <p:tgtEl>
                                          <p:spTgt spid="32"/>
                                        </p:tgtEl>
                                        <p:attrNameLst>
                                          <p:attrName>style.visibility</p:attrName>
                                        </p:attrNameLst>
                                      </p:cBhvr>
                                      <p:to>
                                        <p:strVal val="visible"/>
                                      </p:to>
                                    </p:set>
                                    <p:animEffect transition="in" filter="wipe(up)">
                                      <p:cBhvr>
                                        <p:cTn id="95" dur="500"/>
                                        <p:tgtEl>
                                          <p:spTgt spid="32"/>
                                        </p:tgtEl>
                                      </p:cBhvr>
                                    </p:animEffect>
                                  </p:childTnLst>
                                </p:cTn>
                              </p:par>
                              <p:par>
                                <p:cTn id="96" presetID="10" presetClass="entr" presetSubtype="0" fill="hold" grpId="0" nodeType="withEffect">
                                  <p:stCondLst>
                                    <p:cond delay="0"/>
                                  </p:stCondLst>
                                  <p:childTnLst>
                                    <p:set>
                                      <p:cBhvr>
                                        <p:cTn id="97" dur="1" fill="hold">
                                          <p:stCondLst>
                                            <p:cond delay="0"/>
                                          </p:stCondLst>
                                        </p:cTn>
                                        <p:tgtEl>
                                          <p:spTgt spid="31"/>
                                        </p:tgtEl>
                                        <p:attrNameLst>
                                          <p:attrName>style.visibility</p:attrName>
                                        </p:attrNameLst>
                                      </p:cBhvr>
                                      <p:to>
                                        <p:strVal val="visible"/>
                                      </p:to>
                                    </p:set>
                                    <p:animEffect transition="in" filter="fade">
                                      <p:cBhvr>
                                        <p:cTn id="98" dur="500"/>
                                        <p:tgtEl>
                                          <p:spTgt spid="31"/>
                                        </p:tgtEl>
                                      </p:cBhvr>
                                    </p:animEffect>
                                  </p:childTnLst>
                                </p:cTn>
                              </p:par>
                            </p:childTnLst>
                          </p:cTn>
                        </p:par>
                      </p:childTnLst>
                    </p:cTn>
                  </p:par>
                  <p:par>
                    <p:cTn id="99" fill="hold">
                      <p:stCondLst>
                        <p:cond delay="indefinite"/>
                      </p:stCondLst>
                      <p:childTnLst>
                        <p:par>
                          <p:cTn id="100" fill="hold">
                            <p:stCondLst>
                              <p:cond delay="0"/>
                            </p:stCondLst>
                            <p:childTnLst>
                              <p:par>
                                <p:cTn id="101" presetID="22" presetClass="entr" presetSubtype="1" fill="hold" grpId="0" nodeType="clickEffect">
                                  <p:stCondLst>
                                    <p:cond delay="0"/>
                                  </p:stCondLst>
                                  <p:childTnLst>
                                    <p:set>
                                      <p:cBhvr>
                                        <p:cTn id="102" dur="1" fill="hold">
                                          <p:stCondLst>
                                            <p:cond delay="0"/>
                                          </p:stCondLst>
                                        </p:cTn>
                                        <p:tgtEl>
                                          <p:spTgt spid="34"/>
                                        </p:tgtEl>
                                        <p:attrNameLst>
                                          <p:attrName>style.visibility</p:attrName>
                                        </p:attrNameLst>
                                      </p:cBhvr>
                                      <p:to>
                                        <p:strVal val="visible"/>
                                      </p:to>
                                    </p:set>
                                    <p:animEffect transition="in" filter="wipe(up)">
                                      <p:cBhvr>
                                        <p:cTn id="103" dur="500"/>
                                        <p:tgtEl>
                                          <p:spTgt spid="34"/>
                                        </p:tgtEl>
                                      </p:cBhvr>
                                    </p:animEffect>
                                  </p:childTnLst>
                                </p:cTn>
                              </p:par>
                              <p:par>
                                <p:cTn id="104" presetID="10" presetClass="entr" presetSubtype="0" fill="hold" grpId="0" nodeType="withEffect">
                                  <p:stCondLst>
                                    <p:cond delay="0"/>
                                  </p:stCondLst>
                                  <p:childTnLst>
                                    <p:set>
                                      <p:cBhvr>
                                        <p:cTn id="105" dur="1" fill="hold">
                                          <p:stCondLst>
                                            <p:cond delay="0"/>
                                          </p:stCondLst>
                                        </p:cTn>
                                        <p:tgtEl>
                                          <p:spTgt spid="33"/>
                                        </p:tgtEl>
                                        <p:attrNameLst>
                                          <p:attrName>style.visibility</p:attrName>
                                        </p:attrNameLst>
                                      </p:cBhvr>
                                      <p:to>
                                        <p:strVal val="visible"/>
                                      </p:to>
                                    </p:set>
                                    <p:animEffect transition="in" filter="fade">
                                      <p:cBhvr>
                                        <p:cTn id="106"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5" grpId="0"/>
      <p:bldP spid="16" grpId="0"/>
      <p:bldP spid="16" grpId="1"/>
      <p:bldP spid="21" grpId="0"/>
      <p:bldP spid="21" grpId="1"/>
      <p:bldP spid="27" grpId="0"/>
      <p:bldP spid="28" grpId="0" animBg="1"/>
      <p:bldP spid="29" grpId="0" animBg="1"/>
      <p:bldP spid="30" grpId="0" animBg="1"/>
      <p:bldP spid="31" grpId="0" animBg="1"/>
      <p:bldP spid="32" grpId="0" animBg="1"/>
      <p:bldP spid="33" grpId="0" animBg="1"/>
      <p:bldP spid="3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Determining Configuration Subsets</a:t>
            </a:r>
            <a:endParaRPr lang="en-US" dirty="0"/>
          </a:p>
        </p:txBody>
      </p:sp>
      <p:sp>
        <p:nvSpPr>
          <p:cNvPr id="3" name="Content Placeholder 2"/>
          <p:cNvSpPr>
            <a:spLocks noGrp="1"/>
          </p:cNvSpPr>
          <p:nvPr>
            <p:ph idx="1"/>
          </p:nvPr>
        </p:nvSpPr>
        <p:spPr>
          <a:xfrm>
            <a:off x="457200" y="1371600"/>
            <a:ext cx="8534400" cy="4114800"/>
          </a:xfrm>
        </p:spPr>
        <p:txBody>
          <a:bodyPr/>
          <a:lstStyle/>
          <a:p>
            <a:r>
              <a:rPr lang="en-US" dirty="0"/>
              <a:t>Prior work </a:t>
            </a:r>
            <a:r>
              <a:rPr lang="en-US" dirty="0" smtClean="0"/>
              <a:t>evaluated domain-similar applications</a:t>
            </a:r>
          </a:p>
          <a:p>
            <a:pPr lvl="1"/>
            <a:r>
              <a:rPr lang="en-US" dirty="0" smtClean="0"/>
              <a:t>Applications had execution/profiling similarity</a:t>
            </a:r>
          </a:p>
          <a:p>
            <a:pPr lvl="1"/>
            <a:r>
              <a:rPr lang="en-US" dirty="0"/>
              <a:t>Applications </a:t>
            </a:r>
            <a:r>
              <a:rPr lang="en-US" dirty="0" smtClean="0"/>
              <a:t>had </a:t>
            </a:r>
            <a:r>
              <a:rPr lang="en-US" dirty="0"/>
              <a:t>similar, but not necessarily the same, best configurations </a:t>
            </a:r>
            <a:endParaRPr lang="en-US" dirty="0" smtClean="0"/>
          </a:p>
          <a:p>
            <a:r>
              <a:rPr lang="en-US" dirty="0" smtClean="0"/>
              <a:t>Design </a:t>
            </a:r>
            <a:r>
              <a:rPr lang="en-US" dirty="0"/>
              <a:t>space can be </a:t>
            </a:r>
            <a:r>
              <a:rPr lang="en-US" dirty="0" err="1"/>
              <a:t>subsetted</a:t>
            </a:r>
            <a:r>
              <a:rPr lang="en-US" dirty="0"/>
              <a:t> </a:t>
            </a:r>
            <a:r>
              <a:rPr lang="en-US" dirty="0" smtClean="0"/>
              <a:t>to domain-specific similar configurations</a:t>
            </a:r>
            <a:endParaRPr lang="en-US" dirty="0"/>
          </a:p>
          <a:p>
            <a:pPr lvl="1"/>
            <a:r>
              <a:rPr lang="en-US" dirty="0" smtClean="0"/>
              <a:t>Small </a:t>
            </a:r>
            <a:r>
              <a:rPr lang="en-US" dirty="0"/>
              <a:t>fraction of the complete design </a:t>
            </a:r>
            <a:r>
              <a:rPr lang="en-US" dirty="0" smtClean="0"/>
              <a:t>space</a:t>
            </a:r>
          </a:p>
          <a:p>
            <a:pPr lvl="1"/>
            <a:r>
              <a:rPr lang="en-US" dirty="0" smtClean="0"/>
              <a:t>Still offer </a:t>
            </a:r>
            <a:r>
              <a:rPr lang="en-US" dirty="0"/>
              <a:t>best, or near-best, configurations for each application</a:t>
            </a:r>
          </a:p>
        </p:txBody>
      </p:sp>
      <p:sp>
        <p:nvSpPr>
          <p:cNvPr id="5" name="Cloud 4"/>
          <p:cNvSpPr/>
          <p:nvPr/>
        </p:nvSpPr>
        <p:spPr bwMode="auto">
          <a:xfrm rot="5400000">
            <a:off x="2333625" y="3533776"/>
            <a:ext cx="2133600" cy="2381250"/>
          </a:xfrm>
          <a:prstGeom prst="cloud">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6" name="AutoShape 64"/>
          <p:cNvSpPr>
            <a:spLocks noChangeArrowheads="1"/>
          </p:cNvSpPr>
          <p:nvPr/>
        </p:nvSpPr>
        <p:spPr bwMode="auto">
          <a:xfrm rot="5400000">
            <a:off x="3545286" y="4763692"/>
            <a:ext cx="198438" cy="218281"/>
          </a:xfrm>
          <a:prstGeom prst="plus">
            <a:avLst>
              <a:gd name="adj" fmla="val 33977"/>
            </a:avLst>
          </a:prstGeom>
          <a:solidFill>
            <a:srgbClr val="7030A0"/>
          </a:solidFill>
          <a:ln w="12700">
            <a:solidFill>
              <a:schemeClr val="tx1"/>
            </a:solidFill>
            <a:miter lim="800000"/>
            <a:headEnd/>
            <a:tailEnd/>
          </a:ln>
          <a:effectLst/>
          <a:extLst/>
        </p:spPr>
        <p:txBody>
          <a:bodyPr wrap="square" anchor="ctr">
            <a:spAutoFit/>
          </a:bodyPr>
          <a:lstStyle/>
          <a:p>
            <a:endParaRPr lang="en-US"/>
          </a:p>
        </p:txBody>
      </p:sp>
      <p:sp>
        <p:nvSpPr>
          <p:cNvPr id="7" name="AutoShape 64"/>
          <p:cNvSpPr>
            <a:spLocks noChangeArrowheads="1"/>
          </p:cNvSpPr>
          <p:nvPr/>
        </p:nvSpPr>
        <p:spPr bwMode="auto">
          <a:xfrm rot="5400000">
            <a:off x="3768726" y="4670029"/>
            <a:ext cx="198438" cy="218281"/>
          </a:xfrm>
          <a:prstGeom prst="plus">
            <a:avLst>
              <a:gd name="adj" fmla="val 33977"/>
            </a:avLst>
          </a:prstGeom>
          <a:solidFill>
            <a:srgbClr val="0070C0"/>
          </a:solidFill>
          <a:ln w="12700">
            <a:solidFill>
              <a:schemeClr val="tx1"/>
            </a:solidFill>
            <a:miter lim="800000"/>
            <a:headEnd/>
            <a:tailEnd/>
          </a:ln>
          <a:effectLst/>
          <a:extLst/>
        </p:spPr>
        <p:txBody>
          <a:bodyPr wrap="square" anchor="ctr">
            <a:spAutoFit/>
          </a:bodyPr>
          <a:lstStyle/>
          <a:p>
            <a:endParaRPr lang="en-US"/>
          </a:p>
        </p:txBody>
      </p:sp>
      <p:sp>
        <p:nvSpPr>
          <p:cNvPr id="8" name="AutoShape 64"/>
          <p:cNvSpPr>
            <a:spLocks noChangeArrowheads="1"/>
          </p:cNvSpPr>
          <p:nvPr/>
        </p:nvSpPr>
        <p:spPr bwMode="auto">
          <a:xfrm rot="5400000">
            <a:off x="3582591" y="5102623"/>
            <a:ext cx="198438" cy="218281"/>
          </a:xfrm>
          <a:prstGeom prst="plus">
            <a:avLst>
              <a:gd name="adj" fmla="val 33977"/>
            </a:avLst>
          </a:prstGeom>
          <a:solidFill>
            <a:srgbClr val="00B050"/>
          </a:solidFill>
          <a:ln w="12700">
            <a:solidFill>
              <a:schemeClr val="tx1"/>
            </a:solidFill>
            <a:miter lim="800000"/>
            <a:headEnd/>
            <a:tailEnd/>
          </a:ln>
          <a:effectLst/>
          <a:extLst/>
        </p:spPr>
        <p:txBody>
          <a:bodyPr wrap="square" anchor="ctr">
            <a:spAutoFit/>
          </a:bodyPr>
          <a:lstStyle/>
          <a:p>
            <a:endParaRPr lang="en-US"/>
          </a:p>
        </p:txBody>
      </p:sp>
      <p:sp>
        <p:nvSpPr>
          <p:cNvPr id="9" name="AutoShape 64"/>
          <p:cNvSpPr>
            <a:spLocks noChangeArrowheads="1"/>
          </p:cNvSpPr>
          <p:nvPr/>
        </p:nvSpPr>
        <p:spPr bwMode="auto">
          <a:xfrm rot="5400000">
            <a:off x="3897711" y="5215336"/>
            <a:ext cx="198438" cy="218281"/>
          </a:xfrm>
          <a:prstGeom prst="plus">
            <a:avLst>
              <a:gd name="adj" fmla="val 33977"/>
            </a:avLst>
          </a:prstGeom>
          <a:solidFill>
            <a:schemeClr val="bg1">
              <a:lumMod val="65000"/>
            </a:schemeClr>
          </a:solidFill>
          <a:ln w="12700">
            <a:solidFill>
              <a:schemeClr val="tx1"/>
            </a:solidFill>
            <a:miter lim="800000"/>
            <a:headEnd/>
            <a:tailEnd/>
          </a:ln>
          <a:effectLst/>
          <a:extLst/>
        </p:spPr>
        <p:txBody>
          <a:bodyPr wrap="square" anchor="ctr">
            <a:spAutoFit/>
          </a:bodyPr>
          <a:lstStyle/>
          <a:p>
            <a:endParaRPr lang="en-US"/>
          </a:p>
        </p:txBody>
      </p:sp>
      <p:sp>
        <p:nvSpPr>
          <p:cNvPr id="10" name="AutoShape 64"/>
          <p:cNvSpPr>
            <a:spLocks noChangeArrowheads="1"/>
          </p:cNvSpPr>
          <p:nvPr/>
        </p:nvSpPr>
        <p:spPr bwMode="auto">
          <a:xfrm rot="5400000">
            <a:off x="3211911" y="4763692"/>
            <a:ext cx="198438" cy="218281"/>
          </a:xfrm>
          <a:prstGeom prst="plus">
            <a:avLst>
              <a:gd name="adj" fmla="val 33977"/>
            </a:avLst>
          </a:prstGeom>
          <a:solidFill>
            <a:srgbClr val="CCCC00"/>
          </a:solidFill>
          <a:ln w="12700">
            <a:solidFill>
              <a:schemeClr val="tx1"/>
            </a:solidFill>
            <a:miter lim="800000"/>
            <a:headEnd/>
            <a:tailEnd/>
          </a:ln>
          <a:effectLst/>
          <a:extLst/>
        </p:spPr>
        <p:txBody>
          <a:bodyPr wrap="square" anchor="ctr">
            <a:spAutoFit/>
          </a:bodyPr>
          <a:lstStyle/>
          <a:p>
            <a:endParaRPr lang="en-US"/>
          </a:p>
        </p:txBody>
      </p:sp>
      <p:sp>
        <p:nvSpPr>
          <p:cNvPr id="11" name="AutoShape 64"/>
          <p:cNvSpPr>
            <a:spLocks noChangeArrowheads="1"/>
          </p:cNvSpPr>
          <p:nvPr/>
        </p:nvSpPr>
        <p:spPr bwMode="auto">
          <a:xfrm rot="5400000">
            <a:off x="3464720" y="3867547"/>
            <a:ext cx="198438" cy="218281"/>
          </a:xfrm>
          <a:prstGeom prst="plus">
            <a:avLst>
              <a:gd name="adj" fmla="val 33977"/>
            </a:avLst>
          </a:prstGeom>
          <a:solidFill>
            <a:srgbClr val="EAF9CF"/>
          </a:solidFill>
          <a:ln w="12700">
            <a:solidFill>
              <a:schemeClr val="tx1"/>
            </a:solidFill>
            <a:miter lim="800000"/>
            <a:headEnd/>
            <a:tailEnd/>
          </a:ln>
          <a:effectLst/>
          <a:extLst/>
        </p:spPr>
        <p:txBody>
          <a:bodyPr wrap="square" anchor="ctr">
            <a:spAutoFit/>
          </a:bodyPr>
          <a:lstStyle/>
          <a:p>
            <a:endParaRPr lang="en-US"/>
          </a:p>
        </p:txBody>
      </p:sp>
      <p:sp>
        <p:nvSpPr>
          <p:cNvPr id="12" name="AutoShape 64"/>
          <p:cNvSpPr>
            <a:spLocks noChangeArrowheads="1"/>
          </p:cNvSpPr>
          <p:nvPr/>
        </p:nvSpPr>
        <p:spPr bwMode="auto">
          <a:xfrm rot="5400000">
            <a:off x="3454401" y="4219972"/>
            <a:ext cx="198438" cy="218281"/>
          </a:xfrm>
          <a:prstGeom prst="plus">
            <a:avLst>
              <a:gd name="adj" fmla="val 33977"/>
            </a:avLst>
          </a:prstGeom>
          <a:solidFill>
            <a:schemeClr val="accent6">
              <a:lumMod val="40000"/>
              <a:lumOff val="60000"/>
            </a:schemeClr>
          </a:solidFill>
          <a:ln w="12700">
            <a:solidFill>
              <a:schemeClr val="tx1"/>
            </a:solidFill>
            <a:miter lim="800000"/>
            <a:headEnd/>
            <a:tailEnd/>
          </a:ln>
          <a:effectLst/>
          <a:extLst/>
        </p:spPr>
        <p:txBody>
          <a:bodyPr wrap="square" anchor="ctr">
            <a:spAutoFit/>
          </a:bodyPr>
          <a:lstStyle/>
          <a:p>
            <a:endParaRPr lang="en-US"/>
          </a:p>
        </p:txBody>
      </p:sp>
      <p:sp>
        <p:nvSpPr>
          <p:cNvPr id="13" name="AutoShape 64"/>
          <p:cNvSpPr>
            <a:spLocks noChangeArrowheads="1"/>
          </p:cNvSpPr>
          <p:nvPr/>
        </p:nvSpPr>
        <p:spPr bwMode="auto">
          <a:xfrm rot="5400000">
            <a:off x="2797970" y="4904185"/>
            <a:ext cx="198438" cy="218281"/>
          </a:xfrm>
          <a:prstGeom prst="plus">
            <a:avLst>
              <a:gd name="adj" fmla="val 33977"/>
            </a:avLst>
          </a:prstGeom>
          <a:solidFill>
            <a:srgbClr val="FFFF00"/>
          </a:solidFill>
          <a:ln w="12700">
            <a:solidFill>
              <a:schemeClr val="tx1"/>
            </a:solidFill>
            <a:miter lim="800000"/>
            <a:headEnd/>
            <a:tailEnd/>
          </a:ln>
          <a:effectLst/>
          <a:extLst/>
        </p:spPr>
        <p:txBody>
          <a:bodyPr wrap="square" anchor="ctr">
            <a:spAutoFit/>
          </a:bodyPr>
          <a:lstStyle/>
          <a:p>
            <a:endParaRPr lang="en-US"/>
          </a:p>
        </p:txBody>
      </p:sp>
      <p:sp>
        <p:nvSpPr>
          <p:cNvPr id="14" name="AutoShape 64"/>
          <p:cNvSpPr>
            <a:spLocks noChangeArrowheads="1"/>
          </p:cNvSpPr>
          <p:nvPr/>
        </p:nvSpPr>
        <p:spPr bwMode="auto">
          <a:xfrm rot="5400000">
            <a:off x="3430191" y="4539061"/>
            <a:ext cx="198438" cy="218281"/>
          </a:xfrm>
          <a:prstGeom prst="plus">
            <a:avLst>
              <a:gd name="adj" fmla="val 33977"/>
            </a:avLst>
          </a:prstGeom>
          <a:solidFill>
            <a:srgbClr val="FFFFCC"/>
          </a:solidFill>
          <a:ln w="12700">
            <a:solidFill>
              <a:schemeClr val="tx1"/>
            </a:solidFill>
            <a:miter lim="800000"/>
            <a:headEnd/>
            <a:tailEnd/>
          </a:ln>
          <a:effectLst/>
          <a:extLst/>
        </p:spPr>
        <p:txBody>
          <a:bodyPr wrap="square" anchor="ctr">
            <a:spAutoFit/>
          </a:bodyPr>
          <a:lstStyle/>
          <a:p>
            <a:endParaRPr lang="en-US"/>
          </a:p>
        </p:txBody>
      </p:sp>
      <p:sp>
        <p:nvSpPr>
          <p:cNvPr id="15" name="AutoShape 64"/>
          <p:cNvSpPr>
            <a:spLocks noChangeArrowheads="1"/>
          </p:cNvSpPr>
          <p:nvPr/>
        </p:nvSpPr>
        <p:spPr bwMode="auto">
          <a:xfrm rot="5400000">
            <a:off x="3364309" y="5277333"/>
            <a:ext cx="198438" cy="218281"/>
          </a:xfrm>
          <a:prstGeom prst="plus">
            <a:avLst>
              <a:gd name="adj" fmla="val 33977"/>
            </a:avLst>
          </a:prstGeom>
          <a:solidFill>
            <a:srgbClr val="0070C0"/>
          </a:solidFill>
          <a:ln w="12700">
            <a:solidFill>
              <a:schemeClr val="tx1"/>
            </a:solidFill>
            <a:miter lim="800000"/>
            <a:headEnd/>
            <a:tailEnd/>
          </a:ln>
          <a:effectLst/>
          <a:extLst/>
        </p:spPr>
        <p:txBody>
          <a:bodyPr wrap="square" anchor="ctr">
            <a:spAutoFit/>
          </a:bodyPr>
          <a:lstStyle/>
          <a:p>
            <a:endParaRPr lang="en-US"/>
          </a:p>
        </p:txBody>
      </p:sp>
      <p:sp>
        <p:nvSpPr>
          <p:cNvPr id="16" name="AutoShape 64"/>
          <p:cNvSpPr>
            <a:spLocks noChangeArrowheads="1"/>
          </p:cNvSpPr>
          <p:nvPr/>
        </p:nvSpPr>
        <p:spPr bwMode="auto">
          <a:xfrm rot="5400000">
            <a:off x="3897710" y="4386661"/>
            <a:ext cx="198438" cy="218281"/>
          </a:xfrm>
          <a:prstGeom prst="plus">
            <a:avLst>
              <a:gd name="adj" fmla="val 33977"/>
            </a:avLst>
          </a:prstGeom>
          <a:solidFill>
            <a:schemeClr val="accent1">
              <a:lumMod val="75000"/>
            </a:schemeClr>
          </a:solidFill>
          <a:ln w="12700">
            <a:solidFill>
              <a:schemeClr val="tx1"/>
            </a:solidFill>
            <a:miter lim="800000"/>
            <a:headEnd/>
            <a:tailEnd/>
          </a:ln>
          <a:effectLst/>
          <a:extLst/>
        </p:spPr>
        <p:txBody>
          <a:bodyPr wrap="square" anchor="ctr">
            <a:spAutoFit/>
          </a:bodyPr>
          <a:lstStyle/>
          <a:p>
            <a:endParaRPr lang="en-US"/>
          </a:p>
        </p:txBody>
      </p:sp>
      <p:sp>
        <p:nvSpPr>
          <p:cNvPr id="17" name="AutoShape 64"/>
          <p:cNvSpPr>
            <a:spLocks noChangeArrowheads="1"/>
          </p:cNvSpPr>
          <p:nvPr/>
        </p:nvSpPr>
        <p:spPr bwMode="auto">
          <a:xfrm rot="5400000">
            <a:off x="4050110" y="4822429"/>
            <a:ext cx="198438" cy="218281"/>
          </a:xfrm>
          <a:prstGeom prst="plus">
            <a:avLst>
              <a:gd name="adj" fmla="val 33977"/>
            </a:avLst>
          </a:prstGeom>
          <a:solidFill>
            <a:srgbClr val="FF33CC"/>
          </a:solidFill>
          <a:ln w="12700">
            <a:solidFill>
              <a:schemeClr val="tx1"/>
            </a:solidFill>
            <a:miter lim="800000"/>
            <a:headEnd/>
            <a:tailEnd/>
          </a:ln>
          <a:effectLst/>
          <a:extLst/>
        </p:spPr>
        <p:txBody>
          <a:bodyPr wrap="square" anchor="ctr">
            <a:spAutoFit/>
          </a:bodyPr>
          <a:lstStyle/>
          <a:p>
            <a:endParaRPr lang="en-US"/>
          </a:p>
        </p:txBody>
      </p:sp>
      <p:sp>
        <p:nvSpPr>
          <p:cNvPr id="18" name="AutoShape 64"/>
          <p:cNvSpPr>
            <a:spLocks noChangeArrowheads="1"/>
          </p:cNvSpPr>
          <p:nvPr/>
        </p:nvSpPr>
        <p:spPr bwMode="auto">
          <a:xfrm rot="5400000">
            <a:off x="3932239" y="4065985"/>
            <a:ext cx="198438" cy="218281"/>
          </a:xfrm>
          <a:prstGeom prst="plus">
            <a:avLst>
              <a:gd name="adj" fmla="val 33977"/>
            </a:avLst>
          </a:prstGeom>
          <a:solidFill>
            <a:srgbClr val="FF0000"/>
          </a:solidFill>
          <a:ln w="12700">
            <a:solidFill>
              <a:schemeClr val="tx1"/>
            </a:solidFill>
            <a:miter lim="800000"/>
            <a:headEnd/>
            <a:tailEnd/>
          </a:ln>
          <a:effectLst/>
          <a:extLst/>
        </p:spPr>
        <p:txBody>
          <a:bodyPr wrap="square" anchor="ctr">
            <a:spAutoFit/>
          </a:bodyPr>
          <a:lstStyle/>
          <a:p>
            <a:endParaRPr lang="en-US"/>
          </a:p>
        </p:txBody>
      </p:sp>
      <p:sp>
        <p:nvSpPr>
          <p:cNvPr id="19" name="AutoShape 64"/>
          <p:cNvSpPr>
            <a:spLocks noChangeArrowheads="1"/>
          </p:cNvSpPr>
          <p:nvPr/>
        </p:nvSpPr>
        <p:spPr bwMode="auto">
          <a:xfrm rot="5400000">
            <a:off x="3150396" y="4462861"/>
            <a:ext cx="198438" cy="218281"/>
          </a:xfrm>
          <a:prstGeom prst="plus">
            <a:avLst>
              <a:gd name="adj" fmla="val 33977"/>
            </a:avLst>
          </a:prstGeom>
          <a:solidFill>
            <a:srgbClr val="CC99FF"/>
          </a:solidFill>
          <a:ln w="12700">
            <a:solidFill>
              <a:schemeClr val="tx1"/>
            </a:solidFill>
            <a:miter lim="800000"/>
            <a:headEnd/>
            <a:tailEnd/>
          </a:ln>
          <a:effectLst/>
          <a:extLst/>
        </p:spPr>
        <p:txBody>
          <a:bodyPr wrap="square" anchor="ctr">
            <a:spAutoFit/>
          </a:bodyPr>
          <a:lstStyle/>
          <a:p>
            <a:endParaRPr lang="en-US"/>
          </a:p>
        </p:txBody>
      </p:sp>
      <p:sp>
        <p:nvSpPr>
          <p:cNvPr id="20" name="AutoShape 64"/>
          <p:cNvSpPr>
            <a:spLocks noChangeArrowheads="1"/>
          </p:cNvSpPr>
          <p:nvPr/>
        </p:nvSpPr>
        <p:spPr bwMode="auto">
          <a:xfrm rot="5400000">
            <a:off x="2915841" y="4319191"/>
            <a:ext cx="198438" cy="218281"/>
          </a:xfrm>
          <a:prstGeom prst="plus">
            <a:avLst>
              <a:gd name="adj" fmla="val 33977"/>
            </a:avLst>
          </a:prstGeom>
          <a:noFill/>
          <a:ln w="12700">
            <a:solidFill>
              <a:srgbClr val="CCCC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endParaRPr lang="en-US"/>
          </a:p>
        </p:txBody>
      </p:sp>
      <p:sp>
        <p:nvSpPr>
          <p:cNvPr id="21" name="AutoShape 64"/>
          <p:cNvSpPr>
            <a:spLocks noChangeArrowheads="1"/>
          </p:cNvSpPr>
          <p:nvPr/>
        </p:nvSpPr>
        <p:spPr bwMode="auto">
          <a:xfrm rot="5400000">
            <a:off x="2591991" y="4264423"/>
            <a:ext cx="198438" cy="218281"/>
          </a:xfrm>
          <a:prstGeom prst="plus">
            <a:avLst>
              <a:gd name="adj" fmla="val 33977"/>
            </a:avLst>
          </a:prstGeom>
          <a:solidFill>
            <a:srgbClr val="66FF66"/>
          </a:solidFill>
          <a:ln w="12700">
            <a:solidFill>
              <a:schemeClr val="tx1"/>
            </a:solidFill>
            <a:miter lim="800000"/>
            <a:headEnd/>
            <a:tailEnd/>
          </a:ln>
          <a:effectLst/>
          <a:extLst/>
        </p:spPr>
        <p:txBody>
          <a:bodyPr wrap="square" anchor="ctr">
            <a:spAutoFit/>
          </a:bodyPr>
          <a:lstStyle/>
          <a:p>
            <a:endParaRPr lang="en-US"/>
          </a:p>
        </p:txBody>
      </p:sp>
      <p:sp>
        <p:nvSpPr>
          <p:cNvPr id="22" name="AutoShape 64"/>
          <p:cNvSpPr>
            <a:spLocks noChangeArrowheads="1"/>
          </p:cNvSpPr>
          <p:nvPr/>
        </p:nvSpPr>
        <p:spPr bwMode="auto">
          <a:xfrm rot="5400000">
            <a:off x="2654301" y="5125642"/>
            <a:ext cx="198438" cy="218281"/>
          </a:xfrm>
          <a:prstGeom prst="plus">
            <a:avLst>
              <a:gd name="adj" fmla="val 33977"/>
            </a:avLst>
          </a:prstGeom>
          <a:solidFill>
            <a:srgbClr val="3366FF"/>
          </a:solidFill>
          <a:ln w="12700">
            <a:solidFill>
              <a:schemeClr val="tx1"/>
            </a:solidFill>
            <a:miter lim="800000"/>
            <a:headEnd/>
            <a:tailEnd/>
          </a:ln>
          <a:effectLst/>
          <a:extLst/>
        </p:spPr>
        <p:txBody>
          <a:bodyPr wrap="square" anchor="ctr">
            <a:spAutoFit/>
          </a:bodyPr>
          <a:lstStyle/>
          <a:p>
            <a:endParaRPr lang="en-US"/>
          </a:p>
        </p:txBody>
      </p:sp>
      <p:sp>
        <p:nvSpPr>
          <p:cNvPr id="23" name="AutoShape 64"/>
          <p:cNvSpPr>
            <a:spLocks noChangeArrowheads="1"/>
          </p:cNvSpPr>
          <p:nvPr/>
        </p:nvSpPr>
        <p:spPr bwMode="auto">
          <a:xfrm rot="5400000">
            <a:off x="3140812" y="5072461"/>
            <a:ext cx="198438" cy="218281"/>
          </a:xfrm>
          <a:prstGeom prst="plus">
            <a:avLst>
              <a:gd name="adj" fmla="val 33977"/>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endParaRPr lang="en-US"/>
          </a:p>
        </p:txBody>
      </p:sp>
      <p:sp>
        <p:nvSpPr>
          <p:cNvPr id="24" name="AutoShape 64"/>
          <p:cNvSpPr>
            <a:spLocks noChangeArrowheads="1"/>
          </p:cNvSpPr>
          <p:nvPr/>
        </p:nvSpPr>
        <p:spPr bwMode="auto">
          <a:xfrm rot="5400000">
            <a:off x="3159921" y="4065985"/>
            <a:ext cx="198438" cy="218281"/>
          </a:xfrm>
          <a:prstGeom prst="plus">
            <a:avLst>
              <a:gd name="adj" fmla="val 33977"/>
            </a:avLst>
          </a:prstGeom>
          <a:solidFill>
            <a:srgbClr val="FF3300"/>
          </a:solidFill>
          <a:ln w="12700">
            <a:solidFill>
              <a:schemeClr val="tx1"/>
            </a:solidFill>
            <a:miter lim="800000"/>
            <a:headEnd/>
            <a:tailEnd/>
          </a:ln>
          <a:effectLst/>
          <a:extLst/>
        </p:spPr>
        <p:txBody>
          <a:bodyPr wrap="square" anchor="ctr">
            <a:spAutoFit/>
          </a:bodyPr>
          <a:lstStyle/>
          <a:p>
            <a:endParaRPr lang="en-US"/>
          </a:p>
        </p:txBody>
      </p:sp>
      <p:sp>
        <p:nvSpPr>
          <p:cNvPr id="25" name="AutoShape 64"/>
          <p:cNvSpPr>
            <a:spLocks noChangeArrowheads="1"/>
          </p:cNvSpPr>
          <p:nvPr/>
        </p:nvSpPr>
        <p:spPr bwMode="auto">
          <a:xfrm rot="5400000">
            <a:off x="2763441" y="4623991"/>
            <a:ext cx="198438" cy="218281"/>
          </a:xfrm>
          <a:prstGeom prst="plus">
            <a:avLst>
              <a:gd name="adj" fmla="val 33977"/>
            </a:avLst>
          </a:prstGeom>
          <a:solidFill>
            <a:srgbClr val="FFC000"/>
          </a:solidFill>
          <a:ln w="12700">
            <a:solidFill>
              <a:schemeClr val="tx1"/>
            </a:solidFill>
            <a:miter lim="800000"/>
            <a:headEnd/>
            <a:tailEnd/>
          </a:ln>
          <a:effectLst/>
          <a:extLst/>
        </p:spPr>
        <p:txBody>
          <a:bodyPr wrap="square" anchor="ctr">
            <a:spAutoFit/>
          </a:bodyPr>
          <a:lstStyle/>
          <a:p>
            <a:endParaRPr lang="en-US"/>
          </a:p>
        </p:txBody>
      </p:sp>
      <p:sp>
        <p:nvSpPr>
          <p:cNvPr id="26" name="AutoShape 64"/>
          <p:cNvSpPr>
            <a:spLocks noChangeArrowheads="1"/>
          </p:cNvSpPr>
          <p:nvPr/>
        </p:nvSpPr>
        <p:spPr bwMode="auto">
          <a:xfrm rot="5400000">
            <a:off x="3373041" y="5538391"/>
            <a:ext cx="198438" cy="218281"/>
          </a:xfrm>
          <a:prstGeom prst="plus">
            <a:avLst>
              <a:gd name="adj" fmla="val 33977"/>
            </a:avLst>
          </a:prstGeom>
          <a:solidFill>
            <a:srgbClr val="FFFF66"/>
          </a:solidFill>
          <a:ln w="12700">
            <a:solidFill>
              <a:schemeClr val="tx1"/>
            </a:solidFill>
            <a:miter lim="800000"/>
            <a:headEnd/>
            <a:tailEnd/>
          </a:ln>
          <a:effectLst/>
          <a:extLst/>
        </p:spPr>
        <p:txBody>
          <a:bodyPr wrap="square" anchor="ctr">
            <a:spAutoFit/>
          </a:bodyPr>
          <a:lstStyle/>
          <a:p>
            <a:endParaRPr lang="en-US"/>
          </a:p>
        </p:txBody>
      </p:sp>
      <p:sp>
        <p:nvSpPr>
          <p:cNvPr id="27" name="AutoShape 64"/>
          <p:cNvSpPr>
            <a:spLocks noChangeArrowheads="1"/>
          </p:cNvSpPr>
          <p:nvPr/>
        </p:nvSpPr>
        <p:spPr bwMode="auto">
          <a:xfrm rot="5400000">
            <a:off x="2839641" y="4060429"/>
            <a:ext cx="198438" cy="218281"/>
          </a:xfrm>
          <a:prstGeom prst="plus">
            <a:avLst>
              <a:gd name="adj" fmla="val 33977"/>
            </a:avLst>
          </a:prstGeom>
          <a:solidFill>
            <a:srgbClr val="EAF9CF"/>
          </a:solidFill>
          <a:ln w="12700">
            <a:solidFill>
              <a:schemeClr val="tx1"/>
            </a:solidFill>
            <a:miter lim="800000"/>
            <a:headEnd/>
            <a:tailEnd/>
          </a:ln>
          <a:effectLst/>
          <a:extLst/>
        </p:spPr>
        <p:txBody>
          <a:bodyPr wrap="square" anchor="ctr">
            <a:spAutoFit/>
          </a:bodyPr>
          <a:lstStyle/>
          <a:p>
            <a:endParaRPr lang="en-US"/>
          </a:p>
        </p:txBody>
      </p:sp>
      <p:sp>
        <p:nvSpPr>
          <p:cNvPr id="28" name="AutoShape 64"/>
          <p:cNvSpPr>
            <a:spLocks noChangeArrowheads="1"/>
          </p:cNvSpPr>
          <p:nvPr/>
        </p:nvSpPr>
        <p:spPr bwMode="auto">
          <a:xfrm rot="5400000">
            <a:off x="2524522" y="3984229"/>
            <a:ext cx="198438" cy="218281"/>
          </a:xfrm>
          <a:prstGeom prst="plus">
            <a:avLst>
              <a:gd name="adj" fmla="val 33977"/>
            </a:avLst>
          </a:prstGeom>
          <a:solidFill>
            <a:schemeClr val="bg2">
              <a:lumMod val="75000"/>
            </a:schemeClr>
          </a:solidFill>
          <a:ln w="12700">
            <a:solidFill>
              <a:schemeClr val="tx1"/>
            </a:solidFill>
            <a:miter lim="800000"/>
            <a:headEnd/>
            <a:tailEnd/>
          </a:ln>
          <a:effectLst/>
          <a:extLst/>
        </p:spPr>
        <p:txBody>
          <a:bodyPr wrap="square" anchor="ctr">
            <a:spAutoFit/>
          </a:bodyPr>
          <a:lstStyle/>
          <a:p>
            <a:endParaRPr lang="en-US"/>
          </a:p>
        </p:txBody>
      </p:sp>
      <p:sp>
        <p:nvSpPr>
          <p:cNvPr id="29" name="AutoShape 64"/>
          <p:cNvSpPr>
            <a:spLocks noChangeArrowheads="1"/>
          </p:cNvSpPr>
          <p:nvPr/>
        </p:nvSpPr>
        <p:spPr bwMode="auto">
          <a:xfrm rot="5400000">
            <a:off x="2905522" y="3755629"/>
            <a:ext cx="198438" cy="218281"/>
          </a:xfrm>
          <a:prstGeom prst="plus">
            <a:avLst>
              <a:gd name="adj" fmla="val 33977"/>
            </a:avLst>
          </a:prstGeom>
          <a:solidFill>
            <a:srgbClr val="92D050"/>
          </a:solidFill>
          <a:ln w="12700">
            <a:solidFill>
              <a:schemeClr val="tx1"/>
            </a:solidFill>
            <a:miter lim="800000"/>
            <a:headEnd/>
            <a:tailEnd/>
          </a:ln>
          <a:effectLst/>
          <a:extLst/>
        </p:spPr>
        <p:txBody>
          <a:bodyPr wrap="square" anchor="ctr">
            <a:spAutoFit/>
          </a:bodyPr>
          <a:lstStyle/>
          <a:p>
            <a:endParaRPr lang="en-US"/>
          </a:p>
        </p:txBody>
      </p:sp>
      <p:sp>
        <p:nvSpPr>
          <p:cNvPr id="30" name="AutoShape 64"/>
          <p:cNvSpPr>
            <a:spLocks noChangeArrowheads="1"/>
          </p:cNvSpPr>
          <p:nvPr/>
        </p:nvSpPr>
        <p:spPr bwMode="auto">
          <a:xfrm rot="5400000">
            <a:off x="3674212" y="5385991"/>
            <a:ext cx="198438" cy="218281"/>
          </a:xfrm>
          <a:prstGeom prst="plus">
            <a:avLst>
              <a:gd name="adj" fmla="val 33977"/>
            </a:avLst>
          </a:prstGeom>
          <a:solidFill>
            <a:schemeClr val="tx1"/>
          </a:solidFill>
          <a:ln w="12700">
            <a:solidFill>
              <a:schemeClr val="tx1"/>
            </a:solidFill>
            <a:miter lim="800000"/>
            <a:headEnd/>
            <a:tailEnd/>
          </a:ln>
          <a:effectLst/>
          <a:extLst/>
        </p:spPr>
        <p:txBody>
          <a:bodyPr wrap="square" anchor="ctr">
            <a:spAutoFit/>
          </a:bodyPr>
          <a:lstStyle/>
          <a:p>
            <a:endParaRPr lang="en-US"/>
          </a:p>
        </p:txBody>
      </p:sp>
      <p:sp>
        <p:nvSpPr>
          <p:cNvPr id="31" name="AutoShape 64"/>
          <p:cNvSpPr>
            <a:spLocks noChangeArrowheads="1"/>
          </p:cNvSpPr>
          <p:nvPr/>
        </p:nvSpPr>
        <p:spPr bwMode="auto">
          <a:xfrm rot="5400000">
            <a:off x="2372122" y="4547791"/>
            <a:ext cx="198438" cy="218281"/>
          </a:xfrm>
          <a:prstGeom prst="plus">
            <a:avLst>
              <a:gd name="adj" fmla="val 33977"/>
            </a:avLst>
          </a:prstGeom>
          <a:solidFill>
            <a:srgbClr val="2A5556"/>
          </a:solidFill>
          <a:ln w="12700">
            <a:solidFill>
              <a:schemeClr val="tx1"/>
            </a:solidFill>
            <a:miter lim="800000"/>
            <a:headEnd/>
            <a:tailEnd/>
          </a:ln>
          <a:effectLst/>
          <a:extLst/>
        </p:spPr>
        <p:txBody>
          <a:bodyPr wrap="square" anchor="ctr">
            <a:spAutoFit/>
          </a:bodyPr>
          <a:lstStyle/>
          <a:p>
            <a:endParaRPr lang="en-US"/>
          </a:p>
        </p:txBody>
      </p:sp>
      <p:sp>
        <p:nvSpPr>
          <p:cNvPr id="32" name="AutoShape 64"/>
          <p:cNvSpPr>
            <a:spLocks noChangeArrowheads="1"/>
          </p:cNvSpPr>
          <p:nvPr/>
        </p:nvSpPr>
        <p:spPr bwMode="auto">
          <a:xfrm rot="5400000">
            <a:off x="4211241" y="5233591"/>
            <a:ext cx="198438" cy="218281"/>
          </a:xfrm>
          <a:prstGeom prst="plus">
            <a:avLst>
              <a:gd name="adj" fmla="val 33977"/>
            </a:avLst>
          </a:prstGeom>
          <a:solidFill>
            <a:srgbClr val="0033CC"/>
          </a:solidFill>
          <a:ln w="12700">
            <a:solidFill>
              <a:schemeClr val="tx1"/>
            </a:solidFill>
            <a:miter lim="800000"/>
            <a:headEnd/>
            <a:tailEnd/>
          </a:ln>
          <a:effectLst/>
          <a:extLst/>
        </p:spPr>
        <p:txBody>
          <a:bodyPr wrap="square" anchor="ctr">
            <a:spAutoFit/>
          </a:bodyPr>
          <a:lstStyle/>
          <a:p>
            <a:endParaRPr lang="en-US"/>
          </a:p>
        </p:txBody>
      </p:sp>
      <p:sp>
        <p:nvSpPr>
          <p:cNvPr id="33" name="AutoShape 64"/>
          <p:cNvSpPr>
            <a:spLocks noChangeArrowheads="1"/>
          </p:cNvSpPr>
          <p:nvPr/>
        </p:nvSpPr>
        <p:spPr bwMode="auto">
          <a:xfrm rot="5400000">
            <a:off x="4135041" y="4517629"/>
            <a:ext cx="198438" cy="218281"/>
          </a:xfrm>
          <a:prstGeom prst="plus">
            <a:avLst>
              <a:gd name="adj" fmla="val 33977"/>
            </a:avLst>
          </a:prstGeom>
          <a:solidFill>
            <a:srgbClr val="FFFF66"/>
          </a:solidFill>
          <a:ln w="12700">
            <a:solidFill>
              <a:schemeClr val="tx1"/>
            </a:solidFill>
            <a:miter lim="800000"/>
            <a:headEnd/>
            <a:tailEnd/>
          </a:ln>
          <a:effectLst/>
          <a:extLst/>
        </p:spPr>
        <p:txBody>
          <a:bodyPr wrap="square" anchor="ctr">
            <a:spAutoFit/>
          </a:bodyPr>
          <a:lstStyle/>
          <a:p>
            <a:endParaRPr lang="en-US"/>
          </a:p>
        </p:txBody>
      </p:sp>
      <p:sp>
        <p:nvSpPr>
          <p:cNvPr id="34" name="TextBox 33"/>
          <p:cNvSpPr txBox="1"/>
          <p:nvPr/>
        </p:nvSpPr>
        <p:spPr>
          <a:xfrm>
            <a:off x="2209800" y="5795167"/>
            <a:ext cx="2537505" cy="307777"/>
          </a:xfrm>
          <a:prstGeom prst="rect">
            <a:avLst/>
          </a:prstGeom>
          <a:noFill/>
        </p:spPr>
        <p:txBody>
          <a:bodyPr wrap="square" rtlCol="0">
            <a:spAutoFit/>
          </a:bodyPr>
          <a:lstStyle/>
          <a:p>
            <a:pPr algn="ctr"/>
            <a:r>
              <a:rPr lang="en-US" sz="1400" dirty="0" smtClean="0"/>
              <a:t>Configuration design space</a:t>
            </a:r>
            <a:endParaRPr lang="en-US" sz="1400" dirty="0"/>
          </a:p>
        </p:txBody>
      </p:sp>
      <p:sp>
        <p:nvSpPr>
          <p:cNvPr id="35" name="Right Brace 34"/>
          <p:cNvSpPr/>
          <p:nvPr/>
        </p:nvSpPr>
        <p:spPr bwMode="auto">
          <a:xfrm>
            <a:off x="4876800" y="3765550"/>
            <a:ext cx="381000" cy="1981201"/>
          </a:xfrm>
          <a:prstGeom prst="rightBrace">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6" name="TextBox 35"/>
          <p:cNvSpPr txBox="1"/>
          <p:nvPr/>
        </p:nvSpPr>
        <p:spPr>
          <a:xfrm>
            <a:off x="5410200" y="3657601"/>
            <a:ext cx="3733800" cy="2308324"/>
          </a:xfrm>
          <a:prstGeom prst="rect">
            <a:avLst/>
          </a:prstGeom>
          <a:noFill/>
        </p:spPr>
        <p:txBody>
          <a:bodyPr wrap="square" rtlCol="0">
            <a:spAutoFit/>
          </a:bodyPr>
          <a:lstStyle/>
          <a:p>
            <a:pPr marL="285750" indent="-285750">
              <a:buFont typeface="Arial" panose="020B0604020202020204" pitchFamily="34" charset="0"/>
              <a:buChar char="•"/>
            </a:pPr>
            <a:r>
              <a:rPr lang="en-US" dirty="0" smtClean="0"/>
              <a:t>Accurate subset determination</a:t>
            </a:r>
          </a:p>
          <a:p>
            <a:pPr marL="742950" lvl="1" indent="-285750">
              <a:buFont typeface="Arial" panose="020B0604020202020204" pitchFamily="34" charset="0"/>
              <a:buChar char="•"/>
            </a:pPr>
            <a:r>
              <a:rPr lang="en-US" dirty="0" smtClean="0"/>
              <a:t>Profile several domain-similar applications</a:t>
            </a:r>
          </a:p>
          <a:p>
            <a:pPr marL="742950" lvl="1" indent="-285750">
              <a:buFont typeface="Arial" panose="020B0604020202020204" pitchFamily="34" charset="0"/>
              <a:buChar char="•"/>
            </a:pPr>
            <a:endParaRPr lang="en-US" dirty="0"/>
          </a:p>
          <a:p>
            <a:pPr marL="742950" lvl="1"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dirty="0" smtClean="0"/>
              <a:t>Three subsets are sufficient to </a:t>
            </a:r>
            <a:br>
              <a:rPr lang="en-US" dirty="0" smtClean="0"/>
            </a:br>
            <a:r>
              <a:rPr lang="en-US" dirty="0" smtClean="0"/>
              <a:t>meet varying domain-specific requirements</a:t>
            </a:r>
          </a:p>
        </p:txBody>
      </p:sp>
      <p:sp>
        <p:nvSpPr>
          <p:cNvPr id="38" name="Slide Number Placeholder 37"/>
          <p:cNvSpPr>
            <a:spLocks noGrp="1"/>
          </p:cNvSpPr>
          <p:nvPr>
            <p:ph type="sldNum" sz="quarter" idx="12"/>
          </p:nvPr>
        </p:nvSpPr>
        <p:spPr/>
        <p:txBody>
          <a:bodyPr/>
          <a:lstStyle/>
          <a:p>
            <a:pPr>
              <a:defRPr/>
            </a:pPr>
            <a:fld id="{AC8AD5AF-7CB5-4CD4-A719-F51A283208B1}" type="slidenum">
              <a:rPr lang="en-US" smtClean="0">
                <a:solidFill>
                  <a:srgbClr val="000000"/>
                </a:solidFill>
              </a:rPr>
              <a:pPr>
                <a:defRPr/>
              </a:pPr>
              <a:t>12</a:t>
            </a:fld>
            <a:r>
              <a:rPr lang="en-US" smtClean="0">
                <a:solidFill>
                  <a:srgbClr val="000000"/>
                </a:solidFill>
              </a:rPr>
              <a:t>/22</a:t>
            </a:r>
            <a:endParaRPr lang="en-US" dirty="0">
              <a:solidFill>
                <a:srgbClr val="000000"/>
              </a:solidFill>
            </a:endParaRPr>
          </a:p>
        </p:txBody>
      </p:sp>
    </p:spTree>
    <p:extLst>
      <p:ext uri="{BB962C8B-B14F-4D97-AF65-F5344CB8AC3E}">
        <p14:creationId xmlns:p14="http://schemas.microsoft.com/office/powerpoint/2010/main" val="1696743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500"/>
                                        <p:tgtEl>
                                          <p:spTgt spid="3">
                                            <p:txEl>
                                              <p:pRg st="5" end="5"/>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34"/>
                                        </p:tgtEl>
                                        <p:attrNameLst>
                                          <p:attrName>style.visibility</p:attrName>
                                        </p:attrNameLst>
                                      </p:cBhvr>
                                      <p:to>
                                        <p:strVal val="visible"/>
                                      </p:to>
                                    </p:set>
                                    <p:animEffect transition="in" filter="fade">
                                      <p:cBhvr>
                                        <p:cTn id="27" dur="500"/>
                                        <p:tgtEl>
                                          <p:spTgt spid="34"/>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5"/>
                                        </p:tgtEl>
                                        <p:attrNameLst>
                                          <p:attrName>style.visibility</p:attrName>
                                        </p:attrNameLst>
                                      </p:cBhvr>
                                      <p:to>
                                        <p:strVal val="visible"/>
                                      </p:to>
                                    </p:set>
                                    <p:animEffect transition="in" filter="fade">
                                      <p:cBhvr>
                                        <p:cTn id="30" dur="2000"/>
                                        <p:tgtEl>
                                          <p:spTgt spid="5"/>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6"/>
                                        </p:tgtEl>
                                        <p:attrNameLst>
                                          <p:attrName>style.visibility</p:attrName>
                                        </p:attrNameLst>
                                      </p:cBhvr>
                                      <p:to>
                                        <p:strVal val="visible"/>
                                      </p:to>
                                    </p:set>
                                    <p:animEffect transition="in" filter="fade">
                                      <p:cBhvr>
                                        <p:cTn id="33" dur="2000"/>
                                        <p:tgtEl>
                                          <p:spTgt spid="6"/>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7"/>
                                        </p:tgtEl>
                                        <p:attrNameLst>
                                          <p:attrName>style.visibility</p:attrName>
                                        </p:attrNameLst>
                                      </p:cBhvr>
                                      <p:to>
                                        <p:strVal val="visible"/>
                                      </p:to>
                                    </p:set>
                                    <p:animEffect transition="in" filter="fade">
                                      <p:cBhvr>
                                        <p:cTn id="36" dur="2000"/>
                                        <p:tgtEl>
                                          <p:spTgt spid="7"/>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8"/>
                                        </p:tgtEl>
                                        <p:attrNameLst>
                                          <p:attrName>style.visibility</p:attrName>
                                        </p:attrNameLst>
                                      </p:cBhvr>
                                      <p:to>
                                        <p:strVal val="visible"/>
                                      </p:to>
                                    </p:set>
                                    <p:animEffect transition="in" filter="fade">
                                      <p:cBhvr>
                                        <p:cTn id="39" dur="2000"/>
                                        <p:tgtEl>
                                          <p:spTgt spid="8"/>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9"/>
                                        </p:tgtEl>
                                        <p:attrNameLst>
                                          <p:attrName>style.visibility</p:attrName>
                                        </p:attrNameLst>
                                      </p:cBhvr>
                                      <p:to>
                                        <p:strVal val="visible"/>
                                      </p:to>
                                    </p:set>
                                    <p:animEffect transition="in" filter="fade">
                                      <p:cBhvr>
                                        <p:cTn id="42" dur="2000"/>
                                        <p:tgtEl>
                                          <p:spTgt spid="9"/>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10"/>
                                        </p:tgtEl>
                                        <p:attrNameLst>
                                          <p:attrName>style.visibility</p:attrName>
                                        </p:attrNameLst>
                                      </p:cBhvr>
                                      <p:to>
                                        <p:strVal val="visible"/>
                                      </p:to>
                                    </p:set>
                                    <p:animEffect transition="in" filter="fade">
                                      <p:cBhvr>
                                        <p:cTn id="45" dur="2000"/>
                                        <p:tgtEl>
                                          <p:spTgt spid="10"/>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11"/>
                                        </p:tgtEl>
                                        <p:attrNameLst>
                                          <p:attrName>style.visibility</p:attrName>
                                        </p:attrNameLst>
                                      </p:cBhvr>
                                      <p:to>
                                        <p:strVal val="visible"/>
                                      </p:to>
                                    </p:set>
                                    <p:animEffect transition="in" filter="fade">
                                      <p:cBhvr>
                                        <p:cTn id="48" dur="2000"/>
                                        <p:tgtEl>
                                          <p:spTgt spid="11"/>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12"/>
                                        </p:tgtEl>
                                        <p:attrNameLst>
                                          <p:attrName>style.visibility</p:attrName>
                                        </p:attrNameLst>
                                      </p:cBhvr>
                                      <p:to>
                                        <p:strVal val="visible"/>
                                      </p:to>
                                    </p:set>
                                    <p:animEffect transition="in" filter="fade">
                                      <p:cBhvr>
                                        <p:cTn id="51" dur="2000"/>
                                        <p:tgtEl>
                                          <p:spTgt spid="12"/>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13"/>
                                        </p:tgtEl>
                                        <p:attrNameLst>
                                          <p:attrName>style.visibility</p:attrName>
                                        </p:attrNameLst>
                                      </p:cBhvr>
                                      <p:to>
                                        <p:strVal val="visible"/>
                                      </p:to>
                                    </p:set>
                                    <p:animEffect transition="in" filter="fade">
                                      <p:cBhvr>
                                        <p:cTn id="54" dur="2000"/>
                                        <p:tgtEl>
                                          <p:spTgt spid="13"/>
                                        </p:tgtEl>
                                      </p:cBhvr>
                                    </p:animEffect>
                                  </p:childTnLst>
                                </p:cTn>
                              </p:par>
                              <p:par>
                                <p:cTn id="55" presetID="10" presetClass="entr" presetSubtype="0" fill="hold" grpId="0" nodeType="withEffect">
                                  <p:stCondLst>
                                    <p:cond delay="0"/>
                                  </p:stCondLst>
                                  <p:childTnLst>
                                    <p:set>
                                      <p:cBhvr>
                                        <p:cTn id="56" dur="1" fill="hold">
                                          <p:stCondLst>
                                            <p:cond delay="0"/>
                                          </p:stCondLst>
                                        </p:cTn>
                                        <p:tgtEl>
                                          <p:spTgt spid="14"/>
                                        </p:tgtEl>
                                        <p:attrNameLst>
                                          <p:attrName>style.visibility</p:attrName>
                                        </p:attrNameLst>
                                      </p:cBhvr>
                                      <p:to>
                                        <p:strVal val="visible"/>
                                      </p:to>
                                    </p:set>
                                    <p:animEffect transition="in" filter="fade">
                                      <p:cBhvr>
                                        <p:cTn id="57" dur="2000"/>
                                        <p:tgtEl>
                                          <p:spTgt spid="14"/>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15"/>
                                        </p:tgtEl>
                                        <p:attrNameLst>
                                          <p:attrName>style.visibility</p:attrName>
                                        </p:attrNameLst>
                                      </p:cBhvr>
                                      <p:to>
                                        <p:strVal val="visible"/>
                                      </p:to>
                                    </p:set>
                                    <p:animEffect transition="in" filter="fade">
                                      <p:cBhvr>
                                        <p:cTn id="60" dur="2000"/>
                                        <p:tgtEl>
                                          <p:spTgt spid="15"/>
                                        </p:tgtEl>
                                      </p:cBhvr>
                                    </p:animEffect>
                                  </p:childTnLst>
                                </p:cTn>
                              </p:par>
                              <p:par>
                                <p:cTn id="61" presetID="10" presetClass="entr" presetSubtype="0" fill="hold" grpId="0" nodeType="withEffect">
                                  <p:stCondLst>
                                    <p:cond delay="0"/>
                                  </p:stCondLst>
                                  <p:childTnLst>
                                    <p:set>
                                      <p:cBhvr>
                                        <p:cTn id="62" dur="1" fill="hold">
                                          <p:stCondLst>
                                            <p:cond delay="0"/>
                                          </p:stCondLst>
                                        </p:cTn>
                                        <p:tgtEl>
                                          <p:spTgt spid="16"/>
                                        </p:tgtEl>
                                        <p:attrNameLst>
                                          <p:attrName>style.visibility</p:attrName>
                                        </p:attrNameLst>
                                      </p:cBhvr>
                                      <p:to>
                                        <p:strVal val="visible"/>
                                      </p:to>
                                    </p:set>
                                    <p:animEffect transition="in" filter="fade">
                                      <p:cBhvr>
                                        <p:cTn id="63" dur="2000"/>
                                        <p:tgtEl>
                                          <p:spTgt spid="16"/>
                                        </p:tgtEl>
                                      </p:cBhvr>
                                    </p:animEffect>
                                  </p:childTnLst>
                                </p:cTn>
                              </p:par>
                              <p:par>
                                <p:cTn id="64" presetID="10" presetClass="entr" presetSubtype="0" fill="hold" grpId="0" nodeType="withEffect">
                                  <p:stCondLst>
                                    <p:cond delay="0"/>
                                  </p:stCondLst>
                                  <p:childTnLst>
                                    <p:set>
                                      <p:cBhvr>
                                        <p:cTn id="65" dur="1" fill="hold">
                                          <p:stCondLst>
                                            <p:cond delay="0"/>
                                          </p:stCondLst>
                                        </p:cTn>
                                        <p:tgtEl>
                                          <p:spTgt spid="17"/>
                                        </p:tgtEl>
                                        <p:attrNameLst>
                                          <p:attrName>style.visibility</p:attrName>
                                        </p:attrNameLst>
                                      </p:cBhvr>
                                      <p:to>
                                        <p:strVal val="visible"/>
                                      </p:to>
                                    </p:set>
                                    <p:animEffect transition="in" filter="fade">
                                      <p:cBhvr>
                                        <p:cTn id="66" dur="2000"/>
                                        <p:tgtEl>
                                          <p:spTgt spid="17"/>
                                        </p:tgtEl>
                                      </p:cBhvr>
                                    </p:animEffect>
                                  </p:childTnLst>
                                </p:cTn>
                              </p:par>
                              <p:par>
                                <p:cTn id="67" presetID="10" presetClass="entr" presetSubtype="0" fill="hold" grpId="0" nodeType="withEffect">
                                  <p:stCondLst>
                                    <p:cond delay="0"/>
                                  </p:stCondLst>
                                  <p:childTnLst>
                                    <p:set>
                                      <p:cBhvr>
                                        <p:cTn id="68" dur="1" fill="hold">
                                          <p:stCondLst>
                                            <p:cond delay="0"/>
                                          </p:stCondLst>
                                        </p:cTn>
                                        <p:tgtEl>
                                          <p:spTgt spid="18"/>
                                        </p:tgtEl>
                                        <p:attrNameLst>
                                          <p:attrName>style.visibility</p:attrName>
                                        </p:attrNameLst>
                                      </p:cBhvr>
                                      <p:to>
                                        <p:strVal val="visible"/>
                                      </p:to>
                                    </p:set>
                                    <p:animEffect transition="in" filter="fade">
                                      <p:cBhvr>
                                        <p:cTn id="69" dur="2000"/>
                                        <p:tgtEl>
                                          <p:spTgt spid="18"/>
                                        </p:tgtEl>
                                      </p:cBhvr>
                                    </p:animEffect>
                                  </p:childTnLst>
                                </p:cTn>
                              </p:par>
                              <p:par>
                                <p:cTn id="70" presetID="10" presetClass="entr" presetSubtype="0" fill="hold" grpId="0" nodeType="withEffect">
                                  <p:stCondLst>
                                    <p:cond delay="0"/>
                                  </p:stCondLst>
                                  <p:childTnLst>
                                    <p:set>
                                      <p:cBhvr>
                                        <p:cTn id="71" dur="1" fill="hold">
                                          <p:stCondLst>
                                            <p:cond delay="0"/>
                                          </p:stCondLst>
                                        </p:cTn>
                                        <p:tgtEl>
                                          <p:spTgt spid="19"/>
                                        </p:tgtEl>
                                        <p:attrNameLst>
                                          <p:attrName>style.visibility</p:attrName>
                                        </p:attrNameLst>
                                      </p:cBhvr>
                                      <p:to>
                                        <p:strVal val="visible"/>
                                      </p:to>
                                    </p:set>
                                    <p:animEffect transition="in" filter="fade">
                                      <p:cBhvr>
                                        <p:cTn id="72" dur="2000"/>
                                        <p:tgtEl>
                                          <p:spTgt spid="19"/>
                                        </p:tgtEl>
                                      </p:cBhvr>
                                    </p:animEffect>
                                  </p:childTnLst>
                                </p:cTn>
                              </p:par>
                              <p:par>
                                <p:cTn id="73" presetID="10" presetClass="entr" presetSubtype="0" fill="hold" grpId="0" nodeType="withEffect">
                                  <p:stCondLst>
                                    <p:cond delay="0"/>
                                  </p:stCondLst>
                                  <p:childTnLst>
                                    <p:set>
                                      <p:cBhvr>
                                        <p:cTn id="74" dur="1" fill="hold">
                                          <p:stCondLst>
                                            <p:cond delay="0"/>
                                          </p:stCondLst>
                                        </p:cTn>
                                        <p:tgtEl>
                                          <p:spTgt spid="20"/>
                                        </p:tgtEl>
                                        <p:attrNameLst>
                                          <p:attrName>style.visibility</p:attrName>
                                        </p:attrNameLst>
                                      </p:cBhvr>
                                      <p:to>
                                        <p:strVal val="visible"/>
                                      </p:to>
                                    </p:set>
                                    <p:animEffect transition="in" filter="fade">
                                      <p:cBhvr>
                                        <p:cTn id="75" dur="2000"/>
                                        <p:tgtEl>
                                          <p:spTgt spid="20"/>
                                        </p:tgtEl>
                                      </p:cBhvr>
                                    </p:animEffect>
                                  </p:childTnLst>
                                </p:cTn>
                              </p:par>
                              <p:par>
                                <p:cTn id="76" presetID="10" presetClass="entr" presetSubtype="0" fill="hold" grpId="0" nodeType="withEffect">
                                  <p:stCondLst>
                                    <p:cond delay="0"/>
                                  </p:stCondLst>
                                  <p:childTnLst>
                                    <p:set>
                                      <p:cBhvr>
                                        <p:cTn id="77" dur="1" fill="hold">
                                          <p:stCondLst>
                                            <p:cond delay="0"/>
                                          </p:stCondLst>
                                        </p:cTn>
                                        <p:tgtEl>
                                          <p:spTgt spid="21"/>
                                        </p:tgtEl>
                                        <p:attrNameLst>
                                          <p:attrName>style.visibility</p:attrName>
                                        </p:attrNameLst>
                                      </p:cBhvr>
                                      <p:to>
                                        <p:strVal val="visible"/>
                                      </p:to>
                                    </p:set>
                                    <p:animEffect transition="in" filter="fade">
                                      <p:cBhvr>
                                        <p:cTn id="78" dur="2000"/>
                                        <p:tgtEl>
                                          <p:spTgt spid="21"/>
                                        </p:tgtEl>
                                      </p:cBhvr>
                                    </p:animEffect>
                                  </p:childTnLst>
                                </p:cTn>
                              </p:par>
                              <p:par>
                                <p:cTn id="79" presetID="10" presetClass="entr" presetSubtype="0" fill="hold" grpId="0" nodeType="withEffect">
                                  <p:stCondLst>
                                    <p:cond delay="0"/>
                                  </p:stCondLst>
                                  <p:childTnLst>
                                    <p:set>
                                      <p:cBhvr>
                                        <p:cTn id="80" dur="1" fill="hold">
                                          <p:stCondLst>
                                            <p:cond delay="0"/>
                                          </p:stCondLst>
                                        </p:cTn>
                                        <p:tgtEl>
                                          <p:spTgt spid="22"/>
                                        </p:tgtEl>
                                        <p:attrNameLst>
                                          <p:attrName>style.visibility</p:attrName>
                                        </p:attrNameLst>
                                      </p:cBhvr>
                                      <p:to>
                                        <p:strVal val="visible"/>
                                      </p:to>
                                    </p:set>
                                    <p:animEffect transition="in" filter="fade">
                                      <p:cBhvr>
                                        <p:cTn id="81" dur="2000"/>
                                        <p:tgtEl>
                                          <p:spTgt spid="22"/>
                                        </p:tgtEl>
                                      </p:cBhvr>
                                    </p:animEffect>
                                  </p:childTnLst>
                                </p:cTn>
                              </p:par>
                              <p:par>
                                <p:cTn id="82" presetID="10" presetClass="entr" presetSubtype="0" fill="hold" grpId="0" nodeType="withEffect">
                                  <p:stCondLst>
                                    <p:cond delay="0"/>
                                  </p:stCondLst>
                                  <p:childTnLst>
                                    <p:set>
                                      <p:cBhvr>
                                        <p:cTn id="83" dur="1" fill="hold">
                                          <p:stCondLst>
                                            <p:cond delay="0"/>
                                          </p:stCondLst>
                                        </p:cTn>
                                        <p:tgtEl>
                                          <p:spTgt spid="23"/>
                                        </p:tgtEl>
                                        <p:attrNameLst>
                                          <p:attrName>style.visibility</p:attrName>
                                        </p:attrNameLst>
                                      </p:cBhvr>
                                      <p:to>
                                        <p:strVal val="visible"/>
                                      </p:to>
                                    </p:set>
                                    <p:animEffect transition="in" filter="fade">
                                      <p:cBhvr>
                                        <p:cTn id="84" dur="2000"/>
                                        <p:tgtEl>
                                          <p:spTgt spid="23"/>
                                        </p:tgtEl>
                                      </p:cBhvr>
                                    </p:animEffect>
                                  </p:childTnLst>
                                </p:cTn>
                              </p:par>
                              <p:par>
                                <p:cTn id="85" presetID="10" presetClass="entr" presetSubtype="0" fill="hold" grpId="0" nodeType="withEffect">
                                  <p:stCondLst>
                                    <p:cond delay="0"/>
                                  </p:stCondLst>
                                  <p:childTnLst>
                                    <p:set>
                                      <p:cBhvr>
                                        <p:cTn id="86" dur="1" fill="hold">
                                          <p:stCondLst>
                                            <p:cond delay="0"/>
                                          </p:stCondLst>
                                        </p:cTn>
                                        <p:tgtEl>
                                          <p:spTgt spid="24"/>
                                        </p:tgtEl>
                                        <p:attrNameLst>
                                          <p:attrName>style.visibility</p:attrName>
                                        </p:attrNameLst>
                                      </p:cBhvr>
                                      <p:to>
                                        <p:strVal val="visible"/>
                                      </p:to>
                                    </p:set>
                                    <p:animEffect transition="in" filter="fade">
                                      <p:cBhvr>
                                        <p:cTn id="87" dur="2000"/>
                                        <p:tgtEl>
                                          <p:spTgt spid="24"/>
                                        </p:tgtEl>
                                      </p:cBhvr>
                                    </p:animEffect>
                                  </p:childTnLst>
                                </p:cTn>
                              </p:par>
                              <p:par>
                                <p:cTn id="88" presetID="10" presetClass="entr" presetSubtype="0" fill="hold" grpId="0" nodeType="withEffect">
                                  <p:stCondLst>
                                    <p:cond delay="0"/>
                                  </p:stCondLst>
                                  <p:childTnLst>
                                    <p:set>
                                      <p:cBhvr>
                                        <p:cTn id="89" dur="1" fill="hold">
                                          <p:stCondLst>
                                            <p:cond delay="0"/>
                                          </p:stCondLst>
                                        </p:cTn>
                                        <p:tgtEl>
                                          <p:spTgt spid="25"/>
                                        </p:tgtEl>
                                        <p:attrNameLst>
                                          <p:attrName>style.visibility</p:attrName>
                                        </p:attrNameLst>
                                      </p:cBhvr>
                                      <p:to>
                                        <p:strVal val="visible"/>
                                      </p:to>
                                    </p:set>
                                    <p:animEffect transition="in" filter="fade">
                                      <p:cBhvr>
                                        <p:cTn id="90" dur="2000"/>
                                        <p:tgtEl>
                                          <p:spTgt spid="25"/>
                                        </p:tgtEl>
                                      </p:cBhvr>
                                    </p:animEffect>
                                  </p:childTnLst>
                                </p:cTn>
                              </p:par>
                              <p:par>
                                <p:cTn id="91" presetID="10" presetClass="entr" presetSubtype="0" fill="hold" grpId="0" nodeType="withEffect">
                                  <p:stCondLst>
                                    <p:cond delay="0"/>
                                  </p:stCondLst>
                                  <p:childTnLst>
                                    <p:set>
                                      <p:cBhvr>
                                        <p:cTn id="92" dur="1" fill="hold">
                                          <p:stCondLst>
                                            <p:cond delay="0"/>
                                          </p:stCondLst>
                                        </p:cTn>
                                        <p:tgtEl>
                                          <p:spTgt spid="26"/>
                                        </p:tgtEl>
                                        <p:attrNameLst>
                                          <p:attrName>style.visibility</p:attrName>
                                        </p:attrNameLst>
                                      </p:cBhvr>
                                      <p:to>
                                        <p:strVal val="visible"/>
                                      </p:to>
                                    </p:set>
                                    <p:animEffect transition="in" filter="fade">
                                      <p:cBhvr>
                                        <p:cTn id="93" dur="2000"/>
                                        <p:tgtEl>
                                          <p:spTgt spid="26"/>
                                        </p:tgtEl>
                                      </p:cBhvr>
                                    </p:animEffect>
                                  </p:childTnLst>
                                </p:cTn>
                              </p:par>
                              <p:par>
                                <p:cTn id="94" presetID="10" presetClass="entr" presetSubtype="0" fill="hold" grpId="0" nodeType="withEffect">
                                  <p:stCondLst>
                                    <p:cond delay="0"/>
                                  </p:stCondLst>
                                  <p:childTnLst>
                                    <p:set>
                                      <p:cBhvr>
                                        <p:cTn id="95" dur="1" fill="hold">
                                          <p:stCondLst>
                                            <p:cond delay="0"/>
                                          </p:stCondLst>
                                        </p:cTn>
                                        <p:tgtEl>
                                          <p:spTgt spid="27"/>
                                        </p:tgtEl>
                                        <p:attrNameLst>
                                          <p:attrName>style.visibility</p:attrName>
                                        </p:attrNameLst>
                                      </p:cBhvr>
                                      <p:to>
                                        <p:strVal val="visible"/>
                                      </p:to>
                                    </p:set>
                                    <p:animEffect transition="in" filter="fade">
                                      <p:cBhvr>
                                        <p:cTn id="96" dur="2000"/>
                                        <p:tgtEl>
                                          <p:spTgt spid="27"/>
                                        </p:tgtEl>
                                      </p:cBhvr>
                                    </p:animEffect>
                                  </p:childTnLst>
                                </p:cTn>
                              </p:par>
                              <p:par>
                                <p:cTn id="97" presetID="10" presetClass="entr" presetSubtype="0" fill="hold" grpId="0" nodeType="withEffect">
                                  <p:stCondLst>
                                    <p:cond delay="0"/>
                                  </p:stCondLst>
                                  <p:childTnLst>
                                    <p:set>
                                      <p:cBhvr>
                                        <p:cTn id="98" dur="1" fill="hold">
                                          <p:stCondLst>
                                            <p:cond delay="0"/>
                                          </p:stCondLst>
                                        </p:cTn>
                                        <p:tgtEl>
                                          <p:spTgt spid="28"/>
                                        </p:tgtEl>
                                        <p:attrNameLst>
                                          <p:attrName>style.visibility</p:attrName>
                                        </p:attrNameLst>
                                      </p:cBhvr>
                                      <p:to>
                                        <p:strVal val="visible"/>
                                      </p:to>
                                    </p:set>
                                    <p:animEffect transition="in" filter="fade">
                                      <p:cBhvr>
                                        <p:cTn id="99" dur="2000"/>
                                        <p:tgtEl>
                                          <p:spTgt spid="28"/>
                                        </p:tgtEl>
                                      </p:cBhvr>
                                    </p:animEffect>
                                  </p:childTnLst>
                                </p:cTn>
                              </p:par>
                              <p:par>
                                <p:cTn id="100" presetID="10" presetClass="entr" presetSubtype="0" fill="hold" grpId="0" nodeType="withEffect">
                                  <p:stCondLst>
                                    <p:cond delay="0"/>
                                  </p:stCondLst>
                                  <p:childTnLst>
                                    <p:set>
                                      <p:cBhvr>
                                        <p:cTn id="101" dur="1" fill="hold">
                                          <p:stCondLst>
                                            <p:cond delay="0"/>
                                          </p:stCondLst>
                                        </p:cTn>
                                        <p:tgtEl>
                                          <p:spTgt spid="29"/>
                                        </p:tgtEl>
                                        <p:attrNameLst>
                                          <p:attrName>style.visibility</p:attrName>
                                        </p:attrNameLst>
                                      </p:cBhvr>
                                      <p:to>
                                        <p:strVal val="visible"/>
                                      </p:to>
                                    </p:set>
                                    <p:animEffect transition="in" filter="fade">
                                      <p:cBhvr>
                                        <p:cTn id="102" dur="2000"/>
                                        <p:tgtEl>
                                          <p:spTgt spid="29"/>
                                        </p:tgtEl>
                                      </p:cBhvr>
                                    </p:animEffect>
                                  </p:childTnLst>
                                </p:cTn>
                              </p:par>
                              <p:par>
                                <p:cTn id="103" presetID="10" presetClass="entr" presetSubtype="0" fill="hold" grpId="0" nodeType="withEffect">
                                  <p:stCondLst>
                                    <p:cond delay="0"/>
                                  </p:stCondLst>
                                  <p:childTnLst>
                                    <p:set>
                                      <p:cBhvr>
                                        <p:cTn id="104" dur="1" fill="hold">
                                          <p:stCondLst>
                                            <p:cond delay="0"/>
                                          </p:stCondLst>
                                        </p:cTn>
                                        <p:tgtEl>
                                          <p:spTgt spid="30"/>
                                        </p:tgtEl>
                                        <p:attrNameLst>
                                          <p:attrName>style.visibility</p:attrName>
                                        </p:attrNameLst>
                                      </p:cBhvr>
                                      <p:to>
                                        <p:strVal val="visible"/>
                                      </p:to>
                                    </p:set>
                                    <p:animEffect transition="in" filter="fade">
                                      <p:cBhvr>
                                        <p:cTn id="105" dur="2000"/>
                                        <p:tgtEl>
                                          <p:spTgt spid="30"/>
                                        </p:tgtEl>
                                      </p:cBhvr>
                                    </p:animEffect>
                                  </p:childTnLst>
                                </p:cTn>
                              </p:par>
                              <p:par>
                                <p:cTn id="106" presetID="10" presetClass="entr" presetSubtype="0" fill="hold" grpId="0" nodeType="withEffect">
                                  <p:stCondLst>
                                    <p:cond delay="0"/>
                                  </p:stCondLst>
                                  <p:childTnLst>
                                    <p:set>
                                      <p:cBhvr>
                                        <p:cTn id="107" dur="1" fill="hold">
                                          <p:stCondLst>
                                            <p:cond delay="0"/>
                                          </p:stCondLst>
                                        </p:cTn>
                                        <p:tgtEl>
                                          <p:spTgt spid="31"/>
                                        </p:tgtEl>
                                        <p:attrNameLst>
                                          <p:attrName>style.visibility</p:attrName>
                                        </p:attrNameLst>
                                      </p:cBhvr>
                                      <p:to>
                                        <p:strVal val="visible"/>
                                      </p:to>
                                    </p:set>
                                    <p:animEffect transition="in" filter="fade">
                                      <p:cBhvr>
                                        <p:cTn id="108" dur="2000"/>
                                        <p:tgtEl>
                                          <p:spTgt spid="31"/>
                                        </p:tgtEl>
                                      </p:cBhvr>
                                    </p:animEffect>
                                  </p:childTnLst>
                                </p:cTn>
                              </p:par>
                              <p:par>
                                <p:cTn id="109" presetID="10" presetClass="entr" presetSubtype="0" fill="hold" grpId="0" nodeType="withEffect">
                                  <p:stCondLst>
                                    <p:cond delay="0"/>
                                  </p:stCondLst>
                                  <p:childTnLst>
                                    <p:set>
                                      <p:cBhvr>
                                        <p:cTn id="110" dur="1" fill="hold">
                                          <p:stCondLst>
                                            <p:cond delay="0"/>
                                          </p:stCondLst>
                                        </p:cTn>
                                        <p:tgtEl>
                                          <p:spTgt spid="32"/>
                                        </p:tgtEl>
                                        <p:attrNameLst>
                                          <p:attrName>style.visibility</p:attrName>
                                        </p:attrNameLst>
                                      </p:cBhvr>
                                      <p:to>
                                        <p:strVal val="visible"/>
                                      </p:to>
                                    </p:set>
                                    <p:animEffect transition="in" filter="fade">
                                      <p:cBhvr>
                                        <p:cTn id="111" dur="2000"/>
                                        <p:tgtEl>
                                          <p:spTgt spid="32"/>
                                        </p:tgtEl>
                                      </p:cBhvr>
                                    </p:animEffect>
                                  </p:childTnLst>
                                </p:cTn>
                              </p:par>
                              <p:par>
                                <p:cTn id="112" presetID="10" presetClass="entr" presetSubtype="0" fill="hold" grpId="0" nodeType="withEffect">
                                  <p:stCondLst>
                                    <p:cond delay="0"/>
                                  </p:stCondLst>
                                  <p:childTnLst>
                                    <p:set>
                                      <p:cBhvr>
                                        <p:cTn id="113" dur="1" fill="hold">
                                          <p:stCondLst>
                                            <p:cond delay="0"/>
                                          </p:stCondLst>
                                        </p:cTn>
                                        <p:tgtEl>
                                          <p:spTgt spid="33"/>
                                        </p:tgtEl>
                                        <p:attrNameLst>
                                          <p:attrName>style.visibility</p:attrName>
                                        </p:attrNameLst>
                                      </p:cBhvr>
                                      <p:to>
                                        <p:strVal val="visible"/>
                                      </p:to>
                                    </p:set>
                                    <p:animEffect transition="in" filter="fade">
                                      <p:cBhvr>
                                        <p:cTn id="114" dur="2000"/>
                                        <p:tgtEl>
                                          <p:spTgt spid="33"/>
                                        </p:tgtEl>
                                      </p:cBhvr>
                                    </p:animEffect>
                                  </p:childTnLst>
                                </p:cTn>
                              </p:par>
                            </p:childTnLst>
                          </p:cTn>
                        </p:par>
                        <p:par>
                          <p:cTn id="115" fill="hold">
                            <p:stCondLst>
                              <p:cond delay="2000"/>
                            </p:stCondLst>
                            <p:childTnLst>
                              <p:par>
                                <p:cTn id="116" presetID="10" presetClass="exit" presetSubtype="0" fill="hold" grpId="1" nodeType="afterEffect">
                                  <p:stCondLst>
                                    <p:cond delay="0"/>
                                  </p:stCondLst>
                                  <p:childTnLst>
                                    <p:animEffect transition="out" filter="fade">
                                      <p:cBhvr>
                                        <p:cTn id="117" dur="500"/>
                                        <p:tgtEl>
                                          <p:spTgt spid="7"/>
                                        </p:tgtEl>
                                      </p:cBhvr>
                                    </p:animEffect>
                                    <p:set>
                                      <p:cBhvr>
                                        <p:cTn id="118" dur="1" fill="hold">
                                          <p:stCondLst>
                                            <p:cond delay="499"/>
                                          </p:stCondLst>
                                        </p:cTn>
                                        <p:tgtEl>
                                          <p:spTgt spid="7"/>
                                        </p:tgtEl>
                                        <p:attrNameLst>
                                          <p:attrName>style.visibility</p:attrName>
                                        </p:attrNameLst>
                                      </p:cBhvr>
                                      <p:to>
                                        <p:strVal val="hidden"/>
                                      </p:to>
                                    </p:set>
                                  </p:childTnLst>
                                </p:cTn>
                              </p:par>
                              <p:par>
                                <p:cTn id="119" presetID="10" presetClass="exit" presetSubtype="0" fill="hold" grpId="1" nodeType="withEffect">
                                  <p:stCondLst>
                                    <p:cond delay="0"/>
                                  </p:stCondLst>
                                  <p:childTnLst>
                                    <p:animEffect transition="out" filter="fade">
                                      <p:cBhvr>
                                        <p:cTn id="120" dur="500"/>
                                        <p:tgtEl>
                                          <p:spTgt spid="8"/>
                                        </p:tgtEl>
                                      </p:cBhvr>
                                    </p:animEffect>
                                    <p:set>
                                      <p:cBhvr>
                                        <p:cTn id="121" dur="1" fill="hold">
                                          <p:stCondLst>
                                            <p:cond delay="499"/>
                                          </p:stCondLst>
                                        </p:cTn>
                                        <p:tgtEl>
                                          <p:spTgt spid="8"/>
                                        </p:tgtEl>
                                        <p:attrNameLst>
                                          <p:attrName>style.visibility</p:attrName>
                                        </p:attrNameLst>
                                      </p:cBhvr>
                                      <p:to>
                                        <p:strVal val="hidden"/>
                                      </p:to>
                                    </p:set>
                                  </p:childTnLst>
                                </p:cTn>
                              </p:par>
                              <p:par>
                                <p:cTn id="122" presetID="10" presetClass="exit" presetSubtype="0" fill="hold" grpId="1" nodeType="withEffect">
                                  <p:stCondLst>
                                    <p:cond delay="0"/>
                                  </p:stCondLst>
                                  <p:childTnLst>
                                    <p:animEffect transition="out" filter="fade">
                                      <p:cBhvr>
                                        <p:cTn id="123" dur="500"/>
                                        <p:tgtEl>
                                          <p:spTgt spid="9"/>
                                        </p:tgtEl>
                                      </p:cBhvr>
                                    </p:animEffect>
                                    <p:set>
                                      <p:cBhvr>
                                        <p:cTn id="124" dur="1" fill="hold">
                                          <p:stCondLst>
                                            <p:cond delay="499"/>
                                          </p:stCondLst>
                                        </p:cTn>
                                        <p:tgtEl>
                                          <p:spTgt spid="9"/>
                                        </p:tgtEl>
                                        <p:attrNameLst>
                                          <p:attrName>style.visibility</p:attrName>
                                        </p:attrNameLst>
                                      </p:cBhvr>
                                      <p:to>
                                        <p:strVal val="hidden"/>
                                      </p:to>
                                    </p:set>
                                  </p:childTnLst>
                                </p:cTn>
                              </p:par>
                              <p:par>
                                <p:cTn id="125" presetID="10" presetClass="exit" presetSubtype="0" fill="hold" grpId="1" nodeType="withEffect">
                                  <p:stCondLst>
                                    <p:cond delay="0"/>
                                  </p:stCondLst>
                                  <p:childTnLst>
                                    <p:animEffect transition="out" filter="fade">
                                      <p:cBhvr>
                                        <p:cTn id="126" dur="500"/>
                                        <p:tgtEl>
                                          <p:spTgt spid="10"/>
                                        </p:tgtEl>
                                      </p:cBhvr>
                                    </p:animEffect>
                                    <p:set>
                                      <p:cBhvr>
                                        <p:cTn id="127" dur="1" fill="hold">
                                          <p:stCondLst>
                                            <p:cond delay="499"/>
                                          </p:stCondLst>
                                        </p:cTn>
                                        <p:tgtEl>
                                          <p:spTgt spid="10"/>
                                        </p:tgtEl>
                                        <p:attrNameLst>
                                          <p:attrName>style.visibility</p:attrName>
                                        </p:attrNameLst>
                                      </p:cBhvr>
                                      <p:to>
                                        <p:strVal val="hidden"/>
                                      </p:to>
                                    </p:set>
                                  </p:childTnLst>
                                </p:cTn>
                              </p:par>
                              <p:par>
                                <p:cTn id="128" presetID="10" presetClass="exit" presetSubtype="0" fill="hold" grpId="1" nodeType="withEffect">
                                  <p:stCondLst>
                                    <p:cond delay="0"/>
                                  </p:stCondLst>
                                  <p:childTnLst>
                                    <p:animEffect transition="out" filter="fade">
                                      <p:cBhvr>
                                        <p:cTn id="129" dur="500"/>
                                        <p:tgtEl>
                                          <p:spTgt spid="11"/>
                                        </p:tgtEl>
                                      </p:cBhvr>
                                    </p:animEffect>
                                    <p:set>
                                      <p:cBhvr>
                                        <p:cTn id="130" dur="1" fill="hold">
                                          <p:stCondLst>
                                            <p:cond delay="499"/>
                                          </p:stCondLst>
                                        </p:cTn>
                                        <p:tgtEl>
                                          <p:spTgt spid="11"/>
                                        </p:tgtEl>
                                        <p:attrNameLst>
                                          <p:attrName>style.visibility</p:attrName>
                                        </p:attrNameLst>
                                      </p:cBhvr>
                                      <p:to>
                                        <p:strVal val="hidden"/>
                                      </p:to>
                                    </p:set>
                                  </p:childTnLst>
                                </p:cTn>
                              </p:par>
                              <p:par>
                                <p:cTn id="131" presetID="10" presetClass="exit" presetSubtype="0" fill="hold" grpId="1" nodeType="withEffect">
                                  <p:stCondLst>
                                    <p:cond delay="0"/>
                                  </p:stCondLst>
                                  <p:childTnLst>
                                    <p:animEffect transition="out" filter="fade">
                                      <p:cBhvr>
                                        <p:cTn id="132" dur="500"/>
                                        <p:tgtEl>
                                          <p:spTgt spid="12"/>
                                        </p:tgtEl>
                                      </p:cBhvr>
                                    </p:animEffect>
                                    <p:set>
                                      <p:cBhvr>
                                        <p:cTn id="133" dur="1" fill="hold">
                                          <p:stCondLst>
                                            <p:cond delay="499"/>
                                          </p:stCondLst>
                                        </p:cTn>
                                        <p:tgtEl>
                                          <p:spTgt spid="12"/>
                                        </p:tgtEl>
                                        <p:attrNameLst>
                                          <p:attrName>style.visibility</p:attrName>
                                        </p:attrNameLst>
                                      </p:cBhvr>
                                      <p:to>
                                        <p:strVal val="hidden"/>
                                      </p:to>
                                    </p:set>
                                  </p:childTnLst>
                                </p:cTn>
                              </p:par>
                              <p:par>
                                <p:cTn id="134" presetID="10" presetClass="exit" presetSubtype="0" fill="hold" grpId="1" nodeType="withEffect">
                                  <p:stCondLst>
                                    <p:cond delay="0"/>
                                  </p:stCondLst>
                                  <p:childTnLst>
                                    <p:animEffect transition="out" filter="fade">
                                      <p:cBhvr>
                                        <p:cTn id="135" dur="500"/>
                                        <p:tgtEl>
                                          <p:spTgt spid="14"/>
                                        </p:tgtEl>
                                      </p:cBhvr>
                                    </p:animEffect>
                                    <p:set>
                                      <p:cBhvr>
                                        <p:cTn id="136" dur="1" fill="hold">
                                          <p:stCondLst>
                                            <p:cond delay="499"/>
                                          </p:stCondLst>
                                        </p:cTn>
                                        <p:tgtEl>
                                          <p:spTgt spid="14"/>
                                        </p:tgtEl>
                                        <p:attrNameLst>
                                          <p:attrName>style.visibility</p:attrName>
                                        </p:attrNameLst>
                                      </p:cBhvr>
                                      <p:to>
                                        <p:strVal val="hidden"/>
                                      </p:to>
                                    </p:set>
                                  </p:childTnLst>
                                </p:cTn>
                              </p:par>
                              <p:par>
                                <p:cTn id="137" presetID="10" presetClass="exit" presetSubtype="0" fill="hold" grpId="1" nodeType="withEffect">
                                  <p:stCondLst>
                                    <p:cond delay="0"/>
                                  </p:stCondLst>
                                  <p:childTnLst>
                                    <p:animEffect transition="out" filter="fade">
                                      <p:cBhvr>
                                        <p:cTn id="138" dur="500"/>
                                        <p:tgtEl>
                                          <p:spTgt spid="15"/>
                                        </p:tgtEl>
                                      </p:cBhvr>
                                    </p:animEffect>
                                    <p:set>
                                      <p:cBhvr>
                                        <p:cTn id="139" dur="1" fill="hold">
                                          <p:stCondLst>
                                            <p:cond delay="499"/>
                                          </p:stCondLst>
                                        </p:cTn>
                                        <p:tgtEl>
                                          <p:spTgt spid="15"/>
                                        </p:tgtEl>
                                        <p:attrNameLst>
                                          <p:attrName>style.visibility</p:attrName>
                                        </p:attrNameLst>
                                      </p:cBhvr>
                                      <p:to>
                                        <p:strVal val="hidden"/>
                                      </p:to>
                                    </p:set>
                                  </p:childTnLst>
                                </p:cTn>
                              </p:par>
                              <p:par>
                                <p:cTn id="140" presetID="10" presetClass="exit" presetSubtype="0" fill="hold" grpId="1" nodeType="withEffect">
                                  <p:stCondLst>
                                    <p:cond delay="0"/>
                                  </p:stCondLst>
                                  <p:childTnLst>
                                    <p:animEffect transition="out" filter="fade">
                                      <p:cBhvr>
                                        <p:cTn id="141" dur="500"/>
                                        <p:tgtEl>
                                          <p:spTgt spid="16"/>
                                        </p:tgtEl>
                                      </p:cBhvr>
                                    </p:animEffect>
                                    <p:set>
                                      <p:cBhvr>
                                        <p:cTn id="142" dur="1" fill="hold">
                                          <p:stCondLst>
                                            <p:cond delay="499"/>
                                          </p:stCondLst>
                                        </p:cTn>
                                        <p:tgtEl>
                                          <p:spTgt spid="16"/>
                                        </p:tgtEl>
                                        <p:attrNameLst>
                                          <p:attrName>style.visibility</p:attrName>
                                        </p:attrNameLst>
                                      </p:cBhvr>
                                      <p:to>
                                        <p:strVal val="hidden"/>
                                      </p:to>
                                    </p:set>
                                  </p:childTnLst>
                                </p:cTn>
                              </p:par>
                              <p:par>
                                <p:cTn id="143" presetID="10" presetClass="exit" presetSubtype="0" fill="hold" grpId="1" nodeType="withEffect">
                                  <p:stCondLst>
                                    <p:cond delay="0"/>
                                  </p:stCondLst>
                                  <p:childTnLst>
                                    <p:animEffect transition="out" filter="fade">
                                      <p:cBhvr>
                                        <p:cTn id="144" dur="500"/>
                                        <p:tgtEl>
                                          <p:spTgt spid="17"/>
                                        </p:tgtEl>
                                      </p:cBhvr>
                                    </p:animEffect>
                                    <p:set>
                                      <p:cBhvr>
                                        <p:cTn id="145" dur="1" fill="hold">
                                          <p:stCondLst>
                                            <p:cond delay="499"/>
                                          </p:stCondLst>
                                        </p:cTn>
                                        <p:tgtEl>
                                          <p:spTgt spid="17"/>
                                        </p:tgtEl>
                                        <p:attrNameLst>
                                          <p:attrName>style.visibility</p:attrName>
                                        </p:attrNameLst>
                                      </p:cBhvr>
                                      <p:to>
                                        <p:strVal val="hidden"/>
                                      </p:to>
                                    </p:set>
                                  </p:childTnLst>
                                </p:cTn>
                              </p:par>
                              <p:par>
                                <p:cTn id="146" presetID="10" presetClass="exit" presetSubtype="0" fill="hold" grpId="1" nodeType="withEffect">
                                  <p:stCondLst>
                                    <p:cond delay="0"/>
                                  </p:stCondLst>
                                  <p:childTnLst>
                                    <p:animEffect transition="out" filter="fade">
                                      <p:cBhvr>
                                        <p:cTn id="147" dur="500"/>
                                        <p:tgtEl>
                                          <p:spTgt spid="18"/>
                                        </p:tgtEl>
                                      </p:cBhvr>
                                    </p:animEffect>
                                    <p:set>
                                      <p:cBhvr>
                                        <p:cTn id="148" dur="1" fill="hold">
                                          <p:stCondLst>
                                            <p:cond delay="499"/>
                                          </p:stCondLst>
                                        </p:cTn>
                                        <p:tgtEl>
                                          <p:spTgt spid="18"/>
                                        </p:tgtEl>
                                        <p:attrNameLst>
                                          <p:attrName>style.visibility</p:attrName>
                                        </p:attrNameLst>
                                      </p:cBhvr>
                                      <p:to>
                                        <p:strVal val="hidden"/>
                                      </p:to>
                                    </p:set>
                                  </p:childTnLst>
                                </p:cTn>
                              </p:par>
                              <p:par>
                                <p:cTn id="149" presetID="10" presetClass="exit" presetSubtype="0" fill="hold" grpId="1" nodeType="withEffect">
                                  <p:stCondLst>
                                    <p:cond delay="0"/>
                                  </p:stCondLst>
                                  <p:childTnLst>
                                    <p:animEffect transition="out" filter="fade">
                                      <p:cBhvr>
                                        <p:cTn id="150" dur="500"/>
                                        <p:tgtEl>
                                          <p:spTgt spid="19"/>
                                        </p:tgtEl>
                                      </p:cBhvr>
                                    </p:animEffect>
                                    <p:set>
                                      <p:cBhvr>
                                        <p:cTn id="151" dur="1" fill="hold">
                                          <p:stCondLst>
                                            <p:cond delay="499"/>
                                          </p:stCondLst>
                                        </p:cTn>
                                        <p:tgtEl>
                                          <p:spTgt spid="19"/>
                                        </p:tgtEl>
                                        <p:attrNameLst>
                                          <p:attrName>style.visibility</p:attrName>
                                        </p:attrNameLst>
                                      </p:cBhvr>
                                      <p:to>
                                        <p:strVal val="hidden"/>
                                      </p:to>
                                    </p:set>
                                  </p:childTnLst>
                                </p:cTn>
                              </p:par>
                              <p:par>
                                <p:cTn id="152" presetID="10" presetClass="exit" presetSubtype="0" fill="hold" grpId="1" nodeType="withEffect">
                                  <p:stCondLst>
                                    <p:cond delay="0"/>
                                  </p:stCondLst>
                                  <p:childTnLst>
                                    <p:animEffect transition="out" filter="fade">
                                      <p:cBhvr>
                                        <p:cTn id="153" dur="500"/>
                                        <p:tgtEl>
                                          <p:spTgt spid="20"/>
                                        </p:tgtEl>
                                      </p:cBhvr>
                                    </p:animEffect>
                                    <p:set>
                                      <p:cBhvr>
                                        <p:cTn id="154" dur="1" fill="hold">
                                          <p:stCondLst>
                                            <p:cond delay="499"/>
                                          </p:stCondLst>
                                        </p:cTn>
                                        <p:tgtEl>
                                          <p:spTgt spid="20"/>
                                        </p:tgtEl>
                                        <p:attrNameLst>
                                          <p:attrName>style.visibility</p:attrName>
                                        </p:attrNameLst>
                                      </p:cBhvr>
                                      <p:to>
                                        <p:strVal val="hidden"/>
                                      </p:to>
                                    </p:set>
                                  </p:childTnLst>
                                </p:cTn>
                              </p:par>
                              <p:par>
                                <p:cTn id="155" presetID="10" presetClass="exit" presetSubtype="0" fill="hold" grpId="1" nodeType="withEffect">
                                  <p:stCondLst>
                                    <p:cond delay="0"/>
                                  </p:stCondLst>
                                  <p:childTnLst>
                                    <p:animEffect transition="out" filter="fade">
                                      <p:cBhvr>
                                        <p:cTn id="156" dur="500"/>
                                        <p:tgtEl>
                                          <p:spTgt spid="21"/>
                                        </p:tgtEl>
                                      </p:cBhvr>
                                    </p:animEffect>
                                    <p:set>
                                      <p:cBhvr>
                                        <p:cTn id="157" dur="1" fill="hold">
                                          <p:stCondLst>
                                            <p:cond delay="499"/>
                                          </p:stCondLst>
                                        </p:cTn>
                                        <p:tgtEl>
                                          <p:spTgt spid="21"/>
                                        </p:tgtEl>
                                        <p:attrNameLst>
                                          <p:attrName>style.visibility</p:attrName>
                                        </p:attrNameLst>
                                      </p:cBhvr>
                                      <p:to>
                                        <p:strVal val="hidden"/>
                                      </p:to>
                                    </p:set>
                                  </p:childTnLst>
                                </p:cTn>
                              </p:par>
                              <p:par>
                                <p:cTn id="158" presetID="10" presetClass="exit" presetSubtype="0" fill="hold" grpId="1" nodeType="withEffect">
                                  <p:stCondLst>
                                    <p:cond delay="0"/>
                                  </p:stCondLst>
                                  <p:childTnLst>
                                    <p:animEffect transition="out" filter="fade">
                                      <p:cBhvr>
                                        <p:cTn id="159" dur="500"/>
                                        <p:tgtEl>
                                          <p:spTgt spid="22"/>
                                        </p:tgtEl>
                                      </p:cBhvr>
                                    </p:animEffect>
                                    <p:set>
                                      <p:cBhvr>
                                        <p:cTn id="160" dur="1" fill="hold">
                                          <p:stCondLst>
                                            <p:cond delay="499"/>
                                          </p:stCondLst>
                                        </p:cTn>
                                        <p:tgtEl>
                                          <p:spTgt spid="22"/>
                                        </p:tgtEl>
                                        <p:attrNameLst>
                                          <p:attrName>style.visibility</p:attrName>
                                        </p:attrNameLst>
                                      </p:cBhvr>
                                      <p:to>
                                        <p:strVal val="hidden"/>
                                      </p:to>
                                    </p:set>
                                  </p:childTnLst>
                                </p:cTn>
                              </p:par>
                              <p:par>
                                <p:cTn id="161" presetID="10" presetClass="exit" presetSubtype="0" fill="hold" grpId="1" nodeType="withEffect">
                                  <p:stCondLst>
                                    <p:cond delay="0"/>
                                  </p:stCondLst>
                                  <p:childTnLst>
                                    <p:animEffect transition="out" filter="fade">
                                      <p:cBhvr>
                                        <p:cTn id="162" dur="500"/>
                                        <p:tgtEl>
                                          <p:spTgt spid="23"/>
                                        </p:tgtEl>
                                      </p:cBhvr>
                                    </p:animEffect>
                                    <p:set>
                                      <p:cBhvr>
                                        <p:cTn id="163" dur="1" fill="hold">
                                          <p:stCondLst>
                                            <p:cond delay="499"/>
                                          </p:stCondLst>
                                        </p:cTn>
                                        <p:tgtEl>
                                          <p:spTgt spid="23"/>
                                        </p:tgtEl>
                                        <p:attrNameLst>
                                          <p:attrName>style.visibility</p:attrName>
                                        </p:attrNameLst>
                                      </p:cBhvr>
                                      <p:to>
                                        <p:strVal val="hidden"/>
                                      </p:to>
                                    </p:set>
                                  </p:childTnLst>
                                </p:cTn>
                              </p:par>
                              <p:par>
                                <p:cTn id="164" presetID="10" presetClass="exit" presetSubtype="0" fill="hold" grpId="1" nodeType="withEffect">
                                  <p:stCondLst>
                                    <p:cond delay="0"/>
                                  </p:stCondLst>
                                  <p:childTnLst>
                                    <p:animEffect transition="out" filter="fade">
                                      <p:cBhvr>
                                        <p:cTn id="165" dur="500"/>
                                        <p:tgtEl>
                                          <p:spTgt spid="25"/>
                                        </p:tgtEl>
                                      </p:cBhvr>
                                    </p:animEffect>
                                    <p:set>
                                      <p:cBhvr>
                                        <p:cTn id="166" dur="1" fill="hold">
                                          <p:stCondLst>
                                            <p:cond delay="499"/>
                                          </p:stCondLst>
                                        </p:cTn>
                                        <p:tgtEl>
                                          <p:spTgt spid="25"/>
                                        </p:tgtEl>
                                        <p:attrNameLst>
                                          <p:attrName>style.visibility</p:attrName>
                                        </p:attrNameLst>
                                      </p:cBhvr>
                                      <p:to>
                                        <p:strVal val="hidden"/>
                                      </p:to>
                                    </p:set>
                                  </p:childTnLst>
                                </p:cTn>
                              </p:par>
                              <p:par>
                                <p:cTn id="167" presetID="10" presetClass="exit" presetSubtype="0" fill="hold" grpId="1" nodeType="withEffect">
                                  <p:stCondLst>
                                    <p:cond delay="0"/>
                                  </p:stCondLst>
                                  <p:childTnLst>
                                    <p:animEffect transition="out" filter="fade">
                                      <p:cBhvr>
                                        <p:cTn id="168" dur="500"/>
                                        <p:tgtEl>
                                          <p:spTgt spid="26"/>
                                        </p:tgtEl>
                                      </p:cBhvr>
                                    </p:animEffect>
                                    <p:set>
                                      <p:cBhvr>
                                        <p:cTn id="169" dur="1" fill="hold">
                                          <p:stCondLst>
                                            <p:cond delay="499"/>
                                          </p:stCondLst>
                                        </p:cTn>
                                        <p:tgtEl>
                                          <p:spTgt spid="26"/>
                                        </p:tgtEl>
                                        <p:attrNameLst>
                                          <p:attrName>style.visibility</p:attrName>
                                        </p:attrNameLst>
                                      </p:cBhvr>
                                      <p:to>
                                        <p:strVal val="hidden"/>
                                      </p:to>
                                    </p:set>
                                  </p:childTnLst>
                                </p:cTn>
                              </p:par>
                              <p:par>
                                <p:cTn id="170" presetID="10" presetClass="exit" presetSubtype="0" fill="hold" grpId="1" nodeType="withEffect">
                                  <p:stCondLst>
                                    <p:cond delay="0"/>
                                  </p:stCondLst>
                                  <p:childTnLst>
                                    <p:animEffect transition="out" filter="fade">
                                      <p:cBhvr>
                                        <p:cTn id="171" dur="500"/>
                                        <p:tgtEl>
                                          <p:spTgt spid="27"/>
                                        </p:tgtEl>
                                      </p:cBhvr>
                                    </p:animEffect>
                                    <p:set>
                                      <p:cBhvr>
                                        <p:cTn id="172" dur="1" fill="hold">
                                          <p:stCondLst>
                                            <p:cond delay="499"/>
                                          </p:stCondLst>
                                        </p:cTn>
                                        <p:tgtEl>
                                          <p:spTgt spid="27"/>
                                        </p:tgtEl>
                                        <p:attrNameLst>
                                          <p:attrName>style.visibility</p:attrName>
                                        </p:attrNameLst>
                                      </p:cBhvr>
                                      <p:to>
                                        <p:strVal val="hidden"/>
                                      </p:to>
                                    </p:set>
                                  </p:childTnLst>
                                </p:cTn>
                              </p:par>
                              <p:par>
                                <p:cTn id="173" presetID="10" presetClass="exit" presetSubtype="0" fill="hold" grpId="1" nodeType="withEffect">
                                  <p:stCondLst>
                                    <p:cond delay="0"/>
                                  </p:stCondLst>
                                  <p:childTnLst>
                                    <p:animEffect transition="out" filter="fade">
                                      <p:cBhvr>
                                        <p:cTn id="174" dur="500"/>
                                        <p:tgtEl>
                                          <p:spTgt spid="28"/>
                                        </p:tgtEl>
                                      </p:cBhvr>
                                    </p:animEffect>
                                    <p:set>
                                      <p:cBhvr>
                                        <p:cTn id="175" dur="1" fill="hold">
                                          <p:stCondLst>
                                            <p:cond delay="499"/>
                                          </p:stCondLst>
                                        </p:cTn>
                                        <p:tgtEl>
                                          <p:spTgt spid="28"/>
                                        </p:tgtEl>
                                        <p:attrNameLst>
                                          <p:attrName>style.visibility</p:attrName>
                                        </p:attrNameLst>
                                      </p:cBhvr>
                                      <p:to>
                                        <p:strVal val="hidden"/>
                                      </p:to>
                                    </p:set>
                                  </p:childTnLst>
                                </p:cTn>
                              </p:par>
                              <p:par>
                                <p:cTn id="176" presetID="10" presetClass="exit" presetSubtype="0" fill="hold" grpId="1" nodeType="withEffect">
                                  <p:stCondLst>
                                    <p:cond delay="0"/>
                                  </p:stCondLst>
                                  <p:childTnLst>
                                    <p:animEffect transition="out" filter="fade">
                                      <p:cBhvr>
                                        <p:cTn id="177" dur="500"/>
                                        <p:tgtEl>
                                          <p:spTgt spid="29"/>
                                        </p:tgtEl>
                                      </p:cBhvr>
                                    </p:animEffect>
                                    <p:set>
                                      <p:cBhvr>
                                        <p:cTn id="178" dur="1" fill="hold">
                                          <p:stCondLst>
                                            <p:cond delay="499"/>
                                          </p:stCondLst>
                                        </p:cTn>
                                        <p:tgtEl>
                                          <p:spTgt spid="29"/>
                                        </p:tgtEl>
                                        <p:attrNameLst>
                                          <p:attrName>style.visibility</p:attrName>
                                        </p:attrNameLst>
                                      </p:cBhvr>
                                      <p:to>
                                        <p:strVal val="hidden"/>
                                      </p:to>
                                    </p:set>
                                  </p:childTnLst>
                                </p:cTn>
                              </p:par>
                              <p:par>
                                <p:cTn id="179" presetID="10" presetClass="exit" presetSubtype="0" fill="hold" grpId="1" nodeType="withEffect">
                                  <p:stCondLst>
                                    <p:cond delay="0"/>
                                  </p:stCondLst>
                                  <p:childTnLst>
                                    <p:animEffect transition="out" filter="fade">
                                      <p:cBhvr>
                                        <p:cTn id="180" dur="500"/>
                                        <p:tgtEl>
                                          <p:spTgt spid="30"/>
                                        </p:tgtEl>
                                      </p:cBhvr>
                                    </p:animEffect>
                                    <p:set>
                                      <p:cBhvr>
                                        <p:cTn id="181" dur="1" fill="hold">
                                          <p:stCondLst>
                                            <p:cond delay="499"/>
                                          </p:stCondLst>
                                        </p:cTn>
                                        <p:tgtEl>
                                          <p:spTgt spid="30"/>
                                        </p:tgtEl>
                                        <p:attrNameLst>
                                          <p:attrName>style.visibility</p:attrName>
                                        </p:attrNameLst>
                                      </p:cBhvr>
                                      <p:to>
                                        <p:strVal val="hidden"/>
                                      </p:to>
                                    </p:set>
                                  </p:childTnLst>
                                </p:cTn>
                              </p:par>
                              <p:par>
                                <p:cTn id="182" presetID="10" presetClass="exit" presetSubtype="0" fill="hold" grpId="1" nodeType="withEffect">
                                  <p:stCondLst>
                                    <p:cond delay="0"/>
                                  </p:stCondLst>
                                  <p:childTnLst>
                                    <p:animEffect transition="out" filter="fade">
                                      <p:cBhvr>
                                        <p:cTn id="183" dur="500"/>
                                        <p:tgtEl>
                                          <p:spTgt spid="31"/>
                                        </p:tgtEl>
                                      </p:cBhvr>
                                    </p:animEffect>
                                    <p:set>
                                      <p:cBhvr>
                                        <p:cTn id="184" dur="1" fill="hold">
                                          <p:stCondLst>
                                            <p:cond delay="499"/>
                                          </p:stCondLst>
                                        </p:cTn>
                                        <p:tgtEl>
                                          <p:spTgt spid="31"/>
                                        </p:tgtEl>
                                        <p:attrNameLst>
                                          <p:attrName>style.visibility</p:attrName>
                                        </p:attrNameLst>
                                      </p:cBhvr>
                                      <p:to>
                                        <p:strVal val="hidden"/>
                                      </p:to>
                                    </p:set>
                                  </p:childTnLst>
                                </p:cTn>
                              </p:par>
                              <p:par>
                                <p:cTn id="185" presetID="10" presetClass="exit" presetSubtype="0" fill="hold" grpId="1" nodeType="withEffect">
                                  <p:stCondLst>
                                    <p:cond delay="0"/>
                                  </p:stCondLst>
                                  <p:childTnLst>
                                    <p:animEffect transition="out" filter="fade">
                                      <p:cBhvr>
                                        <p:cTn id="186" dur="500"/>
                                        <p:tgtEl>
                                          <p:spTgt spid="33"/>
                                        </p:tgtEl>
                                      </p:cBhvr>
                                    </p:animEffect>
                                    <p:set>
                                      <p:cBhvr>
                                        <p:cTn id="187" dur="1" fill="hold">
                                          <p:stCondLst>
                                            <p:cond delay="499"/>
                                          </p:stCondLst>
                                        </p:cTn>
                                        <p:tgtEl>
                                          <p:spTgt spid="33"/>
                                        </p:tgtEl>
                                        <p:attrNameLst>
                                          <p:attrName>style.visibility</p:attrName>
                                        </p:attrNameLst>
                                      </p:cBhvr>
                                      <p:to>
                                        <p:strVal val="hidden"/>
                                      </p:to>
                                    </p:set>
                                  </p:childTnLst>
                                </p:cTn>
                              </p:par>
                            </p:childTnLst>
                          </p:cTn>
                        </p:par>
                      </p:childTnLst>
                    </p:cTn>
                  </p:par>
                  <p:par>
                    <p:cTn id="188" fill="hold">
                      <p:stCondLst>
                        <p:cond delay="indefinite"/>
                      </p:stCondLst>
                      <p:childTnLst>
                        <p:par>
                          <p:cTn id="189" fill="hold">
                            <p:stCondLst>
                              <p:cond delay="0"/>
                            </p:stCondLst>
                            <p:childTnLst>
                              <p:par>
                                <p:cTn id="190" presetID="10" presetClass="entr" presetSubtype="0" fill="hold" grpId="0" nodeType="clickEffect">
                                  <p:stCondLst>
                                    <p:cond delay="0"/>
                                  </p:stCondLst>
                                  <p:childTnLst>
                                    <p:set>
                                      <p:cBhvr>
                                        <p:cTn id="191" dur="1" fill="hold">
                                          <p:stCondLst>
                                            <p:cond delay="0"/>
                                          </p:stCondLst>
                                        </p:cTn>
                                        <p:tgtEl>
                                          <p:spTgt spid="36"/>
                                        </p:tgtEl>
                                        <p:attrNameLst>
                                          <p:attrName>style.visibility</p:attrName>
                                        </p:attrNameLst>
                                      </p:cBhvr>
                                      <p:to>
                                        <p:strVal val="visible"/>
                                      </p:to>
                                    </p:set>
                                    <p:animEffect transition="in" filter="fade">
                                      <p:cBhvr>
                                        <p:cTn id="192" dur="500"/>
                                        <p:tgtEl>
                                          <p:spTgt spid="36"/>
                                        </p:tgtEl>
                                      </p:cBhvr>
                                    </p:animEffect>
                                  </p:childTnLst>
                                </p:cTn>
                              </p:par>
                              <p:par>
                                <p:cTn id="193" presetID="10" presetClass="entr" presetSubtype="0" fill="hold" grpId="0" nodeType="withEffect">
                                  <p:stCondLst>
                                    <p:cond delay="0"/>
                                  </p:stCondLst>
                                  <p:childTnLst>
                                    <p:set>
                                      <p:cBhvr>
                                        <p:cTn id="194" dur="1" fill="hold">
                                          <p:stCondLst>
                                            <p:cond delay="0"/>
                                          </p:stCondLst>
                                        </p:cTn>
                                        <p:tgtEl>
                                          <p:spTgt spid="35"/>
                                        </p:tgtEl>
                                        <p:attrNameLst>
                                          <p:attrName>style.visibility</p:attrName>
                                        </p:attrNameLst>
                                      </p:cBhvr>
                                      <p:to>
                                        <p:strVal val="visible"/>
                                      </p:to>
                                    </p:set>
                                    <p:animEffect transition="in" filter="fade">
                                      <p:cBhvr>
                                        <p:cTn id="195"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7" grpId="1" animBg="1"/>
      <p:bldP spid="8" grpId="0" animBg="1"/>
      <p:bldP spid="8" grpId="1" animBg="1"/>
      <p:bldP spid="9" grpId="0" animBg="1"/>
      <p:bldP spid="9" grpId="1" animBg="1"/>
      <p:bldP spid="10" grpId="0" animBg="1"/>
      <p:bldP spid="10" grpId="1" animBg="1"/>
      <p:bldP spid="11" grpId="0" animBg="1"/>
      <p:bldP spid="11" grpId="1" animBg="1"/>
      <p:bldP spid="12" grpId="0" animBg="1"/>
      <p:bldP spid="12" grpId="1" animBg="1"/>
      <p:bldP spid="13" grpId="0" animBg="1"/>
      <p:bldP spid="14" grpId="0" animBg="1"/>
      <p:bldP spid="14" grpId="1" animBg="1"/>
      <p:bldP spid="15" grpId="0" animBg="1"/>
      <p:bldP spid="15" grpId="1" animBg="1"/>
      <p:bldP spid="16" grpId="0" animBg="1"/>
      <p:bldP spid="16" grpId="1" animBg="1"/>
      <p:bldP spid="17" grpId="0" animBg="1"/>
      <p:bldP spid="17" grpId="1" animBg="1"/>
      <p:bldP spid="18" grpId="0" animBg="1"/>
      <p:bldP spid="18" grpId="1" animBg="1"/>
      <p:bldP spid="19" grpId="0" animBg="1"/>
      <p:bldP spid="19" grpId="1" animBg="1"/>
      <p:bldP spid="20" grpId="0" animBg="1"/>
      <p:bldP spid="20" grpId="1" animBg="1"/>
      <p:bldP spid="21" grpId="0" animBg="1"/>
      <p:bldP spid="21" grpId="1" animBg="1"/>
      <p:bldP spid="22" grpId="0" animBg="1"/>
      <p:bldP spid="22" grpId="1" animBg="1"/>
      <p:bldP spid="23" grpId="0" animBg="1"/>
      <p:bldP spid="23" grpId="1" animBg="1"/>
      <p:bldP spid="24" grpId="0" animBg="1"/>
      <p:bldP spid="25" grpId="0" animBg="1"/>
      <p:bldP spid="25" grpId="1" animBg="1"/>
      <p:bldP spid="26" grpId="0" animBg="1"/>
      <p:bldP spid="26" grpId="1" animBg="1"/>
      <p:bldP spid="27" grpId="0" animBg="1"/>
      <p:bldP spid="27" grpId="1" animBg="1"/>
      <p:bldP spid="28" grpId="0" animBg="1"/>
      <p:bldP spid="28" grpId="1" animBg="1"/>
      <p:bldP spid="29" grpId="0" animBg="1"/>
      <p:bldP spid="29" grpId="1" animBg="1"/>
      <p:bldP spid="30" grpId="0" animBg="1"/>
      <p:bldP spid="30" grpId="1" animBg="1"/>
      <p:bldP spid="31" grpId="0" animBg="1"/>
      <p:bldP spid="31" grpId="1" animBg="1"/>
      <p:bldP spid="32" grpId="0" animBg="1"/>
      <p:bldP spid="33" grpId="0" animBg="1"/>
      <p:bldP spid="33" grpId="1" animBg="1"/>
      <p:bldP spid="34" grpId="0"/>
      <p:bldP spid="35" grpId="0" animBg="1"/>
      <p:bldP spid="3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 name="TextBox 137"/>
          <p:cNvSpPr txBox="1"/>
          <p:nvPr/>
        </p:nvSpPr>
        <p:spPr>
          <a:xfrm>
            <a:off x="4953000" y="1295400"/>
            <a:ext cx="3859754" cy="892552"/>
          </a:xfrm>
          <a:prstGeom prst="rect">
            <a:avLst/>
          </a:prstGeom>
          <a:noFill/>
        </p:spPr>
        <p:txBody>
          <a:bodyPr wrap="square" rtlCol="0">
            <a:spAutoFit/>
          </a:bodyPr>
          <a:lstStyle/>
          <a:p>
            <a:pPr marL="285750" indent="-285750">
              <a:buFont typeface="Arial" panose="020B0604020202020204" pitchFamily="34" charset="0"/>
              <a:buChar char="•"/>
            </a:pPr>
            <a:r>
              <a:rPr lang="en-US" sz="2000" dirty="0" smtClean="0"/>
              <a:t>Complete cache design space</a:t>
            </a:r>
          </a:p>
          <a:p>
            <a:pPr marL="742950" lvl="1" indent="-285750">
              <a:buFont typeface="Arial" panose="020B0604020202020204" pitchFamily="34" charset="0"/>
              <a:buChar char="•"/>
            </a:pPr>
            <a:r>
              <a:rPr lang="en-US" sz="1600" dirty="0" smtClean="0"/>
              <a:t>18 configurations </a:t>
            </a:r>
          </a:p>
          <a:p>
            <a:pPr lvl="1"/>
            <a:endParaRPr lang="en-US" sz="1600" dirty="0"/>
          </a:p>
        </p:txBody>
      </p:sp>
      <p:sp>
        <p:nvSpPr>
          <p:cNvPr id="34" name="Title 33"/>
          <p:cNvSpPr>
            <a:spLocks noGrp="1"/>
          </p:cNvSpPr>
          <p:nvPr>
            <p:ph type="title"/>
          </p:nvPr>
        </p:nvSpPr>
        <p:spPr/>
        <p:txBody>
          <a:bodyPr/>
          <a:lstStyle/>
          <a:p>
            <a:r>
              <a:rPr lang="en-US" sz="3600" dirty="0" smtClean="0"/>
              <a:t>Configurable Cache Architecture </a:t>
            </a:r>
            <a:endParaRPr lang="en-US" sz="4800" dirty="0"/>
          </a:p>
        </p:txBody>
      </p:sp>
      <p:pic>
        <p:nvPicPr>
          <p:cNvPr id="102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7160" y="3048000"/>
            <a:ext cx="4572000" cy="34229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4" name="TextBox 63"/>
          <p:cNvSpPr txBox="1"/>
          <p:nvPr/>
        </p:nvSpPr>
        <p:spPr>
          <a:xfrm>
            <a:off x="4953000" y="1905000"/>
            <a:ext cx="3657600" cy="400110"/>
          </a:xfrm>
          <a:prstGeom prst="rect">
            <a:avLst/>
          </a:prstGeom>
          <a:noFill/>
        </p:spPr>
        <p:txBody>
          <a:bodyPr wrap="square" rtlCol="0">
            <a:spAutoFit/>
          </a:bodyPr>
          <a:lstStyle/>
          <a:p>
            <a:pPr marL="285750" indent="-285750">
              <a:buFont typeface="Arial" panose="020B0604020202020204" pitchFamily="34" charset="0"/>
              <a:buChar char="•"/>
            </a:pPr>
            <a:r>
              <a:rPr lang="en-US" sz="2000" dirty="0" smtClean="0"/>
              <a:t>Three domain-specific subsets</a:t>
            </a:r>
            <a:endParaRPr lang="en-US" sz="2000" dirty="0"/>
          </a:p>
        </p:txBody>
      </p:sp>
      <p:sp>
        <p:nvSpPr>
          <p:cNvPr id="139" name="TextBox 138"/>
          <p:cNvSpPr txBox="1"/>
          <p:nvPr/>
        </p:nvSpPr>
        <p:spPr>
          <a:xfrm>
            <a:off x="4953000" y="2319754"/>
            <a:ext cx="4114800" cy="1692771"/>
          </a:xfrm>
          <a:prstGeom prst="rect">
            <a:avLst/>
          </a:prstGeom>
          <a:noFill/>
        </p:spPr>
        <p:txBody>
          <a:bodyPr wrap="square" rtlCol="0">
            <a:spAutoFit/>
          </a:bodyPr>
          <a:lstStyle/>
          <a:p>
            <a:pPr marL="285750" indent="-285750">
              <a:buFont typeface="Arial" panose="020B0604020202020204" pitchFamily="34" charset="0"/>
              <a:buChar char="•"/>
            </a:pPr>
            <a:r>
              <a:rPr lang="en-US" sz="2000" dirty="0" smtClean="0"/>
              <a:t>Quad-core </a:t>
            </a:r>
            <a:r>
              <a:rPr lang="en-US" sz="2000" dirty="0"/>
              <a:t>heterogeneous, configurable multicore </a:t>
            </a:r>
            <a:r>
              <a:rPr lang="en-US" sz="2000" dirty="0" smtClean="0"/>
              <a:t>architecture</a:t>
            </a:r>
          </a:p>
          <a:p>
            <a:pPr marL="742950" lvl="1" indent="-285750">
              <a:buFont typeface="Arial" panose="020B0604020202020204" pitchFamily="34" charset="0"/>
              <a:buChar char="•"/>
            </a:pPr>
            <a:r>
              <a:rPr lang="en-US" sz="1600" dirty="0" smtClean="0"/>
              <a:t>One core for each domain</a:t>
            </a:r>
          </a:p>
          <a:p>
            <a:pPr marL="742950" lvl="1" indent="-285750">
              <a:buFont typeface="Arial" panose="020B0604020202020204" pitchFamily="34" charset="0"/>
              <a:buChar char="•"/>
            </a:pPr>
            <a:r>
              <a:rPr lang="en-US" sz="1600" dirty="0" smtClean="0"/>
              <a:t>Fourth core replicates core with largest cache size</a:t>
            </a:r>
          </a:p>
          <a:p>
            <a:pPr marL="1200150" lvl="2" indent="-285750">
              <a:buFont typeface="Arial" panose="020B0604020202020204" pitchFamily="34" charset="0"/>
              <a:buChar char="•"/>
            </a:pPr>
            <a:r>
              <a:rPr lang="en-US" sz="1600" dirty="0" smtClean="0"/>
              <a:t>Additional profiling core</a:t>
            </a:r>
            <a:endParaRPr lang="en-US" sz="1400" dirty="0"/>
          </a:p>
        </p:txBody>
      </p:sp>
      <p:sp>
        <p:nvSpPr>
          <p:cNvPr id="140" name="TextBox 139"/>
          <p:cNvSpPr txBox="1"/>
          <p:nvPr/>
        </p:nvSpPr>
        <p:spPr>
          <a:xfrm>
            <a:off x="4953000" y="4191000"/>
            <a:ext cx="3859754" cy="707886"/>
          </a:xfrm>
          <a:prstGeom prst="rect">
            <a:avLst/>
          </a:prstGeom>
          <a:noFill/>
        </p:spPr>
        <p:txBody>
          <a:bodyPr wrap="square" rtlCol="0">
            <a:spAutoFit/>
          </a:bodyPr>
          <a:lstStyle/>
          <a:p>
            <a:pPr marL="285750" indent="-285750">
              <a:buFont typeface="Arial" panose="020B0604020202020204" pitchFamily="34" charset="0"/>
              <a:buChar char="•"/>
            </a:pPr>
            <a:r>
              <a:rPr lang="en-US" sz="2000" dirty="0" smtClean="0"/>
              <a:t>Subset configurations mapped to cores based on size</a:t>
            </a:r>
          </a:p>
        </p:txBody>
      </p:sp>
      <p:sp>
        <p:nvSpPr>
          <p:cNvPr id="1024" name="Rectangle 1023"/>
          <p:cNvSpPr/>
          <p:nvPr/>
        </p:nvSpPr>
        <p:spPr bwMode="auto">
          <a:xfrm>
            <a:off x="1971599" y="1572727"/>
            <a:ext cx="304800" cy="137039"/>
          </a:xfrm>
          <a:prstGeom prst="rect">
            <a:avLst/>
          </a:prstGeom>
          <a:noFill/>
          <a:ln w="9525" cap="flat" cmpd="sng" algn="ctr">
            <a:solidFill>
              <a:srgbClr val="FF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42" name="Rectangle 141"/>
          <p:cNvSpPr/>
          <p:nvPr/>
        </p:nvSpPr>
        <p:spPr bwMode="auto">
          <a:xfrm>
            <a:off x="2443088" y="1573740"/>
            <a:ext cx="304800" cy="137039"/>
          </a:xfrm>
          <a:prstGeom prst="rect">
            <a:avLst/>
          </a:prstGeom>
          <a:noFill/>
          <a:ln w="9525" cap="flat" cmpd="sng" algn="ctr">
            <a:solidFill>
              <a:srgbClr val="FF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43" name="Rectangle 142"/>
          <p:cNvSpPr/>
          <p:nvPr/>
        </p:nvSpPr>
        <p:spPr bwMode="auto">
          <a:xfrm>
            <a:off x="2947910" y="1572728"/>
            <a:ext cx="304800" cy="137039"/>
          </a:xfrm>
          <a:prstGeom prst="rect">
            <a:avLst/>
          </a:prstGeom>
          <a:noFill/>
          <a:ln w="9525" cap="flat" cmpd="sng" algn="ctr">
            <a:solidFill>
              <a:srgbClr val="FF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44" name="Rectangle 143"/>
          <p:cNvSpPr/>
          <p:nvPr/>
        </p:nvSpPr>
        <p:spPr bwMode="auto">
          <a:xfrm>
            <a:off x="1971599" y="1755579"/>
            <a:ext cx="304800" cy="137039"/>
          </a:xfrm>
          <a:prstGeom prst="rect">
            <a:avLst/>
          </a:prstGeom>
          <a:noFill/>
          <a:ln w="9525" cap="flat" cmpd="sng" algn="ctr">
            <a:solidFill>
              <a:srgbClr val="CEA70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45" name="Rectangle 144"/>
          <p:cNvSpPr/>
          <p:nvPr/>
        </p:nvSpPr>
        <p:spPr bwMode="auto">
          <a:xfrm>
            <a:off x="1976362" y="1954800"/>
            <a:ext cx="304800" cy="137039"/>
          </a:xfrm>
          <a:prstGeom prst="rect">
            <a:avLst/>
          </a:prstGeom>
          <a:noFill/>
          <a:ln w="9525" cap="flat" cmpd="sng" algn="ctr">
            <a:solidFill>
              <a:srgbClr val="CEA70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46" name="Rectangle 145"/>
          <p:cNvSpPr/>
          <p:nvPr/>
        </p:nvSpPr>
        <p:spPr bwMode="auto">
          <a:xfrm>
            <a:off x="2447859" y="1760342"/>
            <a:ext cx="304800" cy="137039"/>
          </a:xfrm>
          <a:prstGeom prst="rect">
            <a:avLst/>
          </a:prstGeom>
          <a:noFill/>
          <a:ln w="9525" cap="flat" cmpd="sng" algn="ctr">
            <a:solidFill>
              <a:srgbClr val="CEA70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47" name="Rectangle 146"/>
          <p:cNvSpPr/>
          <p:nvPr/>
        </p:nvSpPr>
        <p:spPr bwMode="auto">
          <a:xfrm>
            <a:off x="2947910" y="1739417"/>
            <a:ext cx="304800" cy="137039"/>
          </a:xfrm>
          <a:prstGeom prst="rect">
            <a:avLst/>
          </a:prstGeom>
          <a:noFill/>
          <a:ln w="9525" cap="flat" cmpd="sng" algn="ctr">
            <a:solidFill>
              <a:srgbClr val="CEA70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48" name="Rectangle 147"/>
          <p:cNvSpPr/>
          <p:nvPr/>
        </p:nvSpPr>
        <p:spPr bwMode="auto">
          <a:xfrm>
            <a:off x="1976362" y="2120417"/>
            <a:ext cx="304800" cy="137039"/>
          </a:xfrm>
          <a:prstGeom prst="rect">
            <a:avLst/>
          </a:prstGeom>
          <a:noFill/>
          <a:ln w="9525" cap="flat" cmpd="sng" algn="ctr">
            <a:solidFill>
              <a:srgbClr val="00B05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49" name="Rectangle 148"/>
          <p:cNvSpPr/>
          <p:nvPr/>
        </p:nvSpPr>
        <p:spPr bwMode="auto">
          <a:xfrm>
            <a:off x="2447859" y="2120417"/>
            <a:ext cx="304800" cy="137039"/>
          </a:xfrm>
          <a:prstGeom prst="rect">
            <a:avLst/>
          </a:prstGeom>
          <a:noFill/>
          <a:ln w="9525" cap="flat" cmpd="sng" algn="ctr">
            <a:solidFill>
              <a:srgbClr val="00B05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50" name="Rectangle 149"/>
          <p:cNvSpPr/>
          <p:nvPr/>
        </p:nvSpPr>
        <p:spPr bwMode="auto">
          <a:xfrm>
            <a:off x="2947910" y="2125179"/>
            <a:ext cx="304800" cy="137039"/>
          </a:xfrm>
          <a:prstGeom prst="rect">
            <a:avLst/>
          </a:prstGeom>
          <a:noFill/>
          <a:ln w="9525" cap="flat" cmpd="sng" algn="ctr">
            <a:solidFill>
              <a:srgbClr val="00B05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51" name="Rectangle 150"/>
          <p:cNvSpPr/>
          <p:nvPr/>
        </p:nvSpPr>
        <p:spPr bwMode="auto">
          <a:xfrm>
            <a:off x="2947910" y="2306158"/>
            <a:ext cx="304800" cy="137039"/>
          </a:xfrm>
          <a:prstGeom prst="rect">
            <a:avLst/>
          </a:prstGeom>
          <a:noFill/>
          <a:ln w="9525" cap="flat" cmpd="sng" algn="ctr">
            <a:solidFill>
              <a:srgbClr val="00B05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53" name="TextBox 152"/>
          <p:cNvSpPr txBox="1"/>
          <p:nvPr/>
        </p:nvSpPr>
        <p:spPr>
          <a:xfrm>
            <a:off x="4953000" y="5105400"/>
            <a:ext cx="3859754" cy="707886"/>
          </a:xfrm>
          <a:prstGeom prst="rect">
            <a:avLst/>
          </a:prstGeom>
          <a:noFill/>
        </p:spPr>
        <p:txBody>
          <a:bodyPr wrap="square" rtlCol="0">
            <a:spAutoFit/>
          </a:bodyPr>
          <a:lstStyle/>
          <a:p>
            <a:pPr marL="285750" indent="-285750">
              <a:buFont typeface="Arial" panose="020B0604020202020204" pitchFamily="34" charset="0"/>
              <a:buChar char="•"/>
            </a:pPr>
            <a:r>
              <a:rPr lang="en-US" sz="2000" dirty="0" smtClean="0"/>
              <a:t>Tuning cores changes the cache line size and associativity</a:t>
            </a:r>
            <a:endParaRPr lang="en-US" sz="2000" dirty="0"/>
          </a:p>
        </p:txBody>
      </p:sp>
      <p:pic>
        <p:nvPicPr>
          <p:cNvPr id="102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268954" y="1320082"/>
            <a:ext cx="2133600" cy="14069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Slide Number Placeholder 3"/>
          <p:cNvSpPr>
            <a:spLocks noGrp="1"/>
          </p:cNvSpPr>
          <p:nvPr>
            <p:ph type="sldNum" sz="quarter" idx="12"/>
          </p:nvPr>
        </p:nvSpPr>
        <p:spPr/>
        <p:txBody>
          <a:bodyPr/>
          <a:lstStyle/>
          <a:p>
            <a:pPr>
              <a:defRPr/>
            </a:pPr>
            <a:fld id="{AC8AD5AF-7CB5-4CD4-A719-F51A283208B1}" type="slidenum">
              <a:rPr lang="en-US" smtClean="0">
                <a:solidFill>
                  <a:srgbClr val="000000"/>
                </a:solidFill>
              </a:rPr>
              <a:pPr>
                <a:defRPr/>
              </a:pPr>
              <a:t>13</a:t>
            </a:fld>
            <a:r>
              <a:rPr lang="en-US" smtClean="0">
                <a:solidFill>
                  <a:srgbClr val="000000"/>
                </a:solidFill>
              </a:rPr>
              <a:t>/22</a:t>
            </a:r>
            <a:endParaRPr lang="en-US" dirty="0">
              <a:solidFill>
                <a:srgbClr val="000000"/>
              </a:solidFill>
            </a:endParaRPr>
          </a:p>
        </p:txBody>
      </p:sp>
    </p:spTree>
    <p:extLst>
      <p:ext uri="{BB962C8B-B14F-4D97-AF65-F5344CB8AC3E}">
        <p14:creationId xmlns:p14="http://schemas.microsoft.com/office/powerpoint/2010/main" val="1606858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38"/>
                                        </p:tgtEl>
                                        <p:attrNameLst>
                                          <p:attrName>style.visibility</p:attrName>
                                        </p:attrNameLst>
                                      </p:cBhvr>
                                      <p:to>
                                        <p:strVal val="visible"/>
                                      </p:to>
                                    </p:set>
                                    <p:animEffect transition="in" filter="fade">
                                      <p:cBhvr>
                                        <p:cTn id="7" dur="500"/>
                                        <p:tgtEl>
                                          <p:spTgt spid="13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24"/>
                                        </p:tgtEl>
                                        <p:attrNameLst>
                                          <p:attrName>style.visibility</p:attrName>
                                        </p:attrNameLst>
                                      </p:cBhvr>
                                      <p:to>
                                        <p:strVal val="visible"/>
                                      </p:to>
                                    </p:set>
                                    <p:animEffect transition="in" filter="fade">
                                      <p:cBhvr>
                                        <p:cTn id="12" dur="500"/>
                                        <p:tgtEl>
                                          <p:spTgt spid="1024"/>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42"/>
                                        </p:tgtEl>
                                        <p:attrNameLst>
                                          <p:attrName>style.visibility</p:attrName>
                                        </p:attrNameLst>
                                      </p:cBhvr>
                                      <p:to>
                                        <p:strVal val="visible"/>
                                      </p:to>
                                    </p:set>
                                    <p:animEffect transition="in" filter="fade">
                                      <p:cBhvr>
                                        <p:cTn id="15" dur="500"/>
                                        <p:tgtEl>
                                          <p:spTgt spid="142"/>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43"/>
                                        </p:tgtEl>
                                        <p:attrNameLst>
                                          <p:attrName>style.visibility</p:attrName>
                                        </p:attrNameLst>
                                      </p:cBhvr>
                                      <p:to>
                                        <p:strVal val="visible"/>
                                      </p:to>
                                    </p:set>
                                    <p:animEffect transition="in" filter="fade">
                                      <p:cBhvr>
                                        <p:cTn id="18" dur="500"/>
                                        <p:tgtEl>
                                          <p:spTgt spid="143"/>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44"/>
                                        </p:tgtEl>
                                        <p:attrNameLst>
                                          <p:attrName>style.visibility</p:attrName>
                                        </p:attrNameLst>
                                      </p:cBhvr>
                                      <p:to>
                                        <p:strVal val="visible"/>
                                      </p:to>
                                    </p:set>
                                    <p:animEffect transition="in" filter="fade">
                                      <p:cBhvr>
                                        <p:cTn id="21" dur="500"/>
                                        <p:tgtEl>
                                          <p:spTgt spid="144"/>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45"/>
                                        </p:tgtEl>
                                        <p:attrNameLst>
                                          <p:attrName>style.visibility</p:attrName>
                                        </p:attrNameLst>
                                      </p:cBhvr>
                                      <p:to>
                                        <p:strVal val="visible"/>
                                      </p:to>
                                    </p:set>
                                    <p:animEffect transition="in" filter="fade">
                                      <p:cBhvr>
                                        <p:cTn id="24" dur="500"/>
                                        <p:tgtEl>
                                          <p:spTgt spid="145"/>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146"/>
                                        </p:tgtEl>
                                        <p:attrNameLst>
                                          <p:attrName>style.visibility</p:attrName>
                                        </p:attrNameLst>
                                      </p:cBhvr>
                                      <p:to>
                                        <p:strVal val="visible"/>
                                      </p:to>
                                    </p:set>
                                    <p:animEffect transition="in" filter="fade">
                                      <p:cBhvr>
                                        <p:cTn id="27" dur="500"/>
                                        <p:tgtEl>
                                          <p:spTgt spid="146"/>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147"/>
                                        </p:tgtEl>
                                        <p:attrNameLst>
                                          <p:attrName>style.visibility</p:attrName>
                                        </p:attrNameLst>
                                      </p:cBhvr>
                                      <p:to>
                                        <p:strVal val="visible"/>
                                      </p:to>
                                    </p:set>
                                    <p:animEffect transition="in" filter="fade">
                                      <p:cBhvr>
                                        <p:cTn id="30" dur="500"/>
                                        <p:tgtEl>
                                          <p:spTgt spid="147"/>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148"/>
                                        </p:tgtEl>
                                        <p:attrNameLst>
                                          <p:attrName>style.visibility</p:attrName>
                                        </p:attrNameLst>
                                      </p:cBhvr>
                                      <p:to>
                                        <p:strVal val="visible"/>
                                      </p:to>
                                    </p:set>
                                    <p:animEffect transition="in" filter="fade">
                                      <p:cBhvr>
                                        <p:cTn id="33" dur="500"/>
                                        <p:tgtEl>
                                          <p:spTgt spid="148"/>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149"/>
                                        </p:tgtEl>
                                        <p:attrNameLst>
                                          <p:attrName>style.visibility</p:attrName>
                                        </p:attrNameLst>
                                      </p:cBhvr>
                                      <p:to>
                                        <p:strVal val="visible"/>
                                      </p:to>
                                    </p:set>
                                    <p:animEffect transition="in" filter="fade">
                                      <p:cBhvr>
                                        <p:cTn id="36" dur="500"/>
                                        <p:tgtEl>
                                          <p:spTgt spid="149"/>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150"/>
                                        </p:tgtEl>
                                        <p:attrNameLst>
                                          <p:attrName>style.visibility</p:attrName>
                                        </p:attrNameLst>
                                      </p:cBhvr>
                                      <p:to>
                                        <p:strVal val="visible"/>
                                      </p:to>
                                    </p:set>
                                    <p:animEffect transition="in" filter="fade">
                                      <p:cBhvr>
                                        <p:cTn id="39" dur="500"/>
                                        <p:tgtEl>
                                          <p:spTgt spid="150"/>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151"/>
                                        </p:tgtEl>
                                        <p:attrNameLst>
                                          <p:attrName>style.visibility</p:attrName>
                                        </p:attrNameLst>
                                      </p:cBhvr>
                                      <p:to>
                                        <p:strVal val="visible"/>
                                      </p:to>
                                    </p:set>
                                    <p:animEffect transition="in" filter="fade">
                                      <p:cBhvr>
                                        <p:cTn id="42" dur="500"/>
                                        <p:tgtEl>
                                          <p:spTgt spid="151"/>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64"/>
                                        </p:tgtEl>
                                        <p:attrNameLst>
                                          <p:attrName>style.visibility</p:attrName>
                                        </p:attrNameLst>
                                      </p:cBhvr>
                                      <p:to>
                                        <p:strVal val="visible"/>
                                      </p:to>
                                    </p:set>
                                    <p:animEffect transition="in" filter="fade">
                                      <p:cBhvr>
                                        <p:cTn id="45" dur="500"/>
                                        <p:tgtEl>
                                          <p:spTgt spid="64"/>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grpId="0" nodeType="clickEffect">
                                  <p:stCondLst>
                                    <p:cond delay="0"/>
                                  </p:stCondLst>
                                  <p:childTnLst>
                                    <p:set>
                                      <p:cBhvr>
                                        <p:cTn id="49" dur="1" fill="hold">
                                          <p:stCondLst>
                                            <p:cond delay="0"/>
                                          </p:stCondLst>
                                        </p:cTn>
                                        <p:tgtEl>
                                          <p:spTgt spid="139"/>
                                        </p:tgtEl>
                                        <p:attrNameLst>
                                          <p:attrName>style.visibility</p:attrName>
                                        </p:attrNameLst>
                                      </p:cBhvr>
                                      <p:to>
                                        <p:strVal val="visible"/>
                                      </p:to>
                                    </p:set>
                                    <p:animEffect transition="in" filter="fade">
                                      <p:cBhvr>
                                        <p:cTn id="50" dur="500"/>
                                        <p:tgtEl>
                                          <p:spTgt spid="139"/>
                                        </p:tgtEl>
                                      </p:cBhvr>
                                    </p:animEffect>
                                  </p:childTnLst>
                                </p:cTn>
                              </p:par>
                              <p:par>
                                <p:cTn id="51" presetID="10" presetClass="entr" presetSubtype="0" fill="hold" nodeType="withEffect">
                                  <p:stCondLst>
                                    <p:cond delay="0"/>
                                  </p:stCondLst>
                                  <p:childTnLst>
                                    <p:set>
                                      <p:cBhvr>
                                        <p:cTn id="52" dur="1" fill="hold">
                                          <p:stCondLst>
                                            <p:cond delay="0"/>
                                          </p:stCondLst>
                                        </p:cTn>
                                        <p:tgtEl>
                                          <p:spTgt spid="1027"/>
                                        </p:tgtEl>
                                        <p:attrNameLst>
                                          <p:attrName>style.visibility</p:attrName>
                                        </p:attrNameLst>
                                      </p:cBhvr>
                                      <p:to>
                                        <p:strVal val="visible"/>
                                      </p:to>
                                    </p:set>
                                    <p:animEffect transition="in" filter="fade">
                                      <p:cBhvr>
                                        <p:cTn id="53" dur="500"/>
                                        <p:tgtEl>
                                          <p:spTgt spid="1027"/>
                                        </p:tgtEl>
                                      </p:cBhvr>
                                    </p:animEffect>
                                  </p:childTnLst>
                                </p:cTn>
                              </p:par>
                            </p:childTnLst>
                          </p:cTn>
                        </p:par>
                      </p:childTnLst>
                    </p:cTn>
                  </p:par>
                  <p:par>
                    <p:cTn id="54" fill="hold">
                      <p:stCondLst>
                        <p:cond delay="indefinite"/>
                      </p:stCondLst>
                      <p:childTnLst>
                        <p:par>
                          <p:cTn id="55" fill="hold">
                            <p:stCondLst>
                              <p:cond delay="0"/>
                            </p:stCondLst>
                            <p:childTnLst>
                              <p:par>
                                <p:cTn id="56" presetID="10" presetClass="entr" presetSubtype="0" fill="hold" grpId="0" nodeType="clickEffect">
                                  <p:stCondLst>
                                    <p:cond delay="0"/>
                                  </p:stCondLst>
                                  <p:childTnLst>
                                    <p:set>
                                      <p:cBhvr>
                                        <p:cTn id="57" dur="1" fill="hold">
                                          <p:stCondLst>
                                            <p:cond delay="0"/>
                                          </p:stCondLst>
                                        </p:cTn>
                                        <p:tgtEl>
                                          <p:spTgt spid="140"/>
                                        </p:tgtEl>
                                        <p:attrNameLst>
                                          <p:attrName>style.visibility</p:attrName>
                                        </p:attrNameLst>
                                      </p:cBhvr>
                                      <p:to>
                                        <p:strVal val="visible"/>
                                      </p:to>
                                    </p:set>
                                    <p:animEffect transition="in" filter="fade">
                                      <p:cBhvr>
                                        <p:cTn id="58" dur="500"/>
                                        <p:tgtEl>
                                          <p:spTgt spid="140"/>
                                        </p:tgtEl>
                                      </p:cBhvr>
                                    </p:animEffect>
                                  </p:childTnLst>
                                </p:cTn>
                              </p:par>
                            </p:childTnLst>
                          </p:cTn>
                        </p:par>
                        <p:par>
                          <p:cTn id="59" fill="hold">
                            <p:stCondLst>
                              <p:cond delay="500"/>
                            </p:stCondLst>
                            <p:childTnLst>
                              <p:par>
                                <p:cTn id="60" presetID="42" presetClass="path" presetSubtype="0" accel="50000" decel="50000" fill="hold" grpId="1" nodeType="afterEffect">
                                  <p:stCondLst>
                                    <p:cond delay="0"/>
                                  </p:stCondLst>
                                  <p:childTnLst>
                                    <p:animMotion origin="layout" path="M 2.77556E-17 -3.7037E-6 L 0.18333 0.25672 " pathEditMode="relative" rAng="0" ptsTypes="AA">
                                      <p:cBhvr>
                                        <p:cTn id="61" dur="2000" fill="hold"/>
                                        <p:tgtEl>
                                          <p:spTgt spid="148"/>
                                        </p:tgtEl>
                                        <p:attrNameLst>
                                          <p:attrName>ppt_x</p:attrName>
                                          <p:attrName>ppt_y</p:attrName>
                                        </p:attrNameLst>
                                      </p:cBhvr>
                                      <p:rCtr x="9167" y="12824"/>
                                    </p:animMotion>
                                  </p:childTnLst>
                                </p:cTn>
                              </p:par>
                              <p:par>
                                <p:cTn id="62" presetID="42" presetClass="path" presetSubtype="0" accel="50000" decel="50000" fill="hold" grpId="1" nodeType="withEffect">
                                  <p:stCondLst>
                                    <p:cond delay="0"/>
                                  </p:stCondLst>
                                  <p:childTnLst>
                                    <p:animMotion origin="layout" path="M -2.5E-6 -3.7037E-6 L 0.13177 0.25672 " pathEditMode="relative" rAng="0" ptsTypes="AA">
                                      <p:cBhvr>
                                        <p:cTn id="63" dur="2000" fill="hold"/>
                                        <p:tgtEl>
                                          <p:spTgt spid="149"/>
                                        </p:tgtEl>
                                        <p:attrNameLst>
                                          <p:attrName>ppt_x</p:attrName>
                                          <p:attrName>ppt_y</p:attrName>
                                        </p:attrNameLst>
                                      </p:cBhvr>
                                      <p:rCtr x="6580" y="12824"/>
                                    </p:animMotion>
                                  </p:childTnLst>
                                </p:cTn>
                              </p:par>
                              <p:par>
                                <p:cTn id="64" presetID="42" presetClass="path" presetSubtype="0" accel="50000" decel="50000" fill="hold" grpId="1" nodeType="withEffect">
                                  <p:stCondLst>
                                    <p:cond delay="0"/>
                                  </p:stCondLst>
                                  <p:childTnLst>
                                    <p:animMotion origin="layout" path="M 5.55112E-17 1.85185E-6 L 0.08542 0.26713 " pathEditMode="relative" rAng="0" ptsTypes="AA">
                                      <p:cBhvr>
                                        <p:cTn id="65" dur="2000" fill="hold"/>
                                        <p:tgtEl>
                                          <p:spTgt spid="150"/>
                                        </p:tgtEl>
                                        <p:attrNameLst>
                                          <p:attrName>ppt_x</p:attrName>
                                          <p:attrName>ppt_y</p:attrName>
                                        </p:attrNameLst>
                                      </p:cBhvr>
                                      <p:rCtr x="4271" y="13356"/>
                                    </p:animMotion>
                                  </p:childTnLst>
                                </p:cTn>
                              </p:par>
                              <p:par>
                                <p:cTn id="66" presetID="42" presetClass="path" presetSubtype="0" accel="50000" decel="50000" fill="hold" grpId="1" nodeType="withEffect">
                                  <p:stCondLst>
                                    <p:cond delay="0"/>
                                  </p:stCondLst>
                                  <p:childTnLst>
                                    <p:animMotion origin="layout" path="M 5.55112E-17 2.96296E-6 L 0.08542 0.22963 " pathEditMode="relative" rAng="0" ptsTypes="AA">
                                      <p:cBhvr>
                                        <p:cTn id="67" dur="2000" fill="hold"/>
                                        <p:tgtEl>
                                          <p:spTgt spid="151"/>
                                        </p:tgtEl>
                                        <p:attrNameLst>
                                          <p:attrName>ppt_x</p:attrName>
                                          <p:attrName>ppt_y</p:attrName>
                                        </p:attrNameLst>
                                      </p:cBhvr>
                                      <p:rCtr x="4271" y="11481"/>
                                    </p:animMotion>
                                  </p:childTnLst>
                                </p:cTn>
                              </p:par>
                            </p:childTnLst>
                          </p:cTn>
                        </p:par>
                        <p:par>
                          <p:cTn id="68" fill="hold">
                            <p:stCondLst>
                              <p:cond delay="2500"/>
                            </p:stCondLst>
                            <p:childTnLst>
                              <p:par>
                                <p:cTn id="69" presetID="1" presetClass="exit" presetSubtype="0" fill="hold" grpId="2" nodeType="afterEffect">
                                  <p:stCondLst>
                                    <p:cond delay="0"/>
                                  </p:stCondLst>
                                  <p:childTnLst>
                                    <p:set>
                                      <p:cBhvr>
                                        <p:cTn id="70" dur="1" fill="hold">
                                          <p:stCondLst>
                                            <p:cond delay="0"/>
                                          </p:stCondLst>
                                        </p:cTn>
                                        <p:tgtEl>
                                          <p:spTgt spid="148"/>
                                        </p:tgtEl>
                                        <p:attrNameLst>
                                          <p:attrName>style.visibility</p:attrName>
                                        </p:attrNameLst>
                                      </p:cBhvr>
                                      <p:to>
                                        <p:strVal val="hidden"/>
                                      </p:to>
                                    </p:set>
                                  </p:childTnLst>
                                </p:cTn>
                              </p:par>
                              <p:par>
                                <p:cTn id="71" presetID="1" presetClass="exit" presetSubtype="0" fill="hold" grpId="2" nodeType="withEffect">
                                  <p:stCondLst>
                                    <p:cond delay="0"/>
                                  </p:stCondLst>
                                  <p:childTnLst>
                                    <p:set>
                                      <p:cBhvr>
                                        <p:cTn id="72" dur="1" fill="hold">
                                          <p:stCondLst>
                                            <p:cond delay="0"/>
                                          </p:stCondLst>
                                        </p:cTn>
                                        <p:tgtEl>
                                          <p:spTgt spid="149"/>
                                        </p:tgtEl>
                                        <p:attrNameLst>
                                          <p:attrName>style.visibility</p:attrName>
                                        </p:attrNameLst>
                                      </p:cBhvr>
                                      <p:to>
                                        <p:strVal val="hidden"/>
                                      </p:to>
                                    </p:set>
                                  </p:childTnLst>
                                </p:cTn>
                              </p:par>
                              <p:par>
                                <p:cTn id="73" presetID="1" presetClass="exit" presetSubtype="0" fill="hold" grpId="2" nodeType="withEffect">
                                  <p:stCondLst>
                                    <p:cond delay="0"/>
                                  </p:stCondLst>
                                  <p:childTnLst>
                                    <p:set>
                                      <p:cBhvr>
                                        <p:cTn id="74" dur="1" fill="hold">
                                          <p:stCondLst>
                                            <p:cond delay="0"/>
                                          </p:stCondLst>
                                        </p:cTn>
                                        <p:tgtEl>
                                          <p:spTgt spid="150"/>
                                        </p:tgtEl>
                                        <p:attrNameLst>
                                          <p:attrName>style.visibility</p:attrName>
                                        </p:attrNameLst>
                                      </p:cBhvr>
                                      <p:to>
                                        <p:strVal val="hidden"/>
                                      </p:to>
                                    </p:set>
                                  </p:childTnLst>
                                </p:cTn>
                              </p:par>
                              <p:par>
                                <p:cTn id="75" presetID="1" presetClass="exit" presetSubtype="0" fill="hold" grpId="2" nodeType="withEffect">
                                  <p:stCondLst>
                                    <p:cond delay="0"/>
                                  </p:stCondLst>
                                  <p:childTnLst>
                                    <p:set>
                                      <p:cBhvr>
                                        <p:cTn id="76" dur="1" fill="hold">
                                          <p:stCondLst>
                                            <p:cond delay="0"/>
                                          </p:stCondLst>
                                        </p:cTn>
                                        <p:tgtEl>
                                          <p:spTgt spid="151"/>
                                        </p:tgtEl>
                                        <p:attrNameLst>
                                          <p:attrName>style.visibility</p:attrName>
                                        </p:attrNameLst>
                                      </p:cBhvr>
                                      <p:to>
                                        <p:strVal val="hidden"/>
                                      </p:to>
                                    </p:set>
                                  </p:childTnLst>
                                </p:cTn>
                              </p:par>
                            </p:childTnLst>
                          </p:cTn>
                        </p:par>
                        <p:par>
                          <p:cTn id="77" fill="hold">
                            <p:stCondLst>
                              <p:cond delay="2500"/>
                            </p:stCondLst>
                            <p:childTnLst>
                              <p:par>
                                <p:cTn id="78" presetID="42" presetClass="path" presetSubtype="0" accel="50000" decel="50000" fill="hold" grpId="1" nodeType="afterEffect">
                                  <p:stCondLst>
                                    <p:cond delay="0"/>
                                  </p:stCondLst>
                                  <p:childTnLst>
                                    <p:animMotion origin="layout" path="M 8.33333E-7 -2.96296E-6 L -0.02448 0.40996 " pathEditMode="relative" rAng="0" ptsTypes="AA">
                                      <p:cBhvr>
                                        <p:cTn id="79" dur="2000" fill="hold"/>
                                        <p:tgtEl>
                                          <p:spTgt spid="144"/>
                                        </p:tgtEl>
                                        <p:attrNameLst>
                                          <p:attrName>ppt_x</p:attrName>
                                          <p:attrName>ppt_y</p:attrName>
                                        </p:attrNameLst>
                                      </p:cBhvr>
                                      <p:rCtr x="-1233" y="20486"/>
                                    </p:animMotion>
                                  </p:childTnLst>
                                </p:cTn>
                              </p:par>
                              <p:par>
                                <p:cTn id="80" presetID="42" presetClass="path" presetSubtype="0" accel="50000" decel="50000" fill="hold" grpId="1" nodeType="withEffect">
                                  <p:stCondLst>
                                    <p:cond delay="0"/>
                                  </p:stCondLst>
                                  <p:childTnLst>
                                    <p:animMotion origin="layout" path="M 2.77556E-17 1.11111E-6 L -0.025 0.37778 " pathEditMode="relative" rAng="0" ptsTypes="AA">
                                      <p:cBhvr>
                                        <p:cTn id="81" dur="2000" fill="hold"/>
                                        <p:tgtEl>
                                          <p:spTgt spid="145"/>
                                        </p:tgtEl>
                                        <p:attrNameLst>
                                          <p:attrName>ppt_x</p:attrName>
                                          <p:attrName>ppt_y</p:attrName>
                                        </p:attrNameLst>
                                      </p:cBhvr>
                                      <p:rCtr x="-1250" y="18889"/>
                                    </p:animMotion>
                                  </p:childTnLst>
                                </p:cTn>
                              </p:par>
                              <p:par>
                                <p:cTn id="82" presetID="42" presetClass="path" presetSubtype="0" accel="50000" decel="50000" fill="hold" grpId="1" nodeType="withEffect">
                                  <p:stCondLst>
                                    <p:cond delay="0"/>
                                  </p:stCondLst>
                                  <p:childTnLst>
                                    <p:animMotion origin="layout" path="M -2.5E-6 2.59259E-6 L -0.07656 0.40926 " pathEditMode="relative" rAng="0" ptsTypes="AA">
                                      <p:cBhvr>
                                        <p:cTn id="83" dur="2000" fill="hold"/>
                                        <p:tgtEl>
                                          <p:spTgt spid="146"/>
                                        </p:tgtEl>
                                        <p:attrNameLst>
                                          <p:attrName>ppt_x</p:attrName>
                                          <p:attrName>ppt_y</p:attrName>
                                        </p:attrNameLst>
                                      </p:cBhvr>
                                      <p:rCtr x="-3837" y="20463"/>
                                    </p:animMotion>
                                  </p:childTnLst>
                                </p:cTn>
                              </p:par>
                              <p:par>
                                <p:cTn id="84" presetID="42" presetClass="path" presetSubtype="0" accel="50000" decel="50000" fill="hold" grpId="1" nodeType="withEffect">
                                  <p:stCondLst>
                                    <p:cond delay="0"/>
                                  </p:stCondLst>
                                  <p:childTnLst>
                                    <p:animMotion origin="layout" path="M 5.55112E-17 1.85185E-6 L -0.13125 0.40116 " pathEditMode="relative" rAng="0" ptsTypes="AA">
                                      <p:cBhvr>
                                        <p:cTn id="85" dur="2000" fill="hold"/>
                                        <p:tgtEl>
                                          <p:spTgt spid="147"/>
                                        </p:tgtEl>
                                        <p:attrNameLst>
                                          <p:attrName>ppt_x</p:attrName>
                                          <p:attrName>ppt_y</p:attrName>
                                        </p:attrNameLst>
                                      </p:cBhvr>
                                      <p:rCtr x="-6562" y="20046"/>
                                    </p:animMotion>
                                  </p:childTnLst>
                                </p:cTn>
                              </p:par>
                            </p:childTnLst>
                          </p:cTn>
                        </p:par>
                        <p:par>
                          <p:cTn id="86" fill="hold">
                            <p:stCondLst>
                              <p:cond delay="4500"/>
                            </p:stCondLst>
                            <p:childTnLst>
                              <p:par>
                                <p:cTn id="87" presetID="1" presetClass="exit" presetSubtype="0" fill="hold" grpId="2" nodeType="afterEffect">
                                  <p:stCondLst>
                                    <p:cond delay="0"/>
                                  </p:stCondLst>
                                  <p:childTnLst>
                                    <p:set>
                                      <p:cBhvr>
                                        <p:cTn id="88" dur="1" fill="hold">
                                          <p:stCondLst>
                                            <p:cond delay="0"/>
                                          </p:stCondLst>
                                        </p:cTn>
                                        <p:tgtEl>
                                          <p:spTgt spid="144"/>
                                        </p:tgtEl>
                                        <p:attrNameLst>
                                          <p:attrName>style.visibility</p:attrName>
                                        </p:attrNameLst>
                                      </p:cBhvr>
                                      <p:to>
                                        <p:strVal val="hidden"/>
                                      </p:to>
                                    </p:set>
                                  </p:childTnLst>
                                </p:cTn>
                              </p:par>
                              <p:par>
                                <p:cTn id="89" presetID="1" presetClass="exit" presetSubtype="0" fill="hold" grpId="2" nodeType="withEffect">
                                  <p:stCondLst>
                                    <p:cond delay="0"/>
                                  </p:stCondLst>
                                  <p:childTnLst>
                                    <p:set>
                                      <p:cBhvr>
                                        <p:cTn id="90" dur="1" fill="hold">
                                          <p:stCondLst>
                                            <p:cond delay="0"/>
                                          </p:stCondLst>
                                        </p:cTn>
                                        <p:tgtEl>
                                          <p:spTgt spid="145"/>
                                        </p:tgtEl>
                                        <p:attrNameLst>
                                          <p:attrName>style.visibility</p:attrName>
                                        </p:attrNameLst>
                                      </p:cBhvr>
                                      <p:to>
                                        <p:strVal val="hidden"/>
                                      </p:to>
                                    </p:set>
                                  </p:childTnLst>
                                </p:cTn>
                              </p:par>
                              <p:par>
                                <p:cTn id="91" presetID="1" presetClass="exit" presetSubtype="0" fill="hold" grpId="2" nodeType="withEffect">
                                  <p:stCondLst>
                                    <p:cond delay="0"/>
                                  </p:stCondLst>
                                  <p:childTnLst>
                                    <p:set>
                                      <p:cBhvr>
                                        <p:cTn id="92" dur="1" fill="hold">
                                          <p:stCondLst>
                                            <p:cond delay="0"/>
                                          </p:stCondLst>
                                        </p:cTn>
                                        <p:tgtEl>
                                          <p:spTgt spid="146"/>
                                        </p:tgtEl>
                                        <p:attrNameLst>
                                          <p:attrName>style.visibility</p:attrName>
                                        </p:attrNameLst>
                                      </p:cBhvr>
                                      <p:to>
                                        <p:strVal val="hidden"/>
                                      </p:to>
                                    </p:set>
                                  </p:childTnLst>
                                </p:cTn>
                              </p:par>
                              <p:par>
                                <p:cTn id="93" presetID="1" presetClass="exit" presetSubtype="0" fill="hold" grpId="2" nodeType="withEffect">
                                  <p:stCondLst>
                                    <p:cond delay="0"/>
                                  </p:stCondLst>
                                  <p:childTnLst>
                                    <p:set>
                                      <p:cBhvr>
                                        <p:cTn id="94" dur="1" fill="hold">
                                          <p:stCondLst>
                                            <p:cond delay="0"/>
                                          </p:stCondLst>
                                        </p:cTn>
                                        <p:tgtEl>
                                          <p:spTgt spid="147"/>
                                        </p:tgtEl>
                                        <p:attrNameLst>
                                          <p:attrName>style.visibility</p:attrName>
                                        </p:attrNameLst>
                                      </p:cBhvr>
                                      <p:to>
                                        <p:strVal val="hidden"/>
                                      </p:to>
                                    </p:set>
                                  </p:childTnLst>
                                </p:cTn>
                              </p:par>
                            </p:childTnLst>
                          </p:cTn>
                        </p:par>
                        <p:par>
                          <p:cTn id="95" fill="hold">
                            <p:stCondLst>
                              <p:cond delay="4500"/>
                            </p:stCondLst>
                            <p:childTnLst>
                              <p:par>
                                <p:cTn id="96" presetID="42" presetClass="path" presetSubtype="0" accel="50000" decel="50000" fill="hold" grpId="1" nodeType="afterEffect">
                                  <p:stCondLst>
                                    <p:cond delay="0"/>
                                  </p:stCondLst>
                                  <p:childTnLst>
                                    <p:animMotion origin="layout" path="M 8.33333E-7 -2.59259E-6 L -0.14115 0.4588 " pathEditMode="relative" rAng="0" ptsTypes="AA">
                                      <p:cBhvr>
                                        <p:cTn id="97" dur="2000" fill="hold"/>
                                        <p:tgtEl>
                                          <p:spTgt spid="1024"/>
                                        </p:tgtEl>
                                        <p:attrNameLst>
                                          <p:attrName>ppt_x</p:attrName>
                                          <p:attrName>ppt_y</p:attrName>
                                        </p:attrNameLst>
                                      </p:cBhvr>
                                      <p:rCtr x="-7066" y="22940"/>
                                    </p:animMotion>
                                  </p:childTnLst>
                                </p:cTn>
                              </p:par>
                              <p:par>
                                <p:cTn id="98" presetID="42" presetClass="path" presetSubtype="0" accel="50000" decel="50000" fill="hold" grpId="1" nodeType="withEffect">
                                  <p:stCondLst>
                                    <p:cond delay="0"/>
                                  </p:stCondLst>
                                  <p:childTnLst>
                                    <p:animMotion origin="layout" path="M -1.66667E-6 -4.07407E-6 L -0.18437 0.44746 " pathEditMode="relative" rAng="0" ptsTypes="AA">
                                      <p:cBhvr>
                                        <p:cTn id="99" dur="2000" fill="hold"/>
                                        <p:tgtEl>
                                          <p:spTgt spid="142"/>
                                        </p:tgtEl>
                                        <p:attrNameLst>
                                          <p:attrName>ppt_x</p:attrName>
                                          <p:attrName>ppt_y</p:attrName>
                                        </p:attrNameLst>
                                      </p:cBhvr>
                                      <p:rCtr x="-9219" y="22361"/>
                                    </p:animMotion>
                                  </p:childTnLst>
                                </p:cTn>
                              </p:par>
                              <p:par>
                                <p:cTn id="100" presetID="42" presetClass="path" presetSubtype="0" accel="50000" decel="50000" fill="hold" grpId="1" nodeType="withEffect">
                                  <p:stCondLst>
                                    <p:cond delay="0"/>
                                  </p:stCondLst>
                                  <p:childTnLst>
                                    <p:animMotion origin="layout" path="M 5.55112E-17 -2.59259E-6 L -0.24792 0.4588 " pathEditMode="relative" rAng="0" ptsTypes="AA">
                                      <p:cBhvr>
                                        <p:cTn id="101" dur="2000" fill="hold"/>
                                        <p:tgtEl>
                                          <p:spTgt spid="143"/>
                                        </p:tgtEl>
                                        <p:attrNameLst>
                                          <p:attrName>ppt_x</p:attrName>
                                          <p:attrName>ppt_y</p:attrName>
                                        </p:attrNameLst>
                                      </p:cBhvr>
                                      <p:rCtr x="-12396" y="22940"/>
                                    </p:animMotion>
                                  </p:childTnLst>
                                </p:cTn>
                              </p:par>
                            </p:childTnLst>
                          </p:cTn>
                        </p:par>
                        <p:par>
                          <p:cTn id="102" fill="hold">
                            <p:stCondLst>
                              <p:cond delay="6500"/>
                            </p:stCondLst>
                            <p:childTnLst>
                              <p:par>
                                <p:cTn id="103" presetID="1" presetClass="exit" presetSubtype="0" fill="hold" grpId="2" nodeType="afterEffect">
                                  <p:stCondLst>
                                    <p:cond delay="0"/>
                                  </p:stCondLst>
                                  <p:childTnLst>
                                    <p:set>
                                      <p:cBhvr>
                                        <p:cTn id="104" dur="1" fill="hold">
                                          <p:stCondLst>
                                            <p:cond delay="0"/>
                                          </p:stCondLst>
                                        </p:cTn>
                                        <p:tgtEl>
                                          <p:spTgt spid="1024"/>
                                        </p:tgtEl>
                                        <p:attrNameLst>
                                          <p:attrName>style.visibility</p:attrName>
                                        </p:attrNameLst>
                                      </p:cBhvr>
                                      <p:to>
                                        <p:strVal val="hidden"/>
                                      </p:to>
                                    </p:set>
                                  </p:childTnLst>
                                </p:cTn>
                              </p:par>
                              <p:par>
                                <p:cTn id="105" presetID="1" presetClass="exit" presetSubtype="0" fill="hold" grpId="2" nodeType="withEffect">
                                  <p:stCondLst>
                                    <p:cond delay="0"/>
                                  </p:stCondLst>
                                  <p:childTnLst>
                                    <p:set>
                                      <p:cBhvr>
                                        <p:cTn id="106" dur="1" fill="hold">
                                          <p:stCondLst>
                                            <p:cond delay="0"/>
                                          </p:stCondLst>
                                        </p:cTn>
                                        <p:tgtEl>
                                          <p:spTgt spid="142"/>
                                        </p:tgtEl>
                                        <p:attrNameLst>
                                          <p:attrName>style.visibility</p:attrName>
                                        </p:attrNameLst>
                                      </p:cBhvr>
                                      <p:to>
                                        <p:strVal val="hidden"/>
                                      </p:to>
                                    </p:set>
                                  </p:childTnLst>
                                </p:cTn>
                              </p:par>
                              <p:par>
                                <p:cTn id="107" presetID="1" presetClass="exit" presetSubtype="0" fill="hold" grpId="2" nodeType="withEffect">
                                  <p:stCondLst>
                                    <p:cond delay="0"/>
                                  </p:stCondLst>
                                  <p:childTnLst>
                                    <p:set>
                                      <p:cBhvr>
                                        <p:cTn id="108" dur="1" fill="hold">
                                          <p:stCondLst>
                                            <p:cond delay="0"/>
                                          </p:stCondLst>
                                        </p:cTn>
                                        <p:tgtEl>
                                          <p:spTgt spid="143"/>
                                        </p:tgtEl>
                                        <p:attrNameLst>
                                          <p:attrName>style.visibility</p:attrName>
                                        </p:attrNameLst>
                                      </p:cBhvr>
                                      <p:to>
                                        <p:strVal val="hidden"/>
                                      </p:to>
                                    </p:set>
                                  </p:childTnLst>
                                </p:cTn>
                              </p:par>
                            </p:childTnLst>
                          </p:cTn>
                        </p:par>
                      </p:childTnLst>
                    </p:cTn>
                  </p:par>
                  <p:par>
                    <p:cTn id="109" fill="hold">
                      <p:stCondLst>
                        <p:cond delay="indefinite"/>
                      </p:stCondLst>
                      <p:childTnLst>
                        <p:par>
                          <p:cTn id="110" fill="hold">
                            <p:stCondLst>
                              <p:cond delay="0"/>
                            </p:stCondLst>
                            <p:childTnLst>
                              <p:par>
                                <p:cTn id="111" presetID="10" presetClass="entr" presetSubtype="0" fill="hold" grpId="0" nodeType="clickEffect">
                                  <p:stCondLst>
                                    <p:cond delay="0"/>
                                  </p:stCondLst>
                                  <p:childTnLst>
                                    <p:set>
                                      <p:cBhvr>
                                        <p:cTn id="112" dur="1" fill="hold">
                                          <p:stCondLst>
                                            <p:cond delay="0"/>
                                          </p:stCondLst>
                                        </p:cTn>
                                        <p:tgtEl>
                                          <p:spTgt spid="153"/>
                                        </p:tgtEl>
                                        <p:attrNameLst>
                                          <p:attrName>style.visibility</p:attrName>
                                        </p:attrNameLst>
                                      </p:cBhvr>
                                      <p:to>
                                        <p:strVal val="visible"/>
                                      </p:to>
                                    </p:set>
                                    <p:animEffect transition="in" filter="fade">
                                      <p:cBhvr>
                                        <p:cTn id="113" dur="500"/>
                                        <p:tgtEl>
                                          <p:spTgt spid="1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8" grpId="0"/>
      <p:bldP spid="64" grpId="0"/>
      <p:bldP spid="139" grpId="0"/>
      <p:bldP spid="140" grpId="0"/>
      <p:bldP spid="1024" grpId="0" animBg="1"/>
      <p:bldP spid="1024" grpId="1" animBg="1"/>
      <p:bldP spid="1024" grpId="2" animBg="1"/>
      <p:bldP spid="142" grpId="0" animBg="1"/>
      <p:bldP spid="142" grpId="1" animBg="1"/>
      <p:bldP spid="142" grpId="2" animBg="1"/>
      <p:bldP spid="143" grpId="0" animBg="1"/>
      <p:bldP spid="143" grpId="1" animBg="1"/>
      <p:bldP spid="143" grpId="2" animBg="1"/>
      <p:bldP spid="144" grpId="0" animBg="1"/>
      <p:bldP spid="144" grpId="1" animBg="1"/>
      <p:bldP spid="144" grpId="2" animBg="1"/>
      <p:bldP spid="145" grpId="0" animBg="1"/>
      <p:bldP spid="145" grpId="1" animBg="1"/>
      <p:bldP spid="145" grpId="2" animBg="1"/>
      <p:bldP spid="146" grpId="0" animBg="1"/>
      <p:bldP spid="146" grpId="1" animBg="1"/>
      <p:bldP spid="146" grpId="2" animBg="1"/>
      <p:bldP spid="147" grpId="0" animBg="1"/>
      <p:bldP spid="147" grpId="1" animBg="1"/>
      <p:bldP spid="147" grpId="2" animBg="1"/>
      <p:bldP spid="148" grpId="0" animBg="1"/>
      <p:bldP spid="148" grpId="1" animBg="1"/>
      <p:bldP spid="148" grpId="2" animBg="1"/>
      <p:bldP spid="149" grpId="0" animBg="1"/>
      <p:bldP spid="149" grpId="1" animBg="1"/>
      <p:bldP spid="149" grpId="2" animBg="1"/>
      <p:bldP spid="150" grpId="0" animBg="1"/>
      <p:bldP spid="150" grpId="1" animBg="1"/>
      <p:bldP spid="150" grpId="2" animBg="1"/>
      <p:bldP spid="151" grpId="0" animBg="1"/>
      <p:bldP spid="151" grpId="1" animBg="1"/>
      <p:bldP spid="151" grpId="2" animBg="1"/>
      <p:bldP spid="15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Software Support </a:t>
            </a:r>
            <a:endParaRPr lang="en-US" dirty="0"/>
          </a:p>
        </p:txBody>
      </p:sp>
      <p:sp>
        <p:nvSpPr>
          <p:cNvPr id="12" name="TextBox 11"/>
          <p:cNvSpPr txBox="1"/>
          <p:nvPr/>
        </p:nvSpPr>
        <p:spPr>
          <a:xfrm>
            <a:off x="76200" y="1501914"/>
            <a:ext cx="5409636" cy="400110"/>
          </a:xfrm>
          <a:prstGeom prst="rect">
            <a:avLst/>
          </a:prstGeom>
          <a:noFill/>
        </p:spPr>
        <p:txBody>
          <a:bodyPr wrap="square" rtlCol="0">
            <a:spAutoFit/>
          </a:bodyPr>
          <a:lstStyle/>
          <a:p>
            <a:pPr marL="285750" indent="-285750">
              <a:buFont typeface="Arial" panose="020B0604020202020204" pitchFamily="34" charset="0"/>
              <a:buChar char="•"/>
            </a:pPr>
            <a:r>
              <a:rPr lang="en-US" sz="2000" dirty="0" err="1" smtClean="0"/>
              <a:t>SaT</a:t>
            </a:r>
            <a:r>
              <a:rPr lang="en-US" sz="2000" dirty="0" smtClean="0"/>
              <a:t> integrated into OS scheduler</a:t>
            </a:r>
            <a:endParaRPr lang="en-US" sz="2000" dirty="0"/>
          </a:p>
        </p:txBody>
      </p:sp>
      <p:sp>
        <p:nvSpPr>
          <p:cNvPr id="13" name="TextBox 12"/>
          <p:cNvSpPr txBox="1"/>
          <p:nvPr/>
        </p:nvSpPr>
        <p:spPr>
          <a:xfrm>
            <a:off x="76200" y="2150983"/>
            <a:ext cx="5409636" cy="400110"/>
          </a:xfrm>
          <a:prstGeom prst="rect">
            <a:avLst/>
          </a:prstGeom>
          <a:noFill/>
        </p:spPr>
        <p:txBody>
          <a:bodyPr wrap="square" rtlCol="0">
            <a:spAutoFit/>
          </a:bodyPr>
          <a:lstStyle/>
          <a:p>
            <a:pPr marL="285750" indent="-285750">
              <a:buFont typeface="Arial" panose="020B0604020202020204" pitchFamily="34" charset="0"/>
              <a:buChar char="•"/>
            </a:pPr>
            <a:r>
              <a:rPr lang="en-US" sz="2000" dirty="0"/>
              <a:t>P</a:t>
            </a:r>
            <a:r>
              <a:rPr lang="en-US" sz="2000" dirty="0" smtClean="0"/>
              <a:t>rocess control block (PCB) </a:t>
            </a:r>
          </a:p>
        </p:txBody>
      </p:sp>
      <p:grpSp>
        <p:nvGrpSpPr>
          <p:cNvPr id="18" name="Group 17"/>
          <p:cNvGrpSpPr/>
          <p:nvPr/>
        </p:nvGrpSpPr>
        <p:grpSpPr>
          <a:xfrm>
            <a:off x="6971736" y="2514600"/>
            <a:ext cx="1867464" cy="3325735"/>
            <a:chOff x="5410200" y="1676400"/>
            <a:chExt cx="1867464" cy="3325735"/>
          </a:xfrm>
        </p:grpSpPr>
        <p:sp>
          <p:nvSpPr>
            <p:cNvPr id="4" name="Rectangle 3"/>
            <p:cNvSpPr/>
            <p:nvPr/>
          </p:nvSpPr>
          <p:spPr bwMode="auto">
            <a:xfrm>
              <a:off x="5435600" y="1961754"/>
              <a:ext cx="1828800" cy="3040381"/>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5" name="TextBox 4"/>
            <p:cNvSpPr txBox="1"/>
            <p:nvPr/>
          </p:nvSpPr>
          <p:spPr>
            <a:xfrm>
              <a:off x="5410200" y="1676400"/>
              <a:ext cx="1867464" cy="307777"/>
            </a:xfrm>
            <a:prstGeom prst="rect">
              <a:avLst/>
            </a:prstGeom>
            <a:noFill/>
          </p:spPr>
          <p:txBody>
            <a:bodyPr wrap="square" rtlCol="0">
              <a:spAutoFit/>
            </a:bodyPr>
            <a:lstStyle/>
            <a:p>
              <a:pPr algn="ctr"/>
              <a:r>
                <a:rPr lang="en-US" sz="1400" b="1" dirty="0" smtClean="0"/>
                <a:t>PCB</a:t>
              </a:r>
              <a:endParaRPr lang="en-US" b="1" baseline="30000" dirty="0"/>
            </a:p>
          </p:txBody>
        </p:sp>
        <p:sp>
          <p:nvSpPr>
            <p:cNvPr id="6" name="Rectangle 5"/>
            <p:cNvSpPr/>
            <p:nvPr/>
          </p:nvSpPr>
          <p:spPr bwMode="auto">
            <a:xfrm>
              <a:off x="5435600" y="1961754"/>
              <a:ext cx="1828800" cy="3048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a:rPr>
                <a:t>Process State</a:t>
              </a:r>
            </a:p>
          </p:txBody>
        </p:sp>
        <p:sp>
          <p:nvSpPr>
            <p:cNvPr id="7" name="Rectangle 6"/>
            <p:cNvSpPr/>
            <p:nvPr/>
          </p:nvSpPr>
          <p:spPr bwMode="auto">
            <a:xfrm>
              <a:off x="5435600" y="2266554"/>
              <a:ext cx="1828800" cy="3048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a:rPr>
                <a:t>Process Number</a:t>
              </a:r>
            </a:p>
          </p:txBody>
        </p:sp>
        <p:sp>
          <p:nvSpPr>
            <p:cNvPr id="8" name="Rectangle 7"/>
            <p:cNvSpPr/>
            <p:nvPr/>
          </p:nvSpPr>
          <p:spPr bwMode="auto">
            <a:xfrm>
              <a:off x="5435600" y="2571354"/>
              <a:ext cx="1828800" cy="3048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a:rPr>
                <a:t>Process Counter</a:t>
              </a:r>
            </a:p>
          </p:txBody>
        </p:sp>
        <p:sp>
          <p:nvSpPr>
            <p:cNvPr id="9" name="Rectangle 8"/>
            <p:cNvSpPr/>
            <p:nvPr/>
          </p:nvSpPr>
          <p:spPr bwMode="auto">
            <a:xfrm>
              <a:off x="5434294" y="2876154"/>
              <a:ext cx="1828800" cy="3048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a:rPr>
                <a:t>Registers</a:t>
              </a:r>
            </a:p>
          </p:txBody>
        </p:sp>
        <p:sp>
          <p:nvSpPr>
            <p:cNvPr id="10" name="Rectangle 9"/>
            <p:cNvSpPr/>
            <p:nvPr/>
          </p:nvSpPr>
          <p:spPr bwMode="auto">
            <a:xfrm>
              <a:off x="5435600" y="3180954"/>
              <a:ext cx="1828800" cy="3048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a:rPr>
                <a:t>. . .</a:t>
              </a:r>
              <a:endParaRPr kumimoji="0" lang="en-US" sz="1400" b="1" i="0" u="none" strike="noStrike" cap="none" normalizeH="0" baseline="0" dirty="0" smtClean="0">
                <a:ln>
                  <a:noFill/>
                </a:ln>
                <a:solidFill>
                  <a:schemeClr val="tx1"/>
                </a:solidFill>
                <a:effectLst/>
                <a:latin typeface="Times"/>
              </a:endParaRPr>
            </a:p>
          </p:txBody>
        </p:sp>
        <p:sp>
          <p:nvSpPr>
            <p:cNvPr id="11" name="Rectangle 10"/>
            <p:cNvSpPr/>
            <p:nvPr/>
          </p:nvSpPr>
          <p:spPr bwMode="auto">
            <a:xfrm>
              <a:off x="5435600" y="3485754"/>
              <a:ext cx="1828800" cy="3048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a:rPr>
                <a:t>Registers</a:t>
              </a:r>
            </a:p>
          </p:txBody>
        </p:sp>
        <p:sp>
          <p:nvSpPr>
            <p:cNvPr id="14" name="Rectangle 13"/>
            <p:cNvSpPr/>
            <p:nvPr/>
          </p:nvSpPr>
          <p:spPr bwMode="auto">
            <a:xfrm>
              <a:off x="5441911" y="3792537"/>
              <a:ext cx="1828800" cy="3048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a:rPr>
                <a:t>Profiling Info</a:t>
              </a:r>
            </a:p>
          </p:txBody>
        </p:sp>
        <p:sp>
          <p:nvSpPr>
            <p:cNvPr id="15" name="Rectangle 14"/>
            <p:cNvSpPr/>
            <p:nvPr/>
          </p:nvSpPr>
          <p:spPr bwMode="auto">
            <a:xfrm>
              <a:off x="5434015" y="4086230"/>
              <a:ext cx="1828800" cy="3048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a:rPr>
                <a:t>Energy(cor</a:t>
              </a:r>
              <a:r>
                <a:rPr lang="en-US" sz="1400" dirty="0" smtClean="0">
                  <a:latin typeface="Times"/>
                </a:rPr>
                <a:t>e, </a:t>
              </a:r>
              <a:r>
                <a:rPr lang="en-US" sz="1400" dirty="0" err="1" smtClean="0">
                  <a:latin typeface="Times"/>
                </a:rPr>
                <a:t>config</a:t>
              </a:r>
              <a:r>
                <a:rPr lang="en-US" sz="1400" dirty="0" smtClean="0">
                  <a:latin typeface="Times"/>
                </a:rPr>
                <a:t>.)</a:t>
              </a:r>
              <a:endParaRPr kumimoji="0" lang="en-US" sz="1400" b="0" i="0" u="none" strike="noStrike" cap="none" normalizeH="0" baseline="0" dirty="0" smtClean="0">
                <a:ln>
                  <a:noFill/>
                </a:ln>
                <a:solidFill>
                  <a:schemeClr val="tx1"/>
                </a:solidFill>
                <a:effectLst/>
                <a:latin typeface="Times"/>
              </a:endParaRPr>
            </a:p>
          </p:txBody>
        </p:sp>
        <p:sp>
          <p:nvSpPr>
            <p:cNvPr id="16" name="Rectangle 15"/>
            <p:cNvSpPr/>
            <p:nvPr/>
          </p:nvSpPr>
          <p:spPr bwMode="auto">
            <a:xfrm>
              <a:off x="5434015" y="4391030"/>
              <a:ext cx="1828800" cy="3048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a:rPr>
                <a:t>Ex Time(cor</a:t>
              </a:r>
              <a:r>
                <a:rPr lang="en-US" sz="1400" dirty="0" smtClean="0">
                  <a:latin typeface="Times"/>
                </a:rPr>
                <a:t>e, </a:t>
              </a:r>
              <a:r>
                <a:rPr lang="en-US" sz="1400" dirty="0" err="1" smtClean="0">
                  <a:latin typeface="Times"/>
                </a:rPr>
                <a:t>config</a:t>
              </a:r>
              <a:r>
                <a:rPr lang="en-US" sz="1400" dirty="0" smtClean="0">
                  <a:latin typeface="Times"/>
                </a:rPr>
                <a:t>.)</a:t>
              </a:r>
              <a:endParaRPr kumimoji="0" lang="en-US" sz="1400" b="0" i="0" u="none" strike="noStrike" cap="none" normalizeH="0" baseline="0" dirty="0" smtClean="0">
                <a:ln>
                  <a:noFill/>
                </a:ln>
                <a:solidFill>
                  <a:schemeClr val="tx1"/>
                </a:solidFill>
                <a:effectLst/>
                <a:latin typeface="Times"/>
              </a:endParaRPr>
            </a:p>
          </p:txBody>
        </p:sp>
        <p:sp>
          <p:nvSpPr>
            <p:cNvPr id="17" name="Rectangle 16"/>
            <p:cNvSpPr/>
            <p:nvPr/>
          </p:nvSpPr>
          <p:spPr bwMode="auto">
            <a:xfrm>
              <a:off x="5435640" y="4697335"/>
              <a:ext cx="1828800" cy="3048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a:rPr>
                <a:t>. . .</a:t>
              </a:r>
              <a:endParaRPr kumimoji="0" lang="en-US" sz="1400" b="1" i="0" u="none" strike="noStrike" cap="none" normalizeH="0" baseline="0" dirty="0" smtClean="0">
                <a:ln>
                  <a:noFill/>
                </a:ln>
                <a:solidFill>
                  <a:schemeClr val="tx1"/>
                </a:solidFill>
                <a:effectLst/>
                <a:latin typeface="Times"/>
              </a:endParaRPr>
            </a:p>
          </p:txBody>
        </p:sp>
      </p:grpSp>
      <p:sp>
        <p:nvSpPr>
          <p:cNvPr id="19" name="Left Brace 18"/>
          <p:cNvSpPr/>
          <p:nvPr/>
        </p:nvSpPr>
        <p:spPr bwMode="auto">
          <a:xfrm>
            <a:off x="6438336" y="2819400"/>
            <a:ext cx="533400" cy="1790700"/>
          </a:xfrm>
          <a:prstGeom prst="leftBrace">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0" name="TextBox 19"/>
          <p:cNvSpPr txBox="1"/>
          <p:nvPr/>
        </p:nvSpPr>
        <p:spPr>
          <a:xfrm>
            <a:off x="4609536" y="3409554"/>
            <a:ext cx="1752600" cy="523220"/>
          </a:xfrm>
          <a:prstGeom prst="rect">
            <a:avLst/>
          </a:prstGeom>
          <a:noFill/>
        </p:spPr>
        <p:txBody>
          <a:bodyPr wrap="square" rtlCol="0">
            <a:spAutoFit/>
          </a:bodyPr>
          <a:lstStyle/>
          <a:p>
            <a:r>
              <a:rPr lang="en-US" sz="1400" dirty="0" smtClean="0"/>
              <a:t>Typical process information in PCB</a:t>
            </a:r>
            <a:endParaRPr lang="en-US" sz="1400" dirty="0"/>
          </a:p>
        </p:txBody>
      </p:sp>
      <p:sp>
        <p:nvSpPr>
          <p:cNvPr id="21" name="Left Brace 20"/>
          <p:cNvSpPr/>
          <p:nvPr/>
        </p:nvSpPr>
        <p:spPr bwMode="auto">
          <a:xfrm>
            <a:off x="6435669" y="4631403"/>
            <a:ext cx="538734" cy="1216947"/>
          </a:xfrm>
          <a:prstGeom prst="leftBrace">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2" name="TextBox 21"/>
          <p:cNvSpPr txBox="1"/>
          <p:nvPr/>
        </p:nvSpPr>
        <p:spPr>
          <a:xfrm>
            <a:off x="4683069" y="4967620"/>
            <a:ext cx="1752600" cy="738664"/>
          </a:xfrm>
          <a:prstGeom prst="rect">
            <a:avLst/>
          </a:prstGeom>
          <a:noFill/>
        </p:spPr>
        <p:txBody>
          <a:bodyPr wrap="square" rtlCol="0">
            <a:spAutoFit/>
          </a:bodyPr>
          <a:lstStyle/>
          <a:p>
            <a:r>
              <a:rPr lang="en-US" sz="1400" dirty="0" smtClean="0"/>
              <a:t>Additional information used by </a:t>
            </a:r>
            <a:r>
              <a:rPr lang="en-US" sz="1400" dirty="0" err="1" smtClean="0"/>
              <a:t>SaT</a:t>
            </a:r>
            <a:endParaRPr lang="en-US" sz="1400" dirty="0"/>
          </a:p>
        </p:txBody>
      </p:sp>
      <p:sp>
        <p:nvSpPr>
          <p:cNvPr id="23" name="TextBox 22"/>
          <p:cNvSpPr txBox="1"/>
          <p:nvPr/>
        </p:nvSpPr>
        <p:spPr>
          <a:xfrm>
            <a:off x="76200" y="2554069"/>
            <a:ext cx="4495800" cy="646331"/>
          </a:xfrm>
          <a:prstGeom prst="rect">
            <a:avLst/>
          </a:prstGeom>
          <a:noFill/>
        </p:spPr>
        <p:txBody>
          <a:bodyPr wrap="square" rtlCol="0">
            <a:spAutoFit/>
          </a:bodyPr>
          <a:lstStyle/>
          <a:p>
            <a:pPr marL="742950" lvl="1" indent="-285750">
              <a:buFont typeface="Arial" panose="020B0604020202020204" pitchFamily="34" charset="0"/>
              <a:buChar char="•"/>
            </a:pPr>
            <a:r>
              <a:rPr lang="en-US" dirty="0"/>
              <a:t>U</a:t>
            </a:r>
            <a:r>
              <a:rPr lang="en-US" dirty="0" smtClean="0"/>
              <a:t>sed by typical OS scheduler for application execution status, etc.  </a:t>
            </a:r>
          </a:p>
        </p:txBody>
      </p:sp>
      <p:sp>
        <p:nvSpPr>
          <p:cNvPr id="24" name="TextBox 23"/>
          <p:cNvSpPr txBox="1"/>
          <p:nvPr/>
        </p:nvSpPr>
        <p:spPr>
          <a:xfrm>
            <a:off x="76200" y="3352800"/>
            <a:ext cx="4495800" cy="954107"/>
          </a:xfrm>
          <a:prstGeom prst="rect">
            <a:avLst/>
          </a:prstGeom>
          <a:noFill/>
        </p:spPr>
        <p:txBody>
          <a:bodyPr wrap="square" rtlCol="0">
            <a:spAutoFit/>
          </a:bodyPr>
          <a:lstStyle/>
          <a:p>
            <a:pPr marL="285750" indent="-285750">
              <a:buFont typeface="Arial" panose="020B0604020202020204" pitchFamily="34" charset="0"/>
              <a:buChar char="•"/>
            </a:pPr>
            <a:r>
              <a:rPr lang="en-US" sz="2000" dirty="0" err="1" smtClean="0"/>
              <a:t>SaT’s</a:t>
            </a:r>
            <a:r>
              <a:rPr lang="en-US" sz="2000" dirty="0" smtClean="0"/>
              <a:t> PCB additions</a:t>
            </a:r>
          </a:p>
          <a:p>
            <a:pPr marL="742950" lvl="1" indent="-285750">
              <a:buFont typeface="Arial" panose="020B0604020202020204" pitchFamily="34" charset="0"/>
              <a:buChar char="•"/>
            </a:pPr>
            <a:r>
              <a:rPr lang="en-US" dirty="0" smtClean="0"/>
              <a:t>Necessary profiling information to make scheduling and tuning decision</a:t>
            </a:r>
          </a:p>
        </p:txBody>
      </p:sp>
      <mc:AlternateContent xmlns:mc="http://schemas.openxmlformats.org/markup-compatibility/2006" xmlns:a14="http://schemas.microsoft.com/office/drawing/2010/main">
        <mc:Choice Requires="a14">
          <p:sp>
            <p:nvSpPr>
              <p:cNvPr id="26" name="TextBox 25"/>
              <p:cNvSpPr txBox="1"/>
              <p:nvPr/>
            </p:nvSpPr>
            <p:spPr>
              <a:xfrm>
                <a:off x="76200" y="4469407"/>
                <a:ext cx="4495800" cy="861774"/>
              </a:xfrm>
              <a:prstGeom prst="rect">
                <a:avLst/>
              </a:prstGeom>
              <a:noFill/>
            </p:spPr>
            <p:txBody>
              <a:bodyPr wrap="square" rtlCol="0">
                <a:spAutoFit/>
              </a:bodyPr>
              <a:lstStyle/>
              <a:p>
                <a:pPr marL="285750" indent="-285750">
                  <a:buFont typeface="Arial" panose="020B0604020202020204" pitchFamily="34" charset="0"/>
                  <a:buChar char="•"/>
                </a:pPr>
                <a:r>
                  <a:rPr lang="en-US" dirty="0" smtClean="0"/>
                  <a:t>PCB size in bits, </a:t>
                </a:r>
                <a:r>
                  <a:rPr lang="en-US" i="1" dirty="0" smtClean="0"/>
                  <a:t>m</a:t>
                </a:r>
                <a:r>
                  <a:rPr lang="en-US" dirty="0" smtClean="0"/>
                  <a:t>, per application</a:t>
                </a:r>
              </a:p>
              <a:p>
                <a:pPr marL="285750" indent="-285750">
                  <a:buFont typeface="Arial" panose="020B0604020202020204" pitchFamily="34" charset="0"/>
                  <a:buChar char="•"/>
                </a:pPr>
                <a:endParaRPr lang="en-US" sz="1200" dirty="0" smtClean="0"/>
              </a:p>
              <a:p>
                <a:pPr/>
                <a14:m>
                  <m:oMathPara xmlns:m="http://schemas.openxmlformats.org/officeDocument/2006/math">
                    <m:oMathParaPr>
                      <m:jc m:val="centerGroup"/>
                    </m:oMathParaPr>
                    <m:oMath xmlns:m="http://schemas.openxmlformats.org/officeDocument/2006/math">
                      <m:r>
                        <a:rPr lang="en-US" b="0" i="1">
                          <a:latin typeface="Cambria Math"/>
                        </a:rPr>
                        <m:t>𝑚</m:t>
                      </m:r>
                      <m:r>
                        <a:rPr lang="en-US" b="0" i="1">
                          <a:latin typeface="Cambria Math"/>
                        </a:rPr>
                        <m:t>=</m:t>
                      </m:r>
                      <m:r>
                        <a:rPr lang="en-US" b="0" i="1">
                          <a:latin typeface="Cambria Math"/>
                        </a:rPr>
                        <m:t>𝑐𝑒𝑖𝑙𝑖𝑛𝑔</m:t>
                      </m:r>
                      <m:d>
                        <m:dPr>
                          <m:begChr m:val="|"/>
                          <m:endChr m:val="|"/>
                          <m:ctrlPr>
                            <a:rPr lang="en-US" i="1">
                              <a:latin typeface="Cambria Math" panose="02040503050406030204" pitchFamily="18" charset="0"/>
                            </a:rPr>
                          </m:ctrlPr>
                        </m:dPr>
                        <m:e>
                          <m:func>
                            <m:funcPr>
                              <m:ctrlPr>
                                <a:rPr lang="en-US" i="1">
                                  <a:latin typeface="Cambria Math" panose="02040503050406030204" pitchFamily="18" charset="0"/>
                                </a:rPr>
                              </m:ctrlPr>
                            </m:funcPr>
                            <m:fName>
                              <m:sSub>
                                <m:sSubPr>
                                  <m:ctrlPr>
                                    <a:rPr lang="en-US" i="1">
                                      <a:latin typeface="Cambria Math" panose="02040503050406030204" pitchFamily="18" charset="0"/>
                                    </a:rPr>
                                  </m:ctrlPr>
                                </m:sSubPr>
                                <m:e>
                                  <m:r>
                                    <a:rPr lang="en-US" b="0" i="1">
                                      <a:latin typeface="Cambria Math"/>
                                    </a:rPr>
                                    <m:t>𝑙𝑜𝑔</m:t>
                                  </m:r>
                                </m:e>
                                <m:sub>
                                  <m:r>
                                    <a:rPr lang="en-US" b="0" i="1">
                                      <a:latin typeface="Cambria Math"/>
                                    </a:rPr>
                                    <m:t>2</m:t>
                                  </m:r>
                                </m:sub>
                              </m:sSub>
                            </m:fName>
                            <m:e>
                              <m:r>
                                <a:rPr lang="en-US" b="0" i="1">
                                  <a:latin typeface="Cambria Math"/>
                                </a:rPr>
                                <m:t>(</m:t>
                              </m:r>
                              <m:r>
                                <a:rPr lang="en-US" b="0" i="1">
                                  <a:latin typeface="Cambria Math"/>
                                </a:rPr>
                                <m:t>𝑎</m:t>
                              </m:r>
                              <m:r>
                                <a:rPr lang="en-US" b="0" i="1">
                                  <a:latin typeface="Cambria Math"/>
                                </a:rPr>
                                <m:t>∗</m:t>
                              </m:r>
                              <m:r>
                                <a:rPr lang="en-US" b="0" i="1">
                                  <a:latin typeface="Cambria Math"/>
                                </a:rPr>
                                <m:t>𝑟</m:t>
                              </m:r>
                              <m:r>
                                <a:rPr lang="en-US" b="0" i="1">
                                  <a:latin typeface="Cambria Math"/>
                                </a:rPr>
                                <m:t>∗</m:t>
                              </m:r>
                              <m:r>
                                <a:rPr lang="en-US" b="0" i="1">
                                  <a:latin typeface="Cambria Math"/>
                                </a:rPr>
                                <m:t>𝑐</m:t>
                              </m:r>
                              <m:r>
                                <a:rPr lang="en-US" b="0" i="1">
                                  <a:latin typeface="Cambria Math"/>
                                </a:rPr>
                                <m:t>∗</m:t>
                              </m:r>
                              <m:r>
                                <a:rPr lang="en-US" b="0" i="1">
                                  <a:latin typeface="Cambria Math"/>
                                </a:rPr>
                                <m:t>𝑒</m:t>
                              </m:r>
                              <m:r>
                                <a:rPr lang="en-US" b="0" i="1">
                                  <a:latin typeface="Cambria Math"/>
                                </a:rPr>
                                <m:t>∗</m:t>
                              </m:r>
                              <m:r>
                                <a:rPr lang="en-US" b="0" i="1">
                                  <a:latin typeface="Cambria Math"/>
                                </a:rPr>
                                <m:t>𝑡</m:t>
                              </m:r>
                              <m:r>
                                <a:rPr lang="en-US" b="0" i="1">
                                  <a:latin typeface="Cambria Math"/>
                                </a:rPr>
                                <m:t>)</m:t>
                              </m:r>
                            </m:e>
                          </m:func>
                        </m:e>
                      </m:d>
                    </m:oMath>
                  </m:oMathPara>
                </a14:m>
                <a:endParaRPr lang="en-US" dirty="0" smtClean="0"/>
              </a:p>
            </p:txBody>
          </p:sp>
        </mc:Choice>
        <mc:Fallback xmlns="">
          <p:sp>
            <p:nvSpPr>
              <p:cNvPr id="26" name="TextBox 25"/>
              <p:cNvSpPr txBox="1">
                <a:spLocks noRot="1" noChangeAspect="1" noMove="1" noResize="1" noEditPoints="1" noAdjustHandles="1" noChangeArrowheads="1" noChangeShapeType="1" noTextEdit="1"/>
              </p:cNvSpPr>
              <p:nvPr/>
            </p:nvSpPr>
            <p:spPr>
              <a:xfrm>
                <a:off x="76200" y="4469407"/>
                <a:ext cx="4495800" cy="861774"/>
              </a:xfrm>
              <a:prstGeom prst="rect">
                <a:avLst/>
              </a:prstGeom>
              <a:blipFill rotWithShape="0">
                <a:blip r:embed="rId2"/>
                <a:stretch>
                  <a:fillRect l="-950" t="-3521" b="-2113"/>
                </a:stretch>
              </a:blipFill>
            </p:spPr>
            <p:txBody>
              <a:bodyPr/>
              <a:lstStyle/>
              <a:p>
                <a:r>
                  <a:rPr lang="en-US">
                    <a:noFill/>
                  </a:rPr>
                  <a:t> </a:t>
                </a:r>
              </a:p>
            </p:txBody>
          </p:sp>
        </mc:Fallback>
      </mc:AlternateContent>
      <p:sp>
        <p:nvSpPr>
          <p:cNvPr id="27" name="TextBox 26"/>
          <p:cNvSpPr txBox="1"/>
          <p:nvPr/>
        </p:nvSpPr>
        <p:spPr>
          <a:xfrm>
            <a:off x="1371600" y="5848350"/>
            <a:ext cx="990600" cy="276999"/>
          </a:xfrm>
          <a:prstGeom prst="rect">
            <a:avLst/>
          </a:prstGeom>
          <a:noFill/>
        </p:spPr>
        <p:txBody>
          <a:bodyPr wrap="square" rtlCol="0">
            <a:spAutoFit/>
          </a:bodyPr>
          <a:lstStyle/>
          <a:p>
            <a:pPr algn="ctr"/>
            <a:r>
              <a:rPr lang="en-US" sz="1200" b="1" dirty="0" smtClean="0"/>
              <a:t>applications</a:t>
            </a:r>
            <a:endParaRPr lang="en-US" sz="1100" b="1" dirty="0"/>
          </a:p>
        </p:txBody>
      </p:sp>
      <p:sp>
        <p:nvSpPr>
          <p:cNvPr id="28" name="TextBox 27"/>
          <p:cNvSpPr txBox="1"/>
          <p:nvPr/>
        </p:nvSpPr>
        <p:spPr>
          <a:xfrm>
            <a:off x="2133600" y="6081194"/>
            <a:ext cx="533400" cy="276999"/>
          </a:xfrm>
          <a:prstGeom prst="rect">
            <a:avLst/>
          </a:prstGeom>
          <a:noFill/>
        </p:spPr>
        <p:txBody>
          <a:bodyPr wrap="square" rtlCol="0">
            <a:spAutoFit/>
          </a:bodyPr>
          <a:lstStyle/>
          <a:p>
            <a:pPr algn="ctr"/>
            <a:r>
              <a:rPr lang="en-US" sz="1200" b="1" dirty="0" smtClean="0"/>
              <a:t>cores</a:t>
            </a:r>
            <a:endParaRPr lang="en-US" sz="1100" b="1" dirty="0"/>
          </a:p>
        </p:txBody>
      </p:sp>
      <p:sp>
        <p:nvSpPr>
          <p:cNvPr id="29" name="TextBox 28"/>
          <p:cNvSpPr txBox="1"/>
          <p:nvPr/>
        </p:nvSpPr>
        <p:spPr>
          <a:xfrm>
            <a:off x="2590800" y="5828484"/>
            <a:ext cx="1066800" cy="261610"/>
          </a:xfrm>
          <a:prstGeom prst="rect">
            <a:avLst/>
          </a:prstGeom>
          <a:noFill/>
        </p:spPr>
        <p:txBody>
          <a:bodyPr wrap="square" rtlCol="0">
            <a:spAutoFit/>
          </a:bodyPr>
          <a:lstStyle/>
          <a:p>
            <a:r>
              <a:rPr lang="en-US" sz="1100" b="1" dirty="0" smtClean="0"/>
              <a:t>configurations</a:t>
            </a:r>
            <a:endParaRPr lang="en-US" sz="1050" b="1" dirty="0"/>
          </a:p>
        </p:txBody>
      </p:sp>
      <p:sp>
        <p:nvSpPr>
          <p:cNvPr id="30" name="TextBox 29"/>
          <p:cNvSpPr txBox="1"/>
          <p:nvPr/>
        </p:nvSpPr>
        <p:spPr>
          <a:xfrm>
            <a:off x="3505200" y="6081194"/>
            <a:ext cx="762000" cy="276999"/>
          </a:xfrm>
          <a:prstGeom prst="rect">
            <a:avLst/>
          </a:prstGeom>
          <a:noFill/>
        </p:spPr>
        <p:txBody>
          <a:bodyPr wrap="square" rtlCol="0">
            <a:spAutoFit/>
          </a:bodyPr>
          <a:lstStyle/>
          <a:p>
            <a:pPr algn="ctr"/>
            <a:r>
              <a:rPr lang="en-US" sz="1200" b="1" dirty="0" smtClean="0"/>
              <a:t>energy</a:t>
            </a:r>
            <a:endParaRPr lang="en-US" sz="1100" b="1" dirty="0"/>
          </a:p>
        </p:txBody>
      </p:sp>
      <p:sp>
        <p:nvSpPr>
          <p:cNvPr id="31" name="TextBox 30"/>
          <p:cNvSpPr txBox="1"/>
          <p:nvPr/>
        </p:nvSpPr>
        <p:spPr>
          <a:xfrm>
            <a:off x="4191000" y="5840335"/>
            <a:ext cx="762000" cy="276999"/>
          </a:xfrm>
          <a:prstGeom prst="rect">
            <a:avLst/>
          </a:prstGeom>
          <a:noFill/>
        </p:spPr>
        <p:txBody>
          <a:bodyPr wrap="square" rtlCol="0">
            <a:spAutoFit/>
          </a:bodyPr>
          <a:lstStyle/>
          <a:p>
            <a:pPr algn="ctr"/>
            <a:r>
              <a:rPr lang="en-US" sz="1200" b="1" dirty="0" smtClean="0"/>
              <a:t>time</a:t>
            </a:r>
            <a:endParaRPr lang="en-US" sz="1100" b="1" dirty="0"/>
          </a:p>
        </p:txBody>
      </p:sp>
      <p:cxnSp>
        <p:nvCxnSpPr>
          <p:cNvPr id="33" name="Straight Arrow Connector 32"/>
          <p:cNvCxnSpPr/>
          <p:nvPr/>
        </p:nvCxnSpPr>
        <p:spPr bwMode="auto">
          <a:xfrm flipV="1">
            <a:off x="2057400" y="5336954"/>
            <a:ext cx="457200" cy="511397"/>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35" name="Straight Arrow Connector 34"/>
          <p:cNvCxnSpPr>
            <a:stCxn id="28" idx="0"/>
          </p:cNvCxnSpPr>
          <p:nvPr/>
        </p:nvCxnSpPr>
        <p:spPr bwMode="auto">
          <a:xfrm flipV="1">
            <a:off x="2400300" y="5381630"/>
            <a:ext cx="419100" cy="69956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40" name="Straight Arrow Connector 39"/>
          <p:cNvCxnSpPr>
            <a:stCxn id="29" idx="0"/>
          </p:cNvCxnSpPr>
          <p:nvPr/>
        </p:nvCxnSpPr>
        <p:spPr bwMode="auto">
          <a:xfrm flipV="1">
            <a:off x="3124200" y="5336952"/>
            <a:ext cx="76200" cy="491532"/>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43" name="Straight Arrow Connector 42"/>
          <p:cNvCxnSpPr>
            <a:stCxn id="30" idx="0"/>
          </p:cNvCxnSpPr>
          <p:nvPr/>
        </p:nvCxnSpPr>
        <p:spPr bwMode="auto">
          <a:xfrm flipH="1" flipV="1">
            <a:off x="3581400" y="5336954"/>
            <a:ext cx="304800" cy="74424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47" name="Straight Arrow Connector 46"/>
          <p:cNvCxnSpPr/>
          <p:nvPr/>
        </p:nvCxnSpPr>
        <p:spPr bwMode="auto">
          <a:xfrm flipH="1" flipV="1">
            <a:off x="3810000" y="5336953"/>
            <a:ext cx="533400" cy="51139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32" name="Slide Number Placeholder 31"/>
          <p:cNvSpPr>
            <a:spLocks noGrp="1"/>
          </p:cNvSpPr>
          <p:nvPr>
            <p:ph type="sldNum" sz="quarter" idx="12"/>
          </p:nvPr>
        </p:nvSpPr>
        <p:spPr/>
        <p:txBody>
          <a:bodyPr/>
          <a:lstStyle/>
          <a:p>
            <a:pPr>
              <a:defRPr/>
            </a:pPr>
            <a:fld id="{AC8AD5AF-7CB5-4CD4-A719-F51A283208B1}" type="slidenum">
              <a:rPr lang="en-US" smtClean="0">
                <a:solidFill>
                  <a:srgbClr val="000000"/>
                </a:solidFill>
              </a:rPr>
              <a:pPr>
                <a:defRPr/>
              </a:pPr>
              <a:t>14</a:t>
            </a:fld>
            <a:r>
              <a:rPr lang="en-US" smtClean="0">
                <a:solidFill>
                  <a:srgbClr val="000000"/>
                </a:solidFill>
              </a:rPr>
              <a:t>/22</a:t>
            </a:r>
            <a:endParaRPr lang="en-US" dirty="0">
              <a:solidFill>
                <a:srgbClr val="000000"/>
              </a:solidFill>
            </a:endParaRPr>
          </a:p>
        </p:txBody>
      </p:sp>
    </p:spTree>
    <p:extLst>
      <p:ext uri="{BB962C8B-B14F-4D97-AF65-F5344CB8AC3E}">
        <p14:creationId xmlns:p14="http://schemas.microsoft.com/office/powerpoint/2010/main" val="1640671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500"/>
                                        <p:tgtEl>
                                          <p:spTgt spid="13"/>
                                        </p:tgtEl>
                                      </p:cBhvr>
                                    </p:animEffect>
                                  </p:childTnLst>
                                </p:cTn>
                              </p:par>
                              <p:par>
                                <p:cTn id="13" presetID="10" presetClass="entr" presetSubtype="0" fill="hold" nodeType="withEffect">
                                  <p:stCondLst>
                                    <p:cond delay="0"/>
                                  </p:stCondLst>
                                  <p:childTnLst>
                                    <p:set>
                                      <p:cBhvr>
                                        <p:cTn id="14" dur="1" fill="hold">
                                          <p:stCondLst>
                                            <p:cond delay="0"/>
                                          </p:stCondLst>
                                        </p:cTn>
                                        <p:tgtEl>
                                          <p:spTgt spid="18"/>
                                        </p:tgtEl>
                                        <p:attrNameLst>
                                          <p:attrName>style.visibility</p:attrName>
                                        </p:attrNameLst>
                                      </p:cBhvr>
                                      <p:to>
                                        <p:strVal val="visible"/>
                                      </p:to>
                                    </p:set>
                                    <p:animEffect transition="in" filter="fade">
                                      <p:cBhvr>
                                        <p:cTn id="15" dur="500"/>
                                        <p:tgtEl>
                                          <p:spTgt spid="18"/>
                                        </p:tgtEl>
                                      </p:cBhvr>
                                    </p:animEffect>
                                  </p:childTnLst>
                                </p:cTn>
                              </p:par>
                            </p:childTnLst>
                          </p:cTn>
                        </p:par>
                        <p:par>
                          <p:cTn id="16" fill="hold">
                            <p:stCondLst>
                              <p:cond delay="500"/>
                            </p:stCondLst>
                            <p:childTnLst>
                              <p:par>
                                <p:cTn id="17" presetID="10" presetClass="entr" presetSubtype="0" fill="hold" grpId="0" nodeType="afterEffect">
                                  <p:stCondLst>
                                    <p:cond delay="0"/>
                                  </p:stCondLst>
                                  <p:childTnLst>
                                    <p:set>
                                      <p:cBhvr>
                                        <p:cTn id="18" dur="1" fill="hold">
                                          <p:stCondLst>
                                            <p:cond delay="0"/>
                                          </p:stCondLst>
                                        </p:cTn>
                                        <p:tgtEl>
                                          <p:spTgt spid="19"/>
                                        </p:tgtEl>
                                        <p:attrNameLst>
                                          <p:attrName>style.visibility</p:attrName>
                                        </p:attrNameLst>
                                      </p:cBhvr>
                                      <p:to>
                                        <p:strVal val="visible"/>
                                      </p:to>
                                    </p:set>
                                    <p:animEffect transition="in" filter="fade">
                                      <p:cBhvr>
                                        <p:cTn id="19" dur="500"/>
                                        <p:tgtEl>
                                          <p:spTgt spid="19"/>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0"/>
                                        </p:tgtEl>
                                        <p:attrNameLst>
                                          <p:attrName>style.visibility</p:attrName>
                                        </p:attrNameLst>
                                      </p:cBhvr>
                                      <p:to>
                                        <p:strVal val="visible"/>
                                      </p:to>
                                    </p:set>
                                    <p:animEffect transition="in" filter="fade">
                                      <p:cBhvr>
                                        <p:cTn id="22" dur="500"/>
                                        <p:tgtEl>
                                          <p:spTgt spid="20"/>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23"/>
                                        </p:tgtEl>
                                        <p:attrNameLst>
                                          <p:attrName>style.visibility</p:attrName>
                                        </p:attrNameLst>
                                      </p:cBhvr>
                                      <p:to>
                                        <p:strVal val="visible"/>
                                      </p:to>
                                    </p:set>
                                    <p:animEffect transition="in" filter="fade">
                                      <p:cBhvr>
                                        <p:cTn id="25" dur="500"/>
                                        <p:tgtEl>
                                          <p:spTgt spid="23"/>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24"/>
                                        </p:tgtEl>
                                        <p:attrNameLst>
                                          <p:attrName>style.visibility</p:attrName>
                                        </p:attrNameLst>
                                      </p:cBhvr>
                                      <p:to>
                                        <p:strVal val="visible"/>
                                      </p:to>
                                    </p:set>
                                    <p:animEffect transition="in" filter="fade">
                                      <p:cBhvr>
                                        <p:cTn id="30" dur="500"/>
                                        <p:tgtEl>
                                          <p:spTgt spid="24"/>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22"/>
                                        </p:tgtEl>
                                        <p:attrNameLst>
                                          <p:attrName>style.visibility</p:attrName>
                                        </p:attrNameLst>
                                      </p:cBhvr>
                                      <p:to>
                                        <p:strVal val="visible"/>
                                      </p:to>
                                    </p:set>
                                    <p:animEffect transition="in" filter="fade">
                                      <p:cBhvr>
                                        <p:cTn id="33" dur="500"/>
                                        <p:tgtEl>
                                          <p:spTgt spid="22"/>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21"/>
                                        </p:tgtEl>
                                        <p:attrNameLst>
                                          <p:attrName>style.visibility</p:attrName>
                                        </p:attrNameLst>
                                      </p:cBhvr>
                                      <p:to>
                                        <p:strVal val="visible"/>
                                      </p:to>
                                    </p:set>
                                    <p:animEffect transition="in" filter="fade">
                                      <p:cBhvr>
                                        <p:cTn id="36" dur="500"/>
                                        <p:tgtEl>
                                          <p:spTgt spid="21"/>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26"/>
                                        </p:tgtEl>
                                        <p:attrNameLst>
                                          <p:attrName>style.visibility</p:attrName>
                                        </p:attrNameLst>
                                      </p:cBhvr>
                                      <p:to>
                                        <p:strVal val="visible"/>
                                      </p:to>
                                    </p:set>
                                    <p:animEffect transition="in" filter="fade">
                                      <p:cBhvr>
                                        <p:cTn id="41" dur="500"/>
                                        <p:tgtEl>
                                          <p:spTgt spid="26"/>
                                        </p:tgtEl>
                                      </p:cBhvr>
                                    </p:animEffect>
                                  </p:childTnLst>
                                </p:cTn>
                              </p:par>
                            </p:childTnLst>
                          </p:cTn>
                        </p:par>
                        <p:par>
                          <p:cTn id="42" fill="hold">
                            <p:stCondLst>
                              <p:cond delay="500"/>
                            </p:stCondLst>
                            <p:childTnLst>
                              <p:par>
                                <p:cTn id="43" presetID="10" presetClass="entr" presetSubtype="0" fill="hold" grpId="0" nodeType="afterEffect">
                                  <p:stCondLst>
                                    <p:cond delay="0"/>
                                  </p:stCondLst>
                                  <p:childTnLst>
                                    <p:set>
                                      <p:cBhvr>
                                        <p:cTn id="44" dur="1" fill="hold">
                                          <p:stCondLst>
                                            <p:cond delay="0"/>
                                          </p:stCondLst>
                                        </p:cTn>
                                        <p:tgtEl>
                                          <p:spTgt spid="27"/>
                                        </p:tgtEl>
                                        <p:attrNameLst>
                                          <p:attrName>style.visibility</p:attrName>
                                        </p:attrNameLst>
                                      </p:cBhvr>
                                      <p:to>
                                        <p:strVal val="visible"/>
                                      </p:to>
                                    </p:set>
                                    <p:animEffect transition="in" filter="fade">
                                      <p:cBhvr>
                                        <p:cTn id="45" dur="500"/>
                                        <p:tgtEl>
                                          <p:spTgt spid="27"/>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28"/>
                                        </p:tgtEl>
                                        <p:attrNameLst>
                                          <p:attrName>style.visibility</p:attrName>
                                        </p:attrNameLst>
                                      </p:cBhvr>
                                      <p:to>
                                        <p:strVal val="visible"/>
                                      </p:to>
                                    </p:set>
                                    <p:animEffect transition="in" filter="fade">
                                      <p:cBhvr>
                                        <p:cTn id="48" dur="500"/>
                                        <p:tgtEl>
                                          <p:spTgt spid="28"/>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29"/>
                                        </p:tgtEl>
                                        <p:attrNameLst>
                                          <p:attrName>style.visibility</p:attrName>
                                        </p:attrNameLst>
                                      </p:cBhvr>
                                      <p:to>
                                        <p:strVal val="visible"/>
                                      </p:to>
                                    </p:set>
                                    <p:animEffect transition="in" filter="fade">
                                      <p:cBhvr>
                                        <p:cTn id="51" dur="500"/>
                                        <p:tgtEl>
                                          <p:spTgt spid="29"/>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30"/>
                                        </p:tgtEl>
                                        <p:attrNameLst>
                                          <p:attrName>style.visibility</p:attrName>
                                        </p:attrNameLst>
                                      </p:cBhvr>
                                      <p:to>
                                        <p:strVal val="visible"/>
                                      </p:to>
                                    </p:set>
                                    <p:animEffect transition="in" filter="fade">
                                      <p:cBhvr>
                                        <p:cTn id="54" dur="500"/>
                                        <p:tgtEl>
                                          <p:spTgt spid="30"/>
                                        </p:tgtEl>
                                      </p:cBhvr>
                                    </p:animEffect>
                                  </p:childTnLst>
                                </p:cTn>
                              </p:par>
                              <p:par>
                                <p:cTn id="55" presetID="10" presetClass="entr" presetSubtype="0" fill="hold" grpId="0" nodeType="withEffect">
                                  <p:stCondLst>
                                    <p:cond delay="0"/>
                                  </p:stCondLst>
                                  <p:childTnLst>
                                    <p:set>
                                      <p:cBhvr>
                                        <p:cTn id="56" dur="1" fill="hold">
                                          <p:stCondLst>
                                            <p:cond delay="0"/>
                                          </p:stCondLst>
                                        </p:cTn>
                                        <p:tgtEl>
                                          <p:spTgt spid="31"/>
                                        </p:tgtEl>
                                        <p:attrNameLst>
                                          <p:attrName>style.visibility</p:attrName>
                                        </p:attrNameLst>
                                      </p:cBhvr>
                                      <p:to>
                                        <p:strVal val="visible"/>
                                      </p:to>
                                    </p:set>
                                    <p:animEffect transition="in" filter="fade">
                                      <p:cBhvr>
                                        <p:cTn id="57" dur="500"/>
                                        <p:tgtEl>
                                          <p:spTgt spid="31"/>
                                        </p:tgtEl>
                                      </p:cBhvr>
                                    </p:animEffect>
                                  </p:childTnLst>
                                </p:cTn>
                              </p:par>
                              <p:par>
                                <p:cTn id="58" presetID="10" presetClass="entr" presetSubtype="0" fill="hold" nodeType="withEffect">
                                  <p:stCondLst>
                                    <p:cond delay="0"/>
                                  </p:stCondLst>
                                  <p:childTnLst>
                                    <p:set>
                                      <p:cBhvr>
                                        <p:cTn id="59" dur="1" fill="hold">
                                          <p:stCondLst>
                                            <p:cond delay="0"/>
                                          </p:stCondLst>
                                        </p:cTn>
                                        <p:tgtEl>
                                          <p:spTgt spid="33"/>
                                        </p:tgtEl>
                                        <p:attrNameLst>
                                          <p:attrName>style.visibility</p:attrName>
                                        </p:attrNameLst>
                                      </p:cBhvr>
                                      <p:to>
                                        <p:strVal val="visible"/>
                                      </p:to>
                                    </p:set>
                                    <p:animEffect transition="in" filter="fade">
                                      <p:cBhvr>
                                        <p:cTn id="60" dur="500"/>
                                        <p:tgtEl>
                                          <p:spTgt spid="33"/>
                                        </p:tgtEl>
                                      </p:cBhvr>
                                    </p:animEffect>
                                  </p:childTnLst>
                                </p:cTn>
                              </p:par>
                              <p:par>
                                <p:cTn id="61" presetID="10" presetClass="entr" presetSubtype="0" fill="hold" nodeType="withEffect">
                                  <p:stCondLst>
                                    <p:cond delay="0"/>
                                  </p:stCondLst>
                                  <p:childTnLst>
                                    <p:set>
                                      <p:cBhvr>
                                        <p:cTn id="62" dur="1" fill="hold">
                                          <p:stCondLst>
                                            <p:cond delay="0"/>
                                          </p:stCondLst>
                                        </p:cTn>
                                        <p:tgtEl>
                                          <p:spTgt spid="35"/>
                                        </p:tgtEl>
                                        <p:attrNameLst>
                                          <p:attrName>style.visibility</p:attrName>
                                        </p:attrNameLst>
                                      </p:cBhvr>
                                      <p:to>
                                        <p:strVal val="visible"/>
                                      </p:to>
                                    </p:set>
                                    <p:animEffect transition="in" filter="fade">
                                      <p:cBhvr>
                                        <p:cTn id="63" dur="500"/>
                                        <p:tgtEl>
                                          <p:spTgt spid="35"/>
                                        </p:tgtEl>
                                      </p:cBhvr>
                                    </p:animEffect>
                                  </p:childTnLst>
                                </p:cTn>
                              </p:par>
                              <p:par>
                                <p:cTn id="64" presetID="10" presetClass="entr" presetSubtype="0" fill="hold" nodeType="withEffect">
                                  <p:stCondLst>
                                    <p:cond delay="0"/>
                                  </p:stCondLst>
                                  <p:childTnLst>
                                    <p:set>
                                      <p:cBhvr>
                                        <p:cTn id="65" dur="1" fill="hold">
                                          <p:stCondLst>
                                            <p:cond delay="0"/>
                                          </p:stCondLst>
                                        </p:cTn>
                                        <p:tgtEl>
                                          <p:spTgt spid="40"/>
                                        </p:tgtEl>
                                        <p:attrNameLst>
                                          <p:attrName>style.visibility</p:attrName>
                                        </p:attrNameLst>
                                      </p:cBhvr>
                                      <p:to>
                                        <p:strVal val="visible"/>
                                      </p:to>
                                    </p:set>
                                    <p:animEffect transition="in" filter="fade">
                                      <p:cBhvr>
                                        <p:cTn id="66" dur="500"/>
                                        <p:tgtEl>
                                          <p:spTgt spid="40"/>
                                        </p:tgtEl>
                                      </p:cBhvr>
                                    </p:animEffect>
                                  </p:childTnLst>
                                </p:cTn>
                              </p:par>
                              <p:par>
                                <p:cTn id="67" presetID="10" presetClass="entr" presetSubtype="0" fill="hold" nodeType="withEffect">
                                  <p:stCondLst>
                                    <p:cond delay="0"/>
                                  </p:stCondLst>
                                  <p:childTnLst>
                                    <p:set>
                                      <p:cBhvr>
                                        <p:cTn id="68" dur="1" fill="hold">
                                          <p:stCondLst>
                                            <p:cond delay="0"/>
                                          </p:stCondLst>
                                        </p:cTn>
                                        <p:tgtEl>
                                          <p:spTgt spid="43"/>
                                        </p:tgtEl>
                                        <p:attrNameLst>
                                          <p:attrName>style.visibility</p:attrName>
                                        </p:attrNameLst>
                                      </p:cBhvr>
                                      <p:to>
                                        <p:strVal val="visible"/>
                                      </p:to>
                                    </p:set>
                                    <p:animEffect transition="in" filter="fade">
                                      <p:cBhvr>
                                        <p:cTn id="69" dur="500"/>
                                        <p:tgtEl>
                                          <p:spTgt spid="43"/>
                                        </p:tgtEl>
                                      </p:cBhvr>
                                    </p:animEffect>
                                  </p:childTnLst>
                                </p:cTn>
                              </p:par>
                              <p:par>
                                <p:cTn id="70" presetID="10" presetClass="entr" presetSubtype="0" fill="hold" nodeType="withEffect">
                                  <p:stCondLst>
                                    <p:cond delay="0"/>
                                  </p:stCondLst>
                                  <p:childTnLst>
                                    <p:set>
                                      <p:cBhvr>
                                        <p:cTn id="71" dur="1" fill="hold">
                                          <p:stCondLst>
                                            <p:cond delay="0"/>
                                          </p:stCondLst>
                                        </p:cTn>
                                        <p:tgtEl>
                                          <p:spTgt spid="47"/>
                                        </p:tgtEl>
                                        <p:attrNameLst>
                                          <p:attrName>style.visibility</p:attrName>
                                        </p:attrNameLst>
                                      </p:cBhvr>
                                      <p:to>
                                        <p:strVal val="visible"/>
                                      </p:to>
                                    </p:set>
                                    <p:animEffect transition="in" filter="fade">
                                      <p:cBhvr>
                                        <p:cTn id="72" dur="500"/>
                                        <p:tgtEl>
                                          <p:spTgt spid="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9" grpId="0" animBg="1"/>
      <p:bldP spid="20" grpId="0"/>
      <p:bldP spid="21" grpId="0" animBg="1"/>
      <p:bldP spid="22" grpId="0"/>
      <p:bldP spid="23" grpId="0"/>
      <p:bldP spid="24" grpId="0"/>
      <p:bldP spid="26" grpId="0"/>
      <p:bldP spid="27" grpId="0"/>
      <p:bldP spid="28" grpId="0"/>
      <p:bldP spid="29" grpId="0"/>
      <p:bldP spid="30" grpId="0"/>
      <p:bldP spid="31"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38003"/>
            <a:ext cx="3886200" cy="754395"/>
          </a:xfrm>
        </p:spPr>
        <p:txBody>
          <a:bodyPr/>
          <a:lstStyle/>
          <a:p>
            <a:r>
              <a:rPr lang="en-US" sz="2400" dirty="0" smtClean="0"/>
              <a:t>Scheduling and Tuning Algorithm (</a:t>
            </a:r>
            <a:r>
              <a:rPr lang="en-US" sz="2400" dirty="0" err="1" smtClean="0"/>
              <a:t>SaT</a:t>
            </a:r>
            <a:r>
              <a:rPr lang="en-US" sz="2400" dirty="0"/>
              <a:t>)</a:t>
            </a:r>
          </a:p>
        </p:txBody>
      </p:sp>
      <p:sp>
        <p:nvSpPr>
          <p:cNvPr id="4" name="Rounded Rectangle 3"/>
          <p:cNvSpPr/>
          <p:nvPr/>
        </p:nvSpPr>
        <p:spPr>
          <a:xfrm>
            <a:off x="4848030" y="1240461"/>
            <a:ext cx="4104752" cy="5143211"/>
          </a:xfrm>
          <a:prstGeom prst="roundRect">
            <a:avLst>
              <a:gd name="adj" fmla="val 10926"/>
            </a:avLst>
          </a:prstGeom>
          <a:ln w="6350">
            <a:solidFill>
              <a:schemeClr val="tx1"/>
            </a:solidFill>
            <a:prstDash val="sysDot"/>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5" name="Rounded Rectangle 4"/>
          <p:cNvSpPr/>
          <p:nvPr/>
        </p:nvSpPr>
        <p:spPr>
          <a:xfrm>
            <a:off x="5025183" y="4911622"/>
            <a:ext cx="3762786" cy="1395850"/>
          </a:xfrm>
          <a:prstGeom prst="roundRect">
            <a:avLst/>
          </a:prstGeom>
          <a:ln w="6350">
            <a:solidFill>
              <a:schemeClr val="tx1"/>
            </a:solidFill>
            <a:prstDash val="sysDot"/>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6" name="Rounded Rectangle 5"/>
          <p:cNvSpPr/>
          <p:nvPr/>
        </p:nvSpPr>
        <p:spPr>
          <a:xfrm>
            <a:off x="5017563" y="1486435"/>
            <a:ext cx="3778026" cy="3223312"/>
          </a:xfrm>
          <a:prstGeom prst="roundRect">
            <a:avLst>
              <a:gd name="adj" fmla="val 10926"/>
            </a:avLst>
          </a:prstGeom>
          <a:ln w="6350">
            <a:solidFill>
              <a:schemeClr val="tx1"/>
            </a:solidFill>
            <a:prstDash val="sysDot"/>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7" name="Rounded Rectangle 6"/>
          <p:cNvSpPr/>
          <p:nvPr/>
        </p:nvSpPr>
        <p:spPr>
          <a:xfrm>
            <a:off x="7505046" y="1640250"/>
            <a:ext cx="975360" cy="428625"/>
          </a:xfrm>
          <a:prstGeom prst="roundRect">
            <a:avLst>
              <a:gd name="adj" fmla="val 0"/>
            </a:avLst>
          </a:prstGeom>
          <a:solidFill>
            <a:schemeClr val="accent6">
              <a:lumMod val="20000"/>
              <a:lumOff val="80000"/>
            </a:schemeClr>
          </a:solidFill>
          <a:ln w="3175">
            <a:solidFill>
              <a:schemeClr val="tx1"/>
            </a:solidFill>
          </a:ln>
          <a:effectLst>
            <a:outerShdw blurRad="50800" dist="38100" dir="2700000" algn="tl" rotWithShape="0">
              <a:prstClr val="black">
                <a:alpha val="53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8" name="Diamond 7"/>
          <p:cNvSpPr/>
          <p:nvPr/>
        </p:nvSpPr>
        <p:spPr>
          <a:xfrm>
            <a:off x="5410974" y="1514042"/>
            <a:ext cx="763905" cy="679550"/>
          </a:xfrm>
          <a:prstGeom prst="diamond">
            <a:avLst/>
          </a:prstGeom>
          <a:solidFill>
            <a:schemeClr val="accent6">
              <a:lumMod val="20000"/>
              <a:lumOff val="80000"/>
            </a:schemeClr>
          </a:solidFill>
          <a:ln w="3175">
            <a:solidFill>
              <a:schemeClr val="tx1"/>
            </a:solidFill>
          </a:ln>
          <a:effectLst>
            <a:outerShdw blurRad="50800" dist="38100" dir="2700000" algn="tl" rotWithShape="0">
              <a:prstClr val="black">
                <a:alpha val="53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cxnSp>
        <p:nvCxnSpPr>
          <p:cNvPr id="9" name="Straight Arrow Connector 8"/>
          <p:cNvCxnSpPr>
            <a:stCxn id="8" idx="3"/>
            <a:endCxn id="10" idx="1"/>
          </p:cNvCxnSpPr>
          <p:nvPr/>
        </p:nvCxnSpPr>
        <p:spPr>
          <a:xfrm>
            <a:off x="6174879" y="1853817"/>
            <a:ext cx="297180" cy="0"/>
          </a:xfrm>
          <a:prstGeom prst="straightConnector1">
            <a:avLst/>
          </a:prstGeom>
          <a:ln w="3175">
            <a:solidFill>
              <a:schemeClr val="tx1"/>
            </a:solidFill>
            <a:tailEnd type="arrow"/>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0" name="Diamond 9"/>
          <p:cNvSpPr/>
          <p:nvPr/>
        </p:nvSpPr>
        <p:spPr>
          <a:xfrm>
            <a:off x="6472059" y="1514042"/>
            <a:ext cx="763905" cy="679550"/>
          </a:xfrm>
          <a:prstGeom prst="diamond">
            <a:avLst/>
          </a:prstGeom>
          <a:solidFill>
            <a:schemeClr val="accent6">
              <a:lumMod val="20000"/>
              <a:lumOff val="80000"/>
            </a:schemeClr>
          </a:solidFill>
          <a:ln w="3175">
            <a:solidFill>
              <a:schemeClr val="tx1"/>
            </a:solidFill>
          </a:ln>
          <a:effectLst>
            <a:outerShdw blurRad="50800" dist="38100" dir="2700000" algn="tl" rotWithShape="0">
              <a:prstClr val="black">
                <a:alpha val="53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cxnSp>
        <p:nvCxnSpPr>
          <p:cNvPr id="11" name="Straight Arrow Connector 10"/>
          <p:cNvCxnSpPr>
            <a:stCxn id="10" idx="3"/>
            <a:endCxn id="7" idx="1"/>
          </p:cNvCxnSpPr>
          <p:nvPr/>
        </p:nvCxnSpPr>
        <p:spPr>
          <a:xfrm>
            <a:off x="7235964" y="1853817"/>
            <a:ext cx="269082" cy="746"/>
          </a:xfrm>
          <a:prstGeom prst="straightConnector1">
            <a:avLst/>
          </a:prstGeom>
          <a:ln w="3175">
            <a:solidFill>
              <a:schemeClr val="tx1"/>
            </a:solidFill>
            <a:tailEnd type="arrow"/>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6375857" y="1668831"/>
            <a:ext cx="965835" cy="369332"/>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en-US" sz="900" dirty="0" smtClean="0">
                <a:latin typeface="Times New Roman" panose="02020603050405020304" pitchFamily="18" charset="0"/>
                <a:cs typeface="Times New Roman" panose="02020603050405020304" pitchFamily="18" charset="0"/>
              </a:rPr>
              <a:t>Best core </a:t>
            </a:r>
          </a:p>
          <a:p>
            <a:pPr algn="ctr"/>
            <a:r>
              <a:rPr lang="en-US" sz="900" dirty="0">
                <a:latin typeface="Times New Roman" panose="02020603050405020304" pitchFamily="18" charset="0"/>
                <a:cs typeface="Times New Roman" panose="02020603050405020304" pitchFamily="18" charset="0"/>
              </a:rPr>
              <a:t>i</a:t>
            </a:r>
            <a:r>
              <a:rPr lang="en-US" sz="900" dirty="0" smtClean="0">
                <a:latin typeface="Times New Roman" panose="02020603050405020304" pitchFamily="18" charset="0"/>
                <a:cs typeface="Times New Roman" panose="02020603050405020304" pitchFamily="18" charset="0"/>
              </a:rPr>
              <a:t>dle</a:t>
            </a:r>
            <a:endParaRPr lang="en-US" sz="900" dirty="0">
              <a:latin typeface="Times New Roman" panose="02020603050405020304" pitchFamily="18" charset="0"/>
              <a:cs typeface="Times New Roman" panose="02020603050405020304" pitchFamily="18" charset="0"/>
            </a:endParaRPr>
          </a:p>
        </p:txBody>
      </p:sp>
      <p:cxnSp>
        <p:nvCxnSpPr>
          <p:cNvPr id="13" name="Straight Arrow Connector 12"/>
          <p:cNvCxnSpPr>
            <a:stCxn id="63" idx="2"/>
            <a:endCxn id="51" idx="0"/>
          </p:cNvCxnSpPr>
          <p:nvPr/>
        </p:nvCxnSpPr>
        <p:spPr>
          <a:xfrm>
            <a:off x="6854011" y="3075597"/>
            <a:ext cx="560" cy="254304"/>
          </a:xfrm>
          <a:prstGeom prst="straightConnector1">
            <a:avLst/>
          </a:prstGeom>
          <a:ln w="3175">
            <a:solidFill>
              <a:schemeClr val="tx1"/>
            </a:solidFill>
            <a:tailEnd type="arrow"/>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endCxn id="32" idx="1"/>
          </p:cNvCxnSpPr>
          <p:nvPr/>
        </p:nvCxnSpPr>
        <p:spPr>
          <a:xfrm>
            <a:off x="7235963" y="3549984"/>
            <a:ext cx="277417" cy="1"/>
          </a:xfrm>
          <a:prstGeom prst="straightConnector1">
            <a:avLst/>
          </a:prstGeom>
          <a:ln w="3175">
            <a:solidFill>
              <a:schemeClr val="tx1"/>
            </a:solidFill>
            <a:tailEnd type="arrow"/>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stCxn id="51" idx="2"/>
            <a:endCxn id="16" idx="0"/>
          </p:cNvCxnSpPr>
          <p:nvPr/>
        </p:nvCxnSpPr>
        <p:spPr>
          <a:xfrm>
            <a:off x="6854571" y="3766792"/>
            <a:ext cx="769" cy="346386"/>
          </a:xfrm>
          <a:prstGeom prst="straightConnector1">
            <a:avLst/>
          </a:prstGeom>
          <a:ln w="3175">
            <a:solidFill>
              <a:schemeClr val="tx1"/>
            </a:solidFill>
            <a:tailEnd type="arrow"/>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6" name="Rounded Rectangle 15"/>
          <p:cNvSpPr/>
          <p:nvPr/>
        </p:nvSpPr>
        <p:spPr>
          <a:xfrm>
            <a:off x="6367660" y="4113178"/>
            <a:ext cx="975360" cy="428625"/>
          </a:xfrm>
          <a:prstGeom prst="roundRect">
            <a:avLst>
              <a:gd name="adj" fmla="val 20223"/>
            </a:avLst>
          </a:prstGeom>
          <a:solidFill>
            <a:schemeClr val="accent6">
              <a:lumMod val="20000"/>
              <a:lumOff val="80000"/>
            </a:schemeClr>
          </a:solidFill>
          <a:ln w="3175">
            <a:solidFill>
              <a:schemeClr val="tx1"/>
            </a:solidFill>
          </a:ln>
          <a:effectLst>
            <a:outerShdw blurRad="50800" dist="38100" dir="2700000" algn="tl" rotWithShape="0">
              <a:prstClr val="black">
                <a:alpha val="53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cxnSp>
        <p:nvCxnSpPr>
          <p:cNvPr id="17" name="Straight Arrow Connector 16"/>
          <p:cNvCxnSpPr>
            <a:stCxn id="8" idx="2"/>
            <a:endCxn id="18" idx="0"/>
          </p:cNvCxnSpPr>
          <p:nvPr/>
        </p:nvCxnSpPr>
        <p:spPr>
          <a:xfrm flipH="1">
            <a:off x="5792925" y="2193592"/>
            <a:ext cx="2" cy="201075"/>
          </a:xfrm>
          <a:prstGeom prst="straightConnector1">
            <a:avLst/>
          </a:prstGeom>
          <a:ln w="3175">
            <a:solidFill>
              <a:schemeClr val="tx1"/>
            </a:solidFill>
            <a:tailEnd type="arrow"/>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8" name="Diamond 17"/>
          <p:cNvSpPr/>
          <p:nvPr/>
        </p:nvSpPr>
        <p:spPr>
          <a:xfrm>
            <a:off x="5410972" y="2394667"/>
            <a:ext cx="763905" cy="679550"/>
          </a:xfrm>
          <a:prstGeom prst="diamond">
            <a:avLst/>
          </a:prstGeom>
          <a:solidFill>
            <a:schemeClr val="accent6">
              <a:lumMod val="20000"/>
              <a:lumOff val="80000"/>
            </a:schemeClr>
          </a:solidFill>
          <a:ln w="3175">
            <a:solidFill>
              <a:schemeClr val="tx1"/>
            </a:solidFill>
          </a:ln>
          <a:effectLst>
            <a:outerShdw blurRad="50800" dist="38100" dir="2700000" algn="tl" rotWithShape="0">
              <a:prstClr val="black">
                <a:alpha val="53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cxnSp>
        <p:nvCxnSpPr>
          <p:cNvPr id="19" name="Straight Arrow Connector 18"/>
          <p:cNvCxnSpPr>
            <a:stCxn id="18" idx="2"/>
            <a:endCxn id="20" idx="0"/>
          </p:cNvCxnSpPr>
          <p:nvPr/>
        </p:nvCxnSpPr>
        <p:spPr>
          <a:xfrm>
            <a:off x="5792925" y="3074217"/>
            <a:ext cx="2" cy="259818"/>
          </a:xfrm>
          <a:prstGeom prst="straightConnector1">
            <a:avLst/>
          </a:prstGeom>
          <a:ln w="3175">
            <a:solidFill>
              <a:schemeClr val="tx1"/>
            </a:solidFill>
            <a:tailEnd type="arrow"/>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0" name="Rounded Rectangle 19"/>
          <p:cNvSpPr/>
          <p:nvPr/>
        </p:nvSpPr>
        <p:spPr>
          <a:xfrm>
            <a:off x="5305247" y="3334035"/>
            <a:ext cx="975360" cy="428625"/>
          </a:xfrm>
          <a:prstGeom prst="roundRect">
            <a:avLst/>
          </a:prstGeom>
          <a:solidFill>
            <a:schemeClr val="accent6">
              <a:lumMod val="20000"/>
              <a:lumOff val="80000"/>
            </a:schemeClr>
          </a:solidFill>
          <a:ln w="3175">
            <a:solidFill>
              <a:schemeClr val="tx1"/>
            </a:solidFill>
          </a:ln>
          <a:effectLst>
            <a:outerShdw blurRad="50800" dist="38100" dir="2700000" algn="tl" rotWithShape="0">
              <a:prstClr val="black">
                <a:alpha val="53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cxnSp>
        <p:nvCxnSpPr>
          <p:cNvPr id="21" name="Elbow Connector 20"/>
          <p:cNvCxnSpPr>
            <a:stCxn id="18" idx="1"/>
            <a:endCxn id="35" idx="1"/>
          </p:cNvCxnSpPr>
          <p:nvPr/>
        </p:nvCxnSpPr>
        <p:spPr>
          <a:xfrm rot="10800000" flipV="1">
            <a:off x="5324772" y="2734442"/>
            <a:ext cx="86200" cy="1577660"/>
          </a:xfrm>
          <a:prstGeom prst="bentConnector3">
            <a:avLst>
              <a:gd name="adj1" fmla="val 365197"/>
            </a:avLst>
          </a:prstGeom>
          <a:ln w="31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5314772" y="1683672"/>
            <a:ext cx="965835" cy="369332"/>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en-US" sz="900" dirty="0" smtClean="0">
                <a:latin typeface="Times New Roman" panose="02020603050405020304" pitchFamily="18" charset="0"/>
                <a:cs typeface="Times New Roman" panose="02020603050405020304" pitchFamily="18" charset="0"/>
              </a:rPr>
              <a:t>Application profiled</a:t>
            </a:r>
            <a:endParaRPr lang="en-US" sz="900" dirty="0">
              <a:latin typeface="Times New Roman" panose="02020603050405020304" pitchFamily="18" charset="0"/>
              <a:cs typeface="Times New Roman" panose="02020603050405020304" pitchFamily="18" charset="0"/>
            </a:endParaRPr>
          </a:p>
        </p:txBody>
      </p:sp>
      <p:sp>
        <p:nvSpPr>
          <p:cNvPr id="23" name="TextBox 22"/>
          <p:cNvSpPr txBox="1"/>
          <p:nvPr/>
        </p:nvSpPr>
        <p:spPr>
          <a:xfrm>
            <a:off x="7153097" y="1668831"/>
            <a:ext cx="346948" cy="215444"/>
          </a:xfrm>
          <a:prstGeom prst="rect">
            <a:avLst/>
          </a:prstGeom>
          <a:noFill/>
        </p:spPr>
        <p:txBody>
          <a:bodyPr wrap="square" rtlCol="0">
            <a:spAutoFit/>
          </a:bodyPr>
          <a:lstStyle/>
          <a:p>
            <a:pPr algn="ctr"/>
            <a:r>
              <a:rPr lang="en-US" sz="800" dirty="0" smtClean="0">
                <a:latin typeface="Times New Roman" panose="02020603050405020304" pitchFamily="18" charset="0"/>
                <a:cs typeface="Times New Roman" panose="02020603050405020304" pitchFamily="18" charset="0"/>
              </a:rPr>
              <a:t>Yes</a:t>
            </a:r>
          </a:p>
        </p:txBody>
      </p:sp>
      <p:sp>
        <p:nvSpPr>
          <p:cNvPr id="24" name="TextBox 23"/>
          <p:cNvSpPr txBox="1"/>
          <p:nvPr/>
        </p:nvSpPr>
        <p:spPr>
          <a:xfrm>
            <a:off x="6109157" y="1647966"/>
            <a:ext cx="362901" cy="215444"/>
          </a:xfrm>
          <a:prstGeom prst="rect">
            <a:avLst/>
          </a:prstGeom>
          <a:noFill/>
        </p:spPr>
        <p:txBody>
          <a:bodyPr wrap="square" rtlCol="0">
            <a:spAutoFit/>
          </a:bodyPr>
          <a:lstStyle/>
          <a:p>
            <a:pPr algn="ctr"/>
            <a:r>
              <a:rPr lang="en-US" sz="800" dirty="0" smtClean="0">
                <a:latin typeface="Times New Roman" panose="02020603050405020304" pitchFamily="18" charset="0"/>
                <a:cs typeface="Times New Roman" panose="02020603050405020304" pitchFamily="18" charset="0"/>
              </a:rPr>
              <a:t>Yes</a:t>
            </a:r>
          </a:p>
        </p:txBody>
      </p:sp>
      <p:sp>
        <p:nvSpPr>
          <p:cNvPr id="25" name="TextBox 24"/>
          <p:cNvSpPr txBox="1"/>
          <p:nvPr/>
        </p:nvSpPr>
        <p:spPr>
          <a:xfrm>
            <a:off x="5797689" y="2181008"/>
            <a:ext cx="346948" cy="215444"/>
          </a:xfrm>
          <a:prstGeom prst="rect">
            <a:avLst/>
          </a:prstGeom>
          <a:noFill/>
        </p:spPr>
        <p:txBody>
          <a:bodyPr wrap="square" rtlCol="0">
            <a:spAutoFit/>
          </a:bodyPr>
          <a:lstStyle/>
          <a:p>
            <a:pPr algn="ctr"/>
            <a:r>
              <a:rPr lang="en-US" sz="800" dirty="0" smtClean="0">
                <a:latin typeface="Times New Roman" panose="02020603050405020304" pitchFamily="18" charset="0"/>
                <a:cs typeface="Times New Roman" panose="02020603050405020304" pitchFamily="18" charset="0"/>
              </a:rPr>
              <a:t>No</a:t>
            </a:r>
          </a:p>
        </p:txBody>
      </p:sp>
      <p:sp>
        <p:nvSpPr>
          <p:cNvPr id="26" name="TextBox 25"/>
          <p:cNvSpPr txBox="1"/>
          <p:nvPr/>
        </p:nvSpPr>
        <p:spPr>
          <a:xfrm>
            <a:off x="5792924" y="3086012"/>
            <a:ext cx="346948" cy="215444"/>
          </a:xfrm>
          <a:prstGeom prst="rect">
            <a:avLst/>
          </a:prstGeom>
          <a:noFill/>
        </p:spPr>
        <p:txBody>
          <a:bodyPr wrap="square" rtlCol="0">
            <a:spAutoFit/>
          </a:bodyPr>
          <a:lstStyle/>
          <a:p>
            <a:pPr algn="ctr"/>
            <a:r>
              <a:rPr lang="en-US" sz="800" dirty="0" smtClean="0">
                <a:latin typeface="Times New Roman" panose="02020603050405020304" pitchFamily="18" charset="0"/>
                <a:cs typeface="Times New Roman" panose="02020603050405020304" pitchFamily="18" charset="0"/>
              </a:rPr>
              <a:t>No</a:t>
            </a:r>
          </a:p>
        </p:txBody>
      </p:sp>
      <p:sp>
        <p:nvSpPr>
          <p:cNvPr id="27" name="TextBox 26"/>
          <p:cNvSpPr txBox="1"/>
          <p:nvPr/>
        </p:nvSpPr>
        <p:spPr>
          <a:xfrm>
            <a:off x="6854015" y="2200017"/>
            <a:ext cx="346948" cy="215444"/>
          </a:xfrm>
          <a:prstGeom prst="rect">
            <a:avLst/>
          </a:prstGeom>
          <a:noFill/>
        </p:spPr>
        <p:txBody>
          <a:bodyPr wrap="square" rtlCol="0">
            <a:spAutoFit/>
          </a:bodyPr>
          <a:lstStyle/>
          <a:p>
            <a:pPr algn="ctr"/>
            <a:r>
              <a:rPr lang="en-US" sz="800" dirty="0" smtClean="0">
                <a:latin typeface="Times New Roman" panose="02020603050405020304" pitchFamily="18" charset="0"/>
                <a:cs typeface="Times New Roman" panose="02020603050405020304" pitchFamily="18" charset="0"/>
              </a:rPr>
              <a:t>No</a:t>
            </a:r>
          </a:p>
        </p:txBody>
      </p:sp>
      <p:sp>
        <p:nvSpPr>
          <p:cNvPr id="28" name="TextBox 27"/>
          <p:cNvSpPr txBox="1"/>
          <p:nvPr/>
        </p:nvSpPr>
        <p:spPr>
          <a:xfrm>
            <a:off x="5075619" y="2518997"/>
            <a:ext cx="346948" cy="215444"/>
          </a:xfrm>
          <a:prstGeom prst="rect">
            <a:avLst/>
          </a:prstGeom>
          <a:noFill/>
        </p:spPr>
        <p:txBody>
          <a:bodyPr wrap="square" rtlCol="0">
            <a:spAutoFit/>
          </a:bodyPr>
          <a:lstStyle/>
          <a:p>
            <a:pPr algn="ctr"/>
            <a:r>
              <a:rPr lang="en-US" sz="800" dirty="0" smtClean="0">
                <a:latin typeface="Times New Roman" panose="02020603050405020304" pitchFamily="18" charset="0"/>
                <a:cs typeface="Times New Roman" panose="02020603050405020304" pitchFamily="18" charset="0"/>
              </a:rPr>
              <a:t>Yes</a:t>
            </a:r>
          </a:p>
        </p:txBody>
      </p:sp>
      <p:sp>
        <p:nvSpPr>
          <p:cNvPr id="29" name="Rounded Rectangle 28"/>
          <p:cNvSpPr/>
          <p:nvPr/>
        </p:nvSpPr>
        <p:spPr>
          <a:xfrm>
            <a:off x="5320010" y="4113179"/>
            <a:ext cx="975360" cy="428625"/>
          </a:xfrm>
          <a:prstGeom prst="roundRect">
            <a:avLst>
              <a:gd name="adj" fmla="val 20741"/>
            </a:avLst>
          </a:prstGeom>
          <a:solidFill>
            <a:schemeClr val="accent6">
              <a:lumMod val="20000"/>
              <a:lumOff val="80000"/>
            </a:schemeClr>
          </a:solidFill>
          <a:ln w="3175">
            <a:solidFill>
              <a:schemeClr val="tx1"/>
            </a:solidFill>
          </a:ln>
          <a:effectLst>
            <a:outerShdw blurRad="50800" dist="38100" dir="2700000" algn="tl" rotWithShape="0">
              <a:prstClr val="black">
                <a:alpha val="53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cxnSp>
        <p:nvCxnSpPr>
          <p:cNvPr id="30" name="Elbow Connector 29"/>
          <p:cNvCxnSpPr>
            <a:stCxn id="46" idx="3"/>
          </p:cNvCxnSpPr>
          <p:nvPr/>
        </p:nvCxnSpPr>
        <p:spPr>
          <a:xfrm>
            <a:off x="8480406" y="1839173"/>
            <a:ext cx="234221" cy="1709173"/>
          </a:xfrm>
          <a:prstGeom prst="bentConnector2">
            <a:avLst/>
          </a:prstGeom>
          <a:ln w="3175">
            <a:solidFill>
              <a:schemeClr val="tx1"/>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31" name="Elbow Connector 30"/>
          <p:cNvCxnSpPr>
            <a:stCxn id="32" idx="3"/>
            <a:endCxn id="34" idx="0"/>
          </p:cNvCxnSpPr>
          <p:nvPr/>
        </p:nvCxnSpPr>
        <p:spPr>
          <a:xfrm flipH="1">
            <a:off x="6888441" y="3549985"/>
            <a:ext cx="1600299" cy="1506513"/>
          </a:xfrm>
          <a:prstGeom prst="bentConnector4">
            <a:avLst>
              <a:gd name="adj1" fmla="val -14285"/>
              <a:gd name="adj2" fmla="val 93186"/>
            </a:avLst>
          </a:prstGeom>
          <a:ln w="3175">
            <a:solidFill>
              <a:schemeClr val="tx1"/>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32" name="Rounded Rectangle 31"/>
          <p:cNvSpPr/>
          <p:nvPr/>
        </p:nvSpPr>
        <p:spPr>
          <a:xfrm>
            <a:off x="7513380" y="3335672"/>
            <a:ext cx="975360" cy="428625"/>
          </a:xfrm>
          <a:prstGeom prst="roundRect">
            <a:avLst>
              <a:gd name="adj" fmla="val 0"/>
            </a:avLst>
          </a:prstGeom>
          <a:solidFill>
            <a:schemeClr val="accent6">
              <a:lumMod val="20000"/>
              <a:lumOff val="80000"/>
            </a:schemeClr>
          </a:solidFill>
          <a:ln w="3175">
            <a:solidFill>
              <a:schemeClr val="tx1"/>
            </a:solidFill>
          </a:ln>
          <a:effectLst>
            <a:outerShdw blurRad="50800" dist="38100" dir="2700000" algn="tl" rotWithShape="0">
              <a:prstClr val="black">
                <a:alpha val="53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33" name="TextBox 32"/>
          <p:cNvSpPr txBox="1"/>
          <p:nvPr/>
        </p:nvSpPr>
        <p:spPr>
          <a:xfrm>
            <a:off x="6363439" y="1260651"/>
            <a:ext cx="1094900" cy="246221"/>
          </a:xfrm>
          <a:prstGeom prst="rect">
            <a:avLst/>
          </a:prstGeom>
          <a:noFill/>
        </p:spPr>
        <p:txBody>
          <a:bodyPr wrap="square" rtlCol="0">
            <a:spAutoFit/>
          </a:bodyPr>
          <a:lstStyle/>
          <a:p>
            <a:pPr algn="ctr"/>
            <a:r>
              <a:rPr lang="en-US" sz="1000" i="1" dirty="0" smtClean="0">
                <a:latin typeface="Times New Roman" panose="02020603050405020304" pitchFamily="18" charset="0"/>
                <a:cs typeface="Times New Roman" panose="02020603050405020304" pitchFamily="18" charset="0"/>
              </a:rPr>
              <a:t>Scheduling Stage </a:t>
            </a:r>
          </a:p>
        </p:txBody>
      </p:sp>
      <p:sp>
        <p:nvSpPr>
          <p:cNvPr id="34" name="Diamond 33"/>
          <p:cNvSpPr/>
          <p:nvPr/>
        </p:nvSpPr>
        <p:spPr>
          <a:xfrm>
            <a:off x="6506488" y="5056498"/>
            <a:ext cx="763905" cy="679550"/>
          </a:xfrm>
          <a:prstGeom prst="diamond">
            <a:avLst/>
          </a:prstGeom>
          <a:solidFill>
            <a:schemeClr val="accent6">
              <a:lumMod val="20000"/>
              <a:lumOff val="80000"/>
            </a:schemeClr>
          </a:solidFill>
          <a:ln w="3175">
            <a:solidFill>
              <a:schemeClr val="tx1"/>
            </a:solidFill>
          </a:ln>
          <a:effectLst>
            <a:outerShdw blurRad="50800" dist="38100" dir="2700000" algn="tl" rotWithShape="0">
              <a:prstClr val="black">
                <a:alpha val="53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35" name="TextBox 34"/>
          <p:cNvSpPr txBox="1"/>
          <p:nvPr/>
        </p:nvSpPr>
        <p:spPr>
          <a:xfrm>
            <a:off x="5324772" y="4127436"/>
            <a:ext cx="965835" cy="369332"/>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en-US" sz="900" dirty="0" smtClean="0">
                <a:latin typeface="Times New Roman" panose="02020603050405020304" pitchFamily="18" charset="0"/>
                <a:cs typeface="Times New Roman" panose="02020603050405020304" pitchFamily="18" charset="0"/>
              </a:rPr>
              <a:t> Profile application</a:t>
            </a:r>
            <a:endParaRPr lang="en-US" sz="900" dirty="0">
              <a:latin typeface="Times New Roman" panose="02020603050405020304" pitchFamily="18" charset="0"/>
              <a:cs typeface="Times New Roman" panose="02020603050405020304" pitchFamily="18" charset="0"/>
            </a:endParaRPr>
          </a:p>
        </p:txBody>
      </p:sp>
      <p:sp>
        <p:nvSpPr>
          <p:cNvPr id="36" name="TextBox 35"/>
          <p:cNvSpPr txBox="1"/>
          <p:nvPr/>
        </p:nvSpPr>
        <p:spPr>
          <a:xfrm>
            <a:off x="5309439" y="2536941"/>
            <a:ext cx="965835" cy="646331"/>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en-US" sz="900" dirty="0" smtClean="0">
                <a:latin typeface="Times New Roman" panose="02020603050405020304" pitchFamily="18" charset="0"/>
                <a:cs typeface="Times New Roman" panose="02020603050405020304" pitchFamily="18" charset="0"/>
              </a:rPr>
              <a:t>Profiling </a:t>
            </a:r>
          </a:p>
          <a:p>
            <a:pPr algn="ctr"/>
            <a:r>
              <a:rPr lang="en-US" sz="900" dirty="0">
                <a:latin typeface="Times New Roman" panose="02020603050405020304" pitchFamily="18" charset="0"/>
                <a:cs typeface="Times New Roman" panose="02020603050405020304" pitchFamily="18" charset="0"/>
              </a:rPr>
              <a:t>c</a:t>
            </a:r>
            <a:r>
              <a:rPr lang="en-US" sz="900" dirty="0" smtClean="0">
                <a:latin typeface="Times New Roman" panose="02020603050405020304" pitchFamily="18" charset="0"/>
                <a:cs typeface="Times New Roman" panose="02020603050405020304" pitchFamily="18" charset="0"/>
              </a:rPr>
              <a:t>ores</a:t>
            </a:r>
          </a:p>
          <a:p>
            <a:pPr algn="ctr"/>
            <a:r>
              <a:rPr lang="en-US" sz="900" dirty="0" smtClean="0">
                <a:latin typeface="Times New Roman" panose="02020603050405020304" pitchFamily="18" charset="0"/>
                <a:cs typeface="Times New Roman" panose="02020603050405020304" pitchFamily="18" charset="0"/>
              </a:rPr>
              <a:t>idle </a:t>
            </a:r>
            <a:endParaRPr lang="en-US" sz="900" dirty="0">
              <a:latin typeface="Times New Roman" panose="02020603050405020304" pitchFamily="18" charset="0"/>
              <a:cs typeface="Times New Roman" panose="02020603050405020304" pitchFamily="18" charset="0"/>
            </a:endParaRPr>
          </a:p>
          <a:p>
            <a:pPr algn="ctr"/>
            <a:endParaRPr lang="en-US" sz="900" dirty="0">
              <a:latin typeface="Times New Roman" panose="02020603050405020304" pitchFamily="18" charset="0"/>
              <a:cs typeface="Times New Roman" panose="02020603050405020304" pitchFamily="18" charset="0"/>
            </a:endParaRPr>
          </a:p>
        </p:txBody>
      </p:sp>
      <p:sp>
        <p:nvSpPr>
          <p:cNvPr id="37" name="TextBox 36"/>
          <p:cNvSpPr txBox="1"/>
          <p:nvPr/>
        </p:nvSpPr>
        <p:spPr>
          <a:xfrm>
            <a:off x="7155075" y="5180829"/>
            <a:ext cx="346948" cy="215444"/>
          </a:xfrm>
          <a:prstGeom prst="rect">
            <a:avLst/>
          </a:prstGeom>
          <a:noFill/>
        </p:spPr>
        <p:txBody>
          <a:bodyPr wrap="square" rtlCol="0">
            <a:spAutoFit/>
          </a:bodyPr>
          <a:lstStyle/>
          <a:p>
            <a:pPr algn="ctr"/>
            <a:r>
              <a:rPr lang="en-US" sz="800" dirty="0" smtClean="0">
                <a:latin typeface="Times New Roman" panose="02020603050405020304" pitchFamily="18" charset="0"/>
                <a:cs typeface="Times New Roman" panose="02020603050405020304" pitchFamily="18" charset="0"/>
              </a:rPr>
              <a:t>Yes</a:t>
            </a:r>
          </a:p>
        </p:txBody>
      </p:sp>
      <p:sp>
        <p:nvSpPr>
          <p:cNvPr id="38" name="TextBox 37"/>
          <p:cNvSpPr txBox="1"/>
          <p:nvPr/>
        </p:nvSpPr>
        <p:spPr>
          <a:xfrm>
            <a:off x="6209016" y="5183475"/>
            <a:ext cx="346948" cy="215444"/>
          </a:xfrm>
          <a:prstGeom prst="rect">
            <a:avLst/>
          </a:prstGeom>
          <a:noFill/>
        </p:spPr>
        <p:txBody>
          <a:bodyPr wrap="square" rtlCol="0">
            <a:spAutoFit/>
          </a:bodyPr>
          <a:lstStyle/>
          <a:p>
            <a:pPr algn="ctr"/>
            <a:r>
              <a:rPr lang="en-US" sz="800" dirty="0" smtClean="0">
                <a:latin typeface="Times New Roman" panose="02020603050405020304" pitchFamily="18" charset="0"/>
                <a:cs typeface="Times New Roman" panose="02020603050405020304" pitchFamily="18" charset="0"/>
              </a:rPr>
              <a:t>No</a:t>
            </a:r>
          </a:p>
        </p:txBody>
      </p:sp>
      <p:sp>
        <p:nvSpPr>
          <p:cNvPr id="39" name="Rounded Rectangle 38"/>
          <p:cNvSpPr/>
          <p:nvPr/>
        </p:nvSpPr>
        <p:spPr>
          <a:xfrm>
            <a:off x="6927755" y="5833222"/>
            <a:ext cx="975360" cy="428625"/>
          </a:xfrm>
          <a:prstGeom prst="roundRect">
            <a:avLst>
              <a:gd name="adj" fmla="val 20741"/>
            </a:avLst>
          </a:prstGeom>
          <a:solidFill>
            <a:schemeClr val="accent6">
              <a:lumMod val="20000"/>
              <a:lumOff val="80000"/>
            </a:schemeClr>
          </a:solidFill>
          <a:ln w="3175">
            <a:solidFill>
              <a:schemeClr val="tx1"/>
            </a:solidFill>
          </a:ln>
          <a:effectLst>
            <a:outerShdw blurRad="50800" dist="38100" dir="2700000" algn="tl" rotWithShape="0">
              <a:prstClr val="black">
                <a:alpha val="53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42" name="Rounded Rectangle 41"/>
          <p:cNvSpPr/>
          <p:nvPr/>
        </p:nvSpPr>
        <p:spPr>
          <a:xfrm>
            <a:off x="5842422" y="5836975"/>
            <a:ext cx="975360" cy="428625"/>
          </a:xfrm>
          <a:prstGeom prst="roundRect">
            <a:avLst>
              <a:gd name="adj" fmla="val 20741"/>
            </a:avLst>
          </a:prstGeom>
          <a:solidFill>
            <a:schemeClr val="accent6">
              <a:lumMod val="20000"/>
              <a:lumOff val="80000"/>
            </a:schemeClr>
          </a:solidFill>
          <a:ln w="3175">
            <a:solidFill>
              <a:schemeClr val="tx1"/>
            </a:solidFill>
          </a:ln>
          <a:effectLst>
            <a:outerShdw blurRad="50800" dist="38100" dir="2700000" algn="tl" rotWithShape="0">
              <a:prstClr val="black">
                <a:alpha val="53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cxnSp>
        <p:nvCxnSpPr>
          <p:cNvPr id="43" name="Elbow Connector 42"/>
          <p:cNvCxnSpPr>
            <a:stCxn id="34" idx="3"/>
            <a:endCxn id="39" idx="0"/>
          </p:cNvCxnSpPr>
          <p:nvPr/>
        </p:nvCxnSpPr>
        <p:spPr>
          <a:xfrm>
            <a:off x="7270393" y="5374425"/>
            <a:ext cx="145042" cy="480644"/>
          </a:xfrm>
          <a:prstGeom prst="bentConnector2">
            <a:avLst/>
          </a:prstGeom>
          <a:ln w="31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4" name="Elbow Connector 43"/>
          <p:cNvCxnSpPr>
            <a:stCxn id="34" idx="1"/>
          </p:cNvCxnSpPr>
          <p:nvPr/>
        </p:nvCxnSpPr>
        <p:spPr>
          <a:xfrm rot="10800000" flipV="1">
            <a:off x="6327732" y="5375488"/>
            <a:ext cx="178757" cy="457236"/>
          </a:xfrm>
          <a:prstGeom prst="bentConnector2">
            <a:avLst/>
          </a:prstGeom>
          <a:ln w="31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6410286" y="5244628"/>
            <a:ext cx="965835" cy="369332"/>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en-US" sz="900" dirty="0" smtClean="0">
                <a:latin typeface="Times New Roman" panose="02020603050405020304" pitchFamily="18" charset="0"/>
                <a:cs typeface="Times New Roman" panose="02020603050405020304" pitchFamily="18" charset="0"/>
              </a:rPr>
              <a:t>Best </a:t>
            </a:r>
            <a:r>
              <a:rPr lang="en-US" sz="900" dirty="0" err="1">
                <a:latin typeface="Times New Roman" panose="02020603050405020304" pitchFamily="18" charset="0"/>
                <a:cs typeface="Times New Roman" panose="02020603050405020304" pitchFamily="18" charset="0"/>
              </a:rPr>
              <a:t>c</a:t>
            </a:r>
            <a:r>
              <a:rPr lang="en-US" sz="900" dirty="0" err="1" smtClean="0">
                <a:latin typeface="Times New Roman" panose="02020603050405020304" pitchFamily="18" charset="0"/>
                <a:cs typeface="Times New Roman" panose="02020603050405020304" pitchFamily="18" charset="0"/>
              </a:rPr>
              <a:t>onfig</a:t>
            </a:r>
            <a:r>
              <a:rPr lang="en-US" sz="900" dirty="0" smtClean="0">
                <a:latin typeface="Times New Roman" panose="02020603050405020304" pitchFamily="18" charset="0"/>
                <a:cs typeface="Times New Roman" panose="02020603050405020304" pitchFamily="18" charset="0"/>
              </a:rPr>
              <a:t> known</a:t>
            </a:r>
            <a:endParaRPr lang="en-US" sz="900" dirty="0">
              <a:latin typeface="Times New Roman" panose="02020603050405020304" pitchFamily="18" charset="0"/>
              <a:cs typeface="Times New Roman" panose="02020603050405020304" pitchFamily="18" charset="0"/>
            </a:endParaRPr>
          </a:p>
        </p:txBody>
      </p:sp>
      <p:sp>
        <p:nvSpPr>
          <p:cNvPr id="46" name="TextBox 45"/>
          <p:cNvSpPr txBox="1"/>
          <p:nvPr/>
        </p:nvSpPr>
        <p:spPr>
          <a:xfrm>
            <a:off x="7514571" y="1654507"/>
            <a:ext cx="965835" cy="369332"/>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en-US" sz="900" dirty="0" smtClean="0">
                <a:latin typeface="Times New Roman" panose="02020603050405020304" pitchFamily="18" charset="0"/>
                <a:cs typeface="Times New Roman" panose="02020603050405020304" pitchFamily="18" charset="0"/>
              </a:rPr>
              <a:t>Execute on best core</a:t>
            </a:r>
            <a:endParaRPr lang="en-US" sz="900" dirty="0">
              <a:latin typeface="Times New Roman" panose="02020603050405020304" pitchFamily="18" charset="0"/>
              <a:cs typeface="Times New Roman" panose="02020603050405020304" pitchFamily="18" charset="0"/>
            </a:endParaRPr>
          </a:p>
        </p:txBody>
      </p:sp>
      <p:sp>
        <p:nvSpPr>
          <p:cNvPr id="47" name="TextBox 46"/>
          <p:cNvSpPr txBox="1"/>
          <p:nvPr/>
        </p:nvSpPr>
        <p:spPr>
          <a:xfrm>
            <a:off x="6937280" y="5849590"/>
            <a:ext cx="965835" cy="369332"/>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en-US" sz="900" dirty="0" smtClean="0">
                <a:latin typeface="Times New Roman" panose="02020603050405020304" pitchFamily="18" charset="0"/>
                <a:cs typeface="Times New Roman" panose="02020603050405020304" pitchFamily="18" charset="0"/>
              </a:rPr>
              <a:t>Tune to best </a:t>
            </a:r>
            <a:r>
              <a:rPr lang="en-US" sz="900" dirty="0" err="1">
                <a:latin typeface="Times New Roman" panose="02020603050405020304" pitchFamily="18" charset="0"/>
                <a:cs typeface="Times New Roman" panose="02020603050405020304" pitchFamily="18" charset="0"/>
              </a:rPr>
              <a:t>config</a:t>
            </a:r>
            <a:r>
              <a:rPr lang="en-US" sz="900" dirty="0">
                <a:latin typeface="Times New Roman" panose="02020603050405020304" pitchFamily="18" charset="0"/>
                <a:cs typeface="Times New Roman" panose="02020603050405020304" pitchFamily="18" charset="0"/>
              </a:rPr>
              <a:t> </a:t>
            </a:r>
          </a:p>
        </p:txBody>
      </p:sp>
      <p:sp>
        <p:nvSpPr>
          <p:cNvPr id="48" name="TextBox 47"/>
          <p:cNvSpPr txBox="1"/>
          <p:nvPr/>
        </p:nvSpPr>
        <p:spPr>
          <a:xfrm>
            <a:off x="6352957" y="4709747"/>
            <a:ext cx="1094900" cy="246221"/>
          </a:xfrm>
          <a:prstGeom prst="rect">
            <a:avLst/>
          </a:prstGeom>
          <a:noFill/>
        </p:spPr>
        <p:txBody>
          <a:bodyPr wrap="square" rtlCol="0">
            <a:spAutoFit/>
          </a:bodyPr>
          <a:lstStyle/>
          <a:p>
            <a:pPr algn="ctr"/>
            <a:r>
              <a:rPr lang="en-US" sz="1000" i="1" dirty="0" smtClean="0">
                <a:latin typeface="Times New Roman" panose="02020603050405020304" pitchFamily="18" charset="0"/>
                <a:cs typeface="Times New Roman" panose="02020603050405020304" pitchFamily="18" charset="0"/>
              </a:rPr>
              <a:t>Tuning Stage </a:t>
            </a:r>
          </a:p>
        </p:txBody>
      </p:sp>
      <p:sp>
        <p:nvSpPr>
          <p:cNvPr id="49" name="TextBox 48"/>
          <p:cNvSpPr txBox="1"/>
          <p:nvPr/>
        </p:nvSpPr>
        <p:spPr>
          <a:xfrm>
            <a:off x="7404939" y="3366821"/>
            <a:ext cx="1174137" cy="369332"/>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en-US" sz="900" dirty="0" smtClean="0">
                <a:latin typeface="Times New Roman" panose="02020603050405020304" pitchFamily="18" charset="0"/>
                <a:cs typeface="Times New Roman" panose="02020603050405020304" pitchFamily="18" charset="0"/>
              </a:rPr>
              <a:t>Execute on </a:t>
            </a:r>
          </a:p>
          <a:p>
            <a:pPr algn="ctr"/>
            <a:r>
              <a:rPr lang="en-US" sz="900" dirty="0" smtClean="0">
                <a:latin typeface="Times New Roman" panose="02020603050405020304" pitchFamily="18" charset="0"/>
                <a:cs typeface="Times New Roman" panose="02020603050405020304" pitchFamily="18" charset="0"/>
              </a:rPr>
              <a:t>non-best core</a:t>
            </a:r>
            <a:endParaRPr lang="en-US" sz="900" dirty="0">
              <a:latin typeface="Times New Roman" panose="02020603050405020304" pitchFamily="18" charset="0"/>
              <a:cs typeface="Times New Roman" panose="02020603050405020304" pitchFamily="18" charset="0"/>
            </a:endParaRPr>
          </a:p>
        </p:txBody>
      </p:sp>
      <p:sp>
        <p:nvSpPr>
          <p:cNvPr id="50" name="TextBox 49"/>
          <p:cNvSpPr txBox="1"/>
          <p:nvPr/>
        </p:nvSpPr>
        <p:spPr>
          <a:xfrm>
            <a:off x="5851947" y="5853343"/>
            <a:ext cx="965835" cy="369332"/>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en-US" sz="900" dirty="0" smtClean="0">
                <a:latin typeface="Times New Roman" panose="02020603050405020304" pitchFamily="18" charset="0"/>
                <a:cs typeface="Times New Roman" panose="02020603050405020304" pitchFamily="18" charset="0"/>
              </a:rPr>
              <a:t>Tune to unused </a:t>
            </a:r>
            <a:r>
              <a:rPr lang="en-US" sz="900" dirty="0" err="1">
                <a:latin typeface="Times New Roman" panose="02020603050405020304" pitchFamily="18" charset="0"/>
                <a:cs typeface="Times New Roman" panose="02020603050405020304" pitchFamily="18" charset="0"/>
              </a:rPr>
              <a:t>config</a:t>
            </a:r>
            <a:r>
              <a:rPr lang="en-US" sz="900" dirty="0">
                <a:latin typeface="Times New Roman" panose="02020603050405020304" pitchFamily="18" charset="0"/>
                <a:cs typeface="Times New Roman" panose="02020603050405020304" pitchFamily="18" charset="0"/>
              </a:rPr>
              <a:t> </a:t>
            </a:r>
            <a:endParaRPr lang="en-US" sz="900" i="1" dirty="0">
              <a:latin typeface="Times New Roman" panose="02020603050405020304" pitchFamily="18" charset="0"/>
              <a:cs typeface="Times New Roman" panose="02020603050405020304" pitchFamily="18" charset="0"/>
            </a:endParaRPr>
          </a:p>
        </p:txBody>
      </p:sp>
      <p:sp>
        <p:nvSpPr>
          <p:cNvPr id="51" name="Flowchart: Predefined Process 50"/>
          <p:cNvSpPr/>
          <p:nvPr/>
        </p:nvSpPr>
        <p:spPr>
          <a:xfrm>
            <a:off x="6370535" y="3329901"/>
            <a:ext cx="968071" cy="436891"/>
          </a:xfrm>
          <a:prstGeom prst="flowChartPredefinedProcess">
            <a:avLst/>
          </a:prstGeom>
          <a:solidFill>
            <a:schemeClr val="accent6">
              <a:lumMod val="20000"/>
              <a:lumOff val="80000"/>
            </a:schemeClr>
          </a:solidFill>
          <a:ln w="3175">
            <a:solidFill>
              <a:schemeClr val="tx1"/>
            </a:solidFill>
          </a:ln>
          <a:effectLst>
            <a:outerShdw blurRad="50800" dist="38100" dir="2700000" algn="tl" rotWithShape="0">
              <a:prstClr val="black">
                <a:alpha val="53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endParaRPr lang="en-US">
              <a:solidFill>
                <a:schemeClr val="dk1"/>
              </a:solidFill>
            </a:endParaRPr>
          </a:p>
        </p:txBody>
      </p:sp>
      <p:sp>
        <p:nvSpPr>
          <p:cNvPr id="52" name="TextBox 51"/>
          <p:cNvSpPr txBox="1"/>
          <p:nvPr/>
        </p:nvSpPr>
        <p:spPr>
          <a:xfrm>
            <a:off x="6424729" y="3294653"/>
            <a:ext cx="853283" cy="523220"/>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en-US" sz="700" dirty="0">
                <a:latin typeface="Times New Roman" panose="02020603050405020304" pitchFamily="18" charset="0"/>
                <a:cs typeface="Times New Roman" panose="02020603050405020304" pitchFamily="18" charset="0"/>
              </a:rPr>
              <a:t>E</a:t>
            </a:r>
            <a:r>
              <a:rPr lang="en-US" sz="700" dirty="0" smtClean="0">
                <a:latin typeface="Times New Roman" panose="02020603050405020304" pitchFamily="18" charset="0"/>
                <a:cs typeface="Times New Roman" panose="02020603050405020304" pitchFamily="18" charset="0"/>
              </a:rPr>
              <a:t>nergy-advantageous </a:t>
            </a:r>
            <a:r>
              <a:rPr lang="en-US" sz="700" dirty="0">
                <a:latin typeface="Times New Roman" panose="02020603050405020304" pitchFamily="18" charset="0"/>
                <a:cs typeface="Times New Roman" panose="02020603050405020304" pitchFamily="18" charset="0"/>
              </a:rPr>
              <a:t>scheduling decision</a:t>
            </a:r>
          </a:p>
        </p:txBody>
      </p:sp>
      <p:sp>
        <p:nvSpPr>
          <p:cNvPr id="53" name="TextBox 52"/>
          <p:cNvSpPr txBox="1"/>
          <p:nvPr/>
        </p:nvSpPr>
        <p:spPr>
          <a:xfrm>
            <a:off x="5309439" y="3292713"/>
            <a:ext cx="965835" cy="507831"/>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en-US" sz="900" dirty="0">
                <a:latin typeface="Times New Roman" panose="02020603050405020304" pitchFamily="18" charset="0"/>
                <a:cs typeface="Times New Roman" panose="02020603050405020304" pitchFamily="18" charset="0"/>
              </a:rPr>
              <a:t>Leave application in </a:t>
            </a:r>
            <a:r>
              <a:rPr lang="en-US" sz="900" dirty="0" smtClean="0">
                <a:latin typeface="Times New Roman" panose="02020603050405020304" pitchFamily="18" charset="0"/>
                <a:cs typeface="Times New Roman" panose="02020603050405020304" pitchFamily="18" charset="0"/>
              </a:rPr>
              <a:t>ready queue</a:t>
            </a:r>
            <a:endParaRPr lang="en-US" sz="900" dirty="0">
              <a:latin typeface="Times New Roman" panose="02020603050405020304" pitchFamily="18" charset="0"/>
              <a:cs typeface="Times New Roman" panose="02020603050405020304" pitchFamily="18" charset="0"/>
            </a:endParaRPr>
          </a:p>
        </p:txBody>
      </p:sp>
      <p:sp>
        <p:nvSpPr>
          <p:cNvPr id="54" name="Rounded Rectangle 53"/>
          <p:cNvSpPr/>
          <p:nvPr/>
        </p:nvSpPr>
        <p:spPr>
          <a:xfrm>
            <a:off x="7535048" y="2522152"/>
            <a:ext cx="975360" cy="428625"/>
          </a:xfrm>
          <a:prstGeom prst="roundRect">
            <a:avLst/>
          </a:prstGeom>
          <a:solidFill>
            <a:schemeClr val="accent6">
              <a:lumMod val="20000"/>
              <a:lumOff val="80000"/>
            </a:schemeClr>
          </a:solidFill>
          <a:ln w="3175">
            <a:solidFill>
              <a:schemeClr val="tx1"/>
            </a:solidFill>
          </a:ln>
          <a:effectLst>
            <a:outerShdw blurRad="50800" dist="38100" dir="2700000" algn="tl" rotWithShape="0">
              <a:prstClr val="black">
                <a:alpha val="53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cxnSp>
        <p:nvCxnSpPr>
          <p:cNvPr id="55" name="Straight Arrow Connector 54"/>
          <p:cNvCxnSpPr>
            <a:stCxn id="63" idx="3"/>
            <a:endCxn id="54" idx="1"/>
          </p:cNvCxnSpPr>
          <p:nvPr/>
        </p:nvCxnSpPr>
        <p:spPr>
          <a:xfrm>
            <a:off x="7235963" y="2735822"/>
            <a:ext cx="299085" cy="643"/>
          </a:xfrm>
          <a:prstGeom prst="straightConnector1">
            <a:avLst/>
          </a:prstGeom>
          <a:ln w="3175">
            <a:solidFill>
              <a:schemeClr val="tx1"/>
            </a:solidFill>
            <a:tailEnd type="arrow"/>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56" name="TextBox 55"/>
          <p:cNvSpPr txBox="1"/>
          <p:nvPr/>
        </p:nvSpPr>
        <p:spPr>
          <a:xfrm>
            <a:off x="7539810" y="2480525"/>
            <a:ext cx="965835" cy="507831"/>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en-US" sz="900" dirty="0">
                <a:latin typeface="Times New Roman" panose="02020603050405020304" pitchFamily="18" charset="0"/>
                <a:cs typeface="Times New Roman" panose="02020603050405020304" pitchFamily="18" charset="0"/>
              </a:rPr>
              <a:t>Leave application in queue</a:t>
            </a:r>
          </a:p>
        </p:txBody>
      </p:sp>
      <p:sp>
        <p:nvSpPr>
          <p:cNvPr id="58" name="TextBox 57"/>
          <p:cNvSpPr txBox="1"/>
          <p:nvPr/>
        </p:nvSpPr>
        <p:spPr>
          <a:xfrm>
            <a:off x="6372212" y="4069096"/>
            <a:ext cx="965835" cy="507831"/>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en-US" sz="900" dirty="0">
                <a:latin typeface="Times New Roman" panose="02020603050405020304" pitchFamily="18" charset="0"/>
                <a:cs typeface="Times New Roman" panose="02020603050405020304" pitchFamily="18" charset="0"/>
              </a:rPr>
              <a:t>Leave application in queue</a:t>
            </a:r>
          </a:p>
        </p:txBody>
      </p:sp>
      <p:sp>
        <p:nvSpPr>
          <p:cNvPr id="59" name="TextBox 58"/>
          <p:cNvSpPr txBox="1"/>
          <p:nvPr/>
        </p:nvSpPr>
        <p:spPr>
          <a:xfrm>
            <a:off x="6360540" y="1049672"/>
            <a:ext cx="1094900" cy="246221"/>
          </a:xfrm>
          <a:prstGeom prst="rect">
            <a:avLst/>
          </a:prstGeom>
          <a:noFill/>
        </p:spPr>
        <p:txBody>
          <a:bodyPr wrap="square" rtlCol="0">
            <a:spAutoFit/>
          </a:bodyPr>
          <a:lstStyle/>
          <a:p>
            <a:pPr algn="ctr"/>
            <a:r>
              <a:rPr lang="en-US" sz="1000" i="1" dirty="0" err="1" smtClean="0">
                <a:latin typeface="Times New Roman" panose="02020603050405020304" pitchFamily="18" charset="0"/>
                <a:cs typeface="Times New Roman" panose="02020603050405020304" pitchFamily="18" charset="0"/>
              </a:rPr>
              <a:t>SaT</a:t>
            </a:r>
            <a:endParaRPr lang="en-US" sz="1000" i="1" dirty="0" smtClean="0">
              <a:latin typeface="Times New Roman" panose="02020603050405020304" pitchFamily="18" charset="0"/>
              <a:cs typeface="Times New Roman" panose="02020603050405020304" pitchFamily="18" charset="0"/>
            </a:endParaRPr>
          </a:p>
        </p:txBody>
      </p:sp>
      <p:sp>
        <p:nvSpPr>
          <p:cNvPr id="60" name="Rounded Rectangle 59"/>
          <p:cNvSpPr/>
          <p:nvPr/>
        </p:nvSpPr>
        <p:spPr>
          <a:xfrm>
            <a:off x="5304934" y="685800"/>
            <a:ext cx="975360" cy="428625"/>
          </a:xfrm>
          <a:prstGeom prst="roundRect">
            <a:avLst/>
          </a:prstGeom>
          <a:solidFill>
            <a:schemeClr val="accent6">
              <a:lumMod val="20000"/>
              <a:lumOff val="80000"/>
            </a:schemeClr>
          </a:solidFill>
          <a:ln w="3175">
            <a:solidFill>
              <a:schemeClr val="tx1"/>
            </a:solidFill>
          </a:ln>
          <a:effectLst>
            <a:outerShdw blurRad="50800" dist="38100" dir="2700000" algn="tl" rotWithShape="0">
              <a:prstClr val="black">
                <a:alpha val="53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61" name="TextBox 60"/>
          <p:cNvSpPr txBox="1"/>
          <p:nvPr/>
        </p:nvSpPr>
        <p:spPr>
          <a:xfrm>
            <a:off x="5280565" y="777002"/>
            <a:ext cx="965835" cy="246221"/>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en-US" sz="1000" dirty="0" smtClean="0">
                <a:latin typeface="Times New Roman" panose="02020603050405020304" pitchFamily="18" charset="0"/>
                <a:cs typeface="Times New Roman" panose="02020603050405020304" pitchFamily="18" charset="0"/>
              </a:rPr>
              <a:t>Ready queue</a:t>
            </a:r>
            <a:endParaRPr lang="en-US" sz="1000" dirty="0">
              <a:latin typeface="Times New Roman" panose="02020603050405020304" pitchFamily="18" charset="0"/>
              <a:cs typeface="Times New Roman" panose="02020603050405020304" pitchFamily="18" charset="0"/>
            </a:endParaRPr>
          </a:p>
        </p:txBody>
      </p:sp>
      <p:cxnSp>
        <p:nvCxnSpPr>
          <p:cNvPr id="62" name="Straight Arrow Connector 61"/>
          <p:cNvCxnSpPr>
            <a:stCxn id="60" idx="2"/>
            <a:endCxn id="8" idx="0"/>
          </p:cNvCxnSpPr>
          <p:nvPr/>
        </p:nvCxnSpPr>
        <p:spPr>
          <a:xfrm>
            <a:off x="5792614" y="1114425"/>
            <a:ext cx="313" cy="399617"/>
          </a:xfrm>
          <a:prstGeom prst="straightConnector1">
            <a:avLst/>
          </a:prstGeom>
          <a:ln w="3175">
            <a:solidFill>
              <a:schemeClr val="tx1"/>
            </a:solidFill>
            <a:tailEnd type="arrow"/>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63" name="Diamond 62"/>
          <p:cNvSpPr/>
          <p:nvPr/>
        </p:nvSpPr>
        <p:spPr>
          <a:xfrm>
            <a:off x="6472058" y="2396047"/>
            <a:ext cx="763905" cy="679550"/>
          </a:xfrm>
          <a:prstGeom prst="diamond">
            <a:avLst/>
          </a:prstGeom>
          <a:solidFill>
            <a:schemeClr val="accent6">
              <a:lumMod val="20000"/>
              <a:lumOff val="80000"/>
            </a:schemeClr>
          </a:solidFill>
          <a:ln w="3175">
            <a:solidFill>
              <a:schemeClr val="tx1"/>
            </a:solidFill>
          </a:ln>
          <a:effectLst>
            <a:outerShdw blurRad="50800" dist="38100" dir="2700000" algn="tl" rotWithShape="0">
              <a:prstClr val="black">
                <a:alpha val="53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cxnSp>
        <p:nvCxnSpPr>
          <p:cNvPr id="64" name="Straight Arrow Connector 63"/>
          <p:cNvCxnSpPr>
            <a:stCxn id="10" idx="2"/>
            <a:endCxn id="63" idx="0"/>
          </p:cNvCxnSpPr>
          <p:nvPr/>
        </p:nvCxnSpPr>
        <p:spPr>
          <a:xfrm flipH="1">
            <a:off x="6854011" y="2193592"/>
            <a:ext cx="1" cy="202455"/>
          </a:xfrm>
          <a:prstGeom prst="straightConnector1">
            <a:avLst/>
          </a:prstGeom>
          <a:ln w="3175">
            <a:solidFill>
              <a:schemeClr val="tx1"/>
            </a:solidFill>
            <a:tailEnd type="arrow"/>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65" name="TextBox 64"/>
          <p:cNvSpPr txBox="1"/>
          <p:nvPr/>
        </p:nvSpPr>
        <p:spPr>
          <a:xfrm>
            <a:off x="6560866" y="2503384"/>
            <a:ext cx="613572" cy="507831"/>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en-US" sz="900" dirty="0" smtClean="0">
                <a:latin typeface="Times New Roman" panose="02020603050405020304" pitchFamily="18" charset="0"/>
                <a:cs typeface="Times New Roman" panose="02020603050405020304" pitchFamily="18" charset="0"/>
              </a:rPr>
              <a:t>Idle non-best </a:t>
            </a:r>
            <a:r>
              <a:rPr lang="en-US" sz="900" dirty="0">
                <a:latin typeface="Times New Roman" panose="02020603050405020304" pitchFamily="18" charset="0"/>
                <a:cs typeface="Times New Roman" panose="02020603050405020304" pitchFamily="18" charset="0"/>
              </a:rPr>
              <a:t>c</a:t>
            </a:r>
            <a:r>
              <a:rPr lang="en-US" sz="900" dirty="0" smtClean="0">
                <a:latin typeface="Times New Roman" panose="02020603050405020304" pitchFamily="18" charset="0"/>
                <a:cs typeface="Times New Roman" panose="02020603050405020304" pitchFamily="18" charset="0"/>
              </a:rPr>
              <a:t>ores</a:t>
            </a:r>
            <a:endParaRPr lang="en-US" sz="900" dirty="0">
              <a:latin typeface="Times New Roman" panose="02020603050405020304" pitchFamily="18" charset="0"/>
              <a:cs typeface="Times New Roman" panose="02020603050405020304" pitchFamily="18" charset="0"/>
            </a:endParaRPr>
          </a:p>
        </p:txBody>
      </p:sp>
      <p:sp>
        <p:nvSpPr>
          <p:cNvPr id="67" name="TextBox 66"/>
          <p:cNvSpPr txBox="1"/>
          <p:nvPr/>
        </p:nvSpPr>
        <p:spPr>
          <a:xfrm>
            <a:off x="228600" y="1465933"/>
            <a:ext cx="4343400" cy="307777"/>
          </a:xfrm>
          <a:prstGeom prst="rect">
            <a:avLst/>
          </a:prstGeom>
          <a:noFill/>
        </p:spPr>
        <p:txBody>
          <a:bodyPr wrap="square" rtlCol="0">
            <a:spAutoFit/>
          </a:bodyPr>
          <a:lstStyle/>
          <a:p>
            <a:pPr marL="285750" indent="-285750">
              <a:buFont typeface="Arial" panose="020B0604020202020204" pitchFamily="34" charset="0"/>
              <a:buChar char="•"/>
            </a:pPr>
            <a:r>
              <a:rPr lang="en-US" sz="1400" dirty="0" smtClean="0"/>
              <a:t>Applications waiting in ready queue</a:t>
            </a:r>
            <a:endParaRPr lang="en-US" sz="1400" dirty="0"/>
          </a:p>
        </p:txBody>
      </p:sp>
      <p:sp>
        <p:nvSpPr>
          <p:cNvPr id="68" name="TextBox 67"/>
          <p:cNvSpPr txBox="1"/>
          <p:nvPr/>
        </p:nvSpPr>
        <p:spPr>
          <a:xfrm>
            <a:off x="228600" y="1828800"/>
            <a:ext cx="4894720" cy="523220"/>
          </a:xfrm>
          <a:prstGeom prst="rect">
            <a:avLst/>
          </a:prstGeom>
          <a:noFill/>
        </p:spPr>
        <p:txBody>
          <a:bodyPr wrap="square" rtlCol="0">
            <a:spAutoFit/>
          </a:bodyPr>
          <a:lstStyle/>
          <a:p>
            <a:pPr marL="285750" indent="-285750">
              <a:buFont typeface="Arial" panose="020B0604020202020204" pitchFamily="34" charset="0"/>
              <a:buChar char="•"/>
            </a:pPr>
            <a:r>
              <a:rPr lang="en-US" sz="1400" dirty="0" err="1" smtClean="0"/>
              <a:t>SaT</a:t>
            </a:r>
            <a:r>
              <a:rPr lang="en-US" sz="1400" dirty="0" smtClean="0"/>
              <a:t> profiles application first to determine best domain/core</a:t>
            </a:r>
          </a:p>
          <a:p>
            <a:pPr marL="742950" lvl="1" indent="-285750">
              <a:buFont typeface="Arial" panose="020B0604020202020204" pitchFamily="34" charset="0"/>
              <a:buChar char="•"/>
            </a:pPr>
            <a:r>
              <a:rPr lang="en-US" sz="1400" dirty="0" smtClean="0"/>
              <a:t>Profiling information saved in PCB</a:t>
            </a:r>
            <a:endParaRPr lang="en-US" sz="1400" dirty="0"/>
          </a:p>
        </p:txBody>
      </p:sp>
      <p:sp>
        <p:nvSpPr>
          <p:cNvPr id="69" name="TextBox 68"/>
          <p:cNvSpPr txBox="1"/>
          <p:nvPr/>
        </p:nvSpPr>
        <p:spPr>
          <a:xfrm>
            <a:off x="228600" y="2372380"/>
            <a:ext cx="4343400" cy="523220"/>
          </a:xfrm>
          <a:prstGeom prst="rect">
            <a:avLst/>
          </a:prstGeom>
          <a:noFill/>
        </p:spPr>
        <p:txBody>
          <a:bodyPr wrap="square" rtlCol="0">
            <a:spAutoFit/>
          </a:bodyPr>
          <a:lstStyle/>
          <a:p>
            <a:pPr marL="285750" indent="-285750">
              <a:buFont typeface="Arial" panose="020B0604020202020204" pitchFamily="34" charset="0"/>
              <a:buChar char="•"/>
            </a:pPr>
            <a:r>
              <a:rPr lang="en-US" sz="1400" dirty="0" smtClean="0"/>
              <a:t>If application already profiled, </a:t>
            </a:r>
            <a:r>
              <a:rPr lang="en-US" sz="1400" dirty="0" err="1" smtClean="0"/>
              <a:t>SaT</a:t>
            </a:r>
            <a:r>
              <a:rPr lang="en-US" sz="1400" dirty="0" smtClean="0"/>
              <a:t> </a:t>
            </a:r>
            <a:br>
              <a:rPr lang="en-US" sz="1400" dirty="0" smtClean="0"/>
            </a:br>
            <a:r>
              <a:rPr lang="en-US" sz="1400" dirty="0" smtClean="0"/>
              <a:t>attempts scheduling</a:t>
            </a:r>
            <a:endParaRPr lang="en-US" sz="1400" dirty="0"/>
          </a:p>
        </p:txBody>
      </p:sp>
      <p:sp>
        <p:nvSpPr>
          <p:cNvPr id="70" name="TextBox 69"/>
          <p:cNvSpPr txBox="1"/>
          <p:nvPr/>
        </p:nvSpPr>
        <p:spPr>
          <a:xfrm>
            <a:off x="686811" y="2895600"/>
            <a:ext cx="3076770" cy="307777"/>
          </a:xfrm>
          <a:prstGeom prst="rect">
            <a:avLst/>
          </a:prstGeom>
          <a:noFill/>
        </p:spPr>
        <p:txBody>
          <a:bodyPr wrap="square" rtlCol="0">
            <a:spAutoFit/>
          </a:bodyPr>
          <a:lstStyle/>
          <a:p>
            <a:pPr marL="285750" indent="-285750">
              <a:buFont typeface="Arial" panose="020B0604020202020204" pitchFamily="34" charset="0"/>
              <a:buChar char="•"/>
            </a:pPr>
            <a:r>
              <a:rPr lang="en-US" sz="1400" dirty="0" smtClean="0"/>
              <a:t>First checks if best core is idle</a:t>
            </a:r>
            <a:endParaRPr lang="en-US" sz="1400" dirty="0"/>
          </a:p>
        </p:txBody>
      </p:sp>
      <p:sp>
        <p:nvSpPr>
          <p:cNvPr id="71" name="TextBox 70"/>
          <p:cNvSpPr txBox="1"/>
          <p:nvPr/>
        </p:nvSpPr>
        <p:spPr>
          <a:xfrm>
            <a:off x="686811" y="3148792"/>
            <a:ext cx="4067370" cy="307777"/>
          </a:xfrm>
          <a:prstGeom prst="rect">
            <a:avLst/>
          </a:prstGeom>
          <a:noFill/>
        </p:spPr>
        <p:txBody>
          <a:bodyPr wrap="square" rtlCol="0">
            <a:spAutoFit/>
          </a:bodyPr>
          <a:lstStyle/>
          <a:p>
            <a:pPr marL="285750" indent="-285750">
              <a:buFont typeface="Arial" panose="020B0604020202020204" pitchFamily="34" charset="0"/>
              <a:buChar char="•"/>
            </a:pPr>
            <a:r>
              <a:rPr lang="en-US" sz="1400" dirty="0" smtClean="0"/>
              <a:t>If busy, check for idle non-best core</a:t>
            </a:r>
          </a:p>
        </p:txBody>
      </p:sp>
      <p:sp>
        <p:nvSpPr>
          <p:cNvPr id="72" name="Rectangle 71"/>
          <p:cNvSpPr/>
          <p:nvPr/>
        </p:nvSpPr>
        <p:spPr>
          <a:xfrm>
            <a:off x="685800" y="3468447"/>
            <a:ext cx="4572000" cy="523220"/>
          </a:xfrm>
          <a:prstGeom prst="rect">
            <a:avLst/>
          </a:prstGeom>
        </p:spPr>
        <p:txBody>
          <a:bodyPr>
            <a:spAutoFit/>
          </a:bodyPr>
          <a:lstStyle/>
          <a:p>
            <a:pPr marL="285750" indent="-285750">
              <a:buFont typeface="Arial" panose="020B0604020202020204" pitchFamily="34" charset="0"/>
              <a:buChar char="•"/>
            </a:pPr>
            <a:r>
              <a:rPr lang="en-US" sz="1400" dirty="0"/>
              <a:t>Based on (1), </a:t>
            </a:r>
            <a:r>
              <a:rPr lang="en-US" sz="1400" dirty="0" err="1"/>
              <a:t>SaT</a:t>
            </a:r>
            <a:r>
              <a:rPr lang="en-US" sz="1400" dirty="0"/>
              <a:t> either </a:t>
            </a:r>
            <a:r>
              <a:rPr lang="en-US" sz="1400" dirty="0" smtClean="0"/>
              <a:t>schedules to non-best core or</a:t>
            </a:r>
            <a:br>
              <a:rPr lang="en-US" sz="1400" dirty="0" smtClean="0"/>
            </a:br>
            <a:r>
              <a:rPr lang="en-US" sz="1400" dirty="0" smtClean="0"/>
              <a:t>leaves </a:t>
            </a:r>
            <a:r>
              <a:rPr lang="en-US" sz="1400" dirty="0"/>
              <a:t>the application in the queue</a:t>
            </a:r>
          </a:p>
        </p:txBody>
      </p:sp>
      <p:sp>
        <p:nvSpPr>
          <p:cNvPr id="73" name="TextBox 72"/>
          <p:cNvSpPr txBox="1"/>
          <p:nvPr/>
        </p:nvSpPr>
        <p:spPr>
          <a:xfrm>
            <a:off x="228600" y="4048780"/>
            <a:ext cx="4343400" cy="307777"/>
          </a:xfrm>
          <a:prstGeom prst="rect">
            <a:avLst/>
          </a:prstGeom>
          <a:noFill/>
        </p:spPr>
        <p:txBody>
          <a:bodyPr wrap="square" rtlCol="0">
            <a:spAutoFit/>
          </a:bodyPr>
          <a:lstStyle/>
          <a:p>
            <a:pPr marL="285750" indent="-285750">
              <a:buFont typeface="Arial" panose="020B0604020202020204" pitchFamily="34" charset="0"/>
              <a:buChar char="•"/>
            </a:pPr>
            <a:r>
              <a:rPr lang="en-US" sz="1400" dirty="0" smtClean="0"/>
              <a:t>Scheduling stage completes</a:t>
            </a:r>
            <a:endParaRPr lang="en-US" sz="1400" dirty="0"/>
          </a:p>
        </p:txBody>
      </p:sp>
      <p:sp>
        <p:nvSpPr>
          <p:cNvPr id="74" name="TextBox 73"/>
          <p:cNvSpPr txBox="1"/>
          <p:nvPr/>
        </p:nvSpPr>
        <p:spPr>
          <a:xfrm>
            <a:off x="228600" y="4384474"/>
            <a:ext cx="4343400" cy="307777"/>
          </a:xfrm>
          <a:prstGeom prst="rect">
            <a:avLst/>
          </a:prstGeom>
          <a:noFill/>
        </p:spPr>
        <p:txBody>
          <a:bodyPr wrap="square" rtlCol="0">
            <a:spAutoFit/>
          </a:bodyPr>
          <a:lstStyle/>
          <a:p>
            <a:pPr marL="285750" indent="-285750">
              <a:buFont typeface="Arial" panose="020B0604020202020204" pitchFamily="34" charset="0"/>
              <a:buChar char="•"/>
            </a:pPr>
            <a:r>
              <a:rPr lang="en-US" sz="1400" dirty="0" smtClean="0"/>
              <a:t>After scheduling, tuning stage begins</a:t>
            </a:r>
            <a:endParaRPr lang="en-US" sz="1400" dirty="0"/>
          </a:p>
        </p:txBody>
      </p:sp>
      <p:sp>
        <p:nvSpPr>
          <p:cNvPr id="75" name="TextBox 74"/>
          <p:cNvSpPr txBox="1"/>
          <p:nvPr/>
        </p:nvSpPr>
        <p:spPr>
          <a:xfrm>
            <a:off x="228600" y="4648200"/>
            <a:ext cx="4343400" cy="523220"/>
          </a:xfrm>
          <a:prstGeom prst="rect">
            <a:avLst/>
          </a:prstGeom>
          <a:noFill/>
        </p:spPr>
        <p:txBody>
          <a:bodyPr wrap="square" rtlCol="0">
            <a:spAutoFit/>
          </a:bodyPr>
          <a:lstStyle/>
          <a:p>
            <a:pPr marL="742950" lvl="1" indent="-285750">
              <a:buFont typeface="Arial" panose="020B0604020202020204" pitchFamily="34" charset="0"/>
              <a:buChar char="•"/>
            </a:pPr>
            <a:r>
              <a:rPr lang="en-US" sz="1400" dirty="0" smtClean="0"/>
              <a:t>If best configuration in PCB, </a:t>
            </a:r>
            <a:r>
              <a:rPr lang="en-US" sz="1400" dirty="0" err="1" smtClean="0"/>
              <a:t>SaT</a:t>
            </a:r>
            <a:r>
              <a:rPr lang="en-US" sz="1400" dirty="0" smtClean="0"/>
              <a:t> tunes the core to that configuration directly</a:t>
            </a:r>
            <a:endParaRPr lang="en-US" sz="1400" dirty="0"/>
          </a:p>
        </p:txBody>
      </p:sp>
      <p:sp>
        <p:nvSpPr>
          <p:cNvPr id="76" name="TextBox 75"/>
          <p:cNvSpPr txBox="1"/>
          <p:nvPr/>
        </p:nvSpPr>
        <p:spPr>
          <a:xfrm>
            <a:off x="228600" y="5129348"/>
            <a:ext cx="4343400" cy="523220"/>
          </a:xfrm>
          <a:prstGeom prst="rect">
            <a:avLst/>
          </a:prstGeom>
          <a:noFill/>
        </p:spPr>
        <p:txBody>
          <a:bodyPr wrap="square" rtlCol="0">
            <a:spAutoFit/>
          </a:bodyPr>
          <a:lstStyle/>
          <a:p>
            <a:pPr marL="742950" lvl="1" indent="-285750">
              <a:buFont typeface="Arial" panose="020B0604020202020204" pitchFamily="34" charset="0"/>
              <a:buChar char="•"/>
            </a:pPr>
            <a:r>
              <a:rPr lang="en-US" sz="1400" dirty="0" smtClean="0"/>
              <a:t>If not, </a:t>
            </a:r>
            <a:r>
              <a:rPr lang="en-US" sz="1400" dirty="0" err="1" smtClean="0"/>
              <a:t>SaT</a:t>
            </a:r>
            <a:r>
              <a:rPr lang="en-US" sz="1400" dirty="0" smtClean="0"/>
              <a:t> selects an unused configuration, and stores information in PCB</a:t>
            </a:r>
            <a:endParaRPr lang="en-US" sz="1400" dirty="0"/>
          </a:p>
        </p:txBody>
      </p:sp>
      <p:sp>
        <p:nvSpPr>
          <p:cNvPr id="78" name="TextBox 77"/>
          <p:cNvSpPr txBox="1"/>
          <p:nvPr/>
        </p:nvSpPr>
        <p:spPr>
          <a:xfrm>
            <a:off x="237017" y="6172200"/>
            <a:ext cx="524983" cy="261610"/>
          </a:xfrm>
          <a:prstGeom prst="rect">
            <a:avLst/>
          </a:prstGeom>
          <a:noFill/>
        </p:spPr>
        <p:txBody>
          <a:bodyPr wrap="square" rtlCol="0">
            <a:spAutoFit/>
          </a:bodyPr>
          <a:lstStyle/>
          <a:p>
            <a:r>
              <a:rPr lang="en-US" sz="1050" b="1" dirty="0" smtClean="0"/>
              <a:t>(1)</a:t>
            </a:r>
            <a:endParaRPr lang="en-US" sz="1050" b="1" dirty="0"/>
          </a:p>
        </p:txBody>
      </p:sp>
      <mc:AlternateContent xmlns:mc="http://schemas.openxmlformats.org/markup-compatibility/2006" xmlns:a14="http://schemas.microsoft.com/office/drawing/2010/main">
        <mc:Choice Requires="a14">
          <p:sp>
            <p:nvSpPr>
              <p:cNvPr id="40" name="TextBox 39"/>
              <p:cNvSpPr txBox="1"/>
              <p:nvPr/>
            </p:nvSpPr>
            <p:spPr>
              <a:xfrm>
                <a:off x="519861" y="6177290"/>
                <a:ext cx="4585539" cy="293991"/>
              </a:xfrm>
              <a:prstGeom prst="rect">
                <a:avLst/>
              </a:prstGeom>
              <a:noFill/>
            </p:spPr>
            <p:txBody>
              <a:bodyPr wrap="square" rtlCol="0">
                <a:spAutoFit/>
              </a:bodyPr>
              <a:lstStyle/>
              <a:p>
                <a:pPr/>
                <a14:m>
                  <m:oMathPara xmlns:m="http://schemas.openxmlformats.org/officeDocument/2006/math">
                    <m:oMathParaPr>
                      <m:jc m:val="left"/>
                    </m:oMathParaPr>
                    <m:oMath xmlns:m="http://schemas.openxmlformats.org/officeDocument/2006/math">
                      <m:r>
                        <a:rPr lang="en-US" sz="1200" b="1" i="1">
                          <a:latin typeface="Cambria Math" panose="02040503050406030204" pitchFamily="18" charset="0"/>
                        </a:rPr>
                        <m:t>𝑻𝒉</m:t>
                      </m:r>
                      <m:r>
                        <a:rPr lang="en-US" sz="1200" b="1">
                          <a:latin typeface="Cambria Math" panose="02040503050406030204" pitchFamily="18" charset="0"/>
                        </a:rPr>
                        <m:t>=</m:t>
                      </m:r>
                      <m:sSub>
                        <m:sSubPr>
                          <m:ctrlPr>
                            <a:rPr lang="en-US" sz="1200" i="1">
                              <a:latin typeface="Cambria Math" panose="02040503050406030204" pitchFamily="18" charset="0"/>
                            </a:rPr>
                          </m:ctrlPr>
                        </m:sSubPr>
                        <m:e>
                          <m:r>
                            <a:rPr lang="en-US" sz="1200" b="1" i="1">
                              <a:latin typeface="Cambria Math" panose="02040503050406030204" pitchFamily="18" charset="0"/>
                            </a:rPr>
                            <m:t>𝑬</m:t>
                          </m:r>
                        </m:e>
                        <m:sub>
                          <m:r>
                            <a:rPr lang="en-US" sz="1200" b="1" i="1">
                              <a:latin typeface="Cambria Math" panose="02040503050406030204" pitchFamily="18" charset="0"/>
                            </a:rPr>
                            <m:t>𝒅𝒚𝒏</m:t>
                          </m:r>
                        </m:sub>
                      </m:sSub>
                      <m:d>
                        <m:dPr>
                          <m:ctrlPr>
                            <a:rPr lang="en-US" sz="1200" i="1">
                              <a:latin typeface="Cambria Math" panose="02040503050406030204" pitchFamily="18" charset="0"/>
                            </a:rPr>
                          </m:ctrlPr>
                        </m:dPr>
                        <m:e>
                          <m:sSub>
                            <m:sSubPr>
                              <m:ctrlPr>
                                <a:rPr lang="en-US" sz="1200" i="1">
                                  <a:latin typeface="Cambria Math" panose="02040503050406030204" pitchFamily="18" charset="0"/>
                                </a:rPr>
                              </m:ctrlPr>
                            </m:sSubPr>
                            <m:e>
                              <m:r>
                                <a:rPr lang="en-US" sz="1200" b="1" i="1">
                                  <a:latin typeface="Cambria Math" panose="02040503050406030204" pitchFamily="18" charset="0"/>
                                </a:rPr>
                                <m:t>𝒂</m:t>
                              </m:r>
                            </m:e>
                            <m:sub>
                              <m:r>
                                <a:rPr lang="en-US" sz="1200" b="1" i="1">
                                  <a:latin typeface="Cambria Math" panose="02040503050406030204" pitchFamily="18" charset="0"/>
                                </a:rPr>
                                <m:t>𝟐</m:t>
                              </m:r>
                            </m:sub>
                          </m:sSub>
                          <m:r>
                            <a:rPr lang="en-US" sz="1200" b="1" i="1">
                              <a:latin typeface="Cambria Math" panose="02040503050406030204" pitchFamily="18" charset="0"/>
                            </a:rPr>
                            <m:t>,</m:t>
                          </m:r>
                          <m:sSub>
                            <m:sSubPr>
                              <m:ctrlPr>
                                <a:rPr lang="en-US" sz="1200" i="1">
                                  <a:latin typeface="Cambria Math" panose="02040503050406030204" pitchFamily="18" charset="0"/>
                                </a:rPr>
                              </m:ctrlPr>
                            </m:sSubPr>
                            <m:e>
                              <m:r>
                                <a:rPr lang="en-US" sz="1200" b="1" i="1">
                                  <a:latin typeface="Cambria Math" panose="02040503050406030204" pitchFamily="18" charset="0"/>
                                </a:rPr>
                                <m:t>𝒄</m:t>
                              </m:r>
                            </m:e>
                            <m:sub>
                              <m:r>
                                <a:rPr lang="en-US" sz="1200" b="1" i="1">
                                  <a:latin typeface="Cambria Math" panose="02040503050406030204" pitchFamily="18" charset="0"/>
                                </a:rPr>
                                <m:t>𝟏</m:t>
                              </m:r>
                            </m:sub>
                          </m:sSub>
                        </m:e>
                      </m:d>
                      <m:r>
                        <a:rPr lang="en-US" sz="1200" b="1" i="1">
                          <a:latin typeface="Cambria Math" panose="02040503050406030204" pitchFamily="18" charset="0"/>
                        </a:rPr>
                        <m:t>+</m:t>
                      </m:r>
                      <m:sSub>
                        <m:sSubPr>
                          <m:ctrlPr>
                            <a:rPr lang="en-US" sz="1200" i="1">
                              <a:latin typeface="Cambria Math" panose="02040503050406030204" pitchFamily="18" charset="0"/>
                            </a:rPr>
                          </m:ctrlPr>
                        </m:sSubPr>
                        <m:e>
                          <m:r>
                            <a:rPr lang="en-US" sz="1200" b="1" i="1">
                              <a:latin typeface="Cambria Math" panose="02040503050406030204" pitchFamily="18" charset="0"/>
                            </a:rPr>
                            <m:t>𝑬</m:t>
                          </m:r>
                        </m:e>
                        <m:sub>
                          <m:r>
                            <a:rPr lang="en-US" sz="1200" b="1" i="1">
                              <a:latin typeface="Cambria Math" panose="02040503050406030204" pitchFamily="18" charset="0"/>
                            </a:rPr>
                            <m:t>𝒅𝒚𝒏</m:t>
                          </m:r>
                        </m:sub>
                      </m:sSub>
                      <m:d>
                        <m:dPr>
                          <m:ctrlPr>
                            <a:rPr lang="en-US" sz="1200" i="1">
                              <a:latin typeface="Cambria Math" panose="02040503050406030204" pitchFamily="18" charset="0"/>
                            </a:rPr>
                          </m:ctrlPr>
                        </m:dPr>
                        <m:e>
                          <m:sSub>
                            <m:sSubPr>
                              <m:ctrlPr>
                                <a:rPr lang="en-US" sz="1200" i="1">
                                  <a:latin typeface="Cambria Math" panose="02040503050406030204" pitchFamily="18" charset="0"/>
                                </a:rPr>
                              </m:ctrlPr>
                            </m:sSubPr>
                            <m:e>
                              <m:r>
                                <a:rPr lang="en-US" sz="1200" b="1" i="1">
                                  <a:latin typeface="Cambria Math" panose="02040503050406030204" pitchFamily="18" charset="0"/>
                                </a:rPr>
                                <m:t>𝒂</m:t>
                              </m:r>
                            </m:e>
                            <m:sub>
                              <m:r>
                                <a:rPr lang="en-US" sz="1200" b="1" i="1">
                                  <a:latin typeface="Cambria Math" panose="02040503050406030204" pitchFamily="18" charset="0"/>
                                </a:rPr>
                                <m:t>𝟏</m:t>
                              </m:r>
                            </m:sub>
                          </m:sSub>
                          <m:r>
                            <a:rPr lang="en-US" sz="1200" b="1" i="1">
                              <a:latin typeface="Cambria Math" panose="02040503050406030204" pitchFamily="18" charset="0"/>
                            </a:rPr>
                            <m:t>,</m:t>
                          </m:r>
                          <m:sSub>
                            <m:sSubPr>
                              <m:ctrlPr>
                                <a:rPr lang="en-US" sz="1200" i="1">
                                  <a:latin typeface="Cambria Math" panose="02040503050406030204" pitchFamily="18" charset="0"/>
                                </a:rPr>
                              </m:ctrlPr>
                            </m:sSubPr>
                            <m:e>
                              <m:r>
                                <a:rPr lang="en-US" sz="1200" b="1" i="1">
                                  <a:latin typeface="Cambria Math" panose="02040503050406030204" pitchFamily="18" charset="0"/>
                                </a:rPr>
                                <m:t>𝒄</m:t>
                              </m:r>
                            </m:e>
                            <m:sub>
                              <m:r>
                                <a:rPr lang="en-US" sz="1200" b="1" i="1">
                                  <a:latin typeface="Cambria Math" panose="02040503050406030204" pitchFamily="18" charset="0"/>
                                </a:rPr>
                                <m:t>𝟏</m:t>
                              </m:r>
                            </m:sub>
                          </m:sSub>
                        </m:e>
                      </m:d>
                      <m:r>
                        <a:rPr lang="en-US" sz="1200" b="1">
                          <a:latin typeface="Cambria Math" panose="02040503050406030204" pitchFamily="18" charset="0"/>
                        </a:rPr>
                        <m:t>+</m:t>
                      </m:r>
                      <m:sSub>
                        <m:sSubPr>
                          <m:ctrlPr>
                            <a:rPr lang="en-US" sz="1200" i="1">
                              <a:latin typeface="Cambria Math" panose="02040503050406030204" pitchFamily="18" charset="0"/>
                            </a:rPr>
                          </m:ctrlPr>
                        </m:sSubPr>
                        <m:e>
                          <m:r>
                            <a:rPr lang="en-US" sz="1200" b="1" i="1">
                              <a:latin typeface="Cambria Math" panose="02040503050406030204" pitchFamily="18" charset="0"/>
                            </a:rPr>
                            <m:t>𝑬</m:t>
                          </m:r>
                        </m:e>
                        <m:sub>
                          <m:r>
                            <a:rPr lang="en-US" sz="1200" b="1" i="1">
                              <a:latin typeface="Cambria Math" panose="02040503050406030204" pitchFamily="18" charset="0"/>
                            </a:rPr>
                            <m:t>𝒊𝒅𝒍</m:t>
                          </m:r>
                        </m:sub>
                      </m:sSub>
                      <m:d>
                        <m:dPr>
                          <m:ctrlPr>
                            <a:rPr lang="en-US" sz="1200" i="1">
                              <a:latin typeface="Cambria Math" panose="02040503050406030204" pitchFamily="18" charset="0"/>
                            </a:rPr>
                          </m:ctrlPr>
                        </m:dPr>
                        <m:e>
                          <m:sSub>
                            <m:sSubPr>
                              <m:ctrlPr>
                                <a:rPr lang="en-US" sz="1200" i="1">
                                  <a:latin typeface="Cambria Math" panose="02040503050406030204" pitchFamily="18" charset="0"/>
                                </a:rPr>
                              </m:ctrlPr>
                            </m:sSubPr>
                            <m:e>
                              <m:r>
                                <a:rPr lang="en-US" sz="1200" b="1" i="1">
                                  <a:latin typeface="Cambria Math" panose="02040503050406030204" pitchFamily="18" charset="0"/>
                                </a:rPr>
                                <m:t>𝒂</m:t>
                              </m:r>
                            </m:e>
                            <m:sub>
                              <m:r>
                                <a:rPr lang="en-US" sz="1200" b="1" i="1">
                                  <a:latin typeface="Cambria Math" panose="02040503050406030204" pitchFamily="18" charset="0"/>
                                </a:rPr>
                                <m:t>𝟐</m:t>
                              </m:r>
                            </m:sub>
                          </m:sSub>
                          <m:r>
                            <a:rPr lang="en-US" sz="1200" b="1" i="1">
                              <a:latin typeface="Cambria Math" panose="02040503050406030204" pitchFamily="18" charset="0"/>
                            </a:rPr>
                            <m:t>,</m:t>
                          </m:r>
                          <m:sSub>
                            <m:sSubPr>
                              <m:ctrlPr>
                                <a:rPr lang="en-US" sz="1200" i="1">
                                  <a:latin typeface="Cambria Math" panose="02040503050406030204" pitchFamily="18" charset="0"/>
                                </a:rPr>
                              </m:ctrlPr>
                            </m:sSubPr>
                            <m:e>
                              <m:r>
                                <a:rPr lang="en-US" sz="1200" b="1" i="1">
                                  <a:latin typeface="Cambria Math" panose="02040503050406030204" pitchFamily="18" charset="0"/>
                                </a:rPr>
                                <m:t>𝒄</m:t>
                              </m:r>
                            </m:e>
                            <m:sub>
                              <m:r>
                                <a:rPr lang="en-US" sz="1200" b="1" i="1">
                                  <a:latin typeface="Cambria Math" panose="02040503050406030204" pitchFamily="18" charset="0"/>
                                </a:rPr>
                                <m:t>𝟐</m:t>
                              </m:r>
                            </m:sub>
                          </m:sSub>
                        </m:e>
                      </m:d>
                      <m:r>
                        <a:rPr lang="en-US" sz="1200" b="1">
                          <a:latin typeface="Cambria Math" panose="02040503050406030204" pitchFamily="18" charset="0"/>
                        </a:rPr>
                        <m:t>&gt; </m:t>
                      </m:r>
                      <m:sSub>
                        <m:sSubPr>
                          <m:ctrlPr>
                            <a:rPr lang="en-US" sz="1200" i="1">
                              <a:latin typeface="Cambria Math" panose="02040503050406030204" pitchFamily="18" charset="0"/>
                            </a:rPr>
                          </m:ctrlPr>
                        </m:sSubPr>
                        <m:e>
                          <m:r>
                            <a:rPr lang="en-US" sz="1200" b="1" i="1">
                              <a:latin typeface="Cambria Math" panose="02040503050406030204" pitchFamily="18" charset="0"/>
                            </a:rPr>
                            <m:t>𝑬</m:t>
                          </m:r>
                        </m:e>
                        <m:sub>
                          <m:r>
                            <a:rPr lang="en-US" sz="1200" b="1" i="1">
                              <a:latin typeface="Cambria Math" panose="02040503050406030204" pitchFamily="18" charset="0"/>
                            </a:rPr>
                            <m:t>𝒅𝒚𝒏</m:t>
                          </m:r>
                        </m:sub>
                      </m:sSub>
                      <m:d>
                        <m:dPr>
                          <m:ctrlPr>
                            <a:rPr lang="en-US" sz="1200" i="1">
                              <a:latin typeface="Cambria Math" panose="02040503050406030204" pitchFamily="18" charset="0"/>
                            </a:rPr>
                          </m:ctrlPr>
                        </m:dPr>
                        <m:e>
                          <m:sSub>
                            <m:sSubPr>
                              <m:ctrlPr>
                                <a:rPr lang="en-US" sz="1200" i="1">
                                  <a:latin typeface="Cambria Math" panose="02040503050406030204" pitchFamily="18" charset="0"/>
                                </a:rPr>
                              </m:ctrlPr>
                            </m:sSubPr>
                            <m:e>
                              <m:r>
                                <a:rPr lang="en-US" sz="1200" b="1" i="1">
                                  <a:latin typeface="Cambria Math" panose="02040503050406030204" pitchFamily="18" charset="0"/>
                                </a:rPr>
                                <m:t>𝒂</m:t>
                              </m:r>
                            </m:e>
                            <m:sub>
                              <m:r>
                                <a:rPr lang="en-US" sz="1200" b="1" i="1">
                                  <a:latin typeface="Cambria Math" panose="02040503050406030204" pitchFamily="18" charset="0"/>
                                </a:rPr>
                                <m:t>𝟏</m:t>
                              </m:r>
                            </m:sub>
                          </m:sSub>
                          <m:r>
                            <a:rPr lang="en-US" sz="1200" b="1" i="1">
                              <a:latin typeface="Cambria Math" panose="02040503050406030204" pitchFamily="18" charset="0"/>
                            </a:rPr>
                            <m:t>,</m:t>
                          </m:r>
                          <m:sSub>
                            <m:sSubPr>
                              <m:ctrlPr>
                                <a:rPr lang="en-US" sz="1200" i="1">
                                  <a:latin typeface="Cambria Math" panose="02040503050406030204" pitchFamily="18" charset="0"/>
                                </a:rPr>
                              </m:ctrlPr>
                            </m:sSubPr>
                            <m:e>
                              <m:r>
                                <a:rPr lang="en-US" sz="1200" b="1" i="1">
                                  <a:latin typeface="Cambria Math" panose="02040503050406030204" pitchFamily="18" charset="0"/>
                                </a:rPr>
                                <m:t>𝒄</m:t>
                              </m:r>
                            </m:e>
                            <m:sub>
                              <m:r>
                                <a:rPr lang="en-US" sz="1200" b="1" i="1">
                                  <a:latin typeface="Cambria Math" panose="02040503050406030204" pitchFamily="18" charset="0"/>
                                </a:rPr>
                                <m:t>𝟐</m:t>
                              </m:r>
                            </m:sub>
                          </m:sSub>
                        </m:e>
                      </m:d>
                    </m:oMath>
                  </m:oMathPara>
                </a14:m>
                <a:endParaRPr lang="en-US" sz="1200" dirty="0"/>
              </a:p>
            </p:txBody>
          </p:sp>
        </mc:Choice>
        <mc:Fallback xmlns="">
          <p:sp>
            <p:nvSpPr>
              <p:cNvPr id="40" name="TextBox 39"/>
              <p:cNvSpPr txBox="1">
                <a:spLocks noRot="1" noChangeAspect="1" noMove="1" noResize="1" noEditPoints="1" noAdjustHandles="1" noChangeArrowheads="1" noChangeShapeType="1" noTextEdit="1"/>
              </p:cNvSpPr>
              <p:nvPr/>
            </p:nvSpPr>
            <p:spPr>
              <a:xfrm>
                <a:off x="519861" y="6177290"/>
                <a:ext cx="4585539" cy="293991"/>
              </a:xfrm>
              <a:prstGeom prst="rect">
                <a:avLst/>
              </a:prstGeom>
              <a:blipFill rotWithShape="1">
                <a:blip r:embed="rId3"/>
                <a:stretch>
                  <a:fillRect/>
                </a:stretch>
              </a:blipFill>
            </p:spPr>
            <p:txBody>
              <a:bodyPr/>
              <a:lstStyle/>
              <a:p>
                <a:r>
                  <a:rPr lang="en-US">
                    <a:noFill/>
                  </a:rPr>
                  <a:t> </a:t>
                </a:r>
              </a:p>
            </p:txBody>
          </p:sp>
        </mc:Fallback>
      </mc:AlternateContent>
      <p:sp>
        <p:nvSpPr>
          <p:cNvPr id="57" name="Slide Number Placeholder 56"/>
          <p:cNvSpPr>
            <a:spLocks noGrp="1"/>
          </p:cNvSpPr>
          <p:nvPr>
            <p:ph type="sldNum" sz="quarter" idx="12"/>
          </p:nvPr>
        </p:nvSpPr>
        <p:spPr/>
        <p:txBody>
          <a:bodyPr/>
          <a:lstStyle/>
          <a:p>
            <a:pPr>
              <a:defRPr/>
            </a:pPr>
            <a:fld id="{AC8AD5AF-7CB5-4CD4-A719-F51A283208B1}" type="slidenum">
              <a:rPr lang="en-US" smtClean="0">
                <a:solidFill>
                  <a:srgbClr val="000000"/>
                </a:solidFill>
              </a:rPr>
              <a:pPr>
                <a:defRPr/>
              </a:pPr>
              <a:t>15</a:t>
            </a:fld>
            <a:r>
              <a:rPr lang="en-US" smtClean="0">
                <a:solidFill>
                  <a:srgbClr val="000000"/>
                </a:solidFill>
              </a:rPr>
              <a:t>/22</a:t>
            </a:r>
            <a:endParaRPr lang="en-US" dirty="0">
              <a:solidFill>
                <a:srgbClr val="000000"/>
              </a:solidFill>
            </a:endParaRPr>
          </a:p>
        </p:txBody>
      </p:sp>
    </p:spTree>
    <p:extLst>
      <p:ext uri="{BB962C8B-B14F-4D97-AF65-F5344CB8AC3E}">
        <p14:creationId xmlns:p14="http://schemas.microsoft.com/office/powerpoint/2010/main" val="1667428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7"/>
                                        </p:tgtEl>
                                        <p:attrNameLst>
                                          <p:attrName>style.visibility</p:attrName>
                                        </p:attrNameLst>
                                      </p:cBhvr>
                                      <p:to>
                                        <p:strVal val="visible"/>
                                      </p:to>
                                    </p:set>
                                    <p:animEffect transition="in" filter="fade">
                                      <p:cBhvr>
                                        <p:cTn id="7" dur="500"/>
                                        <p:tgtEl>
                                          <p:spTgt spid="67"/>
                                        </p:tgtEl>
                                      </p:cBhvr>
                                    </p:animEffect>
                                  </p:childTnLst>
                                </p:cTn>
                              </p:par>
                              <p:par>
                                <p:cTn id="8" presetID="1" presetClass="entr" presetSubtype="0" fill="hold" grpId="0" nodeType="withEffect">
                                  <p:stCondLst>
                                    <p:cond delay="0"/>
                                  </p:stCondLst>
                                  <p:childTnLst>
                                    <p:set>
                                      <p:cBhvr>
                                        <p:cTn id="9" dur="1" fill="hold">
                                          <p:stCondLst>
                                            <p:cond delay="0"/>
                                          </p:stCondLst>
                                        </p:cTn>
                                        <p:tgtEl>
                                          <p:spTgt spid="61"/>
                                        </p:tgtEl>
                                        <p:attrNameLst>
                                          <p:attrName>style.visibility</p:attrName>
                                        </p:attrNameLst>
                                      </p:cBhvr>
                                      <p:to>
                                        <p:strVal val="visible"/>
                                      </p:to>
                                    </p:set>
                                  </p:childTnLst>
                                </p:cTn>
                              </p:par>
                              <p:par>
                                <p:cTn id="10" presetID="1" presetClass="entr" presetSubtype="0" fill="hold" grpId="0" nodeType="withEffect">
                                  <p:stCondLst>
                                    <p:cond delay="0"/>
                                  </p:stCondLst>
                                  <p:childTnLst>
                                    <p:set>
                                      <p:cBhvr>
                                        <p:cTn id="11" dur="1" fill="hold">
                                          <p:stCondLst>
                                            <p:cond delay="0"/>
                                          </p:stCondLst>
                                        </p:cTn>
                                        <p:tgtEl>
                                          <p:spTgt spid="60"/>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68"/>
                                        </p:tgtEl>
                                        <p:attrNameLst>
                                          <p:attrName>style.visibility</p:attrName>
                                        </p:attrNameLst>
                                      </p:cBhvr>
                                      <p:to>
                                        <p:strVal val="visible"/>
                                      </p:to>
                                    </p:set>
                                    <p:animEffect transition="in" filter="fade">
                                      <p:cBhvr>
                                        <p:cTn id="16" dur="500"/>
                                        <p:tgtEl>
                                          <p:spTgt spid="68"/>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500"/>
                                        <p:tgtEl>
                                          <p:spTgt spid="8"/>
                                        </p:tgtEl>
                                      </p:cBhvr>
                                    </p:animEffect>
                                  </p:childTnLst>
                                </p:cTn>
                              </p:par>
                              <p:par>
                                <p:cTn id="20" presetID="10" presetClass="entr" presetSubtype="0" fill="hold" nodeType="with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fade">
                                      <p:cBhvr>
                                        <p:cTn id="22" dur="500"/>
                                        <p:tgtEl>
                                          <p:spTgt spid="17"/>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8"/>
                                        </p:tgtEl>
                                        <p:attrNameLst>
                                          <p:attrName>style.visibility</p:attrName>
                                        </p:attrNameLst>
                                      </p:cBhvr>
                                      <p:to>
                                        <p:strVal val="visible"/>
                                      </p:to>
                                    </p:set>
                                    <p:animEffect transition="in" filter="fade">
                                      <p:cBhvr>
                                        <p:cTn id="25" dur="500"/>
                                        <p:tgtEl>
                                          <p:spTgt spid="18"/>
                                        </p:tgtEl>
                                      </p:cBhvr>
                                    </p:animEffect>
                                  </p:childTnLst>
                                </p:cTn>
                              </p:par>
                              <p:par>
                                <p:cTn id="26" presetID="10" presetClass="entr" presetSubtype="0" fill="hold" nodeType="withEffect">
                                  <p:stCondLst>
                                    <p:cond delay="0"/>
                                  </p:stCondLst>
                                  <p:childTnLst>
                                    <p:set>
                                      <p:cBhvr>
                                        <p:cTn id="27" dur="1" fill="hold">
                                          <p:stCondLst>
                                            <p:cond delay="0"/>
                                          </p:stCondLst>
                                        </p:cTn>
                                        <p:tgtEl>
                                          <p:spTgt spid="19"/>
                                        </p:tgtEl>
                                        <p:attrNameLst>
                                          <p:attrName>style.visibility</p:attrName>
                                        </p:attrNameLst>
                                      </p:cBhvr>
                                      <p:to>
                                        <p:strVal val="visible"/>
                                      </p:to>
                                    </p:set>
                                    <p:animEffect transition="in" filter="fade">
                                      <p:cBhvr>
                                        <p:cTn id="28" dur="500"/>
                                        <p:tgtEl>
                                          <p:spTgt spid="19"/>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20"/>
                                        </p:tgtEl>
                                        <p:attrNameLst>
                                          <p:attrName>style.visibility</p:attrName>
                                        </p:attrNameLst>
                                      </p:cBhvr>
                                      <p:to>
                                        <p:strVal val="visible"/>
                                      </p:to>
                                    </p:set>
                                    <p:animEffect transition="in" filter="fade">
                                      <p:cBhvr>
                                        <p:cTn id="31" dur="500"/>
                                        <p:tgtEl>
                                          <p:spTgt spid="20"/>
                                        </p:tgtEl>
                                      </p:cBhvr>
                                    </p:animEffect>
                                  </p:childTnLst>
                                </p:cTn>
                              </p:par>
                              <p:par>
                                <p:cTn id="32" presetID="10" presetClass="entr" presetSubtype="0" fill="hold" nodeType="withEffect">
                                  <p:stCondLst>
                                    <p:cond delay="0"/>
                                  </p:stCondLst>
                                  <p:childTnLst>
                                    <p:set>
                                      <p:cBhvr>
                                        <p:cTn id="33" dur="1" fill="hold">
                                          <p:stCondLst>
                                            <p:cond delay="0"/>
                                          </p:stCondLst>
                                        </p:cTn>
                                        <p:tgtEl>
                                          <p:spTgt spid="21"/>
                                        </p:tgtEl>
                                        <p:attrNameLst>
                                          <p:attrName>style.visibility</p:attrName>
                                        </p:attrNameLst>
                                      </p:cBhvr>
                                      <p:to>
                                        <p:strVal val="visible"/>
                                      </p:to>
                                    </p:set>
                                    <p:animEffect transition="in" filter="fade">
                                      <p:cBhvr>
                                        <p:cTn id="34" dur="500"/>
                                        <p:tgtEl>
                                          <p:spTgt spid="21"/>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22"/>
                                        </p:tgtEl>
                                        <p:attrNameLst>
                                          <p:attrName>style.visibility</p:attrName>
                                        </p:attrNameLst>
                                      </p:cBhvr>
                                      <p:to>
                                        <p:strVal val="visible"/>
                                      </p:to>
                                    </p:set>
                                    <p:animEffect transition="in" filter="fade">
                                      <p:cBhvr>
                                        <p:cTn id="37" dur="500"/>
                                        <p:tgtEl>
                                          <p:spTgt spid="22"/>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25"/>
                                        </p:tgtEl>
                                        <p:attrNameLst>
                                          <p:attrName>style.visibility</p:attrName>
                                        </p:attrNameLst>
                                      </p:cBhvr>
                                      <p:to>
                                        <p:strVal val="visible"/>
                                      </p:to>
                                    </p:set>
                                    <p:animEffect transition="in" filter="fade">
                                      <p:cBhvr>
                                        <p:cTn id="40" dur="500"/>
                                        <p:tgtEl>
                                          <p:spTgt spid="25"/>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26"/>
                                        </p:tgtEl>
                                        <p:attrNameLst>
                                          <p:attrName>style.visibility</p:attrName>
                                        </p:attrNameLst>
                                      </p:cBhvr>
                                      <p:to>
                                        <p:strVal val="visible"/>
                                      </p:to>
                                    </p:set>
                                    <p:animEffect transition="in" filter="fade">
                                      <p:cBhvr>
                                        <p:cTn id="43" dur="500"/>
                                        <p:tgtEl>
                                          <p:spTgt spid="26"/>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28"/>
                                        </p:tgtEl>
                                        <p:attrNameLst>
                                          <p:attrName>style.visibility</p:attrName>
                                        </p:attrNameLst>
                                      </p:cBhvr>
                                      <p:to>
                                        <p:strVal val="visible"/>
                                      </p:to>
                                    </p:set>
                                    <p:animEffect transition="in" filter="fade">
                                      <p:cBhvr>
                                        <p:cTn id="46" dur="500"/>
                                        <p:tgtEl>
                                          <p:spTgt spid="28"/>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29"/>
                                        </p:tgtEl>
                                        <p:attrNameLst>
                                          <p:attrName>style.visibility</p:attrName>
                                        </p:attrNameLst>
                                      </p:cBhvr>
                                      <p:to>
                                        <p:strVal val="visible"/>
                                      </p:to>
                                    </p:set>
                                    <p:animEffect transition="in" filter="fade">
                                      <p:cBhvr>
                                        <p:cTn id="49" dur="500"/>
                                        <p:tgtEl>
                                          <p:spTgt spid="29"/>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35"/>
                                        </p:tgtEl>
                                        <p:attrNameLst>
                                          <p:attrName>style.visibility</p:attrName>
                                        </p:attrNameLst>
                                      </p:cBhvr>
                                      <p:to>
                                        <p:strVal val="visible"/>
                                      </p:to>
                                    </p:set>
                                    <p:animEffect transition="in" filter="fade">
                                      <p:cBhvr>
                                        <p:cTn id="52" dur="500"/>
                                        <p:tgtEl>
                                          <p:spTgt spid="35"/>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36"/>
                                        </p:tgtEl>
                                        <p:attrNameLst>
                                          <p:attrName>style.visibility</p:attrName>
                                        </p:attrNameLst>
                                      </p:cBhvr>
                                      <p:to>
                                        <p:strVal val="visible"/>
                                      </p:to>
                                    </p:set>
                                    <p:animEffect transition="in" filter="fade">
                                      <p:cBhvr>
                                        <p:cTn id="55" dur="500"/>
                                        <p:tgtEl>
                                          <p:spTgt spid="36"/>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53"/>
                                        </p:tgtEl>
                                        <p:attrNameLst>
                                          <p:attrName>style.visibility</p:attrName>
                                        </p:attrNameLst>
                                      </p:cBhvr>
                                      <p:to>
                                        <p:strVal val="visible"/>
                                      </p:to>
                                    </p:set>
                                    <p:animEffect transition="in" filter="fade">
                                      <p:cBhvr>
                                        <p:cTn id="58" dur="500"/>
                                        <p:tgtEl>
                                          <p:spTgt spid="53"/>
                                        </p:tgtEl>
                                      </p:cBhvr>
                                    </p:animEffect>
                                  </p:childTnLst>
                                </p:cTn>
                              </p:par>
                              <p:par>
                                <p:cTn id="59" presetID="10" presetClass="entr" presetSubtype="0" fill="hold" nodeType="withEffect">
                                  <p:stCondLst>
                                    <p:cond delay="0"/>
                                  </p:stCondLst>
                                  <p:childTnLst>
                                    <p:set>
                                      <p:cBhvr>
                                        <p:cTn id="60" dur="1" fill="hold">
                                          <p:stCondLst>
                                            <p:cond delay="0"/>
                                          </p:stCondLst>
                                        </p:cTn>
                                        <p:tgtEl>
                                          <p:spTgt spid="62"/>
                                        </p:tgtEl>
                                        <p:attrNameLst>
                                          <p:attrName>style.visibility</p:attrName>
                                        </p:attrNameLst>
                                      </p:cBhvr>
                                      <p:to>
                                        <p:strVal val="visible"/>
                                      </p:to>
                                    </p:set>
                                    <p:animEffect transition="in" filter="fade">
                                      <p:cBhvr>
                                        <p:cTn id="61" dur="500"/>
                                        <p:tgtEl>
                                          <p:spTgt spid="62"/>
                                        </p:tgtEl>
                                      </p:cBhvr>
                                    </p:animEffect>
                                  </p:childTnLst>
                                </p:cTn>
                              </p:par>
                            </p:childTnLst>
                          </p:cTn>
                        </p:par>
                      </p:childTnLst>
                    </p:cTn>
                  </p:par>
                  <p:par>
                    <p:cTn id="62" fill="hold">
                      <p:stCondLst>
                        <p:cond delay="indefinite"/>
                      </p:stCondLst>
                      <p:childTnLst>
                        <p:par>
                          <p:cTn id="63" fill="hold">
                            <p:stCondLst>
                              <p:cond delay="0"/>
                            </p:stCondLst>
                            <p:childTnLst>
                              <p:par>
                                <p:cTn id="64" presetID="10" presetClass="entr" presetSubtype="0" fill="hold" grpId="0" nodeType="clickEffect">
                                  <p:stCondLst>
                                    <p:cond delay="0"/>
                                  </p:stCondLst>
                                  <p:childTnLst>
                                    <p:set>
                                      <p:cBhvr>
                                        <p:cTn id="65" dur="1" fill="hold">
                                          <p:stCondLst>
                                            <p:cond delay="0"/>
                                          </p:stCondLst>
                                        </p:cTn>
                                        <p:tgtEl>
                                          <p:spTgt spid="69"/>
                                        </p:tgtEl>
                                        <p:attrNameLst>
                                          <p:attrName>style.visibility</p:attrName>
                                        </p:attrNameLst>
                                      </p:cBhvr>
                                      <p:to>
                                        <p:strVal val="visible"/>
                                      </p:to>
                                    </p:set>
                                    <p:animEffect transition="in" filter="fade">
                                      <p:cBhvr>
                                        <p:cTn id="66" dur="500"/>
                                        <p:tgtEl>
                                          <p:spTgt spid="69"/>
                                        </p:tgtEl>
                                      </p:cBhvr>
                                    </p:animEffect>
                                  </p:childTnLst>
                                </p:cTn>
                              </p:par>
                              <p:par>
                                <p:cTn id="67" presetID="10" presetClass="entr" presetSubtype="0" fill="hold" grpId="0" nodeType="withEffect">
                                  <p:stCondLst>
                                    <p:cond delay="0"/>
                                  </p:stCondLst>
                                  <p:childTnLst>
                                    <p:set>
                                      <p:cBhvr>
                                        <p:cTn id="68" dur="1" fill="hold">
                                          <p:stCondLst>
                                            <p:cond delay="0"/>
                                          </p:stCondLst>
                                        </p:cTn>
                                        <p:tgtEl>
                                          <p:spTgt spid="24"/>
                                        </p:tgtEl>
                                        <p:attrNameLst>
                                          <p:attrName>style.visibility</p:attrName>
                                        </p:attrNameLst>
                                      </p:cBhvr>
                                      <p:to>
                                        <p:strVal val="visible"/>
                                      </p:to>
                                    </p:set>
                                    <p:animEffect transition="in" filter="fade">
                                      <p:cBhvr>
                                        <p:cTn id="69" dur="500"/>
                                        <p:tgtEl>
                                          <p:spTgt spid="24"/>
                                        </p:tgtEl>
                                      </p:cBhvr>
                                    </p:animEffect>
                                  </p:childTnLst>
                                </p:cTn>
                              </p:par>
                              <p:par>
                                <p:cTn id="70" presetID="10" presetClass="entr" presetSubtype="0" fill="hold" grpId="0" nodeType="withEffect">
                                  <p:stCondLst>
                                    <p:cond delay="0"/>
                                  </p:stCondLst>
                                  <p:childTnLst>
                                    <p:set>
                                      <p:cBhvr>
                                        <p:cTn id="71" dur="1" fill="hold">
                                          <p:stCondLst>
                                            <p:cond delay="0"/>
                                          </p:stCondLst>
                                        </p:cTn>
                                        <p:tgtEl>
                                          <p:spTgt spid="7"/>
                                        </p:tgtEl>
                                        <p:attrNameLst>
                                          <p:attrName>style.visibility</p:attrName>
                                        </p:attrNameLst>
                                      </p:cBhvr>
                                      <p:to>
                                        <p:strVal val="visible"/>
                                      </p:to>
                                    </p:set>
                                    <p:animEffect transition="in" filter="fade">
                                      <p:cBhvr>
                                        <p:cTn id="72" dur="500"/>
                                        <p:tgtEl>
                                          <p:spTgt spid="7"/>
                                        </p:tgtEl>
                                      </p:cBhvr>
                                    </p:animEffect>
                                  </p:childTnLst>
                                </p:cTn>
                              </p:par>
                              <p:par>
                                <p:cTn id="73" presetID="10" presetClass="entr" presetSubtype="0" fill="hold" nodeType="withEffect">
                                  <p:stCondLst>
                                    <p:cond delay="0"/>
                                  </p:stCondLst>
                                  <p:childTnLst>
                                    <p:set>
                                      <p:cBhvr>
                                        <p:cTn id="74" dur="1" fill="hold">
                                          <p:stCondLst>
                                            <p:cond delay="0"/>
                                          </p:stCondLst>
                                        </p:cTn>
                                        <p:tgtEl>
                                          <p:spTgt spid="9"/>
                                        </p:tgtEl>
                                        <p:attrNameLst>
                                          <p:attrName>style.visibility</p:attrName>
                                        </p:attrNameLst>
                                      </p:cBhvr>
                                      <p:to>
                                        <p:strVal val="visible"/>
                                      </p:to>
                                    </p:set>
                                    <p:animEffect transition="in" filter="fade">
                                      <p:cBhvr>
                                        <p:cTn id="75" dur="500"/>
                                        <p:tgtEl>
                                          <p:spTgt spid="9"/>
                                        </p:tgtEl>
                                      </p:cBhvr>
                                    </p:animEffect>
                                  </p:childTnLst>
                                </p:cTn>
                              </p:par>
                              <p:par>
                                <p:cTn id="76" presetID="10" presetClass="entr" presetSubtype="0" fill="hold" grpId="0" nodeType="withEffect">
                                  <p:stCondLst>
                                    <p:cond delay="0"/>
                                  </p:stCondLst>
                                  <p:childTnLst>
                                    <p:set>
                                      <p:cBhvr>
                                        <p:cTn id="77" dur="1" fill="hold">
                                          <p:stCondLst>
                                            <p:cond delay="0"/>
                                          </p:stCondLst>
                                        </p:cTn>
                                        <p:tgtEl>
                                          <p:spTgt spid="10"/>
                                        </p:tgtEl>
                                        <p:attrNameLst>
                                          <p:attrName>style.visibility</p:attrName>
                                        </p:attrNameLst>
                                      </p:cBhvr>
                                      <p:to>
                                        <p:strVal val="visible"/>
                                      </p:to>
                                    </p:set>
                                    <p:animEffect transition="in" filter="fade">
                                      <p:cBhvr>
                                        <p:cTn id="78" dur="500"/>
                                        <p:tgtEl>
                                          <p:spTgt spid="10"/>
                                        </p:tgtEl>
                                      </p:cBhvr>
                                    </p:animEffect>
                                  </p:childTnLst>
                                </p:cTn>
                              </p:par>
                              <p:par>
                                <p:cTn id="79" presetID="10" presetClass="entr" presetSubtype="0" fill="hold" nodeType="withEffect">
                                  <p:stCondLst>
                                    <p:cond delay="0"/>
                                  </p:stCondLst>
                                  <p:childTnLst>
                                    <p:set>
                                      <p:cBhvr>
                                        <p:cTn id="80" dur="1" fill="hold">
                                          <p:stCondLst>
                                            <p:cond delay="0"/>
                                          </p:stCondLst>
                                        </p:cTn>
                                        <p:tgtEl>
                                          <p:spTgt spid="11"/>
                                        </p:tgtEl>
                                        <p:attrNameLst>
                                          <p:attrName>style.visibility</p:attrName>
                                        </p:attrNameLst>
                                      </p:cBhvr>
                                      <p:to>
                                        <p:strVal val="visible"/>
                                      </p:to>
                                    </p:set>
                                    <p:animEffect transition="in" filter="fade">
                                      <p:cBhvr>
                                        <p:cTn id="81" dur="500"/>
                                        <p:tgtEl>
                                          <p:spTgt spid="11"/>
                                        </p:tgtEl>
                                      </p:cBhvr>
                                    </p:animEffect>
                                  </p:childTnLst>
                                </p:cTn>
                              </p:par>
                              <p:par>
                                <p:cTn id="82" presetID="10" presetClass="entr" presetSubtype="0" fill="hold" grpId="0" nodeType="withEffect">
                                  <p:stCondLst>
                                    <p:cond delay="0"/>
                                  </p:stCondLst>
                                  <p:childTnLst>
                                    <p:set>
                                      <p:cBhvr>
                                        <p:cTn id="83" dur="1" fill="hold">
                                          <p:stCondLst>
                                            <p:cond delay="0"/>
                                          </p:stCondLst>
                                        </p:cTn>
                                        <p:tgtEl>
                                          <p:spTgt spid="12"/>
                                        </p:tgtEl>
                                        <p:attrNameLst>
                                          <p:attrName>style.visibility</p:attrName>
                                        </p:attrNameLst>
                                      </p:cBhvr>
                                      <p:to>
                                        <p:strVal val="visible"/>
                                      </p:to>
                                    </p:set>
                                    <p:animEffect transition="in" filter="fade">
                                      <p:cBhvr>
                                        <p:cTn id="84" dur="500"/>
                                        <p:tgtEl>
                                          <p:spTgt spid="12"/>
                                        </p:tgtEl>
                                      </p:cBhvr>
                                    </p:animEffect>
                                  </p:childTnLst>
                                </p:cTn>
                              </p:par>
                              <p:par>
                                <p:cTn id="85" presetID="10" presetClass="entr" presetSubtype="0" fill="hold" nodeType="withEffect">
                                  <p:stCondLst>
                                    <p:cond delay="0"/>
                                  </p:stCondLst>
                                  <p:childTnLst>
                                    <p:set>
                                      <p:cBhvr>
                                        <p:cTn id="86" dur="1" fill="hold">
                                          <p:stCondLst>
                                            <p:cond delay="0"/>
                                          </p:stCondLst>
                                        </p:cTn>
                                        <p:tgtEl>
                                          <p:spTgt spid="13"/>
                                        </p:tgtEl>
                                        <p:attrNameLst>
                                          <p:attrName>style.visibility</p:attrName>
                                        </p:attrNameLst>
                                      </p:cBhvr>
                                      <p:to>
                                        <p:strVal val="visible"/>
                                      </p:to>
                                    </p:set>
                                    <p:animEffect transition="in" filter="fade">
                                      <p:cBhvr>
                                        <p:cTn id="87" dur="500"/>
                                        <p:tgtEl>
                                          <p:spTgt spid="13"/>
                                        </p:tgtEl>
                                      </p:cBhvr>
                                    </p:animEffect>
                                  </p:childTnLst>
                                </p:cTn>
                              </p:par>
                              <p:par>
                                <p:cTn id="88" presetID="10" presetClass="entr" presetSubtype="0" fill="hold" nodeType="withEffect">
                                  <p:stCondLst>
                                    <p:cond delay="0"/>
                                  </p:stCondLst>
                                  <p:childTnLst>
                                    <p:set>
                                      <p:cBhvr>
                                        <p:cTn id="89" dur="1" fill="hold">
                                          <p:stCondLst>
                                            <p:cond delay="0"/>
                                          </p:stCondLst>
                                        </p:cTn>
                                        <p:tgtEl>
                                          <p:spTgt spid="14"/>
                                        </p:tgtEl>
                                        <p:attrNameLst>
                                          <p:attrName>style.visibility</p:attrName>
                                        </p:attrNameLst>
                                      </p:cBhvr>
                                      <p:to>
                                        <p:strVal val="visible"/>
                                      </p:to>
                                    </p:set>
                                    <p:animEffect transition="in" filter="fade">
                                      <p:cBhvr>
                                        <p:cTn id="90" dur="500"/>
                                        <p:tgtEl>
                                          <p:spTgt spid="14"/>
                                        </p:tgtEl>
                                      </p:cBhvr>
                                    </p:animEffect>
                                  </p:childTnLst>
                                </p:cTn>
                              </p:par>
                              <p:par>
                                <p:cTn id="91" presetID="10" presetClass="entr" presetSubtype="0" fill="hold" nodeType="withEffect">
                                  <p:stCondLst>
                                    <p:cond delay="0"/>
                                  </p:stCondLst>
                                  <p:childTnLst>
                                    <p:set>
                                      <p:cBhvr>
                                        <p:cTn id="92" dur="1" fill="hold">
                                          <p:stCondLst>
                                            <p:cond delay="0"/>
                                          </p:stCondLst>
                                        </p:cTn>
                                        <p:tgtEl>
                                          <p:spTgt spid="15"/>
                                        </p:tgtEl>
                                        <p:attrNameLst>
                                          <p:attrName>style.visibility</p:attrName>
                                        </p:attrNameLst>
                                      </p:cBhvr>
                                      <p:to>
                                        <p:strVal val="visible"/>
                                      </p:to>
                                    </p:set>
                                    <p:animEffect transition="in" filter="fade">
                                      <p:cBhvr>
                                        <p:cTn id="93" dur="500"/>
                                        <p:tgtEl>
                                          <p:spTgt spid="15"/>
                                        </p:tgtEl>
                                      </p:cBhvr>
                                    </p:animEffect>
                                  </p:childTnLst>
                                </p:cTn>
                              </p:par>
                              <p:par>
                                <p:cTn id="94" presetID="10" presetClass="entr" presetSubtype="0" fill="hold" grpId="0" nodeType="withEffect">
                                  <p:stCondLst>
                                    <p:cond delay="0"/>
                                  </p:stCondLst>
                                  <p:childTnLst>
                                    <p:set>
                                      <p:cBhvr>
                                        <p:cTn id="95" dur="1" fill="hold">
                                          <p:stCondLst>
                                            <p:cond delay="0"/>
                                          </p:stCondLst>
                                        </p:cTn>
                                        <p:tgtEl>
                                          <p:spTgt spid="16"/>
                                        </p:tgtEl>
                                        <p:attrNameLst>
                                          <p:attrName>style.visibility</p:attrName>
                                        </p:attrNameLst>
                                      </p:cBhvr>
                                      <p:to>
                                        <p:strVal val="visible"/>
                                      </p:to>
                                    </p:set>
                                    <p:animEffect transition="in" filter="fade">
                                      <p:cBhvr>
                                        <p:cTn id="96" dur="500"/>
                                        <p:tgtEl>
                                          <p:spTgt spid="16"/>
                                        </p:tgtEl>
                                      </p:cBhvr>
                                    </p:animEffect>
                                  </p:childTnLst>
                                </p:cTn>
                              </p:par>
                              <p:par>
                                <p:cTn id="97" presetID="10" presetClass="entr" presetSubtype="0" fill="hold" grpId="0" nodeType="withEffect">
                                  <p:stCondLst>
                                    <p:cond delay="0"/>
                                  </p:stCondLst>
                                  <p:childTnLst>
                                    <p:set>
                                      <p:cBhvr>
                                        <p:cTn id="98" dur="1" fill="hold">
                                          <p:stCondLst>
                                            <p:cond delay="0"/>
                                          </p:stCondLst>
                                        </p:cTn>
                                        <p:tgtEl>
                                          <p:spTgt spid="23"/>
                                        </p:tgtEl>
                                        <p:attrNameLst>
                                          <p:attrName>style.visibility</p:attrName>
                                        </p:attrNameLst>
                                      </p:cBhvr>
                                      <p:to>
                                        <p:strVal val="visible"/>
                                      </p:to>
                                    </p:set>
                                    <p:animEffect transition="in" filter="fade">
                                      <p:cBhvr>
                                        <p:cTn id="99" dur="500"/>
                                        <p:tgtEl>
                                          <p:spTgt spid="23"/>
                                        </p:tgtEl>
                                      </p:cBhvr>
                                    </p:animEffect>
                                  </p:childTnLst>
                                </p:cTn>
                              </p:par>
                              <p:par>
                                <p:cTn id="100" presetID="10" presetClass="entr" presetSubtype="0" fill="hold" grpId="0" nodeType="withEffect">
                                  <p:stCondLst>
                                    <p:cond delay="0"/>
                                  </p:stCondLst>
                                  <p:childTnLst>
                                    <p:set>
                                      <p:cBhvr>
                                        <p:cTn id="101" dur="1" fill="hold">
                                          <p:stCondLst>
                                            <p:cond delay="0"/>
                                          </p:stCondLst>
                                        </p:cTn>
                                        <p:tgtEl>
                                          <p:spTgt spid="27"/>
                                        </p:tgtEl>
                                        <p:attrNameLst>
                                          <p:attrName>style.visibility</p:attrName>
                                        </p:attrNameLst>
                                      </p:cBhvr>
                                      <p:to>
                                        <p:strVal val="visible"/>
                                      </p:to>
                                    </p:set>
                                    <p:animEffect transition="in" filter="fade">
                                      <p:cBhvr>
                                        <p:cTn id="102" dur="500"/>
                                        <p:tgtEl>
                                          <p:spTgt spid="27"/>
                                        </p:tgtEl>
                                      </p:cBhvr>
                                    </p:animEffect>
                                  </p:childTnLst>
                                </p:cTn>
                              </p:par>
                              <p:par>
                                <p:cTn id="103" presetID="10" presetClass="entr" presetSubtype="0" fill="hold" grpId="0" nodeType="withEffect">
                                  <p:stCondLst>
                                    <p:cond delay="0"/>
                                  </p:stCondLst>
                                  <p:childTnLst>
                                    <p:set>
                                      <p:cBhvr>
                                        <p:cTn id="104" dur="1" fill="hold">
                                          <p:stCondLst>
                                            <p:cond delay="0"/>
                                          </p:stCondLst>
                                        </p:cTn>
                                        <p:tgtEl>
                                          <p:spTgt spid="32"/>
                                        </p:tgtEl>
                                        <p:attrNameLst>
                                          <p:attrName>style.visibility</p:attrName>
                                        </p:attrNameLst>
                                      </p:cBhvr>
                                      <p:to>
                                        <p:strVal val="visible"/>
                                      </p:to>
                                    </p:set>
                                    <p:animEffect transition="in" filter="fade">
                                      <p:cBhvr>
                                        <p:cTn id="105" dur="500"/>
                                        <p:tgtEl>
                                          <p:spTgt spid="32"/>
                                        </p:tgtEl>
                                      </p:cBhvr>
                                    </p:animEffect>
                                  </p:childTnLst>
                                </p:cTn>
                              </p:par>
                              <p:par>
                                <p:cTn id="106" presetID="10" presetClass="entr" presetSubtype="0" fill="hold" grpId="0" nodeType="withEffect">
                                  <p:stCondLst>
                                    <p:cond delay="0"/>
                                  </p:stCondLst>
                                  <p:childTnLst>
                                    <p:set>
                                      <p:cBhvr>
                                        <p:cTn id="107" dur="1" fill="hold">
                                          <p:stCondLst>
                                            <p:cond delay="0"/>
                                          </p:stCondLst>
                                        </p:cTn>
                                        <p:tgtEl>
                                          <p:spTgt spid="46"/>
                                        </p:tgtEl>
                                        <p:attrNameLst>
                                          <p:attrName>style.visibility</p:attrName>
                                        </p:attrNameLst>
                                      </p:cBhvr>
                                      <p:to>
                                        <p:strVal val="visible"/>
                                      </p:to>
                                    </p:set>
                                    <p:animEffect transition="in" filter="fade">
                                      <p:cBhvr>
                                        <p:cTn id="108" dur="500"/>
                                        <p:tgtEl>
                                          <p:spTgt spid="46"/>
                                        </p:tgtEl>
                                      </p:cBhvr>
                                    </p:animEffect>
                                  </p:childTnLst>
                                </p:cTn>
                              </p:par>
                              <p:par>
                                <p:cTn id="109" presetID="10" presetClass="entr" presetSubtype="0" fill="hold" grpId="0" nodeType="withEffect">
                                  <p:stCondLst>
                                    <p:cond delay="0"/>
                                  </p:stCondLst>
                                  <p:childTnLst>
                                    <p:set>
                                      <p:cBhvr>
                                        <p:cTn id="110" dur="1" fill="hold">
                                          <p:stCondLst>
                                            <p:cond delay="0"/>
                                          </p:stCondLst>
                                        </p:cTn>
                                        <p:tgtEl>
                                          <p:spTgt spid="49"/>
                                        </p:tgtEl>
                                        <p:attrNameLst>
                                          <p:attrName>style.visibility</p:attrName>
                                        </p:attrNameLst>
                                      </p:cBhvr>
                                      <p:to>
                                        <p:strVal val="visible"/>
                                      </p:to>
                                    </p:set>
                                    <p:animEffect transition="in" filter="fade">
                                      <p:cBhvr>
                                        <p:cTn id="111" dur="500"/>
                                        <p:tgtEl>
                                          <p:spTgt spid="49"/>
                                        </p:tgtEl>
                                      </p:cBhvr>
                                    </p:animEffect>
                                  </p:childTnLst>
                                </p:cTn>
                              </p:par>
                              <p:par>
                                <p:cTn id="112" presetID="10" presetClass="entr" presetSubtype="0" fill="hold" grpId="0" nodeType="withEffect">
                                  <p:stCondLst>
                                    <p:cond delay="0"/>
                                  </p:stCondLst>
                                  <p:childTnLst>
                                    <p:set>
                                      <p:cBhvr>
                                        <p:cTn id="113" dur="1" fill="hold">
                                          <p:stCondLst>
                                            <p:cond delay="0"/>
                                          </p:stCondLst>
                                        </p:cTn>
                                        <p:tgtEl>
                                          <p:spTgt spid="51"/>
                                        </p:tgtEl>
                                        <p:attrNameLst>
                                          <p:attrName>style.visibility</p:attrName>
                                        </p:attrNameLst>
                                      </p:cBhvr>
                                      <p:to>
                                        <p:strVal val="visible"/>
                                      </p:to>
                                    </p:set>
                                    <p:animEffect transition="in" filter="fade">
                                      <p:cBhvr>
                                        <p:cTn id="114" dur="500"/>
                                        <p:tgtEl>
                                          <p:spTgt spid="51"/>
                                        </p:tgtEl>
                                      </p:cBhvr>
                                    </p:animEffect>
                                  </p:childTnLst>
                                </p:cTn>
                              </p:par>
                              <p:par>
                                <p:cTn id="115" presetID="10" presetClass="entr" presetSubtype="0" fill="hold" grpId="0" nodeType="withEffect">
                                  <p:stCondLst>
                                    <p:cond delay="0"/>
                                  </p:stCondLst>
                                  <p:childTnLst>
                                    <p:set>
                                      <p:cBhvr>
                                        <p:cTn id="116" dur="1" fill="hold">
                                          <p:stCondLst>
                                            <p:cond delay="0"/>
                                          </p:stCondLst>
                                        </p:cTn>
                                        <p:tgtEl>
                                          <p:spTgt spid="52"/>
                                        </p:tgtEl>
                                        <p:attrNameLst>
                                          <p:attrName>style.visibility</p:attrName>
                                        </p:attrNameLst>
                                      </p:cBhvr>
                                      <p:to>
                                        <p:strVal val="visible"/>
                                      </p:to>
                                    </p:set>
                                    <p:animEffect transition="in" filter="fade">
                                      <p:cBhvr>
                                        <p:cTn id="117" dur="500"/>
                                        <p:tgtEl>
                                          <p:spTgt spid="52"/>
                                        </p:tgtEl>
                                      </p:cBhvr>
                                    </p:animEffect>
                                  </p:childTnLst>
                                </p:cTn>
                              </p:par>
                              <p:par>
                                <p:cTn id="118" presetID="10" presetClass="entr" presetSubtype="0" fill="hold" grpId="0" nodeType="withEffect">
                                  <p:stCondLst>
                                    <p:cond delay="0"/>
                                  </p:stCondLst>
                                  <p:childTnLst>
                                    <p:set>
                                      <p:cBhvr>
                                        <p:cTn id="119" dur="1" fill="hold">
                                          <p:stCondLst>
                                            <p:cond delay="0"/>
                                          </p:stCondLst>
                                        </p:cTn>
                                        <p:tgtEl>
                                          <p:spTgt spid="54"/>
                                        </p:tgtEl>
                                        <p:attrNameLst>
                                          <p:attrName>style.visibility</p:attrName>
                                        </p:attrNameLst>
                                      </p:cBhvr>
                                      <p:to>
                                        <p:strVal val="visible"/>
                                      </p:to>
                                    </p:set>
                                    <p:animEffect transition="in" filter="fade">
                                      <p:cBhvr>
                                        <p:cTn id="120" dur="500"/>
                                        <p:tgtEl>
                                          <p:spTgt spid="54"/>
                                        </p:tgtEl>
                                      </p:cBhvr>
                                    </p:animEffect>
                                  </p:childTnLst>
                                </p:cTn>
                              </p:par>
                              <p:par>
                                <p:cTn id="121" presetID="10" presetClass="entr" presetSubtype="0" fill="hold" nodeType="withEffect">
                                  <p:stCondLst>
                                    <p:cond delay="0"/>
                                  </p:stCondLst>
                                  <p:childTnLst>
                                    <p:set>
                                      <p:cBhvr>
                                        <p:cTn id="122" dur="1" fill="hold">
                                          <p:stCondLst>
                                            <p:cond delay="0"/>
                                          </p:stCondLst>
                                        </p:cTn>
                                        <p:tgtEl>
                                          <p:spTgt spid="55"/>
                                        </p:tgtEl>
                                        <p:attrNameLst>
                                          <p:attrName>style.visibility</p:attrName>
                                        </p:attrNameLst>
                                      </p:cBhvr>
                                      <p:to>
                                        <p:strVal val="visible"/>
                                      </p:to>
                                    </p:set>
                                    <p:animEffect transition="in" filter="fade">
                                      <p:cBhvr>
                                        <p:cTn id="123" dur="500"/>
                                        <p:tgtEl>
                                          <p:spTgt spid="55"/>
                                        </p:tgtEl>
                                      </p:cBhvr>
                                    </p:animEffect>
                                  </p:childTnLst>
                                </p:cTn>
                              </p:par>
                              <p:par>
                                <p:cTn id="124" presetID="10" presetClass="entr" presetSubtype="0" fill="hold" grpId="0" nodeType="withEffect">
                                  <p:stCondLst>
                                    <p:cond delay="0"/>
                                  </p:stCondLst>
                                  <p:childTnLst>
                                    <p:set>
                                      <p:cBhvr>
                                        <p:cTn id="125" dur="1" fill="hold">
                                          <p:stCondLst>
                                            <p:cond delay="0"/>
                                          </p:stCondLst>
                                        </p:cTn>
                                        <p:tgtEl>
                                          <p:spTgt spid="56"/>
                                        </p:tgtEl>
                                        <p:attrNameLst>
                                          <p:attrName>style.visibility</p:attrName>
                                        </p:attrNameLst>
                                      </p:cBhvr>
                                      <p:to>
                                        <p:strVal val="visible"/>
                                      </p:to>
                                    </p:set>
                                    <p:animEffect transition="in" filter="fade">
                                      <p:cBhvr>
                                        <p:cTn id="126" dur="500"/>
                                        <p:tgtEl>
                                          <p:spTgt spid="56"/>
                                        </p:tgtEl>
                                      </p:cBhvr>
                                    </p:animEffect>
                                  </p:childTnLst>
                                </p:cTn>
                              </p:par>
                              <p:par>
                                <p:cTn id="127" presetID="10" presetClass="entr" presetSubtype="0" fill="hold" grpId="0" nodeType="withEffect">
                                  <p:stCondLst>
                                    <p:cond delay="0"/>
                                  </p:stCondLst>
                                  <p:childTnLst>
                                    <p:set>
                                      <p:cBhvr>
                                        <p:cTn id="128" dur="1" fill="hold">
                                          <p:stCondLst>
                                            <p:cond delay="0"/>
                                          </p:stCondLst>
                                        </p:cTn>
                                        <p:tgtEl>
                                          <p:spTgt spid="58"/>
                                        </p:tgtEl>
                                        <p:attrNameLst>
                                          <p:attrName>style.visibility</p:attrName>
                                        </p:attrNameLst>
                                      </p:cBhvr>
                                      <p:to>
                                        <p:strVal val="visible"/>
                                      </p:to>
                                    </p:set>
                                    <p:animEffect transition="in" filter="fade">
                                      <p:cBhvr>
                                        <p:cTn id="129" dur="500"/>
                                        <p:tgtEl>
                                          <p:spTgt spid="58"/>
                                        </p:tgtEl>
                                      </p:cBhvr>
                                    </p:animEffect>
                                  </p:childTnLst>
                                </p:cTn>
                              </p:par>
                              <p:par>
                                <p:cTn id="130" presetID="10" presetClass="entr" presetSubtype="0" fill="hold" grpId="0" nodeType="withEffect">
                                  <p:stCondLst>
                                    <p:cond delay="0"/>
                                  </p:stCondLst>
                                  <p:childTnLst>
                                    <p:set>
                                      <p:cBhvr>
                                        <p:cTn id="131" dur="1" fill="hold">
                                          <p:stCondLst>
                                            <p:cond delay="0"/>
                                          </p:stCondLst>
                                        </p:cTn>
                                        <p:tgtEl>
                                          <p:spTgt spid="63"/>
                                        </p:tgtEl>
                                        <p:attrNameLst>
                                          <p:attrName>style.visibility</p:attrName>
                                        </p:attrNameLst>
                                      </p:cBhvr>
                                      <p:to>
                                        <p:strVal val="visible"/>
                                      </p:to>
                                    </p:set>
                                    <p:animEffect transition="in" filter="fade">
                                      <p:cBhvr>
                                        <p:cTn id="132" dur="500"/>
                                        <p:tgtEl>
                                          <p:spTgt spid="63"/>
                                        </p:tgtEl>
                                      </p:cBhvr>
                                    </p:animEffect>
                                  </p:childTnLst>
                                </p:cTn>
                              </p:par>
                              <p:par>
                                <p:cTn id="133" presetID="10" presetClass="entr" presetSubtype="0" fill="hold" nodeType="withEffect">
                                  <p:stCondLst>
                                    <p:cond delay="0"/>
                                  </p:stCondLst>
                                  <p:childTnLst>
                                    <p:set>
                                      <p:cBhvr>
                                        <p:cTn id="134" dur="1" fill="hold">
                                          <p:stCondLst>
                                            <p:cond delay="0"/>
                                          </p:stCondLst>
                                        </p:cTn>
                                        <p:tgtEl>
                                          <p:spTgt spid="64"/>
                                        </p:tgtEl>
                                        <p:attrNameLst>
                                          <p:attrName>style.visibility</p:attrName>
                                        </p:attrNameLst>
                                      </p:cBhvr>
                                      <p:to>
                                        <p:strVal val="visible"/>
                                      </p:to>
                                    </p:set>
                                    <p:animEffect transition="in" filter="fade">
                                      <p:cBhvr>
                                        <p:cTn id="135" dur="500"/>
                                        <p:tgtEl>
                                          <p:spTgt spid="64"/>
                                        </p:tgtEl>
                                      </p:cBhvr>
                                    </p:animEffect>
                                  </p:childTnLst>
                                </p:cTn>
                              </p:par>
                              <p:par>
                                <p:cTn id="136" presetID="10" presetClass="entr" presetSubtype="0" fill="hold" grpId="0" nodeType="withEffect">
                                  <p:stCondLst>
                                    <p:cond delay="0"/>
                                  </p:stCondLst>
                                  <p:childTnLst>
                                    <p:set>
                                      <p:cBhvr>
                                        <p:cTn id="137" dur="1" fill="hold">
                                          <p:stCondLst>
                                            <p:cond delay="0"/>
                                          </p:stCondLst>
                                        </p:cTn>
                                        <p:tgtEl>
                                          <p:spTgt spid="65"/>
                                        </p:tgtEl>
                                        <p:attrNameLst>
                                          <p:attrName>style.visibility</p:attrName>
                                        </p:attrNameLst>
                                      </p:cBhvr>
                                      <p:to>
                                        <p:strVal val="visible"/>
                                      </p:to>
                                    </p:set>
                                    <p:animEffect transition="in" filter="fade">
                                      <p:cBhvr>
                                        <p:cTn id="138" dur="500"/>
                                        <p:tgtEl>
                                          <p:spTgt spid="65"/>
                                        </p:tgtEl>
                                      </p:cBhvr>
                                    </p:animEffect>
                                  </p:childTnLst>
                                </p:cTn>
                              </p:par>
                            </p:childTnLst>
                          </p:cTn>
                        </p:par>
                      </p:childTnLst>
                    </p:cTn>
                  </p:par>
                  <p:par>
                    <p:cTn id="139" fill="hold">
                      <p:stCondLst>
                        <p:cond delay="indefinite"/>
                      </p:stCondLst>
                      <p:childTnLst>
                        <p:par>
                          <p:cTn id="140" fill="hold">
                            <p:stCondLst>
                              <p:cond delay="0"/>
                            </p:stCondLst>
                            <p:childTnLst>
                              <p:par>
                                <p:cTn id="141" presetID="1" presetClass="entr" presetSubtype="0" fill="hold" grpId="0" nodeType="clickEffect">
                                  <p:stCondLst>
                                    <p:cond delay="0"/>
                                  </p:stCondLst>
                                  <p:childTnLst>
                                    <p:set>
                                      <p:cBhvr>
                                        <p:cTn id="142" dur="1" fill="hold">
                                          <p:stCondLst>
                                            <p:cond delay="0"/>
                                          </p:stCondLst>
                                        </p:cTn>
                                        <p:tgtEl>
                                          <p:spTgt spid="70"/>
                                        </p:tgtEl>
                                        <p:attrNameLst>
                                          <p:attrName>style.visibility</p:attrName>
                                        </p:attrNameLst>
                                      </p:cBhvr>
                                      <p:to>
                                        <p:strVal val="visible"/>
                                      </p:to>
                                    </p:set>
                                  </p:childTnLst>
                                </p:cTn>
                              </p:par>
                              <p:par>
                                <p:cTn id="143" presetID="26" presetClass="emph" presetSubtype="0" fill="hold" grpId="1" nodeType="withEffect">
                                  <p:stCondLst>
                                    <p:cond delay="0"/>
                                  </p:stCondLst>
                                  <p:childTnLst>
                                    <p:animEffect transition="out" filter="fade">
                                      <p:cBhvr>
                                        <p:cTn id="144" dur="500" tmFilter="0, 0; .2, .5; .8, .5; 1, 0"/>
                                        <p:tgtEl>
                                          <p:spTgt spid="7"/>
                                        </p:tgtEl>
                                      </p:cBhvr>
                                    </p:animEffect>
                                    <p:animScale>
                                      <p:cBhvr>
                                        <p:cTn id="145" dur="250" autoRev="1" fill="hold"/>
                                        <p:tgtEl>
                                          <p:spTgt spid="7"/>
                                        </p:tgtEl>
                                      </p:cBhvr>
                                      <p:by x="105000" y="105000"/>
                                    </p:animScale>
                                  </p:childTnLst>
                                </p:cTn>
                              </p:par>
                              <p:par>
                                <p:cTn id="146" presetID="26" presetClass="emph" presetSubtype="0" fill="hold" grpId="1" nodeType="withEffect">
                                  <p:stCondLst>
                                    <p:cond delay="0"/>
                                  </p:stCondLst>
                                  <p:childTnLst>
                                    <p:animEffect transition="out" filter="fade">
                                      <p:cBhvr>
                                        <p:cTn id="147" dur="500" tmFilter="0, 0; .2, .5; .8, .5; 1, 0"/>
                                        <p:tgtEl>
                                          <p:spTgt spid="10"/>
                                        </p:tgtEl>
                                      </p:cBhvr>
                                    </p:animEffect>
                                    <p:animScale>
                                      <p:cBhvr>
                                        <p:cTn id="148" dur="250" autoRev="1" fill="hold"/>
                                        <p:tgtEl>
                                          <p:spTgt spid="10"/>
                                        </p:tgtEl>
                                      </p:cBhvr>
                                      <p:by x="105000" y="105000"/>
                                    </p:animScale>
                                  </p:childTnLst>
                                </p:cTn>
                              </p:par>
                              <p:par>
                                <p:cTn id="149" presetID="26" presetClass="emph" presetSubtype="0" fill="hold" grpId="1" nodeType="withEffect">
                                  <p:stCondLst>
                                    <p:cond delay="0"/>
                                  </p:stCondLst>
                                  <p:childTnLst>
                                    <p:animEffect transition="out" filter="fade">
                                      <p:cBhvr>
                                        <p:cTn id="150" dur="500" tmFilter="0, 0; .2, .5; .8, .5; 1, 0"/>
                                        <p:tgtEl>
                                          <p:spTgt spid="12"/>
                                        </p:tgtEl>
                                      </p:cBhvr>
                                    </p:animEffect>
                                    <p:animScale>
                                      <p:cBhvr>
                                        <p:cTn id="151" dur="250" autoRev="1" fill="hold"/>
                                        <p:tgtEl>
                                          <p:spTgt spid="12"/>
                                        </p:tgtEl>
                                      </p:cBhvr>
                                      <p:by x="105000" y="105000"/>
                                    </p:animScale>
                                  </p:childTnLst>
                                </p:cTn>
                              </p:par>
                              <p:par>
                                <p:cTn id="152" presetID="26" presetClass="emph" presetSubtype="0" fill="hold" grpId="1" nodeType="withEffect">
                                  <p:stCondLst>
                                    <p:cond delay="0"/>
                                  </p:stCondLst>
                                  <p:childTnLst>
                                    <p:animEffect transition="out" filter="fade">
                                      <p:cBhvr>
                                        <p:cTn id="153" dur="500" tmFilter="0, 0; .2, .5; .8, .5; 1, 0"/>
                                        <p:tgtEl>
                                          <p:spTgt spid="46"/>
                                        </p:tgtEl>
                                      </p:cBhvr>
                                    </p:animEffect>
                                    <p:animScale>
                                      <p:cBhvr>
                                        <p:cTn id="154" dur="250" autoRev="1" fill="hold"/>
                                        <p:tgtEl>
                                          <p:spTgt spid="46"/>
                                        </p:tgtEl>
                                      </p:cBhvr>
                                      <p:by x="105000" y="105000"/>
                                    </p:animScale>
                                  </p:childTnLst>
                                </p:cTn>
                              </p:par>
                            </p:childTnLst>
                          </p:cTn>
                        </p:par>
                      </p:childTnLst>
                    </p:cTn>
                  </p:par>
                  <p:par>
                    <p:cTn id="155" fill="hold">
                      <p:stCondLst>
                        <p:cond delay="indefinite"/>
                      </p:stCondLst>
                      <p:childTnLst>
                        <p:par>
                          <p:cTn id="156" fill="hold">
                            <p:stCondLst>
                              <p:cond delay="0"/>
                            </p:stCondLst>
                            <p:childTnLst>
                              <p:par>
                                <p:cTn id="157" presetID="10" presetClass="entr" presetSubtype="0" fill="hold" grpId="0" nodeType="clickEffect">
                                  <p:stCondLst>
                                    <p:cond delay="0"/>
                                  </p:stCondLst>
                                  <p:childTnLst>
                                    <p:set>
                                      <p:cBhvr>
                                        <p:cTn id="158" dur="1" fill="hold">
                                          <p:stCondLst>
                                            <p:cond delay="0"/>
                                          </p:stCondLst>
                                        </p:cTn>
                                        <p:tgtEl>
                                          <p:spTgt spid="71"/>
                                        </p:tgtEl>
                                        <p:attrNameLst>
                                          <p:attrName>style.visibility</p:attrName>
                                        </p:attrNameLst>
                                      </p:cBhvr>
                                      <p:to>
                                        <p:strVal val="visible"/>
                                      </p:to>
                                    </p:set>
                                    <p:animEffect transition="in" filter="fade">
                                      <p:cBhvr>
                                        <p:cTn id="159" dur="500"/>
                                        <p:tgtEl>
                                          <p:spTgt spid="71"/>
                                        </p:tgtEl>
                                      </p:cBhvr>
                                    </p:animEffect>
                                  </p:childTnLst>
                                </p:cTn>
                              </p:par>
                              <p:par>
                                <p:cTn id="160" presetID="26" presetClass="emph" presetSubtype="0" fill="hold" grpId="1" nodeType="withEffect">
                                  <p:stCondLst>
                                    <p:cond delay="0"/>
                                  </p:stCondLst>
                                  <p:childTnLst>
                                    <p:animEffect transition="out" filter="fade">
                                      <p:cBhvr>
                                        <p:cTn id="161" dur="500" tmFilter="0, 0; .2, .5; .8, .5; 1, 0"/>
                                        <p:tgtEl>
                                          <p:spTgt spid="32"/>
                                        </p:tgtEl>
                                      </p:cBhvr>
                                    </p:animEffect>
                                    <p:animScale>
                                      <p:cBhvr>
                                        <p:cTn id="162" dur="250" autoRev="1" fill="hold"/>
                                        <p:tgtEl>
                                          <p:spTgt spid="32"/>
                                        </p:tgtEl>
                                      </p:cBhvr>
                                      <p:by x="105000" y="105000"/>
                                    </p:animScale>
                                  </p:childTnLst>
                                </p:cTn>
                              </p:par>
                              <p:par>
                                <p:cTn id="163" presetID="26" presetClass="emph" presetSubtype="0" fill="hold" grpId="1" nodeType="withEffect">
                                  <p:stCondLst>
                                    <p:cond delay="0"/>
                                  </p:stCondLst>
                                  <p:childTnLst>
                                    <p:animEffect transition="out" filter="fade">
                                      <p:cBhvr>
                                        <p:cTn id="164" dur="500" tmFilter="0, 0; .2, .5; .8, .5; 1, 0"/>
                                        <p:tgtEl>
                                          <p:spTgt spid="49"/>
                                        </p:tgtEl>
                                      </p:cBhvr>
                                    </p:animEffect>
                                    <p:animScale>
                                      <p:cBhvr>
                                        <p:cTn id="165" dur="250" autoRev="1" fill="hold"/>
                                        <p:tgtEl>
                                          <p:spTgt spid="49"/>
                                        </p:tgtEl>
                                      </p:cBhvr>
                                      <p:by x="105000" y="105000"/>
                                    </p:animScale>
                                  </p:childTnLst>
                                </p:cTn>
                              </p:par>
                              <p:par>
                                <p:cTn id="166" presetID="26" presetClass="emph" presetSubtype="0" fill="hold" grpId="1" nodeType="withEffect">
                                  <p:stCondLst>
                                    <p:cond delay="0"/>
                                  </p:stCondLst>
                                  <p:childTnLst>
                                    <p:animEffect transition="out" filter="fade">
                                      <p:cBhvr>
                                        <p:cTn id="167" dur="500" tmFilter="0, 0; .2, .5; .8, .5; 1, 0"/>
                                        <p:tgtEl>
                                          <p:spTgt spid="51"/>
                                        </p:tgtEl>
                                      </p:cBhvr>
                                    </p:animEffect>
                                    <p:animScale>
                                      <p:cBhvr>
                                        <p:cTn id="168" dur="250" autoRev="1" fill="hold"/>
                                        <p:tgtEl>
                                          <p:spTgt spid="51"/>
                                        </p:tgtEl>
                                      </p:cBhvr>
                                      <p:by x="105000" y="105000"/>
                                    </p:animScale>
                                  </p:childTnLst>
                                </p:cTn>
                              </p:par>
                              <p:par>
                                <p:cTn id="169" presetID="26" presetClass="emph" presetSubtype="0" fill="hold" grpId="1" nodeType="withEffect">
                                  <p:stCondLst>
                                    <p:cond delay="0"/>
                                  </p:stCondLst>
                                  <p:childTnLst>
                                    <p:animEffect transition="out" filter="fade">
                                      <p:cBhvr>
                                        <p:cTn id="170" dur="500" tmFilter="0, 0; .2, .5; .8, .5; 1, 0"/>
                                        <p:tgtEl>
                                          <p:spTgt spid="52"/>
                                        </p:tgtEl>
                                      </p:cBhvr>
                                    </p:animEffect>
                                    <p:animScale>
                                      <p:cBhvr>
                                        <p:cTn id="171" dur="250" autoRev="1" fill="hold"/>
                                        <p:tgtEl>
                                          <p:spTgt spid="52"/>
                                        </p:tgtEl>
                                      </p:cBhvr>
                                      <p:by x="105000" y="105000"/>
                                    </p:animScale>
                                  </p:childTnLst>
                                </p:cTn>
                              </p:par>
                              <p:par>
                                <p:cTn id="172" presetID="26" presetClass="emph" presetSubtype="0" fill="hold" grpId="1" nodeType="withEffect">
                                  <p:stCondLst>
                                    <p:cond delay="0"/>
                                  </p:stCondLst>
                                  <p:childTnLst>
                                    <p:animEffect transition="out" filter="fade">
                                      <p:cBhvr>
                                        <p:cTn id="173" dur="500" tmFilter="0, 0; .2, .5; .8, .5; 1, 0"/>
                                        <p:tgtEl>
                                          <p:spTgt spid="54"/>
                                        </p:tgtEl>
                                      </p:cBhvr>
                                    </p:animEffect>
                                    <p:animScale>
                                      <p:cBhvr>
                                        <p:cTn id="174" dur="250" autoRev="1" fill="hold"/>
                                        <p:tgtEl>
                                          <p:spTgt spid="54"/>
                                        </p:tgtEl>
                                      </p:cBhvr>
                                      <p:by x="105000" y="105000"/>
                                    </p:animScale>
                                  </p:childTnLst>
                                </p:cTn>
                              </p:par>
                              <p:par>
                                <p:cTn id="175" presetID="26" presetClass="emph" presetSubtype="0" fill="hold" grpId="1" nodeType="withEffect">
                                  <p:stCondLst>
                                    <p:cond delay="0"/>
                                  </p:stCondLst>
                                  <p:childTnLst>
                                    <p:animEffect transition="out" filter="fade">
                                      <p:cBhvr>
                                        <p:cTn id="176" dur="500" tmFilter="0, 0; .2, .5; .8, .5; 1, 0"/>
                                        <p:tgtEl>
                                          <p:spTgt spid="63"/>
                                        </p:tgtEl>
                                      </p:cBhvr>
                                    </p:animEffect>
                                    <p:animScale>
                                      <p:cBhvr>
                                        <p:cTn id="177" dur="250" autoRev="1" fill="hold"/>
                                        <p:tgtEl>
                                          <p:spTgt spid="63"/>
                                        </p:tgtEl>
                                      </p:cBhvr>
                                      <p:by x="105000" y="105000"/>
                                    </p:animScale>
                                  </p:childTnLst>
                                </p:cTn>
                              </p:par>
                              <p:par>
                                <p:cTn id="178" presetID="26" presetClass="emph" presetSubtype="0" fill="hold" grpId="1" nodeType="withEffect">
                                  <p:stCondLst>
                                    <p:cond delay="0"/>
                                  </p:stCondLst>
                                  <p:childTnLst>
                                    <p:animEffect transition="out" filter="fade">
                                      <p:cBhvr>
                                        <p:cTn id="179" dur="500" tmFilter="0, 0; .2, .5; .8, .5; 1, 0"/>
                                        <p:tgtEl>
                                          <p:spTgt spid="65"/>
                                        </p:tgtEl>
                                      </p:cBhvr>
                                    </p:animEffect>
                                    <p:animScale>
                                      <p:cBhvr>
                                        <p:cTn id="180" dur="250" autoRev="1" fill="hold"/>
                                        <p:tgtEl>
                                          <p:spTgt spid="65"/>
                                        </p:tgtEl>
                                      </p:cBhvr>
                                      <p:by x="105000" y="105000"/>
                                    </p:animScale>
                                  </p:childTnLst>
                                </p:cTn>
                              </p:par>
                            </p:childTnLst>
                          </p:cTn>
                        </p:par>
                      </p:childTnLst>
                    </p:cTn>
                  </p:par>
                  <p:par>
                    <p:cTn id="181" fill="hold">
                      <p:stCondLst>
                        <p:cond delay="indefinite"/>
                      </p:stCondLst>
                      <p:childTnLst>
                        <p:par>
                          <p:cTn id="182" fill="hold">
                            <p:stCondLst>
                              <p:cond delay="0"/>
                            </p:stCondLst>
                            <p:childTnLst>
                              <p:par>
                                <p:cTn id="183" presetID="26" presetClass="emph" presetSubtype="0" fill="hold" grpId="2" nodeType="clickEffect">
                                  <p:stCondLst>
                                    <p:cond delay="0"/>
                                  </p:stCondLst>
                                  <p:childTnLst>
                                    <p:animEffect transition="out" filter="fade">
                                      <p:cBhvr>
                                        <p:cTn id="184" dur="500" tmFilter="0, 0; .2, .5; .8, .5; 1, 0"/>
                                        <p:tgtEl>
                                          <p:spTgt spid="32"/>
                                        </p:tgtEl>
                                      </p:cBhvr>
                                    </p:animEffect>
                                    <p:animScale>
                                      <p:cBhvr>
                                        <p:cTn id="185" dur="250" autoRev="1" fill="hold"/>
                                        <p:tgtEl>
                                          <p:spTgt spid="32"/>
                                        </p:tgtEl>
                                      </p:cBhvr>
                                      <p:by x="105000" y="105000"/>
                                    </p:animScale>
                                  </p:childTnLst>
                                </p:cTn>
                              </p:par>
                              <p:par>
                                <p:cTn id="186" presetID="10" presetClass="entr" presetSubtype="0" fill="hold" grpId="0" nodeType="withEffect">
                                  <p:stCondLst>
                                    <p:cond delay="0"/>
                                  </p:stCondLst>
                                  <p:childTnLst>
                                    <p:set>
                                      <p:cBhvr>
                                        <p:cTn id="187" dur="1" fill="hold">
                                          <p:stCondLst>
                                            <p:cond delay="0"/>
                                          </p:stCondLst>
                                        </p:cTn>
                                        <p:tgtEl>
                                          <p:spTgt spid="40"/>
                                        </p:tgtEl>
                                        <p:attrNameLst>
                                          <p:attrName>style.visibility</p:attrName>
                                        </p:attrNameLst>
                                      </p:cBhvr>
                                      <p:to>
                                        <p:strVal val="visible"/>
                                      </p:to>
                                    </p:set>
                                    <p:animEffect transition="in" filter="fade">
                                      <p:cBhvr>
                                        <p:cTn id="188" dur="500"/>
                                        <p:tgtEl>
                                          <p:spTgt spid="40"/>
                                        </p:tgtEl>
                                      </p:cBhvr>
                                    </p:animEffect>
                                  </p:childTnLst>
                                </p:cTn>
                              </p:par>
                              <p:par>
                                <p:cTn id="189" presetID="1" presetClass="entr" presetSubtype="0" fill="hold" grpId="0" nodeType="withEffect">
                                  <p:stCondLst>
                                    <p:cond delay="0"/>
                                  </p:stCondLst>
                                  <p:childTnLst>
                                    <p:set>
                                      <p:cBhvr>
                                        <p:cTn id="190" dur="1" fill="hold">
                                          <p:stCondLst>
                                            <p:cond delay="0"/>
                                          </p:stCondLst>
                                        </p:cTn>
                                        <p:tgtEl>
                                          <p:spTgt spid="78"/>
                                        </p:tgtEl>
                                        <p:attrNameLst>
                                          <p:attrName>style.visibility</p:attrName>
                                        </p:attrNameLst>
                                      </p:cBhvr>
                                      <p:to>
                                        <p:strVal val="visible"/>
                                      </p:to>
                                    </p:set>
                                  </p:childTnLst>
                                </p:cTn>
                              </p:par>
                              <p:par>
                                <p:cTn id="191" presetID="26" presetClass="emph" presetSubtype="0" fill="hold" grpId="1" nodeType="withEffect">
                                  <p:stCondLst>
                                    <p:cond delay="0"/>
                                  </p:stCondLst>
                                  <p:childTnLst>
                                    <p:animEffect transition="out" filter="fade">
                                      <p:cBhvr>
                                        <p:cTn id="192" dur="500" tmFilter="0, 0; .2, .5; .8, .5; 1, 0"/>
                                        <p:tgtEl>
                                          <p:spTgt spid="58"/>
                                        </p:tgtEl>
                                      </p:cBhvr>
                                    </p:animEffect>
                                    <p:animScale>
                                      <p:cBhvr>
                                        <p:cTn id="193" dur="250" autoRev="1" fill="hold"/>
                                        <p:tgtEl>
                                          <p:spTgt spid="58"/>
                                        </p:tgtEl>
                                      </p:cBhvr>
                                      <p:by x="105000" y="105000"/>
                                    </p:animScale>
                                  </p:childTnLst>
                                </p:cTn>
                              </p:par>
                              <p:par>
                                <p:cTn id="194" presetID="10" presetClass="entr" presetSubtype="0" fill="hold" grpId="0" nodeType="withEffect">
                                  <p:stCondLst>
                                    <p:cond delay="0"/>
                                  </p:stCondLst>
                                  <p:childTnLst>
                                    <p:set>
                                      <p:cBhvr>
                                        <p:cTn id="195" dur="1" fill="hold">
                                          <p:stCondLst>
                                            <p:cond delay="0"/>
                                          </p:stCondLst>
                                        </p:cTn>
                                        <p:tgtEl>
                                          <p:spTgt spid="72"/>
                                        </p:tgtEl>
                                        <p:attrNameLst>
                                          <p:attrName>style.visibility</p:attrName>
                                        </p:attrNameLst>
                                      </p:cBhvr>
                                      <p:to>
                                        <p:strVal val="visible"/>
                                      </p:to>
                                    </p:set>
                                    <p:animEffect transition="in" filter="fade">
                                      <p:cBhvr>
                                        <p:cTn id="196" dur="500"/>
                                        <p:tgtEl>
                                          <p:spTgt spid="72"/>
                                        </p:tgtEl>
                                      </p:cBhvr>
                                    </p:animEffect>
                                  </p:childTnLst>
                                </p:cTn>
                              </p:par>
                            </p:childTnLst>
                          </p:cTn>
                        </p:par>
                      </p:childTnLst>
                    </p:cTn>
                  </p:par>
                  <p:par>
                    <p:cTn id="197" fill="hold">
                      <p:stCondLst>
                        <p:cond delay="indefinite"/>
                      </p:stCondLst>
                      <p:childTnLst>
                        <p:par>
                          <p:cTn id="198" fill="hold">
                            <p:stCondLst>
                              <p:cond delay="0"/>
                            </p:stCondLst>
                            <p:childTnLst>
                              <p:par>
                                <p:cTn id="199" presetID="10" presetClass="entr" presetSubtype="0" fill="hold" grpId="0" nodeType="clickEffect">
                                  <p:stCondLst>
                                    <p:cond delay="0"/>
                                  </p:stCondLst>
                                  <p:childTnLst>
                                    <p:set>
                                      <p:cBhvr>
                                        <p:cTn id="200" dur="1" fill="hold">
                                          <p:stCondLst>
                                            <p:cond delay="0"/>
                                          </p:stCondLst>
                                        </p:cTn>
                                        <p:tgtEl>
                                          <p:spTgt spid="73"/>
                                        </p:tgtEl>
                                        <p:attrNameLst>
                                          <p:attrName>style.visibility</p:attrName>
                                        </p:attrNameLst>
                                      </p:cBhvr>
                                      <p:to>
                                        <p:strVal val="visible"/>
                                      </p:to>
                                    </p:set>
                                    <p:animEffect transition="in" filter="fade">
                                      <p:cBhvr>
                                        <p:cTn id="201" dur="500"/>
                                        <p:tgtEl>
                                          <p:spTgt spid="73"/>
                                        </p:tgtEl>
                                      </p:cBhvr>
                                    </p:animEffect>
                                  </p:childTnLst>
                                </p:cTn>
                              </p:par>
                              <p:par>
                                <p:cTn id="202" presetID="10" presetClass="entr" presetSubtype="0" fill="hold" grpId="0" nodeType="withEffect">
                                  <p:stCondLst>
                                    <p:cond delay="0"/>
                                  </p:stCondLst>
                                  <p:childTnLst>
                                    <p:set>
                                      <p:cBhvr>
                                        <p:cTn id="203" dur="1" fill="hold">
                                          <p:stCondLst>
                                            <p:cond delay="0"/>
                                          </p:stCondLst>
                                        </p:cTn>
                                        <p:tgtEl>
                                          <p:spTgt spid="33"/>
                                        </p:tgtEl>
                                        <p:attrNameLst>
                                          <p:attrName>style.visibility</p:attrName>
                                        </p:attrNameLst>
                                      </p:cBhvr>
                                      <p:to>
                                        <p:strVal val="visible"/>
                                      </p:to>
                                    </p:set>
                                    <p:animEffect transition="in" filter="fade">
                                      <p:cBhvr>
                                        <p:cTn id="204" dur="500"/>
                                        <p:tgtEl>
                                          <p:spTgt spid="33"/>
                                        </p:tgtEl>
                                      </p:cBhvr>
                                    </p:animEffect>
                                  </p:childTnLst>
                                </p:cTn>
                              </p:par>
                              <p:par>
                                <p:cTn id="205" presetID="10" presetClass="entr" presetSubtype="0" fill="hold" grpId="0" nodeType="withEffect">
                                  <p:stCondLst>
                                    <p:cond delay="0"/>
                                  </p:stCondLst>
                                  <p:childTnLst>
                                    <p:set>
                                      <p:cBhvr>
                                        <p:cTn id="206" dur="1" fill="hold">
                                          <p:stCondLst>
                                            <p:cond delay="0"/>
                                          </p:stCondLst>
                                        </p:cTn>
                                        <p:tgtEl>
                                          <p:spTgt spid="6"/>
                                        </p:tgtEl>
                                        <p:attrNameLst>
                                          <p:attrName>style.visibility</p:attrName>
                                        </p:attrNameLst>
                                      </p:cBhvr>
                                      <p:to>
                                        <p:strVal val="visible"/>
                                      </p:to>
                                    </p:set>
                                    <p:animEffect transition="in" filter="fade">
                                      <p:cBhvr>
                                        <p:cTn id="207" dur="500"/>
                                        <p:tgtEl>
                                          <p:spTgt spid="6"/>
                                        </p:tgtEl>
                                      </p:cBhvr>
                                    </p:animEffect>
                                  </p:childTnLst>
                                </p:cTn>
                              </p:par>
                            </p:childTnLst>
                          </p:cTn>
                        </p:par>
                      </p:childTnLst>
                    </p:cTn>
                  </p:par>
                  <p:par>
                    <p:cTn id="208" fill="hold">
                      <p:stCondLst>
                        <p:cond delay="indefinite"/>
                      </p:stCondLst>
                      <p:childTnLst>
                        <p:par>
                          <p:cTn id="209" fill="hold">
                            <p:stCondLst>
                              <p:cond delay="0"/>
                            </p:stCondLst>
                            <p:childTnLst>
                              <p:par>
                                <p:cTn id="210" presetID="10" presetClass="entr" presetSubtype="0" fill="hold" grpId="0" nodeType="clickEffect">
                                  <p:stCondLst>
                                    <p:cond delay="0"/>
                                  </p:stCondLst>
                                  <p:childTnLst>
                                    <p:set>
                                      <p:cBhvr>
                                        <p:cTn id="211" dur="1" fill="hold">
                                          <p:stCondLst>
                                            <p:cond delay="0"/>
                                          </p:stCondLst>
                                        </p:cTn>
                                        <p:tgtEl>
                                          <p:spTgt spid="74"/>
                                        </p:tgtEl>
                                        <p:attrNameLst>
                                          <p:attrName>style.visibility</p:attrName>
                                        </p:attrNameLst>
                                      </p:cBhvr>
                                      <p:to>
                                        <p:strVal val="visible"/>
                                      </p:to>
                                    </p:set>
                                    <p:animEffect transition="in" filter="fade">
                                      <p:cBhvr>
                                        <p:cTn id="212" dur="500"/>
                                        <p:tgtEl>
                                          <p:spTgt spid="74"/>
                                        </p:tgtEl>
                                      </p:cBhvr>
                                    </p:animEffect>
                                  </p:childTnLst>
                                </p:cTn>
                              </p:par>
                              <p:par>
                                <p:cTn id="213" presetID="10" presetClass="entr" presetSubtype="0" fill="hold" nodeType="withEffect">
                                  <p:stCondLst>
                                    <p:cond delay="0"/>
                                  </p:stCondLst>
                                  <p:childTnLst>
                                    <p:set>
                                      <p:cBhvr>
                                        <p:cTn id="214" dur="1" fill="hold">
                                          <p:stCondLst>
                                            <p:cond delay="0"/>
                                          </p:stCondLst>
                                        </p:cTn>
                                        <p:tgtEl>
                                          <p:spTgt spid="30"/>
                                        </p:tgtEl>
                                        <p:attrNameLst>
                                          <p:attrName>style.visibility</p:attrName>
                                        </p:attrNameLst>
                                      </p:cBhvr>
                                      <p:to>
                                        <p:strVal val="visible"/>
                                      </p:to>
                                    </p:set>
                                    <p:animEffect transition="in" filter="fade">
                                      <p:cBhvr>
                                        <p:cTn id="215" dur="500"/>
                                        <p:tgtEl>
                                          <p:spTgt spid="30"/>
                                        </p:tgtEl>
                                      </p:cBhvr>
                                    </p:animEffect>
                                  </p:childTnLst>
                                </p:cTn>
                              </p:par>
                              <p:par>
                                <p:cTn id="216" presetID="10" presetClass="entr" presetSubtype="0" fill="hold" nodeType="withEffect">
                                  <p:stCondLst>
                                    <p:cond delay="0"/>
                                  </p:stCondLst>
                                  <p:childTnLst>
                                    <p:set>
                                      <p:cBhvr>
                                        <p:cTn id="217" dur="1" fill="hold">
                                          <p:stCondLst>
                                            <p:cond delay="0"/>
                                          </p:stCondLst>
                                        </p:cTn>
                                        <p:tgtEl>
                                          <p:spTgt spid="31"/>
                                        </p:tgtEl>
                                        <p:attrNameLst>
                                          <p:attrName>style.visibility</p:attrName>
                                        </p:attrNameLst>
                                      </p:cBhvr>
                                      <p:to>
                                        <p:strVal val="visible"/>
                                      </p:to>
                                    </p:set>
                                    <p:animEffect transition="in" filter="fade">
                                      <p:cBhvr>
                                        <p:cTn id="218" dur="500"/>
                                        <p:tgtEl>
                                          <p:spTgt spid="31"/>
                                        </p:tgtEl>
                                      </p:cBhvr>
                                    </p:animEffect>
                                  </p:childTnLst>
                                </p:cTn>
                              </p:par>
                              <p:par>
                                <p:cTn id="219" presetID="10" presetClass="entr" presetSubtype="0" fill="hold" grpId="0" nodeType="withEffect">
                                  <p:stCondLst>
                                    <p:cond delay="0"/>
                                  </p:stCondLst>
                                  <p:childTnLst>
                                    <p:set>
                                      <p:cBhvr>
                                        <p:cTn id="220" dur="1" fill="hold">
                                          <p:stCondLst>
                                            <p:cond delay="0"/>
                                          </p:stCondLst>
                                        </p:cTn>
                                        <p:tgtEl>
                                          <p:spTgt spid="48"/>
                                        </p:tgtEl>
                                        <p:attrNameLst>
                                          <p:attrName>style.visibility</p:attrName>
                                        </p:attrNameLst>
                                      </p:cBhvr>
                                      <p:to>
                                        <p:strVal val="visible"/>
                                      </p:to>
                                    </p:set>
                                    <p:animEffect transition="in" filter="fade">
                                      <p:cBhvr>
                                        <p:cTn id="221" dur="500"/>
                                        <p:tgtEl>
                                          <p:spTgt spid="48"/>
                                        </p:tgtEl>
                                      </p:cBhvr>
                                    </p:animEffect>
                                  </p:childTnLst>
                                </p:cTn>
                              </p:par>
                              <p:par>
                                <p:cTn id="222" presetID="10" presetClass="entr" presetSubtype="0" fill="hold" grpId="0" nodeType="withEffect">
                                  <p:stCondLst>
                                    <p:cond delay="0"/>
                                  </p:stCondLst>
                                  <p:childTnLst>
                                    <p:set>
                                      <p:cBhvr>
                                        <p:cTn id="223" dur="1" fill="hold">
                                          <p:stCondLst>
                                            <p:cond delay="0"/>
                                          </p:stCondLst>
                                        </p:cTn>
                                        <p:tgtEl>
                                          <p:spTgt spid="5"/>
                                        </p:tgtEl>
                                        <p:attrNameLst>
                                          <p:attrName>style.visibility</p:attrName>
                                        </p:attrNameLst>
                                      </p:cBhvr>
                                      <p:to>
                                        <p:strVal val="visible"/>
                                      </p:to>
                                    </p:set>
                                    <p:animEffect transition="in" filter="fade">
                                      <p:cBhvr>
                                        <p:cTn id="224" dur="500"/>
                                        <p:tgtEl>
                                          <p:spTgt spid="5"/>
                                        </p:tgtEl>
                                      </p:cBhvr>
                                    </p:animEffect>
                                  </p:childTnLst>
                                </p:cTn>
                              </p:par>
                            </p:childTnLst>
                          </p:cTn>
                        </p:par>
                      </p:childTnLst>
                    </p:cTn>
                  </p:par>
                  <p:par>
                    <p:cTn id="225" fill="hold">
                      <p:stCondLst>
                        <p:cond delay="indefinite"/>
                      </p:stCondLst>
                      <p:childTnLst>
                        <p:par>
                          <p:cTn id="226" fill="hold">
                            <p:stCondLst>
                              <p:cond delay="0"/>
                            </p:stCondLst>
                            <p:childTnLst>
                              <p:par>
                                <p:cTn id="227" presetID="10" presetClass="entr" presetSubtype="0" fill="hold" grpId="0" nodeType="clickEffect">
                                  <p:stCondLst>
                                    <p:cond delay="0"/>
                                  </p:stCondLst>
                                  <p:childTnLst>
                                    <p:set>
                                      <p:cBhvr>
                                        <p:cTn id="228" dur="1" fill="hold">
                                          <p:stCondLst>
                                            <p:cond delay="0"/>
                                          </p:stCondLst>
                                        </p:cTn>
                                        <p:tgtEl>
                                          <p:spTgt spid="75"/>
                                        </p:tgtEl>
                                        <p:attrNameLst>
                                          <p:attrName>style.visibility</p:attrName>
                                        </p:attrNameLst>
                                      </p:cBhvr>
                                      <p:to>
                                        <p:strVal val="visible"/>
                                      </p:to>
                                    </p:set>
                                    <p:animEffect transition="in" filter="fade">
                                      <p:cBhvr>
                                        <p:cTn id="229" dur="500"/>
                                        <p:tgtEl>
                                          <p:spTgt spid="75"/>
                                        </p:tgtEl>
                                      </p:cBhvr>
                                    </p:animEffect>
                                  </p:childTnLst>
                                </p:cTn>
                              </p:par>
                              <p:par>
                                <p:cTn id="230" presetID="10" presetClass="entr" presetSubtype="0" fill="hold" grpId="0" nodeType="withEffect">
                                  <p:stCondLst>
                                    <p:cond delay="0"/>
                                  </p:stCondLst>
                                  <p:childTnLst>
                                    <p:set>
                                      <p:cBhvr>
                                        <p:cTn id="231" dur="1" fill="hold">
                                          <p:stCondLst>
                                            <p:cond delay="0"/>
                                          </p:stCondLst>
                                        </p:cTn>
                                        <p:tgtEl>
                                          <p:spTgt spid="34"/>
                                        </p:tgtEl>
                                        <p:attrNameLst>
                                          <p:attrName>style.visibility</p:attrName>
                                        </p:attrNameLst>
                                      </p:cBhvr>
                                      <p:to>
                                        <p:strVal val="visible"/>
                                      </p:to>
                                    </p:set>
                                    <p:animEffect transition="in" filter="fade">
                                      <p:cBhvr>
                                        <p:cTn id="232" dur="500"/>
                                        <p:tgtEl>
                                          <p:spTgt spid="34"/>
                                        </p:tgtEl>
                                      </p:cBhvr>
                                    </p:animEffect>
                                  </p:childTnLst>
                                </p:cTn>
                              </p:par>
                              <p:par>
                                <p:cTn id="233" presetID="10" presetClass="entr" presetSubtype="0" fill="hold" grpId="0" nodeType="withEffect">
                                  <p:stCondLst>
                                    <p:cond delay="0"/>
                                  </p:stCondLst>
                                  <p:childTnLst>
                                    <p:set>
                                      <p:cBhvr>
                                        <p:cTn id="234" dur="1" fill="hold">
                                          <p:stCondLst>
                                            <p:cond delay="0"/>
                                          </p:stCondLst>
                                        </p:cTn>
                                        <p:tgtEl>
                                          <p:spTgt spid="37"/>
                                        </p:tgtEl>
                                        <p:attrNameLst>
                                          <p:attrName>style.visibility</p:attrName>
                                        </p:attrNameLst>
                                      </p:cBhvr>
                                      <p:to>
                                        <p:strVal val="visible"/>
                                      </p:to>
                                    </p:set>
                                    <p:animEffect transition="in" filter="fade">
                                      <p:cBhvr>
                                        <p:cTn id="235" dur="500"/>
                                        <p:tgtEl>
                                          <p:spTgt spid="37"/>
                                        </p:tgtEl>
                                      </p:cBhvr>
                                    </p:animEffect>
                                  </p:childTnLst>
                                </p:cTn>
                              </p:par>
                              <p:par>
                                <p:cTn id="236" presetID="10" presetClass="entr" presetSubtype="0" fill="hold" grpId="0" nodeType="withEffect">
                                  <p:stCondLst>
                                    <p:cond delay="0"/>
                                  </p:stCondLst>
                                  <p:childTnLst>
                                    <p:set>
                                      <p:cBhvr>
                                        <p:cTn id="237" dur="1" fill="hold">
                                          <p:stCondLst>
                                            <p:cond delay="0"/>
                                          </p:stCondLst>
                                        </p:cTn>
                                        <p:tgtEl>
                                          <p:spTgt spid="45"/>
                                        </p:tgtEl>
                                        <p:attrNameLst>
                                          <p:attrName>style.visibility</p:attrName>
                                        </p:attrNameLst>
                                      </p:cBhvr>
                                      <p:to>
                                        <p:strVal val="visible"/>
                                      </p:to>
                                    </p:set>
                                    <p:animEffect transition="in" filter="fade">
                                      <p:cBhvr>
                                        <p:cTn id="238" dur="500"/>
                                        <p:tgtEl>
                                          <p:spTgt spid="45"/>
                                        </p:tgtEl>
                                      </p:cBhvr>
                                    </p:animEffect>
                                  </p:childTnLst>
                                </p:cTn>
                              </p:par>
                              <p:par>
                                <p:cTn id="239" presetID="10" presetClass="entr" presetSubtype="0" fill="hold" nodeType="withEffect">
                                  <p:stCondLst>
                                    <p:cond delay="0"/>
                                  </p:stCondLst>
                                  <p:childTnLst>
                                    <p:set>
                                      <p:cBhvr>
                                        <p:cTn id="240" dur="1" fill="hold">
                                          <p:stCondLst>
                                            <p:cond delay="0"/>
                                          </p:stCondLst>
                                        </p:cTn>
                                        <p:tgtEl>
                                          <p:spTgt spid="43"/>
                                        </p:tgtEl>
                                        <p:attrNameLst>
                                          <p:attrName>style.visibility</p:attrName>
                                        </p:attrNameLst>
                                      </p:cBhvr>
                                      <p:to>
                                        <p:strVal val="visible"/>
                                      </p:to>
                                    </p:set>
                                    <p:animEffect transition="in" filter="fade">
                                      <p:cBhvr>
                                        <p:cTn id="241" dur="500"/>
                                        <p:tgtEl>
                                          <p:spTgt spid="43"/>
                                        </p:tgtEl>
                                      </p:cBhvr>
                                    </p:animEffect>
                                  </p:childTnLst>
                                </p:cTn>
                              </p:par>
                              <p:par>
                                <p:cTn id="242" presetID="10" presetClass="entr" presetSubtype="0" fill="hold" grpId="0" nodeType="withEffect">
                                  <p:stCondLst>
                                    <p:cond delay="0"/>
                                  </p:stCondLst>
                                  <p:childTnLst>
                                    <p:set>
                                      <p:cBhvr>
                                        <p:cTn id="243" dur="1" fill="hold">
                                          <p:stCondLst>
                                            <p:cond delay="0"/>
                                          </p:stCondLst>
                                        </p:cTn>
                                        <p:tgtEl>
                                          <p:spTgt spid="47"/>
                                        </p:tgtEl>
                                        <p:attrNameLst>
                                          <p:attrName>style.visibility</p:attrName>
                                        </p:attrNameLst>
                                      </p:cBhvr>
                                      <p:to>
                                        <p:strVal val="visible"/>
                                      </p:to>
                                    </p:set>
                                    <p:animEffect transition="in" filter="fade">
                                      <p:cBhvr>
                                        <p:cTn id="244" dur="500"/>
                                        <p:tgtEl>
                                          <p:spTgt spid="47"/>
                                        </p:tgtEl>
                                      </p:cBhvr>
                                    </p:animEffect>
                                  </p:childTnLst>
                                </p:cTn>
                              </p:par>
                              <p:par>
                                <p:cTn id="245" presetID="10" presetClass="entr" presetSubtype="0" fill="hold" grpId="0" nodeType="withEffect">
                                  <p:stCondLst>
                                    <p:cond delay="0"/>
                                  </p:stCondLst>
                                  <p:childTnLst>
                                    <p:set>
                                      <p:cBhvr>
                                        <p:cTn id="246" dur="1" fill="hold">
                                          <p:stCondLst>
                                            <p:cond delay="0"/>
                                          </p:stCondLst>
                                        </p:cTn>
                                        <p:tgtEl>
                                          <p:spTgt spid="39"/>
                                        </p:tgtEl>
                                        <p:attrNameLst>
                                          <p:attrName>style.visibility</p:attrName>
                                        </p:attrNameLst>
                                      </p:cBhvr>
                                      <p:to>
                                        <p:strVal val="visible"/>
                                      </p:to>
                                    </p:set>
                                    <p:animEffect transition="in" filter="fade">
                                      <p:cBhvr>
                                        <p:cTn id="247" dur="500"/>
                                        <p:tgtEl>
                                          <p:spTgt spid="39"/>
                                        </p:tgtEl>
                                      </p:cBhvr>
                                    </p:animEffect>
                                  </p:childTnLst>
                                </p:cTn>
                              </p:par>
                            </p:childTnLst>
                          </p:cTn>
                        </p:par>
                      </p:childTnLst>
                    </p:cTn>
                  </p:par>
                  <p:par>
                    <p:cTn id="248" fill="hold">
                      <p:stCondLst>
                        <p:cond delay="indefinite"/>
                      </p:stCondLst>
                      <p:childTnLst>
                        <p:par>
                          <p:cTn id="249" fill="hold">
                            <p:stCondLst>
                              <p:cond delay="0"/>
                            </p:stCondLst>
                            <p:childTnLst>
                              <p:par>
                                <p:cTn id="250" presetID="10" presetClass="entr" presetSubtype="0" fill="hold" grpId="0" nodeType="clickEffect">
                                  <p:stCondLst>
                                    <p:cond delay="0"/>
                                  </p:stCondLst>
                                  <p:childTnLst>
                                    <p:set>
                                      <p:cBhvr>
                                        <p:cTn id="251" dur="1" fill="hold">
                                          <p:stCondLst>
                                            <p:cond delay="0"/>
                                          </p:stCondLst>
                                        </p:cTn>
                                        <p:tgtEl>
                                          <p:spTgt spid="76"/>
                                        </p:tgtEl>
                                        <p:attrNameLst>
                                          <p:attrName>style.visibility</p:attrName>
                                        </p:attrNameLst>
                                      </p:cBhvr>
                                      <p:to>
                                        <p:strVal val="visible"/>
                                      </p:to>
                                    </p:set>
                                    <p:animEffect transition="in" filter="fade">
                                      <p:cBhvr>
                                        <p:cTn id="252" dur="500"/>
                                        <p:tgtEl>
                                          <p:spTgt spid="76"/>
                                        </p:tgtEl>
                                      </p:cBhvr>
                                    </p:animEffect>
                                  </p:childTnLst>
                                </p:cTn>
                              </p:par>
                              <p:par>
                                <p:cTn id="253" presetID="10" presetClass="entr" presetSubtype="0" fill="hold" grpId="0" nodeType="withEffect">
                                  <p:stCondLst>
                                    <p:cond delay="0"/>
                                  </p:stCondLst>
                                  <p:childTnLst>
                                    <p:set>
                                      <p:cBhvr>
                                        <p:cTn id="254" dur="1" fill="hold">
                                          <p:stCondLst>
                                            <p:cond delay="0"/>
                                          </p:stCondLst>
                                        </p:cTn>
                                        <p:tgtEl>
                                          <p:spTgt spid="38"/>
                                        </p:tgtEl>
                                        <p:attrNameLst>
                                          <p:attrName>style.visibility</p:attrName>
                                        </p:attrNameLst>
                                      </p:cBhvr>
                                      <p:to>
                                        <p:strVal val="visible"/>
                                      </p:to>
                                    </p:set>
                                    <p:animEffect transition="in" filter="fade">
                                      <p:cBhvr>
                                        <p:cTn id="255" dur="500"/>
                                        <p:tgtEl>
                                          <p:spTgt spid="38"/>
                                        </p:tgtEl>
                                      </p:cBhvr>
                                    </p:animEffect>
                                  </p:childTnLst>
                                </p:cTn>
                              </p:par>
                              <p:par>
                                <p:cTn id="256" presetID="10" presetClass="entr" presetSubtype="0" fill="hold" grpId="0" nodeType="withEffect">
                                  <p:stCondLst>
                                    <p:cond delay="0"/>
                                  </p:stCondLst>
                                  <p:childTnLst>
                                    <p:set>
                                      <p:cBhvr>
                                        <p:cTn id="257" dur="1" fill="hold">
                                          <p:stCondLst>
                                            <p:cond delay="0"/>
                                          </p:stCondLst>
                                        </p:cTn>
                                        <p:tgtEl>
                                          <p:spTgt spid="42"/>
                                        </p:tgtEl>
                                        <p:attrNameLst>
                                          <p:attrName>style.visibility</p:attrName>
                                        </p:attrNameLst>
                                      </p:cBhvr>
                                      <p:to>
                                        <p:strVal val="visible"/>
                                      </p:to>
                                    </p:set>
                                    <p:animEffect transition="in" filter="fade">
                                      <p:cBhvr>
                                        <p:cTn id="258" dur="500"/>
                                        <p:tgtEl>
                                          <p:spTgt spid="42"/>
                                        </p:tgtEl>
                                      </p:cBhvr>
                                    </p:animEffect>
                                  </p:childTnLst>
                                </p:cTn>
                              </p:par>
                              <p:par>
                                <p:cTn id="259" presetID="10" presetClass="entr" presetSubtype="0" fill="hold" nodeType="withEffect">
                                  <p:stCondLst>
                                    <p:cond delay="0"/>
                                  </p:stCondLst>
                                  <p:childTnLst>
                                    <p:set>
                                      <p:cBhvr>
                                        <p:cTn id="260" dur="1" fill="hold">
                                          <p:stCondLst>
                                            <p:cond delay="0"/>
                                          </p:stCondLst>
                                        </p:cTn>
                                        <p:tgtEl>
                                          <p:spTgt spid="44"/>
                                        </p:tgtEl>
                                        <p:attrNameLst>
                                          <p:attrName>style.visibility</p:attrName>
                                        </p:attrNameLst>
                                      </p:cBhvr>
                                      <p:to>
                                        <p:strVal val="visible"/>
                                      </p:to>
                                    </p:set>
                                    <p:animEffect transition="in" filter="fade">
                                      <p:cBhvr>
                                        <p:cTn id="261" dur="500"/>
                                        <p:tgtEl>
                                          <p:spTgt spid="44"/>
                                        </p:tgtEl>
                                      </p:cBhvr>
                                    </p:animEffect>
                                  </p:childTnLst>
                                </p:cTn>
                              </p:par>
                              <p:par>
                                <p:cTn id="262" presetID="10" presetClass="entr" presetSubtype="0" fill="hold" grpId="0" nodeType="withEffect">
                                  <p:stCondLst>
                                    <p:cond delay="0"/>
                                  </p:stCondLst>
                                  <p:childTnLst>
                                    <p:set>
                                      <p:cBhvr>
                                        <p:cTn id="263" dur="1" fill="hold">
                                          <p:stCondLst>
                                            <p:cond delay="0"/>
                                          </p:stCondLst>
                                        </p:cTn>
                                        <p:tgtEl>
                                          <p:spTgt spid="50"/>
                                        </p:tgtEl>
                                        <p:attrNameLst>
                                          <p:attrName>style.visibility</p:attrName>
                                        </p:attrNameLst>
                                      </p:cBhvr>
                                      <p:to>
                                        <p:strVal val="visible"/>
                                      </p:to>
                                    </p:set>
                                    <p:animEffect transition="in" filter="fade">
                                      <p:cBhvr>
                                        <p:cTn id="264" dur="500"/>
                                        <p:tgtEl>
                                          <p:spTgt spid="50"/>
                                        </p:tgtEl>
                                      </p:cBhvr>
                                    </p:animEffect>
                                  </p:childTnLst>
                                </p:cTn>
                              </p:par>
                            </p:childTnLst>
                          </p:cTn>
                        </p:par>
                      </p:childTnLst>
                    </p:cTn>
                  </p:par>
                  <p:par>
                    <p:cTn id="265" fill="hold">
                      <p:stCondLst>
                        <p:cond delay="indefinite"/>
                      </p:stCondLst>
                      <p:childTnLst>
                        <p:par>
                          <p:cTn id="266" fill="hold">
                            <p:stCondLst>
                              <p:cond delay="0"/>
                            </p:stCondLst>
                            <p:childTnLst>
                              <p:par>
                                <p:cTn id="267" presetID="10" presetClass="entr" presetSubtype="0" fill="hold" grpId="0" nodeType="clickEffect">
                                  <p:stCondLst>
                                    <p:cond delay="0"/>
                                  </p:stCondLst>
                                  <p:childTnLst>
                                    <p:set>
                                      <p:cBhvr>
                                        <p:cTn id="268" dur="1" fill="hold">
                                          <p:stCondLst>
                                            <p:cond delay="0"/>
                                          </p:stCondLst>
                                        </p:cTn>
                                        <p:tgtEl>
                                          <p:spTgt spid="4"/>
                                        </p:tgtEl>
                                        <p:attrNameLst>
                                          <p:attrName>style.visibility</p:attrName>
                                        </p:attrNameLst>
                                      </p:cBhvr>
                                      <p:to>
                                        <p:strVal val="visible"/>
                                      </p:to>
                                    </p:set>
                                    <p:animEffect transition="in" filter="fade">
                                      <p:cBhvr>
                                        <p:cTn id="269" dur="500"/>
                                        <p:tgtEl>
                                          <p:spTgt spid="4"/>
                                        </p:tgtEl>
                                      </p:cBhvr>
                                    </p:animEffect>
                                  </p:childTnLst>
                                </p:cTn>
                              </p:par>
                              <p:par>
                                <p:cTn id="270" presetID="10" presetClass="entr" presetSubtype="0" fill="hold" grpId="0" nodeType="withEffect">
                                  <p:stCondLst>
                                    <p:cond delay="0"/>
                                  </p:stCondLst>
                                  <p:childTnLst>
                                    <p:set>
                                      <p:cBhvr>
                                        <p:cTn id="271" dur="1" fill="hold">
                                          <p:stCondLst>
                                            <p:cond delay="0"/>
                                          </p:stCondLst>
                                        </p:cTn>
                                        <p:tgtEl>
                                          <p:spTgt spid="59"/>
                                        </p:tgtEl>
                                        <p:attrNameLst>
                                          <p:attrName>style.visibility</p:attrName>
                                        </p:attrNameLst>
                                      </p:cBhvr>
                                      <p:to>
                                        <p:strVal val="visible"/>
                                      </p:to>
                                    </p:set>
                                    <p:animEffect transition="in" filter="fade">
                                      <p:cBhvr>
                                        <p:cTn id="272" dur="500"/>
                                        <p:tgtEl>
                                          <p:spTgt spid="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7" grpId="1" animBg="1"/>
      <p:bldP spid="8" grpId="0" animBg="1"/>
      <p:bldP spid="10" grpId="0" animBg="1"/>
      <p:bldP spid="10" grpId="1" animBg="1"/>
      <p:bldP spid="12" grpId="0"/>
      <p:bldP spid="12" grpId="1"/>
      <p:bldP spid="16" grpId="0" animBg="1"/>
      <p:bldP spid="18" grpId="0" animBg="1"/>
      <p:bldP spid="20" grpId="0" animBg="1"/>
      <p:bldP spid="22" grpId="0"/>
      <p:bldP spid="23" grpId="0"/>
      <p:bldP spid="24" grpId="0"/>
      <p:bldP spid="25" grpId="0"/>
      <p:bldP spid="26" grpId="0"/>
      <p:bldP spid="27" grpId="0"/>
      <p:bldP spid="28" grpId="0"/>
      <p:bldP spid="29" grpId="0" animBg="1"/>
      <p:bldP spid="32" grpId="0" animBg="1"/>
      <p:bldP spid="32" grpId="1" animBg="1"/>
      <p:bldP spid="32" grpId="2" animBg="1"/>
      <p:bldP spid="33" grpId="0"/>
      <p:bldP spid="34" grpId="0" animBg="1"/>
      <p:bldP spid="35" grpId="0"/>
      <p:bldP spid="36" grpId="0"/>
      <p:bldP spid="37" grpId="0"/>
      <p:bldP spid="38" grpId="0"/>
      <p:bldP spid="39" grpId="0" animBg="1"/>
      <p:bldP spid="42" grpId="0" animBg="1"/>
      <p:bldP spid="45" grpId="0"/>
      <p:bldP spid="46" grpId="0"/>
      <p:bldP spid="46" grpId="1"/>
      <p:bldP spid="47" grpId="0"/>
      <p:bldP spid="48" grpId="0"/>
      <p:bldP spid="49" grpId="0"/>
      <p:bldP spid="49" grpId="1"/>
      <p:bldP spid="50" grpId="0"/>
      <p:bldP spid="51" grpId="0" animBg="1"/>
      <p:bldP spid="51" grpId="1" animBg="1"/>
      <p:bldP spid="52" grpId="0"/>
      <p:bldP spid="52" grpId="1"/>
      <p:bldP spid="53" grpId="0"/>
      <p:bldP spid="54" grpId="0" animBg="1"/>
      <p:bldP spid="54" grpId="1" animBg="1"/>
      <p:bldP spid="56" grpId="0"/>
      <p:bldP spid="58" grpId="0"/>
      <p:bldP spid="58" grpId="1"/>
      <p:bldP spid="59" grpId="0"/>
      <p:bldP spid="60" grpId="0" animBg="1"/>
      <p:bldP spid="61" grpId="0"/>
      <p:bldP spid="63" grpId="0" animBg="1"/>
      <p:bldP spid="63" grpId="1" animBg="1"/>
      <p:bldP spid="65" grpId="0"/>
      <p:bldP spid="65" grpId="1"/>
      <p:bldP spid="67" grpId="0"/>
      <p:bldP spid="68" grpId="0"/>
      <p:bldP spid="69" grpId="0"/>
      <p:bldP spid="70" grpId="0"/>
      <p:bldP spid="71" grpId="0"/>
      <p:bldP spid="72" grpId="0"/>
      <p:bldP spid="73" grpId="0"/>
      <p:bldP spid="74" grpId="0"/>
      <p:bldP spid="75" grpId="0"/>
      <p:bldP spid="76" grpId="0"/>
      <p:bldP spid="78" grpId="0"/>
      <p:bldP spid="40"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bwMode="auto">
          <a:xfrm>
            <a:off x="4710953" y="3886200"/>
            <a:ext cx="4419600" cy="23622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 name="Title 1"/>
          <p:cNvSpPr>
            <a:spLocks noGrp="1"/>
          </p:cNvSpPr>
          <p:nvPr>
            <p:ph type="title"/>
          </p:nvPr>
        </p:nvSpPr>
        <p:spPr/>
        <p:txBody>
          <a:bodyPr/>
          <a:lstStyle/>
          <a:p>
            <a:r>
              <a:rPr lang="en-US" dirty="0" smtClean="0"/>
              <a:t>Experimental Setup </a:t>
            </a:r>
            <a:endParaRPr lang="en-US" dirty="0"/>
          </a:p>
        </p:txBody>
      </p:sp>
      <p:sp>
        <p:nvSpPr>
          <p:cNvPr id="3" name="Content Placeholder 2"/>
          <p:cNvSpPr>
            <a:spLocks noGrp="1"/>
          </p:cNvSpPr>
          <p:nvPr>
            <p:ph idx="1"/>
          </p:nvPr>
        </p:nvSpPr>
        <p:spPr>
          <a:xfrm>
            <a:off x="228600" y="1403866"/>
            <a:ext cx="7772400" cy="2438400"/>
          </a:xfrm>
        </p:spPr>
        <p:txBody>
          <a:bodyPr/>
          <a:lstStyle/>
          <a:p>
            <a:r>
              <a:rPr lang="en-US" dirty="0" smtClean="0"/>
              <a:t>Diverse benchmark of 36 applications from EEMBC Automotive, </a:t>
            </a:r>
            <a:r>
              <a:rPr lang="en-US" dirty="0" err="1" smtClean="0"/>
              <a:t>MediaBench</a:t>
            </a:r>
            <a:r>
              <a:rPr lang="en-US" dirty="0" smtClean="0"/>
              <a:t>, and </a:t>
            </a:r>
            <a:r>
              <a:rPr lang="en-US" dirty="0" err="1" smtClean="0"/>
              <a:t>Motorola</a:t>
            </a:r>
            <a:r>
              <a:rPr lang="en-US" b="1" baseline="30000" dirty="0" err="1" smtClean="0"/>
              <a:t>®</a:t>
            </a:r>
            <a:r>
              <a:rPr lang="en-US" dirty="0" err="1" smtClean="0"/>
              <a:t>’s</a:t>
            </a:r>
            <a:r>
              <a:rPr lang="en-US" dirty="0" smtClean="0"/>
              <a:t> </a:t>
            </a:r>
            <a:r>
              <a:rPr lang="en-US" dirty="0" err="1" smtClean="0"/>
              <a:t>Powerstone</a:t>
            </a:r>
            <a:r>
              <a:rPr lang="en-US" dirty="0" smtClean="0"/>
              <a:t> </a:t>
            </a:r>
          </a:p>
          <a:p>
            <a:r>
              <a:rPr lang="en-US" dirty="0" smtClean="0"/>
              <a:t>Replicated persistent application behavior</a:t>
            </a:r>
          </a:p>
          <a:p>
            <a:pPr lvl="1"/>
            <a:r>
              <a:rPr lang="en-US" dirty="0" smtClean="0"/>
              <a:t>Random </a:t>
            </a:r>
            <a:r>
              <a:rPr lang="en-US" dirty="0" smtClean="0"/>
              <a:t>queue of 1,000 applications from benchmark applications</a:t>
            </a:r>
          </a:p>
          <a:p>
            <a:pPr lvl="1"/>
            <a:r>
              <a:rPr lang="en-US" dirty="0" smtClean="0"/>
              <a:t>Generated using </a:t>
            </a:r>
            <a:r>
              <a:rPr lang="en-US" dirty="0"/>
              <a:t>d</a:t>
            </a:r>
            <a:r>
              <a:rPr lang="en-US" dirty="0" smtClean="0"/>
              <a:t>iscrete uniform distribution </a:t>
            </a:r>
          </a:p>
          <a:p>
            <a:r>
              <a:rPr lang="en-US" dirty="0" smtClean="0"/>
              <a:t>Arrival times</a:t>
            </a:r>
          </a:p>
          <a:p>
            <a:pPr lvl="1"/>
            <a:r>
              <a:rPr lang="en-US" dirty="0" smtClean="0"/>
              <a:t>Normal distribution centered at the mean, one std. from </a:t>
            </a:r>
            <a:r>
              <a:rPr lang="en-US" dirty="0" err="1" smtClean="0"/>
              <a:t>ave.</a:t>
            </a:r>
            <a:r>
              <a:rPr lang="en-US" dirty="0" smtClean="0"/>
              <a:t> exe. time </a:t>
            </a:r>
          </a:p>
        </p:txBody>
      </p:sp>
      <p:sp>
        <p:nvSpPr>
          <p:cNvPr id="4" name="TextBox 3"/>
          <p:cNvSpPr txBox="1"/>
          <p:nvPr/>
        </p:nvSpPr>
        <p:spPr>
          <a:xfrm>
            <a:off x="304800" y="990600"/>
            <a:ext cx="2057400" cy="400110"/>
          </a:xfrm>
          <a:prstGeom prst="rect">
            <a:avLst/>
          </a:prstGeom>
          <a:noFill/>
        </p:spPr>
        <p:txBody>
          <a:bodyPr wrap="square" rtlCol="0">
            <a:spAutoFit/>
          </a:bodyPr>
          <a:lstStyle/>
          <a:p>
            <a:r>
              <a:rPr lang="en-US" sz="2000" b="1" dirty="0" smtClean="0">
                <a:solidFill>
                  <a:srgbClr val="00B0F0"/>
                </a:solidFill>
              </a:rPr>
              <a:t>Software Setup</a:t>
            </a:r>
            <a:endParaRPr lang="en-US" sz="2000" b="1" dirty="0">
              <a:solidFill>
                <a:srgbClr val="00B0F0"/>
              </a:solidFill>
            </a:endParaRPr>
          </a:p>
        </p:txBody>
      </p:sp>
      <p:sp>
        <p:nvSpPr>
          <p:cNvPr id="6" name="TextBox 5"/>
          <p:cNvSpPr txBox="1"/>
          <p:nvPr/>
        </p:nvSpPr>
        <p:spPr>
          <a:xfrm>
            <a:off x="304800" y="3886200"/>
            <a:ext cx="2057400" cy="400110"/>
          </a:xfrm>
          <a:prstGeom prst="rect">
            <a:avLst/>
          </a:prstGeom>
          <a:noFill/>
        </p:spPr>
        <p:txBody>
          <a:bodyPr wrap="square" rtlCol="0">
            <a:spAutoFit/>
          </a:bodyPr>
          <a:lstStyle/>
          <a:p>
            <a:r>
              <a:rPr lang="en-US" sz="2000" b="1" dirty="0" smtClean="0">
                <a:solidFill>
                  <a:srgbClr val="00B0F0"/>
                </a:solidFill>
              </a:rPr>
              <a:t>Hardware Setup</a:t>
            </a:r>
            <a:endParaRPr lang="en-US" sz="2000" b="1" dirty="0">
              <a:solidFill>
                <a:srgbClr val="00B0F0"/>
              </a:solidFill>
            </a:endParaRPr>
          </a:p>
        </p:txBody>
      </p:sp>
      <p:sp>
        <p:nvSpPr>
          <p:cNvPr id="7" name="Content Placeholder 2"/>
          <p:cNvSpPr txBox="1">
            <a:spLocks/>
          </p:cNvSpPr>
          <p:nvPr/>
        </p:nvSpPr>
        <p:spPr bwMode="auto">
          <a:xfrm>
            <a:off x="304800" y="4286310"/>
            <a:ext cx="4419600" cy="211449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2000">
                <a:solidFill>
                  <a:schemeClr val="tx1"/>
                </a:solidFill>
                <a:latin typeface="+mn-lt"/>
                <a:ea typeface="+mn-ea"/>
                <a:cs typeface="Arial" pitchFamily="34" charset="0"/>
              </a:defRPr>
            </a:lvl1pPr>
            <a:lvl2pPr marL="742950" indent="-285750" algn="l" rtl="0" eaLnBrk="1" fontAlgn="base" hangingPunct="1">
              <a:spcBef>
                <a:spcPct val="20000"/>
              </a:spcBef>
              <a:spcAft>
                <a:spcPct val="0"/>
              </a:spcAft>
              <a:buChar char="–"/>
              <a:defRPr sz="1800">
                <a:solidFill>
                  <a:schemeClr val="tx1"/>
                </a:solidFill>
                <a:latin typeface="+mn-lt"/>
                <a:cs typeface="Arial" pitchFamily="34" charset="0"/>
              </a:defRPr>
            </a:lvl2pPr>
            <a:lvl3pPr marL="1143000" indent="-228600" algn="l" rtl="0" eaLnBrk="1" fontAlgn="base" hangingPunct="1">
              <a:spcBef>
                <a:spcPct val="20000"/>
              </a:spcBef>
              <a:spcAft>
                <a:spcPct val="0"/>
              </a:spcAft>
              <a:buChar char="•"/>
              <a:defRPr sz="1600">
                <a:solidFill>
                  <a:schemeClr val="tx1"/>
                </a:solidFill>
                <a:latin typeface="+mn-lt"/>
                <a:cs typeface="Arial" pitchFamily="34" charset="0"/>
              </a:defRPr>
            </a:lvl3pPr>
            <a:lvl4pPr marL="1600200" indent="-228600" algn="l" rtl="0" eaLnBrk="1" fontAlgn="base" hangingPunct="1">
              <a:spcBef>
                <a:spcPct val="20000"/>
              </a:spcBef>
              <a:spcAft>
                <a:spcPct val="0"/>
              </a:spcAft>
              <a:buChar char="–"/>
              <a:defRPr sz="1600">
                <a:solidFill>
                  <a:schemeClr val="tx1"/>
                </a:solidFill>
                <a:latin typeface="+mn-lt"/>
                <a:cs typeface="Arial" pitchFamily="34" charset="0"/>
              </a:defRPr>
            </a:lvl4pPr>
            <a:lvl5pPr marL="2057400" indent="-228600" algn="l" rtl="0" eaLnBrk="1" fontAlgn="base" hangingPunct="1">
              <a:spcBef>
                <a:spcPct val="20000"/>
              </a:spcBef>
              <a:spcAft>
                <a:spcPct val="0"/>
              </a:spcAft>
              <a:buChar char="»"/>
              <a:defRPr sz="1400">
                <a:solidFill>
                  <a:schemeClr val="tx1"/>
                </a:solidFill>
                <a:latin typeface="+mn-lt"/>
                <a:cs typeface="Arial" pitchFamily="34" charset="0"/>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r>
              <a:rPr lang="en-US" kern="0" dirty="0" smtClean="0"/>
              <a:t>Quad-core platform </a:t>
            </a:r>
            <a:endParaRPr lang="en-US" kern="0" dirty="0"/>
          </a:p>
          <a:p>
            <a:r>
              <a:rPr lang="en-US" kern="0" dirty="0" smtClean="0"/>
              <a:t>Private level-1 data/</a:t>
            </a:r>
            <a:r>
              <a:rPr lang="en-US" kern="0" dirty="0" err="1" smtClean="0"/>
              <a:t>inst</a:t>
            </a:r>
            <a:r>
              <a:rPr lang="en-US" kern="0" dirty="0" smtClean="0"/>
              <a:t> caches  </a:t>
            </a:r>
          </a:p>
          <a:p>
            <a:r>
              <a:rPr lang="en-US" kern="0" dirty="0" smtClean="0"/>
              <a:t>Used </a:t>
            </a:r>
            <a:r>
              <a:rPr lang="en-US" kern="0" dirty="0" err="1" smtClean="0"/>
              <a:t>SimpleScalar</a:t>
            </a:r>
            <a:r>
              <a:rPr lang="en-US" kern="0" dirty="0"/>
              <a:t> </a:t>
            </a:r>
            <a:r>
              <a:rPr lang="en-US" kern="0" dirty="0" smtClean="0"/>
              <a:t>for cache statistics</a:t>
            </a:r>
          </a:p>
          <a:p>
            <a:r>
              <a:rPr lang="en-US" kern="0" dirty="0" smtClean="0"/>
              <a:t>CACTI and energy model to obtain energy values</a:t>
            </a:r>
          </a:p>
          <a:p>
            <a:endParaRPr lang="en-US" kern="0" dirty="0" smtClean="0"/>
          </a:p>
        </p:txBody>
      </p:sp>
      <p:graphicFrame>
        <p:nvGraphicFramePr>
          <p:cNvPr id="8" name="Table 7"/>
          <p:cNvGraphicFramePr>
            <a:graphicFrameLocks noGrp="1"/>
          </p:cNvGraphicFramePr>
          <p:nvPr>
            <p:extLst>
              <p:ext uri="{D42A27DB-BD31-4B8C-83A1-F6EECF244321}">
                <p14:modId xmlns:p14="http://schemas.microsoft.com/office/powerpoint/2010/main" val="3663142226"/>
              </p:ext>
            </p:extLst>
          </p:nvPr>
        </p:nvGraphicFramePr>
        <p:xfrm>
          <a:off x="4800600" y="3997351"/>
          <a:ext cx="4267200" cy="2164080"/>
        </p:xfrm>
        <a:graphic>
          <a:graphicData uri="http://schemas.openxmlformats.org/drawingml/2006/table">
            <a:tbl>
              <a:tblPr>
                <a:tableStyleId>{5C22544A-7EE6-4342-B048-85BDC9FD1C3A}</a:tableStyleId>
              </a:tblPr>
              <a:tblGrid>
                <a:gridCol w="4267200"/>
              </a:tblGrid>
              <a:tr h="2139434">
                <a:tc>
                  <a:txBody>
                    <a:bodyPr/>
                    <a:lstStyle/>
                    <a:p>
                      <a:pPr marL="457200" marR="0" indent="-228600" algn="l">
                        <a:spcBef>
                          <a:spcPts val="0"/>
                        </a:spcBef>
                        <a:spcAft>
                          <a:spcPts val="200"/>
                        </a:spcAft>
                      </a:pPr>
                      <a:r>
                        <a:rPr lang="en-US" sz="1200" b="1" dirty="0" smtClean="0">
                          <a:effectLst/>
                        </a:rPr>
                        <a:t>E(total)</a:t>
                      </a:r>
                      <a:r>
                        <a:rPr lang="en-US" sz="1200" dirty="0" smtClean="0">
                          <a:effectLst/>
                        </a:rPr>
                        <a:t> = E(</a:t>
                      </a:r>
                      <a:r>
                        <a:rPr lang="en-US" sz="1200" dirty="0" err="1" smtClean="0">
                          <a:effectLst/>
                        </a:rPr>
                        <a:t>sta</a:t>
                      </a:r>
                      <a:r>
                        <a:rPr lang="en-US" sz="1200" dirty="0" smtClean="0">
                          <a:effectLst/>
                        </a:rPr>
                        <a:t>) + E(</a:t>
                      </a:r>
                      <a:r>
                        <a:rPr lang="en-US" sz="1200" dirty="0" err="1" smtClean="0">
                          <a:effectLst/>
                        </a:rPr>
                        <a:t>dyn</a:t>
                      </a:r>
                      <a:r>
                        <a:rPr lang="en-US" sz="1200" dirty="0" smtClean="0">
                          <a:effectLst/>
                        </a:rPr>
                        <a:t>)</a:t>
                      </a:r>
                      <a:endParaRPr lang="en-US" sz="1400" dirty="0" smtClean="0">
                        <a:effectLst/>
                      </a:endParaRPr>
                    </a:p>
                    <a:p>
                      <a:pPr marL="457200" marR="0" indent="-228600" algn="l">
                        <a:spcBef>
                          <a:spcPts val="0"/>
                        </a:spcBef>
                        <a:spcAft>
                          <a:spcPts val="200"/>
                        </a:spcAft>
                      </a:pPr>
                      <a:r>
                        <a:rPr lang="en-US" sz="1200" b="1" dirty="0" smtClean="0">
                          <a:effectLst/>
                        </a:rPr>
                        <a:t>E(</a:t>
                      </a:r>
                      <a:r>
                        <a:rPr lang="en-US" sz="1200" b="1" dirty="0" err="1" smtClean="0">
                          <a:effectLst/>
                        </a:rPr>
                        <a:t>dyn</a:t>
                      </a:r>
                      <a:r>
                        <a:rPr lang="en-US" sz="1200" b="1" dirty="0" smtClean="0">
                          <a:effectLst/>
                        </a:rPr>
                        <a:t>) </a:t>
                      </a:r>
                      <a:r>
                        <a:rPr lang="en-US" sz="1200" dirty="0" smtClean="0">
                          <a:effectLst/>
                        </a:rPr>
                        <a:t>= </a:t>
                      </a:r>
                      <a:r>
                        <a:rPr lang="en-US" sz="1200" dirty="0" err="1" smtClean="0">
                          <a:effectLst/>
                        </a:rPr>
                        <a:t>cache_hits</a:t>
                      </a:r>
                      <a:r>
                        <a:rPr lang="en-US" sz="1200" dirty="0" smtClean="0">
                          <a:effectLst/>
                        </a:rPr>
                        <a:t> * E(hit) + </a:t>
                      </a:r>
                      <a:r>
                        <a:rPr lang="en-US" sz="1200" dirty="0" err="1" smtClean="0">
                          <a:effectLst/>
                        </a:rPr>
                        <a:t>cache_misses</a:t>
                      </a:r>
                      <a:r>
                        <a:rPr lang="en-US" sz="1200" dirty="0" smtClean="0">
                          <a:effectLst/>
                        </a:rPr>
                        <a:t> * E(miss)</a:t>
                      </a:r>
                      <a:endParaRPr lang="en-US" sz="1400" dirty="0" smtClean="0">
                        <a:effectLst/>
                      </a:endParaRPr>
                    </a:p>
                    <a:p>
                      <a:pPr marL="457200" marR="0" indent="-228600" algn="l">
                        <a:spcBef>
                          <a:spcPts val="0"/>
                        </a:spcBef>
                        <a:spcAft>
                          <a:spcPts val="200"/>
                        </a:spcAft>
                      </a:pPr>
                      <a:r>
                        <a:rPr lang="en-US" sz="1200" b="1" dirty="0" smtClean="0">
                          <a:effectLst/>
                        </a:rPr>
                        <a:t>E(miss) </a:t>
                      </a:r>
                      <a:r>
                        <a:rPr lang="en-US" sz="1200" dirty="0" smtClean="0">
                          <a:effectLst/>
                        </a:rPr>
                        <a:t>= E(</a:t>
                      </a:r>
                      <a:r>
                        <a:rPr lang="en-US" sz="1200" dirty="0" err="1" smtClean="0">
                          <a:effectLst/>
                        </a:rPr>
                        <a:t>off_chip_access</a:t>
                      </a:r>
                      <a:r>
                        <a:rPr lang="en-US" sz="1200" dirty="0" smtClean="0">
                          <a:effectLst/>
                        </a:rPr>
                        <a:t>) + </a:t>
                      </a:r>
                      <a:r>
                        <a:rPr lang="en-US" sz="1200" dirty="0" err="1" smtClean="0">
                          <a:effectLst/>
                        </a:rPr>
                        <a:t>miss_cycles</a:t>
                      </a:r>
                      <a:r>
                        <a:rPr lang="en-US" sz="1200" dirty="0" smtClean="0">
                          <a:effectLst/>
                        </a:rPr>
                        <a:t> * E(</a:t>
                      </a:r>
                      <a:r>
                        <a:rPr lang="en-US" sz="1200" dirty="0" err="1" smtClean="0">
                          <a:effectLst/>
                        </a:rPr>
                        <a:t>CPU_stall</a:t>
                      </a:r>
                      <a:r>
                        <a:rPr lang="en-US" sz="1200" dirty="0" smtClean="0">
                          <a:effectLst/>
                        </a:rPr>
                        <a:t>) E(</a:t>
                      </a:r>
                      <a:r>
                        <a:rPr lang="en-US" sz="1200" dirty="0" err="1" smtClean="0">
                          <a:effectLst/>
                        </a:rPr>
                        <a:t>cache_fill</a:t>
                      </a:r>
                      <a:r>
                        <a:rPr lang="en-US" sz="1200" dirty="0" smtClean="0">
                          <a:effectLst/>
                        </a:rPr>
                        <a:t>)</a:t>
                      </a:r>
                      <a:endParaRPr lang="en-US" sz="1400" dirty="0" smtClean="0">
                        <a:effectLst/>
                      </a:endParaRPr>
                    </a:p>
                    <a:p>
                      <a:pPr marL="457200" marR="0" indent="-228600" algn="l">
                        <a:spcBef>
                          <a:spcPts val="0"/>
                        </a:spcBef>
                        <a:spcAft>
                          <a:spcPts val="200"/>
                        </a:spcAft>
                      </a:pPr>
                      <a:r>
                        <a:rPr lang="en-US" sz="1200" b="1" kern="1200" dirty="0" smtClean="0">
                          <a:solidFill>
                            <a:schemeClr val="dk1"/>
                          </a:solidFill>
                          <a:effectLst/>
                          <a:latin typeface="+mn-lt"/>
                          <a:ea typeface="+mn-ea"/>
                          <a:cs typeface="+mn-cs"/>
                        </a:rPr>
                        <a:t>Miss Cycles </a:t>
                      </a:r>
                      <a:r>
                        <a:rPr lang="en-US" sz="1200" dirty="0" smtClean="0">
                          <a:effectLst/>
                        </a:rPr>
                        <a:t>= </a:t>
                      </a:r>
                      <a:r>
                        <a:rPr lang="en-US" sz="1200" dirty="0" err="1" smtClean="0">
                          <a:effectLst/>
                        </a:rPr>
                        <a:t>cache_misses</a:t>
                      </a:r>
                      <a:r>
                        <a:rPr lang="en-US" sz="1200" dirty="0" smtClean="0">
                          <a:effectLst/>
                        </a:rPr>
                        <a:t> * </a:t>
                      </a:r>
                      <a:r>
                        <a:rPr lang="en-US" sz="1200" dirty="0" err="1" smtClean="0">
                          <a:effectLst/>
                        </a:rPr>
                        <a:t>miss_latency</a:t>
                      </a:r>
                      <a:r>
                        <a:rPr lang="en-US" sz="1200" dirty="0" smtClean="0">
                          <a:effectLst/>
                        </a:rPr>
                        <a:t> + (</a:t>
                      </a:r>
                      <a:r>
                        <a:rPr lang="en-US" sz="1200" dirty="0" err="1" smtClean="0">
                          <a:effectLst/>
                        </a:rPr>
                        <a:t>cache_misses</a:t>
                      </a:r>
                      <a:r>
                        <a:rPr lang="en-US" sz="1200" dirty="0" smtClean="0">
                          <a:effectLst/>
                        </a:rPr>
                        <a:t> * (</a:t>
                      </a:r>
                      <a:r>
                        <a:rPr lang="en-US" sz="1200" dirty="0" err="1" smtClean="0">
                          <a:effectLst/>
                        </a:rPr>
                        <a:t>line_size</a:t>
                      </a:r>
                      <a:r>
                        <a:rPr lang="en-US" sz="1200" dirty="0" smtClean="0">
                          <a:effectLst/>
                        </a:rPr>
                        <a:t>/16)) * </a:t>
                      </a:r>
                      <a:r>
                        <a:rPr lang="en-US" sz="1200" dirty="0" err="1" smtClean="0">
                          <a:effectLst/>
                        </a:rPr>
                        <a:t>memory_band_width</a:t>
                      </a:r>
                      <a:r>
                        <a:rPr lang="en-US" sz="1200" dirty="0" smtClean="0">
                          <a:effectLst/>
                        </a:rPr>
                        <a:t>)</a:t>
                      </a:r>
                      <a:endParaRPr lang="en-US" sz="1400" dirty="0" smtClean="0">
                        <a:effectLst/>
                      </a:endParaRPr>
                    </a:p>
                    <a:p>
                      <a:pPr marL="457200" marR="0" indent="-228600" algn="l">
                        <a:spcBef>
                          <a:spcPts val="0"/>
                        </a:spcBef>
                        <a:spcAft>
                          <a:spcPts val="200"/>
                        </a:spcAft>
                      </a:pPr>
                      <a:r>
                        <a:rPr lang="en-US" sz="1200" b="1" kern="1200" dirty="0" smtClean="0">
                          <a:solidFill>
                            <a:schemeClr val="dk1"/>
                          </a:solidFill>
                          <a:effectLst/>
                          <a:latin typeface="+mn-lt"/>
                          <a:ea typeface="+mn-ea"/>
                          <a:cs typeface="+mn-cs"/>
                        </a:rPr>
                        <a:t>E(</a:t>
                      </a:r>
                      <a:r>
                        <a:rPr lang="en-US" sz="1200" b="1" kern="1200" dirty="0" err="1" smtClean="0">
                          <a:solidFill>
                            <a:schemeClr val="dk1"/>
                          </a:solidFill>
                          <a:effectLst/>
                          <a:latin typeface="+mn-lt"/>
                          <a:ea typeface="+mn-ea"/>
                          <a:cs typeface="+mn-cs"/>
                        </a:rPr>
                        <a:t>sta</a:t>
                      </a:r>
                      <a:r>
                        <a:rPr lang="en-US" sz="1200" b="1" kern="1200" dirty="0" smtClean="0">
                          <a:solidFill>
                            <a:schemeClr val="dk1"/>
                          </a:solidFill>
                          <a:effectLst/>
                          <a:latin typeface="+mn-lt"/>
                          <a:ea typeface="+mn-ea"/>
                          <a:cs typeface="+mn-cs"/>
                        </a:rPr>
                        <a:t>) </a:t>
                      </a:r>
                      <a:r>
                        <a:rPr lang="en-US" sz="1200" dirty="0" smtClean="0">
                          <a:effectLst/>
                        </a:rPr>
                        <a:t>= </a:t>
                      </a:r>
                      <a:r>
                        <a:rPr lang="en-US" sz="1200" dirty="0" err="1" smtClean="0">
                          <a:effectLst/>
                        </a:rPr>
                        <a:t>total_cycles</a:t>
                      </a:r>
                      <a:r>
                        <a:rPr lang="en-US" sz="1200" dirty="0" smtClean="0">
                          <a:effectLst/>
                        </a:rPr>
                        <a:t> * E(</a:t>
                      </a:r>
                      <a:r>
                        <a:rPr lang="en-US" sz="1200" dirty="0" err="1" smtClean="0">
                          <a:effectLst/>
                        </a:rPr>
                        <a:t>static_per_cycle</a:t>
                      </a:r>
                      <a:r>
                        <a:rPr lang="en-US" sz="1200" dirty="0" smtClean="0">
                          <a:effectLst/>
                        </a:rPr>
                        <a:t>)</a:t>
                      </a:r>
                      <a:endParaRPr lang="en-US" sz="1400" dirty="0" smtClean="0">
                        <a:effectLst/>
                      </a:endParaRPr>
                    </a:p>
                    <a:p>
                      <a:pPr marL="457200" marR="0" indent="-228600" algn="l">
                        <a:spcBef>
                          <a:spcPts val="0"/>
                        </a:spcBef>
                        <a:spcAft>
                          <a:spcPts val="200"/>
                        </a:spcAft>
                      </a:pPr>
                      <a:r>
                        <a:rPr lang="en-US" sz="1200" b="1" kern="1200" dirty="0" smtClean="0">
                          <a:solidFill>
                            <a:schemeClr val="dk1"/>
                          </a:solidFill>
                          <a:effectLst/>
                          <a:latin typeface="+mn-lt"/>
                          <a:ea typeface="+mn-ea"/>
                          <a:cs typeface="+mn-cs"/>
                        </a:rPr>
                        <a:t>E(</a:t>
                      </a:r>
                      <a:r>
                        <a:rPr lang="en-US" sz="1200" b="1" kern="1200" dirty="0" err="1" smtClean="0">
                          <a:solidFill>
                            <a:schemeClr val="dk1"/>
                          </a:solidFill>
                          <a:effectLst/>
                          <a:latin typeface="+mn-lt"/>
                          <a:ea typeface="+mn-ea"/>
                          <a:cs typeface="+mn-cs"/>
                        </a:rPr>
                        <a:t>static_per_cycle</a:t>
                      </a:r>
                      <a:r>
                        <a:rPr lang="en-US" sz="1200" b="1" kern="1200" dirty="0" smtClean="0">
                          <a:solidFill>
                            <a:schemeClr val="dk1"/>
                          </a:solidFill>
                          <a:effectLst/>
                          <a:latin typeface="+mn-lt"/>
                          <a:ea typeface="+mn-ea"/>
                          <a:cs typeface="+mn-cs"/>
                        </a:rPr>
                        <a:t>)) </a:t>
                      </a:r>
                      <a:r>
                        <a:rPr lang="en-US" sz="1200" dirty="0" smtClean="0">
                          <a:effectLst/>
                        </a:rPr>
                        <a:t>= E(</a:t>
                      </a:r>
                      <a:r>
                        <a:rPr lang="en-US" sz="1200" dirty="0" err="1" smtClean="0">
                          <a:effectLst/>
                        </a:rPr>
                        <a:t>per_Kbyte</a:t>
                      </a:r>
                      <a:r>
                        <a:rPr lang="en-US" sz="1200" dirty="0" smtClean="0">
                          <a:effectLst/>
                        </a:rPr>
                        <a:t>) * </a:t>
                      </a:r>
                      <a:r>
                        <a:rPr lang="en-US" sz="1200" dirty="0" err="1" smtClean="0">
                          <a:effectLst/>
                        </a:rPr>
                        <a:t>cache_size_in_Kbytes</a:t>
                      </a:r>
                      <a:endParaRPr lang="en-US" sz="1400" dirty="0" smtClean="0">
                        <a:effectLst/>
                      </a:endParaRPr>
                    </a:p>
                    <a:p>
                      <a:pPr marL="457200" marR="0" indent="-228600" algn="l">
                        <a:spcBef>
                          <a:spcPts val="0"/>
                        </a:spcBef>
                        <a:spcAft>
                          <a:spcPts val="200"/>
                        </a:spcAft>
                      </a:pPr>
                      <a:r>
                        <a:rPr lang="en-US" sz="1200" b="1" kern="1200" dirty="0" smtClean="0">
                          <a:solidFill>
                            <a:schemeClr val="dk1"/>
                          </a:solidFill>
                          <a:effectLst/>
                          <a:latin typeface="+mn-lt"/>
                          <a:ea typeface="+mn-ea"/>
                          <a:cs typeface="+mn-cs"/>
                        </a:rPr>
                        <a:t>E(</a:t>
                      </a:r>
                      <a:r>
                        <a:rPr lang="en-US" sz="1200" b="1" kern="1200" dirty="0" err="1" smtClean="0">
                          <a:solidFill>
                            <a:schemeClr val="dk1"/>
                          </a:solidFill>
                          <a:effectLst/>
                          <a:latin typeface="+mn-lt"/>
                          <a:ea typeface="+mn-ea"/>
                          <a:cs typeface="+mn-cs"/>
                        </a:rPr>
                        <a:t>per_Kbyte</a:t>
                      </a:r>
                      <a:r>
                        <a:rPr lang="en-US" sz="1200" b="1" kern="1200" dirty="0" smtClean="0">
                          <a:solidFill>
                            <a:schemeClr val="dk1"/>
                          </a:solidFill>
                          <a:effectLst/>
                          <a:latin typeface="+mn-lt"/>
                          <a:ea typeface="+mn-ea"/>
                          <a:cs typeface="+mn-cs"/>
                        </a:rPr>
                        <a:t>) </a:t>
                      </a:r>
                      <a:r>
                        <a:rPr lang="en-US" sz="1200" dirty="0" smtClean="0">
                          <a:effectLst/>
                        </a:rPr>
                        <a:t>= (E(</a:t>
                      </a:r>
                      <a:r>
                        <a:rPr lang="en-US" sz="1200" dirty="0" err="1" smtClean="0">
                          <a:effectLst/>
                        </a:rPr>
                        <a:t>dyn_of_base_cache</a:t>
                      </a:r>
                      <a:r>
                        <a:rPr lang="en-US" sz="1200" dirty="0" smtClean="0">
                          <a:effectLst/>
                        </a:rPr>
                        <a:t>) * 10%) /</a:t>
                      </a:r>
                      <a:br>
                        <a:rPr lang="en-US" sz="1200" dirty="0" smtClean="0">
                          <a:effectLst/>
                        </a:rPr>
                      </a:br>
                      <a:r>
                        <a:rPr lang="en-US" sz="1200" dirty="0" smtClean="0">
                          <a:effectLst/>
                        </a:rPr>
                        <a:t>(</a:t>
                      </a:r>
                      <a:r>
                        <a:rPr lang="en-US" sz="1200" dirty="0" err="1" smtClean="0">
                          <a:effectLst/>
                        </a:rPr>
                        <a:t>base_cache_size_in_Kbytes</a:t>
                      </a:r>
                      <a:r>
                        <a:rPr lang="en-US" sz="1200" dirty="0" smtClean="0">
                          <a:effectLst/>
                        </a:rPr>
                        <a:t>)</a:t>
                      </a:r>
                      <a:endParaRPr lang="en-US" sz="1400" dirty="0">
                        <a:effectLst/>
                      </a:endParaRPr>
                    </a:p>
                  </a:txBody>
                  <a:tcPr marL="118745" marR="118745" marT="0" marB="0"/>
                </a:tc>
              </a:tr>
            </a:tbl>
          </a:graphicData>
        </a:graphic>
      </p:graphicFrame>
      <p:sp>
        <p:nvSpPr>
          <p:cNvPr id="9" name="Rectangle 1"/>
          <p:cNvSpPr>
            <a:spLocks noChangeArrowheads="1"/>
          </p:cNvSpPr>
          <p:nvPr/>
        </p:nvSpPr>
        <p:spPr bwMode="auto">
          <a:xfrm>
            <a:off x="3081338" y="31956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itchFamily="34" charset="0"/>
                <a:cs typeface="Arial" pitchFamily="34" charset="0"/>
              </a:rPr>
              <a:t/>
            </a:r>
            <a:br>
              <a:rPr kumimoji="0" lang="en-US" altLang="en-US" sz="1800" b="0" i="0" u="none" strike="noStrike" cap="none" normalizeH="0" baseline="0" smtClean="0">
                <a:ln>
                  <a:noFill/>
                </a:ln>
                <a:solidFill>
                  <a:schemeClr val="tx1"/>
                </a:solidFill>
                <a:effectLst/>
                <a:latin typeface="Arial" pitchFamily="34" charset="0"/>
                <a:cs typeface="Arial" pitchFamily="34" charset="0"/>
              </a:rPr>
            </a:b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 name="Rectangle 9"/>
          <p:cNvSpPr/>
          <p:nvPr/>
        </p:nvSpPr>
        <p:spPr>
          <a:xfrm>
            <a:off x="4598894" y="6243935"/>
            <a:ext cx="4572000" cy="461665"/>
          </a:xfrm>
          <a:prstGeom prst="rect">
            <a:avLst/>
          </a:prstGeom>
        </p:spPr>
        <p:txBody>
          <a:bodyPr>
            <a:spAutoFit/>
          </a:bodyPr>
          <a:lstStyle/>
          <a:p>
            <a:pPr lvl="0" algn="ctr" fontAlgn="base">
              <a:spcBef>
                <a:spcPct val="0"/>
              </a:spcBef>
              <a:spcAft>
                <a:spcPct val="0"/>
              </a:spcAft>
            </a:pPr>
            <a:r>
              <a:rPr lang="en-US" sz="1200" dirty="0"/>
              <a:t>Cache hierarchy energy model for the level one instruction and data caches</a:t>
            </a:r>
            <a:endParaRPr lang="en-US" altLang="en-US" sz="1200" dirty="0">
              <a:latin typeface="Arial" pitchFamily="34" charset="0"/>
              <a:cs typeface="Arial" pitchFamily="34" charset="0"/>
            </a:endParaRPr>
          </a:p>
        </p:txBody>
      </p:sp>
      <p:sp>
        <p:nvSpPr>
          <p:cNvPr id="13" name="Slide Number Placeholder 12"/>
          <p:cNvSpPr>
            <a:spLocks noGrp="1"/>
          </p:cNvSpPr>
          <p:nvPr>
            <p:ph type="sldNum" sz="quarter" idx="12"/>
          </p:nvPr>
        </p:nvSpPr>
        <p:spPr/>
        <p:txBody>
          <a:bodyPr/>
          <a:lstStyle/>
          <a:p>
            <a:pPr>
              <a:defRPr/>
            </a:pPr>
            <a:fld id="{AC8AD5AF-7CB5-4CD4-A719-F51A283208B1}" type="slidenum">
              <a:rPr lang="en-US" smtClean="0">
                <a:solidFill>
                  <a:srgbClr val="000000"/>
                </a:solidFill>
              </a:rPr>
              <a:pPr>
                <a:defRPr/>
              </a:pPr>
              <a:t>16</a:t>
            </a:fld>
            <a:r>
              <a:rPr lang="en-US" smtClean="0">
                <a:solidFill>
                  <a:srgbClr val="000000"/>
                </a:solidFill>
              </a:rPr>
              <a:t>/22</a:t>
            </a:r>
            <a:endParaRPr lang="en-US" dirty="0">
              <a:solidFill>
                <a:srgbClr val="000000"/>
              </a:solidFill>
            </a:endParaRPr>
          </a:p>
        </p:txBody>
      </p:sp>
    </p:spTree>
    <p:extLst>
      <p:ext uri="{BB962C8B-B14F-4D97-AF65-F5344CB8AC3E}">
        <p14:creationId xmlns:p14="http://schemas.microsoft.com/office/powerpoint/2010/main" val="2979817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6" grpId="0"/>
      <p:bldP spid="7" grpId="0"/>
      <p:bldP spid="10"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Rectangle 37"/>
          <p:cNvSpPr/>
          <p:nvPr/>
        </p:nvSpPr>
        <p:spPr bwMode="auto">
          <a:xfrm>
            <a:off x="587048" y="2057400"/>
            <a:ext cx="9067800" cy="695711"/>
          </a:xfrm>
          <a:prstGeom prst="rect">
            <a:avLst/>
          </a:prstGeom>
          <a:no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b="1" i="1" u="sng" strike="noStrike" cap="none" normalizeH="0" baseline="0" dirty="0" smtClean="0">
                <a:ln>
                  <a:noFill/>
                </a:ln>
                <a:solidFill>
                  <a:srgbClr val="FF0000"/>
                </a:solidFill>
                <a:effectLst/>
                <a:latin typeface="Times"/>
              </a:rPr>
              <a:t>System</a:t>
            </a:r>
            <a:r>
              <a:rPr kumimoji="0" lang="en-US" b="1" i="1" u="sng" strike="noStrike" cap="none" normalizeH="0" dirty="0" smtClean="0">
                <a:ln>
                  <a:noFill/>
                </a:ln>
                <a:solidFill>
                  <a:srgbClr val="FF0000"/>
                </a:solidFill>
                <a:effectLst/>
                <a:latin typeface="Times"/>
              </a:rPr>
              <a:t> 1-2:A priori profiling</a:t>
            </a:r>
            <a:r>
              <a:rPr kumimoji="0" lang="en-US" b="1" i="1" strike="noStrike" cap="none" normalizeH="0" dirty="0" smtClean="0">
                <a:ln>
                  <a:noFill/>
                </a:ln>
                <a:solidFill>
                  <a:srgbClr val="FF0000"/>
                </a:solidFill>
                <a:effectLst/>
                <a:latin typeface="Times"/>
              </a:rPr>
              <a:t>  	    </a:t>
            </a:r>
            <a:r>
              <a:rPr kumimoji="0" lang="en-US" b="1" i="1" u="sng" strike="noStrike" cap="none" normalizeH="0" dirty="0" smtClean="0">
                <a:ln>
                  <a:noFill/>
                </a:ln>
                <a:solidFill>
                  <a:srgbClr val="FF0000"/>
                </a:solidFill>
                <a:effectLst/>
                <a:latin typeface="Times"/>
              </a:rPr>
              <a:t> </a:t>
            </a:r>
            <a:r>
              <a:rPr lang="en-US" b="1" i="1" u="sng" baseline="0" dirty="0" smtClean="0">
                <a:solidFill>
                  <a:srgbClr val="FF0000"/>
                </a:solidFill>
                <a:latin typeface="Times"/>
              </a:rPr>
              <a:t>System 3:</a:t>
            </a:r>
            <a:r>
              <a:rPr lang="en-US" b="1" i="1" u="sng" dirty="0" smtClean="0">
                <a:solidFill>
                  <a:srgbClr val="FF0000"/>
                </a:solidFill>
                <a:latin typeface="Times"/>
              </a:rPr>
              <a:t> Dynamic profiling</a:t>
            </a:r>
            <a:endParaRPr kumimoji="0" lang="en-US" b="1" i="1" u="sng" strike="noStrike" cap="none" normalizeH="0" baseline="0" dirty="0" smtClean="0">
              <a:ln>
                <a:noFill/>
              </a:ln>
              <a:solidFill>
                <a:srgbClr val="FF0000"/>
              </a:solidFill>
              <a:effectLst/>
              <a:latin typeface="Times"/>
            </a:endParaRPr>
          </a:p>
        </p:txBody>
      </p:sp>
      <p:sp>
        <p:nvSpPr>
          <p:cNvPr id="2" name="Title 1"/>
          <p:cNvSpPr>
            <a:spLocks noGrp="1"/>
          </p:cNvSpPr>
          <p:nvPr>
            <p:ph type="title"/>
          </p:nvPr>
        </p:nvSpPr>
        <p:spPr>
          <a:xfrm>
            <a:off x="685800" y="102438"/>
            <a:ext cx="7772400" cy="1143000"/>
          </a:xfrm>
        </p:spPr>
        <p:txBody>
          <a:bodyPr/>
          <a:lstStyle/>
          <a:p>
            <a:r>
              <a:rPr lang="en-US" dirty="0" smtClean="0"/>
              <a:t>Evaluation Methodology </a:t>
            </a:r>
            <a:endParaRPr lang="en-US" dirty="0"/>
          </a:p>
        </p:txBody>
      </p:sp>
      <p:sp>
        <p:nvSpPr>
          <p:cNvPr id="3" name="Content Placeholder 2"/>
          <p:cNvSpPr>
            <a:spLocks noGrp="1"/>
          </p:cNvSpPr>
          <p:nvPr>
            <p:ph idx="1"/>
          </p:nvPr>
        </p:nvSpPr>
        <p:spPr>
          <a:xfrm>
            <a:off x="412424" y="878551"/>
            <a:ext cx="8441071" cy="1066800"/>
          </a:xfrm>
        </p:spPr>
        <p:txBody>
          <a:bodyPr/>
          <a:lstStyle/>
          <a:p>
            <a:r>
              <a:rPr lang="en-US" dirty="0" smtClean="0"/>
              <a:t>Evaluated a base system against three proposed systems</a:t>
            </a:r>
          </a:p>
          <a:p>
            <a:pPr lvl="1"/>
            <a:r>
              <a:rPr lang="en-US" dirty="0" smtClean="0"/>
              <a:t>Base </a:t>
            </a:r>
            <a:r>
              <a:rPr lang="en-US" dirty="0" smtClean="0"/>
              <a:t>system: quad-core, fixed configuration representing good, average configurations across all applications</a:t>
            </a:r>
            <a:endParaRPr lang="en-US" dirty="0" smtClean="0"/>
          </a:p>
          <a:p>
            <a:pPr lvl="1"/>
            <a:r>
              <a:rPr lang="en-US" dirty="0" smtClean="0"/>
              <a:t>Three systems with </a:t>
            </a:r>
            <a:r>
              <a:rPr lang="en-US" dirty="0" smtClean="0"/>
              <a:t>similar core configurations but </a:t>
            </a:r>
            <a:r>
              <a:rPr lang="en-US" dirty="0" smtClean="0"/>
              <a:t>distinct </a:t>
            </a:r>
            <a:r>
              <a:rPr lang="en-US" dirty="0"/>
              <a:t>scheduling </a:t>
            </a:r>
            <a:r>
              <a:rPr lang="en-US" dirty="0" smtClean="0"/>
              <a:t>algorithms</a:t>
            </a:r>
          </a:p>
        </p:txBody>
      </p:sp>
      <p:sp>
        <p:nvSpPr>
          <p:cNvPr id="5" name="Rectangle 4"/>
          <p:cNvSpPr/>
          <p:nvPr/>
        </p:nvSpPr>
        <p:spPr bwMode="auto">
          <a:xfrm>
            <a:off x="914400" y="3041203"/>
            <a:ext cx="2133600" cy="2497961"/>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6" name="Rectangle 5"/>
          <p:cNvSpPr/>
          <p:nvPr/>
        </p:nvSpPr>
        <p:spPr>
          <a:xfrm>
            <a:off x="1452850" y="2590800"/>
            <a:ext cx="1082348" cy="369332"/>
          </a:xfrm>
          <a:prstGeom prst="rect">
            <a:avLst/>
          </a:prstGeom>
        </p:spPr>
        <p:txBody>
          <a:bodyPr wrap="none">
            <a:spAutoFit/>
          </a:bodyPr>
          <a:lstStyle/>
          <a:p>
            <a:r>
              <a:rPr lang="en-US" b="1" dirty="0" smtClean="0"/>
              <a:t>System-1</a:t>
            </a:r>
            <a:endParaRPr lang="en-US" b="1" baseline="30000" dirty="0"/>
          </a:p>
        </p:txBody>
      </p:sp>
      <p:pic>
        <p:nvPicPr>
          <p:cNvPr id="3074" name="Picture 2" descr="C:\Users\HLab\AppData\Local\Microsoft\Windows\Temporary Internet Files\Content.IE5\MD8M9H2J\MC900434785[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8200" y="5080073"/>
            <a:ext cx="457086" cy="457086"/>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4" descr="C:\Users\HLab\AppData\Local\Microsoft\Windows\Temporary Internet Files\Content.IE5\AT33TYO8\MC900194102[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8563930">
            <a:off x="1557068" y="4505893"/>
            <a:ext cx="444399" cy="489615"/>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914400" y="3062836"/>
            <a:ext cx="2133600" cy="307777"/>
          </a:xfrm>
          <a:prstGeom prst="rect">
            <a:avLst/>
          </a:prstGeom>
          <a:noFill/>
        </p:spPr>
        <p:txBody>
          <a:bodyPr wrap="square" rtlCol="0">
            <a:spAutoFit/>
          </a:bodyPr>
          <a:lstStyle/>
          <a:p>
            <a:r>
              <a:rPr lang="en-US" sz="1400" dirty="0" smtClean="0"/>
              <a:t>Energy conservative</a:t>
            </a:r>
            <a:endParaRPr lang="en-US" sz="1400" dirty="0"/>
          </a:p>
        </p:txBody>
      </p:sp>
      <p:sp>
        <p:nvSpPr>
          <p:cNvPr id="10" name="TextBox 9"/>
          <p:cNvSpPr txBox="1"/>
          <p:nvPr/>
        </p:nvSpPr>
        <p:spPr>
          <a:xfrm>
            <a:off x="914400" y="3419675"/>
            <a:ext cx="2133600" cy="523220"/>
          </a:xfrm>
          <a:prstGeom prst="rect">
            <a:avLst/>
          </a:prstGeom>
          <a:noFill/>
        </p:spPr>
        <p:txBody>
          <a:bodyPr wrap="square" rtlCol="0">
            <a:spAutoFit/>
          </a:bodyPr>
          <a:lstStyle/>
          <a:p>
            <a:r>
              <a:rPr lang="en-US" sz="1400" dirty="0" smtClean="0"/>
              <a:t>Applications must wait for best core</a:t>
            </a:r>
            <a:endParaRPr lang="en-US" sz="1400" dirty="0"/>
          </a:p>
        </p:txBody>
      </p:sp>
      <p:sp>
        <p:nvSpPr>
          <p:cNvPr id="12" name="TextBox 11"/>
          <p:cNvSpPr txBox="1"/>
          <p:nvPr/>
        </p:nvSpPr>
        <p:spPr>
          <a:xfrm>
            <a:off x="914400" y="3941616"/>
            <a:ext cx="2133600" cy="307777"/>
          </a:xfrm>
          <a:prstGeom prst="rect">
            <a:avLst/>
          </a:prstGeom>
          <a:noFill/>
        </p:spPr>
        <p:txBody>
          <a:bodyPr wrap="square" rtlCol="0">
            <a:spAutoFit/>
          </a:bodyPr>
          <a:lstStyle/>
          <a:p>
            <a:r>
              <a:rPr lang="en-US" sz="1400" dirty="0" smtClean="0"/>
              <a:t> </a:t>
            </a:r>
          </a:p>
        </p:txBody>
      </p:sp>
      <p:pic>
        <p:nvPicPr>
          <p:cNvPr id="13" name="Picture 4" descr="C:\Users\HLab\AppData\Local\Microsoft\Windows\Temporary Internet Files\Content.IE5\AT33TYO8\MC900194102[1].wmf"/>
          <p:cNvPicPr>
            <a:picLocks noChangeAspect="1" noChangeArrowheads="1"/>
          </p:cNvPicPr>
          <p:nvPr/>
        </p:nvPicPr>
        <p:blipFill>
          <a:blip r:embed="rId3" cstate="print">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rot="8563930">
            <a:off x="1555722" y="4999275"/>
            <a:ext cx="444399" cy="489615"/>
          </a:xfrm>
          <a:prstGeom prst="rect">
            <a:avLst/>
          </a:prstGeom>
          <a:noFill/>
          <a:extLst>
            <a:ext uri="{909E8E84-426E-40DD-AFC4-6F175D3DCCD1}">
              <a14:hiddenFill xmlns:a14="http://schemas.microsoft.com/office/drawing/2010/main">
                <a:solidFill>
                  <a:srgbClr val="FFFFFF"/>
                </a:solidFill>
              </a14:hiddenFill>
            </a:ext>
          </a:extLst>
        </p:spPr>
      </p:pic>
      <p:sp>
        <p:nvSpPr>
          <p:cNvPr id="14" name="Rounded Rectangle 13"/>
          <p:cNvSpPr/>
          <p:nvPr/>
        </p:nvSpPr>
        <p:spPr bwMode="auto">
          <a:xfrm>
            <a:off x="2362200" y="4602224"/>
            <a:ext cx="440297" cy="231473"/>
          </a:xfrm>
          <a:prstGeom prst="roundRect">
            <a:avLst/>
          </a:prstGeom>
          <a:solidFill>
            <a:srgbClr val="FFC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a:rPr>
              <a:t>A</a:t>
            </a:r>
          </a:p>
        </p:txBody>
      </p:sp>
      <p:sp>
        <p:nvSpPr>
          <p:cNvPr id="15" name="Rounded Rectangle 14"/>
          <p:cNvSpPr/>
          <p:nvPr/>
        </p:nvSpPr>
        <p:spPr bwMode="auto">
          <a:xfrm>
            <a:off x="2349938" y="5153579"/>
            <a:ext cx="440297" cy="231473"/>
          </a:xfrm>
          <a:prstGeom prst="roundRect">
            <a:avLst/>
          </a:prstGeom>
          <a:solidFill>
            <a:schemeClr val="bg2">
              <a:lumMod val="60000"/>
              <a:lumOff val="40000"/>
            </a:scheme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a:rPr>
              <a:t>B</a:t>
            </a:r>
          </a:p>
        </p:txBody>
      </p:sp>
      <p:cxnSp>
        <p:nvCxnSpPr>
          <p:cNvPr id="17" name="Straight Arrow Connector 16"/>
          <p:cNvCxnSpPr/>
          <p:nvPr/>
        </p:nvCxnSpPr>
        <p:spPr bwMode="auto">
          <a:xfrm>
            <a:off x="1981200" y="4750700"/>
            <a:ext cx="308201" cy="0"/>
          </a:xfrm>
          <a:prstGeom prst="straightConnector1">
            <a:avLst/>
          </a:prstGeom>
          <a:solidFill>
            <a:schemeClr val="accent1"/>
          </a:solidFill>
          <a:ln w="9525" cap="flat" cmpd="sng" algn="ctr">
            <a:solidFill>
              <a:schemeClr val="tx1"/>
            </a:solidFill>
            <a:prstDash val="solid"/>
            <a:round/>
            <a:headEnd type="arrow"/>
            <a:tailEnd type="arrow"/>
          </a:ln>
          <a:effectLst/>
        </p:spPr>
      </p:cxnSp>
      <p:cxnSp>
        <p:nvCxnSpPr>
          <p:cNvPr id="19" name="Straight Arrow Connector 18"/>
          <p:cNvCxnSpPr/>
          <p:nvPr/>
        </p:nvCxnSpPr>
        <p:spPr bwMode="auto">
          <a:xfrm>
            <a:off x="1981200" y="5251004"/>
            <a:ext cx="308201" cy="0"/>
          </a:xfrm>
          <a:prstGeom prst="straightConnector1">
            <a:avLst/>
          </a:prstGeom>
          <a:solidFill>
            <a:schemeClr val="accent1"/>
          </a:solidFill>
          <a:ln w="9525" cap="flat" cmpd="sng" algn="ctr">
            <a:solidFill>
              <a:schemeClr val="tx1"/>
            </a:solidFill>
            <a:prstDash val="solid"/>
            <a:round/>
            <a:headEnd type="arrow"/>
            <a:tailEnd type="arrow"/>
          </a:ln>
          <a:effectLst/>
        </p:spPr>
      </p:cxnSp>
      <p:sp>
        <p:nvSpPr>
          <p:cNvPr id="20" name="Rectangle 19"/>
          <p:cNvSpPr/>
          <p:nvPr/>
        </p:nvSpPr>
        <p:spPr>
          <a:xfrm>
            <a:off x="909758" y="5517823"/>
            <a:ext cx="2138242" cy="1169551"/>
          </a:xfrm>
          <a:prstGeom prst="rect">
            <a:avLst/>
          </a:prstGeom>
        </p:spPr>
        <p:txBody>
          <a:bodyPr wrap="square">
            <a:spAutoFit/>
          </a:bodyPr>
          <a:lstStyle/>
          <a:p>
            <a:pPr marL="285750" indent="-285750">
              <a:buFont typeface="Arial" panose="020B0604020202020204" pitchFamily="34" charset="0"/>
              <a:buChar char="•"/>
            </a:pPr>
            <a:r>
              <a:rPr lang="en-US" sz="1400" dirty="0" smtClean="0"/>
              <a:t>Provides insights to wasted idle energy </a:t>
            </a:r>
          </a:p>
          <a:p>
            <a:pPr marL="285750" indent="-285750">
              <a:buFont typeface="Arial" panose="020B0604020202020204" pitchFamily="34" charset="0"/>
              <a:buChar char="•"/>
            </a:pPr>
            <a:r>
              <a:rPr lang="en-US" sz="1400" dirty="0" smtClean="0"/>
              <a:t>Serves </a:t>
            </a:r>
            <a:r>
              <a:rPr lang="en-US" sz="1400" dirty="0"/>
              <a:t>as a near-optimal system for comparison purposes</a:t>
            </a:r>
          </a:p>
        </p:txBody>
      </p:sp>
      <p:sp>
        <p:nvSpPr>
          <p:cNvPr id="21" name="Rectangle 20"/>
          <p:cNvSpPr/>
          <p:nvPr/>
        </p:nvSpPr>
        <p:spPr bwMode="auto">
          <a:xfrm>
            <a:off x="3505200" y="3050222"/>
            <a:ext cx="2133600" cy="2497961"/>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2" name="Rectangle 21"/>
          <p:cNvSpPr/>
          <p:nvPr/>
        </p:nvSpPr>
        <p:spPr>
          <a:xfrm>
            <a:off x="4038600" y="2599819"/>
            <a:ext cx="1082348" cy="369332"/>
          </a:xfrm>
          <a:prstGeom prst="rect">
            <a:avLst/>
          </a:prstGeom>
        </p:spPr>
        <p:txBody>
          <a:bodyPr wrap="none">
            <a:spAutoFit/>
          </a:bodyPr>
          <a:lstStyle/>
          <a:p>
            <a:r>
              <a:rPr lang="en-US" b="1" dirty="0" smtClean="0"/>
              <a:t>System-2</a:t>
            </a:r>
            <a:endParaRPr lang="en-US" b="1" baseline="30000" dirty="0"/>
          </a:p>
        </p:txBody>
      </p:sp>
      <p:sp>
        <p:nvSpPr>
          <p:cNvPr id="25" name="TextBox 24"/>
          <p:cNvSpPr txBox="1"/>
          <p:nvPr/>
        </p:nvSpPr>
        <p:spPr>
          <a:xfrm>
            <a:off x="3505200" y="3071855"/>
            <a:ext cx="2133600" cy="738664"/>
          </a:xfrm>
          <a:prstGeom prst="rect">
            <a:avLst/>
          </a:prstGeom>
          <a:noFill/>
        </p:spPr>
        <p:txBody>
          <a:bodyPr wrap="square" rtlCol="0">
            <a:spAutoFit/>
          </a:bodyPr>
          <a:lstStyle/>
          <a:p>
            <a:r>
              <a:rPr lang="en-US" sz="1400" dirty="0"/>
              <a:t>Performance centric system: maximizes </a:t>
            </a:r>
            <a:r>
              <a:rPr lang="en-US" sz="1400" dirty="0" smtClean="0"/>
              <a:t>throughput, core utilization</a:t>
            </a:r>
            <a:endParaRPr lang="en-US" sz="1400" dirty="0"/>
          </a:p>
        </p:txBody>
      </p:sp>
      <p:sp>
        <p:nvSpPr>
          <p:cNvPr id="27" name="TextBox 26"/>
          <p:cNvSpPr txBox="1"/>
          <p:nvPr/>
        </p:nvSpPr>
        <p:spPr>
          <a:xfrm>
            <a:off x="3505200" y="3879404"/>
            <a:ext cx="2133600" cy="523220"/>
          </a:xfrm>
          <a:prstGeom prst="rect">
            <a:avLst/>
          </a:prstGeom>
          <a:noFill/>
        </p:spPr>
        <p:txBody>
          <a:bodyPr wrap="square" rtlCol="0">
            <a:spAutoFit/>
          </a:bodyPr>
          <a:lstStyle/>
          <a:p>
            <a:r>
              <a:rPr lang="en-US" sz="1400" dirty="0" smtClean="0"/>
              <a:t>Round robin scheduling algorithm</a:t>
            </a:r>
          </a:p>
        </p:txBody>
      </p:sp>
      <p:grpSp>
        <p:nvGrpSpPr>
          <p:cNvPr id="37" name="Group 36"/>
          <p:cNvGrpSpPr/>
          <p:nvPr/>
        </p:nvGrpSpPr>
        <p:grpSpPr>
          <a:xfrm>
            <a:off x="3858077" y="4336604"/>
            <a:ext cx="752022" cy="804479"/>
            <a:chOff x="6131543" y="4213526"/>
            <a:chExt cx="752022" cy="804479"/>
          </a:xfrm>
        </p:grpSpPr>
        <p:sp>
          <p:nvSpPr>
            <p:cNvPr id="34" name="Cloud 33"/>
            <p:cNvSpPr/>
            <p:nvPr/>
          </p:nvSpPr>
          <p:spPr bwMode="auto">
            <a:xfrm>
              <a:off x="6131543" y="4213526"/>
              <a:ext cx="752022" cy="804479"/>
            </a:xfrm>
            <a:prstGeom prst="cloud">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pic>
          <p:nvPicPr>
            <p:cNvPr id="24" name="Picture 4" descr="C:\Users\HLab\AppData\Local\Microsoft\Windows\Temporary Internet Files\Content.IE5\AT33TYO8\MC900194102[1].wmf"/>
            <p:cNvPicPr>
              <a:picLocks noChangeAspect="1" noChangeArrowheads="1"/>
            </p:cNvPicPr>
            <p:nvPr/>
          </p:nvPicPr>
          <p:blipFill>
            <a:blip r:embed="rId3" cstate="print">
              <a:biLevel thresh="25000"/>
              <a:extLst>
                <a:ext uri="{28A0092B-C50C-407E-A947-70E740481C1C}">
                  <a14:useLocalDpi xmlns:a14="http://schemas.microsoft.com/office/drawing/2010/main" val="0"/>
                </a:ext>
              </a:extLst>
            </a:blip>
            <a:srcRect/>
            <a:stretch>
              <a:fillRect/>
            </a:stretch>
          </p:blipFill>
          <p:spPr bwMode="auto">
            <a:xfrm rot="8563930">
              <a:off x="6359155" y="4283200"/>
              <a:ext cx="444399" cy="489615"/>
            </a:xfrm>
            <a:prstGeom prst="rect">
              <a:avLst/>
            </a:prstGeom>
            <a:noFill/>
            <a:extLst>
              <a:ext uri="{909E8E84-426E-40DD-AFC4-6F175D3DCCD1}">
                <a14:hiddenFill xmlns:a14="http://schemas.microsoft.com/office/drawing/2010/main">
                  <a:solidFill>
                    <a:srgbClr val="FFFFFF"/>
                  </a:solidFill>
                </a14:hiddenFill>
              </a:ext>
            </a:extLst>
          </p:spPr>
        </p:pic>
        <p:pic>
          <p:nvPicPr>
            <p:cNvPr id="28" name="Picture 4" descr="C:\Users\HLab\AppData\Local\Microsoft\Windows\Temporary Internet Files\Content.IE5\AT33TYO8\MC900194102[1].wmf"/>
            <p:cNvPicPr>
              <a:picLocks noChangeAspect="1" noChangeArrowheads="1"/>
            </p:cNvPicPr>
            <p:nvPr/>
          </p:nvPicPr>
          <p:blipFill>
            <a:blip r:embed="rId3" cstate="print">
              <a:biLevel thresh="50000"/>
              <a:extLst>
                <a:ext uri="{28A0092B-C50C-407E-A947-70E740481C1C}">
                  <a14:useLocalDpi xmlns:a14="http://schemas.microsoft.com/office/drawing/2010/main" val="0"/>
                </a:ext>
              </a:extLst>
            </a:blip>
            <a:srcRect/>
            <a:stretch>
              <a:fillRect/>
            </a:stretch>
          </p:blipFill>
          <p:spPr bwMode="auto">
            <a:xfrm rot="8563930">
              <a:off x="6181190" y="4455077"/>
              <a:ext cx="444399" cy="489615"/>
            </a:xfrm>
            <a:prstGeom prst="rect">
              <a:avLst/>
            </a:prstGeom>
            <a:noFill/>
            <a:extLst>
              <a:ext uri="{909E8E84-426E-40DD-AFC4-6F175D3DCCD1}">
                <a14:hiddenFill xmlns:a14="http://schemas.microsoft.com/office/drawing/2010/main">
                  <a:solidFill>
                    <a:srgbClr val="FFFFFF"/>
                  </a:solidFill>
                </a14:hiddenFill>
              </a:ext>
            </a:extLst>
          </p:spPr>
        </p:pic>
      </p:grpSp>
      <p:sp>
        <p:nvSpPr>
          <p:cNvPr id="29" name="Rounded Rectangle 28"/>
          <p:cNvSpPr/>
          <p:nvPr/>
        </p:nvSpPr>
        <p:spPr bwMode="auto">
          <a:xfrm>
            <a:off x="5008003" y="4435377"/>
            <a:ext cx="440297" cy="231473"/>
          </a:xfrm>
          <a:prstGeom prst="round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a:rPr>
              <a:t>A</a:t>
            </a:r>
          </a:p>
        </p:txBody>
      </p:sp>
      <p:sp>
        <p:nvSpPr>
          <p:cNvPr id="30" name="Rounded Rectangle 29"/>
          <p:cNvSpPr/>
          <p:nvPr/>
        </p:nvSpPr>
        <p:spPr bwMode="auto">
          <a:xfrm>
            <a:off x="4995741" y="4986732"/>
            <a:ext cx="440297" cy="231473"/>
          </a:xfrm>
          <a:prstGeom prst="round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a:rPr>
              <a:t>B</a:t>
            </a:r>
          </a:p>
        </p:txBody>
      </p:sp>
      <p:cxnSp>
        <p:nvCxnSpPr>
          <p:cNvPr id="32" name="Straight Arrow Connector 31"/>
          <p:cNvCxnSpPr/>
          <p:nvPr/>
        </p:nvCxnSpPr>
        <p:spPr bwMode="auto">
          <a:xfrm>
            <a:off x="4533900" y="5003873"/>
            <a:ext cx="268362" cy="0"/>
          </a:xfrm>
          <a:prstGeom prst="straightConnector1">
            <a:avLst/>
          </a:prstGeom>
          <a:solidFill>
            <a:schemeClr val="accent1"/>
          </a:solidFill>
          <a:ln w="9525" cap="flat" cmpd="sng" algn="ctr">
            <a:solidFill>
              <a:schemeClr val="tx1"/>
            </a:solidFill>
            <a:prstDash val="solid"/>
            <a:round/>
            <a:headEnd type="arrow"/>
            <a:tailEnd type="arrow"/>
          </a:ln>
          <a:effectLst/>
        </p:spPr>
      </p:cxnSp>
      <p:sp>
        <p:nvSpPr>
          <p:cNvPr id="35" name="Curved Left Arrow 34"/>
          <p:cNvSpPr/>
          <p:nvPr/>
        </p:nvSpPr>
        <p:spPr bwMode="auto">
          <a:xfrm rot="10800000">
            <a:off x="4802263" y="4533584"/>
            <a:ext cx="190500" cy="484363"/>
          </a:xfrm>
          <a:prstGeom prst="curvedLeftArrow">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6" name="Curved Left Arrow 35"/>
          <p:cNvSpPr/>
          <p:nvPr/>
        </p:nvSpPr>
        <p:spPr bwMode="auto">
          <a:xfrm>
            <a:off x="5448300" y="4593752"/>
            <a:ext cx="190500" cy="484363"/>
          </a:xfrm>
          <a:prstGeom prst="curvedLeftArrow">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9" name="Rectangle 38"/>
          <p:cNvSpPr/>
          <p:nvPr/>
        </p:nvSpPr>
        <p:spPr>
          <a:xfrm>
            <a:off x="3505200" y="5479604"/>
            <a:ext cx="2138242" cy="738664"/>
          </a:xfrm>
          <a:prstGeom prst="rect">
            <a:avLst/>
          </a:prstGeom>
        </p:spPr>
        <p:txBody>
          <a:bodyPr wrap="square">
            <a:spAutoFit/>
          </a:bodyPr>
          <a:lstStyle/>
          <a:p>
            <a:pPr marL="285750" indent="-285750">
              <a:buFont typeface="Arial" panose="020B0604020202020204" pitchFamily="34" charset="0"/>
              <a:buChar char="•"/>
            </a:pPr>
            <a:r>
              <a:rPr lang="en-US" sz="1400" dirty="0"/>
              <a:t>Provides insights </a:t>
            </a:r>
            <a:r>
              <a:rPr lang="en-US" sz="1400" dirty="0" smtClean="0"/>
              <a:t>on </a:t>
            </a:r>
            <a:r>
              <a:rPr lang="en-US" sz="1400" dirty="0"/>
              <a:t>tradeoffs on scheduling </a:t>
            </a:r>
            <a:r>
              <a:rPr lang="en-US" sz="1400" dirty="0" smtClean="0"/>
              <a:t>decisions</a:t>
            </a:r>
            <a:endParaRPr lang="en-US" sz="1400" dirty="0"/>
          </a:p>
        </p:txBody>
      </p:sp>
      <p:pic>
        <p:nvPicPr>
          <p:cNvPr id="3076" name="Picture 4" descr="C:\Users\HLab\AppData\Local\Microsoft\Windows\Temporary Internet Files\Content.IE5\36G5WUBI\MC900441468[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87090" y="5022404"/>
            <a:ext cx="752986" cy="752986"/>
          </a:xfrm>
          <a:prstGeom prst="rect">
            <a:avLst/>
          </a:prstGeom>
          <a:noFill/>
          <a:extLst>
            <a:ext uri="{909E8E84-426E-40DD-AFC4-6F175D3DCCD1}">
              <a14:hiddenFill xmlns:a14="http://schemas.microsoft.com/office/drawing/2010/main">
                <a:solidFill>
                  <a:srgbClr val="FFFFFF"/>
                </a:solidFill>
              </a14:hiddenFill>
            </a:ext>
          </a:extLst>
        </p:spPr>
      </p:pic>
      <p:sp>
        <p:nvSpPr>
          <p:cNvPr id="48" name="Rectangle 47"/>
          <p:cNvSpPr/>
          <p:nvPr/>
        </p:nvSpPr>
        <p:spPr bwMode="auto">
          <a:xfrm>
            <a:off x="6167558" y="3048158"/>
            <a:ext cx="2133600" cy="2497961"/>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49" name="Rectangle 48"/>
          <p:cNvSpPr/>
          <p:nvPr/>
        </p:nvSpPr>
        <p:spPr>
          <a:xfrm>
            <a:off x="6706008" y="2597755"/>
            <a:ext cx="1082348" cy="369332"/>
          </a:xfrm>
          <a:prstGeom prst="rect">
            <a:avLst/>
          </a:prstGeom>
        </p:spPr>
        <p:txBody>
          <a:bodyPr wrap="none">
            <a:spAutoFit/>
          </a:bodyPr>
          <a:lstStyle/>
          <a:p>
            <a:r>
              <a:rPr lang="en-US" b="1" dirty="0" smtClean="0"/>
              <a:t>System-3</a:t>
            </a:r>
            <a:endParaRPr lang="en-US" b="1" dirty="0"/>
          </a:p>
        </p:txBody>
      </p:sp>
      <p:sp>
        <p:nvSpPr>
          <p:cNvPr id="50" name="TextBox 49"/>
          <p:cNvSpPr txBox="1"/>
          <p:nvPr/>
        </p:nvSpPr>
        <p:spPr>
          <a:xfrm>
            <a:off x="6167558" y="3069791"/>
            <a:ext cx="2133600" cy="523220"/>
          </a:xfrm>
          <a:prstGeom prst="rect">
            <a:avLst/>
          </a:prstGeom>
          <a:noFill/>
        </p:spPr>
        <p:txBody>
          <a:bodyPr wrap="square" rtlCol="0">
            <a:spAutoFit/>
          </a:bodyPr>
          <a:lstStyle/>
          <a:p>
            <a:r>
              <a:rPr lang="en-US" sz="1400" dirty="0" smtClean="0"/>
              <a:t>Uses </a:t>
            </a:r>
            <a:r>
              <a:rPr lang="en-US" sz="1400" dirty="0" err="1" smtClean="0"/>
              <a:t>SaT</a:t>
            </a:r>
            <a:r>
              <a:rPr lang="en-US" sz="1400" dirty="0" smtClean="0"/>
              <a:t> scheduling algorithm </a:t>
            </a:r>
            <a:endParaRPr lang="en-US" sz="1400" dirty="0"/>
          </a:p>
        </p:txBody>
      </p:sp>
      <p:sp>
        <p:nvSpPr>
          <p:cNvPr id="51" name="TextBox 50"/>
          <p:cNvSpPr txBox="1"/>
          <p:nvPr/>
        </p:nvSpPr>
        <p:spPr>
          <a:xfrm>
            <a:off x="6167558" y="3877340"/>
            <a:ext cx="2133600" cy="954107"/>
          </a:xfrm>
          <a:prstGeom prst="rect">
            <a:avLst/>
          </a:prstGeom>
          <a:noFill/>
        </p:spPr>
        <p:txBody>
          <a:bodyPr wrap="square" rtlCol="0">
            <a:spAutoFit/>
          </a:bodyPr>
          <a:lstStyle/>
          <a:p>
            <a:r>
              <a:rPr lang="en-US" sz="1400" dirty="0" smtClean="0"/>
              <a:t>Uses energy and performance criteria to schedule applications (</a:t>
            </a:r>
            <a:r>
              <a:rPr lang="en-US" sz="1400" dirty="0" err="1" smtClean="0"/>
              <a:t>e.q</a:t>
            </a:r>
            <a:r>
              <a:rPr lang="en-US" sz="1400" dirty="0" smtClean="0"/>
              <a:t>., (1))</a:t>
            </a:r>
          </a:p>
        </p:txBody>
      </p:sp>
      <p:sp>
        <p:nvSpPr>
          <p:cNvPr id="61" name="Rectangle 60"/>
          <p:cNvSpPr/>
          <p:nvPr/>
        </p:nvSpPr>
        <p:spPr>
          <a:xfrm>
            <a:off x="6167558" y="5477540"/>
            <a:ext cx="2138242" cy="954107"/>
          </a:xfrm>
          <a:prstGeom prst="rect">
            <a:avLst/>
          </a:prstGeom>
        </p:spPr>
        <p:txBody>
          <a:bodyPr wrap="square">
            <a:spAutoFit/>
          </a:bodyPr>
          <a:lstStyle/>
          <a:p>
            <a:pPr marL="285750" indent="-285750">
              <a:buFont typeface="Arial" panose="020B0604020202020204" pitchFamily="34" charset="0"/>
              <a:buChar char="•"/>
            </a:pPr>
            <a:r>
              <a:rPr lang="en-US" sz="1400" dirty="0"/>
              <a:t>Provides </a:t>
            </a:r>
            <a:r>
              <a:rPr lang="en-US" sz="1400" dirty="0" smtClean="0"/>
              <a:t>insights on  </a:t>
            </a:r>
            <a:r>
              <a:rPr lang="en-US" sz="1400" dirty="0" err="1" smtClean="0"/>
              <a:t>SaT</a:t>
            </a:r>
            <a:r>
              <a:rPr lang="en-US" sz="1400" dirty="0"/>
              <a:t> </a:t>
            </a:r>
            <a:r>
              <a:rPr lang="en-US" sz="1400" dirty="0" smtClean="0"/>
              <a:t>and tradeoffs between performance and energy</a:t>
            </a:r>
            <a:endParaRPr lang="en-US" sz="1400" dirty="0"/>
          </a:p>
        </p:txBody>
      </p:sp>
      <p:pic>
        <p:nvPicPr>
          <p:cNvPr id="3077" name="Picture 5" descr="C:\Program Files\Microsoft Office\MEDIA\CAGCAT10\j0300840.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304391" y="4822962"/>
            <a:ext cx="803234" cy="676578"/>
          </a:xfrm>
          <a:prstGeom prst="rect">
            <a:avLst/>
          </a:prstGeom>
          <a:noFill/>
          <a:extLst>
            <a:ext uri="{909E8E84-426E-40DD-AFC4-6F175D3DCCD1}">
              <a14:hiddenFill xmlns:a14="http://schemas.microsoft.com/office/drawing/2010/main">
                <a:solidFill>
                  <a:srgbClr val="FFFFFF"/>
                </a:solidFill>
              </a14:hiddenFill>
            </a:ext>
          </a:extLst>
        </p:spPr>
      </p:pic>
      <p:sp>
        <p:nvSpPr>
          <p:cNvPr id="16" name="Slide Number Placeholder 15"/>
          <p:cNvSpPr>
            <a:spLocks noGrp="1"/>
          </p:cNvSpPr>
          <p:nvPr>
            <p:ph type="sldNum" sz="quarter" idx="12"/>
          </p:nvPr>
        </p:nvSpPr>
        <p:spPr>
          <a:xfrm>
            <a:off x="7239000" y="6503504"/>
            <a:ext cx="1905000" cy="278296"/>
          </a:xfrm>
        </p:spPr>
        <p:txBody>
          <a:bodyPr/>
          <a:lstStyle/>
          <a:p>
            <a:pPr>
              <a:defRPr/>
            </a:pPr>
            <a:fld id="{AC8AD5AF-7CB5-4CD4-A719-F51A283208B1}" type="slidenum">
              <a:rPr lang="en-US" smtClean="0">
                <a:solidFill>
                  <a:srgbClr val="000000"/>
                </a:solidFill>
              </a:rPr>
              <a:pPr>
                <a:defRPr/>
              </a:pPr>
              <a:t>17</a:t>
            </a:fld>
            <a:r>
              <a:rPr lang="en-US" smtClean="0">
                <a:solidFill>
                  <a:srgbClr val="000000"/>
                </a:solidFill>
              </a:rPr>
              <a:t>/22</a:t>
            </a:r>
            <a:endParaRPr lang="en-US" dirty="0">
              <a:solidFill>
                <a:srgbClr val="000000"/>
              </a:solidFill>
            </a:endParaRPr>
          </a:p>
        </p:txBody>
      </p:sp>
    </p:spTree>
    <p:extLst>
      <p:ext uri="{BB962C8B-B14F-4D97-AF65-F5344CB8AC3E}">
        <p14:creationId xmlns:p14="http://schemas.microsoft.com/office/powerpoint/2010/main" val="31280323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fade">
                                      <p:cBhvr>
                                        <p:cTn id="18" dur="500"/>
                                        <p:tgtEl>
                                          <p:spTgt spid="6"/>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500"/>
                                        <p:tgtEl>
                                          <p:spTgt spid="5"/>
                                        </p:tgtEl>
                                      </p:cBhvr>
                                    </p:animEffect>
                                  </p:childTnLst>
                                </p:cTn>
                              </p:par>
                            </p:childTnLst>
                          </p:cTn>
                        </p:par>
                        <p:par>
                          <p:cTn id="22" fill="hold">
                            <p:stCondLst>
                              <p:cond delay="500"/>
                            </p:stCondLst>
                            <p:childTnLst>
                              <p:par>
                                <p:cTn id="23" presetID="10" presetClass="entr" presetSubtype="0" fill="hold" grpId="0" nodeType="after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fade">
                                      <p:cBhvr>
                                        <p:cTn id="25" dur="500"/>
                                        <p:tgtEl>
                                          <p:spTgt spid="7"/>
                                        </p:tgtEl>
                                      </p:cBhvr>
                                    </p:animEffect>
                                  </p:childTnLst>
                                </p:cTn>
                              </p:par>
                              <p:par>
                                <p:cTn id="26" presetID="10" presetClass="entr" presetSubtype="0" fill="hold" nodeType="withEffect">
                                  <p:stCondLst>
                                    <p:cond delay="0"/>
                                  </p:stCondLst>
                                  <p:childTnLst>
                                    <p:set>
                                      <p:cBhvr>
                                        <p:cTn id="27" dur="1" fill="hold">
                                          <p:stCondLst>
                                            <p:cond delay="0"/>
                                          </p:stCondLst>
                                        </p:cTn>
                                        <p:tgtEl>
                                          <p:spTgt spid="3074"/>
                                        </p:tgtEl>
                                        <p:attrNameLst>
                                          <p:attrName>style.visibility</p:attrName>
                                        </p:attrNameLst>
                                      </p:cBhvr>
                                      <p:to>
                                        <p:strVal val="visible"/>
                                      </p:to>
                                    </p:set>
                                    <p:animEffect transition="in" filter="fade">
                                      <p:cBhvr>
                                        <p:cTn id="28" dur="500"/>
                                        <p:tgtEl>
                                          <p:spTgt spid="3074"/>
                                        </p:tgtEl>
                                      </p:cBhvr>
                                    </p:animEffect>
                                  </p:childTnLst>
                                </p:cTn>
                              </p:par>
                            </p:childTnLst>
                          </p:cTn>
                        </p:par>
                        <p:par>
                          <p:cTn id="29" fill="hold">
                            <p:stCondLst>
                              <p:cond delay="1000"/>
                            </p:stCondLst>
                            <p:childTnLst>
                              <p:par>
                                <p:cTn id="30" presetID="10" presetClass="entr" presetSubtype="0" fill="hold" grpId="0" nodeType="after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fade">
                                      <p:cBhvr>
                                        <p:cTn id="32" dur="500"/>
                                        <p:tgtEl>
                                          <p:spTgt spid="10"/>
                                        </p:tgtEl>
                                      </p:cBhvr>
                                    </p:animEffect>
                                  </p:childTnLst>
                                </p:cTn>
                              </p:par>
                              <p:par>
                                <p:cTn id="33" presetID="10" presetClass="entr" presetSubtype="0" fill="hold" nodeType="withEffect">
                                  <p:stCondLst>
                                    <p:cond delay="0"/>
                                  </p:stCondLst>
                                  <p:childTnLst>
                                    <p:set>
                                      <p:cBhvr>
                                        <p:cTn id="34" dur="1" fill="hold">
                                          <p:stCondLst>
                                            <p:cond delay="0"/>
                                          </p:stCondLst>
                                        </p:cTn>
                                        <p:tgtEl>
                                          <p:spTgt spid="8"/>
                                        </p:tgtEl>
                                        <p:attrNameLst>
                                          <p:attrName>style.visibility</p:attrName>
                                        </p:attrNameLst>
                                      </p:cBhvr>
                                      <p:to>
                                        <p:strVal val="visible"/>
                                      </p:to>
                                    </p:set>
                                    <p:animEffect transition="in" filter="fade">
                                      <p:cBhvr>
                                        <p:cTn id="35" dur="500"/>
                                        <p:tgtEl>
                                          <p:spTgt spid="8"/>
                                        </p:tgtEl>
                                      </p:cBhvr>
                                    </p:animEffect>
                                  </p:childTnLst>
                                </p:cTn>
                              </p:par>
                              <p:par>
                                <p:cTn id="36" presetID="10" presetClass="entr" presetSubtype="0" fill="hold" nodeType="withEffect">
                                  <p:stCondLst>
                                    <p:cond delay="0"/>
                                  </p:stCondLst>
                                  <p:childTnLst>
                                    <p:set>
                                      <p:cBhvr>
                                        <p:cTn id="37" dur="1" fill="hold">
                                          <p:stCondLst>
                                            <p:cond delay="0"/>
                                          </p:stCondLst>
                                        </p:cTn>
                                        <p:tgtEl>
                                          <p:spTgt spid="13"/>
                                        </p:tgtEl>
                                        <p:attrNameLst>
                                          <p:attrName>style.visibility</p:attrName>
                                        </p:attrNameLst>
                                      </p:cBhvr>
                                      <p:to>
                                        <p:strVal val="visible"/>
                                      </p:to>
                                    </p:set>
                                    <p:animEffect transition="in" filter="fade">
                                      <p:cBhvr>
                                        <p:cTn id="38" dur="500"/>
                                        <p:tgtEl>
                                          <p:spTgt spid="13"/>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14"/>
                                        </p:tgtEl>
                                        <p:attrNameLst>
                                          <p:attrName>style.visibility</p:attrName>
                                        </p:attrNameLst>
                                      </p:cBhvr>
                                      <p:to>
                                        <p:strVal val="visible"/>
                                      </p:to>
                                    </p:set>
                                    <p:animEffect transition="in" filter="fade">
                                      <p:cBhvr>
                                        <p:cTn id="41" dur="500"/>
                                        <p:tgtEl>
                                          <p:spTgt spid="14"/>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15"/>
                                        </p:tgtEl>
                                        <p:attrNameLst>
                                          <p:attrName>style.visibility</p:attrName>
                                        </p:attrNameLst>
                                      </p:cBhvr>
                                      <p:to>
                                        <p:strVal val="visible"/>
                                      </p:to>
                                    </p:set>
                                    <p:animEffect transition="in" filter="fade">
                                      <p:cBhvr>
                                        <p:cTn id="44" dur="500"/>
                                        <p:tgtEl>
                                          <p:spTgt spid="15"/>
                                        </p:tgtEl>
                                      </p:cBhvr>
                                    </p:animEffect>
                                  </p:childTnLst>
                                </p:cTn>
                              </p:par>
                              <p:par>
                                <p:cTn id="45" presetID="10" presetClass="entr" presetSubtype="0" fill="hold" nodeType="withEffect">
                                  <p:stCondLst>
                                    <p:cond delay="0"/>
                                  </p:stCondLst>
                                  <p:childTnLst>
                                    <p:set>
                                      <p:cBhvr>
                                        <p:cTn id="46" dur="1" fill="hold">
                                          <p:stCondLst>
                                            <p:cond delay="0"/>
                                          </p:stCondLst>
                                        </p:cTn>
                                        <p:tgtEl>
                                          <p:spTgt spid="17"/>
                                        </p:tgtEl>
                                        <p:attrNameLst>
                                          <p:attrName>style.visibility</p:attrName>
                                        </p:attrNameLst>
                                      </p:cBhvr>
                                      <p:to>
                                        <p:strVal val="visible"/>
                                      </p:to>
                                    </p:set>
                                    <p:animEffect transition="in" filter="fade">
                                      <p:cBhvr>
                                        <p:cTn id="47" dur="500"/>
                                        <p:tgtEl>
                                          <p:spTgt spid="17"/>
                                        </p:tgtEl>
                                      </p:cBhvr>
                                    </p:animEffect>
                                  </p:childTnLst>
                                </p:cTn>
                              </p:par>
                              <p:par>
                                <p:cTn id="48" presetID="10" presetClass="entr" presetSubtype="0" fill="hold" nodeType="withEffect">
                                  <p:stCondLst>
                                    <p:cond delay="0"/>
                                  </p:stCondLst>
                                  <p:childTnLst>
                                    <p:set>
                                      <p:cBhvr>
                                        <p:cTn id="49" dur="1" fill="hold">
                                          <p:stCondLst>
                                            <p:cond delay="0"/>
                                          </p:stCondLst>
                                        </p:cTn>
                                        <p:tgtEl>
                                          <p:spTgt spid="19"/>
                                        </p:tgtEl>
                                        <p:attrNameLst>
                                          <p:attrName>style.visibility</p:attrName>
                                        </p:attrNameLst>
                                      </p:cBhvr>
                                      <p:to>
                                        <p:strVal val="visible"/>
                                      </p:to>
                                    </p:set>
                                    <p:animEffect transition="in" filter="fade">
                                      <p:cBhvr>
                                        <p:cTn id="50" dur="500"/>
                                        <p:tgtEl>
                                          <p:spTgt spid="19"/>
                                        </p:tgtEl>
                                      </p:cBhvr>
                                    </p:animEffect>
                                  </p:childTnLst>
                                </p:cTn>
                              </p:par>
                            </p:childTnLst>
                          </p:cTn>
                        </p:par>
                        <p:par>
                          <p:cTn id="51" fill="hold">
                            <p:stCondLst>
                              <p:cond delay="1500"/>
                            </p:stCondLst>
                            <p:childTnLst>
                              <p:par>
                                <p:cTn id="52" presetID="10" presetClass="entr" presetSubtype="0" fill="hold" grpId="0" nodeType="afterEffect">
                                  <p:stCondLst>
                                    <p:cond delay="0"/>
                                  </p:stCondLst>
                                  <p:childTnLst>
                                    <p:set>
                                      <p:cBhvr>
                                        <p:cTn id="53" dur="1" fill="hold">
                                          <p:stCondLst>
                                            <p:cond delay="0"/>
                                          </p:stCondLst>
                                        </p:cTn>
                                        <p:tgtEl>
                                          <p:spTgt spid="20"/>
                                        </p:tgtEl>
                                        <p:attrNameLst>
                                          <p:attrName>style.visibility</p:attrName>
                                        </p:attrNameLst>
                                      </p:cBhvr>
                                      <p:to>
                                        <p:strVal val="visible"/>
                                      </p:to>
                                    </p:set>
                                    <p:animEffect transition="in" filter="fade">
                                      <p:cBhvr>
                                        <p:cTn id="54" dur="500"/>
                                        <p:tgtEl>
                                          <p:spTgt spid="20"/>
                                        </p:tgtEl>
                                      </p:cBhvr>
                                    </p:animEffect>
                                  </p:childTnLst>
                                </p:cTn>
                              </p:par>
                            </p:childTnLst>
                          </p:cTn>
                        </p:par>
                      </p:childTnLst>
                    </p:cTn>
                  </p:par>
                  <p:par>
                    <p:cTn id="55" fill="hold">
                      <p:stCondLst>
                        <p:cond delay="indefinite"/>
                      </p:stCondLst>
                      <p:childTnLst>
                        <p:par>
                          <p:cTn id="56" fill="hold">
                            <p:stCondLst>
                              <p:cond delay="0"/>
                            </p:stCondLst>
                            <p:childTnLst>
                              <p:par>
                                <p:cTn id="57" presetID="10" presetClass="entr" presetSubtype="0" fill="hold" grpId="0" nodeType="clickEffect">
                                  <p:stCondLst>
                                    <p:cond delay="0"/>
                                  </p:stCondLst>
                                  <p:childTnLst>
                                    <p:set>
                                      <p:cBhvr>
                                        <p:cTn id="58" dur="1" fill="hold">
                                          <p:stCondLst>
                                            <p:cond delay="0"/>
                                          </p:stCondLst>
                                        </p:cTn>
                                        <p:tgtEl>
                                          <p:spTgt spid="21"/>
                                        </p:tgtEl>
                                        <p:attrNameLst>
                                          <p:attrName>style.visibility</p:attrName>
                                        </p:attrNameLst>
                                      </p:cBhvr>
                                      <p:to>
                                        <p:strVal val="visible"/>
                                      </p:to>
                                    </p:set>
                                    <p:animEffect transition="in" filter="fade">
                                      <p:cBhvr>
                                        <p:cTn id="59" dur="500"/>
                                        <p:tgtEl>
                                          <p:spTgt spid="21"/>
                                        </p:tgtEl>
                                      </p:cBhvr>
                                    </p:animEffect>
                                  </p:childTnLst>
                                </p:cTn>
                              </p:par>
                              <p:par>
                                <p:cTn id="60" presetID="10" presetClass="entr" presetSubtype="0" fill="hold" grpId="0" nodeType="withEffect">
                                  <p:stCondLst>
                                    <p:cond delay="0"/>
                                  </p:stCondLst>
                                  <p:childTnLst>
                                    <p:set>
                                      <p:cBhvr>
                                        <p:cTn id="61" dur="1" fill="hold">
                                          <p:stCondLst>
                                            <p:cond delay="0"/>
                                          </p:stCondLst>
                                        </p:cTn>
                                        <p:tgtEl>
                                          <p:spTgt spid="22"/>
                                        </p:tgtEl>
                                        <p:attrNameLst>
                                          <p:attrName>style.visibility</p:attrName>
                                        </p:attrNameLst>
                                      </p:cBhvr>
                                      <p:to>
                                        <p:strVal val="visible"/>
                                      </p:to>
                                    </p:set>
                                    <p:animEffect transition="in" filter="fade">
                                      <p:cBhvr>
                                        <p:cTn id="62" dur="500"/>
                                        <p:tgtEl>
                                          <p:spTgt spid="22"/>
                                        </p:tgtEl>
                                      </p:cBhvr>
                                    </p:animEffect>
                                  </p:childTnLst>
                                </p:cTn>
                              </p:par>
                            </p:childTnLst>
                          </p:cTn>
                        </p:par>
                        <p:par>
                          <p:cTn id="63" fill="hold">
                            <p:stCondLst>
                              <p:cond delay="500"/>
                            </p:stCondLst>
                            <p:childTnLst>
                              <p:par>
                                <p:cTn id="64" presetID="10" presetClass="entr" presetSubtype="0" fill="hold" grpId="0" nodeType="afterEffect">
                                  <p:stCondLst>
                                    <p:cond delay="0"/>
                                  </p:stCondLst>
                                  <p:childTnLst>
                                    <p:set>
                                      <p:cBhvr>
                                        <p:cTn id="65" dur="1" fill="hold">
                                          <p:stCondLst>
                                            <p:cond delay="0"/>
                                          </p:stCondLst>
                                        </p:cTn>
                                        <p:tgtEl>
                                          <p:spTgt spid="25"/>
                                        </p:tgtEl>
                                        <p:attrNameLst>
                                          <p:attrName>style.visibility</p:attrName>
                                        </p:attrNameLst>
                                      </p:cBhvr>
                                      <p:to>
                                        <p:strVal val="visible"/>
                                      </p:to>
                                    </p:set>
                                    <p:animEffect transition="in" filter="fade">
                                      <p:cBhvr>
                                        <p:cTn id="66" dur="500"/>
                                        <p:tgtEl>
                                          <p:spTgt spid="25"/>
                                        </p:tgtEl>
                                      </p:cBhvr>
                                    </p:animEffect>
                                  </p:childTnLst>
                                </p:cTn>
                              </p:par>
                              <p:par>
                                <p:cTn id="67" presetID="10" presetClass="entr" presetSubtype="0" fill="hold" nodeType="withEffect">
                                  <p:stCondLst>
                                    <p:cond delay="0"/>
                                  </p:stCondLst>
                                  <p:childTnLst>
                                    <p:set>
                                      <p:cBhvr>
                                        <p:cTn id="68" dur="1" fill="hold">
                                          <p:stCondLst>
                                            <p:cond delay="0"/>
                                          </p:stCondLst>
                                        </p:cTn>
                                        <p:tgtEl>
                                          <p:spTgt spid="3076"/>
                                        </p:tgtEl>
                                        <p:attrNameLst>
                                          <p:attrName>style.visibility</p:attrName>
                                        </p:attrNameLst>
                                      </p:cBhvr>
                                      <p:to>
                                        <p:strVal val="visible"/>
                                      </p:to>
                                    </p:set>
                                    <p:animEffect transition="in" filter="fade">
                                      <p:cBhvr>
                                        <p:cTn id="69" dur="500"/>
                                        <p:tgtEl>
                                          <p:spTgt spid="3076"/>
                                        </p:tgtEl>
                                      </p:cBhvr>
                                    </p:animEffect>
                                  </p:childTnLst>
                                </p:cTn>
                              </p:par>
                            </p:childTnLst>
                          </p:cTn>
                        </p:par>
                        <p:par>
                          <p:cTn id="70" fill="hold">
                            <p:stCondLst>
                              <p:cond delay="1000"/>
                            </p:stCondLst>
                            <p:childTnLst>
                              <p:par>
                                <p:cTn id="71" presetID="10" presetClass="entr" presetSubtype="0" fill="hold" grpId="0" nodeType="afterEffect">
                                  <p:stCondLst>
                                    <p:cond delay="0"/>
                                  </p:stCondLst>
                                  <p:childTnLst>
                                    <p:set>
                                      <p:cBhvr>
                                        <p:cTn id="72" dur="1" fill="hold">
                                          <p:stCondLst>
                                            <p:cond delay="0"/>
                                          </p:stCondLst>
                                        </p:cTn>
                                        <p:tgtEl>
                                          <p:spTgt spid="27"/>
                                        </p:tgtEl>
                                        <p:attrNameLst>
                                          <p:attrName>style.visibility</p:attrName>
                                        </p:attrNameLst>
                                      </p:cBhvr>
                                      <p:to>
                                        <p:strVal val="visible"/>
                                      </p:to>
                                    </p:set>
                                    <p:animEffect transition="in" filter="fade">
                                      <p:cBhvr>
                                        <p:cTn id="73" dur="500"/>
                                        <p:tgtEl>
                                          <p:spTgt spid="27"/>
                                        </p:tgtEl>
                                      </p:cBhvr>
                                    </p:animEffect>
                                  </p:childTnLst>
                                </p:cTn>
                              </p:par>
                              <p:par>
                                <p:cTn id="74" presetID="10" presetClass="entr" presetSubtype="0" fill="hold" nodeType="withEffect">
                                  <p:stCondLst>
                                    <p:cond delay="0"/>
                                  </p:stCondLst>
                                  <p:childTnLst>
                                    <p:set>
                                      <p:cBhvr>
                                        <p:cTn id="75" dur="1" fill="hold">
                                          <p:stCondLst>
                                            <p:cond delay="0"/>
                                          </p:stCondLst>
                                        </p:cTn>
                                        <p:tgtEl>
                                          <p:spTgt spid="37"/>
                                        </p:tgtEl>
                                        <p:attrNameLst>
                                          <p:attrName>style.visibility</p:attrName>
                                        </p:attrNameLst>
                                      </p:cBhvr>
                                      <p:to>
                                        <p:strVal val="visible"/>
                                      </p:to>
                                    </p:set>
                                    <p:animEffect transition="in" filter="fade">
                                      <p:cBhvr>
                                        <p:cTn id="76" dur="500"/>
                                        <p:tgtEl>
                                          <p:spTgt spid="37"/>
                                        </p:tgtEl>
                                      </p:cBhvr>
                                    </p:animEffect>
                                  </p:childTnLst>
                                </p:cTn>
                              </p:par>
                              <p:par>
                                <p:cTn id="77" presetID="10" presetClass="entr" presetSubtype="0" fill="hold" grpId="0" nodeType="withEffect">
                                  <p:stCondLst>
                                    <p:cond delay="0"/>
                                  </p:stCondLst>
                                  <p:childTnLst>
                                    <p:set>
                                      <p:cBhvr>
                                        <p:cTn id="78" dur="1" fill="hold">
                                          <p:stCondLst>
                                            <p:cond delay="0"/>
                                          </p:stCondLst>
                                        </p:cTn>
                                        <p:tgtEl>
                                          <p:spTgt spid="29"/>
                                        </p:tgtEl>
                                        <p:attrNameLst>
                                          <p:attrName>style.visibility</p:attrName>
                                        </p:attrNameLst>
                                      </p:cBhvr>
                                      <p:to>
                                        <p:strVal val="visible"/>
                                      </p:to>
                                    </p:set>
                                    <p:animEffect transition="in" filter="fade">
                                      <p:cBhvr>
                                        <p:cTn id="79" dur="500"/>
                                        <p:tgtEl>
                                          <p:spTgt spid="29"/>
                                        </p:tgtEl>
                                      </p:cBhvr>
                                    </p:animEffect>
                                  </p:childTnLst>
                                </p:cTn>
                              </p:par>
                              <p:par>
                                <p:cTn id="80" presetID="10" presetClass="entr" presetSubtype="0" fill="hold" grpId="0" nodeType="withEffect">
                                  <p:stCondLst>
                                    <p:cond delay="0"/>
                                  </p:stCondLst>
                                  <p:childTnLst>
                                    <p:set>
                                      <p:cBhvr>
                                        <p:cTn id="81" dur="1" fill="hold">
                                          <p:stCondLst>
                                            <p:cond delay="0"/>
                                          </p:stCondLst>
                                        </p:cTn>
                                        <p:tgtEl>
                                          <p:spTgt spid="30"/>
                                        </p:tgtEl>
                                        <p:attrNameLst>
                                          <p:attrName>style.visibility</p:attrName>
                                        </p:attrNameLst>
                                      </p:cBhvr>
                                      <p:to>
                                        <p:strVal val="visible"/>
                                      </p:to>
                                    </p:set>
                                    <p:animEffect transition="in" filter="fade">
                                      <p:cBhvr>
                                        <p:cTn id="82" dur="500"/>
                                        <p:tgtEl>
                                          <p:spTgt spid="30"/>
                                        </p:tgtEl>
                                      </p:cBhvr>
                                    </p:animEffect>
                                  </p:childTnLst>
                                </p:cTn>
                              </p:par>
                              <p:par>
                                <p:cTn id="83" presetID="10" presetClass="entr" presetSubtype="0" fill="hold" nodeType="withEffect">
                                  <p:stCondLst>
                                    <p:cond delay="0"/>
                                  </p:stCondLst>
                                  <p:childTnLst>
                                    <p:set>
                                      <p:cBhvr>
                                        <p:cTn id="84" dur="1" fill="hold">
                                          <p:stCondLst>
                                            <p:cond delay="0"/>
                                          </p:stCondLst>
                                        </p:cTn>
                                        <p:tgtEl>
                                          <p:spTgt spid="32"/>
                                        </p:tgtEl>
                                        <p:attrNameLst>
                                          <p:attrName>style.visibility</p:attrName>
                                        </p:attrNameLst>
                                      </p:cBhvr>
                                      <p:to>
                                        <p:strVal val="visible"/>
                                      </p:to>
                                    </p:set>
                                    <p:animEffect transition="in" filter="fade">
                                      <p:cBhvr>
                                        <p:cTn id="85" dur="500"/>
                                        <p:tgtEl>
                                          <p:spTgt spid="32"/>
                                        </p:tgtEl>
                                      </p:cBhvr>
                                    </p:animEffect>
                                  </p:childTnLst>
                                </p:cTn>
                              </p:par>
                              <p:par>
                                <p:cTn id="86" presetID="10" presetClass="entr" presetSubtype="0" fill="hold" grpId="0" nodeType="withEffect">
                                  <p:stCondLst>
                                    <p:cond delay="0"/>
                                  </p:stCondLst>
                                  <p:childTnLst>
                                    <p:set>
                                      <p:cBhvr>
                                        <p:cTn id="87" dur="1" fill="hold">
                                          <p:stCondLst>
                                            <p:cond delay="0"/>
                                          </p:stCondLst>
                                        </p:cTn>
                                        <p:tgtEl>
                                          <p:spTgt spid="35"/>
                                        </p:tgtEl>
                                        <p:attrNameLst>
                                          <p:attrName>style.visibility</p:attrName>
                                        </p:attrNameLst>
                                      </p:cBhvr>
                                      <p:to>
                                        <p:strVal val="visible"/>
                                      </p:to>
                                    </p:set>
                                    <p:animEffect transition="in" filter="fade">
                                      <p:cBhvr>
                                        <p:cTn id="88" dur="500"/>
                                        <p:tgtEl>
                                          <p:spTgt spid="35"/>
                                        </p:tgtEl>
                                      </p:cBhvr>
                                    </p:animEffect>
                                  </p:childTnLst>
                                </p:cTn>
                              </p:par>
                              <p:par>
                                <p:cTn id="89" presetID="10" presetClass="entr" presetSubtype="0" fill="hold" grpId="0" nodeType="withEffect">
                                  <p:stCondLst>
                                    <p:cond delay="0"/>
                                  </p:stCondLst>
                                  <p:childTnLst>
                                    <p:set>
                                      <p:cBhvr>
                                        <p:cTn id="90" dur="1" fill="hold">
                                          <p:stCondLst>
                                            <p:cond delay="0"/>
                                          </p:stCondLst>
                                        </p:cTn>
                                        <p:tgtEl>
                                          <p:spTgt spid="36"/>
                                        </p:tgtEl>
                                        <p:attrNameLst>
                                          <p:attrName>style.visibility</p:attrName>
                                        </p:attrNameLst>
                                      </p:cBhvr>
                                      <p:to>
                                        <p:strVal val="visible"/>
                                      </p:to>
                                    </p:set>
                                    <p:animEffect transition="in" filter="fade">
                                      <p:cBhvr>
                                        <p:cTn id="91" dur="500"/>
                                        <p:tgtEl>
                                          <p:spTgt spid="36"/>
                                        </p:tgtEl>
                                      </p:cBhvr>
                                    </p:animEffect>
                                  </p:childTnLst>
                                </p:cTn>
                              </p:par>
                            </p:childTnLst>
                          </p:cTn>
                        </p:par>
                        <p:par>
                          <p:cTn id="92" fill="hold">
                            <p:stCondLst>
                              <p:cond delay="1500"/>
                            </p:stCondLst>
                            <p:childTnLst>
                              <p:par>
                                <p:cTn id="93" presetID="10" presetClass="entr" presetSubtype="0" fill="hold" grpId="0" nodeType="afterEffect">
                                  <p:stCondLst>
                                    <p:cond delay="0"/>
                                  </p:stCondLst>
                                  <p:childTnLst>
                                    <p:set>
                                      <p:cBhvr>
                                        <p:cTn id="94" dur="1" fill="hold">
                                          <p:stCondLst>
                                            <p:cond delay="0"/>
                                          </p:stCondLst>
                                        </p:cTn>
                                        <p:tgtEl>
                                          <p:spTgt spid="39"/>
                                        </p:tgtEl>
                                        <p:attrNameLst>
                                          <p:attrName>style.visibility</p:attrName>
                                        </p:attrNameLst>
                                      </p:cBhvr>
                                      <p:to>
                                        <p:strVal val="visible"/>
                                      </p:to>
                                    </p:set>
                                    <p:animEffect transition="in" filter="fade">
                                      <p:cBhvr>
                                        <p:cTn id="95" dur="500"/>
                                        <p:tgtEl>
                                          <p:spTgt spid="39"/>
                                        </p:tgtEl>
                                      </p:cBhvr>
                                    </p:animEffect>
                                  </p:childTnLst>
                                </p:cTn>
                              </p:par>
                            </p:childTnLst>
                          </p:cTn>
                        </p:par>
                      </p:childTnLst>
                    </p:cTn>
                  </p:par>
                  <p:par>
                    <p:cTn id="96" fill="hold">
                      <p:stCondLst>
                        <p:cond delay="indefinite"/>
                      </p:stCondLst>
                      <p:childTnLst>
                        <p:par>
                          <p:cTn id="97" fill="hold">
                            <p:stCondLst>
                              <p:cond delay="0"/>
                            </p:stCondLst>
                            <p:childTnLst>
                              <p:par>
                                <p:cTn id="98" presetID="10" presetClass="entr" presetSubtype="0" fill="hold" grpId="0" nodeType="clickEffect">
                                  <p:stCondLst>
                                    <p:cond delay="0"/>
                                  </p:stCondLst>
                                  <p:childTnLst>
                                    <p:set>
                                      <p:cBhvr>
                                        <p:cTn id="99" dur="1" fill="hold">
                                          <p:stCondLst>
                                            <p:cond delay="0"/>
                                          </p:stCondLst>
                                        </p:cTn>
                                        <p:tgtEl>
                                          <p:spTgt spid="49"/>
                                        </p:tgtEl>
                                        <p:attrNameLst>
                                          <p:attrName>style.visibility</p:attrName>
                                        </p:attrNameLst>
                                      </p:cBhvr>
                                      <p:to>
                                        <p:strVal val="visible"/>
                                      </p:to>
                                    </p:set>
                                    <p:animEffect transition="in" filter="fade">
                                      <p:cBhvr>
                                        <p:cTn id="100" dur="500"/>
                                        <p:tgtEl>
                                          <p:spTgt spid="49"/>
                                        </p:tgtEl>
                                      </p:cBhvr>
                                    </p:animEffect>
                                  </p:childTnLst>
                                </p:cTn>
                              </p:par>
                              <p:par>
                                <p:cTn id="101" presetID="10" presetClass="entr" presetSubtype="0" fill="hold" grpId="0" nodeType="withEffect">
                                  <p:stCondLst>
                                    <p:cond delay="0"/>
                                  </p:stCondLst>
                                  <p:childTnLst>
                                    <p:set>
                                      <p:cBhvr>
                                        <p:cTn id="102" dur="1" fill="hold">
                                          <p:stCondLst>
                                            <p:cond delay="0"/>
                                          </p:stCondLst>
                                        </p:cTn>
                                        <p:tgtEl>
                                          <p:spTgt spid="48"/>
                                        </p:tgtEl>
                                        <p:attrNameLst>
                                          <p:attrName>style.visibility</p:attrName>
                                        </p:attrNameLst>
                                      </p:cBhvr>
                                      <p:to>
                                        <p:strVal val="visible"/>
                                      </p:to>
                                    </p:set>
                                    <p:animEffect transition="in" filter="fade">
                                      <p:cBhvr>
                                        <p:cTn id="103" dur="500"/>
                                        <p:tgtEl>
                                          <p:spTgt spid="48"/>
                                        </p:tgtEl>
                                      </p:cBhvr>
                                    </p:animEffect>
                                  </p:childTnLst>
                                </p:cTn>
                              </p:par>
                            </p:childTnLst>
                          </p:cTn>
                        </p:par>
                        <p:par>
                          <p:cTn id="104" fill="hold">
                            <p:stCondLst>
                              <p:cond delay="500"/>
                            </p:stCondLst>
                            <p:childTnLst>
                              <p:par>
                                <p:cTn id="105" presetID="10" presetClass="entr" presetSubtype="0" fill="hold" grpId="0" nodeType="afterEffect">
                                  <p:stCondLst>
                                    <p:cond delay="0"/>
                                  </p:stCondLst>
                                  <p:childTnLst>
                                    <p:set>
                                      <p:cBhvr>
                                        <p:cTn id="106" dur="1" fill="hold">
                                          <p:stCondLst>
                                            <p:cond delay="0"/>
                                          </p:stCondLst>
                                        </p:cTn>
                                        <p:tgtEl>
                                          <p:spTgt spid="50"/>
                                        </p:tgtEl>
                                        <p:attrNameLst>
                                          <p:attrName>style.visibility</p:attrName>
                                        </p:attrNameLst>
                                      </p:cBhvr>
                                      <p:to>
                                        <p:strVal val="visible"/>
                                      </p:to>
                                    </p:set>
                                    <p:animEffect transition="in" filter="fade">
                                      <p:cBhvr>
                                        <p:cTn id="107" dur="500"/>
                                        <p:tgtEl>
                                          <p:spTgt spid="50"/>
                                        </p:tgtEl>
                                      </p:cBhvr>
                                    </p:animEffect>
                                  </p:childTnLst>
                                </p:cTn>
                              </p:par>
                            </p:childTnLst>
                          </p:cTn>
                        </p:par>
                        <p:par>
                          <p:cTn id="108" fill="hold">
                            <p:stCondLst>
                              <p:cond delay="1000"/>
                            </p:stCondLst>
                            <p:childTnLst>
                              <p:par>
                                <p:cTn id="109" presetID="10" presetClass="entr" presetSubtype="0" fill="hold" grpId="0" nodeType="afterEffect">
                                  <p:stCondLst>
                                    <p:cond delay="0"/>
                                  </p:stCondLst>
                                  <p:childTnLst>
                                    <p:set>
                                      <p:cBhvr>
                                        <p:cTn id="110" dur="1" fill="hold">
                                          <p:stCondLst>
                                            <p:cond delay="0"/>
                                          </p:stCondLst>
                                        </p:cTn>
                                        <p:tgtEl>
                                          <p:spTgt spid="51"/>
                                        </p:tgtEl>
                                        <p:attrNameLst>
                                          <p:attrName>style.visibility</p:attrName>
                                        </p:attrNameLst>
                                      </p:cBhvr>
                                      <p:to>
                                        <p:strVal val="visible"/>
                                      </p:to>
                                    </p:set>
                                    <p:animEffect transition="in" filter="fade">
                                      <p:cBhvr>
                                        <p:cTn id="111" dur="500"/>
                                        <p:tgtEl>
                                          <p:spTgt spid="51"/>
                                        </p:tgtEl>
                                      </p:cBhvr>
                                    </p:animEffect>
                                  </p:childTnLst>
                                </p:cTn>
                              </p:par>
                              <p:par>
                                <p:cTn id="112" presetID="10" presetClass="entr" presetSubtype="0" fill="hold" nodeType="withEffect">
                                  <p:stCondLst>
                                    <p:cond delay="0"/>
                                  </p:stCondLst>
                                  <p:childTnLst>
                                    <p:set>
                                      <p:cBhvr>
                                        <p:cTn id="113" dur="1" fill="hold">
                                          <p:stCondLst>
                                            <p:cond delay="0"/>
                                          </p:stCondLst>
                                        </p:cTn>
                                        <p:tgtEl>
                                          <p:spTgt spid="3077"/>
                                        </p:tgtEl>
                                        <p:attrNameLst>
                                          <p:attrName>style.visibility</p:attrName>
                                        </p:attrNameLst>
                                      </p:cBhvr>
                                      <p:to>
                                        <p:strVal val="visible"/>
                                      </p:to>
                                    </p:set>
                                    <p:animEffect transition="in" filter="fade">
                                      <p:cBhvr>
                                        <p:cTn id="114" dur="500"/>
                                        <p:tgtEl>
                                          <p:spTgt spid="3077"/>
                                        </p:tgtEl>
                                      </p:cBhvr>
                                    </p:animEffect>
                                  </p:childTnLst>
                                </p:cTn>
                              </p:par>
                            </p:childTnLst>
                          </p:cTn>
                        </p:par>
                      </p:childTnLst>
                    </p:cTn>
                  </p:par>
                  <p:par>
                    <p:cTn id="115" fill="hold">
                      <p:stCondLst>
                        <p:cond delay="indefinite"/>
                      </p:stCondLst>
                      <p:childTnLst>
                        <p:par>
                          <p:cTn id="116" fill="hold">
                            <p:stCondLst>
                              <p:cond delay="0"/>
                            </p:stCondLst>
                            <p:childTnLst>
                              <p:par>
                                <p:cTn id="117" presetID="10" presetClass="entr" presetSubtype="0" fill="hold" grpId="0" nodeType="clickEffect">
                                  <p:stCondLst>
                                    <p:cond delay="0"/>
                                  </p:stCondLst>
                                  <p:childTnLst>
                                    <p:set>
                                      <p:cBhvr>
                                        <p:cTn id="118" dur="1" fill="hold">
                                          <p:stCondLst>
                                            <p:cond delay="0"/>
                                          </p:stCondLst>
                                        </p:cTn>
                                        <p:tgtEl>
                                          <p:spTgt spid="61"/>
                                        </p:tgtEl>
                                        <p:attrNameLst>
                                          <p:attrName>style.visibility</p:attrName>
                                        </p:attrNameLst>
                                      </p:cBhvr>
                                      <p:to>
                                        <p:strVal val="visible"/>
                                      </p:to>
                                    </p:set>
                                    <p:animEffect transition="in" filter="fade">
                                      <p:cBhvr>
                                        <p:cTn id="119" dur="500"/>
                                        <p:tgtEl>
                                          <p:spTgt spid="61"/>
                                        </p:tgtEl>
                                      </p:cBhvr>
                                    </p:animEffect>
                                  </p:childTnLst>
                                </p:cTn>
                              </p:par>
                            </p:childTnLst>
                          </p:cTn>
                        </p:par>
                      </p:childTnLst>
                    </p:cTn>
                  </p:par>
                  <p:par>
                    <p:cTn id="120" fill="hold">
                      <p:stCondLst>
                        <p:cond delay="indefinite"/>
                      </p:stCondLst>
                      <p:childTnLst>
                        <p:par>
                          <p:cTn id="121" fill="hold">
                            <p:stCondLst>
                              <p:cond delay="0"/>
                            </p:stCondLst>
                            <p:childTnLst>
                              <p:par>
                                <p:cTn id="122" presetID="1" presetClass="entr" presetSubtype="0" fill="hold" grpId="0" nodeType="clickEffect">
                                  <p:stCondLst>
                                    <p:cond delay="0"/>
                                  </p:stCondLst>
                                  <p:childTnLst>
                                    <p:set>
                                      <p:cBhvr>
                                        <p:cTn id="123" dur="1" fill="hold">
                                          <p:stCondLst>
                                            <p:cond delay="0"/>
                                          </p:stCondLst>
                                        </p:cTn>
                                        <p:tgtEl>
                                          <p:spTgt spid="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P spid="3" grpId="0" build="p"/>
      <p:bldP spid="5" grpId="0" animBg="1"/>
      <p:bldP spid="6" grpId="0"/>
      <p:bldP spid="7" grpId="0"/>
      <p:bldP spid="10" grpId="0"/>
      <p:bldP spid="14" grpId="0" animBg="1"/>
      <p:bldP spid="15" grpId="0" animBg="1"/>
      <p:bldP spid="20" grpId="0"/>
      <p:bldP spid="21" grpId="0" animBg="1"/>
      <p:bldP spid="22" grpId="0"/>
      <p:bldP spid="25" grpId="0"/>
      <p:bldP spid="27" grpId="0"/>
      <p:bldP spid="29" grpId="0" animBg="1"/>
      <p:bldP spid="30" grpId="0" animBg="1"/>
      <p:bldP spid="35" grpId="0" animBg="1"/>
      <p:bldP spid="36" grpId="0" animBg="1"/>
      <p:bldP spid="39" grpId="0"/>
      <p:bldP spid="48" grpId="0" animBg="1"/>
      <p:bldP spid="49" grpId="0"/>
      <p:bldP spid="50" grpId="0"/>
      <p:bldP spid="51" grpId="0"/>
      <p:bldP spid="61"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0"/>
            <a:ext cx="7772400" cy="1143000"/>
          </a:xfrm>
        </p:spPr>
        <p:txBody>
          <a:bodyPr/>
          <a:lstStyle/>
          <a:p>
            <a:r>
              <a:rPr lang="en-US" sz="3200" dirty="0" smtClean="0"/>
              <a:t>Results: Base system vs. Systems-1, -2, -3</a:t>
            </a:r>
            <a:endParaRPr lang="en-US" sz="3200" dirty="0"/>
          </a:p>
        </p:txBody>
      </p:sp>
      <p:sp>
        <p:nvSpPr>
          <p:cNvPr id="7" name="Rectangle 2"/>
          <p:cNvSpPr>
            <a:spLocks noChangeArrowheads="1"/>
          </p:cNvSpPr>
          <p:nvPr/>
        </p:nvSpPr>
        <p:spPr bwMode="auto">
          <a:xfrm>
            <a:off x="1452563" y="3581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itchFamily="34" charset="0"/>
                <a:cs typeface="Arial" pitchFamily="34" charset="0"/>
              </a:rPr>
              <a:t/>
            </a:r>
            <a:br>
              <a:rPr kumimoji="0" lang="en-US" altLang="en-US" sz="1800" b="0" i="0" u="none" strike="noStrike" cap="none" normalizeH="0" baseline="0" smtClean="0">
                <a:ln>
                  <a:noFill/>
                </a:ln>
                <a:solidFill>
                  <a:schemeClr val="tx1"/>
                </a:solidFill>
                <a:effectLst/>
                <a:latin typeface="Arial" pitchFamily="34" charset="0"/>
                <a:cs typeface="Arial" pitchFamily="34" charset="0"/>
              </a:rPr>
            </a:b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10" name="Chart 9"/>
          <p:cNvGraphicFramePr>
            <a:graphicFrameLocks/>
          </p:cNvGraphicFramePr>
          <p:nvPr>
            <p:extLst>
              <p:ext uri="{D42A27DB-BD31-4B8C-83A1-F6EECF244321}">
                <p14:modId xmlns:p14="http://schemas.microsoft.com/office/powerpoint/2010/main" val="3508849825"/>
              </p:ext>
            </p:extLst>
          </p:nvPr>
        </p:nvGraphicFramePr>
        <p:xfrm>
          <a:off x="-31956" y="1219200"/>
          <a:ext cx="45720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Chart 10"/>
          <p:cNvGraphicFramePr>
            <a:graphicFrameLocks/>
          </p:cNvGraphicFramePr>
          <p:nvPr>
            <p:extLst>
              <p:ext uri="{D42A27DB-BD31-4B8C-83A1-F6EECF244321}">
                <p14:modId xmlns:p14="http://schemas.microsoft.com/office/powerpoint/2010/main" val="87562827"/>
              </p:ext>
            </p:extLst>
          </p:nvPr>
        </p:nvGraphicFramePr>
        <p:xfrm>
          <a:off x="4311445" y="1219200"/>
          <a:ext cx="5076264" cy="2743200"/>
        </p:xfrm>
        <a:graphic>
          <a:graphicData uri="http://schemas.openxmlformats.org/drawingml/2006/chart">
            <c:chart xmlns:c="http://schemas.openxmlformats.org/drawingml/2006/chart" xmlns:r="http://schemas.openxmlformats.org/officeDocument/2006/relationships" r:id="rId4"/>
          </a:graphicData>
        </a:graphic>
      </p:graphicFrame>
      <p:cxnSp>
        <p:nvCxnSpPr>
          <p:cNvPr id="13" name="Straight Connector 12"/>
          <p:cNvCxnSpPr/>
          <p:nvPr/>
        </p:nvCxnSpPr>
        <p:spPr bwMode="auto">
          <a:xfrm>
            <a:off x="590550" y="2667000"/>
            <a:ext cx="304800" cy="0"/>
          </a:xfrm>
          <a:prstGeom prst="line">
            <a:avLst/>
          </a:prstGeom>
          <a:solidFill>
            <a:schemeClr val="accent1"/>
          </a:solidFill>
          <a:ln w="28575" cap="flat" cmpd="sng" algn="ctr">
            <a:solidFill>
              <a:srgbClr val="FF0000"/>
            </a:solidFill>
            <a:prstDash val="solid"/>
            <a:round/>
            <a:headEnd type="none" w="med" len="med"/>
            <a:tailEnd type="none" w="med" len="med"/>
          </a:ln>
          <a:effectLst/>
        </p:spPr>
      </p:cxnSp>
      <p:cxnSp>
        <p:nvCxnSpPr>
          <p:cNvPr id="17" name="Straight Arrow Connector 16"/>
          <p:cNvCxnSpPr>
            <a:stCxn id="24" idx="0"/>
          </p:cNvCxnSpPr>
          <p:nvPr/>
        </p:nvCxnSpPr>
        <p:spPr bwMode="auto">
          <a:xfrm flipV="1">
            <a:off x="771525" y="2514601"/>
            <a:ext cx="4257675" cy="1900534"/>
          </a:xfrm>
          <a:prstGeom prst="straightConnector1">
            <a:avLst/>
          </a:prstGeom>
          <a:solidFill>
            <a:schemeClr val="accent1"/>
          </a:solidFill>
          <a:ln w="3175" cap="flat" cmpd="sng" algn="ctr">
            <a:solidFill>
              <a:srgbClr val="FF0000"/>
            </a:solidFill>
            <a:prstDash val="sysDot"/>
            <a:round/>
            <a:headEnd type="none" w="med" len="med"/>
            <a:tailEnd type="arrow"/>
          </a:ln>
          <a:effectLst/>
        </p:spPr>
      </p:cxnSp>
      <p:cxnSp>
        <p:nvCxnSpPr>
          <p:cNvPr id="19" name="Straight Arrow Connector 18"/>
          <p:cNvCxnSpPr>
            <a:stCxn id="24" idx="0"/>
          </p:cNvCxnSpPr>
          <p:nvPr/>
        </p:nvCxnSpPr>
        <p:spPr bwMode="auto">
          <a:xfrm flipV="1">
            <a:off x="771525" y="2667001"/>
            <a:ext cx="0" cy="1748134"/>
          </a:xfrm>
          <a:prstGeom prst="straightConnector1">
            <a:avLst/>
          </a:prstGeom>
          <a:solidFill>
            <a:schemeClr val="accent1"/>
          </a:solidFill>
          <a:ln w="3175" cap="flat" cmpd="sng" algn="ctr">
            <a:solidFill>
              <a:srgbClr val="FF0000"/>
            </a:solidFill>
            <a:prstDash val="sysDot"/>
            <a:round/>
            <a:headEnd type="none" w="med" len="med"/>
            <a:tailEnd type="arrow"/>
          </a:ln>
          <a:effectLst/>
        </p:spPr>
      </p:cxnSp>
      <p:sp>
        <p:nvSpPr>
          <p:cNvPr id="24" name="TextBox 23"/>
          <p:cNvSpPr txBox="1"/>
          <p:nvPr/>
        </p:nvSpPr>
        <p:spPr>
          <a:xfrm>
            <a:off x="152400" y="4415135"/>
            <a:ext cx="1238250" cy="646331"/>
          </a:xfrm>
          <a:prstGeom prst="rect">
            <a:avLst/>
          </a:prstGeom>
          <a:noFill/>
        </p:spPr>
        <p:txBody>
          <a:bodyPr wrap="square" rtlCol="0">
            <a:spAutoFit/>
          </a:bodyPr>
          <a:lstStyle/>
          <a:p>
            <a:r>
              <a:rPr lang="en-US" sz="1200" dirty="0" smtClean="0"/>
              <a:t>System-1: Lower dynamic energy</a:t>
            </a:r>
            <a:endParaRPr lang="en-US" sz="1200" dirty="0"/>
          </a:p>
        </p:txBody>
      </p:sp>
      <p:sp>
        <p:nvSpPr>
          <p:cNvPr id="30" name="TextBox 29"/>
          <p:cNvSpPr txBox="1"/>
          <p:nvPr/>
        </p:nvSpPr>
        <p:spPr>
          <a:xfrm>
            <a:off x="1604736" y="4415064"/>
            <a:ext cx="1238250" cy="646331"/>
          </a:xfrm>
          <a:prstGeom prst="rect">
            <a:avLst/>
          </a:prstGeom>
          <a:noFill/>
        </p:spPr>
        <p:txBody>
          <a:bodyPr wrap="square" rtlCol="0">
            <a:spAutoFit/>
          </a:bodyPr>
          <a:lstStyle/>
          <a:p>
            <a:r>
              <a:rPr lang="en-US" sz="1200" dirty="0"/>
              <a:t>System-1: </a:t>
            </a:r>
            <a:r>
              <a:rPr lang="en-US" sz="1200" dirty="0" smtClean="0"/>
              <a:t>Higher idle energy</a:t>
            </a:r>
            <a:endParaRPr lang="en-US" sz="1200" dirty="0"/>
          </a:p>
        </p:txBody>
      </p:sp>
      <p:cxnSp>
        <p:nvCxnSpPr>
          <p:cNvPr id="34" name="Straight Connector 33"/>
          <p:cNvCxnSpPr/>
          <p:nvPr/>
        </p:nvCxnSpPr>
        <p:spPr bwMode="auto">
          <a:xfrm>
            <a:off x="1869622" y="1524000"/>
            <a:ext cx="304800" cy="0"/>
          </a:xfrm>
          <a:prstGeom prst="line">
            <a:avLst/>
          </a:prstGeom>
          <a:solidFill>
            <a:schemeClr val="accent1"/>
          </a:solidFill>
          <a:ln w="28575" cap="flat" cmpd="sng" algn="ctr">
            <a:solidFill>
              <a:srgbClr val="FF0000"/>
            </a:solidFill>
            <a:prstDash val="solid"/>
            <a:round/>
            <a:headEnd type="none" w="med" len="med"/>
            <a:tailEnd type="none" w="med" len="med"/>
          </a:ln>
          <a:effectLst/>
        </p:spPr>
      </p:cxnSp>
      <p:cxnSp>
        <p:nvCxnSpPr>
          <p:cNvPr id="36" name="Straight Arrow Connector 35"/>
          <p:cNvCxnSpPr>
            <a:stCxn id="30" idx="0"/>
          </p:cNvCxnSpPr>
          <p:nvPr/>
        </p:nvCxnSpPr>
        <p:spPr bwMode="auto">
          <a:xfrm flipH="1" flipV="1">
            <a:off x="2080987" y="1640534"/>
            <a:ext cx="142874" cy="2774530"/>
          </a:xfrm>
          <a:prstGeom prst="straightConnector1">
            <a:avLst/>
          </a:prstGeom>
          <a:solidFill>
            <a:schemeClr val="accent1"/>
          </a:solidFill>
          <a:ln w="3175" cap="flat" cmpd="sng" algn="ctr">
            <a:solidFill>
              <a:srgbClr val="FF0000"/>
            </a:solidFill>
            <a:prstDash val="sysDot"/>
            <a:round/>
            <a:headEnd type="none" w="med" len="med"/>
            <a:tailEnd type="arrow"/>
          </a:ln>
          <a:effectLst/>
        </p:spPr>
      </p:cxnSp>
      <p:cxnSp>
        <p:nvCxnSpPr>
          <p:cNvPr id="38" name="Straight Arrow Connector 37"/>
          <p:cNvCxnSpPr>
            <a:stCxn id="30" idx="0"/>
          </p:cNvCxnSpPr>
          <p:nvPr/>
        </p:nvCxnSpPr>
        <p:spPr bwMode="auto">
          <a:xfrm flipV="1">
            <a:off x="2223861" y="1640534"/>
            <a:ext cx="4253139" cy="2774530"/>
          </a:xfrm>
          <a:prstGeom prst="straightConnector1">
            <a:avLst/>
          </a:prstGeom>
          <a:solidFill>
            <a:schemeClr val="accent1"/>
          </a:solidFill>
          <a:ln w="3175" cap="flat" cmpd="sng" algn="ctr">
            <a:solidFill>
              <a:srgbClr val="FF0000"/>
            </a:solidFill>
            <a:prstDash val="sysDot"/>
            <a:round/>
            <a:headEnd type="none" w="med" len="med"/>
            <a:tailEnd type="arrow"/>
          </a:ln>
          <a:effectLst/>
        </p:spPr>
      </p:cxnSp>
      <p:sp>
        <p:nvSpPr>
          <p:cNvPr id="41" name="TextBox 40"/>
          <p:cNvSpPr txBox="1"/>
          <p:nvPr/>
        </p:nvSpPr>
        <p:spPr>
          <a:xfrm>
            <a:off x="2974294" y="4415063"/>
            <a:ext cx="1633991" cy="461665"/>
          </a:xfrm>
          <a:prstGeom prst="rect">
            <a:avLst/>
          </a:prstGeom>
          <a:noFill/>
        </p:spPr>
        <p:txBody>
          <a:bodyPr wrap="square" rtlCol="0">
            <a:spAutoFit/>
          </a:bodyPr>
          <a:lstStyle/>
          <a:p>
            <a:r>
              <a:rPr lang="en-US" sz="1200" dirty="0"/>
              <a:t>System-1: </a:t>
            </a:r>
            <a:r>
              <a:rPr lang="en-US" sz="1200" dirty="0" smtClean="0"/>
              <a:t>Lower total energy</a:t>
            </a:r>
            <a:endParaRPr lang="en-US" sz="1200" dirty="0"/>
          </a:p>
        </p:txBody>
      </p:sp>
      <p:cxnSp>
        <p:nvCxnSpPr>
          <p:cNvPr id="42" name="Straight Connector 41"/>
          <p:cNvCxnSpPr/>
          <p:nvPr/>
        </p:nvCxnSpPr>
        <p:spPr bwMode="auto">
          <a:xfrm>
            <a:off x="3168650" y="2355850"/>
            <a:ext cx="304800" cy="0"/>
          </a:xfrm>
          <a:prstGeom prst="line">
            <a:avLst/>
          </a:prstGeom>
          <a:solidFill>
            <a:schemeClr val="accent1"/>
          </a:solidFill>
          <a:ln w="28575" cap="flat" cmpd="sng" algn="ctr">
            <a:solidFill>
              <a:srgbClr val="FF0000"/>
            </a:solidFill>
            <a:prstDash val="solid"/>
            <a:round/>
            <a:headEnd type="none" w="med" len="med"/>
            <a:tailEnd type="none" w="med" len="med"/>
          </a:ln>
          <a:effectLst/>
        </p:spPr>
      </p:cxnSp>
      <p:cxnSp>
        <p:nvCxnSpPr>
          <p:cNvPr id="43" name="Straight Connector 42"/>
          <p:cNvCxnSpPr/>
          <p:nvPr/>
        </p:nvCxnSpPr>
        <p:spPr bwMode="auto">
          <a:xfrm>
            <a:off x="7842250" y="2463800"/>
            <a:ext cx="381000" cy="0"/>
          </a:xfrm>
          <a:prstGeom prst="line">
            <a:avLst/>
          </a:prstGeom>
          <a:solidFill>
            <a:schemeClr val="accent1"/>
          </a:solidFill>
          <a:ln w="28575" cap="flat" cmpd="sng" algn="ctr">
            <a:solidFill>
              <a:srgbClr val="FF0000"/>
            </a:solidFill>
            <a:prstDash val="solid"/>
            <a:round/>
            <a:headEnd type="none" w="med" len="med"/>
            <a:tailEnd type="none" w="med" len="med"/>
          </a:ln>
          <a:effectLst/>
        </p:spPr>
      </p:cxnSp>
      <p:cxnSp>
        <p:nvCxnSpPr>
          <p:cNvPr id="48" name="Straight Connector 47"/>
          <p:cNvCxnSpPr/>
          <p:nvPr/>
        </p:nvCxnSpPr>
        <p:spPr bwMode="auto">
          <a:xfrm>
            <a:off x="6407150" y="1524000"/>
            <a:ext cx="381000" cy="0"/>
          </a:xfrm>
          <a:prstGeom prst="line">
            <a:avLst/>
          </a:prstGeom>
          <a:solidFill>
            <a:schemeClr val="accent1"/>
          </a:solidFill>
          <a:ln w="28575" cap="flat" cmpd="sng" algn="ctr">
            <a:solidFill>
              <a:srgbClr val="FF0000"/>
            </a:solidFill>
            <a:prstDash val="solid"/>
            <a:round/>
            <a:headEnd type="none" w="med" len="med"/>
            <a:tailEnd type="none" w="med" len="med"/>
          </a:ln>
          <a:effectLst/>
        </p:spPr>
      </p:cxnSp>
      <p:cxnSp>
        <p:nvCxnSpPr>
          <p:cNvPr id="49" name="Straight Connector 48"/>
          <p:cNvCxnSpPr/>
          <p:nvPr/>
        </p:nvCxnSpPr>
        <p:spPr bwMode="auto">
          <a:xfrm>
            <a:off x="5029200" y="2514601"/>
            <a:ext cx="304800" cy="0"/>
          </a:xfrm>
          <a:prstGeom prst="line">
            <a:avLst/>
          </a:prstGeom>
          <a:solidFill>
            <a:schemeClr val="accent1"/>
          </a:solidFill>
          <a:ln w="28575" cap="flat" cmpd="sng" algn="ctr">
            <a:solidFill>
              <a:srgbClr val="FF0000"/>
            </a:solidFill>
            <a:prstDash val="solid"/>
            <a:round/>
            <a:headEnd type="none" w="med" len="med"/>
            <a:tailEnd type="none" w="med" len="med"/>
          </a:ln>
          <a:effectLst/>
        </p:spPr>
      </p:cxnSp>
      <p:cxnSp>
        <p:nvCxnSpPr>
          <p:cNvPr id="51" name="Straight Arrow Connector 50"/>
          <p:cNvCxnSpPr>
            <a:stCxn id="41" idx="0"/>
          </p:cNvCxnSpPr>
          <p:nvPr/>
        </p:nvCxnSpPr>
        <p:spPr bwMode="auto">
          <a:xfrm flipH="1" flipV="1">
            <a:off x="3321050" y="2355851"/>
            <a:ext cx="470240" cy="2059212"/>
          </a:xfrm>
          <a:prstGeom prst="straightConnector1">
            <a:avLst/>
          </a:prstGeom>
          <a:solidFill>
            <a:schemeClr val="accent1"/>
          </a:solidFill>
          <a:ln w="3175" cap="flat" cmpd="sng" algn="ctr">
            <a:solidFill>
              <a:srgbClr val="FF0000"/>
            </a:solidFill>
            <a:prstDash val="sysDot"/>
            <a:round/>
            <a:headEnd type="none" w="med" len="med"/>
            <a:tailEnd type="arrow"/>
          </a:ln>
          <a:effectLst/>
        </p:spPr>
      </p:cxnSp>
      <p:cxnSp>
        <p:nvCxnSpPr>
          <p:cNvPr id="54" name="Straight Arrow Connector 53"/>
          <p:cNvCxnSpPr>
            <a:stCxn id="41" idx="0"/>
          </p:cNvCxnSpPr>
          <p:nvPr/>
        </p:nvCxnSpPr>
        <p:spPr bwMode="auto">
          <a:xfrm flipV="1">
            <a:off x="3791290" y="2514603"/>
            <a:ext cx="4241460" cy="1900460"/>
          </a:xfrm>
          <a:prstGeom prst="straightConnector1">
            <a:avLst/>
          </a:prstGeom>
          <a:solidFill>
            <a:schemeClr val="accent1"/>
          </a:solidFill>
          <a:ln w="3175" cap="flat" cmpd="sng" algn="ctr">
            <a:solidFill>
              <a:srgbClr val="FF0000"/>
            </a:solidFill>
            <a:prstDash val="sysDot"/>
            <a:round/>
            <a:headEnd type="none" w="med" len="med"/>
            <a:tailEnd type="arrow"/>
          </a:ln>
          <a:effectLst/>
        </p:spPr>
      </p:cxnSp>
      <p:sp>
        <p:nvSpPr>
          <p:cNvPr id="57" name="TextBox 56"/>
          <p:cNvSpPr txBox="1"/>
          <p:nvPr/>
        </p:nvSpPr>
        <p:spPr>
          <a:xfrm>
            <a:off x="171224" y="5213937"/>
            <a:ext cx="1238250" cy="646331"/>
          </a:xfrm>
          <a:prstGeom prst="rect">
            <a:avLst/>
          </a:prstGeom>
          <a:noFill/>
        </p:spPr>
        <p:txBody>
          <a:bodyPr wrap="square" rtlCol="0">
            <a:spAutoFit/>
          </a:bodyPr>
          <a:lstStyle/>
          <a:p>
            <a:r>
              <a:rPr lang="en-US" sz="1200" dirty="0" smtClean="0"/>
              <a:t>System-2: Lower idle energy</a:t>
            </a:r>
            <a:endParaRPr lang="en-US" sz="1200" dirty="0"/>
          </a:p>
        </p:txBody>
      </p:sp>
      <p:cxnSp>
        <p:nvCxnSpPr>
          <p:cNvPr id="60" name="Straight Arrow Connector 59"/>
          <p:cNvCxnSpPr>
            <a:stCxn id="57" idx="0"/>
          </p:cNvCxnSpPr>
          <p:nvPr/>
        </p:nvCxnSpPr>
        <p:spPr bwMode="auto">
          <a:xfrm flipV="1">
            <a:off x="790349" y="2819400"/>
            <a:ext cx="1452336" cy="2394537"/>
          </a:xfrm>
          <a:prstGeom prst="straightConnector1">
            <a:avLst/>
          </a:prstGeom>
          <a:solidFill>
            <a:schemeClr val="accent1"/>
          </a:solidFill>
          <a:ln w="3175" cap="flat" cmpd="sng" algn="ctr">
            <a:solidFill>
              <a:srgbClr val="FF0000"/>
            </a:solidFill>
            <a:prstDash val="sysDot"/>
            <a:round/>
            <a:headEnd type="none" w="med" len="med"/>
            <a:tailEnd type="arrow"/>
          </a:ln>
          <a:effectLst/>
        </p:spPr>
      </p:cxnSp>
      <p:cxnSp>
        <p:nvCxnSpPr>
          <p:cNvPr id="63" name="Straight Arrow Connector 62"/>
          <p:cNvCxnSpPr>
            <a:stCxn id="57" idx="0"/>
          </p:cNvCxnSpPr>
          <p:nvPr/>
        </p:nvCxnSpPr>
        <p:spPr bwMode="auto">
          <a:xfrm flipV="1">
            <a:off x="790349" y="2971802"/>
            <a:ext cx="6220051" cy="2242135"/>
          </a:xfrm>
          <a:prstGeom prst="straightConnector1">
            <a:avLst/>
          </a:prstGeom>
          <a:solidFill>
            <a:schemeClr val="accent1"/>
          </a:solidFill>
          <a:ln w="3175" cap="flat" cmpd="sng" algn="ctr">
            <a:solidFill>
              <a:srgbClr val="FF0000"/>
            </a:solidFill>
            <a:prstDash val="sysDot"/>
            <a:round/>
            <a:headEnd type="none" w="med" len="med"/>
            <a:tailEnd type="arrow"/>
          </a:ln>
          <a:effectLst/>
        </p:spPr>
      </p:cxnSp>
      <p:cxnSp>
        <p:nvCxnSpPr>
          <p:cNvPr id="66" name="Straight Connector 65"/>
          <p:cNvCxnSpPr/>
          <p:nvPr/>
        </p:nvCxnSpPr>
        <p:spPr bwMode="auto">
          <a:xfrm>
            <a:off x="2198461" y="2755900"/>
            <a:ext cx="304800" cy="0"/>
          </a:xfrm>
          <a:prstGeom prst="line">
            <a:avLst/>
          </a:prstGeom>
          <a:solidFill>
            <a:schemeClr val="accent1"/>
          </a:solidFill>
          <a:ln w="28575" cap="flat" cmpd="sng" algn="ctr">
            <a:solidFill>
              <a:srgbClr val="FF0000"/>
            </a:solidFill>
            <a:prstDash val="solid"/>
            <a:round/>
            <a:headEnd type="none" w="med" len="med"/>
            <a:tailEnd type="none" w="med" len="med"/>
          </a:ln>
          <a:effectLst/>
        </p:spPr>
      </p:cxnSp>
      <p:cxnSp>
        <p:nvCxnSpPr>
          <p:cNvPr id="67" name="Straight Connector 66"/>
          <p:cNvCxnSpPr/>
          <p:nvPr/>
        </p:nvCxnSpPr>
        <p:spPr bwMode="auto">
          <a:xfrm>
            <a:off x="6819900" y="2908300"/>
            <a:ext cx="304800" cy="0"/>
          </a:xfrm>
          <a:prstGeom prst="line">
            <a:avLst/>
          </a:prstGeom>
          <a:solidFill>
            <a:schemeClr val="accent1"/>
          </a:solidFill>
          <a:ln w="28575" cap="flat" cmpd="sng" algn="ctr">
            <a:solidFill>
              <a:srgbClr val="FF0000"/>
            </a:solidFill>
            <a:prstDash val="solid"/>
            <a:round/>
            <a:headEnd type="none" w="med" len="med"/>
            <a:tailEnd type="none" w="med" len="med"/>
          </a:ln>
          <a:effectLst/>
        </p:spPr>
      </p:cxnSp>
      <p:cxnSp>
        <p:nvCxnSpPr>
          <p:cNvPr id="77" name="Straight Connector 76"/>
          <p:cNvCxnSpPr/>
          <p:nvPr/>
        </p:nvCxnSpPr>
        <p:spPr bwMode="auto">
          <a:xfrm>
            <a:off x="933223" y="2463800"/>
            <a:ext cx="304800" cy="0"/>
          </a:xfrm>
          <a:prstGeom prst="line">
            <a:avLst/>
          </a:prstGeom>
          <a:solidFill>
            <a:schemeClr val="accent1"/>
          </a:solidFill>
          <a:ln w="28575" cap="flat" cmpd="sng" algn="ctr">
            <a:solidFill>
              <a:srgbClr val="FF0000"/>
            </a:solidFill>
            <a:prstDash val="solid"/>
            <a:round/>
            <a:headEnd type="none" w="med" len="med"/>
            <a:tailEnd type="none" w="med" len="med"/>
          </a:ln>
          <a:effectLst/>
        </p:spPr>
      </p:cxnSp>
      <p:cxnSp>
        <p:nvCxnSpPr>
          <p:cNvPr id="79" name="Straight Connector 78"/>
          <p:cNvCxnSpPr/>
          <p:nvPr/>
        </p:nvCxnSpPr>
        <p:spPr bwMode="auto">
          <a:xfrm>
            <a:off x="5337583" y="2197101"/>
            <a:ext cx="335280" cy="0"/>
          </a:xfrm>
          <a:prstGeom prst="line">
            <a:avLst/>
          </a:prstGeom>
          <a:solidFill>
            <a:schemeClr val="accent1"/>
          </a:solidFill>
          <a:ln w="28575" cap="flat" cmpd="sng" algn="ctr">
            <a:solidFill>
              <a:srgbClr val="FF0000"/>
            </a:solidFill>
            <a:prstDash val="solid"/>
            <a:round/>
            <a:headEnd type="none" w="med" len="med"/>
            <a:tailEnd type="none" w="med" len="med"/>
          </a:ln>
          <a:effectLst/>
        </p:spPr>
      </p:cxnSp>
      <p:cxnSp>
        <p:nvCxnSpPr>
          <p:cNvPr id="85" name="Straight Connector 84"/>
          <p:cNvCxnSpPr/>
          <p:nvPr/>
        </p:nvCxnSpPr>
        <p:spPr bwMode="auto">
          <a:xfrm>
            <a:off x="3486490" y="2476503"/>
            <a:ext cx="304800" cy="0"/>
          </a:xfrm>
          <a:prstGeom prst="line">
            <a:avLst/>
          </a:prstGeom>
          <a:solidFill>
            <a:schemeClr val="accent1"/>
          </a:solidFill>
          <a:ln w="28575" cap="flat" cmpd="sng" algn="ctr">
            <a:solidFill>
              <a:srgbClr val="FF0000"/>
            </a:solidFill>
            <a:prstDash val="solid"/>
            <a:round/>
            <a:headEnd type="none" w="med" len="med"/>
            <a:tailEnd type="none" w="med" len="med"/>
          </a:ln>
          <a:effectLst/>
        </p:spPr>
      </p:cxnSp>
      <p:cxnSp>
        <p:nvCxnSpPr>
          <p:cNvPr id="86" name="Straight Connector 85"/>
          <p:cNvCxnSpPr/>
          <p:nvPr/>
        </p:nvCxnSpPr>
        <p:spPr bwMode="auto">
          <a:xfrm>
            <a:off x="8223250" y="2209801"/>
            <a:ext cx="304800" cy="0"/>
          </a:xfrm>
          <a:prstGeom prst="line">
            <a:avLst/>
          </a:prstGeom>
          <a:solidFill>
            <a:schemeClr val="accent1"/>
          </a:solidFill>
          <a:ln w="28575" cap="flat" cmpd="sng" algn="ctr">
            <a:solidFill>
              <a:srgbClr val="FF0000"/>
            </a:solidFill>
            <a:prstDash val="solid"/>
            <a:round/>
            <a:headEnd type="none" w="med" len="med"/>
            <a:tailEnd type="none" w="med" len="med"/>
          </a:ln>
          <a:effectLst/>
        </p:spPr>
      </p:cxnSp>
      <p:sp>
        <p:nvSpPr>
          <p:cNvPr id="98" name="TextBox 97"/>
          <p:cNvSpPr txBox="1"/>
          <p:nvPr/>
        </p:nvSpPr>
        <p:spPr>
          <a:xfrm>
            <a:off x="1623560" y="5213866"/>
            <a:ext cx="1805440" cy="646331"/>
          </a:xfrm>
          <a:prstGeom prst="rect">
            <a:avLst/>
          </a:prstGeom>
          <a:noFill/>
        </p:spPr>
        <p:txBody>
          <a:bodyPr wrap="square" rtlCol="0">
            <a:spAutoFit/>
          </a:bodyPr>
          <a:lstStyle/>
          <a:p>
            <a:r>
              <a:rPr lang="en-US" sz="1200" dirty="0"/>
              <a:t>System-2: not guaranteed lower dynamic/total energy</a:t>
            </a:r>
          </a:p>
        </p:txBody>
      </p:sp>
      <p:cxnSp>
        <p:nvCxnSpPr>
          <p:cNvPr id="99" name="Straight Arrow Connector 98"/>
          <p:cNvCxnSpPr>
            <a:stCxn id="98" idx="0"/>
          </p:cNvCxnSpPr>
          <p:nvPr/>
        </p:nvCxnSpPr>
        <p:spPr bwMode="auto">
          <a:xfrm flipH="1" flipV="1">
            <a:off x="1085624" y="2514603"/>
            <a:ext cx="1440656" cy="2699263"/>
          </a:xfrm>
          <a:prstGeom prst="straightConnector1">
            <a:avLst/>
          </a:prstGeom>
          <a:solidFill>
            <a:schemeClr val="accent1"/>
          </a:solidFill>
          <a:ln w="3175" cap="flat" cmpd="sng" algn="ctr">
            <a:solidFill>
              <a:srgbClr val="FF0000"/>
            </a:solidFill>
            <a:prstDash val="sysDot"/>
            <a:round/>
            <a:headEnd type="none" w="med" len="med"/>
            <a:tailEnd type="arrow"/>
          </a:ln>
          <a:effectLst/>
        </p:spPr>
      </p:cxnSp>
      <p:cxnSp>
        <p:nvCxnSpPr>
          <p:cNvPr id="100" name="Straight Arrow Connector 99"/>
          <p:cNvCxnSpPr>
            <a:stCxn id="98" idx="0"/>
          </p:cNvCxnSpPr>
          <p:nvPr/>
        </p:nvCxnSpPr>
        <p:spPr bwMode="auto">
          <a:xfrm flipV="1">
            <a:off x="2526280" y="2222501"/>
            <a:ext cx="2978943" cy="2991365"/>
          </a:xfrm>
          <a:prstGeom prst="straightConnector1">
            <a:avLst/>
          </a:prstGeom>
          <a:solidFill>
            <a:schemeClr val="accent1"/>
          </a:solidFill>
          <a:ln w="3175" cap="flat" cmpd="sng" algn="ctr">
            <a:solidFill>
              <a:srgbClr val="FF0000"/>
            </a:solidFill>
            <a:prstDash val="sysDot"/>
            <a:round/>
            <a:headEnd type="none" w="med" len="med"/>
            <a:tailEnd type="arrow"/>
          </a:ln>
          <a:effectLst/>
        </p:spPr>
      </p:cxnSp>
      <p:cxnSp>
        <p:nvCxnSpPr>
          <p:cNvPr id="101" name="Straight Arrow Connector 100"/>
          <p:cNvCxnSpPr>
            <a:stCxn id="98" idx="0"/>
          </p:cNvCxnSpPr>
          <p:nvPr/>
        </p:nvCxnSpPr>
        <p:spPr bwMode="auto">
          <a:xfrm flipV="1">
            <a:off x="2526280" y="2222501"/>
            <a:ext cx="5849370" cy="2991365"/>
          </a:xfrm>
          <a:prstGeom prst="straightConnector1">
            <a:avLst/>
          </a:prstGeom>
          <a:solidFill>
            <a:schemeClr val="accent1"/>
          </a:solidFill>
          <a:ln w="3175" cap="flat" cmpd="sng" algn="ctr">
            <a:solidFill>
              <a:srgbClr val="FF0000"/>
            </a:solidFill>
            <a:prstDash val="sysDot"/>
            <a:round/>
            <a:headEnd type="none" w="med" len="med"/>
            <a:tailEnd type="arrow"/>
          </a:ln>
          <a:effectLst/>
        </p:spPr>
      </p:cxnSp>
      <p:cxnSp>
        <p:nvCxnSpPr>
          <p:cNvPr id="102" name="Straight Arrow Connector 101"/>
          <p:cNvCxnSpPr>
            <a:stCxn id="98" idx="0"/>
          </p:cNvCxnSpPr>
          <p:nvPr/>
        </p:nvCxnSpPr>
        <p:spPr bwMode="auto">
          <a:xfrm flipV="1">
            <a:off x="2526280" y="2514601"/>
            <a:ext cx="1112610" cy="2699265"/>
          </a:xfrm>
          <a:prstGeom prst="straightConnector1">
            <a:avLst/>
          </a:prstGeom>
          <a:solidFill>
            <a:schemeClr val="accent1"/>
          </a:solidFill>
          <a:ln w="3175" cap="flat" cmpd="sng" algn="ctr">
            <a:solidFill>
              <a:srgbClr val="FF0000"/>
            </a:solidFill>
            <a:prstDash val="sysDot"/>
            <a:round/>
            <a:headEnd type="none" w="med" len="med"/>
            <a:tailEnd type="arrow"/>
          </a:ln>
          <a:effectLst/>
        </p:spPr>
      </p:cxnSp>
      <p:sp>
        <p:nvSpPr>
          <p:cNvPr id="104" name="TextBox 103"/>
          <p:cNvSpPr txBox="1"/>
          <p:nvPr/>
        </p:nvSpPr>
        <p:spPr>
          <a:xfrm>
            <a:off x="182790" y="5864022"/>
            <a:ext cx="1238250" cy="646331"/>
          </a:xfrm>
          <a:prstGeom prst="rect">
            <a:avLst/>
          </a:prstGeom>
          <a:noFill/>
        </p:spPr>
        <p:txBody>
          <a:bodyPr wrap="square" rtlCol="0">
            <a:spAutoFit/>
          </a:bodyPr>
          <a:lstStyle/>
          <a:p>
            <a:r>
              <a:rPr lang="en-US" sz="1200" dirty="0" smtClean="0"/>
              <a:t>System-3: Lower dynamic  energy</a:t>
            </a:r>
            <a:endParaRPr lang="en-US" sz="1200" dirty="0"/>
          </a:p>
        </p:txBody>
      </p:sp>
      <p:cxnSp>
        <p:nvCxnSpPr>
          <p:cNvPr id="105" name="Straight Arrow Connector 104"/>
          <p:cNvCxnSpPr/>
          <p:nvPr/>
        </p:nvCxnSpPr>
        <p:spPr bwMode="auto">
          <a:xfrm flipV="1">
            <a:off x="742950" y="2667001"/>
            <a:ext cx="621167" cy="3197022"/>
          </a:xfrm>
          <a:prstGeom prst="straightConnector1">
            <a:avLst/>
          </a:prstGeom>
          <a:solidFill>
            <a:schemeClr val="accent1"/>
          </a:solidFill>
          <a:ln w="3175" cap="flat" cmpd="sng" algn="ctr">
            <a:solidFill>
              <a:srgbClr val="FF0000"/>
            </a:solidFill>
            <a:prstDash val="sysDot"/>
            <a:round/>
            <a:headEnd type="none" w="med" len="med"/>
            <a:tailEnd type="arrow"/>
          </a:ln>
          <a:effectLst/>
        </p:spPr>
      </p:cxnSp>
      <p:cxnSp>
        <p:nvCxnSpPr>
          <p:cNvPr id="108" name="Straight Connector 107"/>
          <p:cNvCxnSpPr/>
          <p:nvPr/>
        </p:nvCxnSpPr>
        <p:spPr bwMode="auto">
          <a:xfrm>
            <a:off x="1211717" y="2605314"/>
            <a:ext cx="304800" cy="0"/>
          </a:xfrm>
          <a:prstGeom prst="line">
            <a:avLst/>
          </a:prstGeom>
          <a:solidFill>
            <a:schemeClr val="accent1"/>
          </a:solidFill>
          <a:ln w="28575" cap="flat" cmpd="sng" algn="ctr">
            <a:solidFill>
              <a:srgbClr val="FF0000"/>
            </a:solidFill>
            <a:prstDash val="solid"/>
            <a:round/>
            <a:headEnd type="none" w="med" len="med"/>
            <a:tailEnd type="none" w="med" len="med"/>
          </a:ln>
          <a:effectLst/>
        </p:spPr>
      </p:cxnSp>
      <p:cxnSp>
        <p:nvCxnSpPr>
          <p:cNvPr id="111" name="Straight Arrow Connector 110"/>
          <p:cNvCxnSpPr/>
          <p:nvPr/>
        </p:nvCxnSpPr>
        <p:spPr bwMode="auto">
          <a:xfrm flipV="1">
            <a:off x="742950" y="2514604"/>
            <a:ext cx="5048250" cy="3349418"/>
          </a:xfrm>
          <a:prstGeom prst="straightConnector1">
            <a:avLst/>
          </a:prstGeom>
          <a:solidFill>
            <a:schemeClr val="accent1"/>
          </a:solidFill>
          <a:ln w="3175" cap="flat" cmpd="sng" algn="ctr">
            <a:solidFill>
              <a:srgbClr val="FF0000"/>
            </a:solidFill>
            <a:prstDash val="sysDot"/>
            <a:round/>
            <a:headEnd type="none" w="med" len="med"/>
            <a:tailEnd type="arrow"/>
          </a:ln>
          <a:effectLst/>
        </p:spPr>
      </p:cxnSp>
      <p:cxnSp>
        <p:nvCxnSpPr>
          <p:cNvPr id="114" name="Straight Connector 113"/>
          <p:cNvCxnSpPr/>
          <p:nvPr/>
        </p:nvCxnSpPr>
        <p:spPr bwMode="auto">
          <a:xfrm>
            <a:off x="5728098" y="2492375"/>
            <a:ext cx="304800" cy="0"/>
          </a:xfrm>
          <a:prstGeom prst="line">
            <a:avLst/>
          </a:prstGeom>
          <a:solidFill>
            <a:schemeClr val="accent1"/>
          </a:solidFill>
          <a:ln w="28575" cap="flat" cmpd="sng" algn="ctr">
            <a:solidFill>
              <a:srgbClr val="FF0000"/>
            </a:solidFill>
            <a:prstDash val="solid"/>
            <a:round/>
            <a:headEnd type="none" w="med" len="med"/>
            <a:tailEnd type="none" w="med" len="med"/>
          </a:ln>
          <a:effectLst/>
        </p:spPr>
      </p:cxnSp>
      <p:sp>
        <p:nvSpPr>
          <p:cNvPr id="116" name="TextBox 115"/>
          <p:cNvSpPr txBox="1"/>
          <p:nvPr/>
        </p:nvSpPr>
        <p:spPr>
          <a:xfrm>
            <a:off x="1640796" y="5830669"/>
            <a:ext cx="1238250" cy="646331"/>
          </a:xfrm>
          <a:prstGeom prst="rect">
            <a:avLst/>
          </a:prstGeom>
          <a:noFill/>
        </p:spPr>
        <p:txBody>
          <a:bodyPr wrap="square" rtlCol="0">
            <a:spAutoFit/>
          </a:bodyPr>
          <a:lstStyle/>
          <a:p>
            <a:r>
              <a:rPr lang="en-US" sz="1200" dirty="0" smtClean="0"/>
              <a:t>System-3: Greater idle energy</a:t>
            </a:r>
            <a:endParaRPr lang="en-US" sz="1200" dirty="0"/>
          </a:p>
        </p:txBody>
      </p:sp>
      <p:cxnSp>
        <p:nvCxnSpPr>
          <p:cNvPr id="117" name="Straight Arrow Connector 116"/>
          <p:cNvCxnSpPr>
            <a:stCxn id="116" idx="0"/>
          </p:cNvCxnSpPr>
          <p:nvPr/>
        </p:nvCxnSpPr>
        <p:spPr bwMode="auto">
          <a:xfrm flipV="1">
            <a:off x="2259921" y="1524001"/>
            <a:ext cx="407079" cy="4306668"/>
          </a:xfrm>
          <a:prstGeom prst="straightConnector1">
            <a:avLst/>
          </a:prstGeom>
          <a:solidFill>
            <a:schemeClr val="accent1"/>
          </a:solidFill>
          <a:ln w="3175" cap="flat" cmpd="sng" algn="ctr">
            <a:solidFill>
              <a:srgbClr val="FF0000"/>
            </a:solidFill>
            <a:prstDash val="sysDot"/>
            <a:round/>
            <a:headEnd type="none" w="med" len="med"/>
            <a:tailEnd type="arrow"/>
          </a:ln>
          <a:effectLst/>
        </p:spPr>
      </p:cxnSp>
      <p:cxnSp>
        <p:nvCxnSpPr>
          <p:cNvPr id="120" name="Straight Arrow Connector 119"/>
          <p:cNvCxnSpPr>
            <a:stCxn id="116" idx="0"/>
          </p:cNvCxnSpPr>
          <p:nvPr/>
        </p:nvCxnSpPr>
        <p:spPr bwMode="auto">
          <a:xfrm flipV="1">
            <a:off x="2259921" y="1524001"/>
            <a:ext cx="4979079" cy="4306668"/>
          </a:xfrm>
          <a:prstGeom prst="straightConnector1">
            <a:avLst/>
          </a:prstGeom>
          <a:solidFill>
            <a:schemeClr val="accent1"/>
          </a:solidFill>
          <a:ln w="3175" cap="flat" cmpd="sng" algn="ctr">
            <a:solidFill>
              <a:srgbClr val="FF0000"/>
            </a:solidFill>
            <a:prstDash val="sysDot"/>
            <a:round/>
            <a:headEnd type="none" w="med" len="med"/>
            <a:tailEnd type="arrow"/>
          </a:ln>
          <a:effectLst/>
        </p:spPr>
      </p:cxnSp>
      <p:cxnSp>
        <p:nvCxnSpPr>
          <p:cNvPr id="124" name="Straight Connector 123"/>
          <p:cNvCxnSpPr/>
          <p:nvPr/>
        </p:nvCxnSpPr>
        <p:spPr bwMode="auto">
          <a:xfrm>
            <a:off x="2514600" y="1487714"/>
            <a:ext cx="304800" cy="0"/>
          </a:xfrm>
          <a:prstGeom prst="line">
            <a:avLst/>
          </a:prstGeom>
          <a:solidFill>
            <a:schemeClr val="accent1"/>
          </a:solidFill>
          <a:ln w="28575" cap="flat" cmpd="sng" algn="ctr">
            <a:solidFill>
              <a:srgbClr val="FF0000"/>
            </a:solidFill>
            <a:prstDash val="solid"/>
            <a:round/>
            <a:headEnd type="none" w="med" len="med"/>
            <a:tailEnd type="none" w="med" len="med"/>
          </a:ln>
          <a:effectLst/>
        </p:spPr>
      </p:cxnSp>
      <p:cxnSp>
        <p:nvCxnSpPr>
          <p:cNvPr id="125" name="Straight Connector 124"/>
          <p:cNvCxnSpPr/>
          <p:nvPr/>
        </p:nvCxnSpPr>
        <p:spPr bwMode="auto">
          <a:xfrm>
            <a:off x="7143750" y="1514021"/>
            <a:ext cx="304800" cy="0"/>
          </a:xfrm>
          <a:prstGeom prst="line">
            <a:avLst/>
          </a:prstGeom>
          <a:solidFill>
            <a:schemeClr val="accent1"/>
          </a:solidFill>
          <a:ln w="28575" cap="flat" cmpd="sng" algn="ctr">
            <a:solidFill>
              <a:srgbClr val="FF0000"/>
            </a:solidFill>
            <a:prstDash val="solid"/>
            <a:round/>
            <a:headEnd type="none" w="med" len="med"/>
            <a:tailEnd type="none" w="med" len="med"/>
          </a:ln>
          <a:effectLst/>
        </p:spPr>
      </p:cxnSp>
      <p:sp>
        <p:nvSpPr>
          <p:cNvPr id="126" name="TextBox 125"/>
          <p:cNvSpPr txBox="1"/>
          <p:nvPr/>
        </p:nvSpPr>
        <p:spPr>
          <a:xfrm>
            <a:off x="3112180" y="5830668"/>
            <a:ext cx="1238250" cy="646331"/>
          </a:xfrm>
          <a:prstGeom prst="rect">
            <a:avLst/>
          </a:prstGeom>
          <a:noFill/>
        </p:spPr>
        <p:txBody>
          <a:bodyPr wrap="square" rtlCol="0">
            <a:spAutoFit/>
          </a:bodyPr>
          <a:lstStyle/>
          <a:p>
            <a:r>
              <a:rPr lang="en-US" sz="1200" dirty="0" smtClean="0"/>
              <a:t>System-3: Lower total energy</a:t>
            </a:r>
            <a:endParaRPr lang="en-US" sz="1200" dirty="0"/>
          </a:p>
        </p:txBody>
      </p:sp>
      <p:cxnSp>
        <p:nvCxnSpPr>
          <p:cNvPr id="127" name="Straight Arrow Connector 126"/>
          <p:cNvCxnSpPr>
            <a:stCxn id="126" idx="0"/>
          </p:cNvCxnSpPr>
          <p:nvPr/>
        </p:nvCxnSpPr>
        <p:spPr bwMode="auto">
          <a:xfrm flipV="1">
            <a:off x="3731305" y="2605314"/>
            <a:ext cx="169069" cy="3225354"/>
          </a:xfrm>
          <a:prstGeom prst="straightConnector1">
            <a:avLst/>
          </a:prstGeom>
          <a:solidFill>
            <a:schemeClr val="accent1"/>
          </a:solidFill>
          <a:ln w="3175" cap="flat" cmpd="sng" algn="ctr">
            <a:solidFill>
              <a:srgbClr val="FF0000"/>
            </a:solidFill>
            <a:prstDash val="sysDot"/>
            <a:round/>
            <a:headEnd type="none" w="med" len="med"/>
            <a:tailEnd type="arrow"/>
          </a:ln>
          <a:effectLst/>
        </p:spPr>
      </p:cxnSp>
      <p:cxnSp>
        <p:nvCxnSpPr>
          <p:cNvPr id="130" name="Straight Arrow Connector 129"/>
          <p:cNvCxnSpPr>
            <a:stCxn id="126" idx="0"/>
          </p:cNvCxnSpPr>
          <p:nvPr/>
        </p:nvCxnSpPr>
        <p:spPr bwMode="auto">
          <a:xfrm flipV="1">
            <a:off x="3731305" y="2463800"/>
            <a:ext cx="4992234" cy="3366868"/>
          </a:xfrm>
          <a:prstGeom prst="straightConnector1">
            <a:avLst/>
          </a:prstGeom>
          <a:solidFill>
            <a:schemeClr val="accent1"/>
          </a:solidFill>
          <a:ln w="3175" cap="flat" cmpd="sng" algn="ctr">
            <a:solidFill>
              <a:srgbClr val="FF0000"/>
            </a:solidFill>
            <a:prstDash val="sysDot"/>
            <a:round/>
            <a:headEnd type="none" w="med" len="med"/>
            <a:tailEnd type="arrow"/>
          </a:ln>
          <a:effectLst/>
        </p:spPr>
      </p:cxnSp>
      <p:cxnSp>
        <p:nvCxnSpPr>
          <p:cNvPr id="133" name="Straight Connector 132"/>
          <p:cNvCxnSpPr/>
          <p:nvPr/>
        </p:nvCxnSpPr>
        <p:spPr bwMode="auto">
          <a:xfrm>
            <a:off x="3837384" y="2592617"/>
            <a:ext cx="304800" cy="0"/>
          </a:xfrm>
          <a:prstGeom prst="line">
            <a:avLst/>
          </a:prstGeom>
          <a:solidFill>
            <a:schemeClr val="accent1"/>
          </a:solidFill>
          <a:ln w="28575" cap="flat" cmpd="sng" algn="ctr">
            <a:solidFill>
              <a:srgbClr val="FF0000"/>
            </a:solidFill>
            <a:prstDash val="solid"/>
            <a:round/>
            <a:headEnd type="none" w="med" len="med"/>
            <a:tailEnd type="none" w="med" len="med"/>
          </a:ln>
          <a:effectLst/>
        </p:spPr>
      </p:cxnSp>
      <p:cxnSp>
        <p:nvCxnSpPr>
          <p:cNvPr id="134" name="Straight Connector 133"/>
          <p:cNvCxnSpPr/>
          <p:nvPr/>
        </p:nvCxnSpPr>
        <p:spPr bwMode="auto">
          <a:xfrm>
            <a:off x="8571139" y="2426613"/>
            <a:ext cx="304800" cy="0"/>
          </a:xfrm>
          <a:prstGeom prst="line">
            <a:avLst/>
          </a:prstGeom>
          <a:solidFill>
            <a:schemeClr val="accent1"/>
          </a:solidFill>
          <a:ln w="28575" cap="flat" cmpd="sng" algn="ctr">
            <a:solidFill>
              <a:srgbClr val="FF0000"/>
            </a:solidFill>
            <a:prstDash val="solid"/>
            <a:round/>
            <a:headEnd type="none" w="med" len="med"/>
            <a:tailEnd type="none" w="med" len="med"/>
          </a:ln>
          <a:effectLst/>
        </p:spPr>
      </p:cxnSp>
      <p:sp>
        <p:nvSpPr>
          <p:cNvPr id="135" name="TextBox 134"/>
          <p:cNvSpPr txBox="1"/>
          <p:nvPr/>
        </p:nvSpPr>
        <p:spPr>
          <a:xfrm>
            <a:off x="5450965" y="4322729"/>
            <a:ext cx="3693035" cy="461665"/>
          </a:xfrm>
          <a:prstGeom prst="rect">
            <a:avLst/>
          </a:prstGeom>
          <a:noFill/>
        </p:spPr>
        <p:txBody>
          <a:bodyPr wrap="square" rtlCol="0">
            <a:spAutoFit/>
          </a:bodyPr>
          <a:lstStyle/>
          <a:p>
            <a:r>
              <a:rPr lang="en-US" sz="1200" dirty="0" smtClean="0"/>
              <a:t>1) Wasted </a:t>
            </a:r>
            <a:r>
              <a:rPr lang="en-US" sz="1200" dirty="0" smtClean="0"/>
              <a:t>idle </a:t>
            </a:r>
            <a:r>
              <a:rPr lang="en-US" sz="1200" dirty="0" smtClean="0"/>
              <a:t>can overcome dynamic energy savings, in smaller technologies</a:t>
            </a:r>
            <a:endParaRPr lang="en-US" sz="1200" dirty="0"/>
          </a:p>
        </p:txBody>
      </p:sp>
      <p:sp>
        <p:nvSpPr>
          <p:cNvPr id="136" name="TextBox 135"/>
          <p:cNvSpPr txBox="1"/>
          <p:nvPr/>
        </p:nvSpPr>
        <p:spPr>
          <a:xfrm>
            <a:off x="5505223" y="4983104"/>
            <a:ext cx="3693035" cy="461665"/>
          </a:xfrm>
          <a:prstGeom prst="rect">
            <a:avLst/>
          </a:prstGeom>
          <a:noFill/>
        </p:spPr>
        <p:txBody>
          <a:bodyPr wrap="square" rtlCol="0">
            <a:spAutoFit/>
          </a:bodyPr>
          <a:lstStyle/>
          <a:p>
            <a:r>
              <a:rPr lang="en-US" sz="1200" dirty="0"/>
              <a:t>2</a:t>
            </a:r>
            <a:r>
              <a:rPr lang="en-US" sz="1200" dirty="0" smtClean="0"/>
              <a:t>) </a:t>
            </a:r>
            <a:r>
              <a:rPr lang="en-US" sz="1200" dirty="0" smtClean="0"/>
              <a:t>Uncertain energy </a:t>
            </a:r>
            <a:r>
              <a:rPr lang="en-US" sz="1200" dirty="0" smtClean="0"/>
              <a:t>savings for performance-centric system</a:t>
            </a:r>
            <a:endParaRPr lang="en-US" sz="1200" dirty="0"/>
          </a:p>
        </p:txBody>
      </p:sp>
      <p:sp>
        <p:nvSpPr>
          <p:cNvPr id="137" name="TextBox 136"/>
          <p:cNvSpPr txBox="1"/>
          <p:nvPr/>
        </p:nvSpPr>
        <p:spPr>
          <a:xfrm>
            <a:off x="5520815" y="5629364"/>
            <a:ext cx="3693035" cy="461665"/>
          </a:xfrm>
          <a:prstGeom prst="rect">
            <a:avLst/>
          </a:prstGeom>
          <a:noFill/>
        </p:spPr>
        <p:txBody>
          <a:bodyPr wrap="square" rtlCol="0">
            <a:spAutoFit/>
          </a:bodyPr>
          <a:lstStyle/>
          <a:p>
            <a:r>
              <a:rPr lang="en-US" sz="1200" dirty="0" smtClean="0"/>
              <a:t>3) System-3 saves total energy, despite increased idle energy. </a:t>
            </a:r>
            <a:endParaRPr lang="en-US" sz="1200" dirty="0"/>
          </a:p>
        </p:txBody>
      </p:sp>
      <p:sp>
        <p:nvSpPr>
          <p:cNvPr id="59" name="Rectangle 58"/>
          <p:cNvSpPr/>
          <p:nvPr/>
        </p:nvSpPr>
        <p:spPr bwMode="auto">
          <a:xfrm>
            <a:off x="3733800" y="990600"/>
            <a:ext cx="82720" cy="76200"/>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61" name="Rectangle 60"/>
          <p:cNvSpPr/>
          <p:nvPr/>
        </p:nvSpPr>
        <p:spPr bwMode="auto">
          <a:xfrm>
            <a:off x="3728105" y="1143000"/>
            <a:ext cx="82720" cy="76200"/>
          </a:xfrm>
          <a:prstGeom prst="rect">
            <a:avLst/>
          </a:prstGeom>
          <a:solidFill>
            <a:srgbClr val="0033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62" name="Rectangle 61"/>
          <p:cNvSpPr/>
          <p:nvPr/>
        </p:nvSpPr>
        <p:spPr bwMode="auto">
          <a:xfrm>
            <a:off x="3734625" y="1295400"/>
            <a:ext cx="82720" cy="76200"/>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64" name="TextBox 63"/>
          <p:cNvSpPr txBox="1"/>
          <p:nvPr/>
        </p:nvSpPr>
        <p:spPr>
          <a:xfrm>
            <a:off x="3831885" y="905589"/>
            <a:ext cx="1835150" cy="246221"/>
          </a:xfrm>
          <a:prstGeom prst="rect">
            <a:avLst/>
          </a:prstGeom>
          <a:noFill/>
        </p:spPr>
        <p:txBody>
          <a:bodyPr wrap="square" rtlCol="0">
            <a:spAutoFit/>
          </a:bodyPr>
          <a:lstStyle/>
          <a:p>
            <a:r>
              <a:rPr lang="en-US" sz="1000" dirty="0" smtClean="0"/>
              <a:t>System 1: Energy Conservative</a:t>
            </a:r>
          </a:p>
        </p:txBody>
      </p:sp>
      <p:sp>
        <p:nvSpPr>
          <p:cNvPr id="65" name="TextBox 64"/>
          <p:cNvSpPr txBox="1"/>
          <p:nvPr/>
        </p:nvSpPr>
        <p:spPr>
          <a:xfrm>
            <a:off x="3821875" y="1057989"/>
            <a:ext cx="1835150" cy="246221"/>
          </a:xfrm>
          <a:prstGeom prst="rect">
            <a:avLst/>
          </a:prstGeom>
          <a:noFill/>
        </p:spPr>
        <p:txBody>
          <a:bodyPr wrap="square" rtlCol="0">
            <a:spAutoFit/>
          </a:bodyPr>
          <a:lstStyle/>
          <a:p>
            <a:r>
              <a:rPr lang="en-US" sz="1000" dirty="0" smtClean="0"/>
              <a:t>System 2: Performance Centric</a:t>
            </a:r>
          </a:p>
        </p:txBody>
      </p:sp>
      <p:sp>
        <p:nvSpPr>
          <p:cNvPr id="68" name="TextBox 67"/>
          <p:cNvSpPr txBox="1"/>
          <p:nvPr/>
        </p:nvSpPr>
        <p:spPr>
          <a:xfrm>
            <a:off x="3821875" y="1213454"/>
            <a:ext cx="1835150" cy="246221"/>
          </a:xfrm>
          <a:prstGeom prst="rect">
            <a:avLst/>
          </a:prstGeom>
          <a:noFill/>
        </p:spPr>
        <p:txBody>
          <a:bodyPr wrap="square" rtlCol="0">
            <a:spAutoFit/>
          </a:bodyPr>
          <a:lstStyle/>
          <a:p>
            <a:r>
              <a:rPr lang="en-US" sz="1000" dirty="0" smtClean="0"/>
              <a:t>System 3: </a:t>
            </a:r>
            <a:r>
              <a:rPr lang="en-US" sz="1000" dirty="0" err="1" smtClean="0"/>
              <a:t>SaT</a:t>
            </a:r>
            <a:r>
              <a:rPr lang="en-US" sz="1000" dirty="0" smtClean="0"/>
              <a:t> </a:t>
            </a:r>
          </a:p>
        </p:txBody>
      </p:sp>
      <p:sp>
        <p:nvSpPr>
          <p:cNvPr id="4" name="Slide Number Placeholder 3"/>
          <p:cNvSpPr>
            <a:spLocks noGrp="1"/>
          </p:cNvSpPr>
          <p:nvPr>
            <p:ph type="sldNum" sz="quarter" idx="12"/>
          </p:nvPr>
        </p:nvSpPr>
        <p:spPr/>
        <p:txBody>
          <a:bodyPr/>
          <a:lstStyle/>
          <a:p>
            <a:pPr>
              <a:defRPr/>
            </a:pPr>
            <a:fld id="{AC8AD5AF-7CB5-4CD4-A719-F51A283208B1}" type="slidenum">
              <a:rPr lang="en-US" smtClean="0">
                <a:solidFill>
                  <a:srgbClr val="000000"/>
                </a:solidFill>
              </a:rPr>
              <a:pPr>
                <a:defRPr/>
              </a:pPr>
              <a:t>18</a:t>
            </a:fld>
            <a:r>
              <a:rPr lang="en-US" smtClean="0">
                <a:solidFill>
                  <a:srgbClr val="000000"/>
                </a:solidFill>
              </a:rPr>
              <a:t>/22</a:t>
            </a:r>
            <a:endParaRPr lang="en-US" dirty="0">
              <a:solidFill>
                <a:srgbClr val="000000"/>
              </a:solidFill>
            </a:endParaRPr>
          </a:p>
        </p:txBody>
      </p:sp>
      <p:sp>
        <p:nvSpPr>
          <p:cNvPr id="70" name="TextBox 69"/>
          <p:cNvSpPr txBox="1"/>
          <p:nvPr/>
        </p:nvSpPr>
        <p:spPr>
          <a:xfrm>
            <a:off x="4648200" y="3581400"/>
            <a:ext cx="4495800" cy="276999"/>
          </a:xfrm>
          <a:prstGeom prst="rect">
            <a:avLst/>
          </a:prstGeom>
          <a:noFill/>
        </p:spPr>
        <p:txBody>
          <a:bodyPr wrap="square" rtlCol="0">
            <a:spAutoFit/>
          </a:bodyPr>
          <a:lstStyle/>
          <a:p>
            <a:pPr algn="ctr"/>
            <a:r>
              <a:rPr lang="en-US" sz="1200" dirty="0"/>
              <a:t>Energy normalized to base cache for instruction </a:t>
            </a:r>
            <a:r>
              <a:rPr lang="en-US" sz="1200" dirty="0" smtClean="0"/>
              <a:t>cache</a:t>
            </a:r>
            <a:endParaRPr lang="en-US" sz="1200" b="1" dirty="0"/>
          </a:p>
        </p:txBody>
      </p:sp>
      <p:sp>
        <p:nvSpPr>
          <p:cNvPr id="71" name="TextBox 70"/>
          <p:cNvSpPr txBox="1"/>
          <p:nvPr/>
        </p:nvSpPr>
        <p:spPr>
          <a:xfrm>
            <a:off x="76200" y="3581400"/>
            <a:ext cx="4495800" cy="276999"/>
          </a:xfrm>
          <a:prstGeom prst="rect">
            <a:avLst/>
          </a:prstGeom>
          <a:noFill/>
        </p:spPr>
        <p:txBody>
          <a:bodyPr wrap="square" rtlCol="0">
            <a:spAutoFit/>
          </a:bodyPr>
          <a:lstStyle/>
          <a:p>
            <a:pPr algn="ctr"/>
            <a:r>
              <a:rPr lang="en-US" sz="1200" dirty="0"/>
              <a:t>Energy normalized to base cache for </a:t>
            </a:r>
            <a:r>
              <a:rPr lang="en-US" sz="1200" dirty="0" smtClean="0"/>
              <a:t>data cache</a:t>
            </a:r>
            <a:endParaRPr lang="en-US" sz="1200" b="1" dirty="0"/>
          </a:p>
        </p:txBody>
      </p:sp>
    </p:spTree>
    <p:extLst>
      <p:ext uri="{BB962C8B-B14F-4D97-AF65-F5344CB8AC3E}">
        <p14:creationId xmlns:p14="http://schemas.microsoft.com/office/powerpoint/2010/main" val="4266758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childTnLst>
                                </p:cTn>
                              </p:par>
                              <p:par>
                                <p:cTn id="8" presetID="10" presetClass="entr" presetSubtype="0" fill="hold"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fade">
                                      <p:cBhvr>
                                        <p:cTn id="10" dur="500"/>
                                        <p:tgtEl>
                                          <p:spTgt spid="19"/>
                                        </p:tgtEl>
                                      </p:cBhvr>
                                    </p:animEffect>
                                  </p:childTnLst>
                                </p:cTn>
                              </p:par>
                              <p:par>
                                <p:cTn id="11" presetID="10" presetClass="entr" presetSubtype="0" fill="hold" nodeType="with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fade">
                                      <p:cBhvr>
                                        <p:cTn id="13" dur="500"/>
                                        <p:tgtEl>
                                          <p:spTgt spid="13"/>
                                        </p:tgtEl>
                                      </p:cBhvr>
                                    </p:animEffect>
                                  </p:childTnLst>
                                </p:cTn>
                              </p:par>
                              <p:par>
                                <p:cTn id="14" presetID="10" presetClass="entr" presetSubtype="0" fill="hold" nodeType="withEffect">
                                  <p:stCondLst>
                                    <p:cond delay="0"/>
                                  </p:stCondLst>
                                  <p:childTnLst>
                                    <p:set>
                                      <p:cBhvr>
                                        <p:cTn id="15" dur="1" fill="hold">
                                          <p:stCondLst>
                                            <p:cond delay="0"/>
                                          </p:stCondLst>
                                        </p:cTn>
                                        <p:tgtEl>
                                          <p:spTgt spid="49"/>
                                        </p:tgtEl>
                                        <p:attrNameLst>
                                          <p:attrName>style.visibility</p:attrName>
                                        </p:attrNameLst>
                                      </p:cBhvr>
                                      <p:to>
                                        <p:strVal val="visible"/>
                                      </p:to>
                                    </p:set>
                                    <p:animEffect transition="in" filter="fade">
                                      <p:cBhvr>
                                        <p:cTn id="16" dur="500"/>
                                        <p:tgtEl>
                                          <p:spTgt spid="49"/>
                                        </p:tgtEl>
                                      </p:cBhvr>
                                    </p:animEffect>
                                  </p:childTnLst>
                                </p:cTn>
                              </p:par>
                              <p:par>
                                <p:cTn id="17" presetID="10" presetClass="entr" presetSubtype="0" fill="hold" nodeType="withEffect">
                                  <p:stCondLst>
                                    <p:cond delay="0"/>
                                  </p:stCondLst>
                                  <p:childTnLst>
                                    <p:set>
                                      <p:cBhvr>
                                        <p:cTn id="18" dur="1" fill="hold">
                                          <p:stCondLst>
                                            <p:cond delay="0"/>
                                          </p:stCondLst>
                                        </p:cTn>
                                        <p:tgtEl>
                                          <p:spTgt spid="17"/>
                                        </p:tgtEl>
                                        <p:attrNameLst>
                                          <p:attrName>style.visibility</p:attrName>
                                        </p:attrNameLst>
                                      </p:cBhvr>
                                      <p:to>
                                        <p:strVal val="visible"/>
                                      </p:to>
                                    </p:set>
                                    <p:animEffect transition="in" filter="fade">
                                      <p:cBhvr>
                                        <p:cTn id="19" dur="500"/>
                                        <p:tgtEl>
                                          <p:spTgt spid="17"/>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30"/>
                                        </p:tgtEl>
                                        <p:attrNameLst>
                                          <p:attrName>style.visibility</p:attrName>
                                        </p:attrNameLst>
                                      </p:cBhvr>
                                      <p:to>
                                        <p:strVal val="visible"/>
                                      </p:to>
                                    </p:set>
                                    <p:animEffect transition="in" filter="fade">
                                      <p:cBhvr>
                                        <p:cTn id="24" dur="500"/>
                                        <p:tgtEl>
                                          <p:spTgt spid="30"/>
                                        </p:tgtEl>
                                      </p:cBhvr>
                                    </p:animEffect>
                                  </p:childTnLst>
                                </p:cTn>
                              </p:par>
                              <p:par>
                                <p:cTn id="25" presetID="10" presetClass="entr" presetSubtype="0" fill="hold" nodeType="withEffect">
                                  <p:stCondLst>
                                    <p:cond delay="0"/>
                                  </p:stCondLst>
                                  <p:childTnLst>
                                    <p:set>
                                      <p:cBhvr>
                                        <p:cTn id="26" dur="1" fill="hold">
                                          <p:stCondLst>
                                            <p:cond delay="0"/>
                                          </p:stCondLst>
                                        </p:cTn>
                                        <p:tgtEl>
                                          <p:spTgt spid="36"/>
                                        </p:tgtEl>
                                        <p:attrNameLst>
                                          <p:attrName>style.visibility</p:attrName>
                                        </p:attrNameLst>
                                      </p:cBhvr>
                                      <p:to>
                                        <p:strVal val="visible"/>
                                      </p:to>
                                    </p:set>
                                    <p:animEffect transition="in" filter="fade">
                                      <p:cBhvr>
                                        <p:cTn id="27" dur="500"/>
                                        <p:tgtEl>
                                          <p:spTgt spid="36"/>
                                        </p:tgtEl>
                                      </p:cBhvr>
                                    </p:animEffect>
                                  </p:childTnLst>
                                </p:cTn>
                              </p:par>
                              <p:par>
                                <p:cTn id="28" presetID="10" presetClass="entr" presetSubtype="0" fill="hold" nodeType="withEffect">
                                  <p:stCondLst>
                                    <p:cond delay="0"/>
                                  </p:stCondLst>
                                  <p:childTnLst>
                                    <p:set>
                                      <p:cBhvr>
                                        <p:cTn id="29" dur="1" fill="hold">
                                          <p:stCondLst>
                                            <p:cond delay="0"/>
                                          </p:stCondLst>
                                        </p:cTn>
                                        <p:tgtEl>
                                          <p:spTgt spid="38"/>
                                        </p:tgtEl>
                                        <p:attrNameLst>
                                          <p:attrName>style.visibility</p:attrName>
                                        </p:attrNameLst>
                                      </p:cBhvr>
                                      <p:to>
                                        <p:strVal val="visible"/>
                                      </p:to>
                                    </p:set>
                                    <p:animEffect transition="in" filter="fade">
                                      <p:cBhvr>
                                        <p:cTn id="30" dur="500"/>
                                        <p:tgtEl>
                                          <p:spTgt spid="38"/>
                                        </p:tgtEl>
                                      </p:cBhvr>
                                    </p:animEffect>
                                  </p:childTnLst>
                                </p:cTn>
                              </p:par>
                              <p:par>
                                <p:cTn id="31" presetID="10" presetClass="entr" presetSubtype="0" fill="hold" nodeType="withEffect">
                                  <p:stCondLst>
                                    <p:cond delay="0"/>
                                  </p:stCondLst>
                                  <p:childTnLst>
                                    <p:set>
                                      <p:cBhvr>
                                        <p:cTn id="32" dur="1" fill="hold">
                                          <p:stCondLst>
                                            <p:cond delay="0"/>
                                          </p:stCondLst>
                                        </p:cTn>
                                        <p:tgtEl>
                                          <p:spTgt spid="48"/>
                                        </p:tgtEl>
                                        <p:attrNameLst>
                                          <p:attrName>style.visibility</p:attrName>
                                        </p:attrNameLst>
                                      </p:cBhvr>
                                      <p:to>
                                        <p:strVal val="visible"/>
                                      </p:to>
                                    </p:set>
                                    <p:animEffect transition="in" filter="fade">
                                      <p:cBhvr>
                                        <p:cTn id="33" dur="500"/>
                                        <p:tgtEl>
                                          <p:spTgt spid="48"/>
                                        </p:tgtEl>
                                      </p:cBhvr>
                                    </p:animEffect>
                                  </p:childTnLst>
                                </p:cTn>
                              </p:par>
                              <p:par>
                                <p:cTn id="34" presetID="10" presetClass="entr" presetSubtype="0" fill="hold" nodeType="withEffect">
                                  <p:stCondLst>
                                    <p:cond delay="0"/>
                                  </p:stCondLst>
                                  <p:childTnLst>
                                    <p:set>
                                      <p:cBhvr>
                                        <p:cTn id="35" dur="1" fill="hold">
                                          <p:stCondLst>
                                            <p:cond delay="0"/>
                                          </p:stCondLst>
                                        </p:cTn>
                                        <p:tgtEl>
                                          <p:spTgt spid="34"/>
                                        </p:tgtEl>
                                        <p:attrNameLst>
                                          <p:attrName>style.visibility</p:attrName>
                                        </p:attrNameLst>
                                      </p:cBhvr>
                                      <p:to>
                                        <p:strVal val="visible"/>
                                      </p:to>
                                    </p:set>
                                    <p:animEffect transition="in" filter="fade">
                                      <p:cBhvr>
                                        <p:cTn id="36" dur="500"/>
                                        <p:tgtEl>
                                          <p:spTgt spid="34"/>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41"/>
                                        </p:tgtEl>
                                        <p:attrNameLst>
                                          <p:attrName>style.visibility</p:attrName>
                                        </p:attrNameLst>
                                      </p:cBhvr>
                                      <p:to>
                                        <p:strVal val="visible"/>
                                      </p:to>
                                    </p:set>
                                    <p:animEffect transition="in" filter="fade">
                                      <p:cBhvr>
                                        <p:cTn id="41" dur="500"/>
                                        <p:tgtEl>
                                          <p:spTgt spid="41"/>
                                        </p:tgtEl>
                                      </p:cBhvr>
                                    </p:animEffect>
                                  </p:childTnLst>
                                </p:cTn>
                              </p:par>
                              <p:par>
                                <p:cTn id="42" presetID="10" presetClass="entr" presetSubtype="0" fill="hold" nodeType="withEffect">
                                  <p:stCondLst>
                                    <p:cond delay="0"/>
                                  </p:stCondLst>
                                  <p:childTnLst>
                                    <p:set>
                                      <p:cBhvr>
                                        <p:cTn id="43" dur="1" fill="hold">
                                          <p:stCondLst>
                                            <p:cond delay="0"/>
                                          </p:stCondLst>
                                        </p:cTn>
                                        <p:tgtEl>
                                          <p:spTgt spid="51"/>
                                        </p:tgtEl>
                                        <p:attrNameLst>
                                          <p:attrName>style.visibility</p:attrName>
                                        </p:attrNameLst>
                                      </p:cBhvr>
                                      <p:to>
                                        <p:strVal val="visible"/>
                                      </p:to>
                                    </p:set>
                                    <p:animEffect transition="in" filter="fade">
                                      <p:cBhvr>
                                        <p:cTn id="44" dur="500"/>
                                        <p:tgtEl>
                                          <p:spTgt spid="51"/>
                                        </p:tgtEl>
                                      </p:cBhvr>
                                    </p:animEffect>
                                  </p:childTnLst>
                                </p:cTn>
                              </p:par>
                              <p:par>
                                <p:cTn id="45" presetID="10" presetClass="entr" presetSubtype="0" fill="hold" nodeType="withEffect">
                                  <p:stCondLst>
                                    <p:cond delay="0"/>
                                  </p:stCondLst>
                                  <p:childTnLst>
                                    <p:set>
                                      <p:cBhvr>
                                        <p:cTn id="46" dur="1" fill="hold">
                                          <p:stCondLst>
                                            <p:cond delay="0"/>
                                          </p:stCondLst>
                                        </p:cTn>
                                        <p:tgtEl>
                                          <p:spTgt spid="54"/>
                                        </p:tgtEl>
                                        <p:attrNameLst>
                                          <p:attrName>style.visibility</p:attrName>
                                        </p:attrNameLst>
                                      </p:cBhvr>
                                      <p:to>
                                        <p:strVal val="visible"/>
                                      </p:to>
                                    </p:set>
                                    <p:animEffect transition="in" filter="fade">
                                      <p:cBhvr>
                                        <p:cTn id="47" dur="500"/>
                                        <p:tgtEl>
                                          <p:spTgt spid="54"/>
                                        </p:tgtEl>
                                      </p:cBhvr>
                                    </p:animEffect>
                                  </p:childTnLst>
                                </p:cTn>
                              </p:par>
                              <p:par>
                                <p:cTn id="48" presetID="10" presetClass="entr" presetSubtype="0" fill="hold" nodeType="withEffect">
                                  <p:stCondLst>
                                    <p:cond delay="0"/>
                                  </p:stCondLst>
                                  <p:childTnLst>
                                    <p:set>
                                      <p:cBhvr>
                                        <p:cTn id="49" dur="1" fill="hold">
                                          <p:stCondLst>
                                            <p:cond delay="0"/>
                                          </p:stCondLst>
                                        </p:cTn>
                                        <p:tgtEl>
                                          <p:spTgt spid="43"/>
                                        </p:tgtEl>
                                        <p:attrNameLst>
                                          <p:attrName>style.visibility</p:attrName>
                                        </p:attrNameLst>
                                      </p:cBhvr>
                                      <p:to>
                                        <p:strVal val="visible"/>
                                      </p:to>
                                    </p:set>
                                    <p:animEffect transition="in" filter="fade">
                                      <p:cBhvr>
                                        <p:cTn id="50" dur="500"/>
                                        <p:tgtEl>
                                          <p:spTgt spid="43"/>
                                        </p:tgtEl>
                                      </p:cBhvr>
                                    </p:animEffect>
                                  </p:childTnLst>
                                </p:cTn>
                              </p:par>
                              <p:par>
                                <p:cTn id="51" presetID="10" presetClass="entr" presetSubtype="0" fill="hold" nodeType="withEffect">
                                  <p:stCondLst>
                                    <p:cond delay="0"/>
                                  </p:stCondLst>
                                  <p:childTnLst>
                                    <p:set>
                                      <p:cBhvr>
                                        <p:cTn id="52" dur="1" fill="hold">
                                          <p:stCondLst>
                                            <p:cond delay="0"/>
                                          </p:stCondLst>
                                        </p:cTn>
                                        <p:tgtEl>
                                          <p:spTgt spid="42"/>
                                        </p:tgtEl>
                                        <p:attrNameLst>
                                          <p:attrName>style.visibility</p:attrName>
                                        </p:attrNameLst>
                                      </p:cBhvr>
                                      <p:to>
                                        <p:strVal val="visible"/>
                                      </p:to>
                                    </p:set>
                                    <p:animEffect transition="in" filter="fade">
                                      <p:cBhvr>
                                        <p:cTn id="53" dur="500"/>
                                        <p:tgtEl>
                                          <p:spTgt spid="42"/>
                                        </p:tgtEl>
                                      </p:cBhvr>
                                    </p:animEffect>
                                  </p:childTnLst>
                                </p:cTn>
                              </p:par>
                            </p:childTnLst>
                          </p:cTn>
                        </p:par>
                      </p:childTnLst>
                    </p:cTn>
                  </p:par>
                  <p:par>
                    <p:cTn id="54" fill="hold">
                      <p:stCondLst>
                        <p:cond delay="indefinite"/>
                      </p:stCondLst>
                      <p:childTnLst>
                        <p:par>
                          <p:cTn id="55" fill="hold">
                            <p:stCondLst>
                              <p:cond delay="0"/>
                            </p:stCondLst>
                            <p:childTnLst>
                              <p:par>
                                <p:cTn id="56" presetID="1" presetClass="entr" presetSubtype="0" fill="hold" grpId="0" nodeType="clickEffect">
                                  <p:stCondLst>
                                    <p:cond delay="0"/>
                                  </p:stCondLst>
                                  <p:childTnLst>
                                    <p:set>
                                      <p:cBhvr>
                                        <p:cTn id="57" dur="1" fill="hold">
                                          <p:stCondLst>
                                            <p:cond delay="0"/>
                                          </p:stCondLst>
                                        </p:cTn>
                                        <p:tgtEl>
                                          <p:spTgt spid="135"/>
                                        </p:tgtEl>
                                        <p:attrNameLst>
                                          <p:attrName>style.visibility</p:attrName>
                                        </p:attrNameLst>
                                      </p:cBhvr>
                                      <p:to>
                                        <p:strVal val="visible"/>
                                      </p:to>
                                    </p:set>
                                  </p:childTnLst>
                                </p:cTn>
                              </p:par>
                            </p:childTnLst>
                          </p:cTn>
                        </p:par>
                      </p:childTnLst>
                    </p:cTn>
                  </p:par>
                  <p:par>
                    <p:cTn id="58" fill="hold">
                      <p:stCondLst>
                        <p:cond delay="indefinite"/>
                      </p:stCondLst>
                      <p:childTnLst>
                        <p:par>
                          <p:cTn id="59" fill="hold">
                            <p:stCondLst>
                              <p:cond delay="0"/>
                            </p:stCondLst>
                            <p:childTnLst>
                              <p:par>
                                <p:cTn id="60" presetID="1" presetClass="exit" presetSubtype="0" fill="hold" grpId="1" nodeType="clickEffect">
                                  <p:stCondLst>
                                    <p:cond delay="0"/>
                                  </p:stCondLst>
                                  <p:childTnLst>
                                    <p:set>
                                      <p:cBhvr>
                                        <p:cTn id="61" dur="1" fill="hold">
                                          <p:stCondLst>
                                            <p:cond delay="0"/>
                                          </p:stCondLst>
                                        </p:cTn>
                                        <p:tgtEl>
                                          <p:spTgt spid="24"/>
                                        </p:tgtEl>
                                        <p:attrNameLst>
                                          <p:attrName>style.visibility</p:attrName>
                                        </p:attrNameLst>
                                      </p:cBhvr>
                                      <p:to>
                                        <p:strVal val="hidden"/>
                                      </p:to>
                                    </p:set>
                                  </p:childTnLst>
                                </p:cTn>
                              </p:par>
                              <p:par>
                                <p:cTn id="62" presetID="1" presetClass="exit" presetSubtype="0" fill="hold" nodeType="withEffect">
                                  <p:stCondLst>
                                    <p:cond delay="0"/>
                                  </p:stCondLst>
                                  <p:childTnLst>
                                    <p:set>
                                      <p:cBhvr>
                                        <p:cTn id="63" dur="1" fill="hold">
                                          <p:stCondLst>
                                            <p:cond delay="0"/>
                                          </p:stCondLst>
                                        </p:cTn>
                                        <p:tgtEl>
                                          <p:spTgt spid="19"/>
                                        </p:tgtEl>
                                        <p:attrNameLst>
                                          <p:attrName>style.visibility</p:attrName>
                                        </p:attrNameLst>
                                      </p:cBhvr>
                                      <p:to>
                                        <p:strVal val="hidden"/>
                                      </p:to>
                                    </p:set>
                                  </p:childTnLst>
                                </p:cTn>
                              </p:par>
                              <p:par>
                                <p:cTn id="64" presetID="1" presetClass="exit" presetSubtype="0" fill="hold" nodeType="withEffect">
                                  <p:stCondLst>
                                    <p:cond delay="0"/>
                                  </p:stCondLst>
                                  <p:childTnLst>
                                    <p:set>
                                      <p:cBhvr>
                                        <p:cTn id="65" dur="1" fill="hold">
                                          <p:stCondLst>
                                            <p:cond delay="0"/>
                                          </p:stCondLst>
                                        </p:cTn>
                                        <p:tgtEl>
                                          <p:spTgt spid="13"/>
                                        </p:tgtEl>
                                        <p:attrNameLst>
                                          <p:attrName>style.visibility</p:attrName>
                                        </p:attrNameLst>
                                      </p:cBhvr>
                                      <p:to>
                                        <p:strVal val="hidden"/>
                                      </p:to>
                                    </p:set>
                                  </p:childTnLst>
                                </p:cTn>
                              </p:par>
                              <p:par>
                                <p:cTn id="66" presetID="1" presetClass="exit" presetSubtype="0" fill="hold" nodeType="withEffect">
                                  <p:stCondLst>
                                    <p:cond delay="0"/>
                                  </p:stCondLst>
                                  <p:childTnLst>
                                    <p:set>
                                      <p:cBhvr>
                                        <p:cTn id="67" dur="1" fill="hold">
                                          <p:stCondLst>
                                            <p:cond delay="0"/>
                                          </p:stCondLst>
                                        </p:cTn>
                                        <p:tgtEl>
                                          <p:spTgt spid="49"/>
                                        </p:tgtEl>
                                        <p:attrNameLst>
                                          <p:attrName>style.visibility</p:attrName>
                                        </p:attrNameLst>
                                      </p:cBhvr>
                                      <p:to>
                                        <p:strVal val="hidden"/>
                                      </p:to>
                                    </p:set>
                                  </p:childTnLst>
                                </p:cTn>
                              </p:par>
                              <p:par>
                                <p:cTn id="68" presetID="1" presetClass="exit" presetSubtype="0" fill="hold" nodeType="withEffect">
                                  <p:stCondLst>
                                    <p:cond delay="0"/>
                                  </p:stCondLst>
                                  <p:childTnLst>
                                    <p:set>
                                      <p:cBhvr>
                                        <p:cTn id="69" dur="1" fill="hold">
                                          <p:stCondLst>
                                            <p:cond delay="0"/>
                                          </p:stCondLst>
                                        </p:cTn>
                                        <p:tgtEl>
                                          <p:spTgt spid="17"/>
                                        </p:tgtEl>
                                        <p:attrNameLst>
                                          <p:attrName>style.visibility</p:attrName>
                                        </p:attrNameLst>
                                      </p:cBhvr>
                                      <p:to>
                                        <p:strVal val="hidden"/>
                                      </p:to>
                                    </p:set>
                                  </p:childTnLst>
                                </p:cTn>
                              </p:par>
                              <p:par>
                                <p:cTn id="70" presetID="1" presetClass="exit" presetSubtype="0" fill="hold" grpId="1" nodeType="withEffect">
                                  <p:stCondLst>
                                    <p:cond delay="0"/>
                                  </p:stCondLst>
                                  <p:childTnLst>
                                    <p:set>
                                      <p:cBhvr>
                                        <p:cTn id="71" dur="1" fill="hold">
                                          <p:stCondLst>
                                            <p:cond delay="0"/>
                                          </p:stCondLst>
                                        </p:cTn>
                                        <p:tgtEl>
                                          <p:spTgt spid="30"/>
                                        </p:tgtEl>
                                        <p:attrNameLst>
                                          <p:attrName>style.visibility</p:attrName>
                                        </p:attrNameLst>
                                      </p:cBhvr>
                                      <p:to>
                                        <p:strVal val="hidden"/>
                                      </p:to>
                                    </p:set>
                                  </p:childTnLst>
                                </p:cTn>
                              </p:par>
                              <p:par>
                                <p:cTn id="72" presetID="1" presetClass="exit" presetSubtype="0" fill="hold" nodeType="withEffect">
                                  <p:stCondLst>
                                    <p:cond delay="0"/>
                                  </p:stCondLst>
                                  <p:childTnLst>
                                    <p:set>
                                      <p:cBhvr>
                                        <p:cTn id="73" dur="1" fill="hold">
                                          <p:stCondLst>
                                            <p:cond delay="0"/>
                                          </p:stCondLst>
                                        </p:cTn>
                                        <p:tgtEl>
                                          <p:spTgt spid="36"/>
                                        </p:tgtEl>
                                        <p:attrNameLst>
                                          <p:attrName>style.visibility</p:attrName>
                                        </p:attrNameLst>
                                      </p:cBhvr>
                                      <p:to>
                                        <p:strVal val="hidden"/>
                                      </p:to>
                                    </p:set>
                                  </p:childTnLst>
                                </p:cTn>
                              </p:par>
                              <p:par>
                                <p:cTn id="74" presetID="1" presetClass="exit" presetSubtype="0" fill="hold" nodeType="withEffect">
                                  <p:stCondLst>
                                    <p:cond delay="0"/>
                                  </p:stCondLst>
                                  <p:childTnLst>
                                    <p:set>
                                      <p:cBhvr>
                                        <p:cTn id="75" dur="1" fill="hold">
                                          <p:stCondLst>
                                            <p:cond delay="0"/>
                                          </p:stCondLst>
                                        </p:cTn>
                                        <p:tgtEl>
                                          <p:spTgt spid="38"/>
                                        </p:tgtEl>
                                        <p:attrNameLst>
                                          <p:attrName>style.visibility</p:attrName>
                                        </p:attrNameLst>
                                      </p:cBhvr>
                                      <p:to>
                                        <p:strVal val="hidden"/>
                                      </p:to>
                                    </p:set>
                                  </p:childTnLst>
                                </p:cTn>
                              </p:par>
                              <p:par>
                                <p:cTn id="76" presetID="1" presetClass="exit" presetSubtype="0" fill="hold" nodeType="withEffect">
                                  <p:stCondLst>
                                    <p:cond delay="0"/>
                                  </p:stCondLst>
                                  <p:childTnLst>
                                    <p:set>
                                      <p:cBhvr>
                                        <p:cTn id="77" dur="1" fill="hold">
                                          <p:stCondLst>
                                            <p:cond delay="0"/>
                                          </p:stCondLst>
                                        </p:cTn>
                                        <p:tgtEl>
                                          <p:spTgt spid="48"/>
                                        </p:tgtEl>
                                        <p:attrNameLst>
                                          <p:attrName>style.visibility</p:attrName>
                                        </p:attrNameLst>
                                      </p:cBhvr>
                                      <p:to>
                                        <p:strVal val="hidden"/>
                                      </p:to>
                                    </p:set>
                                  </p:childTnLst>
                                </p:cTn>
                              </p:par>
                              <p:par>
                                <p:cTn id="78" presetID="1" presetClass="exit" presetSubtype="0" fill="hold" nodeType="withEffect">
                                  <p:stCondLst>
                                    <p:cond delay="0"/>
                                  </p:stCondLst>
                                  <p:childTnLst>
                                    <p:set>
                                      <p:cBhvr>
                                        <p:cTn id="79" dur="1" fill="hold">
                                          <p:stCondLst>
                                            <p:cond delay="0"/>
                                          </p:stCondLst>
                                        </p:cTn>
                                        <p:tgtEl>
                                          <p:spTgt spid="34"/>
                                        </p:tgtEl>
                                        <p:attrNameLst>
                                          <p:attrName>style.visibility</p:attrName>
                                        </p:attrNameLst>
                                      </p:cBhvr>
                                      <p:to>
                                        <p:strVal val="hidden"/>
                                      </p:to>
                                    </p:set>
                                  </p:childTnLst>
                                </p:cTn>
                              </p:par>
                              <p:par>
                                <p:cTn id="80" presetID="1" presetClass="exit" presetSubtype="0" fill="hold" grpId="1" nodeType="withEffect">
                                  <p:stCondLst>
                                    <p:cond delay="0"/>
                                  </p:stCondLst>
                                  <p:childTnLst>
                                    <p:set>
                                      <p:cBhvr>
                                        <p:cTn id="81" dur="1" fill="hold">
                                          <p:stCondLst>
                                            <p:cond delay="0"/>
                                          </p:stCondLst>
                                        </p:cTn>
                                        <p:tgtEl>
                                          <p:spTgt spid="41"/>
                                        </p:tgtEl>
                                        <p:attrNameLst>
                                          <p:attrName>style.visibility</p:attrName>
                                        </p:attrNameLst>
                                      </p:cBhvr>
                                      <p:to>
                                        <p:strVal val="hidden"/>
                                      </p:to>
                                    </p:set>
                                  </p:childTnLst>
                                </p:cTn>
                              </p:par>
                              <p:par>
                                <p:cTn id="82" presetID="1" presetClass="exit" presetSubtype="0" fill="hold" nodeType="withEffect">
                                  <p:stCondLst>
                                    <p:cond delay="0"/>
                                  </p:stCondLst>
                                  <p:childTnLst>
                                    <p:set>
                                      <p:cBhvr>
                                        <p:cTn id="83" dur="1" fill="hold">
                                          <p:stCondLst>
                                            <p:cond delay="0"/>
                                          </p:stCondLst>
                                        </p:cTn>
                                        <p:tgtEl>
                                          <p:spTgt spid="51"/>
                                        </p:tgtEl>
                                        <p:attrNameLst>
                                          <p:attrName>style.visibility</p:attrName>
                                        </p:attrNameLst>
                                      </p:cBhvr>
                                      <p:to>
                                        <p:strVal val="hidden"/>
                                      </p:to>
                                    </p:set>
                                  </p:childTnLst>
                                </p:cTn>
                              </p:par>
                              <p:par>
                                <p:cTn id="84" presetID="1" presetClass="exit" presetSubtype="0" fill="hold" nodeType="withEffect">
                                  <p:stCondLst>
                                    <p:cond delay="0"/>
                                  </p:stCondLst>
                                  <p:childTnLst>
                                    <p:set>
                                      <p:cBhvr>
                                        <p:cTn id="85" dur="1" fill="hold">
                                          <p:stCondLst>
                                            <p:cond delay="0"/>
                                          </p:stCondLst>
                                        </p:cTn>
                                        <p:tgtEl>
                                          <p:spTgt spid="54"/>
                                        </p:tgtEl>
                                        <p:attrNameLst>
                                          <p:attrName>style.visibility</p:attrName>
                                        </p:attrNameLst>
                                      </p:cBhvr>
                                      <p:to>
                                        <p:strVal val="hidden"/>
                                      </p:to>
                                    </p:set>
                                  </p:childTnLst>
                                </p:cTn>
                              </p:par>
                              <p:par>
                                <p:cTn id="86" presetID="1" presetClass="exit" presetSubtype="0" fill="hold" nodeType="withEffect">
                                  <p:stCondLst>
                                    <p:cond delay="0"/>
                                  </p:stCondLst>
                                  <p:childTnLst>
                                    <p:set>
                                      <p:cBhvr>
                                        <p:cTn id="87" dur="1" fill="hold">
                                          <p:stCondLst>
                                            <p:cond delay="0"/>
                                          </p:stCondLst>
                                        </p:cTn>
                                        <p:tgtEl>
                                          <p:spTgt spid="43"/>
                                        </p:tgtEl>
                                        <p:attrNameLst>
                                          <p:attrName>style.visibility</p:attrName>
                                        </p:attrNameLst>
                                      </p:cBhvr>
                                      <p:to>
                                        <p:strVal val="hidden"/>
                                      </p:to>
                                    </p:set>
                                  </p:childTnLst>
                                </p:cTn>
                              </p:par>
                              <p:par>
                                <p:cTn id="88" presetID="1" presetClass="exit" presetSubtype="0" fill="hold" nodeType="withEffect">
                                  <p:stCondLst>
                                    <p:cond delay="0"/>
                                  </p:stCondLst>
                                  <p:childTnLst>
                                    <p:set>
                                      <p:cBhvr>
                                        <p:cTn id="89" dur="1" fill="hold">
                                          <p:stCondLst>
                                            <p:cond delay="0"/>
                                          </p:stCondLst>
                                        </p:cTn>
                                        <p:tgtEl>
                                          <p:spTgt spid="42"/>
                                        </p:tgtEl>
                                        <p:attrNameLst>
                                          <p:attrName>style.visibility</p:attrName>
                                        </p:attrNameLst>
                                      </p:cBhvr>
                                      <p:to>
                                        <p:strVal val="hidden"/>
                                      </p:to>
                                    </p:set>
                                  </p:childTnLst>
                                </p:cTn>
                              </p:par>
                            </p:childTnLst>
                          </p:cTn>
                        </p:par>
                      </p:childTnLst>
                    </p:cTn>
                  </p:par>
                  <p:par>
                    <p:cTn id="90" fill="hold">
                      <p:stCondLst>
                        <p:cond delay="indefinite"/>
                      </p:stCondLst>
                      <p:childTnLst>
                        <p:par>
                          <p:cTn id="91" fill="hold">
                            <p:stCondLst>
                              <p:cond delay="0"/>
                            </p:stCondLst>
                            <p:childTnLst>
                              <p:par>
                                <p:cTn id="92" presetID="10" presetClass="entr" presetSubtype="0" fill="hold" grpId="0" nodeType="clickEffect">
                                  <p:stCondLst>
                                    <p:cond delay="0"/>
                                  </p:stCondLst>
                                  <p:childTnLst>
                                    <p:set>
                                      <p:cBhvr>
                                        <p:cTn id="93" dur="1" fill="hold">
                                          <p:stCondLst>
                                            <p:cond delay="0"/>
                                          </p:stCondLst>
                                        </p:cTn>
                                        <p:tgtEl>
                                          <p:spTgt spid="57"/>
                                        </p:tgtEl>
                                        <p:attrNameLst>
                                          <p:attrName>style.visibility</p:attrName>
                                        </p:attrNameLst>
                                      </p:cBhvr>
                                      <p:to>
                                        <p:strVal val="visible"/>
                                      </p:to>
                                    </p:set>
                                    <p:animEffect transition="in" filter="fade">
                                      <p:cBhvr>
                                        <p:cTn id="94" dur="500"/>
                                        <p:tgtEl>
                                          <p:spTgt spid="57"/>
                                        </p:tgtEl>
                                      </p:cBhvr>
                                    </p:animEffect>
                                  </p:childTnLst>
                                </p:cTn>
                              </p:par>
                              <p:par>
                                <p:cTn id="95" presetID="10" presetClass="entr" presetSubtype="0" fill="hold" nodeType="withEffect">
                                  <p:stCondLst>
                                    <p:cond delay="0"/>
                                  </p:stCondLst>
                                  <p:childTnLst>
                                    <p:set>
                                      <p:cBhvr>
                                        <p:cTn id="96" dur="1" fill="hold">
                                          <p:stCondLst>
                                            <p:cond delay="0"/>
                                          </p:stCondLst>
                                        </p:cTn>
                                        <p:tgtEl>
                                          <p:spTgt spid="60"/>
                                        </p:tgtEl>
                                        <p:attrNameLst>
                                          <p:attrName>style.visibility</p:attrName>
                                        </p:attrNameLst>
                                      </p:cBhvr>
                                      <p:to>
                                        <p:strVal val="visible"/>
                                      </p:to>
                                    </p:set>
                                    <p:animEffect transition="in" filter="fade">
                                      <p:cBhvr>
                                        <p:cTn id="97" dur="500"/>
                                        <p:tgtEl>
                                          <p:spTgt spid="60"/>
                                        </p:tgtEl>
                                      </p:cBhvr>
                                    </p:animEffect>
                                  </p:childTnLst>
                                </p:cTn>
                              </p:par>
                              <p:par>
                                <p:cTn id="98" presetID="10" presetClass="entr" presetSubtype="0" fill="hold" nodeType="withEffect">
                                  <p:stCondLst>
                                    <p:cond delay="0"/>
                                  </p:stCondLst>
                                  <p:childTnLst>
                                    <p:set>
                                      <p:cBhvr>
                                        <p:cTn id="99" dur="1" fill="hold">
                                          <p:stCondLst>
                                            <p:cond delay="0"/>
                                          </p:stCondLst>
                                        </p:cTn>
                                        <p:tgtEl>
                                          <p:spTgt spid="63"/>
                                        </p:tgtEl>
                                        <p:attrNameLst>
                                          <p:attrName>style.visibility</p:attrName>
                                        </p:attrNameLst>
                                      </p:cBhvr>
                                      <p:to>
                                        <p:strVal val="visible"/>
                                      </p:to>
                                    </p:set>
                                    <p:animEffect transition="in" filter="fade">
                                      <p:cBhvr>
                                        <p:cTn id="100" dur="500"/>
                                        <p:tgtEl>
                                          <p:spTgt spid="63"/>
                                        </p:tgtEl>
                                      </p:cBhvr>
                                    </p:animEffect>
                                  </p:childTnLst>
                                </p:cTn>
                              </p:par>
                              <p:par>
                                <p:cTn id="101" presetID="10" presetClass="entr" presetSubtype="0" fill="hold" nodeType="withEffect">
                                  <p:stCondLst>
                                    <p:cond delay="0"/>
                                  </p:stCondLst>
                                  <p:childTnLst>
                                    <p:set>
                                      <p:cBhvr>
                                        <p:cTn id="102" dur="1" fill="hold">
                                          <p:stCondLst>
                                            <p:cond delay="0"/>
                                          </p:stCondLst>
                                        </p:cTn>
                                        <p:tgtEl>
                                          <p:spTgt spid="66"/>
                                        </p:tgtEl>
                                        <p:attrNameLst>
                                          <p:attrName>style.visibility</p:attrName>
                                        </p:attrNameLst>
                                      </p:cBhvr>
                                      <p:to>
                                        <p:strVal val="visible"/>
                                      </p:to>
                                    </p:set>
                                    <p:animEffect transition="in" filter="fade">
                                      <p:cBhvr>
                                        <p:cTn id="103" dur="500"/>
                                        <p:tgtEl>
                                          <p:spTgt spid="66"/>
                                        </p:tgtEl>
                                      </p:cBhvr>
                                    </p:animEffect>
                                  </p:childTnLst>
                                </p:cTn>
                              </p:par>
                              <p:par>
                                <p:cTn id="104" presetID="10" presetClass="entr" presetSubtype="0" fill="hold" nodeType="withEffect">
                                  <p:stCondLst>
                                    <p:cond delay="0"/>
                                  </p:stCondLst>
                                  <p:childTnLst>
                                    <p:set>
                                      <p:cBhvr>
                                        <p:cTn id="105" dur="1" fill="hold">
                                          <p:stCondLst>
                                            <p:cond delay="0"/>
                                          </p:stCondLst>
                                        </p:cTn>
                                        <p:tgtEl>
                                          <p:spTgt spid="67"/>
                                        </p:tgtEl>
                                        <p:attrNameLst>
                                          <p:attrName>style.visibility</p:attrName>
                                        </p:attrNameLst>
                                      </p:cBhvr>
                                      <p:to>
                                        <p:strVal val="visible"/>
                                      </p:to>
                                    </p:set>
                                    <p:animEffect transition="in" filter="fade">
                                      <p:cBhvr>
                                        <p:cTn id="106" dur="500"/>
                                        <p:tgtEl>
                                          <p:spTgt spid="67"/>
                                        </p:tgtEl>
                                      </p:cBhvr>
                                    </p:animEffect>
                                  </p:childTnLst>
                                </p:cTn>
                              </p:par>
                            </p:childTnLst>
                          </p:cTn>
                        </p:par>
                      </p:childTnLst>
                    </p:cTn>
                  </p:par>
                  <p:par>
                    <p:cTn id="107" fill="hold">
                      <p:stCondLst>
                        <p:cond delay="indefinite"/>
                      </p:stCondLst>
                      <p:childTnLst>
                        <p:par>
                          <p:cTn id="108" fill="hold">
                            <p:stCondLst>
                              <p:cond delay="0"/>
                            </p:stCondLst>
                            <p:childTnLst>
                              <p:par>
                                <p:cTn id="109" presetID="10" presetClass="entr" presetSubtype="0" fill="hold" grpId="0" nodeType="clickEffect">
                                  <p:stCondLst>
                                    <p:cond delay="0"/>
                                  </p:stCondLst>
                                  <p:childTnLst>
                                    <p:set>
                                      <p:cBhvr>
                                        <p:cTn id="110" dur="1" fill="hold">
                                          <p:stCondLst>
                                            <p:cond delay="0"/>
                                          </p:stCondLst>
                                        </p:cTn>
                                        <p:tgtEl>
                                          <p:spTgt spid="98"/>
                                        </p:tgtEl>
                                        <p:attrNameLst>
                                          <p:attrName>style.visibility</p:attrName>
                                        </p:attrNameLst>
                                      </p:cBhvr>
                                      <p:to>
                                        <p:strVal val="visible"/>
                                      </p:to>
                                    </p:set>
                                    <p:animEffect transition="in" filter="fade">
                                      <p:cBhvr>
                                        <p:cTn id="111" dur="500"/>
                                        <p:tgtEl>
                                          <p:spTgt spid="98"/>
                                        </p:tgtEl>
                                      </p:cBhvr>
                                    </p:animEffect>
                                  </p:childTnLst>
                                </p:cTn>
                              </p:par>
                              <p:par>
                                <p:cTn id="112" presetID="10" presetClass="entr" presetSubtype="0" fill="hold" nodeType="withEffect">
                                  <p:stCondLst>
                                    <p:cond delay="0"/>
                                  </p:stCondLst>
                                  <p:childTnLst>
                                    <p:set>
                                      <p:cBhvr>
                                        <p:cTn id="113" dur="1" fill="hold">
                                          <p:stCondLst>
                                            <p:cond delay="0"/>
                                          </p:stCondLst>
                                        </p:cTn>
                                        <p:tgtEl>
                                          <p:spTgt spid="99"/>
                                        </p:tgtEl>
                                        <p:attrNameLst>
                                          <p:attrName>style.visibility</p:attrName>
                                        </p:attrNameLst>
                                      </p:cBhvr>
                                      <p:to>
                                        <p:strVal val="visible"/>
                                      </p:to>
                                    </p:set>
                                    <p:animEffect transition="in" filter="fade">
                                      <p:cBhvr>
                                        <p:cTn id="114" dur="500"/>
                                        <p:tgtEl>
                                          <p:spTgt spid="99"/>
                                        </p:tgtEl>
                                      </p:cBhvr>
                                    </p:animEffect>
                                  </p:childTnLst>
                                </p:cTn>
                              </p:par>
                              <p:par>
                                <p:cTn id="115" presetID="10" presetClass="entr" presetSubtype="0" fill="hold" nodeType="withEffect">
                                  <p:stCondLst>
                                    <p:cond delay="0"/>
                                  </p:stCondLst>
                                  <p:childTnLst>
                                    <p:set>
                                      <p:cBhvr>
                                        <p:cTn id="116" dur="1" fill="hold">
                                          <p:stCondLst>
                                            <p:cond delay="0"/>
                                          </p:stCondLst>
                                        </p:cTn>
                                        <p:tgtEl>
                                          <p:spTgt spid="100"/>
                                        </p:tgtEl>
                                        <p:attrNameLst>
                                          <p:attrName>style.visibility</p:attrName>
                                        </p:attrNameLst>
                                      </p:cBhvr>
                                      <p:to>
                                        <p:strVal val="visible"/>
                                      </p:to>
                                    </p:set>
                                    <p:animEffect transition="in" filter="fade">
                                      <p:cBhvr>
                                        <p:cTn id="117" dur="500"/>
                                        <p:tgtEl>
                                          <p:spTgt spid="100"/>
                                        </p:tgtEl>
                                      </p:cBhvr>
                                    </p:animEffect>
                                  </p:childTnLst>
                                </p:cTn>
                              </p:par>
                              <p:par>
                                <p:cTn id="118" presetID="10" presetClass="entr" presetSubtype="0" fill="hold" nodeType="withEffect">
                                  <p:stCondLst>
                                    <p:cond delay="0"/>
                                  </p:stCondLst>
                                  <p:childTnLst>
                                    <p:set>
                                      <p:cBhvr>
                                        <p:cTn id="119" dur="1" fill="hold">
                                          <p:stCondLst>
                                            <p:cond delay="0"/>
                                          </p:stCondLst>
                                        </p:cTn>
                                        <p:tgtEl>
                                          <p:spTgt spid="101"/>
                                        </p:tgtEl>
                                        <p:attrNameLst>
                                          <p:attrName>style.visibility</p:attrName>
                                        </p:attrNameLst>
                                      </p:cBhvr>
                                      <p:to>
                                        <p:strVal val="visible"/>
                                      </p:to>
                                    </p:set>
                                    <p:animEffect transition="in" filter="fade">
                                      <p:cBhvr>
                                        <p:cTn id="120" dur="500"/>
                                        <p:tgtEl>
                                          <p:spTgt spid="101"/>
                                        </p:tgtEl>
                                      </p:cBhvr>
                                    </p:animEffect>
                                  </p:childTnLst>
                                </p:cTn>
                              </p:par>
                              <p:par>
                                <p:cTn id="121" presetID="10" presetClass="entr" presetSubtype="0" fill="hold" nodeType="withEffect">
                                  <p:stCondLst>
                                    <p:cond delay="0"/>
                                  </p:stCondLst>
                                  <p:childTnLst>
                                    <p:set>
                                      <p:cBhvr>
                                        <p:cTn id="122" dur="1" fill="hold">
                                          <p:stCondLst>
                                            <p:cond delay="0"/>
                                          </p:stCondLst>
                                        </p:cTn>
                                        <p:tgtEl>
                                          <p:spTgt spid="102"/>
                                        </p:tgtEl>
                                        <p:attrNameLst>
                                          <p:attrName>style.visibility</p:attrName>
                                        </p:attrNameLst>
                                      </p:cBhvr>
                                      <p:to>
                                        <p:strVal val="visible"/>
                                      </p:to>
                                    </p:set>
                                    <p:animEffect transition="in" filter="fade">
                                      <p:cBhvr>
                                        <p:cTn id="123" dur="500"/>
                                        <p:tgtEl>
                                          <p:spTgt spid="102"/>
                                        </p:tgtEl>
                                      </p:cBhvr>
                                    </p:animEffect>
                                  </p:childTnLst>
                                </p:cTn>
                              </p:par>
                              <p:par>
                                <p:cTn id="124" presetID="10" presetClass="entr" presetSubtype="0" fill="hold" nodeType="withEffect">
                                  <p:stCondLst>
                                    <p:cond delay="0"/>
                                  </p:stCondLst>
                                  <p:childTnLst>
                                    <p:set>
                                      <p:cBhvr>
                                        <p:cTn id="125" dur="1" fill="hold">
                                          <p:stCondLst>
                                            <p:cond delay="0"/>
                                          </p:stCondLst>
                                        </p:cTn>
                                        <p:tgtEl>
                                          <p:spTgt spid="77"/>
                                        </p:tgtEl>
                                        <p:attrNameLst>
                                          <p:attrName>style.visibility</p:attrName>
                                        </p:attrNameLst>
                                      </p:cBhvr>
                                      <p:to>
                                        <p:strVal val="visible"/>
                                      </p:to>
                                    </p:set>
                                    <p:animEffect transition="in" filter="fade">
                                      <p:cBhvr>
                                        <p:cTn id="126" dur="500"/>
                                        <p:tgtEl>
                                          <p:spTgt spid="77"/>
                                        </p:tgtEl>
                                      </p:cBhvr>
                                    </p:animEffect>
                                  </p:childTnLst>
                                </p:cTn>
                              </p:par>
                              <p:par>
                                <p:cTn id="127" presetID="10" presetClass="entr" presetSubtype="0" fill="hold" nodeType="withEffect">
                                  <p:stCondLst>
                                    <p:cond delay="0"/>
                                  </p:stCondLst>
                                  <p:childTnLst>
                                    <p:set>
                                      <p:cBhvr>
                                        <p:cTn id="128" dur="1" fill="hold">
                                          <p:stCondLst>
                                            <p:cond delay="0"/>
                                          </p:stCondLst>
                                        </p:cTn>
                                        <p:tgtEl>
                                          <p:spTgt spid="85"/>
                                        </p:tgtEl>
                                        <p:attrNameLst>
                                          <p:attrName>style.visibility</p:attrName>
                                        </p:attrNameLst>
                                      </p:cBhvr>
                                      <p:to>
                                        <p:strVal val="visible"/>
                                      </p:to>
                                    </p:set>
                                    <p:animEffect transition="in" filter="fade">
                                      <p:cBhvr>
                                        <p:cTn id="129" dur="500"/>
                                        <p:tgtEl>
                                          <p:spTgt spid="85"/>
                                        </p:tgtEl>
                                      </p:cBhvr>
                                    </p:animEffect>
                                  </p:childTnLst>
                                </p:cTn>
                              </p:par>
                              <p:par>
                                <p:cTn id="130" presetID="10" presetClass="entr" presetSubtype="0" fill="hold" nodeType="withEffect">
                                  <p:stCondLst>
                                    <p:cond delay="0"/>
                                  </p:stCondLst>
                                  <p:childTnLst>
                                    <p:set>
                                      <p:cBhvr>
                                        <p:cTn id="131" dur="1" fill="hold">
                                          <p:stCondLst>
                                            <p:cond delay="0"/>
                                          </p:stCondLst>
                                        </p:cTn>
                                        <p:tgtEl>
                                          <p:spTgt spid="86"/>
                                        </p:tgtEl>
                                        <p:attrNameLst>
                                          <p:attrName>style.visibility</p:attrName>
                                        </p:attrNameLst>
                                      </p:cBhvr>
                                      <p:to>
                                        <p:strVal val="visible"/>
                                      </p:to>
                                    </p:set>
                                    <p:animEffect transition="in" filter="fade">
                                      <p:cBhvr>
                                        <p:cTn id="132" dur="500"/>
                                        <p:tgtEl>
                                          <p:spTgt spid="86"/>
                                        </p:tgtEl>
                                      </p:cBhvr>
                                    </p:animEffect>
                                  </p:childTnLst>
                                </p:cTn>
                              </p:par>
                              <p:par>
                                <p:cTn id="133" presetID="10" presetClass="entr" presetSubtype="0" fill="hold" nodeType="withEffect">
                                  <p:stCondLst>
                                    <p:cond delay="0"/>
                                  </p:stCondLst>
                                  <p:childTnLst>
                                    <p:set>
                                      <p:cBhvr>
                                        <p:cTn id="134" dur="1" fill="hold">
                                          <p:stCondLst>
                                            <p:cond delay="0"/>
                                          </p:stCondLst>
                                        </p:cTn>
                                        <p:tgtEl>
                                          <p:spTgt spid="79"/>
                                        </p:tgtEl>
                                        <p:attrNameLst>
                                          <p:attrName>style.visibility</p:attrName>
                                        </p:attrNameLst>
                                      </p:cBhvr>
                                      <p:to>
                                        <p:strVal val="visible"/>
                                      </p:to>
                                    </p:set>
                                    <p:animEffect transition="in" filter="fade">
                                      <p:cBhvr>
                                        <p:cTn id="135" dur="500"/>
                                        <p:tgtEl>
                                          <p:spTgt spid="79"/>
                                        </p:tgtEl>
                                      </p:cBhvr>
                                    </p:animEffect>
                                  </p:childTnLst>
                                </p:cTn>
                              </p:par>
                            </p:childTnLst>
                          </p:cTn>
                        </p:par>
                      </p:childTnLst>
                    </p:cTn>
                  </p:par>
                  <p:par>
                    <p:cTn id="136" fill="hold">
                      <p:stCondLst>
                        <p:cond delay="indefinite"/>
                      </p:stCondLst>
                      <p:childTnLst>
                        <p:par>
                          <p:cTn id="137" fill="hold">
                            <p:stCondLst>
                              <p:cond delay="0"/>
                            </p:stCondLst>
                            <p:childTnLst>
                              <p:par>
                                <p:cTn id="138" presetID="1" presetClass="entr" presetSubtype="0" fill="hold" grpId="0" nodeType="clickEffect">
                                  <p:stCondLst>
                                    <p:cond delay="0"/>
                                  </p:stCondLst>
                                  <p:childTnLst>
                                    <p:set>
                                      <p:cBhvr>
                                        <p:cTn id="139" dur="1" fill="hold">
                                          <p:stCondLst>
                                            <p:cond delay="0"/>
                                          </p:stCondLst>
                                        </p:cTn>
                                        <p:tgtEl>
                                          <p:spTgt spid="136"/>
                                        </p:tgtEl>
                                        <p:attrNameLst>
                                          <p:attrName>style.visibility</p:attrName>
                                        </p:attrNameLst>
                                      </p:cBhvr>
                                      <p:to>
                                        <p:strVal val="visible"/>
                                      </p:to>
                                    </p:set>
                                  </p:childTnLst>
                                </p:cTn>
                              </p:par>
                            </p:childTnLst>
                          </p:cTn>
                        </p:par>
                      </p:childTnLst>
                    </p:cTn>
                  </p:par>
                  <p:par>
                    <p:cTn id="140" fill="hold">
                      <p:stCondLst>
                        <p:cond delay="indefinite"/>
                      </p:stCondLst>
                      <p:childTnLst>
                        <p:par>
                          <p:cTn id="141" fill="hold">
                            <p:stCondLst>
                              <p:cond delay="0"/>
                            </p:stCondLst>
                            <p:childTnLst>
                              <p:par>
                                <p:cTn id="142" presetID="1" presetClass="exit" presetSubtype="0" fill="hold" grpId="1" nodeType="clickEffect">
                                  <p:stCondLst>
                                    <p:cond delay="0"/>
                                  </p:stCondLst>
                                  <p:childTnLst>
                                    <p:set>
                                      <p:cBhvr>
                                        <p:cTn id="143" dur="1" fill="hold">
                                          <p:stCondLst>
                                            <p:cond delay="0"/>
                                          </p:stCondLst>
                                        </p:cTn>
                                        <p:tgtEl>
                                          <p:spTgt spid="98"/>
                                        </p:tgtEl>
                                        <p:attrNameLst>
                                          <p:attrName>style.visibility</p:attrName>
                                        </p:attrNameLst>
                                      </p:cBhvr>
                                      <p:to>
                                        <p:strVal val="hidden"/>
                                      </p:to>
                                    </p:set>
                                  </p:childTnLst>
                                </p:cTn>
                              </p:par>
                              <p:par>
                                <p:cTn id="144" presetID="1" presetClass="exit" presetSubtype="0" fill="hold" nodeType="withEffect">
                                  <p:stCondLst>
                                    <p:cond delay="0"/>
                                  </p:stCondLst>
                                  <p:childTnLst>
                                    <p:set>
                                      <p:cBhvr>
                                        <p:cTn id="145" dur="1" fill="hold">
                                          <p:stCondLst>
                                            <p:cond delay="0"/>
                                          </p:stCondLst>
                                        </p:cTn>
                                        <p:tgtEl>
                                          <p:spTgt spid="99"/>
                                        </p:tgtEl>
                                        <p:attrNameLst>
                                          <p:attrName>style.visibility</p:attrName>
                                        </p:attrNameLst>
                                      </p:cBhvr>
                                      <p:to>
                                        <p:strVal val="hidden"/>
                                      </p:to>
                                    </p:set>
                                  </p:childTnLst>
                                </p:cTn>
                              </p:par>
                              <p:par>
                                <p:cTn id="146" presetID="1" presetClass="exit" presetSubtype="0" fill="hold" nodeType="withEffect">
                                  <p:stCondLst>
                                    <p:cond delay="0"/>
                                  </p:stCondLst>
                                  <p:childTnLst>
                                    <p:set>
                                      <p:cBhvr>
                                        <p:cTn id="147" dur="1" fill="hold">
                                          <p:stCondLst>
                                            <p:cond delay="0"/>
                                          </p:stCondLst>
                                        </p:cTn>
                                        <p:tgtEl>
                                          <p:spTgt spid="100"/>
                                        </p:tgtEl>
                                        <p:attrNameLst>
                                          <p:attrName>style.visibility</p:attrName>
                                        </p:attrNameLst>
                                      </p:cBhvr>
                                      <p:to>
                                        <p:strVal val="hidden"/>
                                      </p:to>
                                    </p:set>
                                  </p:childTnLst>
                                </p:cTn>
                              </p:par>
                              <p:par>
                                <p:cTn id="148" presetID="1" presetClass="exit" presetSubtype="0" fill="hold" nodeType="withEffect">
                                  <p:stCondLst>
                                    <p:cond delay="0"/>
                                  </p:stCondLst>
                                  <p:childTnLst>
                                    <p:set>
                                      <p:cBhvr>
                                        <p:cTn id="149" dur="1" fill="hold">
                                          <p:stCondLst>
                                            <p:cond delay="0"/>
                                          </p:stCondLst>
                                        </p:cTn>
                                        <p:tgtEl>
                                          <p:spTgt spid="101"/>
                                        </p:tgtEl>
                                        <p:attrNameLst>
                                          <p:attrName>style.visibility</p:attrName>
                                        </p:attrNameLst>
                                      </p:cBhvr>
                                      <p:to>
                                        <p:strVal val="hidden"/>
                                      </p:to>
                                    </p:set>
                                  </p:childTnLst>
                                </p:cTn>
                              </p:par>
                              <p:par>
                                <p:cTn id="150" presetID="1" presetClass="exit" presetSubtype="0" fill="hold" nodeType="withEffect">
                                  <p:stCondLst>
                                    <p:cond delay="0"/>
                                  </p:stCondLst>
                                  <p:childTnLst>
                                    <p:set>
                                      <p:cBhvr>
                                        <p:cTn id="151" dur="1" fill="hold">
                                          <p:stCondLst>
                                            <p:cond delay="0"/>
                                          </p:stCondLst>
                                        </p:cTn>
                                        <p:tgtEl>
                                          <p:spTgt spid="102"/>
                                        </p:tgtEl>
                                        <p:attrNameLst>
                                          <p:attrName>style.visibility</p:attrName>
                                        </p:attrNameLst>
                                      </p:cBhvr>
                                      <p:to>
                                        <p:strVal val="hidden"/>
                                      </p:to>
                                    </p:set>
                                  </p:childTnLst>
                                </p:cTn>
                              </p:par>
                              <p:par>
                                <p:cTn id="152" presetID="1" presetClass="exit" presetSubtype="0" fill="hold" nodeType="withEffect">
                                  <p:stCondLst>
                                    <p:cond delay="0"/>
                                  </p:stCondLst>
                                  <p:childTnLst>
                                    <p:set>
                                      <p:cBhvr>
                                        <p:cTn id="153" dur="1" fill="hold">
                                          <p:stCondLst>
                                            <p:cond delay="0"/>
                                          </p:stCondLst>
                                        </p:cTn>
                                        <p:tgtEl>
                                          <p:spTgt spid="77"/>
                                        </p:tgtEl>
                                        <p:attrNameLst>
                                          <p:attrName>style.visibility</p:attrName>
                                        </p:attrNameLst>
                                      </p:cBhvr>
                                      <p:to>
                                        <p:strVal val="hidden"/>
                                      </p:to>
                                    </p:set>
                                  </p:childTnLst>
                                </p:cTn>
                              </p:par>
                              <p:par>
                                <p:cTn id="154" presetID="1" presetClass="exit" presetSubtype="0" fill="hold" nodeType="withEffect">
                                  <p:stCondLst>
                                    <p:cond delay="0"/>
                                  </p:stCondLst>
                                  <p:childTnLst>
                                    <p:set>
                                      <p:cBhvr>
                                        <p:cTn id="155" dur="1" fill="hold">
                                          <p:stCondLst>
                                            <p:cond delay="0"/>
                                          </p:stCondLst>
                                        </p:cTn>
                                        <p:tgtEl>
                                          <p:spTgt spid="85"/>
                                        </p:tgtEl>
                                        <p:attrNameLst>
                                          <p:attrName>style.visibility</p:attrName>
                                        </p:attrNameLst>
                                      </p:cBhvr>
                                      <p:to>
                                        <p:strVal val="hidden"/>
                                      </p:to>
                                    </p:set>
                                  </p:childTnLst>
                                </p:cTn>
                              </p:par>
                              <p:par>
                                <p:cTn id="156" presetID="1" presetClass="exit" presetSubtype="0" fill="hold" nodeType="withEffect">
                                  <p:stCondLst>
                                    <p:cond delay="0"/>
                                  </p:stCondLst>
                                  <p:childTnLst>
                                    <p:set>
                                      <p:cBhvr>
                                        <p:cTn id="157" dur="1" fill="hold">
                                          <p:stCondLst>
                                            <p:cond delay="0"/>
                                          </p:stCondLst>
                                        </p:cTn>
                                        <p:tgtEl>
                                          <p:spTgt spid="86"/>
                                        </p:tgtEl>
                                        <p:attrNameLst>
                                          <p:attrName>style.visibility</p:attrName>
                                        </p:attrNameLst>
                                      </p:cBhvr>
                                      <p:to>
                                        <p:strVal val="hidden"/>
                                      </p:to>
                                    </p:set>
                                  </p:childTnLst>
                                </p:cTn>
                              </p:par>
                              <p:par>
                                <p:cTn id="158" presetID="1" presetClass="exit" presetSubtype="0" fill="hold" nodeType="withEffect">
                                  <p:stCondLst>
                                    <p:cond delay="0"/>
                                  </p:stCondLst>
                                  <p:childTnLst>
                                    <p:set>
                                      <p:cBhvr>
                                        <p:cTn id="159" dur="1" fill="hold">
                                          <p:stCondLst>
                                            <p:cond delay="0"/>
                                          </p:stCondLst>
                                        </p:cTn>
                                        <p:tgtEl>
                                          <p:spTgt spid="79"/>
                                        </p:tgtEl>
                                        <p:attrNameLst>
                                          <p:attrName>style.visibility</p:attrName>
                                        </p:attrNameLst>
                                      </p:cBhvr>
                                      <p:to>
                                        <p:strVal val="hidden"/>
                                      </p:to>
                                    </p:set>
                                  </p:childTnLst>
                                </p:cTn>
                              </p:par>
                              <p:par>
                                <p:cTn id="160" presetID="1" presetClass="exit" presetSubtype="0" fill="hold" grpId="2" nodeType="withEffect">
                                  <p:stCondLst>
                                    <p:cond delay="0"/>
                                  </p:stCondLst>
                                  <p:childTnLst>
                                    <p:set>
                                      <p:cBhvr>
                                        <p:cTn id="161" dur="1" fill="hold">
                                          <p:stCondLst>
                                            <p:cond delay="0"/>
                                          </p:stCondLst>
                                        </p:cTn>
                                        <p:tgtEl>
                                          <p:spTgt spid="98"/>
                                        </p:tgtEl>
                                        <p:attrNameLst>
                                          <p:attrName>style.visibility</p:attrName>
                                        </p:attrNameLst>
                                      </p:cBhvr>
                                      <p:to>
                                        <p:strVal val="hidden"/>
                                      </p:to>
                                    </p:set>
                                  </p:childTnLst>
                                </p:cTn>
                              </p:par>
                              <p:par>
                                <p:cTn id="162" presetID="1" presetClass="exit" presetSubtype="0" fill="hold" nodeType="withEffect">
                                  <p:stCondLst>
                                    <p:cond delay="0"/>
                                  </p:stCondLst>
                                  <p:childTnLst>
                                    <p:set>
                                      <p:cBhvr>
                                        <p:cTn id="163" dur="1" fill="hold">
                                          <p:stCondLst>
                                            <p:cond delay="0"/>
                                          </p:stCondLst>
                                        </p:cTn>
                                        <p:tgtEl>
                                          <p:spTgt spid="99"/>
                                        </p:tgtEl>
                                        <p:attrNameLst>
                                          <p:attrName>style.visibility</p:attrName>
                                        </p:attrNameLst>
                                      </p:cBhvr>
                                      <p:to>
                                        <p:strVal val="hidden"/>
                                      </p:to>
                                    </p:set>
                                  </p:childTnLst>
                                </p:cTn>
                              </p:par>
                              <p:par>
                                <p:cTn id="164" presetID="1" presetClass="exit" presetSubtype="0" fill="hold" nodeType="withEffect">
                                  <p:stCondLst>
                                    <p:cond delay="0"/>
                                  </p:stCondLst>
                                  <p:childTnLst>
                                    <p:set>
                                      <p:cBhvr>
                                        <p:cTn id="165" dur="1" fill="hold">
                                          <p:stCondLst>
                                            <p:cond delay="0"/>
                                          </p:stCondLst>
                                        </p:cTn>
                                        <p:tgtEl>
                                          <p:spTgt spid="100"/>
                                        </p:tgtEl>
                                        <p:attrNameLst>
                                          <p:attrName>style.visibility</p:attrName>
                                        </p:attrNameLst>
                                      </p:cBhvr>
                                      <p:to>
                                        <p:strVal val="hidden"/>
                                      </p:to>
                                    </p:set>
                                  </p:childTnLst>
                                </p:cTn>
                              </p:par>
                              <p:par>
                                <p:cTn id="166" presetID="1" presetClass="exit" presetSubtype="0" fill="hold" nodeType="withEffect">
                                  <p:stCondLst>
                                    <p:cond delay="0"/>
                                  </p:stCondLst>
                                  <p:childTnLst>
                                    <p:set>
                                      <p:cBhvr>
                                        <p:cTn id="167" dur="1" fill="hold">
                                          <p:stCondLst>
                                            <p:cond delay="0"/>
                                          </p:stCondLst>
                                        </p:cTn>
                                        <p:tgtEl>
                                          <p:spTgt spid="101"/>
                                        </p:tgtEl>
                                        <p:attrNameLst>
                                          <p:attrName>style.visibility</p:attrName>
                                        </p:attrNameLst>
                                      </p:cBhvr>
                                      <p:to>
                                        <p:strVal val="hidden"/>
                                      </p:to>
                                    </p:set>
                                  </p:childTnLst>
                                </p:cTn>
                              </p:par>
                              <p:par>
                                <p:cTn id="168" presetID="1" presetClass="exit" presetSubtype="0" fill="hold" nodeType="withEffect">
                                  <p:stCondLst>
                                    <p:cond delay="0"/>
                                  </p:stCondLst>
                                  <p:childTnLst>
                                    <p:set>
                                      <p:cBhvr>
                                        <p:cTn id="169" dur="1" fill="hold">
                                          <p:stCondLst>
                                            <p:cond delay="0"/>
                                          </p:stCondLst>
                                        </p:cTn>
                                        <p:tgtEl>
                                          <p:spTgt spid="102"/>
                                        </p:tgtEl>
                                        <p:attrNameLst>
                                          <p:attrName>style.visibility</p:attrName>
                                        </p:attrNameLst>
                                      </p:cBhvr>
                                      <p:to>
                                        <p:strVal val="hidden"/>
                                      </p:to>
                                    </p:set>
                                  </p:childTnLst>
                                </p:cTn>
                              </p:par>
                              <p:par>
                                <p:cTn id="170" presetID="1" presetClass="exit" presetSubtype="0" fill="hold" nodeType="withEffect">
                                  <p:stCondLst>
                                    <p:cond delay="0"/>
                                  </p:stCondLst>
                                  <p:childTnLst>
                                    <p:set>
                                      <p:cBhvr>
                                        <p:cTn id="171" dur="1" fill="hold">
                                          <p:stCondLst>
                                            <p:cond delay="0"/>
                                          </p:stCondLst>
                                        </p:cTn>
                                        <p:tgtEl>
                                          <p:spTgt spid="77"/>
                                        </p:tgtEl>
                                        <p:attrNameLst>
                                          <p:attrName>style.visibility</p:attrName>
                                        </p:attrNameLst>
                                      </p:cBhvr>
                                      <p:to>
                                        <p:strVal val="hidden"/>
                                      </p:to>
                                    </p:set>
                                  </p:childTnLst>
                                </p:cTn>
                              </p:par>
                              <p:par>
                                <p:cTn id="172" presetID="1" presetClass="exit" presetSubtype="0" fill="hold" nodeType="withEffect">
                                  <p:stCondLst>
                                    <p:cond delay="0"/>
                                  </p:stCondLst>
                                  <p:childTnLst>
                                    <p:set>
                                      <p:cBhvr>
                                        <p:cTn id="173" dur="1" fill="hold">
                                          <p:stCondLst>
                                            <p:cond delay="0"/>
                                          </p:stCondLst>
                                        </p:cTn>
                                        <p:tgtEl>
                                          <p:spTgt spid="85"/>
                                        </p:tgtEl>
                                        <p:attrNameLst>
                                          <p:attrName>style.visibility</p:attrName>
                                        </p:attrNameLst>
                                      </p:cBhvr>
                                      <p:to>
                                        <p:strVal val="hidden"/>
                                      </p:to>
                                    </p:set>
                                  </p:childTnLst>
                                </p:cTn>
                              </p:par>
                              <p:par>
                                <p:cTn id="174" presetID="1" presetClass="exit" presetSubtype="0" fill="hold" nodeType="withEffect">
                                  <p:stCondLst>
                                    <p:cond delay="0"/>
                                  </p:stCondLst>
                                  <p:childTnLst>
                                    <p:set>
                                      <p:cBhvr>
                                        <p:cTn id="175" dur="1" fill="hold">
                                          <p:stCondLst>
                                            <p:cond delay="0"/>
                                          </p:stCondLst>
                                        </p:cTn>
                                        <p:tgtEl>
                                          <p:spTgt spid="86"/>
                                        </p:tgtEl>
                                        <p:attrNameLst>
                                          <p:attrName>style.visibility</p:attrName>
                                        </p:attrNameLst>
                                      </p:cBhvr>
                                      <p:to>
                                        <p:strVal val="hidden"/>
                                      </p:to>
                                    </p:set>
                                  </p:childTnLst>
                                </p:cTn>
                              </p:par>
                              <p:par>
                                <p:cTn id="176" presetID="1" presetClass="exit" presetSubtype="0" fill="hold" nodeType="withEffect">
                                  <p:stCondLst>
                                    <p:cond delay="0"/>
                                  </p:stCondLst>
                                  <p:childTnLst>
                                    <p:set>
                                      <p:cBhvr>
                                        <p:cTn id="177" dur="1" fill="hold">
                                          <p:stCondLst>
                                            <p:cond delay="0"/>
                                          </p:stCondLst>
                                        </p:cTn>
                                        <p:tgtEl>
                                          <p:spTgt spid="79"/>
                                        </p:tgtEl>
                                        <p:attrNameLst>
                                          <p:attrName>style.visibility</p:attrName>
                                        </p:attrNameLst>
                                      </p:cBhvr>
                                      <p:to>
                                        <p:strVal val="hidden"/>
                                      </p:to>
                                    </p:set>
                                  </p:childTnLst>
                                </p:cTn>
                              </p:par>
                              <p:par>
                                <p:cTn id="178" presetID="1" presetClass="exit" presetSubtype="0" fill="hold" grpId="1" nodeType="withEffect">
                                  <p:stCondLst>
                                    <p:cond delay="0"/>
                                  </p:stCondLst>
                                  <p:childTnLst>
                                    <p:set>
                                      <p:cBhvr>
                                        <p:cTn id="179" dur="1" fill="hold">
                                          <p:stCondLst>
                                            <p:cond delay="0"/>
                                          </p:stCondLst>
                                        </p:cTn>
                                        <p:tgtEl>
                                          <p:spTgt spid="57"/>
                                        </p:tgtEl>
                                        <p:attrNameLst>
                                          <p:attrName>style.visibility</p:attrName>
                                        </p:attrNameLst>
                                      </p:cBhvr>
                                      <p:to>
                                        <p:strVal val="hidden"/>
                                      </p:to>
                                    </p:set>
                                  </p:childTnLst>
                                </p:cTn>
                              </p:par>
                              <p:par>
                                <p:cTn id="180" presetID="1" presetClass="exit" presetSubtype="0" fill="hold" nodeType="withEffect">
                                  <p:stCondLst>
                                    <p:cond delay="0"/>
                                  </p:stCondLst>
                                  <p:childTnLst>
                                    <p:set>
                                      <p:cBhvr>
                                        <p:cTn id="181" dur="1" fill="hold">
                                          <p:stCondLst>
                                            <p:cond delay="0"/>
                                          </p:stCondLst>
                                        </p:cTn>
                                        <p:tgtEl>
                                          <p:spTgt spid="60"/>
                                        </p:tgtEl>
                                        <p:attrNameLst>
                                          <p:attrName>style.visibility</p:attrName>
                                        </p:attrNameLst>
                                      </p:cBhvr>
                                      <p:to>
                                        <p:strVal val="hidden"/>
                                      </p:to>
                                    </p:set>
                                  </p:childTnLst>
                                </p:cTn>
                              </p:par>
                              <p:par>
                                <p:cTn id="182" presetID="1" presetClass="exit" presetSubtype="0" fill="hold" nodeType="withEffect">
                                  <p:stCondLst>
                                    <p:cond delay="0"/>
                                  </p:stCondLst>
                                  <p:childTnLst>
                                    <p:set>
                                      <p:cBhvr>
                                        <p:cTn id="183" dur="1" fill="hold">
                                          <p:stCondLst>
                                            <p:cond delay="0"/>
                                          </p:stCondLst>
                                        </p:cTn>
                                        <p:tgtEl>
                                          <p:spTgt spid="63"/>
                                        </p:tgtEl>
                                        <p:attrNameLst>
                                          <p:attrName>style.visibility</p:attrName>
                                        </p:attrNameLst>
                                      </p:cBhvr>
                                      <p:to>
                                        <p:strVal val="hidden"/>
                                      </p:to>
                                    </p:set>
                                  </p:childTnLst>
                                </p:cTn>
                              </p:par>
                              <p:par>
                                <p:cTn id="184" presetID="1" presetClass="exit" presetSubtype="0" fill="hold" nodeType="withEffect">
                                  <p:stCondLst>
                                    <p:cond delay="0"/>
                                  </p:stCondLst>
                                  <p:childTnLst>
                                    <p:set>
                                      <p:cBhvr>
                                        <p:cTn id="185" dur="1" fill="hold">
                                          <p:stCondLst>
                                            <p:cond delay="0"/>
                                          </p:stCondLst>
                                        </p:cTn>
                                        <p:tgtEl>
                                          <p:spTgt spid="66"/>
                                        </p:tgtEl>
                                        <p:attrNameLst>
                                          <p:attrName>style.visibility</p:attrName>
                                        </p:attrNameLst>
                                      </p:cBhvr>
                                      <p:to>
                                        <p:strVal val="hidden"/>
                                      </p:to>
                                    </p:set>
                                  </p:childTnLst>
                                </p:cTn>
                              </p:par>
                              <p:par>
                                <p:cTn id="186" presetID="1" presetClass="exit" presetSubtype="0" fill="hold" nodeType="withEffect">
                                  <p:stCondLst>
                                    <p:cond delay="0"/>
                                  </p:stCondLst>
                                  <p:childTnLst>
                                    <p:set>
                                      <p:cBhvr>
                                        <p:cTn id="187" dur="1" fill="hold">
                                          <p:stCondLst>
                                            <p:cond delay="0"/>
                                          </p:stCondLst>
                                        </p:cTn>
                                        <p:tgtEl>
                                          <p:spTgt spid="67"/>
                                        </p:tgtEl>
                                        <p:attrNameLst>
                                          <p:attrName>style.visibility</p:attrName>
                                        </p:attrNameLst>
                                      </p:cBhvr>
                                      <p:to>
                                        <p:strVal val="hidden"/>
                                      </p:to>
                                    </p:set>
                                  </p:childTnLst>
                                </p:cTn>
                              </p:par>
                            </p:childTnLst>
                          </p:cTn>
                        </p:par>
                      </p:childTnLst>
                    </p:cTn>
                  </p:par>
                  <p:par>
                    <p:cTn id="188" fill="hold">
                      <p:stCondLst>
                        <p:cond delay="indefinite"/>
                      </p:stCondLst>
                      <p:childTnLst>
                        <p:par>
                          <p:cTn id="189" fill="hold">
                            <p:stCondLst>
                              <p:cond delay="0"/>
                            </p:stCondLst>
                            <p:childTnLst>
                              <p:par>
                                <p:cTn id="190" presetID="10" presetClass="entr" presetSubtype="0" fill="hold" grpId="0" nodeType="clickEffect">
                                  <p:stCondLst>
                                    <p:cond delay="0"/>
                                  </p:stCondLst>
                                  <p:childTnLst>
                                    <p:set>
                                      <p:cBhvr>
                                        <p:cTn id="191" dur="1" fill="hold">
                                          <p:stCondLst>
                                            <p:cond delay="0"/>
                                          </p:stCondLst>
                                        </p:cTn>
                                        <p:tgtEl>
                                          <p:spTgt spid="104"/>
                                        </p:tgtEl>
                                        <p:attrNameLst>
                                          <p:attrName>style.visibility</p:attrName>
                                        </p:attrNameLst>
                                      </p:cBhvr>
                                      <p:to>
                                        <p:strVal val="visible"/>
                                      </p:to>
                                    </p:set>
                                    <p:animEffect transition="in" filter="fade">
                                      <p:cBhvr>
                                        <p:cTn id="192" dur="500"/>
                                        <p:tgtEl>
                                          <p:spTgt spid="104"/>
                                        </p:tgtEl>
                                      </p:cBhvr>
                                    </p:animEffect>
                                  </p:childTnLst>
                                </p:cTn>
                              </p:par>
                              <p:par>
                                <p:cTn id="193" presetID="10" presetClass="entr" presetSubtype="0" fill="hold" nodeType="withEffect">
                                  <p:stCondLst>
                                    <p:cond delay="0"/>
                                  </p:stCondLst>
                                  <p:childTnLst>
                                    <p:set>
                                      <p:cBhvr>
                                        <p:cTn id="194" dur="1" fill="hold">
                                          <p:stCondLst>
                                            <p:cond delay="0"/>
                                          </p:stCondLst>
                                        </p:cTn>
                                        <p:tgtEl>
                                          <p:spTgt spid="105"/>
                                        </p:tgtEl>
                                        <p:attrNameLst>
                                          <p:attrName>style.visibility</p:attrName>
                                        </p:attrNameLst>
                                      </p:cBhvr>
                                      <p:to>
                                        <p:strVal val="visible"/>
                                      </p:to>
                                    </p:set>
                                    <p:animEffect transition="in" filter="fade">
                                      <p:cBhvr>
                                        <p:cTn id="195" dur="500"/>
                                        <p:tgtEl>
                                          <p:spTgt spid="105"/>
                                        </p:tgtEl>
                                      </p:cBhvr>
                                    </p:animEffect>
                                  </p:childTnLst>
                                </p:cTn>
                              </p:par>
                              <p:par>
                                <p:cTn id="196" presetID="10" presetClass="entr" presetSubtype="0" fill="hold" nodeType="withEffect">
                                  <p:stCondLst>
                                    <p:cond delay="0"/>
                                  </p:stCondLst>
                                  <p:childTnLst>
                                    <p:set>
                                      <p:cBhvr>
                                        <p:cTn id="197" dur="1" fill="hold">
                                          <p:stCondLst>
                                            <p:cond delay="0"/>
                                          </p:stCondLst>
                                        </p:cTn>
                                        <p:tgtEl>
                                          <p:spTgt spid="108"/>
                                        </p:tgtEl>
                                        <p:attrNameLst>
                                          <p:attrName>style.visibility</p:attrName>
                                        </p:attrNameLst>
                                      </p:cBhvr>
                                      <p:to>
                                        <p:strVal val="visible"/>
                                      </p:to>
                                    </p:set>
                                    <p:animEffect transition="in" filter="fade">
                                      <p:cBhvr>
                                        <p:cTn id="198" dur="500"/>
                                        <p:tgtEl>
                                          <p:spTgt spid="108"/>
                                        </p:tgtEl>
                                      </p:cBhvr>
                                    </p:animEffect>
                                  </p:childTnLst>
                                </p:cTn>
                              </p:par>
                              <p:par>
                                <p:cTn id="199" presetID="10" presetClass="entr" presetSubtype="0" fill="hold" nodeType="withEffect">
                                  <p:stCondLst>
                                    <p:cond delay="0"/>
                                  </p:stCondLst>
                                  <p:childTnLst>
                                    <p:set>
                                      <p:cBhvr>
                                        <p:cTn id="200" dur="1" fill="hold">
                                          <p:stCondLst>
                                            <p:cond delay="0"/>
                                          </p:stCondLst>
                                        </p:cTn>
                                        <p:tgtEl>
                                          <p:spTgt spid="111"/>
                                        </p:tgtEl>
                                        <p:attrNameLst>
                                          <p:attrName>style.visibility</p:attrName>
                                        </p:attrNameLst>
                                      </p:cBhvr>
                                      <p:to>
                                        <p:strVal val="visible"/>
                                      </p:to>
                                    </p:set>
                                    <p:animEffect transition="in" filter="fade">
                                      <p:cBhvr>
                                        <p:cTn id="201" dur="500"/>
                                        <p:tgtEl>
                                          <p:spTgt spid="111"/>
                                        </p:tgtEl>
                                      </p:cBhvr>
                                    </p:animEffect>
                                  </p:childTnLst>
                                </p:cTn>
                              </p:par>
                              <p:par>
                                <p:cTn id="202" presetID="10" presetClass="entr" presetSubtype="0" fill="hold" nodeType="withEffect">
                                  <p:stCondLst>
                                    <p:cond delay="0"/>
                                  </p:stCondLst>
                                  <p:childTnLst>
                                    <p:set>
                                      <p:cBhvr>
                                        <p:cTn id="203" dur="1" fill="hold">
                                          <p:stCondLst>
                                            <p:cond delay="0"/>
                                          </p:stCondLst>
                                        </p:cTn>
                                        <p:tgtEl>
                                          <p:spTgt spid="114"/>
                                        </p:tgtEl>
                                        <p:attrNameLst>
                                          <p:attrName>style.visibility</p:attrName>
                                        </p:attrNameLst>
                                      </p:cBhvr>
                                      <p:to>
                                        <p:strVal val="visible"/>
                                      </p:to>
                                    </p:set>
                                    <p:animEffect transition="in" filter="fade">
                                      <p:cBhvr>
                                        <p:cTn id="204" dur="500"/>
                                        <p:tgtEl>
                                          <p:spTgt spid="114"/>
                                        </p:tgtEl>
                                      </p:cBhvr>
                                    </p:animEffect>
                                  </p:childTnLst>
                                </p:cTn>
                              </p:par>
                            </p:childTnLst>
                          </p:cTn>
                        </p:par>
                      </p:childTnLst>
                    </p:cTn>
                  </p:par>
                  <p:par>
                    <p:cTn id="205" fill="hold">
                      <p:stCondLst>
                        <p:cond delay="indefinite"/>
                      </p:stCondLst>
                      <p:childTnLst>
                        <p:par>
                          <p:cTn id="206" fill="hold">
                            <p:stCondLst>
                              <p:cond delay="0"/>
                            </p:stCondLst>
                            <p:childTnLst>
                              <p:par>
                                <p:cTn id="207" presetID="10" presetClass="entr" presetSubtype="0" fill="hold" grpId="0" nodeType="clickEffect">
                                  <p:stCondLst>
                                    <p:cond delay="0"/>
                                  </p:stCondLst>
                                  <p:childTnLst>
                                    <p:set>
                                      <p:cBhvr>
                                        <p:cTn id="208" dur="1" fill="hold">
                                          <p:stCondLst>
                                            <p:cond delay="0"/>
                                          </p:stCondLst>
                                        </p:cTn>
                                        <p:tgtEl>
                                          <p:spTgt spid="116"/>
                                        </p:tgtEl>
                                        <p:attrNameLst>
                                          <p:attrName>style.visibility</p:attrName>
                                        </p:attrNameLst>
                                      </p:cBhvr>
                                      <p:to>
                                        <p:strVal val="visible"/>
                                      </p:to>
                                    </p:set>
                                    <p:animEffect transition="in" filter="fade">
                                      <p:cBhvr>
                                        <p:cTn id="209" dur="500"/>
                                        <p:tgtEl>
                                          <p:spTgt spid="116"/>
                                        </p:tgtEl>
                                      </p:cBhvr>
                                    </p:animEffect>
                                  </p:childTnLst>
                                </p:cTn>
                              </p:par>
                              <p:par>
                                <p:cTn id="210" presetID="10" presetClass="entr" presetSubtype="0" fill="hold" nodeType="withEffect">
                                  <p:stCondLst>
                                    <p:cond delay="0"/>
                                  </p:stCondLst>
                                  <p:childTnLst>
                                    <p:set>
                                      <p:cBhvr>
                                        <p:cTn id="211" dur="1" fill="hold">
                                          <p:stCondLst>
                                            <p:cond delay="0"/>
                                          </p:stCondLst>
                                        </p:cTn>
                                        <p:tgtEl>
                                          <p:spTgt spid="117"/>
                                        </p:tgtEl>
                                        <p:attrNameLst>
                                          <p:attrName>style.visibility</p:attrName>
                                        </p:attrNameLst>
                                      </p:cBhvr>
                                      <p:to>
                                        <p:strVal val="visible"/>
                                      </p:to>
                                    </p:set>
                                    <p:animEffect transition="in" filter="fade">
                                      <p:cBhvr>
                                        <p:cTn id="212" dur="500"/>
                                        <p:tgtEl>
                                          <p:spTgt spid="117"/>
                                        </p:tgtEl>
                                      </p:cBhvr>
                                    </p:animEffect>
                                  </p:childTnLst>
                                </p:cTn>
                              </p:par>
                              <p:par>
                                <p:cTn id="213" presetID="10" presetClass="entr" presetSubtype="0" fill="hold" nodeType="withEffect">
                                  <p:stCondLst>
                                    <p:cond delay="0"/>
                                  </p:stCondLst>
                                  <p:childTnLst>
                                    <p:set>
                                      <p:cBhvr>
                                        <p:cTn id="214" dur="1" fill="hold">
                                          <p:stCondLst>
                                            <p:cond delay="0"/>
                                          </p:stCondLst>
                                        </p:cTn>
                                        <p:tgtEl>
                                          <p:spTgt spid="124"/>
                                        </p:tgtEl>
                                        <p:attrNameLst>
                                          <p:attrName>style.visibility</p:attrName>
                                        </p:attrNameLst>
                                      </p:cBhvr>
                                      <p:to>
                                        <p:strVal val="visible"/>
                                      </p:to>
                                    </p:set>
                                    <p:animEffect transition="in" filter="fade">
                                      <p:cBhvr>
                                        <p:cTn id="215" dur="500"/>
                                        <p:tgtEl>
                                          <p:spTgt spid="124"/>
                                        </p:tgtEl>
                                      </p:cBhvr>
                                    </p:animEffect>
                                  </p:childTnLst>
                                </p:cTn>
                              </p:par>
                              <p:par>
                                <p:cTn id="216" presetID="10" presetClass="entr" presetSubtype="0" fill="hold" nodeType="withEffect">
                                  <p:stCondLst>
                                    <p:cond delay="0"/>
                                  </p:stCondLst>
                                  <p:childTnLst>
                                    <p:set>
                                      <p:cBhvr>
                                        <p:cTn id="217" dur="1" fill="hold">
                                          <p:stCondLst>
                                            <p:cond delay="0"/>
                                          </p:stCondLst>
                                        </p:cTn>
                                        <p:tgtEl>
                                          <p:spTgt spid="120"/>
                                        </p:tgtEl>
                                        <p:attrNameLst>
                                          <p:attrName>style.visibility</p:attrName>
                                        </p:attrNameLst>
                                      </p:cBhvr>
                                      <p:to>
                                        <p:strVal val="visible"/>
                                      </p:to>
                                    </p:set>
                                    <p:animEffect transition="in" filter="fade">
                                      <p:cBhvr>
                                        <p:cTn id="218" dur="500"/>
                                        <p:tgtEl>
                                          <p:spTgt spid="120"/>
                                        </p:tgtEl>
                                      </p:cBhvr>
                                    </p:animEffect>
                                  </p:childTnLst>
                                </p:cTn>
                              </p:par>
                              <p:par>
                                <p:cTn id="219" presetID="10" presetClass="entr" presetSubtype="0" fill="hold" nodeType="withEffect">
                                  <p:stCondLst>
                                    <p:cond delay="0"/>
                                  </p:stCondLst>
                                  <p:childTnLst>
                                    <p:set>
                                      <p:cBhvr>
                                        <p:cTn id="220" dur="1" fill="hold">
                                          <p:stCondLst>
                                            <p:cond delay="0"/>
                                          </p:stCondLst>
                                        </p:cTn>
                                        <p:tgtEl>
                                          <p:spTgt spid="125"/>
                                        </p:tgtEl>
                                        <p:attrNameLst>
                                          <p:attrName>style.visibility</p:attrName>
                                        </p:attrNameLst>
                                      </p:cBhvr>
                                      <p:to>
                                        <p:strVal val="visible"/>
                                      </p:to>
                                    </p:set>
                                    <p:animEffect transition="in" filter="fade">
                                      <p:cBhvr>
                                        <p:cTn id="221" dur="500"/>
                                        <p:tgtEl>
                                          <p:spTgt spid="125"/>
                                        </p:tgtEl>
                                      </p:cBhvr>
                                    </p:animEffect>
                                  </p:childTnLst>
                                </p:cTn>
                              </p:par>
                            </p:childTnLst>
                          </p:cTn>
                        </p:par>
                      </p:childTnLst>
                    </p:cTn>
                  </p:par>
                  <p:par>
                    <p:cTn id="222" fill="hold">
                      <p:stCondLst>
                        <p:cond delay="indefinite"/>
                      </p:stCondLst>
                      <p:childTnLst>
                        <p:par>
                          <p:cTn id="223" fill="hold">
                            <p:stCondLst>
                              <p:cond delay="0"/>
                            </p:stCondLst>
                            <p:childTnLst>
                              <p:par>
                                <p:cTn id="224" presetID="10" presetClass="entr" presetSubtype="0" fill="hold" nodeType="clickEffect">
                                  <p:stCondLst>
                                    <p:cond delay="0"/>
                                  </p:stCondLst>
                                  <p:childTnLst>
                                    <p:set>
                                      <p:cBhvr>
                                        <p:cTn id="225" dur="1" fill="hold">
                                          <p:stCondLst>
                                            <p:cond delay="0"/>
                                          </p:stCondLst>
                                        </p:cTn>
                                        <p:tgtEl>
                                          <p:spTgt spid="127"/>
                                        </p:tgtEl>
                                        <p:attrNameLst>
                                          <p:attrName>style.visibility</p:attrName>
                                        </p:attrNameLst>
                                      </p:cBhvr>
                                      <p:to>
                                        <p:strVal val="visible"/>
                                      </p:to>
                                    </p:set>
                                    <p:animEffect transition="in" filter="fade">
                                      <p:cBhvr>
                                        <p:cTn id="226" dur="500"/>
                                        <p:tgtEl>
                                          <p:spTgt spid="127"/>
                                        </p:tgtEl>
                                      </p:cBhvr>
                                    </p:animEffect>
                                  </p:childTnLst>
                                </p:cTn>
                              </p:par>
                              <p:par>
                                <p:cTn id="227" presetID="10" presetClass="entr" presetSubtype="0" fill="hold" nodeType="withEffect">
                                  <p:stCondLst>
                                    <p:cond delay="0"/>
                                  </p:stCondLst>
                                  <p:childTnLst>
                                    <p:set>
                                      <p:cBhvr>
                                        <p:cTn id="228" dur="1" fill="hold">
                                          <p:stCondLst>
                                            <p:cond delay="0"/>
                                          </p:stCondLst>
                                        </p:cTn>
                                        <p:tgtEl>
                                          <p:spTgt spid="133"/>
                                        </p:tgtEl>
                                        <p:attrNameLst>
                                          <p:attrName>style.visibility</p:attrName>
                                        </p:attrNameLst>
                                      </p:cBhvr>
                                      <p:to>
                                        <p:strVal val="visible"/>
                                      </p:to>
                                    </p:set>
                                    <p:animEffect transition="in" filter="fade">
                                      <p:cBhvr>
                                        <p:cTn id="229" dur="500"/>
                                        <p:tgtEl>
                                          <p:spTgt spid="133"/>
                                        </p:tgtEl>
                                      </p:cBhvr>
                                    </p:animEffect>
                                  </p:childTnLst>
                                </p:cTn>
                              </p:par>
                              <p:par>
                                <p:cTn id="230" presetID="10" presetClass="entr" presetSubtype="0" fill="hold" nodeType="withEffect">
                                  <p:stCondLst>
                                    <p:cond delay="0"/>
                                  </p:stCondLst>
                                  <p:childTnLst>
                                    <p:set>
                                      <p:cBhvr>
                                        <p:cTn id="231" dur="1" fill="hold">
                                          <p:stCondLst>
                                            <p:cond delay="0"/>
                                          </p:stCondLst>
                                        </p:cTn>
                                        <p:tgtEl>
                                          <p:spTgt spid="130"/>
                                        </p:tgtEl>
                                        <p:attrNameLst>
                                          <p:attrName>style.visibility</p:attrName>
                                        </p:attrNameLst>
                                      </p:cBhvr>
                                      <p:to>
                                        <p:strVal val="visible"/>
                                      </p:to>
                                    </p:set>
                                    <p:animEffect transition="in" filter="fade">
                                      <p:cBhvr>
                                        <p:cTn id="232" dur="500"/>
                                        <p:tgtEl>
                                          <p:spTgt spid="130"/>
                                        </p:tgtEl>
                                      </p:cBhvr>
                                    </p:animEffect>
                                  </p:childTnLst>
                                </p:cTn>
                              </p:par>
                              <p:par>
                                <p:cTn id="233" presetID="10" presetClass="entr" presetSubtype="0" fill="hold" grpId="0" nodeType="withEffect">
                                  <p:stCondLst>
                                    <p:cond delay="0"/>
                                  </p:stCondLst>
                                  <p:childTnLst>
                                    <p:set>
                                      <p:cBhvr>
                                        <p:cTn id="234" dur="1" fill="hold">
                                          <p:stCondLst>
                                            <p:cond delay="0"/>
                                          </p:stCondLst>
                                        </p:cTn>
                                        <p:tgtEl>
                                          <p:spTgt spid="126"/>
                                        </p:tgtEl>
                                        <p:attrNameLst>
                                          <p:attrName>style.visibility</p:attrName>
                                        </p:attrNameLst>
                                      </p:cBhvr>
                                      <p:to>
                                        <p:strVal val="visible"/>
                                      </p:to>
                                    </p:set>
                                    <p:animEffect transition="in" filter="fade">
                                      <p:cBhvr>
                                        <p:cTn id="235" dur="500"/>
                                        <p:tgtEl>
                                          <p:spTgt spid="126"/>
                                        </p:tgtEl>
                                      </p:cBhvr>
                                    </p:animEffect>
                                  </p:childTnLst>
                                </p:cTn>
                              </p:par>
                              <p:par>
                                <p:cTn id="236" presetID="10" presetClass="entr" presetSubtype="0" fill="hold" nodeType="withEffect">
                                  <p:stCondLst>
                                    <p:cond delay="0"/>
                                  </p:stCondLst>
                                  <p:childTnLst>
                                    <p:set>
                                      <p:cBhvr>
                                        <p:cTn id="237" dur="1" fill="hold">
                                          <p:stCondLst>
                                            <p:cond delay="0"/>
                                          </p:stCondLst>
                                        </p:cTn>
                                        <p:tgtEl>
                                          <p:spTgt spid="134"/>
                                        </p:tgtEl>
                                        <p:attrNameLst>
                                          <p:attrName>style.visibility</p:attrName>
                                        </p:attrNameLst>
                                      </p:cBhvr>
                                      <p:to>
                                        <p:strVal val="visible"/>
                                      </p:to>
                                    </p:set>
                                    <p:animEffect transition="in" filter="fade">
                                      <p:cBhvr>
                                        <p:cTn id="238" dur="500"/>
                                        <p:tgtEl>
                                          <p:spTgt spid="134"/>
                                        </p:tgtEl>
                                      </p:cBhvr>
                                    </p:animEffect>
                                  </p:childTnLst>
                                </p:cTn>
                              </p:par>
                            </p:childTnLst>
                          </p:cTn>
                        </p:par>
                      </p:childTnLst>
                    </p:cTn>
                  </p:par>
                  <p:par>
                    <p:cTn id="239" fill="hold">
                      <p:stCondLst>
                        <p:cond delay="indefinite"/>
                      </p:stCondLst>
                      <p:childTnLst>
                        <p:par>
                          <p:cTn id="240" fill="hold">
                            <p:stCondLst>
                              <p:cond delay="0"/>
                            </p:stCondLst>
                            <p:childTnLst>
                              <p:par>
                                <p:cTn id="241" presetID="10" presetClass="entr" presetSubtype="0" fill="hold" grpId="0" nodeType="clickEffect">
                                  <p:stCondLst>
                                    <p:cond delay="0"/>
                                  </p:stCondLst>
                                  <p:childTnLst>
                                    <p:set>
                                      <p:cBhvr>
                                        <p:cTn id="242" dur="1" fill="hold">
                                          <p:stCondLst>
                                            <p:cond delay="0"/>
                                          </p:stCondLst>
                                        </p:cTn>
                                        <p:tgtEl>
                                          <p:spTgt spid="137"/>
                                        </p:tgtEl>
                                        <p:attrNameLst>
                                          <p:attrName>style.visibility</p:attrName>
                                        </p:attrNameLst>
                                      </p:cBhvr>
                                      <p:to>
                                        <p:strVal val="visible"/>
                                      </p:to>
                                    </p:set>
                                    <p:animEffect transition="in" filter="fade">
                                      <p:cBhvr>
                                        <p:cTn id="243" dur="500"/>
                                        <p:tgtEl>
                                          <p:spTgt spid="137"/>
                                        </p:tgtEl>
                                      </p:cBhvr>
                                    </p:animEffect>
                                  </p:childTnLst>
                                </p:cTn>
                              </p:par>
                            </p:childTnLst>
                          </p:cTn>
                        </p:par>
                      </p:childTnLst>
                    </p:cTn>
                  </p:par>
                  <p:par>
                    <p:cTn id="244" fill="hold">
                      <p:stCondLst>
                        <p:cond delay="indefinite"/>
                      </p:stCondLst>
                      <p:childTnLst>
                        <p:par>
                          <p:cTn id="245" fill="hold">
                            <p:stCondLst>
                              <p:cond delay="0"/>
                            </p:stCondLst>
                            <p:childTnLst>
                              <p:par>
                                <p:cTn id="246" presetID="1" presetClass="exit" presetSubtype="0" fill="hold" grpId="1" nodeType="clickEffect">
                                  <p:stCondLst>
                                    <p:cond delay="0"/>
                                  </p:stCondLst>
                                  <p:childTnLst>
                                    <p:set>
                                      <p:cBhvr>
                                        <p:cTn id="247" dur="1" fill="hold">
                                          <p:stCondLst>
                                            <p:cond delay="0"/>
                                          </p:stCondLst>
                                        </p:cTn>
                                        <p:tgtEl>
                                          <p:spTgt spid="104"/>
                                        </p:tgtEl>
                                        <p:attrNameLst>
                                          <p:attrName>style.visibility</p:attrName>
                                        </p:attrNameLst>
                                      </p:cBhvr>
                                      <p:to>
                                        <p:strVal val="hidden"/>
                                      </p:to>
                                    </p:set>
                                  </p:childTnLst>
                                </p:cTn>
                              </p:par>
                              <p:par>
                                <p:cTn id="248" presetID="1" presetClass="exit" presetSubtype="0" fill="hold" nodeType="withEffect">
                                  <p:stCondLst>
                                    <p:cond delay="0"/>
                                  </p:stCondLst>
                                  <p:childTnLst>
                                    <p:set>
                                      <p:cBhvr>
                                        <p:cTn id="249" dur="1" fill="hold">
                                          <p:stCondLst>
                                            <p:cond delay="0"/>
                                          </p:stCondLst>
                                        </p:cTn>
                                        <p:tgtEl>
                                          <p:spTgt spid="105"/>
                                        </p:tgtEl>
                                        <p:attrNameLst>
                                          <p:attrName>style.visibility</p:attrName>
                                        </p:attrNameLst>
                                      </p:cBhvr>
                                      <p:to>
                                        <p:strVal val="hidden"/>
                                      </p:to>
                                    </p:set>
                                  </p:childTnLst>
                                </p:cTn>
                              </p:par>
                              <p:par>
                                <p:cTn id="250" presetID="1" presetClass="exit" presetSubtype="0" fill="hold" nodeType="withEffect">
                                  <p:stCondLst>
                                    <p:cond delay="0"/>
                                  </p:stCondLst>
                                  <p:childTnLst>
                                    <p:set>
                                      <p:cBhvr>
                                        <p:cTn id="251" dur="1" fill="hold">
                                          <p:stCondLst>
                                            <p:cond delay="0"/>
                                          </p:stCondLst>
                                        </p:cTn>
                                        <p:tgtEl>
                                          <p:spTgt spid="108"/>
                                        </p:tgtEl>
                                        <p:attrNameLst>
                                          <p:attrName>style.visibility</p:attrName>
                                        </p:attrNameLst>
                                      </p:cBhvr>
                                      <p:to>
                                        <p:strVal val="hidden"/>
                                      </p:to>
                                    </p:set>
                                  </p:childTnLst>
                                </p:cTn>
                              </p:par>
                              <p:par>
                                <p:cTn id="252" presetID="1" presetClass="exit" presetSubtype="0" fill="hold" nodeType="withEffect">
                                  <p:stCondLst>
                                    <p:cond delay="0"/>
                                  </p:stCondLst>
                                  <p:childTnLst>
                                    <p:set>
                                      <p:cBhvr>
                                        <p:cTn id="253" dur="1" fill="hold">
                                          <p:stCondLst>
                                            <p:cond delay="0"/>
                                          </p:stCondLst>
                                        </p:cTn>
                                        <p:tgtEl>
                                          <p:spTgt spid="111"/>
                                        </p:tgtEl>
                                        <p:attrNameLst>
                                          <p:attrName>style.visibility</p:attrName>
                                        </p:attrNameLst>
                                      </p:cBhvr>
                                      <p:to>
                                        <p:strVal val="hidden"/>
                                      </p:to>
                                    </p:set>
                                  </p:childTnLst>
                                </p:cTn>
                              </p:par>
                              <p:par>
                                <p:cTn id="254" presetID="1" presetClass="exit" presetSubtype="0" fill="hold" nodeType="withEffect">
                                  <p:stCondLst>
                                    <p:cond delay="0"/>
                                  </p:stCondLst>
                                  <p:childTnLst>
                                    <p:set>
                                      <p:cBhvr>
                                        <p:cTn id="255" dur="1" fill="hold">
                                          <p:stCondLst>
                                            <p:cond delay="0"/>
                                          </p:stCondLst>
                                        </p:cTn>
                                        <p:tgtEl>
                                          <p:spTgt spid="114"/>
                                        </p:tgtEl>
                                        <p:attrNameLst>
                                          <p:attrName>style.visibility</p:attrName>
                                        </p:attrNameLst>
                                      </p:cBhvr>
                                      <p:to>
                                        <p:strVal val="hidden"/>
                                      </p:to>
                                    </p:set>
                                  </p:childTnLst>
                                </p:cTn>
                              </p:par>
                              <p:par>
                                <p:cTn id="256" presetID="1" presetClass="exit" presetSubtype="0" fill="hold" grpId="1" nodeType="withEffect">
                                  <p:stCondLst>
                                    <p:cond delay="0"/>
                                  </p:stCondLst>
                                  <p:childTnLst>
                                    <p:set>
                                      <p:cBhvr>
                                        <p:cTn id="257" dur="1" fill="hold">
                                          <p:stCondLst>
                                            <p:cond delay="0"/>
                                          </p:stCondLst>
                                        </p:cTn>
                                        <p:tgtEl>
                                          <p:spTgt spid="116"/>
                                        </p:tgtEl>
                                        <p:attrNameLst>
                                          <p:attrName>style.visibility</p:attrName>
                                        </p:attrNameLst>
                                      </p:cBhvr>
                                      <p:to>
                                        <p:strVal val="hidden"/>
                                      </p:to>
                                    </p:set>
                                  </p:childTnLst>
                                </p:cTn>
                              </p:par>
                              <p:par>
                                <p:cTn id="258" presetID="1" presetClass="exit" presetSubtype="0" fill="hold" nodeType="withEffect">
                                  <p:stCondLst>
                                    <p:cond delay="0"/>
                                  </p:stCondLst>
                                  <p:childTnLst>
                                    <p:set>
                                      <p:cBhvr>
                                        <p:cTn id="259" dur="1" fill="hold">
                                          <p:stCondLst>
                                            <p:cond delay="0"/>
                                          </p:stCondLst>
                                        </p:cTn>
                                        <p:tgtEl>
                                          <p:spTgt spid="117"/>
                                        </p:tgtEl>
                                        <p:attrNameLst>
                                          <p:attrName>style.visibility</p:attrName>
                                        </p:attrNameLst>
                                      </p:cBhvr>
                                      <p:to>
                                        <p:strVal val="hidden"/>
                                      </p:to>
                                    </p:set>
                                  </p:childTnLst>
                                </p:cTn>
                              </p:par>
                              <p:par>
                                <p:cTn id="260" presetID="1" presetClass="exit" presetSubtype="0" fill="hold" nodeType="withEffect">
                                  <p:stCondLst>
                                    <p:cond delay="0"/>
                                  </p:stCondLst>
                                  <p:childTnLst>
                                    <p:set>
                                      <p:cBhvr>
                                        <p:cTn id="261" dur="1" fill="hold">
                                          <p:stCondLst>
                                            <p:cond delay="0"/>
                                          </p:stCondLst>
                                        </p:cTn>
                                        <p:tgtEl>
                                          <p:spTgt spid="124"/>
                                        </p:tgtEl>
                                        <p:attrNameLst>
                                          <p:attrName>style.visibility</p:attrName>
                                        </p:attrNameLst>
                                      </p:cBhvr>
                                      <p:to>
                                        <p:strVal val="hidden"/>
                                      </p:to>
                                    </p:set>
                                  </p:childTnLst>
                                </p:cTn>
                              </p:par>
                              <p:par>
                                <p:cTn id="262" presetID="1" presetClass="exit" presetSubtype="0" fill="hold" nodeType="withEffect">
                                  <p:stCondLst>
                                    <p:cond delay="0"/>
                                  </p:stCondLst>
                                  <p:childTnLst>
                                    <p:set>
                                      <p:cBhvr>
                                        <p:cTn id="263" dur="1" fill="hold">
                                          <p:stCondLst>
                                            <p:cond delay="0"/>
                                          </p:stCondLst>
                                        </p:cTn>
                                        <p:tgtEl>
                                          <p:spTgt spid="120"/>
                                        </p:tgtEl>
                                        <p:attrNameLst>
                                          <p:attrName>style.visibility</p:attrName>
                                        </p:attrNameLst>
                                      </p:cBhvr>
                                      <p:to>
                                        <p:strVal val="hidden"/>
                                      </p:to>
                                    </p:set>
                                  </p:childTnLst>
                                </p:cTn>
                              </p:par>
                              <p:par>
                                <p:cTn id="264" presetID="1" presetClass="exit" presetSubtype="0" fill="hold" nodeType="withEffect">
                                  <p:stCondLst>
                                    <p:cond delay="0"/>
                                  </p:stCondLst>
                                  <p:childTnLst>
                                    <p:set>
                                      <p:cBhvr>
                                        <p:cTn id="265" dur="1" fill="hold">
                                          <p:stCondLst>
                                            <p:cond delay="0"/>
                                          </p:stCondLst>
                                        </p:cTn>
                                        <p:tgtEl>
                                          <p:spTgt spid="125"/>
                                        </p:tgtEl>
                                        <p:attrNameLst>
                                          <p:attrName>style.visibility</p:attrName>
                                        </p:attrNameLst>
                                      </p:cBhvr>
                                      <p:to>
                                        <p:strVal val="hidden"/>
                                      </p:to>
                                    </p:set>
                                  </p:childTnLst>
                                </p:cTn>
                              </p:par>
                              <p:par>
                                <p:cTn id="266" presetID="1" presetClass="exit" presetSubtype="0" fill="hold" nodeType="withEffect">
                                  <p:stCondLst>
                                    <p:cond delay="0"/>
                                  </p:stCondLst>
                                  <p:childTnLst>
                                    <p:set>
                                      <p:cBhvr>
                                        <p:cTn id="267" dur="1" fill="hold">
                                          <p:stCondLst>
                                            <p:cond delay="0"/>
                                          </p:stCondLst>
                                        </p:cTn>
                                        <p:tgtEl>
                                          <p:spTgt spid="127"/>
                                        </p:tgtEl>
                                        <p:attrNameLst>
                                          <p:attrName>style.visibility</p:attrName>
                                        </p:attrNameLst>
                                      </p:cBhvr>
                                      <p:to>
                                        <p:strVal val="hidden"/>
                                      </p:to>
                                    </p:set>
                                  </p:childTnLst>
                                </p:cTn>
                              </p:par>
                              <p:par>
                                <p:cTn id="268" presetID="1" presetClass="exit" presetSubtype="0" fill="hold" nodeType="withEffect">
                                  <p:stCondLst>
                                    <p:cond delay="0"/>
                                  </p:stCondLst>
                                  <p:childTnLst>
                                    <p:set>
                                      <p:cBhvr>
                                        <p:cTn id="269" dur="1" fill="hold">
                                          <p:stCondLst>
                                            <p:cond delay="0"/>
                                          </p:stCondLst>
                                        </p:cTn>
                                        <p:tgtEl>
                                          <p:spTgt spid="133"/>
                                        </p:tgtEl>
                                        <p:attrNameLst>
                                          <p:attrName>style.visibility</p:attrName>
                                        </p:attrNameLst>
                                      </p:cBhvr>
                                      <p:to>
                                        <p:strVal val="hidden"/>
                                      </p:to>
                                    </p:set>
                                  </p:childTnLst>
                                </p:cTn>
                              </p:par>
                              <p:par>
                                <p:cTn id="270" presetID="1" presetClass="exit" presetSubtype="0" fill="hold" nodeType="withEffect">
                                  <p:stCondLst>
                                    <p:cond delay="0"/>
                                  </p:stCondLst>
                                  <p:childTnLst>
                                    <p:set>
                                      <p:cBhvr>
                                        <p:cTn id="271" dur="1" fill="hold">
                                          <p:stCondLst>
                                            <p:cond delay="0"/>
                                          </p:stCondLst>
                                        </p:cTn>
                                        <p:tgtEl>
                                          <p:spTgt spid="130"/>
                                        </p:tgtEl>
                                        <p:attrNameLst>
                                          <p:attrName>style.visibility</p:attrName>
                                        </p:attrNameLst>
                                      </p:cBhvr>
                                      <p:to>
                                        <p:strVal val="hidden"/>
                                      </p:to>
                                    </p:set>
                                  </p:childTnLst>
                                </p:cTn>
                              </p:par>
                              <p:par>
                                <p:cTn id="272" presetID="1" presetClass="exit" presetSubtype="0" fill="hold" grpId="1" nodeType="withEffect">
                                  <p:stCondLst>
                                    <p:cond delay="0"/>
                                  </p:stCondLst>
                                  <p:childTnLst>
                                    <p:set>
                                      <p:cBhvr>
                                        <p:cTn id="273" dur="1" fill="hold">
                                          <p:stCondLst>
                                            <p:cond delay="0"/>
                                          </p:stCondLst>
                                        </p:cTn>
                                        <p:tgtEl>
                                          <p:spTgt spid="126"/>
                                        </p:tgtEl>
                                        <p:attrNameLst>
                                          <p:attrName>style.visibility</p:attrName>
                                        </p:attrNameLst>
                                      </p:cBhvr>
                                      <p:to>
                                        <p:strVal val="hidden"/>
                                      </p:to>
                                    </p:set>
                                  </p:childTnLst>
                                </p:cTn>
                              </p:par>
                              <p:par>
                                <p:cTn id="274" presetID="1" presetClass="exit" presetSubtype="0" fill="hold" nodeType="withEffect">
                                  <p:stCondLst>
                                    <p:cond delay="0"/>
                                  </p:stCondLst>
                                  <p:childTnLst>
                                    <p:set>
                                      <p:cBhvr>
                                        <p:cTn id="275" dur="1" fill="hold">
                                          <p:stCondLst>
                                            <p:cond delay="0"/>
                                          </p:stCondLst>
                                        </p:cTn>
                                        <p:tgtEl>
                                          <p:spTgt spid="13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4" grpId="1"/>
      <p:bldP spid="30" grpId="0"/>
      <p:bldP spid="30" grpId="1"/>
      <p:bldP spid="41" grpId="0"/>
      <p:bldP spid="41" grpId="1"/>
      <p:bldP spid="57" grpId="0"/>
      <p:bldP spid="57" grpId="1"/>
      <p:bldP spid="98" grpId="0"/>
      <p:bldP spid="98" grpId="1"/>
      <p:bldP spid="98" grpId="2"/>
      <p:bldP spid="104" grpId="0"/>
      <p:bldP spid="104" grpId="1"/>
      <p:bldP spid="116" grpId="0"/>
      <p:bldP spid="116" grpId="1"/>
      <p:bldP spid="126" grpId="0"/>
      <p:bldP spid="126" grpId="1"/>
      <p:bldP spid="135" grpId="0"/>
      <p:bldP spid="136" grpId="0"/>
      <p:bldP spid="13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0"/>
            <a:ext cx="7772400" cy="1143000"/>
          </a:xfrm>
        </p:spPr>
        <p:txBody>
          <a:bodyPr/>
          <a:lstStyle/>
          <a:p>
            <a:r>
              <a:rPr lang="en-US" sz="3200" dirty="0" smtClean="0"/>
              <a:t>Results: System-3 vs. Systems-1, -2</a:t>
            </a:r>
            <a:endParaRPr lang="en-US" sz="3200" dirty="0"/>
          </a:p>
        </p:txBody>
      </p:sp>
      <p:sp>
        <p:nvSpPr>
          <p:cNvPr id="7" name="Rectangle 2"/>
          <p:cNvSpPr>
            <a:spLocks noChangeArrowheads="1"/>
          </p:cNvSpPr>
          <p:nvPr/>
        </p:nvSpPr>
        <p:spPr bwMode="auto">
          <a:xfrm>
            <a:off x="1452563" y="3581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itchFamily="34" charset="0"/>
                <a:cs typeface="Arial" pitchFamily="34" charset="0"/>
              </a:rPr>
              <a:t/>
            </a:r>
            <a:br>
              <a:rPr kumimoji="0" lang="en-US" altLang="en-US" sz="1800" b="0" i="0" u="none" strike="noStrike" cap="none" normalizeH="0" baseline="0" dirty="0" smtClean="0">
                <a:ln>
                  <a:noFill/>
                </a:ln>
                <a:solidFill>
                  <a:schemeClr val="tx1"/>
                </a:solidFill>
                <a:effectLst/>
                <a:latin typeface="Arial" pitchFamily="34" charset="0"/>
                <a:cs typeface="Arial" pitchFamily="34" charset="0"/>
              </a:rPr>
            </a:b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10" name="Chart 9"/>
          <p:cNvGraphicFramePr>
            <a:graphicFrameLocks/>
          </p:cNvGraphicFramePr>
          <p:nvPr>
            <p:extLst>
              <p:ext uri="{D42A27DB-BD31-4B8C-83A1-F6EECF244321}">
                <p14:modId xmlns:p14="http://schemas.microsoft.com/office/powerpoint/2010/main" val="3017226323"/>
              </p:ext>
            </p:extLst>
          </p:nvPr>
        </p:nvGraphicFramePr>
        <p:xfrm>
          <a:off x="-31956" y="1219200"/>
          <a:ext cx="4572000"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Chart 10"/>
          <p:cNvGraphicFramePr>
            <a:graphicFrameLocks/>
          </p:cNvGraphicFramePr>
          <p:nvPr>
            <p:extLst>
              <p:ext uri="{D42A27DB-BD31-4B8C-83A1-F6EECF244321}">
                <p14:modId xmlns:p14="http://schemas.microsoft.com/office/powerpoint/2010/main" val="3723287178"/>
              </p:ext>
            </p:extLst>
          </p:nvPr>
        </p:nvGraphicFramePr>
        <p:xfrm>
          <a:off x="4311445" y="1219200"/>
          <a:ext cx="5076264" cy="2743200"/>
        </p:xfrm>
        <a:graphic>
          <a:graphicData uri="http://schemas.openxmlformats.org/drawingml/2006/chart">
            <c:chart xmlns:c="http://schemas.openxmlformats.org/drawingml/2006/chart" xmlns:r="http://schemas.openxmlformats.org/officeDocument/2006/relationships" r:id="rId3"/>
          </a:graphicData>
        </a:graphic>
      </p:graphicFrame>
      <p:cxnSp>
        <p:nvCxnSpPr>
          <p:cNvPr id="22" name="Straight Connector 21"/>
          <p:cNvCxnSpPr/>
          <p:nvPr/>
        </p:nvCxnSpPr>
        <p:spPr bwMode="auto">
          <a:xfrm>
            <a:off x="3200400" y="2590800"/>
            <a:ext cx="914400" cy="0"/>
          </a:xfrm>
          <a:prstGeom prst="line">
            <a:avLst/>
          </a:prstGeom>
          <a:solidFill>
            <a:schemeClr val="accent1"/>
          </a:solidFill>
          <a:ln w="28575" cap="flat" cmpd="sng" algn="ctr">
            <a:solidFill>
              <a:srgbClr val="FF0000"/>
            </a:solidFill>
            <a:prstDash val="solid"/>
            <a:round/>
            <a:headEnd type="none" w="med" len="med"/>
            <a:tailEnd type="none" w="med" len="med"/>
          </a:ln>
          <a:effectLst/>
        </p:spPr>
      </p:cxnSp>
      <p:cxnSp>
        <p:nvCxnSpPr>
          <p:cNvPr id="23" name="Straight Arrow Connector 22"/>
          <p:cNvCxnSpPr>
            <a:stCxn id="25" idx="0"/>
          </p:cNvCxnSpPr>
          <p:nvPr/>
        </p:nvCxnSpPr>
        <p:spPr bwMode="auto">
          <a:xfrm flipV="1">
            <a:off x="2241210" y="2667001"/>
            <a:ext cx="1326809" cy="1779810"/>
          </a:xfrm>
          <a:prstGeom prst="straightConnector1">
            <a:avLst/>
          </a:prstGeom>
          <a:solidFill>
            <a:schemeClr val="accent1"/>
          </a:solidFill>
          <a:ln w="3175" cap="flat" cmpd="sng" algn="ctr">
            <a:solidFill>
              <a:srgbClr val="FF0000"/>
            </a:solidFill>
            <a:prstDash val="sysDot"/>
            <a:round/>
            <a:headEnd type="none" w="med" len="med"/>
            <a:tailEnd type="arrow"/>
          </a:ln>
          <a:effectLst/>
        </p:spPr>
      </p:cxnSp>
      <p:sp>
        <p:nvSpPr>
          <p:cNvPr id="25" name="TextBox 24"/>
          <p:cNvSpPr txBox="1"/>
          <p:nvPr/>
        </p:nvSpPr>
        <p:spPr>
          <a:xfrm>
            <a:off x="914400" y="4446811"/>
            <a:ext cx="2653619" cy="646331"/>
          </a:xfrm>
          <a:prstGeom prst="rect">
            <a:avLst/>
          </a:prstGeom>
          <a:noFill/>
        </p:spPr>
        <p:txBody>
          <a:bodyPr wrap="square" rtlCol="0">
            <a:spAutoFit/>
          </a:bodyPr>
          <a:lstStyle/>
          <a:p>
            <a:pPr algn="ctr"/>
            <a:r>
              <a:rPr lang="en-US" dirty="0" smtClean="0"/>
              <a:t>Lower total energy than system-1 and -2</a:t>
            </a:r>
            <a:endParaRPr lang="en-US" dirty="0"/>
          </a:p>
        </p:txBody>
      </p:sp>
      <p:cxnSp>
        <p:nvCxnSpPr>
          <p:cNvPr id="28" name="Straight Connector 27"/>
          <p:cNvCxnSpPr/>
          <p:nvPr/>
        </p:nvCxnSpPr>
        <p:spPr bwMode="auto">
          <a:xfrm>
            <a:off x="7848600" y="2438400"/>
            <a:ext cx="1066800" cy="0"/>
          </a:xfrm>
          <a:prstGeom prst="line">
            <a:avLst/>
          </a:prstGeom>
          <a:solidFill>
            <a:schemeClr val="accent1"/>
          </a:solidFill>
          <a:ln w="28575" cap="flat" cmpd="sng" algn="ctr">
            <a:solidFill>
              <a:srgbClr val="FF0000"/>
            </a:solidFill>
            <a:prstDash val="solid"/>
            <a:round/>
            <a:headEnd type="none" w="med" len="med"/>
            <a:tailEnd type="none" w="med" len="med"/>
          </a:ln>
          <a:effectLst/>
        </p:spPr>
      </p:cxnSp>
      <p:cxnSp>
        <p:nvCxnSpPr>
          <p:cNvPr id="31" name="Straight Arrow Connector 30"/>
          <p:cNvCxnSpPr>
            <a:stCxn id="35" idx="0"/>
          </p:cNvCxnSpPr>
          <p:nvPr/>
        </p:nvCxnSpPr>
        <p:spPr bwMode="auto">
          <a:xfrm flipV="1">
            <a:off x="6172200" y="2438401"/>
            <a:ext cx="2133600" cy="2022310"/>
          </a:xfrm>
          <a:prstGeom prst="straightConnector1">
            <a:avLst/>
          </a:prstGeom>
          <a:solidFill>
            <a:schemeClr val="accent1"/>
          </a:solidFill>
          <a:ln w="3175" cap="flat" cmpd="sng" algn="ctr">
            <a:solidFill>
              <a:srgbClr val="FF0000"/>
            </a:solidFill>
            <a:prstDash val="sysDot"/>
            <a:round/>
            <a:headEnd type="none" w="med" len="med"/>
            <a:tailEnd type="arrow"/>
          </a:ln>
          <a:effectLst/>
        </p:spPr>
      </p:cxnSp>
      <p:sp>
        <p:nvSpPr>
          <p:cNvPr id="35" name="TextBox 34"/>
          <p:cNvSpPr txBox="1"/>
          <p:nvPr/>
        </p:nvSpPr>
        <p:spPr>
          <a:xfrm>
            <a:off x="4572000" y="4460711"/>
            <a:ext cx="3200400" cy="923330"/>
          </a:xfrm>
          <a:prstGeom prst="rect">
            <a:avLst/>
          </a:prstGeom>
          <a:noFill/>
        </p:spPr>
        <p:txBody>
          <a:bodyPr wrap="square" rtlCol="0">
            <a:spAutoFit/>
          </a:bodyPr>
          <a:lstStyle/>
          <a:p>
            <a:pPr algn="ctr"/>
            <a:r>
              <a:rPr lang="en-US" dirty="0" smtClean="0"/>
              <a:t>Only 4.8% more total energy than system-1 and</a:t>
            </a:r>
          </a:p>
          <a:p>
            <a:pPr algn="ctr"/>
            <a:r>
              <a:rPr lang="en-US" dirty="0" smtClean="0"/>
              <a:t> lower energy than system-2</a:t>
            </a:r>
            <a:endParaRPr lang="en-US" dirty="0"/>
          </a:p>
        </p:txBody>
      </p:sp>
      <p:sp>
        <p:nvSpPr>
          <p:cNvPr id="37" name="TextBox 36"/>
          <p:cNvSpPr txBox="1"/>
          <p:nvPr/>
        </p:nvSpPr>
        <p:spPr>
          <a:xfrm>
            <a:off x="-152400" y="5821420"/>
            <a:ext cx="9144001" cy="400110"/>
          </a:xfrm>
          <a:prstGeom prst="rect">
            <a:avLst/>
          </a:prstGeom>
          <a:noFill/>
        </p:spPr>
        <p:txBody>
          <a:bodyPr wrap="square" rtlCol="0">
            <a:spAutoFit/>
          </a:bodyPr>
          <a:lstStyle/>
          <a:p>
            <a:pPr algn="ctr"/>
            <a:r>
              <a:rPr lang="en-US" sz="2000" b="1" dirty="0" smtClean="0">
                <a:solidFill>
                  <a:srgbClr val="FF0000"/>
                </a:solidFill>
              </a:rPr>
              <a:t>No a priori knowledge of applications is required</a:t>
            </a:r>
            <a:endParaRPr lang="en-US" sz="2000" b="1" dirty="0">
              <a:solidFill>
                <a:srgbClr val="FF0000"/>
              </a:solidFill>
            </a:endParaRPr>
          </a:p>
        </p:txBody>
      </p:sp>
      <p:sp>
        <p:nvSpPr>
          <p:cNvPr id="15" name="TextBox 14"/>
          <p:cNvSpPr txBox="1"/>
          <p:nvPr/>
        </p:nvSpPr>
        <p:spPr>
          <a:xfrm>
            <a:off x="4572000" y="3581400"/>
            <a:ext cx="4495800" cy="276999"/>
          </a:xfrm>
          <a:prstGeom prst="rect">
            <a:avLst/>
          </a:prstGeom>
          <a:noFill/>
        </p:spPr>
        <p:txBody>
          <a:bodyPr wrap="square" rtlCol="0">
            <a:spAutoFit/>
          </a:bodyPr>
          <a:lstStyle/>
          <a:p>
            <a:pPr algn="ctr"/>
            <a:r>
              <a:rPr lang="en-US" sz="1200" dirty="0"/>
              <a:t>Energy normalized to base cache for instruction cache</a:t>
            </a:r>
            <a:endParaRPr lang="en-US" sz="1200" b="1" dirty="0"/>
          </a:p>
        </p:txBody>
      </p:sp>
      <p:sp>
        <p:nvSpPr>
          <p:cNvPr id="16" name="TextBox 15"/>
          <p:cNvSpPr txBox="1"/>
          <p:nvPr/>
        </p:nvSpPr>
        <p:spPr>
          <a:xfrm>
            <a:off x="76200" y="3581400"/>
            <a:ext cx="4495800" cy="276999"/>
          </a:xfrm>
          <a:prstGeom prst="rect">
            <a:avLst/>
          </a:prstGeom>
          <a:noFill/>
        </p:spPr>
        <p:txBody>
          <a:bodyPr wrap="square" rtlCol="0">
            <a:spAutoFit/>
          </a:bodyPr>
          <a:lstStyle/>
          <a:p>
            <a:pPr algn="ctr"/>
            <a:r>
              <a:rPr lang="en-US" sz="1200" dirty="0"/>
              <a:t>Energy normalized to base cache for </a:t>
            </a:r>
            <a:r>
              <a:rPr lang="en-US" sz="1200" dirty="0" smtClean="0"/>
              <a:t>data cache</a:t>
            </a:r>
            <a:endParaRPr lang="en-US" sz="1200" b="1" dirty="0"/>
          </a:p>
        </p:txBody>
      </p:sp>
      <p:sp>
        <p:nvSpPr>
          <p:cNvPr id="17" name="Rectangle 16"/>
          <p:cNvSpPr/>
          <p:nvPr/>
        </p:nvSpPr>
        <p:spPr bwMode="auto">
          <a:xfrm>
            <a:off x="3726180" y="922020"/>
            <a:ext cx="82720" cy="76200"/>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8" name="Rectangle 17"/>
          <p:cNvSpPr/>
          <p:nvPr/>
        </p:nvSpPr>
        <p:spPr bwMode="auto">
          <a:xfrm>
            <a:off x="3728105" y="1143000"/>
            <a:ext cx="82720" cy="76200"/>
          </a:xfrm>
          <a:prstGeom prst="rect">
            <a:avLst/>
          </a:prstGeom>
          <a:solidFill>
            <a:srgbClr val="0033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9" name="Rectangle 18"/>
          <p:cNvSpPr/>
          <p:nvPr/>
        </p:nvSpPr>
        <p:spPr bwMode="auto">
          <a:xfrm>
            <a:off x="3727005" y="1371600"/>
            <a:ext cx="82720" cy="76200"/>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0" name="TextBox 19"/>
          <p:cNvSpPr txBox="1"/>
          <p:nvPr/>
        </p:nvSpPr>
        <p:spPr>
          <a:xfrm>
            <a:off x="3826510" y="837009"/>
            <a:ext cx="1835150" cy="246221"/>
          </a:xfrm>
          <a:prstGeom prst="rect">
            <a:avLst/>
          </a:prstGeom>
          <a:noFill/>
        </p:spPr>
        <p:txBody>
          <a:bodyPr wrap="square" rtlCol="0">
            <a:spAutoFit/>
          </a:bodyPr>
          <a:lstStyle/>
          <a:p>
            <a:r>
              <a:rPr lang="en-US" sz="1000" dirty="0" smtClean="0"/>
              <a:t>System 1: Energy Conservative</a:t>
            </a:r>
          </a:p>
        </p:txBody>
      </p:sp>
      <p:sp>
        <p:nvSpPr>
          <p:cNvPr id="21" name="TextBox 20"/>
          <p:cNvSpPr txBox="1"/>
          <p:nvPr/>
        </p:nvSpPr>
        <p:spPr>
          <a:xfrm>
            <a:off x="3821875" y="1057989"/>
            <a:ext cx="1835150" cy="246221"/>
          </a:xfrm>
          <a:prstGeom prst="rect">
            <a:avLst/>
          </a:prstGeom>
          <a:noFill/>
        </p:spPr>
        <p:txBody>
          <a:bodyPr wrap="square" rtlCol="0">
            <a:spAutoFit/>
          </a:bodyPr>
          <a:lstStyle/>
          <a:p>
            <a:r>
              <a:rPr lang="en-US" sz="1000" dirty="0" smtClean="0"/>
              <a:t>System 2: Performance Centric</a:t>
            </a:r>
          </a:p>
        </p:txBody>
      </p:sp>
      <p:sp>
        <p:nvSpPr>
          <p:cNvPr id="24" name="TextBox 23"/>
          <p:cNvSpPr txBox="1"/>
          <p:nvPr/>
        </p:nvSpPr>
        <p:spPr>
          <a:xfrm>
            <a:off x="3821875" y="1289654"/>
            <a:ext cx="1835150" cy="246221"/>
          </a:xfrm>
          <a:prstGeom prst="rect">
            <a:avLst/>
          </a:prstGeom>
          <a:noFill/>
        </p:spPr>
        <p:txBody>
          <a:bodyPr wrap="square" rtlCol="0">
            <a:spAutoFit/>
          </a:bodyPr>
          <a:lstStyle/>
          <a:p>
            <a:r>
              <a:rPr lang="en-US" sz="1000" dirty="0" smtClean="0"/>
              <a:t>System 3: </a:t>
            </a:r>
            <a:r>
              <a:rPr lang="en-US" sz="1000" dirty="0" err="1" smtClean="0"/>
              <a:t>SaT</a:t>
            </a:r>
            <a:r>
              <a:rPr lang="en-US" sz="1000" dirty="0" smtClean="0"/>
              <a:t> </a:t>
            </a:r>
          </a:p>
        </p:txBody>
      </p:sp>
      <p:sp>
        <p:nvSpPr>
          <p:cNvPr id="5" name="Slide Number Placeholder 4"/>
          <p:cNvSpPr>
            <a:spLocks noGrp="1"/>
          </p:cNvSpPr>
          <p:nvPr>
            <p:ph type="sldNum" sz="quarter" idx="12"/>
          </p:nvPr>
        </p:nvSpPr>
        <p:spPr/>
        <p:txBody>
          <a:bodyPr/>
          <a:lstStyle/>
          <a:p>
            <a:pPr>
              <a:defRPr/>
            </a:pPr>
            <a:fld id="{AC8AD5AF-7CB5-4CD4-A719-F51A283208B1}" type="slidenum">
              <a:rPr lang="en-US" smtClean="0">
                <a:solidFill>
                  <a:srgbClr val="000000"/>
                </a:solidFill>
              </a:rPr>
              <a:pPr>
                <a:defRPr/>
              </a:pPr>
              <a:t>19</a:t>
            </a:fld>
            <a:r>
              <a:rPr lang="en-US" smtClean="0">
                <a:solidFill>
                  <a:srgbClr val="000000"/>
                </a:solidFill>
              </a:rPr>
              <a:t>/22</a:t>
            </a:r>
            <a:endParaRPr lang="en-US" dirty="0">
              <a:solidFill>
                <a:srgbClr val="000000"/>
              </a:solidFill>
            </a:endParaRPr>
          </a:p>
        </p:txBody>
      </p:sp>
      <p:pic>
        <p:nvPicPr>
          <p:cNvPr id="26" name="Picture 2" descr="C:\Users\HLab\AppData\Local\Microsoft\Windows\Temporary Internet Files\Content.IE5\MD8M9H2J\MC900434785[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733138" y="838200"/>
            <a:ext cx="222015" cy="222015"/>
          </a:xfrm>
          <a:prstGeom prst="rect">
            <a:avLst/>
          </a:prstGeom>
          <a:noFill/>
          <a:extLst>
            <a:ext uri="{909E8E84-426E-40DD-AFC4-6F175D3DCCD1}">
              <a14:hiddenFill xmlns:a14="http://schemas.microsoft.com/office/drawing/2010/main">
                <a:solidFill>
                  <a:srgbClr val="FFFFFF"/>
                </a:solidFill>
              </a14:hiddenFill>
            </a:ext>
          </a:extLst>
        </p:spPr>
      </p:pic>
      <p:pic>
        <p:nvPicPr>
          <p:cNvPr id="27" name="Picture 4" descr="C:\Users\HLab\AppData\Local\Microsoft\Windows\Temporary Internet Files\Content.IE5\36G5WUBI\MC900441468[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668492" y="1065742"/>
            <a:ext cx="351308" cy="351308"/>
          </a:xfrm>
          <a:prstGeom prst="rect">
            <a:avLst/>
          </a:prstGeom>
          <a:noFill/>
          <a:extLst>
            <a:ext uri="{909E8E84-426E-40DD-AFC4-6F175D3DCCD1}">
              <a14:hiddenFill xmlns:a14="http://schemas.microsoft.com/office/drawing/2010/main">
                <a:solidFill>
                  <a:srgbClr val="FFFFFF"/>
                </a:solidFill>
              </a14:hiddenFill>
            </a:ext>
          </a:extLst>
        </p:spPr>
      </p:pic>
      <p:pic>
        <p:nvPicPr>
          <p:cNvPr id="29" name="Picture 5" descr="C:\Program Files\Microsoft Office\MEDIA\CAGCAT10\j0300840.wmf"/>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715669" y="1317326"/>
            <a:ext cx="280440" cy="2362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7285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500"/>
                                        <p:tgtEl>
                                          <p:spTgt spid="23"/>
                                        </p:tgtEl>
                                      </p:cBhvr>
                                    </p:animEffect>
                                  </p:childTnLst>
                                </p:cTn>
                              </p:par>
                              <p:par>
                                <p:cTn id="8" presetID="10" presetClass="entr" presetSubtype="0" fill="hold" nodeType="withEffect">
                                  <p:stCondLst>
                                    <p:cond delay="0"/>
                                  </p:stCondLst>
                                  <p:childTnLst>
                                    <p:set>
                                      <p:cBhvr>
                                        <p:cTn id="9" dur="1" fill="hold">
                                          <p:stCondLst>
                                            <p:cond delay="0"/>
                                          </p:stCondLst>
                                        </p:cTn>
                                        <p:tgtEl>
                                          <p:spTgt spid="22"/>
                                        </p:tgtEl>
                                        <p:attrNameLst>
                                          <p:attrName>style.visibility</p:attrName>
                                        </p:attrNameLst>
                                      </p:cBhvr>
                                      <p:to>
                                        <p:strVal val="visible"/>
                                      </p:to>
                                    </p:set>
                                    <p:animEffect transition="in" filter="fade">
                                      <p:cBhvr>
                                        <p:cTn id="10" dur="500"/>
                                        <p:tgtEl>
                                          <p:spTgt spid="22"/>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5"/>
                                        </p:tgtEl>
                                        <p:attrNameLst>
                                          <p:attrName>style.visibility</p:attrName>
                                        </p:attrNameLst>
                                      </p:cBhvr>
                                      <p:to>
                                        <p:strVal val="visible"/>
                                      </p:to>
                                    </p:set>
                                    <p:animEffect transition="in" filter="fade">
                                      <p:cBhvr>
                                        <p:cTn id="13" dur="500"/>
                                        <p:tgtEl>
                                          <p:spTgt spid="25"/>
                                        </p:tgtEl>
                                      </p:cBhvr>
                                    </p:animEffect>
                                  </p:childTnLst>
                                </p:cTn>
                              </p:par>
                              <p:par>
                                <p:cTn id="14" presetID="10" presetClass="entr" presetSubtype="0" fill="hold" nodeType="withEffect">
                                  <p:stCondLst>
                                    <p:cond delay="0"/>
                                  </p:stCondLst>
                                  <p:childTnLst>
                                    <p:set>
                                      <p:cBhvr>
                                        <p:cTn id="15" dur="1" fill="hold">
                                          <p:stCondLst>
                                            <p:cond delay="0"/>
                                          </p:stCondLst>
                                        </p:cTn>
                                        <p:tgtEl>
                                          <p:spTgt spid="31"/>
                                        </p:tgtEl>
                                        <p:attrNameLst>
                                          <p:attrName>style.visibility</p:attrName>
                                        </p:attrNameLst>
                                      </p:cBhvr>
                                      <p:to>
                                        <p:strVal val="visible"/>
                                      </p:to>
                                    </p:set>
                                    <p:animEffect transition="in" filter="fade">
                                      <p:cBhvr>
                                        <p:cTn id="16" dur="500"/>
                                        <p:tgtEl>
                                          <p:spTgt spid="31"/>
                                        </p:tgtEl>
                                      </p:cBhvr>
                                    </p:animEffect>
                                  </p:childTnLst>
                                </p:cTn>
                              </p:par>
                              <p:par>
                                <p:cTn id="17" presetID="10" presetClass="entr" presetSubtype="0" fill="hold" nodeType="withEffect">
                                  <p:stCondLst>
                                    <p:cond delay="0"/>
                                  </p:stCondLst>
                                  <p:childTnLst>
                                    <p:set>
                                      <p:cBhvr>
                                        <p:cTn id="18" dur="1" fill="hold">
                                          <p:stCondLst>
                                            <p:cond delay="0"/>
                                          </p:stCondLst>
                                        </p:cTn>
                                        <p:tgtEl>
                                          <p:spTgt spid="28"/>
                                        </p:tgtEl>
                                        <p:attrNameLst>
                                          <p:attrName>style.visibility</p:attrName>
                                        </p:attrNameLst>
                                      </p:cBhvr>
                                      <p:to>
                                        <p:strVal val="visible"/>
                                      </p:to>
                                    </p:set>
                                    <p:animEffect transition="in" filter="fade">
                                      <p:cBhvr>
                                        <p:cTn id="19" dur="500"/>
                                        <p:tgtEl>
                                          <p:spTgt spid="28"/>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5"/>
                                        </p:tgtEl>
                                        <p:attrNameLst>
                                          <p:attrName>style.visibility</p:attrName>
                                        </p:attrNameLst>
                                      </p:cBhvr>
                                      <p:to>
                                        <p:strVal val="visible"/>
                                      </p:to>
                                    </p:set>
                                    <p:animEffect transition="in" filter="fade">
                                      <p:cBhvr>
                                        <p:cTn id="22" dur="500"/>
                                        <p:tgtEl>
                                          <p:spTgt spid="35"/>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7"/>
                                        </p:tgtEl>
                                        <p:attrNameLst>
                                          <p:attrName>style.visibility</p:attrName>
                                        </p:attrNameLst>
                                      </p:cBhvr>
                                      <p:to>
                                        <p:strVal val="visible"/>
                                      </p:to>
                                    </p:set>
                                    <p:animEffect transition="in" filter="fade">
                                      <p:cBhvr>
                                        <p:cTn id="27"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35" grpId="0"/>
      <p:bldP spid="3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and Motivation</a:t>
            </a:r>
            <a:endParaRPr lang="en-US" dirty="0"/>
          </a:p>
        </p:txBody>
      </p:sp>
      <p:sp>
        <p:nvSpPr>
          <p:cNvPr id="3" name="Content Placeholder 2"/>
          <p:cNvSpPr>
            <a:spLocks noGrp="1"/>
          </p:cNvSpPr>
          <p:nvPr>
            <p:ph idx="1"/>
          </p:nvPr>
        </p:nvSpPr>
        <p:spPr>
          <a:xfrm>
            <a:off x="685800" y="1371600"/>
            <a:ext cx="8077200" cy="4114800"/>
          </a:xfrm>
        </p:spPr>
        <p:txBody>
          <a:bodyPr/>
          <a:lstStyle/>
          <a:p>
            <a:r>
              <a:rPr lang="en-US" dirty="0" smtClean="0"/>
              <a:t>Reducing energy in computing devices is key goal</a:t>
            </a:r>
          </a:p>
          <a:p>
            <a:r>
              <a:rPr lang="en-US" dirty="0" smtClean="0"/>
              <a:t>Application hardware requirements significantly impact energy consumption</a:t>
            </a:r>
          </a:p>
          <a:p>
            <a:pPr lvl="1"/>
            <a:r>
              <a:rPr lang="en-US" dirty="0"/>
              <a:t>A</a:t>
            </a:r>
            <a:r>
              <a:rPr lang="en-US" dirty="0" smtClean="0"/>
              <a:t>n application’s workload can thrash a cache with improper size/associativity</a:t>
            </a:r>
          </a:p>
          <a:p>
            <a:r>
              <a:rPr lang="en-US" dirty="0"/>
              <a:t>H</a:t>
            </a:r>
            <a:r>
              <a:rPr lang="en-US" dirty="0" smtClean="0"/>
              <a:t>ardware </a:t>
            </a:r>
            <a:r>
              <a:rPr lang="en-US" dirty="0"/>
              <a:t>resources can be specialized </a:t>
            </a:r>
            <a:r>
              <a:rPr lang="en-US" dirty="0" smtClean="0"/>
              <a:t>for </a:t>
            </a:r>
            <a:r>
              <a:rPr lang="en-US" dirty="0"/>
              <a:t>energy </a:t>
            </a:r>
            <a:r>
              <a:rPr lang="en-US" dirty="0" smtClean="0"/>
              <a:t>efficiency</a:t>
            </a:r>
          </a:p>
          <a:p>
            <a:pPr lvl="1"/>
            <a:r>
              <a:rPr lang="en-US" dirty="0" smtClean="0"/>
              <a:t>Voltage</a:t>
            </a:r>
            <a:r>
              <a:rPr lang="en-US" dirty="0"/>
              <a:t>, clock frequency, cache size/associativity, etc. </a:t>
            </a:r>
          </a:p>
          <a:p>
            <a:endParaRPr lang="en-US" dirty="0" smtClean="0"/>
          </a:p>
          <a:p>
            <a:endParaRPr lang="en-US" dirty="0"/>
          </a:p>
          <a:p>
            <a:endParaRPr lang="en-US" dirty="0" smtClean="0"/>
          </a:p>
          <a:p>
            <a:endParaRPr lang="en-US" dirty="0"/>
          </a:p>
          <a:p>
            <a:endParaRPr lang="en-US" dirty="0" smtClean="0"/>
          </a:p>
          <a:p>
            <a:r>
              <a:rPr lang="en-US" dirty="0">
                <a:solidFill>
                  <a:srgbClr val="FF0000"/>
                </a:solidFill>
              </a:rPr>
              <a:t>Hardware resources can be specialized to meet application </a:t>
            </a:r>
            <a:r>
              <a:rPr lang="en-US" dirty="0" smtClean="0">
                <a:solidFill>
                  <a:srgbClr val="FF0000"/>
                </a:solidFill>
              </a:rPr>
              <a:t>requirements</a:t>
            </a:r>
            <a:endParaRPr lang="en-US" dirty="0">
              <a:solidFill>
                <a:srgbClr val="FF0000"/>
              </a:solidFill>
            </a:endParaRPr>
          </a:p>
        </p:txBody>
      </p:sp>
      <p:grpSp>
        <p:nvGrpSpPr>
          <p:cNvPr id="19" name="Group 18"/>
          <p:cNvGrpSpPr/>
          <p:nvPr/>
        </p:nvGrpSpPr>
        <p:grpSpPr>
          <a:xfrm>
            <a:off x="1066649" y="3657600"/>
            <a:ext cx="5722854" cy="1543565"/>
            <a:chOff x="1066800" y="4674082"/>
            <a:chExt cx="5722854" cy="1543565"/>
          </a:xfrm>
        </p:grpSpPr>
        <p:grpSp>
          <p:nvGrpSpPr>
            <p:cNvPr id="5" name="Group 2"/>
            <p:cNvGrpSpPr>
              <a:grpSpLocks/>
            </p:cNvGrpSpPr>
            <p:nvPr/>
          </p:nvGrpSpPr>
          <p:grpSpPr bwMode="auto">
            <a:xfrm>
              <a:off x="2933700" y="4674082"/>
              <a:ext cx="762000" cy="536637"/>
              <a:chOff x="2304" y="1584"/>
              <a:chExt cx="1740" cy="1554"/>
            </a:xfrm>
          </p:grpSpPr>
          <p:sp>
            <p:nvSpPr>
              <p:cNvPr id="6" name="Film"/>
              <p:cNvSpPr>
                <a:spLocks noEditPoints="1" noChangeArrowheads="1"/>
              </p:cNvSpPr>
              <p:nvPr/>
            </p:nvSpPr>
            <p:spPr bwMode="auto">
              <a:xfrm>
                <a:off x="2304" y="1980"/>
                <a:ext cx="726" cy="1158"/>
              </a:xfrm>
              <a:custGeom>
                <a:avLst/>
                <a:gdLst>
                  <a:gd name="T0" fmla="*/ 0 w 21600"/>
                  <a:gd name="T1" fmla="*/ 0 h 21600"/>
                  <a:gd name="T2" fmla="*/ 10800 w 21600"/>
                  <a:gd name="T3" fmla="*/ 0 h 21600"/>
                  <a:gd name="T4" fmla="*/ 21600 w 21600"/>
                  <a:gd name="T5" fmla="*/ 0 h 21600"/>
                  <a:gd name="T6" fmla="*/ 21600 w 21600"/>
                  <a:gd name="T7" fmla="*/ 10800 h 21600"/>
                  <a:gd name="T8" fmla="*/ 21600 w 21600"/>
                  <a:gd name="T9" fmla="*/ 21600 h 21600"/>
                  <a:gd name="T10" fmla="*/ 10800 w 21600"/>
                  <a:gd name="T11" fmla="*/ 21600 h 21600"/>
                  <a:gd name="T12" fmla="*/ 0 w 21600"/>
                  <a:gd name="T13" fmla="*/ 21600 h 21600"/>
                  <a:gd name="T14" fmla="*/ 0 w 21600"/>
                  <a:gd name="T15" fmla="*/ 10800 h 21600"/>
                  <a:gd name="T16" fmla="*/ 4960 w 21600"/>
                  <a:gd name="T17" fmla="*/ 8129 h 21600"/>
                  <a:gd name="T18" fmla="*/ 17079 w 21600"/>
                  <a:gd name="T19" fmla="*/ 1342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21600" y="0"/>
                    </a:moveTo>
                    <a:lnTo>
                      <a:pt x="21600" y="21600"/>
                    </a:lnTo>
                    <a:lnTo>
                      <a:pt x="0" y="21600"/>
                    </a:lnTo>
                    <a:lnTo>
                      <a:pt x="0" y="0"/>
                    </a:lnTo>
                    <a:lnTo>
                      <a:pt x="21600" y="0"/>
                    </a:lnTo>
                    <a:close/>
                  </a:path>
                  <a:path w="21600" h="21600" extrusionOk="0">
                    <a:moveTo>
                      <a:pt x="3014" y="21600"/>
                    </a:moveTo>
                    <a:lnTo>
                      <a:pt x="3014" y="0"/>
                    </a:lnTo>
                    <a:lnTo>
                      <a:pt x="0" y="0"/>
                    </a:lnTo>
                    <a:lnTo>
                      <a:pt x="0" y="21600"/>
                    </a:lnTo>
                    <a:lnTo>
                      <a:pt x="3014" y="21600"/>
                    </a:lnTo>
                    <a:close/>
                  </a:path>
                  <a:path w="21600" h="21600" extrusionOk="0">
                    <a:moveTo>
                      <a:pt x="21600" y="21600"/>
                    </a:moveTo>
                    <a:lnTo>
                      <a:pt x="21600" y="0"/>
                    </a:lnTo>
                    <a:lnTo>
                      <a:pt x="18586" y="0"/>
                    </a:lnTo>
                    <a:lnTo>
                      <a:pt x="18586" y="21600"/>
                    </a:lnTo>
                    <a:lnTo>
                      <a:pt x="21600" y="21600"/>
                    </a:lnTo>
                    <a:close/>
                  </a:path>
                  <a:path w="21600" h="21600" extrusionOk="0">
                    <a:moveTo>
                      <a:pt x="6028" y="6574"/>
                    </a:moveTo>
                    <a:lnTo>
                      <a:pt x="15572" y="6574"/>
                    </a:lnTo>
                    <a:lnTo>
                      <a:pt x="16074" y="6574"/>
                    </a:lnTo>
                    <a:lnTo>
                      <a:pt x="16326" y="6457"/>
                    </a:lnTo>
                    <a:lnTo>
                      <a:pt x="16577" y="6339"/>
                    </a:lnTo>
                    <a:lnTo>
                      <a:pt x="16828" y="6222"/>
                    </a:lnTo>
                    <a:lnTo>
                      <a:pt x="17079" y="6222"/>
                    </a:lnTo>
                    <a:lnTo>
                      <a:pt x="17330" y="5987"/>
                    </a:lnTo>
                    <a:lnTo>
                      <a:pt x="17330" y="5870"/>
                    </a:lnTo>
                    <a:lnTo>
                      <a:pt x="17581" y="5635"/>
                    </a:lnTo>
                    <a:lnTo>
                      <a:pt x="17581" y="1526"/>
                    </a:lnTo>
                    <a:lnTo>
                      <a:pt x="17330" y="1291"/>
                    </a:lnTo>
                    <a:lnTo>
                      <a:pt x="17330" y="1174"/>
                    </a:lnTo>
                    <a:lnTo>
                      <a:pt x="17079" y="1057"/>
                    </a:lnTo>
                    <a:lnTo>
                      <a:pt x="16828" y="939"/>
                    </a:lnTo>
                    <a:lnTo>
                      <a:pt x="16577" y="822"/>
                    </a:lnTo>
                    <a:lnTo>
                      <a:pt x="16326" y="704"/>
                    </a:lnTo>
                    <a:lnTo>
                      <a:pt x="16074" y="704"/>
                    </a:lnTo>
                    <a:lnTo>
                      <a:pt x="15572" y="587"/>
                    </a:lnTo>
                    <a:lnTo>
                      <a:pt x="6028" y="587"/>
                    </a:lnTo>
                    <a:lnTo>
                      <a:pt x="5526" y="704"/>
                    </a:lnTo>
                    <a:lnTo>
                      <a:pt x="5274" y="704"/>
                    </a:lnTo>
                    <a:lnTo>
                      <a:pt x="5023" y="822"/>
                    </a:lnTo>
                    <a:lnTo>
                      <a:pt x="4772" y="939"/>
                    </a:lnTo>
                    <a:lnTo>
                      <a:pt x="4521" y="1057"/>
                    </a:lnTo>
                    <a:lnTo>
                      <a:pt x="4270" y="1174"/>
                    </a:lnTo>
                    <a:lnTo>
                      <a:pt x="4270" y="1291"/>
                    </a:lnTo>
                    <a:lnTo>
                      <a:pt x="4019" y="1526"/>
                    </a:lnTo>
                    <a:lnTo>
                      <a:pt x="4019" y="5635"/>
                    </a:lnTo>
                    <a:lnTo>
                      <a:pt x="4270" y="5870"/>
                    </a:lnTo>
                    <a:lnTo>
                      <a:pt x="4270" y="5987"/>
                    </a:lnTo>
                    <a:lnTo>
                      <a:pt x="4521" y="6222"/>
                    </a:lnTo>
                    <a:lnTo>
                      <a:pt x="4772" y="6222"/>
                    </a:lnTo>
                    <a:lnTo>
                      <a:pt x="5023" y="6339"/>
                    </a:lnTo>
                    <a:lnTo>
                      <a:pt x="5274" y="6457"/>
                    </a:lnTo>
                    <a:lnTo>
                      <a:pt x="5526" y="6574"/>
                    </a:lnTo>
                    <a:lnTo>
                      <a:pt x="6028" y="6574"/>
                    </a:lnTo>
                    <a:close/>
                  </a:path>
                  <a:path w="21600" h="21600" extrusionOk="0">
                    <a:moveTo>
                      <a:pt x="6028" y="13617"/>
                    </a:moveTo>
                    <a:lnTo>
                      <a:pt x="15572" y="13617"/>
                    </a:lnTo>
                    <a:lnTo>
                      <a:pt x="16074" y="13617"/>
                    </a:lnTo>
                    <a:lnTo>
                      <a:pt x="16326" y="13617"/>
                    </a:lnTo>
                    <a:lnTo>
                      <a:pt x="16577" y="13500"/>
                    </a:lnTo>
                    <a:lnTo>
                      <a:pt x="16828" y="13383"/>
                    </a:lnTo>
                    <a:lnTo>
                      <a:pt x="17079" y="13265"/>
                    </a:lnTo>
                    <a:lnTo>
                      <a:pt x="17330" y="13148"/>
                    </a:lnTo>
                    <a:lnTo>
                      <a:pt x="17330" y="12913"/>
                    </a:lnTo>
                    <a:lnTo>
                      <a:pt x="17581" y="12796"/>
                    </a:lnTo>
                    <a:lnTo>
                      <a:pt x="17581" y="8687"/>
                    </a:lnTo>
                    <a:lnTo>
                      <a:pt x="17330" y="8452"/>
                    </a:lnTo>
                    <a:lnTo>
                      <a:pt x="17330" y="8335"/>
                    </a:lnTo>
                    <a:lnTo>
                      <a:pt x="17079" y="8217"/>
                    </a:lnTo>
                    <a:lnTo>
                      <a:pt x="16828" y="7983"/>
                    </a:lnTo>
                    <a:lnTo>
                      <a:pt x="16577" y="7983"/>
                    </a:lnTo>
                    <a:lnTo>
                      <a:pt x="16326" y="7865"/>
                    </a:lnTo>
                    <a:lnTo>
                      <a:pt x="16074" y="7865"/>
                    </a:lnTo>
                    <a:lnTo>
                      <a:pt x="15572" y="7748"/>
                    </a:lnTo>
                    <a:lnTo>
                      <a:pt x="6028" y="7748"/>
                    </a:lnTo>
                    <a:lnTo>
                      <a:pt x="5526" y="7865"/>
                    </a:lnTo>
                    <a:lnTo>
                      <a:pt x="5274" y="7865"/>
                    </a:lnTo>
                    <a:lnTo>
                      <a:pt x="5023" y="7983"/>
                    </a:lnTo>
                    <a:lnTo>
                      <a:pt x="4772" y="7983"/>
                    </a:lnTo>
                    <a:lnTo>
                      <a:pt x="4521" y="8217"/>
                    </a:lnTo>
                    <a:lnTo>
                      <a:pt x="4270" y="8335"/>
                    </a:lnTo>
                    <a:lnTo>
                      <a:pt x="4270" y="8452"/>
                    </a:lnTo>
                    <a:lnTo>
                      <a:pt x="4019" y="8687"/>
                    </a:lnTo>
                    <a:lnTo>
                      <a:pt x="4019" y="12796"/>
                    </a:lnTo>
                    <a:lnTo>
                      <a:pt x="4270" y="12913"/>
                    </a:lnTo>
                    <a:lnTo>
                      <a:pt x="4270" y="13148"/>
                    </a:lnTo>
                    <a:lnTo>
                      <a:pt x="4521" y="13265"/>
                    </a:lnTo>
                    <a:lnTo>
                      <a:pt x="4772" y="13383"/>
                    </a:lnTo>
                    <a:lnTo>
                      <a:pt x="5023" y="13500"/>
                    </a:lnTo>
                    <a:lnTo>
                      <a:pt x="5274" y="13617"/>
                    </a:lnTo>
                    <a:lnTo>
                      <a:pt x="5526" y="13617"/>
                    </a:lnTo>
                    <a:lnTo>
                      <a:pt x="6028" y="13617"/>
                    </a:lnTo>
                    <a:close/>
                  </a:path>
                  <a:path w="21600" h="21600" extrusionOk="0">
                    <a:moveTo>
                      <a:pt x="6028" y="20778"/>
                    </a:moveTo>
                    <a:lnTo>
                      <a:pt x="15572" y="20778"/>
                    </a:lnTo>
                    <a:lnTo>
                      <a:pt x="16074" y="20778"/>
                    </a:lnTo>
                    <a:lnTo>
                      <a:pt x="16326" y="20661"/>
                    </a:lnTo>
                    <a:lnTo>
                      <a:pt x="16577" y="20661"/>
                    </a:lnTo>
                    <a:lnTo>
                      <a:pt x="16828" y="20543"/>
                    </a:lnTo>
                    <a:lnTo>
                      <a:pt x="17079" y="20426"/>
                    </a:lnTo>
                    <a:lnTo>
                      <a:pt x="17330" y="20309"/>
                    </a:lnTo>
                    <a:lnTo>
                      <a:pt x="17330" y="20074"/>
                    </a:lnTo>
                    <a:lnTo>
                      <a:pt x="17581" y="19957"/>
                    </a:lnTo>
                    <a:lnTo>
                      <a:pt x="17581" y="15730"/>
                    </a:lnTo>
                    <a:lnTo>
                      <a:pt x="17330" y="15613"/>
                    </a:lnTo>
                    <a:lnTo>
                      <a:pt x="17330" y="15378"/>
                    </a:lnTo>
                    <a:lnTo>
                      <a:pt x="17079" y="15378"/>
                    </a:lnTo>
                    <a:lnTo>
                      <a:pt x="16828" y="15143"/>
                    </a:lnTo>
                    <a:lnTo>
                      <a:pt x="16577" y="15026"/>
                    </a:lnTo>
                    <a:lnTo>
                      <a:pt x="16326" y="15026"/>
                    </a:lnTo>
                    <a:lnTo>
                      <a:pt x="16074" y="15026"/>
                    </a:lnTo>
                    <a:lnTo>
                      <a:pt x="15572" y="14909"/>
                    </a:lnTo>
                    <a:lnTo>
                      <a:pt x="6028" y="14909"/>
                    </a:lnTo>
                    <a:lnTo>
                      <a:pt x="5526" y="15026"/>
                    </a:lnTo>
                    <a:lnTo>
                      <a:pt x="5274" y="15026"/>
                    </a:lnTo>
                    <a:lnTo>
                      <a:pt x="5023" y="15026"/>
                    </a:lnTo>
                    <a:lnTo>
                      <a:pt x="4772" y="15143"/>
                    </a:lnTo>
                    <a:lnTo>
                      <a:pt x="4521" y="15378"/>
                    </a:lnTo>
                    <a:lnTo>
                      <a:pt x="4270" y="15378"/>
                    </a:lnTo>
                    <a:lnTo>
                      <a:pt x="4270" y="15613"/>
                    </a:lnTo>
                    <a:lnTo>
                      <a:pt x="4019" y="15730"/>
                    </a:lnTo>
                    <a:lnTo>
                      <a:pt x="4019" y="19957"/>
                    </a:lnTo>
                    <a:lnTo>
                      <a:pt x="4270" y="20074"/>
                    </a:lnTo>
                    <a:lnTo>
                      <a:pt x="4270" y="20309"/>
                    </a:lnTo>
                    <a:lnTo>
                      <a:pt x="4521" y="20426"/>
                    </a:lnTo>
                    <a:lnTo>
                      <a:pt x="4772" y="20543"/>
                    </a:lnTo>
                    <a:lnTo>
                      <a:pt x="5023" y="20661"/>
                    </a:lnTo>
                    <a:lnTo>
                      <a:pt x="5274" y="20661"/>
                    </a:lnTo>
                    <a:lnTo>
                      <a:pt x="5526" y="20778"/>
                    </a:lnTo>
                    <a:lnTo>
                      <a:pt x="6028" y="20778"/>
                    </a:lnTo>
                    <a:close/>
                  </a:path>
                  <a:path w="21600" h="21600" extrusionOk="0">
                    <a:moveTo>
                      <a:pt x="753" y="1291"/>
                    </a:moveTo>
                    <a:lnTo>
                      <a:pt x="2260" y="1291"/>
                    </a:lnTo>
                    <a:lnTo>
                      <a:pt x="2260" y="235"/>
                    </a:lnTo>
                    <a:lnTo>
                      <a:pt x="753" y="235"/>
                    </a:lnTo>
                    <a:lnTo>
                      <a:pt x="753" y="1291"/>
                    </a:lnTo>
                    <a:close/>
                  </a:path>
                  <a:path w="21600" h="21600" extrusionOk="0">
                    <a:moveTo>
                      <a:pt x="753" y="2700"/>
                    </a:moveTo>
                    <a:lnTo>
                      <a:pt x="2260" y="2700"/>
                    </a:lnTo>
                    <a:lnTo>
                      <a:pt x="2260" y="1643"/>
                    </a:lnTo>
                    <a:lnTo>
                      <a:pt x="753" y="1643"/>
                    </a:lnTo>
                    <a:lnTo>
                      <a:pt x="753" y="2700"/>
                    </a:lnTo>
                    <a:close/>
                  </a:path>
                  <a:path w="21600" h="21600" extrusionOk="0">
                    <a:moveTo>
                      <a:pt x="753" y="4109"/>
                    </a:moveTo>
                    <a:lnTo>
                      <a:pt x="2260" y="4109"/>
                    </a:lnTo>
                    <a:lnTo>
                      <a:pt x="2260" y="3052"/>
                    </a:lnTo>
                    <a:lnTo>
                      <a:pt x="753" y="3052"/>
                    </a:lnTo>
                    <a:lnTo>
                      <a:pt x="753" y="4109"/>
                    </a:lnTo>
                    <a:close/>
                  </a:path>
                  <a:path w="21600" h="21600" extrusionOk="0">
                    <a:moveTo>
                      <a:pt x="753" y="5517"/>
                    </a:moveTo>
                    <a:lnTo>
                      <a:pt x="2260" y="5517"/>
                    </a:lnTo>
                    <a:lnTo>
                      <a:pt x="2260" y="4461"/>
                    </a:lnTo>
                    <a:lnTo>
                      <a:pt x="753" y="4461"/>
                    </a:lnTo>
                    <a:lnTo>
                      <a:pt x="753" y="5517"/>
                    </a:lnTo>
                    <a:close/>
                  </a:path>
                  <a:path w="21600" h="21600" extrusionOk="0">
                    <a:moveTo>
                      <a:pt x="753" y="6926"/>
                    </a:moveTo>
                    <a:lnTo>
                      <a:pt x="2260" y="6926"/>
                    </a:lnTo>
                    <a:lnTo>
                      <a:pt x="2260" y="5870"/>
                    </a:lnTo>
                    <a:lnTo>
                      <a:pt x="753" y="5870"/>
                    </a:lnTo>
                    <a:lnTo>
                      <a:pt x="753" y="6926"/>
                    </a:lnTo>
                    <a:close/>
                  </a:path>
                  <a:path w="21600" h="21600" extrusionOk="0">
                    <a:moveTo>
                      <a:pt x="753" y="8335"/>
                    </a:moveTo>
                    <a:lnTo>
                      <a:pt x="2260" y="8335"/>
                    </a:lnTo>
                    <a:lnTo>
                      <a:pt x="2260" y="7278"/>
                    </a:lnTo>
                    <a:lnTo>
                      <a:pt x="753" y="7278"/>
                    </a:lnTo>
                    <a:lnTo>
                      <a:pt x="753" y="8335"/>
                    </a:lnTo>
                    <a:close/>
                  </a:path>
                  <a:path w="21600" h="21600" extrusionOk="0">
                    <a:moveTo>
                      <a:pt x="753" y="9743"/>
                    </a:moveTo>
                    <a:lnTo>
                      <a:pt x="2260" y="9743"/>
                    </a:lnTo>
                    <a:lnTo>
                      <a:pt x="2260" y="8687"/>
                    </a:lnTo>
                    <a:lnTo>
                      <a:pt x="753" y="8687"/>
                    </a:lnTo>
                    <a:lnTo>
                      <a:pt x="753" y="9743"/>
                    </a:lnTo>
                    <a:close/>
                  </a:path>
                  <a:path w="21600" h="21600" extrusionOk="0">
                    <a:moveTo>
                      <a:pt x="753" y="11152"/>
                    </a:moveTo>
                    <a:lnTo>
                      <a:pt x="2260" y="11152"/>
                    </a:lnTo>
                    <a:lnTo>
                      <a:pt x="2260" y="10096"/>
                    </a:lnTo>
                    <a:lnTo>
                      <a:pt x="753" y="10096"/>
                    </a:lnTo>
                    <a:lnTo>
                      <a:pt x="753" y="11152"/>
                    </a:lnTo>
                    <a:close/>
                  </a:path>
                  <a:path w="21600" h="21600" extrusionOk="0">
                    <a:moveTo>
                      <a:pt x="753" y="12561"/>
                    </a:moveTo>
                    <a:lnTo>
                      <a:pt x="2260" y="12561"/>
                    </a:lnTo>
                    <a:lnTo>
                      <a:pt x="2260" y="11504"/>
                    </a:lnTo>
                    <a:lnTo>
                      <a:pt x="753" y="11504"/>
                    </a:lnTo>
                    <a:lnTo>
                      <a:pt x="753" y="12561"/>
                    </a:lnTo>
                    <a:close/>
                  </a:path>
                  <a:path w="21600" h="21600" extrusionOk="0">
                    <a:moveTo>
                      <a:pt x="753" y="13970"/>
                    </a:moveTo>
                    <a:lnTo>
                      <a:pt x="2260" y="13970"/>
                    </a:lnTo>
                    <a:lnTo>
                      <a:pt x="2260" y="12913"/>
                    </a:lnTo>
                    <a:lnTo>
                      <a:pt x="753" y="12913"/>
                    </a:lnTo>
                    <a:lnTo>
                      <a:pt x="753" y="13970"/>
                    </a:lnTo>
                    <a:close/>
                  </a:path>
                  <a:path w="21600" h="21600" extrusionOk="0">
                    <a:moveTo>
                      <a:pt x="753" y="15378"/>
                    </a:moveTo>
                    <a:lnTo>
                      <a:pt x="2260" y="15378"/>
                    </a:lnTo>
                    <a:lnTo>
                      <a:pt x="2260" y="14322"/>
                    </a:lnTo>
                    <a:lnTo>
                      <a:pt x="753" y="14322"/>
                    </a:lnTo>
                    <a:lnTo>
                      <a:pt x="753" y="15378"/>
                    </a:lnTo>
                    <a:close/>
                  </a:path>
                  <a:path w="21600" h="21600" extrusionOk="0">
                    <a:moveTo>
                      <a:pt x="753" y="16787"/>
                    </a:moveTo>
                    <a:lnTo>
                      <a:pt x="2260" y="16787"/>
                    </a:lnTo>
                    <a:lnTo>
                      <a:pt x="2260" y="15730"/>
                    </a:lnTo>
                    <a:lnTo>
                      <a:pt x="753" y="15730"/>
                    </a:lnTo>
                    <a:lnTo>
                      <a:pt x="753" y="16787"/>
                    </a:lnTo>
                    <a:close/>
                  </a:path>
                  <a:path w="21600" h="21600" extrusionOk="0">
                    <a:moveTo>
                      <a:pt x="753" y="18196"/>
                    </a:moveTo>
                    <a:lnTo>
                      <a:pt x="2260" y="18196"/>
                    </a:lnTo>
                    <a:lnTo>
                      <a:pt x="2260" y="17139"/>
                    </a:lnTo>
                    <a:lnTo>
                      <a:pt x="753" y="17139"/>
                    </a:lnTo>
                    <a:lnTo>
                      <a:pt x="753" y="18196"/>
                    </a:lnTo>
                    <a:close/>
                  </a:path>
                  <a:path w="21600" h="21600" extrusionOk="0">
                    <a:moveTo>
                      <a:pt x="753" y="19604"/>
                    </a:moveTo>
                    <a:lnTo>
                      <a:pt x="2260" y="19604"/>
                    </a:lnTo>
                    <a:lnTo>
                      <a:pt x="2260" y="18548"/>
                    </a:lnTo>
                    <a:lnTo>
                      <a:pt x="753" y="18548"/>
                    </a:lnTo>
                    <a:lnTo>
                      <a:pt x="753" y="19604"/>
                    </a:lnTo>
                    <a:close/>
                  </a:path>
                  <a:path w="21600" h="21600" extrusionOk="0">
                    <a:moveTo>
                      <a:pt x="753" y="21013"/>
                    </a:moveTo>
                    <a:lnTo>
                      <a:pt x="2260" y="21013"/>
                    </a:lnTo>
                    <a:lnTo>
                      <a:pt x="2260" y="19957"/>
                    </a:lnTo>
                    <a:lnTo>
                      <a:pt x="753" y="19957"/>
                    </a:lnTo>
                    <a:lnTo>
                      <a:pt x="753" y="21013"/>
                    </a:lnTo>
                    <a:close/>
                  </a:path>
                  <a:path w="21600" h="21600" extrusionOk="0">
                    <a:moveTo>
                      <a:pt x="19340" y="1409"/>
                    </a:moveTo>
                    <a:lnTo>
                      <a:pt x="20595" y="1409"/>
                    </a:lnTo>
                    <a:lnTo>
                      <a:pt x="20595" y="352"/>
                    </a:lnTo>
                    <a:lnTo>
                      <a:pt x="19340" y="352"/>
                    </a:lnTo>
                    <a:lnTo>
                      <a:pt x="19340" y="1409"/>
                    </a:lnTo>
                    <a:close/>
                  </a:path>
                  <a:path w="21600" h="21600" extrusionOk="0">
                    <a:moveTo>
                      <a:pt x="19340" y="2700"/>
                    </a:moveTo>
                    <a:lnTo>
                      <a:pt x="20595" y="2700"/>
                    </a:lnTo>
                    <a:lnTo>
                      <a:pt x="20595" y="1643"/>
                    </a:lnTo>
                    <a:lnTo>
                      <a:pt x="19340" y="1643"/>
                    </a:lnTo>
                    <a:lnTo>
                      <a:pt x="19340" y="2700"/>
                    </a:lnTo>
                    <a:close/>
                  </a:path>
                  <a:path w="21600" h="21600" extrusionOk="0">
                    <a:moveTo>
                      <a:pt x="19340" y="4109"/>
                    </a:moveTo>
                    <a:lnTo>
                      <a:pt x="20595" y="4109"/>
                    </a:lnTo>
                    <a:lnTo>
                      <a:pt x="20595" y="3052"/>
                    </a:lnTo>
                    <a:lnTo>
                      <a:pt x="19340" y="3052"/>
                    </a:lnTo>
                    <a:lnTo>
                      <a:pt x="19340" y="4109"/>
                    </a:lnTo>
                    <a:close/>
                  </a:path>
                  <a:path w="21600" h="21600" extrusionOk="0">
                    <a:moveTo>
                      <a:pt x="19340" y="5517"/>
                    </a:moveTo>
                    <a:lnTo>
                      <a:pt x="20595" y="5517"/>
                    </a:lnTo>
                    <a:lnTo>
                      <a:pt x="20595" y="4461"/>
                    </a:lnTo>
                    <a:lnTo>
                      <a:pt x="19340" y="4461"/>
                    </a:lnTo>
                    <a:lnTo>
                      <a:pt x="19340" y="5517"/>
                    </a:lnTo>
                    <a:close/>
                  </a:path>
                  <a:path w="21600" h="21600" extrusionOk="0">
                    <a:moveTo>
                      <a:pt x="19340" y="6926"/>
                    </a:moveTo>
                    <a:lnTo>
                      <a:pt x="20595" y="6926"/>
                    </a:lnTo>
                    <a:lnTo>
                      <a:pt x="20595" y="5870"/>
                    </a:lnTo>
                    <a:lnTo>
                      <a:pt x="19340" y="5870"/>
                    </a:lnTo>
                    <a:lnTo>
                      <a:pt x="19340" y="6926"/>
                    </a:lnTo>
                    <a:close/>
                  </a:path>
                  <a:path w="21600" h="21600" extrusionOk="0">
                    <a:moveTo>
                      <a:pt x="19340" y="8335"/>
                    </a:moveTo>
                    <a:lnTo>
                      <a:pt x="20595" y="8335"/>
                    </a:lnTo>
                    <a:lnTo>
                      <a:pt x="20595" y="7278"/>
                    </a:lnTo>
                    <a:lnTo>
                      <a:pt x="19340" y="7278"/>
                    </a:lnTo>
                    <a:lnTo>
                      <a:pt x="19340" y="8335"/>
                    </a:lnTo>
                    <a:close/>
                  </a:path>
                  <a:path w="21600" h="21600" extrusionOk="0">
                    <a:moveTo>
                      <a:pt x="19340" y="9743"/>
                    </a:moveTo>
                    <a:lnTo>
                      <a:pt x="20595" y="9743"/>
                    </a:lnTo>
                    <a:lnTo>
                      <a:pt x="20595" y="8687"/>
                    </a:lnTo>
                    <a:lnTo>
                      <a:pt x="19340" y="8687"/>
                    </a:lnTo>
                    <a:lnTo>
                      <a:pt x="19340" y="9743"/>
                    </a:lnTo>
                    <a:close/>
                  </a:path>
                  <a:path w="21600" h="21600" extrusionOk="0">
                    <a:moveTo>
                      <a:pt x="19340" y="11152"/>
                    </a:moveTo>
                    <a:lnTo>
                      <a:pt x="20595" y="11152"/>
                    </a:lnTo>
                    <a:lnTo>
                      <a:pt x="20595" y="10096"/>
                    </a:lnTo>
                    <a:lnTo>
                      <a:pt x="19340" y="10096"/>
                    </a:lnTo>
                    <a:lnTo>
                      <a:pt x="19340" y="11152"/>
                    </a:lnTo>
                    <a:close/>
                  </a:path>
                  <a:path w="21600" h="21600" extrusionOk="0">
                    <a:moveTo>
                      <a:pt x="19340" y="12561"/>
                    </a:moveTo>
                    <a:lnTo>
                      <a:pt x="20595" y="12561"/>
                    </a:lnTo>
                    <a:lnTo>
                      <a:pt x="20595" y="11504"/>
                    </a:lnTo>
                    <a:lnTo>
                      <a:pt x="19340" y="11504"/>
                    </a:lnTo>
                    <a:lnTo>
                      <a:pt x="19340" y="12561"/>
                    </a:lnTo>
                    <a:close/>
                  </a:path>
                  <a:path w="21600" h="21600" extrusionOk="0">
                    <a:moveTo>
                      <a:pt x="19340" y="13970"/>
                    </a:moveTo>
                    <a:lnTo>
                      <a:pt x="20595" y="13970"/>
                    </a:lnTo>
                    <a:lnTo>
                      <a:pt x="20595" y="12913"/>
                    </a:lnTo>
                    <a:lnTo>
                      <a:pt x="19340" y="12913"/>
                    </a:lnTo>
                    <a:lnTo>
                      <a:pt x="19340" y="13970"/>
                    </a:lnTo>
                    <a:close/>
                  </a:path>
                  <a:path w="21600" h="21600" extrusionOk="0">
                    <a:moveTo>
                      <a:pt x="19340" y="15378"/>
                    </a:moveTo>
                    <a:lnTo>
                      <a:pt x="20595" y="15378"/>
                    </a:lnTo>
                    <a:lnTo>
                      <a:pt x="20595" y="14322"/>
                    </a:lnTo>
                    <a:lnTo>
                      <a:pt x="19340" y="14322"/>
                    </a:lnTo>
                    <a:lnTo>
                      <a:pt x="19340" y="15378"/>
                    </a:lnTo>
                    <a:close/>
                  </a:path>
                  <a:path w="21600" h="21600" extrusionOk="0">
                    <a:moveTo>
                      <a:pt x="19340" y="16787"/>
                    </a:moveTo>
                    <a:lnTo>
                      <a:pt x="20595" y="16787"/>
                    </a:lnTo>
                    <a:lnTo>
                      <a:pt x="20595" y="15730"/>
                    </a:lnTo>
                    <a:lnTo>
                      <a:pt x="19340" y="15730"/>
                    </a:lnTo>
                    <a:lnTo>
                      <a:pt x="19340" y="16787"/>
                    </a:lnTo>
                    <a:close/>
                  </a:path>
                  <a:path w="21600" h="21600" extrusionOk="0">
                    <a:moveTo>
                      <a:pt x="19340" y="18196"/>
                    </a:moveTo>
                    <a:lnTo>
                      <a:pt x="20595" y="18196"/>
                    </a:lnTo>
                    <a:lnTo>
                      <a:pt x="20595" y="17139"/>
                    </a:lnTo>
                    <a:lnTo>
                      <a:pt x="19340" y="17139"/>
                    </a:lnTo>
                    <a:lnTo>
                      <a:pt x="19340" y="18196"/>
                    </a:lnTo>
                    <a:close/>
                  </a:path>
                  <a:path w="21600" h="21600" extrusionOk="0">
                    <a:moveTo>
                      <a:pt x="19340" y="19604"/>
                    </a:moveTo>
                    <a:lnTo>
                      <a:pt x="20595" y="19604"/>
                    </a:lnTo>
                    <a:lnTo>
                      <a:pt x="20595" y="18548"/>
                    </a:lnTo>
                    <a:lnTo>
                      <a:pt x="19340" y="18548"/>
                    </a:lnTo>
                    <a:lnTo>
                      <a:pt x="19340" y="19604"/>
                    </a:lnTo>
                    <a:close/>
                  </a:path>
                  <a:path w="21600" h="21600" extrusionOk="0">
                    <a:moveTo>
                      <a:pt x="19340" y="21013"/>
                    </a:moveTo>
                    <a:lnTo>
                      <a:pt x="20595" y="21013"/>
                    </a:lnTo>
                    <a:lnTo>
                      <a:pt x="20595" y="19957"/>
                    </a:lnTo>
                    <a:lnTo>
                      <a:pt x="19340" y="19957"/>
                    </a:lnTo>
                    <a:lnTo>
                      <a:pt x="19340" y="21013"/>
                    </a:lnTo>
                    <a:close/>
                  </a:path>
                </a:pathLst>
              </a:custGeom>
              <a:solidFill>
                <a:srgbClr val="CCCC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 name="Sound"/>
              <p:cNvSpPr>
                <a:spLocks noEditPoints="1" noChangeArrowheads="1"/>
              </p:cNvSpPr>
              <p:nvPr/>
            </p:nvSpPr>
            <p:spPr bwMode="auto">
              <a:xfrm>
                <a:off x="2724" y="1584"/>
                <a:ext cx="1008" cy="768"/>
              </a:xfrm>
              <a:custGeom>
                <a:avLst/>
                <a:gdLst>
                  <a:gd name="T0" fmla="*/ 11164 w 21600"/>
                  <a:gd name="T1" fmla="*/ 21159 h 21600"/>
                  <a:gd name="T2" fmla="*/ 11164 w 21600"/>
                  <a:gd name="T3" fmla="*/ 0 h 21600"/>
                  <a:gd name="T4" fmla="*/ 0 w 21600"/>
                  <a:gd name="T5" fmla="*/ 10800 h 21600"/>
                  <a:gd name="T6" fmla="*/ 21600 w 21600"/>
                  <a:gd name="T7" fmla="*/ 10800 h 21600"/>
                  <a:gd name="T8" fmla="*/ 242 w 21600"/>
                  <a:gd name="T9" fmla="*/ 7604 h 21600"/>
                  <a:gd name="T10" fmla="*/ 10760 w 21600"/>
                  <a:gd name="T11" fmla="*/ 13555 h 21600"/>
                </a:gdLst>
                <a:ahLst/>
                <a:cxnLst>
                  <a:cxn ang="0">
                    <a:pos x="T0" y="T1"/>
                  </a:cxn>
                  <a:cxn ang="0">
                    <a:pos x="T2" y="T3"/>
                  </a:cxn>
                  <a:cxn ang="0">
                    <a:pos x="T4" y="T5"/>
                  </a:cxn>
                  <a:cxn ang="0">
                    <a:pos x="T6" y="T7"/>
                  </a:cxn>
                </a:cxnLst>
                <a:rect l="T8" t="T9" r="T10" b="T11"/>
                <a:pathLst>
                  <a:path w="21600" h="21600">
                    <a:moveTo>
                      <a:pt x="0" y="7273"/>
                    </a:moveTo>
                    <a:lnTo>
                      <a:pt x="5824" y="7273"/>
                    </a:lnTo>
                    <a:lnTo>
                      <a:pt x="11164" y="0"/>
                    </a:lnTo>
                    <a:lnTo>
                      <a:pt x="11164" y="21159"/>
                    </a:lnTo>
                    <a:lnTo>
                      <a:pt x="5824" y="13885"/>
                    </a:lnTo>
                    <a:lnTo>
                      <a:pt x="0" y="13885"/>
                    </a:lnTo>
                    <a:lnTo>
                      <a:pt x="0" y="7273"/>
                    </a:lnTo>
                    <a:close/>
                  </a:path>
                  <a:path w="21600" h="21600">
                    <a:moveTo>
                      <a:pt x="13024" y="7273"/>
                    </a:moveTo>
                    <a:lnTo>
                      <a:pt x="13591" y="6722"/>
                    </a:lnTo>
                    <a:lnTo>
                      <a:pt x="13833" y="7548"/>
                    </a:lnTo>
                    <a:lnTo>
                      <a:pt x="14076" y="8485"/>
                    </a:lnTo>
                    <a:lnTo>
                      <a:pt x="14157" y="9367"/>
                    </a:lnTo>
                    <a:lnTo>
                      <a:pt x="14197" y="10524"/>
                    </a:lnTo>
                    <a:lnTo>
                      <a:pt x="14197" y="11406"/>
                    </a:lnTo>
                    <a:lnTo>
                      <a:pt x="14116" y="12012"/>
                    </a:lnTo>
                    <a:lnTo>
                      <a:pt x="13995" y="12728"/>
                    </a:lnTo>
                    <a:lnTo>
                      <a:pt x="13833" y="13444"/>
                    </a:lnTo>
                    <a:lnTo>
                      <a:pt x="13712" y="14106"/>
                    </a:lnTo>
                    <a:lnTo>
                      <a:pt x="13591" y="14546"/>
                    </a:lnTo>
                    <a:lnTo>
                      <a:pt x="13065" y="13885"/>
                    </a:lnTo>
                    <a:lnTo>
                      <a:pt x="13307" y="12893"/>
                    </a:lnTo>
                    <a:lnTo>
                      <a:pt x="13469" y="11791"/>
                    </a:lnTo>
                    <a:lnTo>
                      <a:pt x="13550" y="10910"/>
                    </a:lnTo>
                    <a:lnTo>
                      <a:pt x="13591" y="10138"/>
                    </a:lnTo>
                    <a:lnTo>
                      <a:pt x="13469" y="9367"/>
                    </a:lnTo>
                    <a:lnTo>
                      <a:pt x="13388" y="8595"/>
                    </a:lnTo>
                    <a:lnTo>
                      <a:pt x="13267" y="7934"/>
                    </a:lnTo>
                    <a:lnTo>
                      <a:pt x="13024" y="7273"/>
                    </a:lnTo>
                    <a:close/>
                  </a:path>
                  <a:path w="21600" h="21600">
                    <a:moveTo>
                      <a:pt x="16382" y="3967"/>
                    </a:moveTo>
                    <a:lnTo>
                      <a:pt x="16786" y="5179"/>
                    </a:lnTo>
                    <a:lnTo>
                      <a:pt x="17150" y="6612"/>
                    </a:lnTo>
                    <a:lnTo>
                      <a:pt x="17474" y="8651"/>
                    </a:lnTo>
                    <a:lnTo>
                      <a:pt x="17595" y="9753"/>
                    </a:lnTo>
                    <a:lnTo>
                      <a:pt x="17635" y="12012"/>
                    </a:lnTo>
                    <a:lnTo>
                      <a:pt x="17393" y="13665"/>
                    </a:lnTo>
                    <a:lnTo>
                      <a:pt x="17150" y="15208"/>
                    </a:lnTo>
                    <a:lnTo>
                      <a:pt x="16786" y="16310"/>
                    </a:lnTo>
                    <a:lnTo>
                      <a:pt x="16341" y="17687"/>
                    </a:lnTo>
                    <a:lnTo>
                      <a:pt x="15815" y="17081"/>
                    </a:lnTo>
                    <a:lnTo>
                      <a:pt x="16503" y="14602"/>
                    </a:lnTo>
                    <a:lnTo>
                      <a:pt x="16786" y="13169"/>
                    </a:lnTo>
                    <a:lnTo>
                      <a:pt x="16867" y="12012"/>
                    </a:lnTo>
                    <a:lnTo>
                      <a:pt x="16867" y="9642"/>
                    </a:lnTo>
                    <a:lnTo>
                      <a:pt x="16705" y="7989"/>
                    </a:lnTo>
                    <a:lnTo>
                      <a:pt x="16422" y="6612"/>
                    </a:lnTo>
                    <a:lnTo>
                      <a:pt x="16220" y="5675"/>
                    </a:lnTo>
                    <a:lnTo>
                      <a:pt x="15856" y="4518"/>
                    </a:lnTo>
                    <a:lnTo>
                      <a:pt x="16382" y="3967"/>
                    </a:lnTo>
                    <a:close/>
                  </a:path>
                  <a:path w="21600" h="21600">
                    <a:moveTo>
                      <a:pt x="18889" y="1377"/>
                    </a:moveTo>
                    <a:lnTo>
                      <a:pt x="19415" y="826"/>
                    </a:lnTo>
                    <a:lnTo>
                      <a:pt x="20194" y="2576"/>
                    </a:lnTo>
                    <a:lnTo>
                      <a:pt x="20831" y="4683"/>
                    </a:lnTo>
                    <a:lnTo>
                      <a:pt x="21357" y="7204"/>
                    </a:lnTo>
                    <a:lnTo>
                      <a:pt x="21650" y="9450"/>
                    </a:lnTo>
                    <a:lnTo>
                      <a:pt x="21600" y="12301"/>
                    </a:lnTo>
                    <a:lnTo>
                      <a:pt x="21215" y="15938"/>
                    </a:lnTo>
                    <a:lnTo>
                      <a:pt x="20629" y="18348"/>
                    </a:lnTo>
                    <a:lnTo>
                      <a:pt x="19415" y="21655"/>
                    </a:lnTo>
                    <a:lnTo>
                      <a:pt x="18889" y="21159"/>
                    </a:lnTo>
                    <a:lnTo>
                      <a:pt x="19901" y="18404"/>
                    </a:lnTo>
                    <a:lnTo>
                      <a:pt x="20467" y="15593"/>
                    </a:lnTo>
                    <a:lnTo>
                      <a:pt x="20791" y="12342"/>
                    </a:lnTo>
                    <a:lnTo>
                      <a:pt x="20871" y="9532"/>
                    </a:lnTo>
                    <a:lnTo>
                      <a:pt x="20629" y="7411"/>
                    </a:lnTo>
                    <a:lnTo>
                      <a:pt x="20062" y="4628"/>
                    </a:lnTo>
                    <a:lnTo>
                      <a:pt x="19415" y="2810"/>
                    </a:lnTo>
                    <a:lnTo>
                      <a:pt x="18889" y="1377"/>
                    </a:lnTo>
                    <a:close/>
                  </a:path>
                </a:pathLst>
              </a:custGeom>
              <a:solidFill>
                <a:srgbClr val="CCCCFF"/>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en-US"/>
              </a:p>
            </p:txBody>
          </p:sp>
          <p:sp>
            <p:nvSpPr>
              <p:cNvPr id="8" name="Photo"/>
              <p:cNvSpPr>
                <a:spLocks noEditPoints="1" noChangeArrowheads="1"/>
              </p:cNvSpPr>
              <p:nvPr/>
            </p:nvSpPr>
            <p:spPr bwMode="auto">
              <a:xfrm>
                <a:off x="3108" y="2040"/>
                <a:ext cx="936" cy="696"/>
              </a:xfrm>
              <a:custGeom>
                <a:avLst/>
                <a:gdLst>
                  <a:gd name="T0" fmla="*/ 0 w 21600"/>
                  <a:gd name="T1" fmla="*/ 3085 h 21600"/>
                  <a:gd name="T2" fmla="*/ 10800 w 21600"/>
                  <a:gd name="T3" fmla="*/ 0 h 21600"/>
                  <a:gd name="T4" fmla="*/ 21600 w 21600"/>
                  <a:gd name="T5" fmla="*/ 3085 h 21600"/>
                  <a:gd name="T6" fmla="*/ 21600 w 21600"/>
                  <a:gd name="T7" fmla="*/ 10800 h 21600"/>
                  <a:gd name="T8" fmla="*/ 21600 w 21600"/>
                  <a:gd name="T9" fmla="*/ 21600 h 21600"/>
                  <a:gd name="T10" fmla="*/ 10800 w 21600"/>
                  <a:gd name="T11" fmla="*/ 21800 h 21600"/>
                  <a:gd name="T12" fmla="*/ 0 w 21600"/>
                  <a:gd name="T13" fmla="*/ 21600 h 21600"/>
                  <a:gd name="T14" fmla="*/ 0 w 21600"/>
                  <a:gd name="T15" fmla="*/ 10800 h 21600"/>
                  <a:gd name="T16" fmla="*/ 7778 w 21600"/>
                  <a:gd name="T17" fmla="*/ 8228 h 21600"/>
                  <a:gd name="T18" fmla="*/ 13757 w 21600"/>
                  <a:gd name="T19" fmla="*/ 16886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0" y="21600"/>
                    </a:moveTo>
                    <a:lnTo>
                      <a:pt x="0" y="3085"/>
                    </a:lnTo>
                    <a:lnTo>
                      <a:pt x="1542" y="3085"/>
                    </a:lnTo>
                    <a:lnTo>
                      <a:pt x="1542" y="1028"/>
                    </a:lnTo>
                    <a:lnTo>
                      <a:pt x="3857" y="1028"/>
                    </a:lnTo>
                    <a:lnTo>
                      <a:pt x="3857" y="3085"/>
                    </a:lnTo>
                    <a:lnTo>
                      <a:pt x="5400" y="3085"/>
                    </a:lnTo>
                    <a:lnTo>
                      <a:pt x="6942" y="0"/>
                    </a:lnTo>
                    <a:lnTo>
                      <a:pt x="14657" y="0"/>
                    </a:lnTo>
                    <a:lnTo>
                      <a:pt x="16200" y="3085"/>
                    </a:lnTo>
                    <a:lnTo>
                      <a:pt x="21600" y="3085"/>
                    </a:lnTo>
                    <a:lnTo>
                      <a:pt x="21600" y="21600"/>
                    </a:lnTo>
                    <a:lnTo>
                      <a:pt x="0" y="21600"/>
                    </a:lnTo>
                    <a:close/>
                  </a:path>
                  <a:path w="21600" h="21600" extrusionOk="0">
                    <a:moveTo>
                      <a:pt x="0" y="3085"/>
                    </a:moveTo>
                    <a:lnTo>
                      <a:pt x="21600" y="3085"/>
                    </a:lnTo>
                    <a:lnTo>
                      <a:pt x="21600" y="21600"/>
                    </a:lnTo>
                    <a:lnTo>
                      <a:pt x="0" y="21600"/>
                    </a:lnTo>
                    <a:lnTo>
                      <a:pt x="0" y="3085"/>
                    </a:lnTo>
                    <a:close/>
                  </a:path>
                  <a:path w="21600" h="21600" extrusionOk="0">
                    <a:moveTo>
                      <a:pt x="10800" y="4800"/>
                    </a:moveTo>
                    <a:lnTo>
                      <a:pt x="11925" y="4971"/>
                    </a:lnTo>
                    <a:lnTo>
                      <a:pt x="13017" y="5442"/>
                    </a:lnTo>
                    <a:lnTo>
                      <a:pt x="14046" y="6128"/>
                    </a:lnTo>
                    <a:lnTo>
                      <a:pt x="14914" y="7071"/>
                    </a:lnTo>
                    <a:lnTo>
                      <a:pt x="15621" y="8271"/>
                    </a:lnTo>
                    <a:lnTo>
                      <a:pt x="16167" y="9514"/>
                    </a:lnTo>
                    <a:lnTo>
                      <a:pt x="16425" y="11014"/>
                    </a:lnTo>
                    <a:lnTo>
                      <a:pt x="16585" y="12471"/>
                    </a:lnTo>
                    <a:lnTo>
                      <a:pt x="16489" y="14014"/>
                    </a:lnTo>
                    <a:lnTo>
                      <a:pt x="16135" y="15471"/>
                    </a:lnTo>
                    <a:lnTo>
                      <a:pt x="15621" y="16800"/>
                    </a:lnTo>
                    <a:lnTo>
                      <a:pt x="14914" y="18000"/>
                    </a:lnTo>
                    <a:lnTo>
                      <a:pt x="14046" y="18942"/>
                    </a:lnTo>
                    <a:lnTo>
                      <a:pt x="13050" y="19671"/>
                    </a:lnTo>
                    <a:lnTo>
                      <a:pt x="11925" y="20057"/>
                    </a:lnTo>
                    <a:lnTo>
                      <a:pt x="10832" y="20185"/>
                    </a:lnTo>
                    <a:lnTo>
                      <a:pt x="9675" y="20142"/>
                    </a:lnTo>
                    <a:lnTo>
                      <a:pt x="8582" y="19628"/>
                    </a:lnTo>
                    <a:lnTo>
                      <a:pt x="7553" y="18942"/>
                    </a:lnTo>
                    <a:lnTo>
                      <a:pt x="6717" y="17957"/>
                    </a:lnTo>
                    <a:lnTo>
                      <a:pt x="5946" y="16842"/>
                    </a:lnTo>
                    <a:lnTo>
                      <a:pt x="5464" y="15514"/>
                    </a:lnTo>
                    <a:lnTo>
                      <a:pt x="5078" y="14014"/>
                    </a:lnTo>
                    <a:lnTo>
                      <a:pt x="5014" y="12514"/>
                    </a:lnTo>
                    <a:lnTo>
                      <a:pt x="5110" y="11014"/>
                    </a:lnTo>
                    <a:lnTo>
                      <a:pt x="5528" y="9557"/>
                    </a:lnTo>
                    <a:lnTo>
                      <a:pt x="6010" y="8228"/>
                    </a:lnTo>
                    <a:lnTo>
                      <a:pt x="6750" y="7114"/>
                    </a:lnTo>
                    <a:lnTo>
                      <a:pt x="7650" y="6085"/>
                    </a:lnTo>
                    <a:lnTo>
                      <a:pt x="8614" y="5400"/>
                    </a:lnTo>
                    <a:lnTo>
                      <a:pt x="9707" y="4971"/>
                    </a:lnTo>
                    <a:lnTo>
                      <a:pt x="10800" y="4800"/>
                    </a:lnTo>
                    <a:close/>
                  </a:path>
                  <a:path w="21600" h="21600" extrusionOk="0">
                    <a:moveTo>
                      <a:pt x="8003" y="8057"/>
                    </a:moveTo>
                    <a:lnTo>
                      <a:pt x="8807" y="7371"/>
                    </a:lnTo>
                    <a:lnTo>
                      <a:pt x="9546" y="6985"/>
                    </a:lnTo>
                    <a:lnTo>
                      <a:pt x="10446" y="6771"/>
                    </a:lnTo>
                    <a:lnTo>
                      <a:pt x="11217" y="6771"/>
                    </a:lnTo>
                    <a:lnTo>
                      <a:pt x="12053" y="7028"/>
                    </a:lnTo>
                    <a:lnTo>
                      <a:pt x="12889" y="7457"/>
                    </a:lnTo>
                    <a:lnTo>
                      <a:pt x="13628" y="8100"/>
                    </a:lnTo>
                    <a:lnTo>
                      <a:pt x="14175" y="8871"/>
                    </a:lnTo>
                    <a:lnTo>
                      <a:pt x="14625" y="9814"/>
                    </a:lnTo>
                    <a:lnTo>
                      <a:pt x="14978" y="10885"/>
                    </a:lnTo>
                    <a:lnTo>
                      <a:pt x="15171" y="12042"/>
                    </a:lnTo>
                    <a:lnTo>
                      <a:pt x="15107" y="13114"/>
                    </a:lnTo>
                    <a:lnTo>
                      <a:pt x="15042" y="14228"/>
                    </a:lnTo>
                    <a:lnTo>
                      <a:pt x="14689" y="15257"/>
                    </a:lnTo>
                    <a:lnTo>
                      <a:pt x="14207" y="16285"/>
                    </a:lnTo>
                    <a:lnTo>
                      <a:pt x="13596" y="17057"/>
                    </a:lnTo>
                    <a:lnTo>
                      <a:pt x="12889" y="17657"/>
                    </a:lnTo>
                    <a:lnTo>
                      <a:pt x="12053" y="18085"/>
                    </a:lnTo>
                    <a:lnTo>
                      <a:pt x="11185" y="18257"/>
                    </a:lnTo>
                    <a:lnTo>
                      <a:pt x="10414" y="18214"/>
                    </a:lnTo>
                    <a:lnTo>
                      <a:pt x="9546" y="18042"/>
                    </a:lnTo>
                    <a:lnTo>
                      <a:pt x="8742" y="17614"/>
                    </a:lnTo>
                    <a:lnTo>
                      <a:pt x="8003" y="17014"/>
                    </a:lnTo>
                    <a:lnTo>
                      <a:pt x="7457" y="16242"/>
                    </a:lnTo>
                    <a:lnTo>
                      <a:pt x="6975" y="15257"/>
                    </a:lnTo>
                    <a:lnTo>
                      <a:pt x="6653" y="14142"/>
                    </a:lnTo>
                    <a:lnTo>
                      <a:pt x="6492" y="13114"/>
                    </a:lnTo>
                    <a:lnTo>
                      <a:pt x="6525" y="11914"/>
                    </a:lnTo>
                    <a:lnTo>
                      <a:pt x="6621" y="10842"/>
                    </a:lnTo>
                    <a:lnTo>
                      <a:pt x="6942" y="9771"/>
                    </a:lnTo>
                    <a:lnTo>
                      <a:pt x="7457" y="8785"/>
                    </a:lnTo>
                    <a:lnTo>
                      <a:pt x="8003" y="8057"/>
                    </a:lnTo>
                    <a:close/>
                  </a:path>
                </a:pathLst>
              </a:custGeom>
              <a:solidFill>
                <a:srgbClr val="CCCCFF"/>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en-US"/>
              </a:p>
            </p:txBody>
          </p:sp>
          <p:sp>
            <p:nvSpPr>
              <p:cNvPr id="9" name="Music"/>
              <p:cNvSpPr>
                <a:spLocks noEditPoints="1" noChangeArrowheads="1"/>
              </p:cNvSpPr>
              <p:nvPr/>
            </p:nvSpPr>
            <p:spPr bwMode="auto">
              <a:xfrm>
                <a:off x="3216" y="2448"/>
                <a:ext cx="768" cy="672"/>
              </a:xfrm>
              <a:custGeom>
                <a:avLst/>
                <a:gdLst>
                  <a:gd name="T0" fmla="*/ 7352 w 21600"/>
                  <a:gd name="T1" fmla="*/ 46 h 21600"/>
                  <a:gd name="T2" fmla="*/ 7373 w 21600"/>
                  <a:gd name="T3" fmla="*/ 9900 h 21600"/>
                  <a:gd name="T4" fmla="*/ 21683 w 21600"/>
                  <a:gd name="T5" fmla="*/ 10061 h 21600"/>
                  <a:gd name="T6" fmla="*/ 7352 w 21600"/>
                  <a:gd name="T7" fmla="*/ 46 h 21600"/>
                  <a:gd name="T8" fmla="*/ 21600 w 21600"/>
                  <a:gd name="T9" fmla="*/ 0 h 21600"/>
                  <a:gd name="T10" fmla="*/ 7975 w 21600"/>
                  <a:gd name="T11" fmla="*/ 923 h 21600"/>
                  <a:gd name="T12" fmla="*/ 20935 w 21600"/>
                  <a:gd name="T13" fmla="*/ 5354 h 21600"/>
                </a:gdLst>
                <a:ahLst/>
                <a:cxnLst>
                  <a:cxn ang="0">
                    <a:pos x="T0" y="T1"/>
                  </a:cxn>
                  <a:cxn ang="0">
                    <a:pos x="T2" y="T3"/>
                  </a:cxn>
                  <a:cxn ang="0">
                    <a:pos x="T4" y="T5"/>
                  </a:cxn>
                  <a:cxn ang="0">
                    <a:pos x="T6" y="T7"/>
                  </a:cxn>
                  <a:cxn ang="0">
                    <a:pos x="T8" y="T9"/>
                  </a:cxn>
                </a:cxnLst>
                <a:rect l="T10" t="T11" r="T12" b="T13"/>
                <a:pathLst>
                  <a:path w="21600" h="21600">
                    <a:moveTo>
                      <a:pt x="7352" y="46"/>
                    </a:moveTo>
                    <a:lnTo>
                      <a:pt x="7373" y="9900"/>
                    </a:lnTo>
                    <a:lnTo>
                      <a:pt x="7352" y="16107"/>
                    </a:lnTo>
                    <a:lnTo>
                      <a:pt x="7103" y="15969"/>
                    </a:lnTo>
                    <a:lnTo>
                      <a:pt x="6729" y="15692"/>
                    </a:lnTo>
                    <a:lnTo>
                      <a:pt x="6355" y="15553"/>
                    </a:lnTo>
                    <a:lnTo>
                      <a:pt x="5981" y="15415"/>
                    </a:lnTo>
                    <a:lnTo>
                      <a:pt x="5607" y="15276"/>
                    </a:lnTo>
                    <a:lnTo>
                      <a:pt x="5109" y="15138"/>
                    </a:lnTo>
                    <a:lnTo>
                      <a:pt x="4735" y="15138"/>
                    </a:lnTo>
                    <a:lnTo>
                      <a:pt x="4236" y="15138"/>
                    </a:lnTo>
                    <a:lnTo>
                      <a:pt x="3364" y="15138"/>
                    </a:lnTo>
                    <a:lnTo>
                      <a:pt x="2616" y="15276"/>
                    </a:lnTo>
                    <a:lnTo>
                      <a:pt x="1869" y="15692"/>
                    </a:lnTo>
                    <a:lnTo>
                      <a:pt x="1246" y="15969"/>
                    </a:lnTo>
                    <a:lnTo>
                      <a:pt x="747" y="16523"/>
                    </a:lnTo>
                    <a:lnTo>
                      <a:pt x="373" y="17076"/>
                    </a:lnTo>
                    <a:lnTo>
                      <a:pt x="124" y="17630"/>
                    </a:lnTo>
                    <a:lnTo>
                      <a:pt x="0" y="18323"/>
                    </a:lnTo>
                    <a:lnTo>
                      <a:pt x="124" y="19015"/>
                    </a:lnTo>
                    <a:lnTo>
                      <a:pt x="373" y="19569"/>
                    </a:lnTo>
                    <a:lnTo>
                      <a:pt x="747" y="20123"/>
                    </a:lnTo>
                    <a:lnTo>
                      <a:pt x="1246" y="20676"/>
                    </a:lnTo>
                    <a:lnTo>
                      <a:pt x="1869" y="21092"/>
                    </a:lnTo>
                    <a:lnTo>
                      <a:pt x="2616" y="21369"/>
                    </a:lnTo>
                    <a:lnTo>
                      <a:pt x="3364" y="21507"/>
                    </a:lnTo>
                    <a:lnTo>
                      <a:pt x="4236" y="21646"/>
                    </a:lnTo>
                    <a:lnTo>
                      <a:pt x="5109" y="21507"/>
                    </a:lnTo>
                    <a:lnTo>
                      <a:pt x="5856" y="21369"/>
                    </a:lnTo>
                    <a:lnTo>
                      <a:pt x="6604" y="21092"/>
                    </a:lnTo>
                    <a:lnTo>
                      <a:pt x="7227" y="20676"/>
                    </a:lnTo>
                    <a:lnTo>
                      <a:pt x="7726" y="20123"/>
                    </a:lnTo>
                    <a:lnTo>
                      <a:pt x="8100" y="19569"/>
                    </a:lnTo>
                    <a:lnTo>
                      <a:pt x="8349" y="19015"/>
                    </a:lnTo>
                    <a:lnTo>
                      <a:pt x="8473" y="18323"/>
                    </a:lnTo>
                    <a:lnTo>
                      <a:pt x="8473" y="6276"/>
                    </a:lnTo>
                    <a:lnTo>
                      <a:pt x="20561" y="6276"/>
                    </a:lnTo>
                    <a:lnTo>
                      <a:pt x="20561" y="16107"/>
                    </a:lnTo>
                    <a:lnTo>
                      <a:pt x="20187" y="15830"/>
                    </a:lnTo>
                    <a:lnTo>
                      <a:pt x="19938" y="15692"/>
                    </a:lnTo>
                    <a:lnTo>
                      <a:pt x="19564" y="15553"/>
                    </a:lnTo>
                    <a:lnTo>
                      <a:pt x="19190" y="15415"/>
                    </a:lnTo>
                    <a:lnTo>
                      <a:pt x="18692" y="15276"/>
                    </a:lnTo>
                    <a:lnTo>
                      <a:pt x="18318" y="15138"/>
                    </a:lnTo>
                    <a:lnTo>
                      <a:pt x="17944" y="15138"/>
                    </a:lnTo>
                    <a:lnTo>
                      <a:pt x="17446" y="15138"/>
                    </a:lnTo>
                    <a:lnTo>
                      <a:pt x="16573" y="15138"/>
                    </a:lnTo>
                    <a:lnTo>
                      <a:pt x="15826" y="15276"/>
                    </a:lnTo>
                    <a:lnTo>
                      <a:pt x="15078" y="15692"/>
                    </a:lnTo>
                    <a:lnTo>
                      <a:pt x="14455" y="15969"/>
                    </a:lnTo>
                    <a:lnTo>
                      <a:pt x="13956" y="16523"/>
                    </a:lnTo>
                    <a:lnTo>
                      <a:pt x="13583" y="17076"/>
                    </a:lnTo>
                    <a:lnTo>
                      <a:pt x="13333" y="17630"/>
                    </a:lnTo>
                    <a:lnTo>
                      <a:pt x="13209" y="18323"/>
                    </a:lnTo>
                    <a:lnTo>
                      <a:pt x="13333" y="19015"/>
                    </a:lnTo>
                    <a:lnTo>
                      <a:pt x="13583" y="19569"/>
                    </a:lnTo>
                    <a:lnTo>
                      <a:pt x="13956" y="20123"/>
                    </a:lnTo>
                    <a:lnTo>
                      <a:pt x="14455" y="20676"/>
                    </a:lnTo>
                    <a:lnTo>
                      <a:pt x="15078" y="21092"/>
                    </a:lnTo>
                    <a:lnTo>
                      <a:pt x="15826" y="21369"/>
                    </a:lnTo>
                    <a:lnTo>
                      <a:pt x="16573" y="21507"/>
                    </a:lnTo>
                    <a:lnTo>
                      <a:pt x="17446" y="21646"/>
                    </a:lnTo>
                    <a:lnTo>
                      <a:pt x="18318" y="21507"/>
                    </a:lnTo>
                    <a:lnTo>
                      <a:pt x="19066" y="21369"/>
                    </a:lnTo>
                    <a:lnTo>
                      <a:pt x="19813" y="21092"/>
                    </a:lnTo>
                    <a:lnTo>
                      <a:pt x="20436" y="20676"/>
                    </a:lnTo>
                    <a:lnTo>
                      <a:pt x="20935" y="20123"/>
                    </a:lnTo>
                    <a:lnTo>
                      <a:pt x="21309" y="19569"/>
                    </a:lnTo>
                    <a:lnTo>
                      <a:pt x="21558" y="19015"/>
                    </a:lnTo>
                    <a:lnTo>
                      <a:pt x="21683" y="18323"/>
                    </a:lnTo>
                    <a:lnTo>
                      <a:pt x="21683" y="10061"/>
                    </a:lnTo>
                    <a:lnTo>
                      <a:pt x="21683" y="46"/>
                    </a:lnTo>
                    <a:lnTo>
                      <a:pt x="7352" y="46"/>
                    </a:lnTo>
                    <a:close/>
                  </a:path>
                </a:pathLst>
              </a:custGeom>
              <a:solidFill>
                <a:srgbClr val="CCCCFF"/>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en-US"/>
              </a:p>
            </p:txBody>
          </p:sp>
        </p:grpSp>
        <p:grpSp>
          <p:nvGrpSpPr>
            <p:cNvPr id="15" name="Group 14"/>
            <p:cNvGrpSpPr/>
            <p:nvPr/>
          </p:nvGrpSpPr>
          <p:grpSpPr>
            <a:xfrm>
              <a:off x="4608628" y="4831223"/>
              <a:ext cx="422031" cy="368447"/>
              <a:chOff x="3103683" y="4836018"/>
              <a:chExt cx="422031" cy="368447"/>
            </a:xfrm>
          </p:grpSpPr>
          <p:sp>
            <p:nvSpPr>
              <p:cNvPr id="11" name="Oval 10"/>
              <p:cNvSpPr/>
              <p:nvPr/>
            </p:nvSpPr>
            <p:spPr bwMode="auto">
              <a:xfrm>
                <a:off x="3276600" y="5102421"/>
                <a:ext cx="76200" cy="76200"/>
              </a:xfrm>
              <a:prstGeom prst="ellipse">
                <a:avLst/>
              </a:prstGeom>
              <a:solidFill>
                <a:srgbClr val="00B0F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2" name="Block Arc 11"/>
              <p:cNvSpPr/>
              <p:nvPr/>
            </p:nvSpPr>
            <p:spPr bwMode="auto">
              <a:xfrm>
                <a:off x="3162300" y="4922323"/>
                <a:ext cx="304800" cy="204088"/>
              </a:xfrm>
              <a:prstGeom prst="blockArc">
                <a:avLst/>
              </a:prstGeom>
              <a:solidFill>
                <a:srgbClr val="00B0F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a:endParaRPr>
              </a:p>
            </p:txBody>
          </p:sp>
          <p:sp>
            <p:nvSpPr>
              <p:cNvPr id="13" name="Block Arc 12"/>
              <p:cNvSpPr/>
              <p:nvPr/>
            </p:nvSpPr>
            <p:spPr bwMode="auto">
              <a:xfrm>
                <a:off x="3103683" y="4836018"/>
                <a:ext cx="422031" cy="209998"/>
              </a:xfrm>
              <a:prstGeom prst="blockArc">
                <a:avLst/>
              </a:prstGeom>
              <a:solidFill>
                <a:srgbClr val="00B0F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a:endParaRPr>
              </a:p>
            </p:txBody>
          </p:sp>
          <p:sp>
            <p:nvSpPr>
              <p:cNvPr id="14" name="Block Arc 13"/>
              <p:cNvSpPr/>
              <p:nvPr/>
            </p:nvSpPr>
            <p:spPr bwMode="auto">
              <a:xfrm>
                <a:off x="3200400" y="5000377"/>
                <a:ext cx="228600" cy="204088"/>
              </a:xfrm>
              <a:prstGeom prst="blockArc">
                <a:avLst/>
              </a:prstGeom>
              <a:solidFill>
                <a:srgbClr val="00B0F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a:endParaRPr>
              </a:p>
            </p:txBody>
          </p:sp>
        </p:grpSp>
        <p:pic>
          <p:nvPicPr>
            <p:cNvPr id="1031" name="Picture 7" descr="C:\Users\HLab\AppData\Local\Microsoft\Windows\Temporary Internet Files\Content.IE5\282C8LD0\MC900431592[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83109" y="4708072"/>
              <a:ext cx="670091" cy="670091"/>
            </a:xfrm>
            <a:prstGeom prst="rect">
              <a:avLst/>
            </a:prstGeom>
            <a:noFill/>
            <a:extLst>
              <a:ext uri="{909E8E84-426E-40DD-AFC4-6F175D3DCCD1}">
                <a14:hiddenFill xmlns:a14="http://schemas.microsoft.com/office/drawing/2010/main">
                  <a:solidFill>
                    <a:srgbClr val="FFFFFF"/>
                  </a:solidFill>
                </a14:hiddenFill>
              </a:ext>
            </a:extLst>
          </p:spPr>
        </p:pic>
        <p:sp>
          <p:nvSpPr>
            <p:cNvPr id="16" name="TextBox 15"/>
            <p:cNvSpPr txBox="1"/>
            <p:nvPr/>
          </p:nvSpPr>
          <p:spPr>
            <a:xfrm>
              <a:off x="1066800" y="4950023"/>
              <a:ext cx="1295400" cy="307777"/>
            </a:xfrm>
            <a:prstGeom prst="rect">
              <a:avLst/>
            </a:prstGeom>
            <a:noFill/>
          </p:spPr>
          <p:txBody>
            <a:bodyPr wrap="square" rtlCol="0">
              <a:spAutoFit/>
            </a:bodyPr>
            <a:lstStyle/>
            <a:p>
              <a:r>
                <a:rPr lang="en-US" sz="1400" b="1" dirty="0" smtClean="0"/>
                <a:t>Application</a:t>
              </a:r>
            </a:p>
          </p:txBody>
        </p:sp>
        <p:sp>
          <p:nvSpPr>
            <p:cNvPr id="18" name="TextBox 17"/>
            <p:cNvSpPr txBox="1"/>
            <p:nvPr/>
          </p:nvSpPr>
          <p:spPr>
            <a:xfrm>
              <a:off x="1066800" y="5864423"/>
              <a:ext cx="1295400" cy="307777"/>
            </a:xfrm>
            <a:prstGeom prst="rect">
              <a:avLst/>
            </a:prstGeom>
            <a:noFill/>
          </p:spPr>
          <p:txBody>
            <a:bodyPr wrap="square" rtlCol="0">
              <a:spAutoFit/>
            </a:bodyPr>
            <a:lstStyle/>
            <a:p>
              <a:r>
                <a:rPr lang="en-US" sz="1400" b="1" dirty="0" smtClean="0"/>
                <a:t>Requirements</a:t>
              </a:r>
              <a:endParaRPr lang="en-US" sz="1400" b="1" dirty="0"/>
            </a:p>
          </p:txBody>
        </p:sp>
        <p:sp>
          <p:nvSpPr>
            <p:cNvPr id="22" name="Rectangle 21"/>
            <p:cNvSpPr/>
            <p:nvPr/>
          </p:nvSpPr>
          <p:spPr bwMode="auto">
            <a:xfrm>
              <a:off x="2743200" y="5666830"/>
              <a:ext cx="1143000" cy="538163"/>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50" i="0" u="none" strike="noStrike" cap="none" normalizeH="0" baseline="0" dirty="0" smtClean="0">
                <a:ln>
                  <a:noFill/>
                </a:ln>
                <a:solidFill>
                  <a:schemeClr val="tx1"/>
                </a:solidFill>
                <a:effectLst/>
                <a:latin typeface="Times"/>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sz="1050" i="0" u="none" strike="noStrike" cap="none" normalizeH="0" baseline="0" dirty="0" smtClean="0">
                  <a:ln>
                    <a:noFill/>
                  </a:ln>
                  <a:solidFill>
                    <a:schemeClr val="tx1"/>
                  </a:solidFill>
                  <a:effectLst/>
                  <a:latin typeface="Times"/>
                </a:rPr>
                <a:t>CPU</a:t>
              </a:r>
              <a:r>
                <a:rPr kumimoji="0" lang="en-US" sz="1050" i="0" u="none" strike="noStrike" cap="none" normalizeH="0" dirty="0" smtClean="0">
                  <a:ln>
                    <a:noFill/>
                  </a:ln>
                  <a:solidFill>
                    <a:schemeClr val="tx1"/>
                  </a:solidFill>
                  <a:effectLst/>
                  <a:latin typeface="Times"/>
                </a:rPr>
                <a:t> Speed: 2 GHz</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050" i="0" u="none" strike="noStrike" cap="none" normalizeH="0" baseline="0" dirty="0" smtClean="0">
                  <a:ln>
                    <a:noFill/>
                  </a:ln>
                  <a:solidFill>
                    <a:schemeClr val="tx1"/>
                  </a:solidFill>
                  <a:effectLst/>
                  <a:latin typeface="Times"/>
                </a:rPr>
                <a:t>Cache: 512KB</a:t>
              </a: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1050" i="0" u="none" strike="noStrike" cap="none" normalizeH="0" baseline="0" dirty="0" smtClean="0">
                <a:ln>
                  <a:noFill/>
                </a:ln>
                <a:solidFill>
                  <a:schemeClr val="tx1"/>
                </a:solidFill>
                <a:effectLst/>
                <a:latin typeface="Times"/>
              </a:endParaRPr>
            </a:p>
          </p:txBody>
        </p:sp>
        <p:sp>
          <p:nvSpPr>
            <p:cNvPr id="23" name="Rectangle 22"/>
            <p:cNvSpPr/>
            <p:nvPr/>
          </p:nvSpPr>
          <p:spPr bwMode="auto">
            <a:xfrm>
              <a:off x="4248145" y="5671048"/>
              <a:ext cx="1143000" cy="538163"/>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50" i="0" u="none" strike="noStrike" cap="none" normalizeH="0" baseline="0" dirty="0" smtClean="0">
                <a:ln>
                  <a:noFill/>
                </a:ln>
                <a:solidFill>
                  <a:schemeClr val="tx1"/>
                </a:solidFill>
                <a:effectLst/>
                <a:latin typeface="Times"/>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sz="1050" i="0" u="none" strike="noStrike" cap="none" normalizeH="0" baseline="0" dirty="0" smtClean="0">
                  <a:ln>
                    <a:noFill/>
                  </a:ln>
                  <a:solidFill>
                    <a:schemeClr val="tx1"/>
                  </a:solidFill>
                  <a:effectLst/>
                  <a:latin typeface="Times"/>
                </a:rPr>
                <a:t>CPU</a:t>
              </a:r>
              <a:r>
                <a:rPr kumimoji="0" lang="en-US" sz="1050" i="0" u="none" strike="noStrike" cap="none" normalizeH="0" dirty="0" smtClean="0">
                  <a:ln>
                    <a:noFill/>
                  </a:ln>
                  <a:solidFill>
                    <a:schemeClr val="tx1"/>
                  </a:solidFill>
                  <a:effectLst/>
                  <a:latin typeface="Times"/>
                </a:rPr>
                <a:t> Speed: 1 GHz</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050" i="0" u="none" strike="noStrike" cap="none" normalizeH="0" baseline="0" dirty="0" smtClean="0">
                  <a:ln>
                    <a:noFill/>
                  </a:ln>
                  <a:solidFill>
                    <a:schemeClr val="tx1"/>
                  </a:solidFill>
                  <a:effectLst/>
                  <a:latin typeface="Times"/>
                </a:rPr>
                <a:t>Cache: 64KB</a:t>
              </a: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1050" i="0" u="none" strike="noStrike" cap="none" normalizeH="0" baseline="0" dirty="0" smtClean="0">
                <a:ln>
                  <a:noFill/>
                </a:ln>
                <a:solidFill>
                  <a:schemeClr val="tx1"/>
                </a:solidFill>
                <a:effectLst/>
                <a:latin typeface="Times"/>
              </a:endParaRPr>
            </a:p>
          </p:txBody>
        </p:sp>
        <p:sp>
          <p:nvSpPr>
            <p:cNvPr id="24" name="Rectangle 23"/>
            <p:cNvSpPr/>
            <p:nvPr/>
          </p:nvSpPr>
          <p:spPr bwMode="auto">
            <a:xfrm>
              <a:off x="5646654" y="5679484"/>
              <a:ext cx="1143000" cy="538163"/>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50" i="0" u="none" strike="noStrike" cap="none" normalizeH="0" baseline="0" dirty="0" smtClean="0">
                <a:ln>
                  <a:noFill/>
                </a:ln>
                <a:solidFill>
                  <a:schemeClr val="tx1"/>
                </a:solidFill>
                <a:effectLst/>
                <a:latin typeface="Times"/>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sz="1000" i="0" u="none" strike="noStrike" cap="none" normalizeH="0" baseline="0" dirty="0" smtClean="0">
                  <a:ln>
                    <a:noFill/>
                  </a:ln>
                  <a:solidFill>
                    <a:schemeClr val="tx1"/>
                  </a:solidFill>
                  <a:effectLst/>
                  <a:latin typeface="Times"/>
                </a:rPr>
                <a:t>CPU</a:t>
              </a:r>
              <a:r>
                <a:rPr kumimoji="0" lang="en-US" sz="1000" i="0" u="none" strike="noStrike" cap="none" normalizeH="0" dirty="0" smtClean="0">
                  <a:ln>
                    <a:noFill/>
                  </a:ln>
                  <a:solidFill>
                    <a:schemeClr val="tx1"/>
                  </a:solidFill>
                  <a:effectLst/>
                  <a:latin typeface="Times"/>
                </a:rPr>
                <a:t> Speed: 2+ GHz</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050" i="0" u="none" strike="noStrike" cap="none" normalizeH="0" baseline="0" dirty="0" smtClean="0">
                  <a:ln>
                    <a:noFill/>
                  </a:ln>
                  <a:solidFill>
                    <a:schemeClr val="tx1"/>
                  </a:solidFill>
                  <a:effectLst/>
                  <a:latin typeface="Times"/>
                </a:rPr>
                <a:t>Cache: 1024KB</a:t>
              </a: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1050" i="0" u="none" strike="noStrike" cap="none" normalizeH="0" baseline="0" dirty="0" smtClean="0">
                <a:ln>
                  <a:noFill/>
                </a:ln>
                <a:solidFill>
                  <a:schemeClr val="tx1"/>
                </a:solidFill>
                <a:effectLst/>
                <a:latin typeface="Times"/>
              </a:endParaRPr>
            </a:p>
          </p:txBody>
        </p:sp>
      </p:grpSp>
      <p:sp>
        <p:nvSpPr>
          <p:cNvPr id="4" name="TextBox 3"/>
          <p:cNvSpPr txBox="1"/>
          <p:nvPr/>
        </p:nvSpPr>
        <p:spPr>
          <a:xfrm>
            <a:off x="6894871" y="3980053"/>
            <a:ext cx="1791929" cy="1200329"/>
          </a:xfrm>
          <a:prstGeom prst="rect">
            <a:avLst/>
          </a:prstGeom>
          <a:noFill/>
        </p:spPr>
        <p:txBody>
          <a:bodyPr wrap="square" rtlCol="0">
            <a:spAutoFit/>
          </a:bodyPr>
          <a:lstStyle/>
          <a:p>
            <a:r>
              <a:rPr lang="en-US" dirty="0" smtClean="0"/>
              <a:t>Domain-similar applications have similar resource requirements</a:t>
            </a:r>
            <a:endParaRPr lang="en-US" dirty="0"/>
          </a:p>
        </p:txBody>
      </p:sp>
      <p:sp>
        <p:nvSpPr>
          <p:cNvPr id="20" name="Slide Number Placeholder 19"/>
          <p:cNvSpPr>
            <a:spLocks noGrp="1"/>
          </p:cNvSpPr>
          <p:nvPr>
            <p:ph type="sldNum" sz="quarter" idx="12"/>
          </p:nvPr>
        </p:nvSpPr>
        <p:spPr/>
        <p:txBody>
          <a:bodyPr/>
          <a:lstStyle/>
          <a:p>
            <a:pPr>
              <a:defRPr/>
            </a:pPr>
            <a:fld id="{AC8AD5AF-7CB5-4CD4-A719-F51A283208B1}" type="slidenum">
              <a:rPr lang="en-US" smtClean="0">
                <a:solidFill>
                  <a:srgbClr val="000000"/>
                </a:solidFill>
              </a:rPr>
              <a:pPr>
                <a:defRPr/>
              </a:pPr>
              <a:t>2</a:t>
            </a:fld>
            <a:r>
              <a:rPr lang="en-US" smtClean="0">
                <a:solidFill>
                  <a:srgbClr val="000000"/>
                </a:solidFill>
              </a:rPr>
              <a:t>/22</a:t>
            </a:r>
            <a:endParaRPr lang="en-US" dirty="0">
              <a:solidFill>
                <a:srgbClr val="000000"/>
              </a:solidFill>
            </a:endParaRPr>
          </a:p>
        </p:txBody>
      </p:sp>
    </p:spTree>
    <p:extLst>
      <p:ext uri="{BB962C8B-B14F-4D97-AF65-F5344CB8AC3E}">
        <p14:creationId xmlns:p14="http://schemas.microsoft.com/office/powerpoint/2010/main" val="909169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19"/>
                                        </p:tgtEl>
                                        <p:attrNameLst>
                                          <p:attrName>style.visibility</p:attrName>
                                        </p:attrNameLst>
                                      </p:cBhvr>
                                      <p:to>
                                        <p:strVal val="visible"/>
                                      </p:to>
                                    </p:set>
                                    <p:animEffect transition="in" filter="fade">
                                      <p:cBhvr>
                                        <p:cTn id="28" dur="500"/>
                                        <p:tgtEl>
                                          <p:spTgt spid="19"/>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4"/>
                                        </p:tgtEl>
                                        <p:attrNameLst>
                                          <p:attrName>style.visibility</p:attrName>
                                        </p:attrNameLst>
                                      </p:cBhvr>
                                      <p:to>
                                        <p:strVal val="visible"/>
                                      </p:to>
                                    </p:set>
                                    <p:animEffect transition="in" filter="fade">
                                      <p:cBhvr>
                                        <p:cTn id="31" dur="500"/>
                                        <p:tgtEl>
                                          <p:spTgt spid="4"/>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nodeType="clickEffect">
                                  <p:stCondLst>
                                    <p:cond delay="0"/>
                                  </p:stCondLst>
                                  <p:childTnLst>
                                    <p:set>
                                      <p:cBhvr>
                                        <p:cTn id="35" dur="1" fill="hold">
                                          <p:stCondLst>
                                            <p:cond delay="0"/>
                                          </p:stCondLst>
                                        </p:cTn>
                                        <p:tgtEl>
                                          <p:spTgt spid="3">
                                            <p:txEl>
                                              <p:pRg st="10" end="10"/>
                                            </p:txEl>
                                          </p:spTgt>
                                        </p:tgtEl>
                                        <p:attrNameLst>
                                          <p:attrName>style.visibility</p:attrName>
                                        </p:attrNameLst>
                                      </p:cBhvr>
                                      <p:to>
                                        <p:strVal val="visible"/>
                                      </p:to>
                                    </p:set>
                                    <p:animEffect transition="in" filter="wipe(left)">
                                      <p:cBhvr>
                                        <p:cTn id="36"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1143000"/>
          </a:xfrm>
        </p:spPr>
        <p:txBody>
          <a:bodyPr/>
          <a:lstStyle/>
          <a:p>
            <a:r>
              <a:rPr lang="en-US" dirty="0"/>
              <a:t>Profiling and Tuning Overhead Evaluation</a:t>
            </a:r>
          </a:p>
        </p:txBody>
      </p:sp>
      <p:sp>
        <p:nvSpPr>
          <p:cNvPr id="6" name="Content Placeholder 2"/>
          <p:cNvSpPr>
            <a:spLocks noGrp="1"/>
          </p:cNvSpPr>
          <p:nvPr>
            <p:ph idx="1"/>
          </p:nvPr>
        </p:nvSpPr>
        <p:spPr>
          <a:xfrm>
            <a:off x="685800" y="1066800"/>
            <a:ext cx="7772400" cy="4114800"/>
          </a:xfrm>
        </p:spPr>
        <p:txBody>
          <a:bodyPr/>
          <a:lstStyle/>
          <a:p>
            <a:r>
              <a:rPr lang="en-US" dirty="0" smtClean="0"/>
              <a:t>Measured energy savings with and without a priori knowledge of application profiling information</a:t>
            </a:r>
          </a:p>
          <a:p>
            <a:pPr lvl="1"/>
            <a:r>
              <a:rPr lang="en-US" dirty="0" smtClean="0"/>
              <a:t>System </a:t>
            </a:r>
            <a:r>
              <a:rPr lang="en-US" dirty="0" smtClean="0"/>
              <a:t>3-A </a:t>
            </a:r>
            <a:r>
              <a:rPr lang="en-US" dirty="0" smtClean="0"/>
              <a:t>with </a:t>
            </a:r>
            <a:r>
              <a:rPr lang="en-US" dirty="0"/>
              <a:t>a priori knowledge of profiling information </a:t>
            </a:r>
            <a:endParaRPr lang="en-US" dirty="0" smtClean="0"/>
          </a:p>
          <a:p>
            <a:pPr lvl="1"/>
            <a:r>
              <a:rPr lang="en-US" dirty="0" smtClean="0"/>
              <a:t>System </a:t>
            </a:r>
            <a:r>
              <a:rPr lang="en-US" dirty="0" smtClean="0"/>
              <a:t>3-B </a:t>
            </a:r>
            <a:r>
              <a:rPr lang="en-US" dirty="0" smtClean="0"/>
              <a:t>without a </a:t>
            </a:r>
            <a:r>
              <a:rPr lang="en-US" dirty="0"/>
              <a:t>priori knowledge of profiling information </a:t>
            </a:r>
            <a:endParaRPr lang="en-US" dirty="0" smtClean="0"/>
          </a:p>
          <a:p>
            <a:r>
              <a:rPr lang="en-US" dirty="0" smtClean="0"/>
              <a:t>Profiling energy overhead</a:t>
            </a:r>
            <a:endParaRPr lang="en-US" dirty="0"/>
          </a:p>
          <a:p>
            <a:pPr lvl="1"/>
            <a:r>
              <a:rPr lang="en-US" dirty="0" smtClean="0"/>
              <a:t>1.8</a:t>
            </a:r>
            <a:r>
              <a:rPr lang="en-US" dirty="0"/>
              <a:t>% </a:t>
            </a:r>
            <a:r>
              <a:rPr lang="en-US" dirty="0" smtClean="0"/>
              <a:t>for data cache</a:t>
            </a:r>
          </a:p>
          <a:p>
            <a:pPr lvl="1"/>
            <a:r>
              <a:rPr lang="en-US" dirty="0" smtClean="0"/>
              <a:t>0.9</a:t>
            </a:r>
            <a:r>
              <a:rPr lang="en-US" dirty="0"/>
              <a:t>% </a:t>
            </a:r>
            <a:r>
              <a:rPr lang="en-US" dirty="0" smtClean="0"/>
              <a:t>instruction cache</a:t>
            </a:r>
            <a:endParaRPr lang="en-US" dirty="0"/>
          </a:p>
          <a:p>
            <a:r>
              <a:rPr lang="en-US" dirty="0" smtClean="0"/>
              <a:t>Overhead is amortized due to persistence nature of applications</a:t>
            </a:r>
          </a:p>
          <a:p>
            <a:pPr marL="0" indent="0">
              <a:buNone/>
            </a:pPr>
            <a:endParaRPr lang="en-US" dirty="0"/>
          </a:p>
        </p:txBody>
      </p:sp>
      <p:graphicFrame>
        <p:nvGraphicFramePr>
          <p:cNvPr id="4" name="Chart 3"/>
          <p:cNvGraphicFramePr/>
          <p:nvPr>
            <p:extLst>
              <p:ext uri="{D42A27DB-BD31-4B8C-83A1-F6EECF244321}">
                <p14:modId xmlns:p14="http://schemas.microsoft.com/office/powerpoint/2010/main" val="3371021827"/>
              </p:ext>
            </p:extLst>
          </p:nvPr>
        </p:nvGraphicFramePr>
        <p:xfrm>
          <a:off x="2286000" y="3886200"/>
          <a:ext cx="4800600" cy="210820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152400" y="5943600"/>
            <a:ext cx="8763000" cy="307777"/>
          </a:xfrm>
          <a:prstGeom prst="rect">
            <a:avLst/>
          </a:prstGeom>
          <a:noFill/>
        </p:spPr>
        <p:txBody>
          <a:bodyPr wrap="square" rtlCol="0">
            <a:spAutoFit/>
          </a:bodyPr>
          <a:lstStyle/>
          <a:p>
            <a:pPr algn="ctr"/>
            <a:r>
              <a:rPr lang="en-US" sz="1400" dirty="0" smtClean="0"/>
              <a:t>Energy consumption of system 3-B normalized to energy consumption of system 3-A</a:t>
            </a:r>
            <a:endParaRPr lang="en-US" sz="1400" dirty="0"/>
          </a:p>
        </p:txBody>
      </p:sp>
      <p:sp>
        <p:nvSpPr>
          <p:cNvPr id="7" name="TextBox 6"/>
          <p:cNvSpPr txBox="1"/>
          <p:nvPr/>
        </p:nvSpPr>
        <p:spPr>
          <a:xfrm rot="16200000">
            <a:off x="1321318" y="4653061"/>
            <a:ext cx="1689098" cy="307776"/>
          </a:xfrm>
          <a:prstGeom prst="rect">
            <a:avLst/>
          </a:prstGeom>
          <a:noFill/>
        </p:spPr>
        <p:txBody>
          <a:bodyPr wrap="square" rtlCol="0">
            <a:spAutoFit/>
          </a:bodyPr>
          <a:lstStyle/>
          <a:p>
            <a:r>
              <a:rPr lang="en-US" sz="1400" dirty="0" smtClean="0"/>
              <a:t>Normalized energy</a:t>
            </a:r>
            <a:endParaRPr lang="en-US" sz="1400" dirty="0"/>
          </a:p>
        </p:txBody>
      </p:sp>
      <p:pic>
        <p:nvPicPr>
          <p:cNvPr id="8" name="Picture 7" descr="C:\Program Files\Microsoft Office\MEDIA\CAGCAT10\j0300840.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010400" y="4688839"/>
            <a:ext cx="280440" cy="236219"/>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descr="C:\Program Files\Microsoft Office\MEDIA\CAGCAT10\j0300840.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010400" y="4951951"/>
            <a:ext cx="280440" cy="236219"/>
          </a:xfrm>
          <a:prstGeom prst="rect">
            <a:avLst/>
          </a:prstGeom>
          <a:noFill/>
          <a:extLst>
            <a:ext uri="{909E8E84-426E-40DD-AFC4-6F175D3DCCD1}">
              <a14:hiddenFill xmlns:a14="http://schemas.microsoft.com/office/drawing/2010/main">
                <a:solidFill>
                  <a:srgbClr val="FFFFFF"/>
                </a:solidFill>
              </a14:hiddenFill>
            </a:ext>
          </a:extLst>
        </p:spPr>
      </p:pic>
      <p:sp>
        <p:nvSpPr>
          <p:cNvPr id="11" name="Slide Number Placeholder 10"/>
          <p:cNvSpPr>
            <a:spLocks noGrp="1"/>
          </p:cNvSpPr>
          <p:nvPr>
            <p:ph type="sldNum" sz="quarter" idx="12"/>
          </p:nvPr>
        </p:nvSpPr>
        <p:spPr/>
        <p:txBody>
          <a:bodyPr/>
          <a:lstStyle/>
          <a:p>
            <a:pPr>
              <a:defRPr/>
            </a:pPr>
            <a:fld id="{AC8AD5AF-7CB5-4CD4-A719-F51A283208B1}" type="slidenum">
              <a:rPr lang="en-US" smtClean="0">
                <a:solidFill>
                  <a:srgbClr val="000000"/>
                </a:solidFill>
              </a:rPr>
              <a:pPr>
                <a:defRPr/>
              </a:pPr>
              <a:t>20</a:t>
            </a:fld>
            <a:r>
              <a:rPr lang="en-US" smtClean="0">
                <a:solidFill>
                  <a:srgbClr val="000000"/>
                </a:solidFill>
              </a:rPr>
              <a:t>/22</a:t>
            </a:r>
            <a:endParaRPr lang="en-US" dirty="0">
              <a:solidFill>
                <a:srgbClr val="000000"/>
              </a:solidFill>
            </a:endParaRPr>
          </a:p>
        </p:txBody>
      </p:sp>
    </p:spTree>
    <p:extLst>
      <p:ext uri="{BB962C8B-B14F-4D97-AF65-F5344CB8AC3E}">
        <p14:creationId xmlns:p14="http://schemas.microsoft.com/office/powerpoint/2010/main" val="2550062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fade">
                                      <p:cBhvr>
                                        <p:cTn id="10" dur="500"/>
                                        <p:tgtEl>
                                          <p:spTgt spid="6">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Effect transition="in" filter="fade">
                                      <p:cBhvr>
                                        <p:cTn id="13" dur="500"/>
                                        <p:tgtEl>
                                          <p:spTgt spid="6">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fade">
                                      <p:cBhvr>
                                        <p:cTn id="16" dur="500"/>
                                        <p:tgtEl>
                                          <p:spTgt spid="5"/>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500"/>
                                        <p:tgtEl>
                                          <p:spTgt spid="7"/>
                                        </p:tgtEl>
                                      </p:cBhvr>
                                    </p:animEffect>
                                  </p:childTnLst>
                                </p:cTn>
                              </p:par>
                              <p:par>
                                <p:cTn id="20" presetID="10" presetClass="entr" presetSubtype="0" fill="hold" nodeType="with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par>
                                <p:cTn id="23" presetID="10" presetClass="entr" presetSubtype="0" fill="hold" nodeType="with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fade">
                                      <p:cBhvr>
                                        <p:cTn id="25" dur="500"/>
                                        <p:tgtEl>
                                          <p:spTgt spid="9"/>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6">
                                            <p:txEl>
                                              <p:pRg st="3" end="3"/>
                                            </p:txEl>
                                          </p:spTgt>
                                        </p:tgtEl>
                                        <p:attrNameLst>
                                          <p:attrName>style.visibility</p:attrName>
                                        </p:attrNameLst>
                                      </p:cBhvr>
                                      <p:to>
                                        <p:strVal val="visible"/>
                                      </p:to>
                                    </p:set>
                                    <p:animEffect transition="in" filter="fade">
                                      <p:cBhvr>
                                        <p:cTn id="30" dur="500"/>
                                        <p:tgtEl>
                                          <p:spTgt spid="6">
                                            <p:txEl>
                                              <p:pRg st="3" end="3"/>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6">
                                            <p:txEl>
                                              <p:pRg st="4" end="4"/>
                                            </p:txEl>
                                          </p:spTgt>
                                        </p:tgtEl>
                                        <p:attrNameLst>
                                          <p:attrName>style.visibility</p:attrName>
                                        </p:attrNameLst>
                                      </p:cBhvr>
                                      <p:to>
                                        <p:strVal val="visible"/>
                                      </p:to>
                                    </p:set>
                                    <p:animEffect transition="in" filter="fade">
                                      <p:cBhvr>
                                        <p:cTn id="33" dur="500"/>
                                        <p:tgtEl>
                                          <p:spTgt spid="6">
                                            <p:txEl>
                                              <p:pRg st="4" end="4"/>
                                            </p:txEl>
                                          </p:spTgt>
                                        </p:tgtEl>
                                      </p:cBhvr>
                                    </p:animEffect>
                                  </p:childTnLst>
                                </p:cTn>
                              </p:par>
                              <p:par>
                                <p:cTn id="34" presetID="10" presetClass="entr" presetSubtype="0" fill="hold" nodeType="withEffect">
                                  <p:stCondLst>
                                    <p:cond delay="0"/>
                                  </p:stCondLst>
                                  <p:childTnLst>
                                    <p:set>
                                      <p:cBhvr>
                                        <p:cTn id="35" dur="1" fill="hold">
                                          <p:stCondLst>
                                            <p:cond delay="0"/>
                                          </p:stCondLst>
                                        </p:cTn>
                                        <p:tgtEl>
                                          <p:spTgt spid="6">
                                            <p:txEl>
                                              <p:pRg st="5" end="5"/>
                                            </p:txEl>
                                          </p:spTgt>
                                        </p:tgtEl>
                                        <p:attrNameLst>
                                          <p:attrName>style.visibility</p:attrName>
                                        </p:attrNameLst>
                                      </p:cBhvr>
                                      <p:to>
                                        <p:strVal val="visible"/>
                                      </p:to>
                                    </p:set>
                                    <p:animEffect transition="in" filter="fade">
                                      <p:cBhvr>
                                        <p:cTn id="36" dur="500"/>
                                        <p:tgtEl>
                                          <p:spTgt spid="6">
                                            <p:txEl>
                                              <p:pRg st="5" end="5"/>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nodeType="clickEffect">
                                  <p:stCondLst>
                                    <p:cond delay="0"/>
                                  </p:stCondLst>
                                  <p:childTnLst>
                                    <p:set>
                                      <p:cBhvr>
                                        <p:cTn id="40" dur="1" fill="hold">
                                          <p:stCondLst>
                                            <p:cond delay="0"/>
                                          </p:stCondLst>
                                        </p:cTn>
                                        <p:tgtEl>
                                          <p:spTgt spid="6">
                                            <p:txEl>
                                              <p:pRg st="6" end="6"/>
                                            </p:txEl>
                                          </p:spTgt>
                                        </p:tgtEl>
                                        <p:attrNameLst>
                                          <p:attrName>style.visibility</p:attrName>
                                        </p:attrNameLst>
                                      </p:cBhvr>
                                      <p:to>
                                        <p:strVal val="visible"/>
                                      </p:to>
                                    </p:set>
                                    <p:animEffect transition="in" filter="fade">
                                      <p:cBhvr>
                                        <p:cTn id="41" dur="5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a:xfrm>
            <a:off x="665018" y="1219200"/>
            <a:ext cx="7772400" cy="4114800"/>
          </a:xfrm>
        </p:spPr>
        <p:txBody>
          <a:bodyPr/>
          <a:lstStyle/>
          <a:p>
            <a:r>
              <a:rPr lang="en-US" dirty="0"/>
              <a:t>Heterogeneous and configurable multicore systems </a:t>
            </a:r>
            <a:endParaRPr lang="en-US" dirty="0" smtClean="0"/>
          </a:p>
          <a:p>
            <a:pPr lvl="1"/>
            <a:r>
              <a:rPr lang="en-US" dirty="0"/>
              <a:t>H</a:t>
            </a:r>
            <a:r>
              <a:rPr lang="en-US" dirty="0" smtClean="0"/>
              <a:t>ardware </a:t>
            </a:r>
            <a:r>
              <a:rPr lang="en-US" dirty="0"/>
              <a:t>specialization </a:t>
            </a:r>
            <a:r>
              <a:rPr lang="en-US" dirty="0" smtClean="0"/>
              <a:t>for </a:t>
            </a:r>
            <a:r>
              <a:rPr lang="en-US" dirty="0"/>
              <a:t>disparate application </a:t>
            </a:r>
            <a:r>
              <a:rPr lang="en-US" dirty="0" smtClean="0"/>
              <a:t>requirement</a:t>
            </a:r>
          </a:p>
          <a:p>
            <a:r>
              <a:rPr lang="en-US" dirty="0" smtClean="0"/>
              <a:t>Leveraged application domain specific configuration subsets</a:t>
            </a:r>
          </a:p>
          <a:p>
            <a:r>
              <a:rPr lang="en-US" dirty="0" smtClean="0"/>
              <a:t>Associated scheduling and tuning (</a:t>
            </a:r>
            <a:r>
              <a:rPr lang="en-US" dirty="0" err="1" smtClean="0"/>
              <a:t>SaT</a:t>
            </a:r>
            <a:r>
              <a:rPr lang="en-US" dirty="0" smtClean="0"/>
              <a:t>) algorithm</a:t>
            </a:r>
          </a:p>
          <a:p>
            <a:pPr lvl="1"/>
            <a:r>
              <a:rPr lang="en-US" dirty="0"/>
              <a:t>D</a:t>
            </a:r>
            <a:r>
              <a:rPr lang="en-US" dirty="0" smtClean="0"/>
              <a:t>ynamic </a:t>
            </a:r>
            <a:r>
              <a:rPr lang="en-US" dirty="0" smtClean="0"/>
              <a:t>application </a:t>
            </a:r>
            <a:r>
              <a:rPr lang="en-US" dirty="0" smtClean="0"/>
              <a:t>profiling</a:t>
            </a:r>
          </a:p>
          <a:p>
            <a:pPr lvl="1"/>
            <a:r>
              <a:rPr lang="en-US" dirty="0" smtClean="0"/>
              <a:t>Determined best core</a:t>
            </a:r>
          </a:p>
          <a:p>
            <a:pPr lvl="1"/>
            <a:r>
              <a:rPr lang="en-US" dirty="0" smtClean="0"/>
              <a:t>Tuned core configuration </a:t>
            </a:r>
            <a:endParaRPr lang="en-US" dirty="0" smtClean="0"/>
          </a:p>
          <a:p>
            <a:r>
              <a:rPr lang="en-US" dirty="0" smtClean="0"/>
              <a:t>Average </a:t>
            </a:r>
            <a:r>
              <a:rPr lang="en-US" dirty="0"/>
              <a:t>energy savings of 31.6% and 17.0% for the data and instruction caches, </a:t>
            </a:r>
            <a:r>
              <a:rPr lang="en-US" dirty="0" smtClean="0"/>
              <a:t>respectively</a:t>
            </a:r>
          </a:p>
          <a:p>
            <a:pPr lvl="1"/>
            <a:r>
              <a:rPr lang="en-US" dirty="0"/>
              <a:t>O</a:t>
            </a:r>
            <a:r>
              <a:rPr lang="en-US" dirty="0" smtClean="0"/>
              <a:t>nly </a:t>
            </a:r>
            <a:r>
              <a:rPr lang="en-US" dirty="0"/>
              <a:t>1.8% and 0.9% profiling and tuning overhead</a:t>
            </a:r>
          </a:p>
        </p:txBody>
      </p:sp>
      <p:sp>
        <p:nvSpPr>
          <p:cNvPr id="6" name="Slide Number Placeholder 5"/>
          <p:cNvSpPr>
            <a:spLocks noGrp="1"/>
          </p:cNvSpPr>
          <p:nvPr>
            <p:ph type="sldNum" sz="quarter" idx="12"/>
          </p:nvPr>
        </p:nvSpPr>
        <p:spPr/>
        <p:txBody>
          <a:bodyPr/>
          <a:lstStyle/>
          <a:p>
            <a:pPr>
              <a:defRPr/>
            </a:pPr>
            <a:fld id="{AC8AD5AF-7CB5-4CD4-A719-F51A283208B1}" type="slidenum">
              <a:rPr lang="en-US" smtClean="0">
                <a:solidFill>
                  <a:srgbClr val="000000"/>
                </a:solidFill>
              </a:rPr>
              <a:pPr>
                <a:defRPr/>
              </a:pPr>
              <a:t>21</a:t>
            </a:fld>
            <a:r>
              <a:rPr lang="en-US" smtClean="0">
                <a:solidFill>
                  <a:srgbClr val="000000"/>
                </a:solidFill>
              </a:rPr>
              <a:t>/22</a:t>
            </a:r>
            <a:endParaRPr lang="en-US" dirty="0">
              <a:solidFill>
                <a:srgbClr val="000000"/>
              </a:solidFill>
            </a:endParaRPr>
          </a:p>
        </p:txBody>
      </p:sp>
    </p:spTree>
    <p:extLst>
      <p:ext uri="{BB962C8B-B14F-4D97-AF65-F5344CB8AC3E}">
        <p14:creationId xmlns:p14="http://schemas.microsoft.com/office/powerpoint/2010/main" val="1364488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endParaRPr lang="en-US"/>
          </a:p>
        </p:txBody>
      </p:sp>
      <p:sp>
        <p:nvSpPr>
          <p:cNvPr id="6" name="Slide Number Placeholder 5"/>
          <p:cNvSpPr>
            <a:spLocks noGrp="1"/>
          </p:cNvSpPr>
          <p:nvPr>
            <p:ph type="sldNum" sz="quarter" idx="12"/>
          </p:nvPr>
        </p:nvSpPr>
        <p:spPr/>
        <p:txBody>
          <a:bodyPr/>
          <a:lstStyle/>
          <a:p>
            <a:pPr>
              <a:defRPr/>
            </a:pPr>
            <a:fld id="{AC8AD5AF-7CB5-4CD4-A719-F51A283208B1}" type="slidenum">
              <a:rPr lang="en-US" smtClean="0">
                <a:solidFill>
                  <a:srgbClr val="000000"/>
                </a:solidFill>
              </a:rPr>
              <a:pPr>
                <a:defRPr/>
              </a:pPr>
              <a:t>22</a:t>
            </a:fld>
            <a:r>
              <a:rPr lang="en-US" smtClean="0">
                <a:solidFill>
                  <a:srgbClr val="000000"/>
                </a:solidFill>
              </a:rPr>
              <a:t>/22</a:t>
            </a:r>
            <a:endParaRPr lang="en-US" dirty="0">
              <a:solidFill>
                <a:srgbClr val="000000"/>
              </a:solidFill>
            </a:endParaRPr>
          </a:p>
        </p:txBody>
      </p:sp>
      <p:pic>
        <p:nvPicPr>
          <p:cNvPr id="1026" name="Picture 2" descr="C:\Users\Hs\AppData\Local\Microsoft\Windows\Temporary Internet Files\Content.IE5\49MCJ3E6\MC900441428[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24314" y="2286000"/>
            <a:ext cx="2895372" cy="28953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606097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 and Motivation</a:t>
            </a:r>
          </a:p>
        </p:txBody>
      </p:sp>
      <p:sp>
        <p:nvSpPr>
          <p:cNvPr id="3" name="Content Placeholder 2"/>
          <p:cNvSpPr>
            <a:spLocks noGrp="1"/>
          </p:cNvSpPr>
          <p:nvPr>
            <p:ph idx="1"/>
          </p:nvPr>
        </p:nvSpPr>
        <p:spPr>
          <a:xfrm>
            <a:off x="685800" y="1143000"/>
            <a:ext cx="8305800" cy="762000"/>
          </a:xfrm>
        </p:spPr>
        <p:txBody>
          <a:bodyPr/>
          <a:lstStyle/>
          <a:p>
            <a:r>
              <a:rPr lang="en-US" dirty="0" smtClean="0"/>
              <a:t>Heterogeneous multicore systems provide specializations </a:t>
            </a:r>
          </a:p>
          <a:p>
            <a:pPr marL="457200" lvl="1" indent="0">
              <a:buNone/>
            </a:pPr>
            <a:endParaRPr lang="en-US" dirty="0" smtClean="0"/>
          </a:p>
          <a:p>
            <a:pPr lvl="1"/>
            <a:endParaRPr lang="en-US" dirty="0" smtClean="0"/>
          </a:p>
          <a:p>
            <a:pPr lvl="1"/>
            <a:endParaRPr lang="en-US" dirty="0"/>
          </a:p>
          <a:p>
            <a:pPr lvl="1"/>
            <a:endParaRPr lang="en-US" dirty="0" smtClean="0"/>
          </a:p>
          <a:p>
            <a:pPr lvl="1"/>
            <a:endParaRPr lang="en-US" dirty="0"/>
          </a:p>
          <a:p>
            <a:pPr lvl="1"/>
            <a:endParaRPr lang="en-US" dirty="0" smtClean="0"/>
          </a:p>
          <a:p>
            <a:pPr marL="457200" lvl="1" indent="0">
              <a:buNone/>
            </a:pPr>
            <a:endParaRPr lang="en-US" dirty="0" smtClean="0"/>
          </a:p>
          <a:p>
            <a:r>
              <a:rPr lang="en-US" dirty="0" smtClean="0">
                <a:solidFill>
                  <a:srgbClr val="FF0000"/>
                </a:solidFill>
              </a:rPr>
              <a:t>Limitations </a:t>
            </a:r>
            <a:endParaRPr lang="en-US" dirty="0"/>
          </a:p>
          <a:p>
            <a:pPr lvl="1"/>
            <a:r>
              <a:rPr lang="en-US" dirty="0" smtClean="0"/>
              <a:t>Fixed</a:t>
            </a:r>
            <a:r>
              <a:rPr lang="en-US" dirty="0"/>
              <a:t>, limited number of </a:t>
            </a:r>
            <a:r>
              <a:rPr lang="en-US" dirty="0" smtClean="0"/>
              <a:t>heterogeneous options (e.g., number of cores)</a:t>
            </a:r>
          </a:p>
          <a:p>
            <a:pPr lvl="1"/>
            <a:r>
              <a:rPr lang="en-US" dirty="0" smtClean="0"/>
              <a:t>Only coarse grained specialization</a:t>
            </a:r>
          </a:p>
          <a:p>
            <a:pPr lvl="2"/>
            <a:r>
              <a:rPr lang="en-US" dirty="0" smtClean="0"/>
              <a:t>Different applications within same domain may need</a:t>
            </a:r>
            <a:r>
              <a:rPr lang="en-US" dirty="0"/>
              <a:t> </a:t>
            </a:r>
            <a:r>
              <a:rPr lang="en-US" dirty="0" smtClean="0"/>
              <a:t>finer-grained specialization</a:t>
            </a:r>
          </a:p>
          <a:p>
            <a:pPr lvl="3"/>
            <a:r>
              <a:rPr lang="en-US" dirty="0"/>
              <a:t>D</a:t>
            </a:r>
            <a:r>
              <a:rPr lang="en-US" dirty="0" smtClean="0"/>
              <a:t>ifferent cache associativity of a same cache size </a:t>
            </a:r>
          </a:p>
          <a:p>
            <a:pPr lvl="1"/>
            <a:r>
              <a:rPr lang="en-US" dirty="0" smtClean="0"/>
              <a:t>Laborious</a:t>
            </a:r>
            <a:r>
              <a:rPr lang="en-US" dirty="0"/>
              <a:t>: </a:t>
            </a:r>
            <a:r>
              <a:rPr lang="en-US" dirty="0" smtClean="0"/>
              <a:t>designer-expended </a:t>
            </a:r>
            <a:r>
              <a:rPr lang="en-US" i="1" dirty="0" smtClean="0"/>
              <a:t>effort </a:t>
            </a:r>
            <a:r>
              <a:rPr lang="en-US" dirty="0" smtClean="0"/>
              <a:t>to</a:t>
            </a:r>
            <a:r>
              <a:rPr lang="en-US" i="1" dirty="0" smtClean="0"/>
              <a:t> </a:t>
            </a:r>
            <a:r>
              <a:rPr lang="en-US" dirty="0" smtClean="0"/>
              <a:t>profile </a:t>
            </a:r>
            <a:r>
              <a:rPr lang="en-US" dirty="0"/>
              <a:t>applications to determine application hardware requirements </a:t>
            </a:r>
            <a:endParaRPr lang="en-US" dirty="0" smtClean="0"/>
          </a:p>
          <a:p>
            <a:pPr lvl="2"/>
            <a:r>
              <a:rPr lang="en-US" dirty="0" smtClean="0"/>
              <a:t>Profiling info: Cache </a:t>
            </a:r>
            <a:r>
              <a:rPr lang="en-US" dirty="0"/>
              <a:t>miss rate, </a:t>
            </a:r>
            <a:r>
              <a:rPr lang="en-US" dirty="0" smtClean="0"/>
              <a:t>pipeline stalls, branch miss rate, </a:t>
            </a:r>
            <a:r>
              <a:rPr lang="en-US" dirty="0"/>
              <a:t>etc</a:t>
            </a:r>
            <a:r>
              <a:rPr lang="en-US" dirty="0" smtClean="0"/>
              <a:t>.</a:t>
            </a:r>
            <a:endParaRPr lang="en-US" dirty="0"/>
          </a:p>
          <a:p>
            <a:pPr lvl="1"/>
            <a:endParaRPr lang="en-US" dirty="0" smtClean="0"/>
          </a:p>
        </p:txBody>
      </p:sp>
      <p:grpSp>
        <p:nvGrpSpPr>
          <p:cNvPr id="38" name="Group 37"/>
          <p:cNvGrpSpPr/>
          <p:nvPr/>
        </p:nvGrpSpPr>
        <p:grpSpPr>
          <a:xfrm>
            <a:off x="868053" y="1676400"/>
            <a:ext cx="7437747" cy="1675004"/>
            <a:chOff x="1168400" y="3258945"/>
            <a:chExt cx="7437747" cy="1675004"/>
          </a:xfrm>
        </p:grpSpPr>
        <p:grpSp>
          <p:nvGrpSpPr>
            <p:cNvPr id="11" name="Group 10"/>
            <p:cNvGrpSpPr/>
            <p:nvPr/>
          </p:nvGrpSpPr>
          <p:grpSpPr>
            <a:xfrm>
              <a:off x="1168400" y="3451860"/>
              <a:ext cx="1638300" cy="1173718"/>
              <a:chOff x="4229100" y="3322082"/>
              <a:chExt cx="1638300" cy="1173718"/>
            </a:xfrm>
          </p:grpSpPr>
          <p:sp>
            <p:nvSpPr>
              <p:cNvPr id="7" name="Rounded Rectangle 6"/>
              <p:cNvSpPr/>
              <p:nvPr/>
            </p:nvSpPr>
            <p:spPr bwMode="auto">
              <a:xfrm>
                <a:off x="4267200" y="3322082"/>
                <a:ext cx="1600200" cy="1173718"/>
              </a:xfrm>
              <a:prstGeom prst="roundRect">
                <a:avLst/>
              </a:prstGeom>
              <a:solidFill>
                <a:schemeClr val="bg2">
                  <a:lumMod val="40000"/>
                  <a:lumOff val="60000"/>
                </a:scheme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a:endParaRPr>
              </a:p>
            </p:txBody>
          </p:sp>
          <p:sp>
            <p:nvSpPr>
              <p:cNvPr id="8" name="TextBox 7"/>
              <p:cNvSpPr txBox="1"/>
              <p:nvPr/>
            </p:nvSpPr>
            <p:spPr>
              <a:xfrm>
                <a:off x="4229100" y="3335179"/>
                <a:ext cx="1638300" cy="553998"/>
              </a:xfrm>
              <a:prstGeom prst="rect">
                <a:avLst/>
              </a:prstGeom>
              <a:noFill/>
            </p:spPr>
            <p:txBody>
              <a:bodyPr wrap="square" rtlCol="0">
                <a:spAutoFit/>
              </a:bodyPr>
              <a:lstStyle/>
              <a:p>
                <a:pPr marL="0" lvl="1" algn="ctr"/>
                <a:r>
                  <a:rPr lang="en-US" sz="1200" b="1" dirty="0" smtClean="0"/>
                  <a:t>ARM</a:t>
                </a:r>
                <a:r>
                  <a:rPr lang="en-US" sz="1100" b="1" baseline="30000" dirty="0"/>
                  <a:t>®</a:t>
                </a:r>
                <a:r>
                  <a:rPr lang="en-US" sz="1200" b="1" dirty="0" smtClean="0"/>
                  <a:t> </a:t>
                </a:r>
                <a:r>
                  <a:rPr lang="en-US" sz="1200" b="1" dirty="0" err="1" smtClean="0"/>
                  <a:t>big.LITTLE</a:t>
                </a:r>
                <a:endParaRPr lang="en-US" sz="1200" b="1" dirty="0"/>
              </a:p>
              <a:p>
                <a:endParaRPr lang="en-US" dirty="0"/>
              </a:p>
            </p:txBody>
          </p:sp>
          <p:sp>
            <p:nvSpPr>
              <p:cNvPr id="9" name="Rounded Rectangle 8"/>
              <p:cNvSpPr/>
              <p:nvPr/>
            </p:nvSpPr>
            <p:spPr bwMode="auto">
              <a:xfrm>
                <a:off x="4912896" y="3612178"/>
                <a:ext cx="876300" cy="734132"/>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latin typeface="Times"/>
                  </a:rPr>
                  <a:t>b</a:t>
                </a:r>
                <a:r>
                  <a:rPr kumimoji="0" lang="en-US" b="0" i="0" u="none" strike="noStrike" cap="none" normalizeH="0" baseline="0" dirty="0" smtClean="0">
                    <a:ln>
                      <a:noFill/>
                    </a:ln>
                    <a:solidFill>
                      <a:schemeClr val="tx1"/>
                    </a:solidFill>
                    <a:effectLst/>
                    <a:latin typeface="Times"/>
                  </a:rPr>
                  <a:t>ig</a:t>
                </a:r>
                <a:endParaRPr kumimoji="0" lang="en-US" sz="2400" b="0" i="0" u="none" strike="noStrike" cap="none" normalizeH="0" baseline="0" dirty="0" smtClean="0">
                  <a:ln>
                    <a:noFill/>
                  </a:ln>
                  <a:solidFill>
                    <a:schemeClr val="tx1"/>
                  </a:solidFill>
                  <a:effectLst/>
                  <a:latin typeface="Times"/>
                </a:endParaRPr>
              </a:p>
            </p:txBody>
          </p:sp>
          <p:sp>
            <p:nvSpPr>
              <p:cNvPr id="10" name="Rounded Rectangle 9"/>
              <p:cNvSpPr/>
              <p:nvPr/>
            </p:nvSpPr>
            <p:spPr bwMode="auto">
              <a:xfrm>
                <a:off x="4379496" y="3953572"/>
                <a:ext cx="685799" cy="458296"/>
              </a:xfrm>
              <a:prstGeom prst="roundRect">
                <a:avLst/>
              </a:prstGeom>
              <a:solidFill>
                <a:srgbClr val="CCCC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Times"/>
                  </a:rPr>
                  <a:t>LITTLE</a:t>
                </a:r>
                <a:endParaRPr kumimoji="0" lang="en-US" sz="1400" b="0" i="0" u="none" strike="noStrike" cap="none" normalizeH="0" baseline="0" dirty="0" smtClean="0">
                  <a:ln>
                    <a:noFill/>
                  </a:ln>
                  <a:solidFill>
                    <a:schemeClr val="tx1"/>
                  </a:solidFill>
                  <a:effectLst/>
                  <a:latin typeface="Times"/>
                </a:endParaRPr>
              </a:p>
            </p:txBody>
          </p:sp>
        </p:grpSp>
        <p:grpSp>
          <p:nvGrpSpPr>
            <p:cNvPr id="25" name="Group 24"/>
            <p:cNvGrpSpPr/>
            <p:nvPr/>
          </p:nvGrpSpPr>
          <p:grpSpPr>
            <a:xfrm>
              <a:off x="3195947" y="3283249"/>
              <a:ext cx="2743199" cy="1650699"/>
              <a:chOff x="4468831" y="3429000"/>
              <a:chExt cx="2743199" cy="1600200"/>
            </a:xfrm>
          </p:grpSpPr>
          <p:sp>
            <p:nvSpPr>
              <p:cNvPr id="13" name="Rounded Rectangle 12"/>
              <p:cNvSpPr/>
              <p:nvPr/>
            </p:nvSpPr>
            <p:spPr bwMode="auto">
              <a:xfrm>
                <a:off x="4468831" y="3429000"/>
                <a:ext cx="2743199" cy="1600200"/>
              </a:xfrm>
              <a:prstGeom prst="roundRect">
                <a:avLst/>
              </a:prstGeom>
              <a:solidFill>
                <a:schemeClr val="bg2">
                  <a:lumMod val="40000"/>
                  <a:lumOff val="60000"/>
                </a:scheme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a:endParaRPr>
              </a:p>
            </p:txBody>
          </p:sp>
          <p:sp>
            <p:nvSpPr>
              <p:cNvPr id="14" name="TextBox 13"/>
              <p:cNvSpPr txBox="1"/>
              <p:nvPr/>
            </p:nvSpPr>
            <p:spPr>
              <a:xfrm>
                <a:off x="4596063" y="3442097"/>
                <a:ext cx="2498558" cy="553998"/>
              </a:xfrm>
              <a:prstGeom prst="rect">
                <a:avLst/>
              </a:prstGeom>
              <a:noFill/>
            </p:spPr>
            <p:txBody>
              <a:bodyPr wrap="square" rtlCol="0">
                <a:spAutoFit/>
              </a:bodyPr>
              <a:lstStyle/>
              <a:p>
                <a:pPr marL="0" lvl="1" algn="ctr"/>
                <a:r>
                  <a:rPr lang="en-US" sz="1200" b="1" dirty="0" smtClean="0"/>
                  <a:t>TI</a:t>
                </a:r>
                <a:r>
                  <a:rPr lang="en-US" sz="1100" b="1" baseline="30000" dirty="0"/>
                  <a:t>®</a:t>
                </a:r>
                <a:r>
                  <a:rPr lang="en-US" sz="1200" b="1" dirty="0" smtClean="0"/>
                  <a:t>  </a:t>
                </a:r>
                <a:r>
                  <a:rPr lang="en-US" sz="1100" b="1" dirty="0" smtClean="0"/>
                  <a:t>OMAP3530 </a:t>
                </a:r>
                <a:r>
                  <a:rPr lang="en-US" sz="1100" b="1" baseline="30000" dirty="0" smtClean="0"/>
                  <a:t>TM</a:t>
                </a:r>
                <a:endParaRPr lang="en-US" sz="1100" b="1" baseline="30000" dirty="0"/>
              </a:p>
              <a:p>
                <a:endParaRPr lang="en-US" dirty="0"/>
              </a:p>
            </p:txBody>
          </p:sp>
          <p:sp>
            <p:nvSpPr>
              <p:cNvPr id="16" name="Rounded Rectangle 15"/>
              <p:cNvSpPr/>
              <p:nvPr/>
            </p:nvSpPr>
            <p:spPr bwMode="auto">
              <a:xfrm>
                <a:off x="4596063" y="3772597"/>
                <a:ext cx="1185394" cy="419101"/>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a:endParaRPr>
              </a:p>
            </p:txBody>
          </p:sp>
          <p:sp>
            <p:nvSpPr>
              <p:cNvPr id="18" name="TextBox 17"/>
              <p:cNvSpPr txBox="1"/>
              <p:nvPr/>
            </p:nvSpPr>
            <p:spPr>
              <a:xfrm>
                <a:off x="4596063" y="3772598"/>
                <a:ext cx="1189149" cy="369332"/>
              </a:xfrm>
              <a:prstGeom prst="rect">
                <a:avLst/>
              </a:prstGeom>
              <a:noFill/>
            </p:spPr>
            <p:txBody>
              <a:bodyPr wrap="square" rtlCol="0">
                <a:spAutoFit/>
              </a:bodyPr>
              <a:lstStyle/>
              <a:p>
                <a:r>
                  <a:rPr lang="en-US" dirty="0" smtClean="0"/>
                  <a:t>Cortex A8</a:t>
                </a:r>
                <a:endParaRPr lang="en-US" dirty="0"/>
              </a:p>
            </p:txBody>
          </p:sp>
          <p:sp>
            <p:nvSpPr>
              <p:cNvPr id="19" name="Rounded Rectangle 18"/>
              <p:cNvSpPr/>
              <p:nvPr/>
            </p:nvSpPr>
            <p:spPr bwMode="auto">
              <a:xfrm>
                <a:off x="5905472" y="3772597"/>
                <a:ext cx="1185394" cy="412784"/>
              </a:xfrm>
              <a:prstGeom prst="roundRect">
                <a:avLst/>
              </a:prstGeom>
              <a:solidFill>
                <a:srgbClr val="CCCC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a:endParaRPr>
              </a:p>
            </p:txBody>
          </p:sp>
          <p:sp>
            <p:nvSpPr>
              <p:cNvPr id="20" name="TextBox 19"/>
              <p:cNvSpPr txBox="1"/>
              <p:nvPr/>
            </p:nvSpPr>
            <p:spPr>
              <a:xfrm>
                <a:off x="5905472" y="3772598"/>
                <a:ext cx="1189149" cy="369332"/>
              </a:xfrm>
              <a:prstGeom prst="rect">
                <a:avLst/>
              </a:prstGeom>
              <a:noFill/>
            </p:spPr>
            <p:txBody>
              <a:bodyPr wrap="square" rtlCol="0">
                <a:spAutoFit/>
              </a:bodyPr>
              <a:lstStyle/>
              <a:p>
                <a:r>
                  <a:rPr lang="en-US" dirty="0" smtClean="0"/>
                  <a:t>Cortex M3</a:t>
                </a:r>
                <a:endParaRPr lang="en-US" dirty="0"/>
              </a:p>
            </p:txBody>
          </p:sp>
          <p:sp>
            <p:nvSpPr>
              <p:cNvPr id="21" name="Rounded Rectangle 20"/>
              <p:cNvSpPr/>
              <p:nvPr/>
            </p:nvSpPr>
            <p:spPr bwMode="auto">
              <a:xfrm>
                <a:off x="4596063" y="4360229"/>
                <a:ext cx="1185394" cy="523221"/>
              </a:xfrm>
              <a:prstGeom prst="roundRect">
                <a:avLst/>
              </a:prstGeom>
              <a:solidFill>
                <a:srgbClr val="FF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a:endParaRPr>
              </a:p>
            </p:txBody>
          </p:sp>
          <p:sp>
            <p:nvSpPr>
              <p:cNvPr id="22" name="TextBox 21"/>
              <p:cNvSpPr txBox="1"/>
              <p:nvPr/>
            </p:nvSpPr>
            <p:spPr>
              <a:xfrm>
                <a:off x="4596063" y="4360230"/>
                <a:ext cx="1189149" cy="584775"/>
              </a:xfrm>
              <a:prstGeom prst="rect">
                <a:avLst/>
              </a:prstGeom>
              <a:noFill/>
            </p:spPr>
            <p:txBody>
              <a:bodyPr wrap="square" rtlCol="0">
                <a:spAutoFit/>
              </a:bodyPr>
              <a:lstStyle/>
              <a:p>
                <a:pPr algn="ctr"/>
                <a:r>
                  <a:rPr lang="en-US" sz="1600" dirty="0" smtClean="0"/>
                  <a:t>SGX530 GPU</a:t>
                </a:r>
                <a:endParaRPr lang="en-US" sz="1600" dirty="0"/>
              </a:p>
            </p:txBody>
          </p:sp>
          <p:sp>
            <p:nvSpPr>
              <p:cNvPr id="23" name="Rounded Rectangle 22"/>
              <p:cNvSpPr/>
              <p:nvPr/>
            </p:nvSpPr>
            <p:spPr bwMode="auto">
              <a:xfrm>
                <a:off x="5921514" y="4383626"/>
                <a:ext cx="1169352" cy="499824"/>
              </a:xfrm>
              <a:prstGeom prst="roundRect">
                <a:avLst/>
              </a:prstGeom>
              <a:solidFill>
                <a:srgbClr val="92D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a:endParaRPr>
              </a:p>
            </p:txBody>
          </p:sp>
          <p:sp>
            <p:nvSpPr>
              <p:cNvPr id="24" name="TextBox 23"/>
              <p:cNvSpPr txBox="1"/>
              <p:nvPr/>
            </p:nvSpPr>
            <p:spPr>
              <a:xfrm>
                <a:off x="5921514" y="4464261"/>
                <a:ext cx="1189149" cy="338554"/>
              </a:xfrm>
              <a:prstGeom prst="rect">
                <a:avLst/>
              </a:prstGeom>
              <a:noFill/>
            </p:spPr>
            <p:txBody>
              <a:bodyPr wrap="square" rtlCol="0">
                <a:spAutoFit/>
              </a:bodyPr>
              <a:lstStyle/>
              <a:p>
                <a:pPr algn="ctr"/>
                <a:r>
                  <a:rPr lang="en-US" sz="1600" dirty="0" smtClean="0"/>
                  <a:t>C674x DSP</a:t>
                </a:r>
                <a:endParaRPr lang="en-US" sz="1600" dirty="0"/>
              </a:p>
            </p:txBody>
          </p:sp>
        </p:grpSp>
        <p:grpSp>
          <p:nvGrpSpPr>
            <p:cNvPr id="37" name="Group 36"/>
            <p:cNvGrpSpPr/>
            <p:nvPr/>
          </p:nvGrpSpPr>
          <p:grpSpPr>
            <a:xfrm>
              <a:off x="6281264" y="3258945"/>
              <a:ext cx="2324883" cy="1675004"/>
              <a:chOff x="6281264" y="3258945"/>
              <a:chExt cx="2324883" cy="1675004"/>
            </a:xfrm>
          </p:grpSpPr>
          <p:sp>
            <p:nvSpPr>
              <p:cNvPr id="27" name="Rounded Rectangle 26"/>
              <p:cNvSpPr/>
              <p:nvPr/>
            </p:nvSpPr>
            <p:spPr bwMode="auto">
              <a:xfrm>
                <a:off x="6396347" y="3258945"/>
                <a:ext cx="2057400" cy="1675004"/>
              </a:xfrm>
              <a:prstGeom prst="roundRect">
                <a:avLst/>
              </a:prstGeom>
              <a:solidFill>
                <a:schemeClr val="bg2">
                  <a:lumMod val="40000"/>
                  <a:lumOff val="60000"/>
                </a:scheme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a:endParaRPr>
              </a:p>
            </p:txBody>
          </p:sp>
          <p:sp>
            <p:nvSpPr>
              <p:cNvPr id="28" name="TextBox 27"/>
              <p:cNvSpPr txBox="1"/>
              <p:nvPr/>
            </p:nvSpPr>
            <p:spPr>
              <a:xfrm>
                <a:off x="6281264" y="3258945"/>
                <a:ext cx="2324883" cy="553998"/>
              </a:xfrm>
              <a:prstGeom prst="rect">
                <a:avLst/>
              </a:prstGeom>
              <a:noFill/>
            </p:spPr>
            <p:txBody>
              <a:bodyPr wrap="square" rtlCol="0">
                <a:spAutoFit/>
              </a:bodyPr>
              <a:lstStyle/>
              <a:p>
                <a:pPr marL="0" lvl="1" algn="ctr"/>
                <a:r>
                  <a:rPr lang="en-US" sz="1200" b="1" dirty="0" smtClean="0"/>
                  <a:t>Intel</a:t>
                </a:r>
                <a:r>
                  <a:rPr lang="en-US" sz="1200" b="1" baseline="30000" dirty="0" smtClean="0"/>
                  <a:t>®</a:t>
                </a:r>
                <a:r>
                  <a:rPr lang="en-US" sz="1200" b="1" dirty="0" smtClean="0"/>
                  <a:t>  Atom </a:t>
                </a:r>
                <a:r>
                  <a:rPr lang="en-US" sz="1200" b="1" baseline="30000" dirty="0" smtClean="0"/>
                  <a:t>TM</a:t>
                </a:r>
                <a:r>
                  <a:rPr lang="en-US" sz="1200" b="1" dirty="0" smtClean="0"/>
                  <a:t> E6x5C</a:t>
                </a:r>
                <a:endParaRPr lang="en-US" sz="1100" b="1" dirty="0"/>
              </a:p>
              <a:p>
                <a:endParaRPr lang="en-US" dirty="0"/>
              </a:p>
            </p:txBody>
          </p:sp>
          <p:sp>
            <p:nvSpPr>
              <p:cNvPr id="29" name="Rounded Rectangle 28"/>
              <p:cNvSpPr/>
              <p:nvPr/>
            </p:nvSpPr>
            <p:spPr bwMode="auto">
              <a:xfrm>
                <a:off x="6892206" y="3589445"/>
                <a:ext cx="1102997" cy="611029"/>
              </a:xfrm>
              <a:prstGeom prst="roundRect">
                <a:avLst/>
              </a:prstGeom>
              <a:solidFill>
                <a:srgbClr val="CCCC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a:endParaRPr>
              </a:p>
            </p:txBody>
          </p:sp>
          <p:sp>
            <p:nvSpPr>
              <p:cNvPr id="30" name="TextBox 29"/>
              <p:cNvSpPr txBox="1"/>
              <p:nvPr/>
            </p:nvSpPr>
            <p:spPr>
              <a:xfrm>
                <a:off x="6856536" y="3589234"/>
                <a:ext cx="1253869" cy="646331"/>
              </a:xfrm>
              <a:prstGeom prst="rect">
                <a:avLst/>
              </a:prstGeom>
              <a:noFill/>
            </p:spPr>
            <p:txBody>
              <a:bodyPr wrap="square" rtlCol="0">
                <a:spAutoFit/>
              </a:bodyPr>
              <a:lstStyle/>
              <a:p>
                <a:pPr algn="ctr"/>
                <a:r>
                  <a:rPr lang="en-US" dirty="0" smtClean="0"/>
                  <a:t>Intel Atom Processor </a:t>
                </a:r>
                <a:endParaRPr lang="en-US" dirty="0"/>
              </a:p>
            </p:txBody>
          </p:sp>
          <p:sp>
            <p:nvSpPr>
              <p:cNvPr id="33" name="Rounded Rectangle 32"/>
              <p:cNvSpPr/>
              <p:nvPr/>
            </p:nvSpPr>
            <p:spPr bwMode="auto">
              <a:xfrm>
                <a:off x="6892205" y="4305300"/>
                <a:ext cx="1102997" cy="523221"/>
              </a:xfrm>
              <a:prstGeom prst="roundRect">
                <a:avLst/>
              </a:prstGeom>
              <a:solidFill>
                <a:srgbClr val="FF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a:endParaRPr>
              </a:p>
            </p:txBody>
          </p:sp>
          <p:sp>
            <p:nvSpPr>
              <p:cNvPr id="34" name="TextBox 33"/>
              <p:cNvSpPr txBox="1"/>
              <p:nvPr/>
            </p:nvSpPr>
            <p:spPr>
              <a:xfrm>
                <a:off x="6892205" y="4274522"/>
                <a:ext cx="1106491" cy="584775"/>
              </a:xfrm>
              <a:prstGeom prst="rect">
                <a:avLst/>
              </a:prstGeom>
              <a:noFill/>
            </p:spPr>
            <p:txBody>
              <a:bodyPr wrap="square" rtlCol="0">
                <a:spAutoFit/>
              </a:bodyPr>
              <a:lstStyle/>
              <a:p>
                <a:pPr algn="ctr"/>
                <a:r>
                  <a:rPr lang="en-US" sz="1600" dirty="0" smtClean="0"/>
                  <a:t>Altera</a:t>
                </a:r>
                <a:r>
                  <a:rPr lang="en-US" sz="1600" b="1" baseline="30000" dirty="0" smtClean="0"/>
                  <a:t>®</a:t>
                </a:r>
                <a:r>
                  <a:rPr lang="en-US" sz="1600" dirty="0" smtClean="0"/>
                  <a:t> FPGA</a:t>
                </a:r>
                <a:endParaRPr lang="en-US" sz="1600" dirty="0"/>
              </a:p>
            </p:txBody>
          </p:sp>
        </p:grpSp>
      </p:grpSp>
      <p:sp>
        <p:nvSpPr>
          <p:cNvPr id="35" name="TextBox 34"/>
          <p:cNvSpPr txBox="1"/>
          <p:nvPr/>
        </p:nvSpPr>
        <p:spPr>
          <a:xfrm>
            <a:off x="381000" y="3394699"/>
            <a:ext cx="8018940" cy="369332"/>
          </a:xfrm>
          <a:prstGeom prst="rect">
            <a:avLst/>
          </a:prstGeom>
          <a:noFill/>
        </p:spPr>
        <p:txBody>
          <a:bodyPr wrap="square" rtlCol="0">
            <a:spAutoFit/>
          </a:bodyPr>
          <a:lstStyle/>
          <a:p>
            <a:pPr algn="r"/>
            <a:r>
              <a:rPr lang="en-US" i="1" dirty="0" smtClean="0"/>
              <a:t>Various hardware resources meet disparate application-domain requirements</a:t>
            </a:r>
            <a:endParaRPr lang="en-US" i="1" dirty="0"/>
          </a:p>
        </p:txBody>
      </p:sp>
      <p:sp>
        <p:nvSpPr>
          <p:cNvPr id="6" name="Slide Number Placeholder 5"/>
          <p:cNvSpPr>
            <a:spLocks noGrp="1"/>
          </p:cNvSpPr>
          <p:nvPr>
            <p:ph type="sldNum" sz="quarter" idx="12"/>
          </p:nvPr>
        </p:nvSpPr>
        <p:spPr/>
        <p:txBody>
          <a:bodyPr/>
          <a:lstStyle/>
          <a:p>
            <a:pPr>
              <a:defRPr/>
            </a:pPr>
            <a:fld id="{AC8AD5AF-7CB5-4CD4-A719-F51A283208B1}" type="slidenum">
              <a:rPr lang="en-US" smtClean="0">
                <a:solidFill>
                  <a:srgbClr val="000000"/>
                </a:solidFill>
              </a:rPr>
              <a:pPr>
                <a:defRPr/>
              </a:pPr>
              <a:t>3</a:t>
            </a:fld>
            <a:r>
              <a:rPr lang="en-US" smtClean="0">
                <a:solidFill>
                  <a:srgbClr val="000000"/>
                </a:solidFill>
              </a:rPr>
              <a:t>/22</a:t>
            </a:r>
            <a:endParaRPr lang="en-US" dirty="0">
              <a:solidFill>
                <a:srgbClr val="000000"/>
              </a:solidFill>
            </a:endParaRPr>
          </a:p>
        </p:txBody>
      </p:sp>
    </p:spTree>
    <p:extLst>
      <p:ext uri="{BB962C8B-B14F-4D97-AF65-F5344CB8AC3E}">
        <p14:creationId xmlns:p14="http://schemas.microsoft.com/office/powerpoint/2010/main" val="4201179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8"/>
                                        </p:tgtEl>
                                        <p:attrNameLst>
                                          <p:attrName>style.visibility</p:attrName>
                                        </p:attrNameLst>
                                      </p:cBhvr>
                                      <p:to>
                                        <p:strVal val="visible"/>
                                      </p:to>
                                    </p:set>
                                    <p:animEffect transition="in" filter="fade">
                                      <p:cBhvr>
                                        <p:cTn id="12" dur="500"/>
                                        <p:tgtEl>
                                          <p:spTgt spid="38"/>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5"/>
                                        </p:tgtEl>
                                        <p:attrNameLst>
                                          <p:attrName>style.visibility</p:attrName>
                                        </p:attrNameLst>
                                      </p:cBhvr>
                                      <p:to>
                                        <p:strVal val="visible"/>
                                      </p:to>
                                    </p:set>
                                    <p:animEffect transition="in" filter="fade">
                                      <p:cBhvr>
                                        <p:cTn id="15" dur="500"/>
                                        <p:tgtEl>
                                          <p:spTgt spid="35"/>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3">
                                            <p:txEl>
                                              <p:pRg st="8" end="8"/>
                                            </p:txEl>
                                          </p:spTgt>
                                        </p:tgtEl>
                                        <p:attrNameLst>
                                          <p:attrName>style.visibility</p:attrName>
                                        </p:attrNameLst>
                                      </p:cBhvr>
                                      <p:to>
                                        <p:strVal val="visible"/>
                                      </p:to>
                                    </p:set>
                                    <p:animEffect transition="in" filter="wipe(left)">
                                      <p:cBhvr>
                                        <p:cTn id="20" dur="500"/>
                                        <p:tgtEl>
                                          <p:spTgt spid="3">
                                            <p:txEl>
                                              <p:pRg st="8" end="8"/>
                                            </p:txEl>
                                          </p:spTgt>
                                        </p:tgtEl>
                                      </p:cBhvr>
                                    </p:animEffect>
                                  </p:childTnLst>
                                </p:cTn>
                              </p:par>
                              <p:par>
                                <p:cTn id="21" presetID="22" presetClass="entr" presetSubtype="8"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animEffect transition="in" filter="wipe(left)">
                                      <p:cBhvr>
                                        <p:cTn id="23" dur="500"/>
                                        <p:tgtEl>
                                          <p:spTgt spid="3">
                                            <p:txEl>
                                              <p:pRg st="9" end="9"/>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nodeType="clickEffect">
                                  <p:stCondLst>
                                    <p:cond delay="0"/>
                                  </p:stCondLst>
                                  <p:childTnLst>
                                    <p:set>
                                      <p:cBhvr>
                                        <p:cTn id="27" dur="1" fill="hold">
                                          <p:stCondLst>
                                            <p:cond delay="0"/>
                                          </p:stCondLst>
                                        </p:cTn>
                                        <p:tgtEl>
                                          <p:spTgt spid="3">
                                            <p:txEl>
                                              <p:pRg st="10" end="10"/>
                                            </p:txEl>
                                          </p:spTgt>
                                        </p:tgtEl>
                                        <p:attrNameLst>
                                          <p:attrName>style.visibility</p:attrName>
                                        </p:attrNameLst>
                                      </p:cBhvr>
                                      <p:to>
                                        <p:strVal val="visible"/>
                                      </p:to>
                                    </p:set>
                                    <p:animEffect transition="in" filter="wipe(left)">
                                      <p:cBhvr>
                                        <p:cTn id="28" dur="500"/>
                                        <p:tgtEl>
                                          <p:spTgt spid="3">
                                            <p:txEl>
                                              <p:pRg st="10" end="10"/>
                                            </p:txEl>
                                          </p:spTgt>
                                        </p:tgtEl>
                                      </p:cBhvr>
                                    </p:animEffect>
                                  </p:childTnLst>
                                </p:cTn>
                              </p:par>
                              <p:par>
                                <p:cTn id="29" presetID="22" presetClass="entr" presetSubtype="8" fill="hold" nodeType="with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animEffect transition="in" filter="wipe(left)">
                                      <p:cBhvr>
                                        <p:cTn id="31" dur="500"/>
                                        <p:tgtEl>
                                          <p:spTgt spid="3">
                                            <p:txEl>
                                              <p:pRg st="11" end="11"/>
                                            </p:txEl>
                                          </p:spTgt>
                                        </p:tgtEl>
                                      </p:cBhvr>
                                    </p:animEffect>
                                  </p:childTnLst>
                                </p:cTn>
                              </p:par>
                              <p:par>
                                <p:cTn id="32" presetID="22" presetClass="entr" presetSubtype="8" fill="hold" nodeType="withEffect">
                                  <p:stCondLst>
                                    <p:cond delay="0"/>
                                  </p:stCondLst>
                                  <p:childTnLst>
                                    <p:set>
                                      <p:cBhvr>
                                        <p:cTn id="33" dur="1" fill="hold">
                                          <p:stCondLst>
                                            <p:cond delay="0"/>
                                          </p:stCondLst>
                                        </p:cTn>
                                        <p:tgtEl>
                                          <p:spTgt spid="3">
                                            <p:txEl>
                                              <p:pRg st="12" end="12"/>
                                            </p:txEl>
                                          </p:spTgt>
                                        </p:tgtEl>
                                        <p:attrNameLst>
                                          <p:attrName>style.visibility</p:attrName>
                                        </p:attrNameLst>
                                      </p:cBhvr>
                                      <p:to>
                                        <p:strVal val="visible"/>
                                      </p:to>
                                    </p:set>
                                    <p:animEffect transition="in" filter="wipe(left)">
                                      <p:cBhvr>
                                        <p:cTn id="34" dur="500"/>
                                        <p:tgtEl>
                                          <p:spTgt spid="3">
                                            <p:txEl>
                                              <p:pRg st="12" end="12"/>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nodeType="clickEffect">
                                  <p:stCondLst>
                                    <p:cond delay="0"/>
                                  </p:stCondLst>
                                  <p:childTnLst>
                                    <p:set>
                                      <p:cBhvr>
                                        <p:cTn id="38" dur="1" fill="hold">
                                          <p:stCondLst>
                                            <p:cond delay="0"/>
                                          </p:stCondLst>
                                        </p:cTn>
                                        <p:tgtEl>
                                          <p:spTgt spid="3">
                                            <p:txEl>
                                              <p:pRg st="13" end="13"/>
                                            </p:txEl>
                                          </p:spTgt>
                                        </p:tgtEl>
                                        <p:attrNameLst>
                                          <p:attrName>style.visibility</p:attrName>
                                        </p:attrNameLst>
                                      </p:cBhvr>
                                      <p:to>
                                        <p:strVal val="visible"/>
                                      </p:to>
                                    </p:set>
                                    <p:animEffect transition="in" filter="wipe(left)">
                                      <p:cBhvr>
                                        <p:cTn id="39" dur="500"/>
                                        <p:tgtEl>
                                          <p:spTgt spid="3">
                                            <p:txEl>
                                              <p:pRg st="13" end="13"/>
                                            </p:txEl>
                                          </p:spTgt>
                                        </p:tgtEl>
                                      </p:cBhvr>
                                    </p:animEffect>
                                  </p:childTnLst>
                                </p:cTn>
                              </p:par>
                              <p:par>
                                <p:cTn id="40" presetID="22" presetClass="entr" presetSubtype="8" fill="hold" nodeType="withEffect">
                                  <p:stCondLst>
                                    <p:cond delay="0"/>
                                  </p:stCondLst>
                                  <p:childTnLst>
                                    <p:set>
                                      <p:cBhvr>
                                        <p:cTn id="41" dur="1" fill="hold">
                                          <p:stCondLst>
                                            <p:cond delay="0"/>
                                          </p:stCondLst>
                                        </p:cTn>
                                        <p:tgtEl>
                                          <p:spTgt spid="3">
                                            <p:txEl>
                                              <p:pRg st="14" end="14"/>
                                            </p:txEl>
                                          </p:spTgt>
                                        </p:tgtEl>
                                        <p:attrNameLst>
                                          <p:attrName>style.visibility</p:attrName>
                                        </p:attrNameLst>
                                      </p:cBhvr>
                                      <p:to>
                                        <p:strVal val="visible"/>
                                      </p:to>
                                    </p:set>
                                    <p:animEffect transition="in" filter="wipe(left)">
                                      <p:cBhvr>
                                        <p:cTn id="42" dur="500"/>
                                        <p:tgtEl>
                                          <p:spTgt spid="3">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9" name="Group 288"/>
          <p:cNvGrpSpPr/>
          <p:nvPr/>
        </p:nvGrpSpPr>
        <p:grpSpPr>
          <a:xfrm>
            <a:off x="4641630" y="1702101"/>
            <a:ext cx="2538663" cy="1650699"/>
            <a:chOff x="4572000" y="3429000"/>
            <a:chExt cx="2538663" cy="1600200"/>
          </a:xfrm>
        </p:grpSpPr>
        <p:sp>
          <p:nvSpPr>
            <p:cNvPr id="290" name="Rounded Rectangle 289"/>
            <p:cNvSpPr/>
            <p:nvPr/>
          </p:nvSpPr>
          <p:spPr bwMode="auto">
            <a:xfrm>
              <a:off x="4572000" y="3429000"/>
              <a:ext cx="2538663" cy="1600200"/>
            </a:xfrm>
            <a:prstGeom prst="roundRect">
              <a:avLst/>
            </a:prstGeom>
            <a:solidFill>
              <a:schemeClr val="bg2">
                <a:lumMod val="40000"/>
                <a:lumOff val="60000"/>
              </a:scheme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a:endParaRPr>
            </a:p>
          </p:txBody>
        </p:sp>
        <p:sp>
          <p:nvSpPr>
            <p:cNvPr id="291" name="TextBox 290"/>
            <p:cNvSpPr txBox="1"/>
            <p:nvPr/>
          </p:nvSpPr>
          <p:spPr>
            <a:xfrm>
              <a:off x="4596063" y="3442097"/>
              <a:ext cx="2498558" cy="553998"/>
            </a:xfrm>
            <a:prstGeom prst="rect">
              <a:avLst/>
            </a:prstGeom>
            <a:noFill/>
          </p:spPr>
          <p:txBody>
            <a:bodyPr wrap="square" rtlCol="0">
              <a:spAutoFit/>
            </a:bodyPr>
            <a:lstStyle/>
            <a:p>
              <a:pPr marL="0" lvl="1" algn="ctr"/>
              <a:r>
                <a:rPr lang="en-US" sz="1200" b="1" dirty="0" smtClean="0"/>
                <a:t>Heterogeneous multi-core </a:t>
              </a:r>
              <a:endParaRPr lang="en-US" sz="1100" b="1" baseline="30000" dirty="0"/>
            </a:p>
            <a:p>
              <a:endParaRPr lang="en-US" dirty="0"/>
            </a:p>
          </p:txBody>
        </p:sp>
        <p:sp>
          <p:nvSpPr>
            <p:cNvPr id="292" name="Rounded Rectangle 291"/>
            <p:cNvSpPr/>
            <p:nvPr/>
          </p:nvSpPr>
          <p:spPr bwMode="auto">
            <a:xfrm>
              <a:off x="4596063" y="3772597"/>
              <a:ext cx="1185394" cy="456503"/>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a:endParaRPr>
            </a:p>
          </p:txBody>
        </p:sp>
        <p:sp>
          <p:nvSpPr>
            <p:cNvPr id="293" name="TextBox 292"/>
            <p:cNvSpPr txBox="1"/>
            <p:nvPr/>
          </p:nvSpPr>
          <p:spPr>
            <a:xfrm>
              <a:off x="4596063" y="3772598"/>
              <a:ext cx="1189149" cy="369332"/>
            </a:xfrm>
            <a:prstGeom prst="rect">
              <a:avLst/>
            </a:prstGeom>
            <a:noFill/>
          </p:spPr>
          <p:txBody>
            <a:bodyPr wrap="square" rtlCol="0">
              <a:spAutoFit/>
            </a:bodyPr>
            <a:lstStyle/>
            <a:p>
              <a:endParaRPr lang="en-US" dirty="0"/>
            </a:p>
          </p:txBody>
        </p:sp>
        <p:sp>
          <p:nvSpPr>
            <p:cNvPr id="294" name="Rounded Rectangle 293"/>
            <p:cNvSpPr/>
            <p:nvPr/>
          </p:nvSpPr>
          <p:spPr bwMode="auto">
            <a:xfrm>
              <a:off x="5905472" y="3772597"/>
              <a:ext cx="1185394" cy="456503"/>
            </a:xfrm>
            <a:prstGeom prst="roundRect">
              <a:avLst/>
            </a:prstGeom>
            <a:solidFill>
              <a:srgbClr val="CCCC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a:endParaRPr>
            </a:p>
          </p:txBody>
        </p:sp>
        <p:sp>
          <p:nvSpPr>
            <p:cNvPr id="295" name="TextBox 294"/>
            <p:cNvSpPr txBox="1"/>
            <p:nvPr/>
          </p:nvSpPr>
          <p:spPr>
            <a:xfrm>
              <a:off x="5905472" y="3772598"/>
              <a:ext cx="1189149" cy="369332"/>
            </a:xfrm>
            <a:prstGeom prst="rect">
              <a:avLst/>
            </a:prstGeom>
            <a:noFill/>
          </p:spPr>
          <p:txBody>
            <a:bodyPr wrap="square" rtlCol="0">
              <a:spAutoFit/>
            </a:bodyPr>
            <a:lstStyle/>
            <a:p>
              <a:endParaRPr lang="en-US" dirty="0"/>
            </a:p>
          </p:txBody>
        </p:sp>
        <p:sp>
          <p:nvSpPr>
            <p:cNvPr id="296" name="Rounded Rectangle 295"/>
            <p:cNvSpPr/>
            <p:nvPr/>
          </p:nvSpPr>
          <p:spPr bwMode="auto">
            <a:xfrm>
              <a:off x="4596063" y="4360229"/>
              <a:ext cx="1185394" cy="468037"/>
            </a:xfrm>
            <a:prstGeom prst="roundRect">
              <a:avLst/>
            </a:prstGeom>
            <a:solidFill>
              <a:srgbClr val="FF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a:endParaRPr>
            </a:p>
          </p:txBody>
        </p:sp>
        <p:sp>
          <p:nvSpPr>
            <p:cNvPr id="297" name="TextBox 296"/>
            <p:cNvSpPr txBox="1"/>
            <p:nvPr/>
          </p:nvSpPr>
          <p:spPr>
            <a:xfrm>
              <a:off x="4596063" y="4360230"/>
              <a:ext cx="1189149" cy="328197"/>
            </a:xfrm>
            <a:prstGeom prst="rect">
              <a:avLst/>
            </a:prstGeom>
            <a:noFill/>
          </p:spPr>
          <p:txBody>
            <a:bodyPr wrap="square" rtlCol="0">
              <a:spAutoFit/>
            </a:bodyPr>
            <a:lstStyle/>
            <a:p>
              <a:pPr algn="ctr"/>
              <a:endParaRPr lang="en-US" sz="1600" dirty="0"/>
            </a:p>
          </p:txBody>
        </p:sp>
        <p:sp>
          <p:nvSpPr>
            <p:cNvPr id="298" name="Rounded Rectangle 297"/>
            <p:cNvSpPr/>
            <p:nvPr/>
          </p:nvSpPr>
          <p:spPr bwMode="auto">
            <a:xfrm>
              <a:off x="5921514" y="4383627"/>
              <a:ext cx="1169352" cy="444640"/>
            </a:xfrm>
            <a:prstGeom prst="roundRect">
              <a:avLst/>
            </a:prstGeom>
            <a:solidFill>
              <a:srgbClr val="92D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a:endParaRPr>
            </a:p>
          </p:txBody>
        </p:sp>
        <p:sp>
          <p:nvSpPr>
            <p:cNvPr id="299" name="TextBox 298"/>
            <p:cNvSpPr txBox="1"/>
            <p:nvPr/>
          </p:nvSpPr>
          <p:spPr>
            <a:xfrm>
              <a:off x="5921514" y="4464261"/>
              <a:ext cx="1189149" cy="338554"/>
            </a:xfrm>
            <a:prstGeom prst="rect">
              <a:avLst/>
            </a:prstGeom>
            <a:noFill/>
          </p:spPr>
          <p:txBody>
            <a:bodyPr wrap="square" rtlCol="0">
              <a:spAutoFit/>
            </a:bodyPr>
            <a:lstStyle/>
            <a:p>
              <a:pPr algn="ctr"/>
              <a:endParaRPr lang="en-US" sz="1600" dirty="0"/>
            </a:p>
          </p:txBody>
        </p:sp>
      </p:grpSp>
      <p:sp>
        <p:nvSpPr>
          <p:cNvPr id="1034" name="Rectangle 1033"/>
          <p:cNvSpPr/>
          <p:nvPr/>
        </p:nvSpPr>
        <p:spPr bwMode="auto">
          <a:xfrm>
            <a:off x="134187" y="1534080"/>
            <a:ext cx="4411980" cy="2199720"/>
          </a:xfrm>
          <a:prstGeom prst="rect">
            <a:avLst/>
          </a:prstGeom>
          <a:noFill/>
          <a:ln w="9525" cap="flat" cmpd="sng" algn="ctr">
            <a:solidFill>
              <a:schemeClr val="tx1"/>
            </a:solidFill>
            <a:prstDash val="sysDot"/>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 name="Title 1"/>
          <p:cNvSpPr>
            <a:spLocks noGrp="1"/>
          </p:cNvSpPr>
          <p:nvPr>
            <p:ph type="title"/>
          </p:nvPr>
        </p:nvSpPr>
        <p:spPr/>
        <p:txBody>
          <a:bodyPr/>
          <a:lstStyle/>
          <a:p>
            <a:r>
              <a:rPr lang="en-US" dirty="0" smtClean="0"/>
              <a:t>Profiling Challenges</a:t>
            </a:r>
            <a:endParaRPr lang="en-US" dirty="0"/>
          </a:p>
        </p:txBody>
      </p:sp>
      <p:sp>
        <p:nvSpPr>
          <p:cNvPr id="175" name="Rectangle 174"/>
          <p:cNvSpPr/>
          <p:nvPr/>
        </p:nvSpPr>
        <p:spPr bwMode="auto">
          <a:xfrm>
            <a:off x="1826273" y="2959752"/>
            <a:ext cx="725304" cy="451878"/>
          </a:xfrm>
          <a:prstGeom prst="rect">
            <a:avLst/>
          </a:prstGeom>
          <a:solidFill>
            <a:schemeClr val="bg2">
              <a:lumMod val="60000"/>
              <a:lumOff val="40000"/>
            </a:schemeClr>
          </a:solidFill>
          <a:ln w="34925" cap="flat" cmpd="sng" algn="ctr">
            <a:noFill/>
            <a:prstDash val="solid"/>
            <a:round/>
            <a:headEnd type="none" w="med" len="med"/>
            <a:tailEnd type="none" w="med" len="me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nvGrpSpPr>
          <p:cNvPr id="176" name="Group 175"/>
          <p:cNvGrpSpPr/>
          <p:nvPr/>
        </p:nvGrpSpPr>
        <p:grpSpPr>
          <a:xfrm>
            <a:off x="2063520" y="3060060"/>
            <a:ext cx="266700" cy="251261"/>
            <a:chOff x="3619500" y="2814638"/>
            <a:chExt cx="342900" cy="309562"/>
          </a:xfrm>
        </p:grpSpPr>
        <p:sp>
          <p:nvSpPr>
            <p:cNvPr id="177" name="Oval 176"/>
            <p:cNvSpPr/>
            <p:nvPr/>
          </p:nvSpPr>
          <p:spPr bwMode="auto">
            <a:xfrm>
              <a:off x="3657600" y="2850932"/>
              <a:ext cx="266700" cy="23911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78" name="Oval 177"/>
            <p:cNvSpPr/>
            <p:nvPr/>
          </p:nvSpPr>
          <p:spPr bwMode="auto">
            <a:xfrm>
              <a:off x="3722207" y="2906687"/>
              <a:ext cx="137484" cy="127599"/>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79" name="Rectangle 178"/>
            <p:cNvSpPr/>
            <p:nvPr/>
          </p:nvSpPr>
          <p:spPr bwMode="auto">
            <a:xfrm>
              <a:off x="3771900" y="2814638"/>
              <a:ext cx="38100" cy="34159"/>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80" name="Rectangle 179"/>
            <p:cNvSpPr/>
            <p:nvPr/>
          </p:nvSpPr>
          <p:spPr bwMode="auto">
            <a:xfrm>
              <a:off x="3771900" y="3090041"/>
              <a:ext cx="38100" cy="34159"/>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81" name="Rectangle 180"/>
            <p:cNvSpPr/>
            <p:nvPr/>
          </p:nvSpPr>
          <p:spPr bwMode="auto">
            <a:xfrm>
              <a:off x="3924300" y="2953407"/>
              <a:ext cx="38100" cy="34159"/>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82" name="Rectangle 181"/>
            <p:cNvSpPr/>
            <p:nvPr/>
          </p:nvSpPr>
          <p:spPr bwMode="auto">
            <a:xfrm>
              <a:off x="3619500" y="2953407"/>
              <a:ext cx="38100" cy="34159"/>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83" name="Rectangle 182"/>
            <p:cNvSpPr/>
            <p:nvPr/>
          </p:nvSpPr>
          <p:spPr bwMode="auto">
            <a:xfrm rot="2804177">
              <a:off x="3880292" y="2853889"/>
              <a:ext cx="34159" cy="381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84" name="Rectangle 183"/>
            <p:cNvSpPr/>
            <p:nvPr/>
          </p:nvSpPr>
          <p:spPr bwMode="auto">
            <a:xfrm rot="2804177">
              <a:off x="3663422" y="3046849"/>
              <a:ext cx="34159" cy="381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85" name="Rectangle 184"/>
            <p:cNvSpPr/>
            <p:nvPr/>
          </p:nvSpPr>
          <p:spPr bwMode="auto">
            <a:xfrm rot="2804177">
              <a:off x="3881938" y="3046849"/>
              <a:ext cx="34159" cy="381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86" name="Rectangle 185"/>
            <p:cNvSpPr/>
            <p:nvPr/>
          </p:nvSpPr>
          <p:spPr bwMode="auto">
            <a:xfrm rot="2804177">
              <a:off x="3667449" y="2856024"/>
              <a:ext cx="34159" cy="381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grpSp>
        <p:nvGrpSpPr>
          <p:cNvPr id="187" name="Group 186"/>
          <p:cNvGrpSpPr/>
          <p:nvPr/>
        </p:nvGrpSpPr>
        <p:grpSpPr>
          <a:xfrm rot="1401878">
            <a:off x="2063518" y="3058957"/>
            <a:ext cx="266700" cy="251261"/>
            <a:chOff x="3619500" y="2814638"/>
            <a:chExt cx="342900" cy="309562"/>
          </a:xfrm>
        </p:grpSpPr>
        <p:sp>
          <p:nvSpPr>
            <p:cNvPr id="188" name="Oval 187"/>
            <p:cNvSpPr/>
            <p:nvPr/>
          </p:nvSpPr>
          <p:spPr bwMode="auto">
            <a:xfrm>
              <a:off x="3657600" y="2850932"/>
              <a:ext cx="266700" cy="23911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89" name="Oval 188"/>
            <p:cNvSpPr/>
            <p:nvPr/>
          </p:nvSpPr>
          <p:spPr bwMode="auto">
            <a:xfrm>
              <a:off x="3722207" y="2906687"/>
              <a:ext cx="137484" cy="127599"/>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90" name="Rectangle 189"/>
            <p:cNvSpPr/>
            <p:nvPr/>
          </p:nvSpPr>
          <p:spPr bwMode="auto">
            <a:xfrm>
              <a:off x="3771900" y="2814638"/>
              <a:ext cx="38100" cy="34159"/>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91" name="Rectangle 190"/>
            <p:cNvSpPr/>
            <p:nvPr/>
          </p:nvSpPr>
          <p:spPr bwMode="auto">
            <a:xfrm>
              <a:off x="3771900" y="3090041"/>
              <a:ext cx="38100" cy="34159"/>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92" name="Rectangle 191"/>
            <p:cNvSpPr/>
            <p:nvPr/>
          </p:nvSpPr>
          <p:spPr bwMode="auto">
            <a:xfrm>
              <a:off x="3924300" y="2953407"/>
              <a:ext cx="38100" cy="34159"/>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93" name="Rectangle 192"/>
            <p:cNvSpPr/>
            <p:nvPr/>
          </p:nvSpPr>
          <p:spPr bwMode="auto">
            <a:xfrm>
              <a:off x="3619500" y="2953407"/>
              <a:ext cx="38100" cy="34159"/>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94" name="Rectangle 193"/>
            <p:cNvSpPr/>
            <p:nvPr/>
          </p:nvSpPr>
          <p:spPr bwMode="auto">
            <a:xfrm rot="2804177">
              <a:off x="3880292" y="2853889"/>
              <a:ext cx="34159" cy="381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95" name="Rectangle 194"/>
            <p:cNvSpPr/>
            <p:nvPr/>
          </p:nvSpPr>
          <p:spPr bwMode="auto">
            <a:xfrm rot="2804177">
              <a:off x="3663422" y="3046849"/>
              <a:ext cx="34159" cy="381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96" name="Rectangle 195"/>
            <p:cNvSpPr/>
            <p:nvPr/>
          </p:nvSpPr>
          <p:spPr bwMode="auto">
            <a:xfrm rot="2804177">
              <a:off x="3881938" y="3046849"/>
              <a:ext cx="34159" cy="381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97" name="Rectangle 196"/>
            <p:cNvSpPr/>
            <p:nvPr/>
          </p:nvSpPr>
          <p:spPr bwMode="auto">
            <a:xfrm rot="2804177">
              <a:off x="3667449" y="2856024"/>
              <a:ext cx="34159" cy="381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sp>
        <p:nvSpPr>
          <p:cNvPr id="1025" name="Rectangle 1024"/>
          <p:cNvSpPr/>
          <p:nvPr/>
        </p:nvSpPr>
        <p:spPr>
          <a:xfrm>
            <a:off x="38157" y="1066800"/>
            <a:ext cx="1495922" cy="369332"/>
          </a:xfrm>
          <a:prstGeom prst="rect">
            <a:avLst/>
          </a:prstGeom>
        </p:spPr>
        <p:txBody>
          <a:bodyPr wrap="none">
            <a:spAutoFit/>
          </a:bodyPr>
          <a:lstStyle/>
          <a:p>
            <a:r>
              <a:rPr lang="en-US" sz="1600" dirty="0" smtClean="0">
                <a:solidFill>
                  <a:srgbClr val="00B0F0"/>
                </a:solidFill>
              </a:rPr>
              <a:t>Static Profiling</a:t>
            </a:r>
            <a:r>
              <a:rPr lang="en-US" dirty="0" smtClean="0">
                <a:solidFill>
                  <a:srgbClr val="00B0F0"/>
                </a:solidFill>
              </a:rPr>
              <a:t> </a:t>
            </a:r>
            <a:endParaRPr lang="en-US" dirty="0">
              <a:solidFill>
                <a:srgbClr val="00B0F0"/>
              </a:solidFill>
            </a:endParaRPr>
          </a:p>
        </p:txBody>
      </p:sp>
      <p:pic>
        <p:nvPicPr>
          <p:cNvPr id="201" name="Picture 4" descr="C:\Users\HLab\AppData\Local\Microsoft\Windows\Temporary Internet Files\Content.IE5\AT33TYO8\MC900194102[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8563930">
            <a:off x="1992118" y="1656744"/>
            <a:ext cx="444399" cy="489615"/>
          </a:xfrm>
          <a:prstGeom prst="rect">
            <a:avLst/>
          </a:prstGeom>
          <a:noFill/>
          <a:extLst>
            <a:ext uri="{909E8E84-426E-40DD-AFC4-6F175D3DCCD1}">
              <a14:hiddenFill xmlns:a14="http://schemas.microsoft.com/office/drawing/2010/main">
                <a:solidFill>
                  <a:srgbClr val="FFFFFF"/>
                </a:solidFill>
              </a14:hiddenFill>
            </a:ext>
          </a:extLst>
        </p:spPr>
      </p:pic>
      <p:pic>
        <p:nvPicPr>
          <p:cNvPr id="206" name="Picture 4" descr="C:\Users\HLab\AppData\Local\Microsoft\Windows\Temporary Internet Files\Content.IE5\AT33TYO8\MC900194102[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8563930">
            <a:off x="1604074" y="1618645"/>
            <a:ext cx="444399" cy="489615"/>
          </a:xfrm>
          <a:prstGeom prst="rect">
            <a:avLst/>
          </a:prstGeom>
          <a:noFill/>
          <a:extLst>
            <a:ext uri="{909E8E84-426E-40DD-AFC4-6F175D3DCCD1}">
              <a14:hiddenFill xmlns:a14="http://schemas.microsoft.com/office/drawing/2010/main">
                <a:solidFill>
                  <a:srgbClr val="FFFFFF"/>
                </a:solidFill>
              </a14:hiddenFill>
            </a:ext>
          </a:extLst>
        </p:spPr>
      </p:pic>
      <p:pic>
        <p:nvPicPr>
          <p:cNvPr id="207" name="Picture 4" descr="C:\Users\HLab\AppData\Local\Microsoft\Windows\Temporary Internet Files\Content.IE5\AT33TYO8\MC900194102[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8563930">
            <a:off x="1744997" y="2123952"/>
            <a:ext cx="444399" cy="489615"/>
          </a:xfrm>
          <a:prstGeom prst="rect">
            <a:avLst/>
          </a:prstGeom>
          <a:noFill/>
          <a:extLst>
            <a:ext uri="{909E8E84-426E-40DD-AFC4-6F175D3DCCD1}">
              <a14:hiddenFill xmlns:a14="http://schemas.microsoft.com/office/drawing/2010/main">
                <a:solidFill>
                  <a:srgbClr val="FFFFFF"/>
                </a:solidFill>
              </a14:hiddenFill>
            </a:ext>
          </a:extLst>
        </p:spPr>
      </p:pic>
      <p:pic>
        <p:nvPicPr>
          <p:cNvPr id="208" name="Picture 4" descr="C:\Users\HLab\AppData\Local\Microsoft\Windows\Temporary Internet Files\Content.IE5\AT33TYO8\MC900194102[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8563930">
            <a:off x="2170096" y="2123954"/>
            <a:ext cx="444399" cy="489615"/>
          </a:xfrm>
          <a:prstGeom prst="rect">
            <a:avLst/>
          </a:prstGeom>
          <a:noFill/>
          <a:extLst>
            <a:ext uri="{909E8E84-426E-40DD-AFC4-6F175D3DCCD1}">
              <a14:hiddenFill xmlns:a14="http://schemas.microsoft.com/office/drawing/2010/main">
                <a:solidFill>
                  <a:srgbClr val="FFFFFF"/>
                </a:solidFill>
              </a14:hiddenFill>
            </a:ext>
          </a:extLst>
        </p:spPr>
      </p:pic>
      <p:grpSp>
        <p:nvGrpSpPr>
          <p:cNvPr id="1031" name="Group 1030"/>
          <p:cNvGrpSpPr/>
          <p:nvPr/>
        </p:nvGrpSpPr>
        <p:grpSpPr>
          <a:xfrm>
            <a:off x="2169905" y="2692225"/>
            <a:ext cx="46249" cy="193948"/>
            <a:chOff x="1418200" y="2768425"/>
            <a:chExt cx="46249" cy="193948"/>
          </a:xfrm>
          <a:solidFill>
            <a:schemeClr val="tx1"/>
          </a:solidFill>
        </p:grpSpPr>
        <p:sp>
          <p:nvSpPr>
            <p:cNvPr id="1029" name="Oval 1028"/>
            <p:cNvSpPr/>
            <p:nvPr/>
          </p:nvSpPr>
          <p:spPr bwMode="auto">
            <a:xfrm>
              <a:off x="1418200" y="2768425"/>
              <a:ext cx="45719" cy="45719"/>
            </a:xfrm>
            <a:prstGeom prst="ellipse">
              <a:avLst/>
            </a:prstGeom>
            <a:grp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solidFill>
                    <a:schemeClr val="tx1"/>
                  </a:solidFill>
                </a:ln>
                <a:solidFill>
                  <a:schemeClr val="tx1"/>
                </a:solidFill>
                <a:effectLst/>
                <a:latin typeface="Times"/>
              </a:endParaRPr>
            </a:p>
          </p:txBody>
        </p:sp>
        <p:sp>
          <p:nvSpPr>
            <p:cNvPr id="210" name="Oval 209"/>
            <p:cNvSpPr/>
            <p:nvPr/>
          </p:nvSpPr>
          <p:spPr bwMode="auto">
            <a:xfrm>
              <a:off x="1418730" y="2840454"/>
              <a:ext cx="45719" cy="45719"/>
            </a:xfrm>
            <a:prstGeom prst="ellipse">
              <a:avLst/>
            </a:prstGeom>
            <a:grp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solidFill>
                    <a:schemeClr val="tx1"/>
                  </a:solidFill>
                </a:ln>
                <a:solidFill>
                  <a:schemeClr val="tx1"/>
                </a:solidFill>
                <a:effectLst/>
                <a:latin typeface="Times"/>
              </a:endParaRPr>
            </a:p>
          </p:txBody>
        </p:sp>
        <p:sp>
          <p:nvSpPr>
            <p:cNvPr id="211" name="Oval 210"/>
            <p:cNvSpPr/>
            <p:nvPr/>
          </p:nvSpPr>
          <p:spPr bwMode="auto">
            <a:xfrm>
              <a:off x="1418465" y="2916654"/>
              <a:ext cx="45719" cy="45719"/>
            </a:xfrm>
            <a:prstGeom prst="ellipse">
              <a:avLst/>
            </a:prstGeom>
            <a:grp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solidFill>
                    <a:schemeClr val="tx1"/>
                  </a:solidFill>
                </a:ln>
                <a:solidFill>
                  <a:schemeClr val="tx1"/>
                </a:solidFill>
                <a:effectLst/>
                <a:latin typeface="Times"/>
              </a:endParaRPr>
            </a:p>
          </p:txBody>
        </p:sp>
      </p:grpSp>
      <p:sp>
        <p:nvSpPr>
          <p:cNvPr id="214" name="Rectangle 213"/>
          <p:cNvSpPr/>
          <p:nvPr/>
        </p:nvSpPr>
        <p:spPr>
          <a:xfrm>
            <a:off x="203918" y="1906398"/>
            <a:ext cx="1148070" cy="523220"/>
          </a:xfrm>
          <a:prstGeom prst="rect">
            <a:avLst/>
          </a:prstGeom>
        </p:spPr>
        <p:txBody>
          <a:bodyPr wrap="none">
            <a:spAutoFit/>
          </a:bodyPr>
          <a:lstStyle/>
          <a:p>
            <a:pPr algn="ctr"/>
            <a:r>
              <a:rPr lang="en-US" sz="1400" dirty="0" smtClean="0"/>
              <a:t>Known </a:t>
            </a:r>
          </a:p>
          <a:p>
            <a:pPr algn="ctr"/>
            <a:r>
              <a:rPr lang="en-US" sz="1400" dirty="0" smtClean="0"/>
              <a:t>Applications </a:t>
            </a:r>
            <a:endParaRPr lang="en-US" sz="1600" dirty="0"/>
          </a:p>
        </p:txBody>
      </p:sp>
      <p:sp>
        <p:nvSpPr>
          <p:cNvPr id="215" name="Rectangle 214"/>
          <p:cNvSpPr/>
          <p:nvPr/>
        </p:nvSpPr>
        <p:spPr>
          <a:xfrm>
            <a:off x="280824" y="3037021"/>
            <a:ext cx="938077" cy="307777"/>
          </a:xfrm>
          <a:prstGeom prst="rect">
            <a:avLst/>
          </a:prstGeom>
        </p:spPr>
        <p:txBody>
          <a:bodyPr wrap="none">
            <a:spAutoFit/>
          </a:bodyPr>
          <a:lstStyle/>
          <a:p>
            <a:pPr algn="ctr"/>
            <a:r>
              <a:rPr lang="en-US" sz="1400" dirty="0" smtClean="0"/>
              <a:t>Hardware </a:t>
            </a:r>
            <a:endParaRPr lang="en-US" sz="1600" dirty="0"/>
          </a:p>
        </p:txBody>
      </p:sp>
      <p:sp>
        <p:nvSpPr>
          <p:cNvPr id="1032" name="Curved Right Arrow 1031"/>
          <p:cNvSpPr/>
          <p:nvPr/>
        </p:nvSpPr>
        <p:spPr bwMode="auto">
          <a:xfrm>
            <a:off x="1421719" y="2368761"/>
            <a:ext cx="238927" cy="696590"/>
          </a:xfrm>
          <a:prstGeom prst="curved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nvGrpSpPr>
          <p:cNvPr id="1041" name="Group 1040"/>
          <p:cNvGrpSpPr/>
          <p:nvPr/>
        </p:nvGrpSpPr>
        <p:grpSpPr>
          <a:xfrm>
            <a:off x="2717367" y="2611961"/>
            <a:ext cx="1798521" cy="1077218"/>
            <a:chOff x="2717367" y="2688161"/>
            <a:chExt cx="1798521" cy="1077218"/>
          </a:xfrm>
        </p:grpSpPr>
        <p:sp>
          <p:nvSpPr>
            <p:cNvPr id="1033" name="Right Arrow 1032"/>
            <p:cNvSpPr/>
            <p:nvPr/>
          </p:nvSpPr>
          <p:spPr bwMode="auto">
            <a:xfrm>
              <a:off x="2717367" y="3241773"/>
              <a:ext cx="533400" cy="118677"/>
            </a:xfrm>
            <a:prstGeom prs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18" name="Rectangle 217"/>
            <p:cNvSpPr/>
            <p:nvPr/>
          </p:nvSpPr>
          <p:spPr>
            <a:xfrm>
              <a:off x="3296689" y="2688161"/>
              <a:ext cx="1219199" cy="1077218"/>
            </a:xfrm>
            <a:prstGeom prst="rect">
              <a:avLst/>
            </a:prstGeom>
          </p:spPr>
          <p:txBody>
            <a:bodyPr wrap="square">
              <a:spAutoFit/>
            </a:bodyPr>
            <a:lstStyle/>
            <a:p>
              <a:pPr algn="ctr"/>
              <a:r>
                <a:rPr lang="en-US" sz="1600" dirty="0" smtClean="0"/>
                <a:t>Profiling information dictates best core</a:t>
              </a:r>
              <a:endParaRPr lang="en-US" dirty="0"/>
            </a:p>
          </p:txBody>
        </p:sp>
      </p:grpSp>
      <p:sp>
        <p:nvSpPr>
          <p:cNvPr id="220" name="Rectangle 219"/>
          <p:cNvSpPr/>
          <p:nvPr/>
        </p:nvSpPr>
        <p:spPr>
          <a:xfrm>
            <a:off x="134187" y="3733800"/>
            <a:ext cx="4259580" cy="338554"/>
          </a:xfrm>
          <a:prstGeom prst="rect">
            <a:avLst/>
          </a:prstGeom>
        </p:spPr>
        <p:txBody>
          <a:bodyPr wrap="square">
            <a:spAutoFit/>
          </a:bodyPr>
          <a:lstStyle/>
          <a:p>
            <a:pPr algn="ctr"/>
            <a:r>
              <a:rPr lang="en-US" sz="1600" dirty="0" smtClean="0"/>
              <a:t>Profiling at design time</a:t>
            </a:r>
            <a:endParaRPr lang="en-US" dirty="0"/>
          </a:p>
        </p:txBody>
      </p:sp>
      <p:sp>
        <p:nvSpPr>
          <p:cNvPr id="300" name="Rectangle 299"/>
          <p:cNvSpPr/>
          <p:nvPr/>
        </p:nvSpPr>
        <p:spPr bwMode="auto">
          <a:xfrm>
            <a:off x="4546167" y="1534667"/>
            <a:ext cx="4511193" cy="2199720"/>
          </a:xfrm>
          <a:prstGeom prst="rect">
            <a:avLst/>
          </a:prstGeom>
          <a:noFill/>
          <a:ln w="9525" cap="flat" cmpd="sng" algn="ctr">
            <a:solidFill>
              <a:schemeClr val="tx1"/>
            </a:solidFill>
            <a:prstDash val="sysDot"/>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01" name="Rectangle 300"/>
          <p:cNvSpPr/>
          <p:nvPr/>
        </p:nvSpPr>
        <p:spPr>
          <a:xfrm>
            <a:off x="4546167" y="3716923"/>
            <a:ext cx="4259580" cy="338554"/>
          </a:xfrm>
          <a:prstGeom prst="rect">
            <a:avLst/>
          </a:prstGeom>
        </p:spPr>
        <p:txBody>
          <a:bodyPr wrap="square">
            <a:spAutoFit/>
          </a:bodyPr>
          <a:lstStyle/>
          <a:p>
            <a:pPr algn="ctr"/>
            <a:r>
              <a:rPr lang="en-US" sz="1600" dirty="0" smtClean="0"/>
              <a:t>Scheduling to best core at run time</a:t>
            </a:r>
            <a:endParaRPr lang="en-US" dirty="0"/>
          </a:p>
        </p:txBody>
      </p:sp>
      <p:grpSp>
        <p:nvGrpSpPr>
          <p:cNvPr id="302" name="Group 301"/>
          <p:cNvGrpSpPr/>
          <p:nvPr/>
        </p:nvGrpSpPr>
        <p:grpSpPr>
          <a:xfrm>
            <a:off x="7281747" y="1669648"/>
            <a:ext cx="1830298" cy="415498"/>
            <a:chOff x="7281747" y="1745848"/>
            <a:chExt cx="1830298" cy="415498"/>
          </a:xfrm>
        </p:grpSpPr>
        <p:pic>
          <p:nvPicPr>
            <p:cNvPr id="303" name="Picture 5" descr="C:\Users\HLab\AppData\Local\Microsoft\Windows\Temporary Internet Files\Content.IE5\VG9N09SN\MC900441310[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281747" y="1751742"/>
              <a:ext cx="381000" cy="381000"/>
            </a:xfrm>
            <a:prstGeom prst="rect">
              <a:avLst/>
            </a:prstGeom>
            <a:noFill/>
            <a:extLst>
              <a:ext uri="{909E8E84-426E-40DD-AFC4-6F175D3DCCD1}">
                <a14:hiddenFill xmlns:a14="http://schemas.microsoft.com/office/drawing/2010/main">
                  <a:solidFill>
                    <a:srgbClr val="FFFFFF"/>
                  </a:solidFill>
                </a14:hiddenFill>
              </a:ext>
            </a:extLst>
          </p:spPr>
        </p:pic>
        <p:sp>
          <p:nvSpPr>
            <p:cNvPr id="304" name="Rectangle 303"/>
            <p:cNvSpPr/>
            <p:nvPr/>
          </p:nvSpPr>
          <p:spPr>
            <a:xfrm>
              <a:off x="7594167" y="1745848"/>
              <a:ext cx="1517878" cy="415498"/>
            </a:xfrm>
            <a:prstGeom prst="rect">
              <a:avLst/>
            </a:prstGeom>
          </p:spPr>
          <p:txBody>
            <a:bodyPr wrap="square">
              <a:spAutoFit/>
            </a:bodyPr>
            <a:lstStyle/>
            <a:p>
              <a:r>
                <a:rPr lang="en-US" sz="1050" dirty="0" smtClean="0"/>
                <a:t>Good optimization potential</a:t>
              </a:r>
              <a:endParaRPr lang="en-US" dirty="0"/>
            </a:p>
          </p:txBody>
        </p:sp>
      </p:grpSp>
      <p:grpSp>
        <p:nvGrpSpPr>
          <p:cNvPr id="305" name="Group 304"/>
          <p:cNvGrpSpPr/>
          <p:nvPr/>
        </p:nvGrpSpPr>
        <p:grpSpPr>
          <a:xfrm>
            <a:off x="7371689" y="2271355"/>
            <a:ext cx="1685671" cy="553998"/>
            <a:chOff x="7371689" y="2347555"/>
            <a:chExt cx="1685671" cy="553998"/>
          </a:xfrm>
        </p:grpSpPr>
        <p:pic>
          <p:nvPicPr>
            <p:cNvPr id="306" name="Picture 7" descr="C:\Users\HLab\AppData\Local\Microsoft\Windows\Temporary Internet Files\Content.IE5\RNRAH7HM\MC900432537[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371689" y="2444959"/>
              <a:ext cx="222478" cy="222478"/>
            </a:xfrm>
            <a:prstGeom prst="rect">
              <a:avLst/>
            </a:prstGeom>
            <a:noFill/>
            <a:extLst>
              <a:ext uri="{909E8E84-426E-40DD-AFC4-6F175D3DCCD1}">
                <a14:hiddenFill xmlns:a14="http://schemas.microsoft.com/office/drawing/2010/main">
                  <a:solidFill>
                    <a:srgbClr val="FFFFFF"/>
                  </a:solidFill>
                </a14:hiddenFill>
              </a:ext>
            </a:extLst>
          </p:spPr>
        </p:pic>
        <p:sp>
          <p:nvSpPr>
            <p:cNvPr id="307" name="Rectangle 306"/>
            <p:cNvSpPr/>
            <p:nvPr/>
          </p:nvSpPr>
          <p:spPr>
            <a:xfrm>
              <a:off x="7635240" y="2347555"/>
              <a:ext cx="1422120" cy="553998"/>
            </a:xfrm>
            <a:prstGeom prst="rect">
              <a:avLst/>
            </a:prstGeom>
          </p:spPr>
          <p:txBody>
            <a:bodyPr wrap="square">
              <a:spAutoFit/>
            </a:bodyPr>
            <a:lstStyle/>
            <a:p>
              <a:r>
                <a:rPr lang="en-US" sz="1000" dirty="0" smtClean="0"/>
                <a:t>Requires a priori knowledge of applications </a:t>
              </a:r>
              <a:endParaRPr lang="en-US" sz="1000" dirty="0"/>
            </a:p>
          </p:txBody>
        </p:sp>
      </p:grpSp>
      <p:grpSp>
        <p:nvGrpSpPr>
          <p:cNvPr id="308" name="Group 307"/>
          <p:cNvGrpSpPr/>
          <p:nvPr/>
        </p:nvGrpSpPr>
        <p:grpSpPr>
          <a:xfrm>
            <a:off x="7368158" y="2936321"/>
            <a:ext cx="1685671" cy="553998"/>
            <a:chOff x="7371689" y="2347555"/>
            <a:chExt cx="1685671" cy="553998"/>
          </a:xfrm>
        </p:grpSpPr>
        <p:pic>
          <p:nvPicPr>
            <p:cNvPr id="309" name="Picture 7" descr="C:\Users\HLab\AppData\Local\Microsoft\Windows\Temporary Internet Files\Content.IE5\RNRAH7HM\MC900432537[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371689" y="2389156"/>
              <a:ext cx="222478" cy="222478"/>
            </a:xfrm>
            <a:prstGeom prst="rect">
              <a:avLst/>
            </a:prstGeom>
            <a:noFill/>
            <a:extLst>
              <a:ext uri="{909E8E84-426E-40DD-AFC4-6F175D3DCCD1}">
                <a14:hiddenFill xmlns:a14="http://schemas.microsoft.com/office/drawing/2010/main">
                  <a:solidFill>
                    <a:srgbClr val="FFFFFF"/>
                  </a:solidFill>
                </a14:hiddenFill>
              </a:ext>
            </a:extLst>
          </p:spPr>
        </p:pic>
        <p:sp>
          <p:nvSpPr>
            <p:cNvPr id="310" name="Rectangle 309"/>
            <p:cNvSpPr/>
            <p:nvPr/>
          </p:nvSpPr>
          <p:spPr>
            <a:xfrm>
              <a:off x="7635240" y="2347555"/>
              <a:ext cx="1422120" cy="553998"/>
            </a:xfrm>
            <a:prstGeom prst="rect">
              <a:avLst/>
            </a:prstGeom>
          </p:spPr>
          <p:txBody>
            <a:bodyPr wrap="square">
              <a:spAutoFit/>
            </a:bodyPr>
            <a:lstStyle/>
            <a:p>
              <a:r>
                <a:rPr lang="en-US" sz="1000" dirty="0" smtClean="0"/>
                <a:t>Does not react to runtime input, stimuli, environment, etc.</a:t>
              </a:r>
              <a:endParaRPr lang="en-US" sz="1000" dirty="0"/>
            </a:p>
          </p:txBody>
        </p:sp>
      </p:grpSp>
      <p:sp>
        <p:nvSpPr>
          <p:cNvPr id="311" name="Rectangle 310"/>
          <p:cNvSpPr/>
          <p:nvPr/>
        </p:nvSpPr>
        <p:spPr>
          <a:xfrm>
            <a:off x="76200" y="4191000"/>
            <a:ext cx="1779654" cy="369332"/>
          </a:xfrm>
          <a:prstGeom prst="rect">
            <a:avLst/>
          </a:prstGeom>
        </p:spPr>
        <p:txBody>
          <a:bodyPr wrap="none">
            <a:spAutoFit/>
          </a:bodyPr>
          <a:lstStyle/>
          <a:p>
            <a:r>
              <a:rPr lang="en-US" sz="1600" dirty="0" smtClean="0">
                <a:solidFill>
                  <a:srgbClr val="00B0F0"/>
                </a:solidFill>
              </a:rPr>
              <a:t>Dynamic Profiling</a:t>
            </a:r>
            <a:r>
              <a:rPr lang="en-US" dirty="0" smtClean="0">
                <a:solidFill>
                  <a:srgbClr val="00B0F0"/>
                </a:solidFill>
              </a:rPr>
              <a:t> </a:t>
            </a:r>
            <a:endParaRPr lang="en-US" dirty="0">
              <a:solidFill>
                <a:srgbClr val="00B0F0"/>
              </a:solidFill>
            </a:endParaRPr>
          </a:p>
        </p:txBody>
      </p:sp>
      <p:sp>
        <p:nvSpPr>
          <p:cNvPr id="312" name="Rectangle 311"/>
          <p:cNvSpPr/>
          <p:nvPr/>
        </p:nvSpPr>
        <p:spPr bwMode="auto">
          <a:xfrm>
            <a:off x="160020" y="4560332"/>
            <a:ext cx="8897340" cy="1791478"/>
          </a:xfrm>
          <a:prstGeom prst="rect">
            <a:avLst/>
          </a:prstGeom>
          <a:noFill/>
          <a:ln w="9525" cap="flat" cmpd="sng" algn="ctr">
            <a:solidFill>
              <a:schemeClr val="tx1"/>
            </a:solidFill>
            <a:prstDash val="sysDot"/>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nvGrpSpPr>
          <p:cNvPr id="1042" name="Group 1041"/>
          <p:cNvGrpSpPr/>
          <p:nvPr/>
        </p:nvGrpSpPr>
        <p:grpSpPr>
          <a:xfrm>
            <a:off x="1234502" y="4597235"/>
            <a:ext cx="2432656" cy="1727365"/>
            <a:chOff x="1234502" y="4597235"/>
            <a:chExt cx="2432656" cy="1727365"/>
          </a:xfrm>
        </p:grpSpPr>
        <p:grpSp>
          <p:nvGrpSpPr>
            <p:cNvPr id="313" name="Group 312"/>
            <p:cNvGrpSpPr/>
            <p:nvPr/>
          </p:nvGrpSpPr>
          <p:grpSpPr>
            <a:xfrm>
              <a:off x="2102127" y="5093449"/>
              <a:ext cx="1442227" cy="1231151"/>
              <a:chOff x="4572000" y="3429000"/>
              <a:chExt cx="2538663" cy="1600200"/>
            </a:xfrm>
          </p:grpSpPr>
          <p:sp>
            <p:nvSpPr>
              <p:cNvPr id="314" name="Rounded Rectangle 313"/>
              <p:cNvSpPr/>
              <p:nvPr/>
            </p:nvSpPr>
            <p:spPr bwMode="auto">
              <a:xfrm>
                <a:off x="4572000" y="3429000"/>
                <a:ext cx="2538663" cy="1600200"/>
              </a:xfrm>
              <a:prstGeom prst="roundRect">
                <a:avLst/>
              </a:prstGeom>
              <a:solidFill>
                <a:schemeClr val="bg2">
                  <a:lumMod val="40000"/>
                  <a:lumOff val="60000"/>
                </a:scheme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a:endParaRPr>
              </a:p>
            </p:txBody>
          </p:sp>
          <p:sp>
            <p:nvSpPr>
              <p:cNvPr id="315" name="Rounded Rectangle 314"/>
              <p:cNvSpPr/>
              <p:nvPr/>
            </p:nvSpPr>
            <p:spPr bwMode="auto">
              <a:xfrm>
                <a:off x="4596063" y="3772597"/>
                <a:ext cx="1185394" cy="456503"/>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a:endParaRPr>
              </a:p>
            </p:txBody>
          </p:sp>
          <p:sp>
            <p:nvSpPr>
              <p:cNvPr id="316" name="TextBox 315"/>
              <p:cNvSpPr txBox="1"/>
              <p:nvPr/>
            </p:nvSpPr>
            <p:spPr>
              <a:xfrm>
                <a:off x="4596063" y="3772598"/>
                <a:ext cx="1189149" cy="369332"/>
              </a:xfrm>
              <a:prstGeom prst="rect">
                <a:avLst/>
              </a:prstGeom>
              <a:noFill/>
            </p:spPr>
            <p:txBody>
              <a:bodyPr wrap="square" rtlCol="0">
                <a:spAutoFit/>
              </a:bodyPr>
              <a:lstStyle/>
              <a:p>
                <a:endParaRPr lang="en-US" dirty="0"/>
              </a:p>
            </p:txBody>
          </p:sp>
          <p:sp>
            <p:nvSpPr>
              <p:cNvPr id="317" name="Rounded Rectangle 316"/>
              <p:cNvSpPr/>
              <p:nvPr/>
            </p:nvSpPr>
            <p:spPr bwMode="auto">
              <a:xfrm>
                <a:off x="5905472" y="3772597"/>
                <a:ext cx="1185394" cy="456503"/>
              </a:xfrm>
              <a:prstGeom prst="roundRect">
                <a:avLst/>
              </a:prstGeom>
              <a:solidFill>
                <a:srgbClr val="CCCC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a:endParaRPr>
              </a:p>
            </p:txBody>
          </p:sp>
          <p:sp>
            <p:nvSpPr>
              <p:cNvPr id="318" name="TextBox 317"/>
              <p:cNvSpPr txBox="1"/>
              <p:nvPr/>
            </p:nvSpPr>
            <p:spPr>
              <a:xfrm>
                <a:off x="5905472" y="3772598"/>
                <a:ext cx="1189149" cy="369332"/>
              </a:xfrm>
              <a:prstGeom prst="rect">
                <a:avLst/>
              </a:prstGeom>
              <a:noFill/>
            </p:spPr>
            <p:txBody>
              <a:bodyPr wrap="square" rtlCol="0">
                <a:spAutoFit/>
              </a:bodyPr>
              <a:lstStyle/>
              <a:p>
                <a:endParaRPr lang="en-US" dirty="0"/>
              </a:p>
            </p:txBody>
          </p:sp>
          <p:sp>
            <p:nvSpPr>
              <p:cNvPr id="319" name="Rounded Rectangle 318"/>
              <p:cNvSpPr/>
              <p:nvPr/>
            </p:nvSpPr>
            <p:spPr bwMode="auto">
              <a:xfrm>
                <a:off x="4596063" y="4360229"/>
                <a:ext cx="1185394" cy="523221"/>
              </a:xfrm>
              <a:prstGeom prst="roundRect">
                <a:avLst/>
              </a:prstGeom>
              <a:solidFill>
                <a:srgbClr val="FF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a:endParaRPr>
              </a:p>
            </p:txBody>
          </p:sp>
          <p:sp>
            <p:nvSpPr>
              <p:cNvPr id="320" name="TextBox 319"/>
              <p:cNvSpPr txBox="1"/>
              <p:nvPr/>
            </p:nvSpPr>
            <p:spPr>
              <a:xfrm>
                <a:off x="4596063" y="4360230"/>
                <a:ext cx="1189149" cy="328197"/>
              </a:xfrm>
              <a:prstGeom prst="rect">
                <a:avLst/>
              </a:prstGeom>
              <a:noFill/>
            </p:spPr>
            <p:txBody>
              <a:bodyPr wrap="square" rtlCol="0">
                <a:spAutoFit/>
              </a:bodyPr>
              <a:lstStyle/>
              <a:p>
                <a:pPr algn="ctr"/>
                <a:endParaRPr lang="en-US" sz="1600" dirty="0"/>
              </a:p>
            </p:txBody>
          </p:sp>
          <p:sp>
            <p:nvSpPr>
              <p:cNvPr id="321" name="Rounded Rectangle 320"/>
              <p:cNvSpPr/>
              <p:nvPr/>
            </p:nvSpPr>
            <p:spPr bwMode="auto">
              <a:xfrm>
                <a:off x="5921514" y="4383626"/>
                <a:ext cx="1169352" cy="499824"/>
              </a:xfrm>
              <a:prstGeom prst="roundRect">
                <a:avLst/>
              </a:prstGeom>
              <a:solidFill>
                <a:srgbClr val="92D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a:endParaRPr>
              </a:p>
            </p:txBody>
          </p:sp>
          <p:sp>
            <p:nvSpPr>
              <p:cNvPr id="322" name="TextBox 321"/>
              <p:cNvSpPr txBox="1"/>
              <p:nvPr/>
            </p:nvSpPr>
            <p:spPr>
              <a:xfrm>
                <a:off x="5921514" y="4464261"/>
                <a:ext cx="1189149" cy="338554"/>
              </a:xfrm>
              <a:prstGeom prst="rect">
                <a:avLst/>
              </a:prstGeom>
              <a:noFill/>
            </p:spPr>
            <p:txBody>
              <a:bodyPr wrap="square" rtlCol="0">
                <a:spAutoFit/>
              </a:bodyPr>
              <a:lstStyle/>
              <a:p>
                <a:pPr algn="ctr"/>
                <a:endParaRPr lang="en-US" sz="1600" dirty="0"/>
              </a:p>
            </p:txBody>
          </p:sp>
        </p:grpSp>
        <p:sp>
          <p:nvSpPr>
            <p:cNvPr id="325" name="Right Arrow 324"/>
            <p:cNvSpPr/>
            <p:nvPr/>
          </p:nvSpPr>
          <p:spPr bwMode="auto">
            <a:xfrm>
              <a:off x="1234502" y="5633726"/>
              <a:ext cx="533400" cy="118677"/>
            </a:xfrm>
            <a:prstGeom prs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26" name="Rectangle 325"/>
            <p:cNvSpPr/>
            <p:nvPr/>
          </p:nvSpPr>
          <p:spPr>
            <a:xfrm>
              <a:off x="2068303" y="4597235"/>
              <a:ext cx="1598855" cy="523220"/>
            </a:xfrm>
            <a:prstGeom prst="rect">
              <a:avLst/>
            </a:prstGeom>
          </p:spPr>
          <p:txBody>
            <a:bodyPr wrap="square">
              <a:spAutoFit/>
            </a:bodyPr>
            <a:lstStyle/>
            <a:p>
              <a:pPr algn="ctr"/>
              <a:r>
                <a:rPr lang="en-US" sz="1400" dirty="0" smtClean="0"/>
                <a:t>Profile on base/default core</a:t>
              </a:r>
              <a:endParaRPr lang="en-US" sz="1400" dirty="0"/>
            </a:p>
          </p:txBody>
        </p:sp>
      </p:grpSp>
      <p:sp>
        <p:nvSpPr>
          <p:cNvPr id="327" name="Rectangle 326"/>
          <p:cNvSpPr/>
          <p:nvPr/>
        </p:nvSpPr>
        <p:spPr>
          <a:xfrm>
            <a:off x="312872" y="4592252"/>
            <a:ext cx="1148071" cy="523220"/>
          </a:xfrm>
          <a:prstGeom prst="rect">
            <a:avLst/>
          </a:prstGeom>
        </p:spPr>
        <p:txBody>
          <a:bodyPr wrap="none">
            <a:spAutoFit/>
          </a:bodyPr>
          <a:lstStyle/>
          <a:p>
            <a:pPr algn="ctr"/>
            <a:r>
              <a:rPr lang="en-US" sz="1400" dirty="0" smtClean="0"/>
              <a:t>Unknown </a:t>
            </a:r>
          </a:p>
          <a:p>
            <a:pPr algn="ctr"/>
            <a:r>
              <a:rPr lang="en-US" sz="1400" dirty="0" smtClean="0"/>
              <a:t>Applications </a:t>
            </a:r>
            <a:endParaRPr lang="en-US" sz="1600" dirty="0"/>
          </a:p>
        </p:txBody>
      </p:sp>
      <p:pic>
        <p:nvPicPr>
          <p:cNvPr id="338" name="Picture 4" descr="C:\Users\HLab\AppData\Local\Microsoft\Windows\Temporary Internet Files\Content.IE5\AT33TYO8\MC900194102[1].wmf"/>
          <p:cNvPicPr>
            <a:picLocks noChangeAspect="1" noChangeArrowheads="1"/>
          </p:cNvPicPr>
          <p:nvPr/>
        </p:nvPicPr>
        <p:blipFill>
          <a:blip r:embed="rId3" cstate="print">
            <a:biLevel thresh="50000"/>
            <a:extLst>
              <a:ext uri="{28A0092B-C50C-407E-A947-70E740481C1C}">
                <a14:useLocalDpi xmlns:a14="http://schemas.microsoft.com/office/drawing/2010/main" val="0"/>
              </a:ext>
            </a:extLst>
          </a:blip>
          <a:srcRect/>
          <a:stretch>
            <a:fillRect/>
          </a:stretch>
        </p:blipFill>
        <p:spPr bwMode="auto">
          <a:xfrm rot="8563930">
            <a:off x="563918" y="5192854"/>
            <a:ext cx="444399" cy="489615"/>
          </a:xfrm>
          <a:prstGeom prst="rect">
            <a:avLst/>
          </a:prstGeom>
          <a:noFill/>
          <a:extLst>
            <a:ext uri="{909E8E84-426E-40DD-AFC4-6F175D3DCCD1}">
              <a14:hiddenFill xmlns:a14="http://schemas.microsoft.com/office/drawing/2010/main">
                <a:solidFill>
                  <a:srgbClr val="FFFFFF"/>
                </a:solidFill>
              </a14:hiddenFill>
            </a:ext>
          </a:extLst>
        </p:spPr>
      </p:pic>
      <p:pic>
        <p:nvPicPr>
          <p:cNvPr id="339" name="Picture 4" descr="C:\Users\HLab\AppData\Local\Microsoft\Windows\Temporary Internet Files\Content.IE5\AT33TYO8\MC900194102[1].wmf"/>
          <p:cNvPicPr>
            <a:picLocks noChangeAspect="1" noChangeArrowheads="1"/>
          </p:cNvPicPr>
          <p:nvPr/>
        </p:nvPicPr>
        <p:blipFill>
          <a:blip r:embed="rId3" cstate="print">
            <a:biLevel thresh="50000"/>
            <a:extLst>
              <a:ext uri="{28A0092B-C50C-407E-A947-70E740481C1C}">
                <a14:useLocalDpi xmlns:a14="http://schemas.microsoft.com/office/drawing/2010/main" val="0"/>
              </a:ext>
            </a:extLst>
          </a:blip>
          <a:srcRect/>
          <a:stretch>
            <a:fillRect/>
          </a:stretch>
        </p:blipFill>
        <p:spPr bwMode="auto">
          <a:xfrm rot="8563930">
            <a:off x="633246" y="5777630"/>
            <a:ext cx="444399" cy="489615"/>
          </a:xfrm>
          <a:prstGeom prst="rect">
            <a:avLst/>
          </a:prstGeom>
          <a:noFill/>
          <a:extLst>
            <a:ext uri="{909E8E84-426E-40DD-AFC4-6F175D3DCCD1}">
              <a14:hiddenFill xmlns:a14="http://schemas.microsoft.com/office/drawing/2010/main">
                <a:solidFill>
                  <a:srgbClr val="FFFFFF"/>
                </a:solidFill>
              </a14:hiddenFill>
            </a:ext>
          </a:extLst>
        </p:spPr>
      </p:pic>
      <p:sp>
        <p:nvSpPr>
          <p:cNvPr id="340" name="Rectangle 339"/>
          <p:cNvSpPr/>
          <p:nvPr/>
        </p:nvSpPr>
        <p:spPr>
          <a:xfrm>
            <a:off x="3594339" y="4876800"/>
            <a:ext cx="1598855" cy="646331"/>
          </a:xfrm>
          <a:prstGeom prst="rect">
            <a:avLst/>
          </a:prstGeom>
        </p:spPr>
        <p:txBody>
          <a:bodyPr wrap="square">
            <a:spAutoFit/>
          </a:bodyPr>
          <a:lstStyle/>
          <a:p>
            <a:pPr algn="ctr"/>
            <a:r>
              <a:rPr lang="en-US" sz="1200" dirty="0" smtClean="0"/>
              <a:t>- Application’s best core known for next execution</a:t>
            </a:r>
            <a:endParaRPr lang="en-US" sz="1200" dirty="0"/>
          </a:p>
        </p:txBody>
      </p:sp>
      <p:grpSp>
        <p:nvGrpSpPr>
          <p:cNvPr id="341" name="Group 340"/>
          <p:cNvGrpSpPr/>
          <p:nvPr/>
        </p:nvGrpSpPr>
        <p:grpSpPr>
          <a:xfrm>
            <a:off x="6395547" y="4648200"/>
            <a:ext cx="1830298" cy="415498"/>
            <a:chOff x="3744255" y="5225597"/>
            <a:chExt cx="1830298" cy="415498"/>
          </a:xfrm>
        </p:grpSpPr>
        <p:pic>
          <p:nvPicPr>
            <p:cNvPr id="342" name="Picture 5" descr="C:\Users\HLab\AppData\Local\Microsoft\Windows\Temporary Internet Files\Content.IE5\VG9N09SN\MC900441310[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44255" y="5231491"/>
              <a:ext cx="381000" cy="381000"/>
            </a:xfrm>
            <a:prstGeom prst="rect">
              <a:avLst/>
            </a:prstGeom>
            <a:noFill/>
            <a:extLst>
              <a:ext uri="{909E8E84-426E-40DD-AFC4-6F175D3DCCD1}">
                <a14:hiddenFill xmlns:a14="http://schemas.microsoft.com/office/drawing/2010/main">
                  <a:solidFill>
                    <a:srgbClr val="FFFFFF"/>
                  </a:solidFill>
                </a14:hiddenFill>
              </a:ext>
            </a:extLst>
          </p:spPr>
        </p:pic>
        <p:sp>
          <p:nvSpPr>
            <p:cNvPr id="343" name="Rectangle 342"/>
            <p:cNvSpPr/>
            <p:nvPr/>
          </p:nvSpPr>
          <p:spPr>
            <a:xfrm>
              <a:off x="4056675" y="5225597"/>
              <a:ext cx="1517878" cy="415498"/>
            </a:xfrm>
            <a:prstGeom prst="rect">
              <a:avLst/>
            </a:prstGeom>
          </p:spPr>
          <p:txBody>
            <a:bodyPr wrap="square">
              <a:spAutoFit/>
            </a:bodyPr>
            <a:lstStyle/>
            <a:p>
              <a:r>
                <a:rPr lang="en-US" sz="1050" dirty="0" smtClean="0"/>
                <a:t>No a priori knowledge of applications</a:t>
              </a:r>
              <a:endParaRPr lang="en-US" dirty="0"/>
            </a:p>
          </p:txBody>
        </p:sp>
      </p:grpSp>
      <p:grpSp>
        <p:nvGrpSpPr>
          <p:cNvPr id="344" name="Group 343"/>
          <p:cNvGrpSpPr/>
          <p:nvPr/>
        </p:nvGrpSpPr>
        <p:grpSpPr>
          <a:xfrm>
            <a:off x="6399302" y="5072840"/>
            <a:ext cx="2363698" cy="415498"/>
            <a:chOff x="3744255" y="5606601"/>
            <a:chExt cx="2363698" cy="415498"/>
          </a:xfrm>
        </p:grpSpPr>
        <p:pic>
          <p:nvPicPr>
            <p:cNvPr id="345" name="Picture 5" descr="C:\Users\HLab\AppData\Local\Microsoft\Windows\Temporary Internet Files\Content.IE5\VG9N09SN\MC900441310[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44255" y="5612495"/>
              <a:ext cx="381000" cy="381000"/>
            </a:xfrm>
            <a:prstGeom prst="rect">
              <a:avLst/>
            </a:prstGeom>
            <a:noFill/>
            <a:extLst>
              <a:ext uri="{909E8E84-426E-40DD-AFC4-6F175D3DCCD1}">
                <a14:hiddenFill xmlns:a14="http://schemas.microsoft.com/office/drawing/2010/main">
                  <a:solidFill>
                    <a:srgbClr val="FFFFFF"/>
                  </a:solidFill>
                </a14:hiddenFill>
              </a:ext>
            </a:extLst>
          </p:spPr>
        </p:pic>
        <p:sp>
          <p:nvSpPr>
            <p:cNvPr id="346" name="Rectangle 345"/>
            <p:cNvSpPr/>
            <p:nvPr/>
          </p:nvSpPr>
          <p:spPr>
            <a:xfrm>
              <a:off x="4056675" y="5606601"/>
              <a:ext cx="2051278" cy="415498"/>
            </a:xfrm>
            <a:prstGeom prst="rect">
              <a:avLst/>
            </a:prstGeom>
          </p:spPr>
          <p:txBody>
            <a:bodyPr wrap="square">
              <a:spAutoFit/>
            </a:bodyPr>
            <a:lstStyle/>
            <a:p>
              <a:r>
                <a:rPr lang="en-US" sz="1050" dirty="0" smtClean="0"/>
                <a:t>Flexible: reacts to runtime input, stimuli, environment, etc.</a:t>
              </a:r>
              <a:endParaRPr lang="en-US" dirty="0"/>
            </a:p>
          </p:txBody>
        </p:sp>
      </p:grpSp>
      <p:grpSp>
        <p:nvGrpSpPr>
          <p:cNvPr id="347" name="Group 346"/>
          <p:cNvGrpSpPr/>
          <p:nvPr/>
        </p:nvGrpSpPr>
        <p:grpSpPr>
          <a:xfrm>
            <a:off x="6460739" y="5496809"/>
            <a:ext cx="1997461" cy="553998"/>
            <a:chOff x="7371689" y="2347555"/>
            <a:chExt cx="1685671" cy="553998"/>
          </a:xfrm>
        </p:grpSpPr>
        <p:pic>
          <p:nvPicPr>
            <p:cNvPr id="348" name="Picture 7" descr="C:\Users\HLab\AppData\Local\Microsoft\Windows\Temporary Internet Files\Content.IE5\RNRAH7HM\MC900432537[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371689" y="2389156"/>
              <a:ext cx="222478" cy="222478"/>
            </a:xfrm>
            <a:prstGeom prst="rect">
              <a:avLst/>
            </a:prstGeom>
            <a:noFill/>
            <a:extLst>
              <a:ext uri="{909E8E84-426E-40DD-AFC4-6F175D3DCCD1}">
                <a14:hiddenFill xmlns:a14="http://schemas.microsoft.com/office/drawing/2010/main">
                  <a:solidFill>
                    <a:srgbClr val="FFFFFF"/>
                  </a:solidFill>
                </a14:hiddenFill>
              </a:ext>
            </a:extLst>
          </p:spPr>
        </p:pic>
        <p:sp>
          <p:nvSpPr>
            <p:cNvPr id="349" name="Rectangle 348"/>
            <p:cNvSpPr/>
            <p:nvPr/>
          </p:nvSpPr>
          <p:spPr>
            <a:xfrm>
              <a:off x="7635240" y="2347555"/>
              <a:ext cx="1422120" cy="553998"/>
            </a:xfrm>
            <a:prstGeom prst="rect">
              <a:avLst/>
            </a:prstGeom>
          </p:spPr>
          <p:txBody>
            <a:bodyPr wrap="square">
              <a:spAutoFit/>
            </a:bodyPr>
            <a:lstStyle/>
            <a:p>
              <a:r>
                <a:rPr lang="en-US" sz="1000" dirty="0" smtClean="0"/>
                <a:t>Potentially less energy savings if improper cores</a:t>
              </a:r>
              <a:endParaRPr lang="en-US" sz="1000" dirty="0"/>
            </a:p>
          </p:txBody>
        </p:sp>
      </p:grpSp>
      <p:grpSp>
        <p:nvGrpSpPr>
          <p:cNvPr id="93" name="Group 92"/>
          <p:cNvGrpSpPr/>
          <p:nvPr/>
        </p:nvGrpSpPr>
        <p:grpSpPr>
          <a:xfrm>
            <a:off x="6477000" y="5924490"/>
            <a:ext cx="1685671" cy="400110"/>
            <a:chOff x="7371689" y="2347555"/>
            <a:chExt cx="1685671" cy="400110"/>
          </a:xfrm>
        </p:grpSpPr>
        <p:pic>
          <p:nvPicPr>
            <p:cNvPr id="94" name="Picture 7" descr="C:\Users\HLab\AppData\Local\Microsoft\Windows\Temporary Internet Files\Content.IE5\RNRAH7HM\MC900432537[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371689" y="2389156"/>
              <a:ext cx="222478" cy="222478"/>
            </a:xfrm>
            <a:prstGeom prst="rect">
              <a:avLst/>
            </a:prstGeom>
            <a:noFill/>
            <a:extLst>
              <a:ext uri="{909E8E84-426E-40DD-AFC4-6F175D3DCCD1}">
                <a14:hiddenFill xmlns:a14="http://schemas.microsoft.com/office/drawing/2010/main">
                  <a:solidFill>
                    <a:srgbClr val="FFFFFF"/>
                  </a:solidFill>
                </a14:hiddenFill>
              </a:ext>
            </a:extLst>
          </p:spPr>
        </p:pic>
        <p:sp>
          <p:nvSpPr>
            <p:cNvPr id="95" name="Rectangle 94"/>
            <p:cNvSpPr/>
            <p:nvPr/>
          </p:nvSpPr>
          <p:spPr>
            <a:xfrm>
              <a:off x="7635240" y="2347555"/>
              <a:ext cx="1422120" cy="400110"/>
            </a:xfrm>
            <a:prstGeom prst="rect">
              <a:avLst/>
            </a:prstGeom>
          </p:spPr>
          <p:txBody>
            <a:bodyPr wrap="square">
              <a:spAutoFit/>
            </a:bodyPr>
            <a:lstStyle/>
            <a:p>
              <a:r>
                <a:rPr lang="en-US" sz="1000" dirty="0" smtClean="0"/>
                <a:t>Incurs profiling overhead</a:t>
              </a:r>
              <a:endParaRPr lang="en-US" sz="1000" dirty="0"/>
            </a:p>
          </p:txBody>
        </p:sp>
      </p:grpSp>
      <p:sp>
        <p:nvSpPr>
          <p:cNvPr id="97" name="Rectangle 96"/>
          <p:cNvSpPr/>
          <p:nvPr/>
        </p:nvSpPr>
        <p:spPr>
          <a:xfrm>
            <a:off x="3581400" y="5454134"/>
            <a:ext cx="1598855" cy="830997"/>
          </a:xfrm>
          <a:prstGeom prst="rect">
            <a:avLst/>
          </a:prstGeom>
        </p:spPr>
        <p:txBody>
          <a:bodyPr wrap="square">
            <a:spAutoFit/>
          </a:bodyPr>
          <a:lstStyle/>
          <a:p>
            <a:pPr algn="ctr"/>
            <a:r>
              <a:rPr lang="en-US" sz="1200" dirty="0" smtClean="0"/>
              <a:t>- Scheduler uses profiling information during scheduling to select a core</a:t>
            </a:r>
            <a:endParaRPr lang="en-US" sz="1200" dirty="0"/>
          </a:p>
        </p:txBody>
      </p:sp>
      <p:sp>
        <p:nvSpPr>
          <p:cNvPr id="5" name="Slide Number Placeholder 4"/>
          <p:cNvSpPr>
            <a:spLocks noGrp="1"/>
          </p:cNvSpPr>
          <p:nvPr>
            <p:ph type="sldNum" sz="quarter" idx="12"/>
          </p:nvPr>
        </p:nvSpPr>
        <p:spPr/>
        <p:txBody>
          <a:bodyPr/>
          <a:lstStyle/>
          <a:p>
            <a:pPr>
              <a:defRPr/>
            </a:pPr>
            <a:fld id="{AC8AD5AF-7CB5-4CD4-A719-F51A283208B1}" type="slidenum">
              <a:rPr lang="en-US" smtClean="0">
                <a:solidFill>
                  <a:srgbClr val="000000"/>
                </a:solidFill>
              </a:rPr>
              <a:pPr>
                <a:defRPr/>
              </a:pPr>
              <a:t>4</a:t>
            </a:fld>
            <a:r>
              <a:rPr lang="en-US" smtClean="0">
                <a:solidFill>
                  <a:srgbClr val="000000"/>
                </a:solidFill>
              </a:rPr>
              <a:t>/22</a:t>
            </a:r>
            <a:endParaRPr lang="en-US" dirty="0">
              <a:solidFill>
                <a:srgbClr val="000000"/>
              </a:solidFill>
            </a:endParaRPr>
          </a:p>
        </p:txBody>
      </p:sp>
    </p:spTree>
    <p:extLst>
      <p:ext uri="{BB962C8B-B14F-4D97-AF65-F5344CB8AC3E}">
        <p14:creationId xmlns:p14="http://schemas.microsoft.com/office/powerpoint/2010/main" val="1246754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025"/>
                                        </p:tgtEl>
                                        <p:attrNameLst>
                                          <p:attrName>style.visibility</p:attrName>
                                        </p:attrNameLst>
                                      </p:cBhvr>
                                      <p:to>
                                        <p:strVal val="visible"/>
                                      </p:to>
                                    </p:set>
                                    <p:animEffect transition="in" filter="wipe(left)">
                                      <p:cBhvr>
                                        <p:cTn id="7" dur="500"/>
                                        <p:tgtEl>
                                          <p:spTgt spid="1025"/>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034"/>
                                        </p:tgtEl>
                                        <p:attrNameLst>
                                          <p:attrName>style.visibility</p:attrName>
                                        </p:attrNameLst>
                                      </p:cBhvr>
                                      <p:to>
                                        <p:strVal val="visible"/>
                                      </p:to>
                                    </p:set>
                                    <p:animEffect transition="in" filter="wipe(left)">
                                      <p:cBhvr>
                                        <p:cTn id="10" dur="500"/>
                                        <p:tgtEl>
                                          <p:spTgt spid="1034"/>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220"/>
                                        </p:tgtEl>
                                        <p:attrNameLst>
                                          <p:attrName>style.visibility</p:attrName>
                                        </p:attrNameLst>
                                      </p:cBhvr>
                                      <p:to>
                                        <p:strVal val="visible"/>
                                      </p:to>
                                    </p:set>
                                    <p:animEffect transition="in" filter="wipe(left)">
                                      <p:cBhvr>
                                        <p:cTn id="13" dur="500"/>
                                        <p:tgtEl>
                                          <p:spTgt spid="220"/>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1" fill="hold" nodeType="clickEffect">
                                  <p:stCondLst>
                                    <p:cond delay="0"/>
                                  </p:stCondLst>
                                  <p:childTnLst>
                                    <p:set>
                                      <p:cBhvr>
                                        <p:cTn id="17" dur="1" fill="hold">
                                          <p:stCondLst>
                                            <p:cond delay="0"/>
                                          </p:stCondLst>
                                        </p:cTn>
                                        <p:tgtEl>
                                          <p:spTgt spid="206"/>
                                        </p:tgtEl>
                                        <p:attrNameLst>
                                          <p:attrName>style.visibility</p:attrName>
                                        </p:attrNameLst>
                                      </p:cBhvr>
                                      <p:to>
                                        <p:strVal val="visible"/>
                                      </p:to>
                                    </p:set>
                                    <p:animEffect transition="in" filter="wipe(up)">
                                      <p:cBhvr>
                                        <p:cTn id="18" dur="500"/>
                                        <p:tgtEl>
                                          <p:spTgt spid="206"/>
                                        </p:tgtEl>
                                      </p:cBhvr>
                                    </p:animEffect>
                                  </p:childTnLst>
                                </p:cTn>
                              </p:par>
                              <p:par>
                                <p:cTn id="19" presetID="22" presetClass="entr" presetSubtype="1" fill="hold" nodeType="withEffect">
                                  <p:stCondLst>
                                    <p:cond delay="0"/>
                                  </p:stCondLst>
                                  <p:childTnLst>
                                    <p:set>
                                      <p:cBhvr>
                                        <p:cTn id="20" dur="1" fill="hold">
                                          <p:stCondLst>
                                            <p:cond delay="0"/>
                                          </p:stCondLst>
                                        </p:cTn>
                                        <p:tgtEl>
                                          <p:spTgt spid="201"/>
                                        </p:tgtEl>
                                        <p:attrNameLst>
                                          <p:attrName>style.visibility</p:attrName>
                                        </p:attrNameLst>
                                      </p:cBhvr>
                                      <p:to>
                                        <p:strVal val="visible"/>
                                      </p:to>
                                    </p:set>
                                    <p:animEffect transition="in" filter="wipe(up)">
                                      <p:cBhvr>
                                        <p:cTn id="21" dur="500"/>
                                        <p:tgtEl>
                                          <p:spTgt spid="201"/>
                                        </p:tgtEl>
                                      </p:cBhvr>
                                    </p:animEffect>
                                  </p:childTnLst>
                                </p:cTn>
                              </p:par>
                              <p:par>
                                <p:cTn id="22" presetID="22" presetClass="entr" presetSubtype="1" fill="hold" nodeType="withEffect">
                                  <p:stCondLst>
                                    <p:cond delay="0"/>
                                  </p:stCondLst>
                                  <p:childTnLst>
                                    <p:set>
                                      <p:cBhvr>
                                        <p:cTn id="23" dur="1" fill="hold">
                                          <p:stCondLst>
                                            <p:cond delay="0"/>
                                          </p:stCondLst>
                                        </p:cTn>
                                        <p:tgtEl>
                                          <p:spTgt spid="208"/>
                                        </p:tgtEl>
                                        <p:attrNameLst>
                                          <p:attrName>style.visibility</p:attrName>
                                        </p:attrNameLst>
                                      </p:cBhvr>
                                      <p:to>
                                        <p:strVal val="visible"/>
                                      </p:to>
                                    </p:set>
                                    <p:animEffect transition="in" filter="wipe(up)">
                                      <p:cBhvr>
                                        <p:cTn id="24" dur="500"/>
                                        <p:tgtEl>
                                          <p:spTgt spid="208"/>
                                        </p:tgtEl>
                                      </p:cBhvr>
                                    </p:animEffect>
                                  </p:childTnLst>
                                </p:cTn>
                              </p:par>
                              <p:par>
                                <p:cTn id="25" presetID="22" presetClass="entr" presetSubtype="1" fill="hold" nodeType="withEffect">
                                  <p:stCondLst>
                                    <p:cond delay="0"/>
                                  </p:stCondLst>
                                  <p:childTnLst>
                                    <p:set>
                                      <p:cBhvr>
                                        <p:cTn id="26" dur="1" fill="hold">
                                          <p:stCondLst>
                                            <p:cond delay="0"/>
                                          </p:stCondLst>
                                        </p:cTn>
                                        <p:tgtEl>
                                          <p:spTgt spid="207"/>
                                        </p:tgtEl>
                                        <p:attrNameLst>
                                          <p:attrName>style.visibility</p:attrName>
                                        </p:attrNameLst>
                                      </p:cBhvr>
                                      <p:to>
                                        <p:strVal val="visible"/>
                                      </p:to>
                                    </p:set>
                                    <p:animEffect transition="in" filter="wipe(up)">
                                      <p:cBhvr>
                                        <p:cTn id="27" dur="500"/>
                                        <p:tgtEl>
                                          <p:spTgt spid="207"/>
                                        </p:tgtEl>
                                      </p:cBhvr>
                                    </p:animEffect>
                                  </p:childTnLst>
                                </p:cTn>
                              </p:par>
                              <p:par>
                                <p:cTn id="28" presetID="22" presetClass="entr" presetSubtype="1" fill="hold" grpId="0" nodeType="withEffect">
                                  <p:stCondLst>
                                    <p:cond delay="0"/>
                                  </p:stCondLst>
                                  <p:childTnLst>
                                    <p:set>
                                      <p:cBhvr>
                                        <p:cTn id="29" dur="1" fill="hold">
                                          <p:stCondLst>
                                            <p:cond delay="0"/>
                                          </p:stCondLst>
                                        </p:cTn>
                                        <p:tgtEl>
                                          <p:spTgt spid="214"/>
                                        </p:tgtEl>
                                        <p:attrNameLst>
                                          <p:attrName>style.visibility</p:attrName>
                                        </p:attrNameLst>
                                      </p:cBhvr>
                                      <p:to>
                                        <p:strVal val="visible"/>
                                      </p:to>
                                    </p:set>
                                    <p:animEffect transition="in" filter="wipe(up)">
                                      <p:cBhvr>
                                        <p:cTn id="30" dur="500"/>
                                        <p:tgtEl>
                                          <p:spTgt spid="214"/>
                                        </p:tgtEl>
                                      </p:cBhvr>
                                    </p:animEffect>
                                  </p:childTnLst>
                                </p:cTn>
                              </p:par>
                              <p:par>
                                <p:cTn id="31" presetID="22" presetClass="entr" presetSubtype="1" fill="hold" nodeType="withEffect">
                                  <p:stCondLst>
                                    <p:cond delay="0"/>
                                  </p:stCondLst>
                                  <p:childTnLst>
                                    <p:set>
                                      <p:cBhvr>
                                        <p:cTn id="32" dur="1" fill="hold">
                                          <p:stCondLst>
                                            <p:cond delay="0"/>
                                          </p:stCondLst>
                                        </p:cTn>
                                        <p:tgtEl>
                                          <p:spTgt spid="1031"/>
                                        </p:tgtEl>
                                        <p:attrNameLst>
                                          <p:attrName>style.visibility</p:attrName>
                                        </p:attrNameLst>
                                      </p:cBhvr>
                                      <p:to>
                                        <p:strVal val="visible"/>
                                      </p:to>
                                    </p:set>
                                    <p:animEffect transition="in" filter="wipe(up)">
                                      <p:cBhvr>
                                        <p:cTn id="33" dur="500"/>
                                        <p:tgtEl>
                                          <p:spTgt spid="1031"/>
                                        </p:tgtEl>
                                      </p:cBhvr>
                                    </p:animEffect>
                                  </p:childTnLst>
                                </p:cTn>
                              </p:par>
                            </p:childTnLst>
                          </p:cTn>
                        </p:par>
                        <p:par>
                          <p:cTn id="34" fill="hold">
                            <p:stCondLst>
                              <p:cond delay="500"/>
                            </p:stCondLst>
                            <p:childTnLst>
                              <p:par>
                                <p:cTn id="35" presetID="22" presetClass="entr" presetSubtype="1" fill="hold" grpId="0" nodeType="afterEffect">
                                  <p:stCondLst>
                                    <p:cond delay="0"/>
                                  </p:stCondLst>
                                  <p:childTnLst>
                                    <p:set>
                                      <p:cBhvr>
                                        <p:cTn id="36" dur="1" fill="hold">
                                          <p:stCondLst>
                                            <p:cond delay="0"/>
                                          </p:stCondLst>
                                        </p:cTn>
                                        <p:tgtEl>
                                          <p:spTgt spid="1032"/>
                                        </p:tgtEl>
                                        <p:attrNameLst>
                                          <p:attrName>style.visibility</p:attrName>
                                        </p:attrNameLst>
                                      </p:cBhvr>
                                      <p:to>
                                        <p:strVal val="visible"/>
                                      </p:to>
                                    </p:set>
                                    <p:animEffect transition="in" filter="wipe(up)">
                                      <p:cBhvr>
                                        <p:cTn id="37" dur="500"/>
                                        <p:tgtEl>
                                          <p:spTgt spid="1032"/>
                                        </p:tgtEl>
                                      </p:cBhvr>
                                    </p:animEffect>
                                  </p:childTnLst>
                                </p:cTn>
                              </p:par>
                              <p:par>
                                <p:cTn id="38" presetID="22" presetClass="entr" presetSubtype="1" fill="hold" grpId="0" nodeType="withEffect">
                                  <p:stCondLst>
                                    <p:cond delay="0"/>
                                  </p:stCondLst>
                                  <p:childTnLst>
                                    <p:set>
                                      <p:cBhvr>
                                        <p:cTn id="39" dur="1" fill="hold">
                                          <p:stCondLst>
                                            <p:cond delay="0"/>
                                          </p:stCondLst>
                                        </p:cTn>
                                        <p:tgtEl>
                                          <p:spTgt spid="215"/>
                                        </p:tgtEl>
                                        <p:attrNameLst>
                                          <p:attrName>style.visibility</p:attrName>
                                        </p:attrNameLst>
                                      </p:cBhvr>
                                      <p:to>
                                        <p:strVal val="visible"/>
                                      </p:to>
                                    </p:set>
                                    <p:animEffect transition="in" filter="wipe(up)">
                                      <p:cBhvr>
                                        <p:cTn id="40" dur="500"/>
                                        <p:tgtEl>
                                          <p:spTgt spid="215"/>
                                        </p:tgtEl>
                                      </p:cBhvr>
                                    </p:animEffect>
                                  </p:childTnLst>
                                </p:cTn>
                              </p:par>
                              <p:par>
                                <p:cTn id="41" presetID="22" presetClass="entr" presetSubtype="1" fill="hold" grpId="0" nodeType="withEffect">
                                  <p:stCondLst>
                                    <p:cond delay="0"/>
                                  </p:stCondLst>
                                  <p:childTnLst>
                                    <p:set>
                                      <p:cBhvr>
                                        <p:cTn id="42" dur="1" fill="hold">
                                          <p:stCondLst>
                                            <p:cond delay="0"/>
                                          </p:stCondLst>
                                        </p:cTn>
                                        <p:tgtEl>
                                          <p:spTgt spid="175"/>
                                        </p:tgtEl>
                                        <p:attrNameLst>
                                          <p:attrName>style.visibility</p:attrName>
                                        </p:attrNameLst>
                                      </p:cBhvr>
                                      <p:to>
                                        <p:strVal val="visible"/>
                                      </p:to>
                                    </p:set>
                                    <p:animEffect transition="in" filter="wipe(up)">
                                      <p:cBhvr>
                                        <p:cTn id="43" dur="500"/>
                                        <p:tgtEl>
                                          <p:spTgt spid="175"/>
                                        </p:tgtEl>
                                      </p:cBhvr>
                                    </p:animEffect>
                                  </p:childTnLst>
                                </p:cTn>
                              </p:par>
                            </p:childTnLst>
                          </p:cTn>
                        </p:par>
                        <p:par>
                          <p:cTn id="44" fill="hold">
                            <p:stCondLst>
                              <p:cond delay="1000"/>
                            </p:stCondLst>
                            <p:childTnLst>
                              <p:par>
                                <p:cTn id="45" presetID="1" presetClass="entr" presetSubtype="0" fill="hold" nodeType="afterEffect">
                                  <p:stCondLst>
                                    <p:cond delay="0"/>
                                  </p:stCondLst>
                                  <p:childTnLst>
                                    <p:set>
                                      <p:cBhvr>
                                        <p:cTn id="46" dur="1" fill="hold">
                                          <p:stCondLst>
                                            <p:cond delay="0"/>
                                          </p:stCondLst>
                                        </p:cTn>
                                        <p:tgtEl>
                                          <p:spTgt spid="176"/>
                                        </p:tgtEl>
                                        <p:attrNameLst>
                                          <p:attrName>style.visibility</p:attrName>
                                        </p:attrNameLst>
                                      </p:cBhvr>
                                      <p:to>
                                        <p:strVal val="visible"/>
                                      </p:to>
                                    </p:set>
                                  </p:childTnLst>
                                </p:cTn>
                              </p:par>
                            </p:childTnLst>
                          </p:cTn>
                        </p:par>
                        <p:par>
                          <p:cTn id="47" fill="hold">
                            <p:stCondLst>
                              <p:cond delay="1000"/>
                            </p:stCondLst>
                            <p:childTnLst>
                              <p:par>
                                <p:cTn id="48" presetID="10" presetClass="entr" presetSubtype="0" repeatCount="indefinite" fill="hold" nodeType="afterEffect">
                                  <p:stCondLst>
                                    <p:cond delay="0"/>
                                  </p:stCondLst>
                                  <p:endCondLst>
                                    <p:cond evt="onNext" delay="0">
                                      <p:tgtEl>
                                        <p:sldTgt/>
                                      </p:tgtEl>
                                    </p:cond>
                                  </p:endCondLst>
                                  <p:childTnLst>
                                    <p:set>
                                      <p:cBhvr>
                                        <p:cTn id="49" dur="1" fill="hold">
                                          <p:stCondLst>
                                            <p:cond delay="0"/>
                                          </p:stCondLst>
                                        </p:cTn>
                                        <p:tgtEl>
                                          <p:spTgt spid="187"/>
                                        </p:tgtEl>
                                        <p:attrNameLst>
                                          <p:attrName>style.visibility</p:attrName>
                                        </p:attrNameLst>
                                      </p:cBhvr>
                                      <p:to>
                                        <p:strVal val="visible"/>
                                      </p:to>
                                    </p:set>
                                    <p:animEffect transition="in" filter="fade">
                                      <p:cBhvr>
                                        <p:cTn id="50" dur="500"/>
                                        <p:tgtEl>
                                          <p:spTgt spid="187"/>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xit" presetSubtype="0" fill="hold" nodeType="clickEffect">
                                  <p:stCondLst>
                                    <p:cond delay="0"/>
                                  </p:stCondLst>
                                  <p:childTnLst>
                                    <p:animEffect transition="out" filter="fade">
                                      <p:cBhvr>
                                        <p:cTn id="54" dur="500"/>
                                        <p:tgtEl>
                                          <p:spTgt spid="176"/>
                                        </p:tgtEl>
                                      </p:cBhvr>
                                    </p:animEffect>
                                    <p:set>
                                      <p:cBhvr>
                                        <p:cTn id="55" dur="1" fill="hold">
                                          <p:stCondLst>
                                            <p:cond delay="499"/>
                                          </p:stCondLst>
                                        </p:cTn>
                                        <p:tgtEl>
                                          <p:spTgt spid="176"/>
                                        </p:tgtEl>
                                        <p:attrNameLst>
                                          <p:attrName>style.visibility</p:attrName>
                                        </p:attrNameLst>
                                      </p:cBhvr>
                                      <p:to>
                                        <p:strVal val="hidden"/>
                                      </p:to>
                                    </p:set>
                                  </p:childTnLst>
                                </p:cTn>
                              </p:par>
                            </p:childTnLst>
                          </p:cTn>
                        </p:par>
                      </p:childTnLst>
                    </p:cTn>
                  </p:par>
                  <p:par>
                    <p:cTn id="56" fill="hold">
                      <p:stCondLst>
                        <p:cond delay="indefinite"/>
                      </p:stCondLst>
                      <p:childTnLst>
                        <p:par>
                          <p:cTn id="57" fill="hold">
                            <p:stCondLst>
                              <p:cond delay="0"/>
                            </p:stCondLst>
                            <p:childTnLst>
                              <p:par>
                                <p:cTn id="58" presetID="22" presetClass="entr" presetSubtype="8" fill="hold" nodeType="clickEffect">
                                  <p:stCondLst>
                                    <p:cond delay="0"/>
                                  </p:stCondLst>
                                  <p:childTnLst>
                                    <p:set>
                                      <p:cBhvr>
                                        <p:cTn id="59" dur="1" fill="hold">
                                          <p:stCondLst>
                                            <p:cond delay="0"/>
                                          </p:stCondLst>
                                        </p:cTn>
                                        <p:tgtEl>
                                          <p:spTgt spid="1041"/>
                                        </p:tgtEl>
                                        <p:attrNameLst>
                                          <p:attrName>style.visibility</p:attrName>
                                        </p:attrNameLst>
                                      </p:cBhvr>
                                      <p:to>
                                        <p:strVal val="visible"/>
                                      </p:to>
                                    </p:set>
                                    <p:animEffect transition="in" filter="wipe(left)">
                                      <p:cBhvr>
                                        <p:cTn id="60" dur="500"/>
                                        <p:tgtEl>
                                          <p:spTgt spid="1041"/>
                                        </p:tgtEl>
                                      </p:cBhvr>
                                    </p:animEffect>
                                  </p:childTnLst>
                                </p:cTn>
                              </p:par>
                            </p:childTnLst>
                          </p:cTn>
                        </p:par>
                        <p:par>
                          <p:cTn id="61" fill="hold">
                            <p:stCondLst>
                              <p:cond delay="500"/>
                            </p:stCondLst>
                            <p:childTnLst>
                              <p:par>
                                <p:cTn id="62" presetID="22" presetClass="entr" presetSubtype="8" fill="hold" grpId="0" nodeType="afterEffect">
                                  <p:stCondLst>
                                    <p:cond delay="0"/>
                                  </p:stCondLst>
                                  <p:childTnLst>
                                    <p:set>
                                      <p:cBhvr>
                                        <p:cTn id="63" dur="1" fill="hold">
                                          <p:stCondLst>
                                            <p:cond delay="0"/>
                                          </p:stCondLst>
                                        </p:cTn>
                                        <p:tgtEl>
                                          <p:spTgt spid="300"/>
                                        </p:tgtEl>
                                        <p:attrNameLst>
                                          <p:attrName>style.visibility</p:attrName>
                                        </p:attrNameLst>
                                      </p:cBhvr>
                                      <p:to>
                                        <p:strVal val="visible"/>
                                      </p:to>
                                    </p:set>
                                    <p:animEffect transition="in" filter="wipe(left)">
                                      <p:cBhvr>
                                        <p:cTn id="64" dur="500"/>
                                        <p:tgtEl>
                                          <p:spTgt spid="300"/>
                                        </p:tgtEl>
                                      </p:cBhvr>
                                    </p:animEffect>
                                  </p:childTnLst>
                                </p:cTn>
                              </p:par>
                              <p:par>
                                <p:cTn id="65" presetID="22" presetClass="entr" presetSubtype="8" fill="hold" grpId="0" nodeType="withEffect">
                                  <p:stCondLst>
                                    <p:cond delay="0"/>
                                  </p:stCondLst>
                                  <p:childTnLst>
                                    <p:set>
                                      <p:cBhvr>
                                        <p:cTn id="66" dur="1" fill="hold">
                                          <p:stCondLst>
                                            <p:cond delay="0"/>
                                          </p:stCondLst>
                                        </p:cTn>
                                        <p:tgtEl>
                                          <p:spTgt spid="301"/>
                                        </p:tgtEl>
                                        <p:attrNameLst>
                                          <p:attrName>style.visibility</p:attrName>
                                        </p:attrNameLst>
                                      </p:cBhvr>
                                      <p:to>
                                        <p:strVal val="visible"/>
                                      </p:to>
                                    </p:set>
                                    <p:animEffect transition="in" filter="wipe(left)">
                                      <p:cBhvr>
                                        <p:cTn id="67" dur="500"/>
                                        <p:tgtEl>
                                          <p:spTgt spid="301"/>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nodeType="clickEffect">
                                  <p:stCondLst>
                                    <p:cond delay="0"/>
                                  </p:stCondLst>
                                  <p:childTnLst>
                                    <p:set>
                                      <p:cBhvr>
                                        <p:cTn id="71" dur="1" fill="hold">
                                          <p:stCondLst>
                                            <p:cond delay="0"/>
                                          </p:stCondLst>
                                        </p:cTn>
                                        <p:tgtEl>
                                          <p:spTgt spid="289"/>
                                        </p:tgtEl>
                                        <p:attrNameLst>
                                          <p:attrName>style.visibility</p:attrName>
                                        </p:attrNameLst>
                                      </p:cBhvr>
                                      <p:to>
                                        <p:strVal val="visible"/>
                                      </p:to>
                                    </p:set>
                                    <p:animEffect transition="in" filter="wipe(left)">
                                      <p:cBhvr>
                                        <p:cTn id="72" dur="500"/>
                                        <p:tgtEl>
                                          <p:spTgt spid="289"/>
                                        </p:tgtEl>
                                      </p:cBhvr>
                                    </p:animEffect>
                                  </p:childTnLst>
                                </p:cTn>
                              </p:par>
                            </p:childTnLst>
                          </p:cTn>
                        </p:par>
                        <p:par>
                          <p:cTn id="73" fill="hold">
                            <p:stCondLst>
                              <p:cond delay="500"/>
                            </p:stCondLst>
                            <p:childTnLst>
                              <p:par>
                                <p:cTn id="74" presetID="42" presetClass="path" presetSubtype="0" accel="50000" decel="50000" fill="hold" nodeType="afterEffect">
                                  <p:stCondLst>
                                    <p:cond delay="0"/>
                                  </p:stCondLst>
                                  <p:childTnLst>
                                    <p:animMotion origin="layout" path="M -2.77778E-6 -3.7037E-7 L 0.38368 0.06157 " pathEditMode="relative" rAng="0" ptsTypes="AA">
                                      <p:cBhvr>
                                        <p:cTn id="75" dur="2000" fill="hold"/>
                                        <p:tgtEl>
                                          <p:spTgt spid="206"/>
                                        </p:tgtEl>
                                        <p:attrNameLst>
                                          <p:attrName>ppt_x</p:attrName>
                                          <p:attrName>ppt_y</p:attrName>
                                        </p:attrNameLst>
                                      </p:cBhvr>
                                      <p:rCtr x="19184" y="3079"/>
                                    </p:animMotion>
                                  </p:childTnLst>
                                </p:cTn>
                              </p:par>
                            </p:childTnLst>
                          </p:cTn>
                        </p:par>
                        <p:par>
                          <p:cTn id="76" fill="hold">
                            <p:stCondLst>
                              <p:cond delay="2500"/>
                            </p:stCondLst>
                            <p:childTnLst>
                              <p:par>
                                <p:cTn id="77" presetID="42" presetClass="path" presetSubtype="0" accel="50000" decel="50000" fill="hold" nodeType="afterEffect">
                                  <p:stCondLst>
                                    <p:cond delay="0"/>
                                  </p:stCondLst>
                                  <p:childTnLst>
                                    <p:animMotion origin="layout" path="M 2.5E-6 -2.48555E-6 L 0.47448 0.05596 " pathEditMode="relative" rAng="0" ptsTypes="AA">
                                      <p:cBhvr>
                                        <p:cTn id="78" dur="2000" fill="hold"/>
                                        <p:tgtEl>
                                          <p:spTgt spid="201"/>
                                        </p:tgtEl>
                                        <p:attrNameLst>
                                          <p:attrName>ppt_x</p:attrName>
                                          <p:attrName>ppt_y</p:attrName>
                                        </p:attrNameLst>
                                      </p:cBhvr>
                                      <p:rCtr x="23715" y="2798"/>
                                    </p:animMotion>
                                  </p:childTnLst>
                                </p:cTn>
                              </p:par>
                            </p:childTnLst>
                          </p:cTn>
                        </p:par>
                        <p:par>
                          <p:cTn id="79" fill="hold">
                            <p:stCondLst>
                              <p:cond delay="4500"/>
                            </p:stCondLst>
                            <p:childTnLst>
                              <p:par>
                                <p:cTn id="80" presetID="42" presetClass="path" presetSubtype="0" accel="50000" decel="50000" fill="hold" nodeType="afterEffect">
                                  <p:stCondLst>
                                    <p:cond delay="0"/>
                                  </p:stCondLst>
                                  <p:childTnLst>
                                    <p:animMotion origin="layout" path="M -4.16667E-6 -1.48148E-6 L 0.36823 0.07685 " pathEditMode="relative" rAng="0" ptsTypes="AA">
                                      <p:cBhvr>
                                        <p:cTn id="81" dur="2000" fill="hold"/>
                                        <p:tgtEl>
                                          <p:spTgt spid="207"/>
                                        </p:tgtEl>
                                        <p:attrNameLst>
                                          <p:attrName>ppt_x</p:attrName>
                                          <p:attrName>ppt_y</p:attrName>
                                        </p:attrNameLst>
                                      </p:cBhvr>
                                      <p:rCtr x="18403" y="3843"/>
                                    </p:animMotion>
                                  </p:childTnLst>
                                </p:cTn>
                              </p:par>
                            </p:childTnLst>
                          </p:cTn>
                        </p:par>
                        <p:par>
                          <p:cTn id="82" fill="hold">
                            <p:stCondLst>
                              <p:cond delay="6500"/>
                            </p:stCondLst>
                            <p:childTnLst>
                              <p:par>
                                <p:cTn id="83" presetID="42" presetClass="path" presetSubtype="0" accel="50000" decel="50000" fill="hold" nodeType="afterEffect">
                                  <p:stCondLst>
                                    <p:cond delay="0"/>
                                  </p:stCondLst>
                                  <p:childTnLst>
                                    <p:animMotion origin="layout" path="M -1.94444E-6 -1.48148E-6 L 0.45504 0.07685 " pathEditMode="relative" rAng="0" ptsTypes="AA">
                                      <p:cBhvr>
                                        <p:cTn id="84" dur="2000" fill="hold"/>
                                        <p:tgtEl>
                                          <p:spTgt spid="208"/>
                                        </p:tgtEl>
                                        <p:attrNameLst>
                                          <p:attrName>ppt_x</p:attrName>
                                          <p:attrName>ppt_y</p:attrName>
                                        </p:attrNameLst>
                                      </p:cBhvr>
                                      <p:rCtr x="22743" y="3843"/>
                                    </p:animMotion>
                                  </p:childTnLst>
                                </p:cTn>
                              </p:par>
                            </p:childTnLst>
                          </p:cTn>
                        </p:par>
                      </p:childTnLst>
                    </p:cTn>
                  </p:par>
                  <p:par>
                    <p:cTn id="85" fill="hold">
                      <p:stCondLst>
                        <p:cond delay="indefinite"/>
                      </p:stCondLst>
                      <p:childTnLst>
                        <p:par>
                          <p:cTn id="86" fill="hold">
                            <p:stCondLst>
                              <p:cond delay="0"/>
                            </p:stCondLst>
                            <p:childTnLst>
                              <p:par>
                                <p:cTn id="87" presetID="22" presetClass="entr" presetSubtype="8" fill="hold" nodeType="clickEffect">
                                  <p:stCondLst>
                                    <p:cond delay="0"/>
                                  </p:stCondLst>
                                  <p:childTnLst>
                                    <p:set>
                                      <p:cBhvr>
                                        <p:cTn id="88" dur="1" fill="hold">
                                          <p:stCondLst>
                                            <p:cond delay="0"/>
                                          </p:stCondLst>
                                        </p:cTn>
                                        <p:tgtEl>
                                          <p:spTgt spid="302"/>
                                        </p:tgtEl>
                                        <p:attrNameLst>
                                          <p:attrName>style.visibility</p:attrName>
                                        </p:attrNameLst>
                                      </p:cBhvr>
                                      <p:to>
                                        <p:strVal val="visible"/>
                                      </p:to>
                                    </p:set>
                                    <p:animEffect transition="in" filter="wipe(left)">
                                      <p:cBhvr>
                                        <p:cTn id="89" dur="500"/>
                                        <p:tgtEl>
                                          <p:spTgt spid="302"/>
                                        </p:tgtEl>
                                      </p:cBhvr>
                                    </p:animEffect>
                                  </p:childTnLst>
                                </p:cTn>
                              </p:par>
                            </p:childTnLst>
                          </p:cTn>
                        </p:par>
                      </p:childTnLst>
                    </p:cTn>
                  </p:par>
                  <p:par>
                    <p:cTn id="90" fill="hold">
                      <p:stCondLst>
                        <p:cond delay="indefinite"/>
                      </p:stCondLst>
                      <p:childTnLst>
                        <p:par>
                          <p:cTn id="91" fill="hold">
                            <p:stCondLst>
                              <p:cond delay="0"/>
                            </p:stCondLst>
                            <p:childTnLst>
                              <p:par>
                                <p:cTn id="92" presetID="22" presetClass="entr" presetSubtype="8" fill="hold" nodeType="clickEffect">
                                  <p:stCondLst>
                                    <p:cond delay="0"/>
                                  </p:stCondLst>
                                  <p:childTnLst>
                                    <p:set>
                                      <p:cBhvr>
                                        <p:cTn id="93" dur="1" fill="hold">
                                          <p:stCondLst>
                                            <p:cond delay="0"/>
                                          </p:stCondLst>
                                        </p:cTn>
                                        <p:tgtEl>
                                          <p:spTgt spid="305"/>
                                        </p:tgtEl>
                                        <p:attrNameLst>
                                          <p:attrName>style.visibility</p:attrName>
                                        </p:attrNameLst>
                                      </p:cBhvr>
                                      <p:to>
                                        <p:strVal val="visible"/>
                                      </p:to>
                                    </p:set>
                                    <p:animEffect transition="in" filter="wipe(left)">
                                      <p:cBhvr>
                                        <p:cTn id="94" dur="500"/>
                                        <p:tgtEl>
                                          <p:spTgt spid="305"/>
                                        </p:tgtEl>
                                      </p:cBhvr>
                                    </p:animEffect>
                                  </p:childTnLst>
                                </p:cTn>
                              </p:par>
                              <p:par>
                                <p:cTn id="95" presetID="22" presetClass="entr" presetSubtype="8" fill="hold" nodeType="withEffect">
                                  <p:stCondLst>
                                    <p:cond delay="0"/>
                                  </p:stCondLst>
                                  <p:childTnLst>
                                    <p:set>
                                      <p:cBhvr>
                                        <p:cTn id="96" dur="1" fill="hold">
                                          <p:stCondLst>
                                            <p:cond delay="0"/>
                                          </p:stCondLst>
                                        </p:cTn>
                                        <p:tgtEl>
                                          <p:spTgt spid="308"/>
                                        </p:tgtEl>
                                        <p:attrNameLst>
                                          <p:attrName>style.visibility</p:attrName>
                                        </p:attrNameLst>
                                      </p:cBhvr>
                                      <p:to>
                                        <p:strVal val="visible"/>
                                      </p:to>
                                    </p:set>
                                    <p:animEffect transition="in" filter="wipe(left)">
                                      <p:cBhvr>
                                        <p:cTn id="97" dur="500"/>
                                        <p:tgtEl>
                                          <p:spTgt spid="308"/>
                                        </p:tgtEl>
                                      </p:cBhvr>
                                    </p:animEffect>
                                  </p:childTnLst>
                                </p:cTn>
                              </p:par>
                            </p:childTnLst>
                          </p:cTn>
                        </p:par>
                      </p:childTnLst>
                    </p:cTn>
                  </p:par>
                  <p:par>
                    <p:cTn id="98" fill="hold">
                      <p:stCondLst>
                        <p:cond delay="indefinite"/>
                      </p:stCondLst>
                      <p:childTnLst>
                        <p:par>
                          <p:cTn id="99" fill="hold">
                            <p:stCondLst>
                              <p:cond delay="0"/>
                            </p:stCondLst>
                            <p:childTnLst>
                              <p:par>
                                <p:cTn id="100" presetID="42" presetClass="entr" presetSubtype="0" fill="hold" grpId="0" nodeType="clickEffect">
                                  <p:stCondLst>
                                    <p:cond delay="0"/>
                                  </p:stCondLst>
                                  <p:childTnLst>
                                    <p:set>
                                      <p:cBhvr>
                                        <p:cTn id="101" dur="1" fill="hold">
                                          <p:stCondLst>
                                            <p:cond delay="0"/>
                                          </p:stCondLst>
                                        </p:cTn>
                                        <p:tgtEl>
                                          <p:spTgt spid="311"/>
                                        </p:tgtEl>
                                        <p:attrNameLst>
                                          <p:attrName>style.visibility</p:attrName>
                                        </p:attrNameLst>
                                      </p:cBhvr>
                                      <p:to>
                                        <p:strVal val="visible"/>
                                      </p:to>
                                    </p:set>
                                    <p:animEffect transition="in" filter="fade">
                                      <p:cBhvr>
                                        <p:cTn id="102" dur="1000"/>
                                        <p:tgtEl>
                                          <p:spTgt spid="311"/>
                                        </p:tgtEl>
                                      </p:cBhvr>
                                    </p:animEffect>
                                    <p:anim calcmode="lin" valueType="num">
                                      <p:cBhvr>
                                        <p:cTn id="103" dur="1000" fill="hold"/>
                                        <p:tgtEl>
                                          <p:spTgt spid="311"/>
                                        </p:tgtEl>
                                        <p:attrNameLst>
                                          <p:attrName>ppt_x</p:attrName>
                                        </p:attrNameLst>
                                      </p:cBhvr>
                                      <p:tavLst>
                                        <p:tav tm="0">
                                          <p:val>
                                            <p:strVal val="#ppt_x"/>
                                          </p:val>
                                        </p:tav>
                                        <p:tav tm="100000">
                                          <p:val>
                                            <p:strVal val="#ppt_x"/>
                                          </p:val>
                                        </p:tav>
                                      </p:tavLst>
                                    </p:anim>
                                    <p:anim calcmode="lin" valueType="num">
                                      <p:cBhvr>
                                        <p:cTn id="104" dur="1000" fill="hold"/>
                                        <p:tgtEl>
                                          <p:spTgt spid="311"/>
                                        </p:tgtEl>
                                        <p:attrNameLst>
                                          <p:attrName>ppt_y</p:attrName>
                                        </p:attrNameLst>
                                      </p:cBhvr>
                                      <p:tavLst>
                                        <p:tav tm="0">
                                          <p:val>
                                            <p:strVal val="#ppt_y+.1"/>
                                          </p:val>
                                        </p:tav>
                                        <p:tav tm="100000">
                                          <p:val>
                                            <p:strVal val="#ppt_y"/>
                                          </p:val>
                                        </p:tav>
                                      </p:tavLst>
                                    </p:anim>
                                  </p:childTnLst>
                                </p:cTn>
                              </p:par>
                              <p:par>
                                <p:cTn id="105" presetID="42" presetClass="entr" presetSubtype="0" fill="hold" grpId="0" nodeType="withEffect">
                                  <p:stCondLst>
                                    <p:cond delay="0"/>
                                  </p:stCondLst>
                                  <p:childTnLst>
                                    <p:set>
                                      <p:cBhvr>
                                        <p:cTn id="106" dur="1" fill="hold">
                                          <p:stCondLst>
                                            <p:cond delay="0"/>
                                          </p:stCondLst>
                                        </p:cTn>
                                        <p:tgtEl>
                                          <p:spTgt spid="312"/>
                                        </p:tgtEl>
                                        <p:attrNameLst>
                                          <p:attrName>style.visibility</p:attrName>
                                        </p:attrNameLst>
                                      </p:cBhvr>
                                      <p:to>
                                        <p:strVal val="visible"/>
                                      </p:to>
                                    </p:set>
                                    <p:animEffect transition="in" filter="fade">
                                      <p:cBhvr>
                                        <p:cTn id="107" dur="1000"/>
                                        <p:tgtEl>
                                          <p:spTgt spid="312"/>
                                        </p:tgtEl>
                                      </p:cBhvr>
                                    </p:animEffect>
                                    <p:anim calcmode="lin" valueType="num">
                                      <p:cBhvr>
                                        <p:cTn id="108" dur="1000" fill="hold"/>
                                        <p:tgtEl>
                                          <p:spTgt spid="312"/>
                                        </p:tgtEl>
                                        <p:attrNameLst>
                                          <p:attrName>ppt_x</p:attrName>
                                        </p:attrNameLst>
                                      </p:cBhvr>
                                      <p:tavLst>
                                        <p:tav tm="0">
                                          <p:val>
                                            <p:strVal val="#ppt_x"/>
                                          </p:val>
                                        </p:tav>
                                        <p:tav tm="100000">
                                          <p:val>
                                            <p:strVal val="#ppt_x"/>
                                          </p:val>
                                        </p:tav>
                                      </p:tavLst>
                                    </p:anim>
                                    <p:anim calcmode="lin" valueType="num">
                                      <p:cBhvr>
                                        <p:cTn id="109" dur="1000" fill="hold"/>
                                        <p:tgtEl>
                                          <p:spTgt spid="312"/>
                                        </p:tgtEl>
                                        <p:attrNameLst>
                                          <p:attrName>ppt_y</p:attrName>
                                        </p:attrNameLst>
                                      </p:cBhvr>
                                      <p:tavLst>
                                        <p:tav tm="0">
                                          <p:val>
                                            <p:strVal val="#ppt_y+.1"/>
                                          </p:val>
                                        </p:tav>
                                        <p:tav tm="100000">
                                          <p:val>
                                            <p:strVal val="#ppt_y"/>
                                          </p:val>
                                        </p:tav>
                                      </p:tavLst>
                                    </p:anim>
                                  </p:childTnLst>
                                </p:cTn>
                              </p:par>
                            </p:childTnLst>
                          </p:cTn>
                        </p:par>
                        <p:par>
                          <p:cTn id="110" fill="hold">
                            <p:stCondLst>
                              <p:cond delay="1000"/>
                            </p:stCondLst>
                            <p:childTnLst>
                              <p:par>
                                <p:cTn id="111" presetID="1" presetClass="entr" presetSubtype="0" fill="hold" grpId="0" nodeType="afterEffect">
                                  <p:stCondLst>
                                    <p:cond delay="0"/>
                                  </p:stCondLst>
                                  <p:childTnLst>
                                    <p:set>
                                      <p:cBhvr>
                                        <p:cTn id="112" dur="1" fill="hold">
                                          <p:stCondLst>
                                            <p:cond delay="0"/>
                                          </p:stCondLst>
                                        </p:cTn>
                                        <p:tgtEl>
                                          <p:spTgt spid="327"/>
                                        </p:tgtEl>
                                        <p:attrNameLst>
                                          <p:attrName>style.visibility</p:attrName>
                                        </p:attrNameLst>
                                      </p:cBhvr>
                                      <p:to>
                                        <p:strVal val="visible"/>
                                      </p:to>
                                    </p:set>
                                  </p:childTnLst>
                                </p:cTn>
                              </p:par>
                            </p:childTnLst>
                          </p:cTn>
                        </p:par>
                        <p:par>
                          <p:cTn id="113" fill="hold">
                            <p:stCondLst>
                              <p:cond delay="1000"/>
                            </p:stCondLst>
                            <p:childTnLst>
                              <p:par>
                                <p:cTn id="114" presetID="22" presetClass="entr" presetSubtype="8" fill="hold" nodeType="afterEffect">
                                  <p:stCondLst>
                                    <p:cond delay="0"/>
                                  </p:stCondLst>
                                  <p:childTnLst>
                                    <p:set>
                                      <p:cBhvr>
                                        <p:cTn id="115" dur="1" fill="hold">
                                          <p:stCondLst>
                                            <p:cond delay="0"/>
                                          </p:stCondLst>
                                        </p:cTn>
                                        <p:tgtEl>
                                          <p:spTgt spid="1042"/>
                                        </p:tgtEl>
                                        <p:attrNameLst>
                                          <p:attrName>style.visibility</p:attrName>
                                        </p:attrNameLst>
                                      </p:cBhvr>
                                      <p:to>
                                        <p:strVal val="visible"/>
                                      </p:to>
                                    </p:set>
                                    <p:animEffect transition="in" filter="wipe(left)">
                                      <p:cBhvr>
                                        <p:cTn id="116" dur="500"/>
                                        <p:tgtEl>
                                          <p:spTgt spid="1042"/>
                                        </p:tgtEl>
                                      </p:cBhvr>
                                    </p:animEffect>
                                  </p:childTnLst>
                                </p:cTn>
                              </p:par>
                              <p:par>
                                <p:cTn id="117" presetID="1" presetClass="entr" presetSubtype="0" fill="hold" nodeType="withEffect">
                                  <p:stCondLst>
                                    <p:cond delay="0"/>
                                  </p:stCondLst>
                                  <p:childTnLst>
                                    <p:set>
                                      <p:cBhvr>
                                        <p:cTn id="118" dur="1" fill="hold">
                                          <p:stCondLst>
                                            <p:cond delay="0"/>
                                          </p:stCondLst>
                                        </p:cTn>
                                        <p:tgtEl>
                                          <p:spTgt spid="338"/>
                                        </p:tgtEl>
                                        <p:attrNameLst>
                                          <p:attrName>style.visibility</p:attrName>
                                        </p:attrNameLst>
                                      </p:cBhvr>
                                      <p:to>
                                        <p:strVal val="visible"/>
                                      </p:to>
                                    </p:set>
                                  </p:childTnLst>
                                </p:cTn>
                              </p:par>
                              <p:par>
                                <p:cTn id="119" presetID="1" presetClass="entr" presetSubtype="0" fill="hold" nodeType="withEffect">
                                  <p:stCondLst>
                                    <p:cond delay="0"/>
                                  </p:stCondLst>
                                  <p:childTnLst>
                                    <p:set>
                                      <p:cBhvr>
                                        <p:cTn id="120" dur="1" fill="hold">
                                          <p:stCondLst>
                                            <p:cond delay="0"/>
                                          </p:stCondLst>
                                        </p:cTn>
                                        <p:tgtEl>
                                          <p:spTgt spid="339"/>
                                        </p:tgtEl>
                                        <p:attrNameLst>
                                          <p:attrName>style.visibility</p:attrName>
                                        </p:attrNameLst>
                                      </p:cBhvr>
                                      <p:to>
                                        <p:strVal val="visible"/>
                                      </p:to>
                                    </p:set>
                                  </p:childTnLst>
                                </p:cTn>
                              </p:par>
                            </p:childTnLst>
                          </p:cTn>
                        </p:par>
                        <p:par>
                          <p:cTn id="121" fill="hold">
                            <p:stCondLst>
                              <p:cond delay="1500"/>
                            </p:stCondLst>
                            <p:childTnLst>
                              <p:par>
                                <p:cTn id="122" presetID="42" presetClass="path" presetSubtype="0" accel="50000" decel="50000" fill="hold" nodeType="afterEffect">
                                  <p:stCondLst>
                                    <p:cond delay="0"/>
                                  </p:stCondLst>
                                  <p:childTnLst>
                                    <p:animMotion origin="layout" path="M 2.5E-6 -4.07407E-6 L 0.17239 0.00718 " pathEditMode="relative" rAng="0" ptsTypes="AA">
                                      <p:cBhvr>
                                        <p:cTn id="123" dur="2000" fill="hold"/>
                                        <p:tgtEl>
                                          <p:spTgt spid="338"/>
                                        </p:tgtEl>
                                        <p:attrNameLst>
                                          <p:attrName>ppt_x</p:attrName>
                                          <p:attrName>ppt_y</p:attrName>
                                        </p:attrNameLst>
                                      </p:cBhvr>
                                      <p:rCtr x="8611" y="347"/>
                                    </p:animMotion>
                                  </p:childTnLst>
                                </p:cTn>
                              </p:par>
                            </p:childTnLst>
                          </p:cTn>
                        </p:par>
                        <p:par>
                          <p:cTn id="124" fill="hold">
                            <p:stCondLst>
                              <p:cond delay="3500"/>
                            </p:stCondLst>
                            <p:childTnLst>
                              <p:par>
                                <p:cTn id="125" presetID="42" presetClass="path" presetSubtype="0" accel="50000" decel="50000" fill="hold" nodeType="afterEffect">
                                  <p:stCondLst>
                                    <p:cond delay="0"/>
                                  </p:stCondLst>
                                  <p:childTnLst>
                                    <p:animMotion origin="layout" path="M 3.61111E-6 7.40741E-7 L 0.18975 -0.07801 " pathEditMode="relative" rAng="0" ptsTypes="AA">
                                      <p:cBhvr>
                                        <p:cTn id="126" dur="2000" fill="hold"/>
                                        <p:tgtEl>
                                          <p:spTgt spid="339"/>
                                        </p:tgtEl>
                                        <p:attrNameLst>
                                          <p:attrName>ppt_x</p:attrName>
                                          <p:attrName>ppt_y</p:attrName>
                                        </p:attrNameLst>
                                      </p:cBhvr>
                                      <p:rCtr x="9479" y="-3912"/>
                                    </p:animMotion>
                                  </p:childTnLst>
                                </p:cTn>
                              </p:par>
                            </p:childTnLst>
                          </p:cTn>
                        </p:par>
                      </p:childTnLst>
                    </p:cTn>
                  </p:par>
                  <p:par>
                    <p:cTn id="127" fill="hold">
                      <p:stCondLst>
                        <p:cond delay="indefinite"/>
                      </p:stCondLst>
                      <p:childTnLst>
                        <p:par>
                          <p:cTn id="128" fill="hold">
                            <p:stCondLst>
                              <p:cond delay="0"/>
                            </p:stCondLst>
                            <p:childTnLst>
                              <p:par>
                                <p:cTn id="129" presetID="10" presetClass="entr" presetSubtype="0" fill="hold" grpId="0" nodeType="clickEffect">
                                  <p:stCondLst>
                                    <p:cond delay="0"/>
                                  </p:stCondLst>
                                  <p:childTnLst>
                                    <p:set>
                                      <p:cBhvr>
                                        <p:cTn id="130" dur="1" fill="hold">
                                          <p:stCondLst>
                                            <p:cond delay="0"/>
                                          </p:stCondLst>
                                        </p:cTn>
                                        <p:tgtEl>
                                          <p:spTgt spid="340"/>
                                        </p:tgtEl>
                                        <p:attrNameLst>
                                          <p:attrName>style.visibility</p:attrName>
                                        </p:attrNameLst>
                                      </p:cBhvr>
                                      <p:to>
                                        <p:strVal val="visible"/>
                                      </p:to>
                                    </p:set>
                                    <p:animEffect transition="in" filter="fade">
                                      <p:cBhvr>
                                        <p:cTn id="131" dur="500"/>
                                        <p:tgtEl>
                                          <p:spTgt spid="340"/>
                                        </p:tgtEl>
                                      </p:cBhvr>
                                    </p:animEffect>
                                  </p:childTnLst>
                                </p:cTn>
                              </p:par>
                            </p:childTnLst>
                          </p:cTn>
                        </p:par>
                      </p:childTnLst>
                    </p:cTn>
                  </p:par>
                  <p:par>
                    <p:cTn id="132" fill="hold">
                      <p:stCondLst>
                        <p:cond delay="indefinite"/>
                      </p:stCondLst>
                      <p:childTnLst>
                        <p:par>
                          <p:cTn id="133" fill="hold">
                            <p:stCondLst>
                              <p:cond delay="0"/>
                            </p:stCondLst>
                            <p:childTnLst>
                              <p:par>
                                <p:cTn id="134" presetID="10" presetClass="entr" presetSubtype="0" fill="hold" grpId="0" nodeType="clickEffect">
                                  <p:stCondLst>
                                    <p:cond delay="0"/>
                                  </p:stCondLst>
                                  <p:childTnLst>
                                    <p:set>
                                      <p:cBhvr>
                                        <p:cTn id="135" dur="1" fill="hold">
                                          <p:stCondLst>
                                            <p:cond delay="0"/>
                                          </p:stCondLst>
                                        </p:cTn>
                                        <p:tgtEl>
                                          <p:spTgt spid="97"/>
                                        </p:tgtEl>
                                        <p:attrNameLst>
                                          <p:attrName>style.visibility</p:attrName>
                                        </p:attrNameLst>
                                      </p:cBhvr>
                                      <p:to>
                                        <p:strVal val="visible"/>
                                      </p:to>
                                    </p:set>
                                    <p:animEffect transition="in" filter="fade">
                                      <p:cBhvr>
                                        <p:cTn id="136" dur="500"/>
                                        <p:tgtEl>
                                          <p:spTgt spid="97"/>
                                        </p:tgtEl>
                                      </p:cBhvr>
                                    </p:animEffect>
                                  </p:childTnLst>
                                </p:cTn>
                              </p:par>
                            </p:childTnLst>
                          </p:cTn>
                        </p:par>
                      </p:childTnLst>
                    </p:cTn>
                  </p:par>
                  <p:par>
                    <p:cTn id="137" fill="hold">
                      <p:stCondLst>
                        <p:cond delay="indefinite"/>
                      </p:stCondLst>
                      <p:childTnLst>
                        <p:par>
                          <p:cTn id="138" fill="hold">
                            <p:stCondLst>
                              <p:cond delay="0"/>
                            </p:stCondLst>
                            <p:childTnLst>
                              <p:par>
                                <p:cTn id="139" presetID="22" presetClass="entr" presetSubtype="8" fill="hold" nodeType="clickEffect">
                                  <p:stCondLst>
                                    <p:cond delay="0"/>
                                  </p:stCondLst>
                                  <p:childTnLst>
                                    <p:set>
                                      <p:cBhvr>
                                        <p:cTn id="140" dur="1" fill="hold">
                                          <p:stCondLst>
                                            <p:cond delay="0"/>
                                          </p:stCondLst>
                                        </p:cTn>
                                        <p:tgtEl>
                                          <p:spTgt spid="341"/>
                                        </p:tgtEl>
                                        <p:attrNameLst>
                                          <p:attrName>style.visibility</p:attrName>
                                        </p:attrNameLst>
                                      </p:cBhvr>
                                      <p:to>
                                        <p:strVal val="visible"/>
                                      </p:to>
                                    </p:set>
                                    <p:animEffect transition="in" filter="wipe(left)">
                                      <p:cBhvr>
                                        <p:cTn id="141" dur="500"/>
                                        <p:tgtEl>
                                          <p:spTgt spid="341"/>
                                        </p:tgtEl>
                                      </p:cBhvr>
                                    </p:animEffect>
                                  </p:childTnLst>
                                </p:cTn>
                              </p:par>
                              <p:par>
                                <p:cTn id="142" presetID="22" presetClass="entr" presetSubtype="8" fill="hold" nodeType="withEffect">
                                  <p:stCondLst>
                                    <p:cond delay="0"/>
                                  </p:stCondLst>
                                  <p:childTnLst>
                                    <p:set>
                                      <p:cBhvr>
                                        <p:cTn id="143" dur="1" fill="hold">
                                          <p:stCondLst>
                                            <p:cond delay="0"/>
                                          </p:stCondLst>
                                        </p:cTn>
                                        <p:tgtEl>
                                          <p:spTgt spid="344"/>
                                        </p:tgtEl>
                                        <p:attrNameLst>
                                          <p:attrName>style.visibility</p:attrName>
                                        </p:attrNameLst>
                                      </p:cBhvr>
                                      <p:to>
                                        <p:strVal val="visible"/>
                                      </p:to>
                                    </p:set>
                                    <p:animEffect transition="in" filter="wipe(left)">
                                      <p:cBhvr>
                                        <p:cTn id="144" dur="500"/>
                                        <p:tgtEl>
                                          <p:spTgt spid="344"/>
                                        </p:tgtEl>
                                      </p:cBhvr>
                                    </p:animEffect>
                                  </p:childTnLst>
                                </p:cTn>
                              </p:par>
                            </p:childTnLst>
                          </p:cTn>
                        </p:par>
                      </p:childTnLst>
                    </p:cTn>
                  </p:par>
                  <p:par>
                    <p:cTn id="145" fill="hold">
                      <p:stCondLst>
                        <p:cond delay="indefinite"/>
                      </p:stCondLst>
                      <p:childTnLst>
                        <p:par>
                          <p:cTn id="146" fill="hold">
                            <p:stCondLst>
                              <p:cond delay="0"/>
                            </p:stCondLst>
                            <p:childTnLst>
                              <p:par>
                                <p:cTn id="147" presetID="22" presetClass="entr" presetSubtype="8" fill="hold" nodeType="clickEffect">
                                  <p:stCondLst>
                                    <p:cond delay="0"/>
                                  </p:stCondLst>
                                  <p:childTnLst>
                                    <p:set>
                                      <p:cBhvr>
                                        <p:cTn id="148" dur="1" fill="hold">
                                          <p:stCondLst>
                                            <p:cond delay="0"/>
                                          </p:stCondLst>
                                        </p:cTn>
                                        <p:tgtEl>
                                          <p:spTgt spid="347"/>
                                        </p:tgtEl>
                                        <p:attrNameLst>
                                          <p:attrName>style.visibility</p:attrName>
                                        </p:attrNameLst>
                                      </p:cBhvr>
                                      <p:to>
                                        <p:strVal val="visible"/>
                                      </p:to>
                                    </p:set>
                                    <p:animEffect transition="in" filter="wipe(left)">
                                      <p:cBhvr>
                                        <p:cTn id="149" dur="500"/>
                                        <p:tgtEl>
                                          <p:spTgt spid="347"/>
                                        </p:tgtEl>
                                      </p:cBhvr>
                                    </p:animEffect>
                                  </p:childTnLst>
                                </p:cTn>
                              </p:par>
                              <p:par>
                                <p:cTn id="150" presetID="22" presetClass="entr" presetSubtype="8" fill="hold" nodeType="withEffect">
                                  <p:stCondLst>
                                    <p:cond delay="0"/>
                                  </p:stCondLst>
                                  <p:childTnLst>
                                    <p:set>
                                      <p:cBhvr>
                                        <p:cTn id="151" dur="1" fill="hold">
                                          <p:stCondLst>
                                            <p:cond delay="0"/>
                                          </p:stCondLst>
                                        </p:cTn>
                                        <p:tgtEl>
                                          <p:spTgt spid="93"/>
                                        </p:tgtEl>
                                        <p:attrNameLst>
                                          <p:attrName>style.visibility</p:attrName>
                                        </p:attrNameLst>
                                      </p:cBhvr>
                                      <p:to>
                                        <p:strVal val="visible"/>
                                      </p:to>
                                    </p:set>
                                    <p:animEffect transition="in" filter="wipe(left)">
                                      <p:cBhvr>
                                        <p:cTn id="152" dur="500"/>
                                        <p:tgtEl>
                                          <p:spTgt spid="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4" grpId="0" animBg="1"/>
      <p:bldP spid="175" grpId="0" animBg="1"/>
      <p:bldP spid="1025" grpId="0"/>
      <p:bldP spid="214" grpId="0"/>
      <p:bldP spid="215" grpId="0"/>
      <p:bldP spid="1032" grpId="0" animBg="1"/>
      <p:bldP spid="220" grpId="0"/>
      <p:bldP spid="300" grpId="0" animBg="1"/>
      <p:bldP spid="301" grpId="0"/>
      <p:bldP spid="311" grpId="0"/>
      <p:bldP spid="312" grpId="0" animBg="1"/>
      <p:bldP spid="327" grpId="0"/>
      <p:bldP spid="340" grpId="0"/>
      <p:bldP spid="9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074" y="381000"/>
            <a:ext cx="8975725" cy="1143000"/>
          </a:xfrm>
        </p:spPr>
        <p:txBody>
          <a:bodyPr/>
          <a:lstStyle/>
          <a:p>
            <a:pPr marL="285750" indent="-285750"/>
            <a:r>
              <a:rPr lang="en-US" dirty="0" smtClean="0"/>
              <a:t>More Flexibility </a:t>
            </a:r>
            <a:r>
              <a:rPr lang="en-US" dirty="0" smtClean="0"/>
              <a:t>with Configurable Cores</a:t>
            </a:r>
            <a:endParaRPr lang="en-US" sz="3200" dirty="0"/>
          </a:p>
        </p:txBody>
      </p:sp>
      <p:sp>
        <p:nvSpPr>
          <p:cNvPr id="85" name="Rectangle 84"/>
          <p:cNvSpPr/>
          <p:nvPr/>
        </p:nvSpPr>
        <p:spPr>
          <a:xfrm>
            <a:off x="457201" y="3871326"/>
            <a:ext cx="3733799" cy="1107996"/>
          </a:xfrm>
          <a:prstGeom prst="rect">
            <a:avLst/>
          </a:prstGeom>
        </p:spPr>
        <p:txBody>
          <a:bodyPr wrap="square">
            <a:spAutoFit/>
          </a:bodyPr>
          <a:lstStyle/>
          <a:p>
            <a:pPr marL="285750" indent="-285750">
              <a:buFont typeface="Arial" panose="020B0604020202020204" pitchFamily="34" charset="0"/>
              <a:buChar char="•"/>
            </a:pPr>
            <a:r>
              <a:rPr lang="en-US" dirty="0" smtClean="0"/>
              <a:t>More flexible</a:t>
            </a:r>
          </a:p>
          <a:p>
            <a:pPr marL="742950" lvl="1" indent="-285750">
              <a:buFont typeface="Arial" panose="020B0604020202020204" pitchFamily="34" charset="0"/>
              <a:buChar char="•"/>
            </a:pPr>
            <a:r>
              <a:rPr lang="en-US" sz="1600" dirty="0" smtClean="0"/>
              <a:t>More </a:t>
            </a:r>
            <a:r>
              <a:rPr lang="en-US" sz="1600" dirty="0" smtClean="0"/>
              <a:t>configurations as compared to total number of cores</a:t>
            </a:r>
            <a:endParaRPr lang="en-US" sz="1600" dirty="0" smtClean="0"/>
          </a:p>
          <a:p>
            <a:pPr marL="742950" lvl="1" indent="-285750">
              <a:buFont typeface="Arial" panose="020B0604020202020204" pitchFamily="34" charset="0"/>
              <a:buChar char="•"/>
            </a:pPr>
            <a:r>
              <a:rPr lang="en-US" sz="1600" i="1" dirty="0" smtClean="0"/>
              <a:t>Finer-grained</a:t>
            </a:r>
            <a:r>
              <a:rPr lang="en-US" sz="1600" dirty="0" smtClean="0"/>
              <a:t> specialization</a:t>
            </a:r>
            <a:endParaRPr lang="en-US" sz="1600" dirty="0"/>
          </a:p>
        </p:txBody>
      </p:sp>
      <p:sp>
        <p:nvSpPr>
          <p:cNvPr id="77" name="Rectangle 76"/>
          <p:cNvSpPr/>
          <p:nvPr/>
        </p:nvSpPr>
        <p:spPr>
          <a:xfrm>
            <a:off x="522060" y="5225027"/>
            <a:ext cx="2950677" cy="369332"/>
          </a:xfrm>
          <a:prstGeom prst="rect">
            <a:avLst/>
          </a:prstGeom>
        </p:spPr>
        <p:txBody>
          <a:bodyPr wrap="square">
            <a:spAutoFit/>
          </a:bodyPr>
          <a:lstStyle/>
          <a:p>
            <a:pPr marL="285750" indent="-285750">
              <a:buFont typeface="Arial" panose="020B0604020202020204" pitchFamily="34" charset="0"/>
              <a:buChar char="•"/>
            </a:pPr>
            <a:r>
              <a:rPr lang="en-US" dirty="0" smtClean="0"/>
              <a:t>Tuning incurs </a:t>
            </a:r>
            <a:r>
              <a:rPr lang="en-US" dirty="0" smtClean="0"/>
              <a:t>overhead</a:t>
            </a:r>
            <a:endParaRPr lang="en-US" dirty="0" smtClean="0"/>
          </a:p>
        </p:txBody>
      </p:sp>
      <p:sp>
        <p:nvSpPr>
          <p:cNvPr id="5" name="Rectangle 4"/>
          <p:cNvSpPr/>
          <p:nvPr/>
        </p:nvSpPr>
        <p:spPr>
          <a:xfrm>
            <a:off x="467176" y="1524000"/>
            <a:ext cx="5028747" cy="615553"/>
          </a:xfrm>
          <a:prstGeom prst="rect">
            <a:avLst/>
          </a:prstGeom>
        </p:spPr>
        <p:txBody>
          <a:bodyPr wrap="square">
            <a:spAutoFit/>
          </a:bodyPr>
          <a:lstStyle/>
          <a:p>
            <a:pPr marL="285750" indent="-285750">
              <a:buFont typeface="Arial" panose="020B0604020202020204" pitchFamily="34" charset="0"/>
              <a:buChar char="•"/>
            </a:pPr>
            <a:r>
              <a:rPr lang="en-US" dirty="0" smtClean="0"/>
              <a:t>Cores have configurable parameters</a:t>
            </a:r>
          </a:p>
          <a:p>
            <a:pPr marL="742950" lvl="1" indent="-285750">
              <a:buFont typeface="Arial" panose="020B0604020202020204" pitchFamily="34" charset="0"/>
              <a:buChar char="•"/>
            </a:pPr>
            <a:r>
              <a:rPr lang="en-US" sz="1600" dirty="0"/>
              <a:t>C</a:t>
            </a:r>
            <a:r>
              <a:rPr lang="en-US" sz="1600" dirty="0" smtClean="0"/>
              <a:t>ache </a:t>
            </a:r>
            <a:r>
              <a:rPr lang="en-US" sz="1600" dirty="0"/>
              <a:t>size, core frequency </a:t>
            </a:r>
            <a:r>
              <a:rPr lang="en-US" sz="1600" dirty="0" smtClean="0"/>
              <a:t>and/or </a:t>
            </a:r>
            <a:r>
              <a:rPr lang="en-US" sz="1600" dirty="0"/>
              <a:t>voltage, etc.</a:t>
            </a:r>
          </a:p>
        </p:txBody>
      </p:sp>
      <p:sp>
        <p:nvSpPr>
          <p:cNvPr id="83" name="Rectangle 82"/>
          <p:cNvSpPr/>
          <p:nvPr/>
        </p:nvSpPr>
        <p:spPr>
          <a:xfrm>
            <a:off x="448127" y="2459037"/>
            <a:ext cx="3836535" cy="1107996"/>
          </a:xfrm>
          <a:prstGeom prst="rect">
            <a:avLst/>
          </a:prstGeom>
        </p:spPr>
        <p:txBody>
          <a:bodyPr wrap="square">
            <a:spAutoFit/>
          </a:bodyPr>
          <a:lstStyle/>
          <a:p>
            <a:pPr marL="285750" indent="-285750">
              <a:buFont typeface="Arial" panose="020B0604020202020204" pitchFamily="34" charset="0"/>
              <a:buChar char="•"/>
            </a:pPr>
            <a:r>
              <a:rPr lang="en-US" dirty="0" smtClean="0"/>
              <a:t>Configurations must </a:t>
            </a:r>
            <a:r>
              <a:rPr lang="en-US" dirty="0"/>
              <a:t>be </a:t>
            </a:r>
            <a:r>
              <a:rPr lang="en-US" i="1" u="sng" dirty="0"/>
              <a:t>tuned</a:t>
            </a:r>
          </a:p>
          <a:p>
            <a:pPr marL="742950" lvl="1" indent="-285750">
              <a:buFont typeface="Arial" panose="020B0604020202020204" pitchFamily="34" charset="0"/>
              <a:buChar char="•"/>
            </a:pPr>
            <a:r>
              <a:rPr lang="en-US" sz="1600" dirty="0" smtClean="0"/>
              <a:t>Evaluate application requirements </a:t>
            </a:r>
          </a:p>
          <a:p>
            <a:pPr marL="742950" lvl="1" indent="-285750">
              <a:buFont typeface="Arial" panose="020B0604020202020204" pitchFamily="34" charset="0"/>
              <a:buChar char="•"/>
            </a:pPr>
            <a:r>
              <a:rPr lang="en-US" sz="1600" dirty="0" smtClean="0"/>
              <a:t>Determine the </a:t>
            </a:r>
            <a:r>
              <a:rPr lang="en-US" sz="1600" dirty="0"/>
              <a:t>best configuration </a:t>
            </a:r>
            <a:r>
              <a:rPr lang="en-US" sz="1600" dirty="0" smtClean="0"/>
              <a:t>with respect to design </a:t>
            </a:r>
            <a:r>
              <a:rPr lang="en-US" sz="1600" dirty="0" smtClean="0"/>
              <a:t>goals</a:t>
            </a:r>
          </a:p>
        </p:txBody>
      </p:sp>
      <p:grpSp>
        <p:nvGrpSpPr>
          <p:cNvPr id="84" name="Group 83"/>
          <p:cNvGrpSpPr>
            <a:grpSpLocks/>
          </p:cNvGrpSpPr>
          <p:nvPr/>
        </p:nvGrpSpPr>
        <p:grpSpPr bwMode="auto">
          <a:xfrm>
            <a:off x="4419600" y="2788822"/>
            <a:ext cx="4452146" cy="2430463"/>
            <a:chOff x="2713" y="2095"/>
            <a:chExt cx="2867" cy="1531"/>
          </a:xfrm>
        </p:grpSpPr>
        <p:sp>
          <p:nvSpPr>
            <p:cNvPr id="86" name="Line 8"/>
            <p:cNvSpPr>
              <a:spLocks noChangeShapeType="1"/>
            </p:cNvSpPr>
            <p:nvPr/>
          </p:nvSpPr>
          <p:spPr bwMode="auto">
            <a:xfrm>
              <a:off x="2972" y="3616"/>
              <a:ext cx="2608" cy="0"/>
            </a:xfrm>
            <a:prstGeom prst="line">
              <a:avLst/>
            </a:prstGeom>
            <a:noFill/>
            <a:ln w="28575">
              <a:solidFill>
                <a:schemeClr val="tx1"/>
              </a:solidFill>
              <a:round/>
              <a:headEnd type="none" w="sm" len="sm"/>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7" name="Line 9"/>
            <p:cNvSpPr>
              <a:spLocks noChangeShapeType="1"/>
            </p:cNvSpPr>
            <p:nvPr/>
          </p:nvSpPr>
          <p:spPr bwMode="auto">
            <a:xfrm>
              <a:off x="2975" y="2095"/>
              <a:ext cx="0" cy="1531"/>
            </a:xfrm>
            <a:prstGeom prst="line">
              <a:avLst/>
            </a:prstGeom>
            <a:noFill/>
            <a:ln w="28575">
              <a:solidFill>
                <a:schemeClr val="tx1"/>
              </a:solidFill>
              <a:round/>
              <a:headEnd type="none" w="sm" len="sm"/>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8" name="Text Box 10"/>
            <p:cNvSpPr txBox="1">
              <a:spLocks noChangeArrowheads="1"/>
            </p:cNvSpPr>
            <p:nvPr/>
          </p:nvSpPr>
          <p:spPr bwMode="auto">
            <a:xfrm rot="-5400000">
              <a:off x="2576" y="2739"/>
              <a:ext cx="486"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sz="1600" dirty="0">
                  <a:latin typeface="Times New Roman" pitchFamily="16" charset="0"/>
                </a:rPr>
                <a:t>Energy</a:t>
              </a:r>
            </a:p>
          </p:txBody>
        </p:sp>
      </p:grpSp>
      <p:sp>
        <p:nvSpPr>
          <p:cNvPr id="89" name="Line 11"/>
          <p:cNvSpPr>
            <a:spLocks noChangeShapeType="1"/>
          </p:cNvSpPr>
          <p:nvPr/>
        </p:nvSpPr>
        <p:spPr bwMode="auto">
          <a:xfrm>
            <a:off x="4848224" y="4119146"/>
            <a:ext cx="454025" cy="0"/>
          </a:xfrm>
          <a:prstGeom prst="line">
            <a:avLst/>
          </a:prstGeom>
          <a:noFill/>
          <a:ln w="28575">
            <a:solidFill>
              <a:schemeClr val="tx1"/>
            </a:solidFill>
            <a:round/>
            <a:headEnd type="none" w="sm" len="sm"/>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90" name="Group 89"/>
          <p:cNvGrpSpPr>
            <a:grpSpLocks/>
          </p:cNvGrpSpPr>
          <p:nvPr/>
        </p:nvGrpSpPr>
        <p:grpSpPr bwMode="auto">
          <a:xfrm>
            <a:off x="4711699" y="2480846"/>
            <a:ext cx="1820863" cy="1841500"/>
            <a:chOff x="2905" y="1754"/>
            <a:chExt cx="1147" cy="1160"/>
          </a:xfrm>
        </p:grpSpPr>
        <p:sp>
          <p:nvSpPr>
            <p:cNvPr id="91" name="Oval 90"/>
            <p:cNvSpPr>
              <a:spLocks noChangeArrowheads="1"/>
            </p:cNvSpPr>
            <p:nvPr/>
          </p:nvSpPr>
          <p:spPr bwMode="auto">
            <a:xfrm>
              <a:off x="2905" y="2669"/>
              <a:ext cx="480" cy="245"/>
            </a:xfrm>
            <a:prstGeom prst="ellipse">
              <a:avLst/>
            </a:prstGeom>
            <a:noFill/>
            <a:ln w="28575">
              <a:solidFill>
                <a:srgbClr val="FF0000"/>
              </a:solidFill>
              <a:round/>
              <a:headEnd type="none" w="sm" len="sm"/>
              <a:tailEnd type="non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 name="Text Box 14"/>
            <p:cNvSpPr txBox="1">
              <a:spLocks noChangeArrowheads="1"/>
            </p:cNvSpPr>
            <p:nvPr/>
          </p:nvSpPr>
          <p:spPr bwMode="auto">
            <a:xfrm>
              <a:off x="2982" y="1754"/>
              <a:ext cx="1070" cy="3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sz="1600" i="1" dirty="0">
                  <a:solidFill>
                    <a:srgbClr val="FF0000"/>
                  </a:solidFill>
                  <a:latin typeface="Times New Roman" pitchFamily="16" charset="0"/>
                </a:rPr>
                <a:t>Executing in base </a:t>
              </a:r>
            </a:p>
            <a:p>
              <a:pPr algn="l"/>
              <a:r>
                <a:rPr lang="en-US" sz="1600" i="1" dirty="0">
                  <a:solidFill>
                    <a:srgbClr val="FF0000"/>
                  </a:solidFill>
                  <a:latin typeface="Times New Roman" pitchFamily="16" charset="0"/>
                </a:rPr>
                <a:t>configuration</a:t>
              </a:r>
            </a:p>
          </p:txBody>
        </p:sp>
        <p:sp>
          <p:nvSpPr>
            <p:cNvPr id="93" name="Line 15"/>
            <p:cNvSpPr>
              <a:spLocks noChangeShapeType="1"/>
            </p:cNvSpPr>
            <p:nvPr/>
          </p:nvSpPr>
          <p:spPr bwMode="auto">
            <a:xfrm flipH="1">
              <a:off x="3091" y="2094"/>
              <a:ext cx="16" cy="573"/>
            </a:xfrm>
            <a:prstGeom prst="line">
              <a:avLst/>
            </a:prstGeom>
            <a:noFill/>
            <a:ln w="19050">
              <a:solidFill>
                <a:srgbClr val="FF0000"/>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94" name="Group 93"/>
          <p:cNvGrpSpPr>
            <a:grpSpLocks/>
          </p:cNvGrpSpPr>
          <p:nvPr/>
        </p:nvGrpSpPr>
        <p:grpSpPr bwMode="auto">
          <a:xfrm>
            <a:off x="5308599" y="3603209"/>
            <a:ext cx="173038" cy="519112"/>
            <a:chOff x="3009" y="2627"/>
            <a:chExt cx="109" cy="327"/>
          </a:xfrm>
        </p:grpSpPr>
        <p:sp>
          <p:nvSpPr>
            <p:cNvPr id="95" name="Line 60"/>
            <p:cNvSpPr>
              <a:spLocks noChangeShapeType="1"/>
            </p:cNvSpPr>
            <p:nvPr/>
          </p:nvSpPr>
          <p:spPr bwMode="auto">
            <a:xfrm flipV="1">
              <a:off x="3009" y="2627"/>
              <a:ext cx="0" cy="327"/>
            </a:xfrm>
            <a:prstGeom prst="line">
              <a:avLst/>
            </a:prstGeom>
            <a:noFill/>
            <a:ln w="28575">
              <a:solidFill>
                <a:schemeClr val="tx1"/>
              </a:solidFill>
              <a:round/>
              <a:headEnd type="none" w="sm" len="sm"/>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6" name="Line 61"/>
            <p:cNvSpPr>
              <a:spLocks noChangeShapeType="1"/>
            </p:cNvSpPr>
            <p:nvPr/>
          </p:nvSpPr>
          <p:spPr bwMode="auto">
            <a:xfrm>
              <a:off x="3018" y="2627"/>
              <a:ext cx="100" cy="0"/>
            </a:xfrm>
            <a:prstGeom prst="line">
              <a:avLst/>
            </a:prstGeom>
            <a:noFill/>
            <a:ln w="28575">
              <a:solidFill>
                <a:schemeClr val="tx1"/>
              </a:solidFill>
              <a:round/>
              <a:headEnd type="none" w="sm" len="sm"/>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97" name="Group 96"/>
          <p:cNvGrpSpPr>
            <a:grpSpLocks/>
          </p:cNvGrpSpPr>
          <p:nvPr/>
        </p:nvGrpSpPr>
        <p:grpSpPr bwMode="auto">
          <a:xfrm>
            <a:off x="5308599" y="4074698"/>
            <a:ext cx="1644650" cy="1287463"/>
            <a:chOff x="3009" y="2954"/>
            <a:chExt cx="1036" cy="811"/>
          </a:xfrm>
        </p:grpSpPr>
        <p:sp>
          <p:nvSpPr>
            <p:cNvPr id="98" name="Line 63"/>
            <p:cNvSpPr>
              <a:spLocks noChangeShapeType="1"/>
            </p:cNvSpPr>
            <p:nvPr/>
          </p:nvSpPr>
          <p:spPr bwMode="auto">
            <a:xfrm>
              <a:off x="3009" y="2954"/>
              <a:ext cx="0" cy="811"/>
            </a:xfrm>
            <a:prstGeom prst="line">
              <a:avLst/>
            </a:prstGeom>
            <a:noFill/>
            <a:ln w="28575">
              <a:solidFill>
                <a:schemeClr val="tx1"/>
              </a:solidFill>
              <a:prstDash val="sysDot"/>
              <a:round/>
              <a:headEnd type="none" w="sm" len="sm"/>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9" name="Text Box 64"/>
            <p:cNvSpPr txBox="1">
              <a:spLocks noChangeArrowheads="1"/>
            </p:cNvSpPr>
            <p:nvPr/>
          </p:nvSpPr>
          <p:spPr bwMode="auto">
            <a:xfrm>
              <a:off x="3033" y="3304"/>
              <a:ext cx="988" cy="19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type="none" w="sm" len="sm"/>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sz="1400" i="1" dirty="0" smtClean="0">
                  <a:latin typeface="Times New Roman" pitchFamily="16" charset="0"/>
                </a:rPr>
                <a:t>Cache Size  </a:t>
              </a:r>
              <a:r>
                <a:rPr lang="en-US" sz="1400" i="1" dirty="0">
                  <a:latin typeface="Times New Roman" pitchFamily="16" charset="0"/>
                </a:rPr>
                <a:t>Tuning</a:t>
              </a:r>
              <a:endParaRPr lang="en-US" i="1" dirty="0">
                <a:latin typeface="Times New Roman" pitchFamily="16" charset="0"/>
              </a:endParaRPr>
            </a:p>
          </p:txBody>
        </p:sp>
        <p:sp>
          <p:nvSpPr>
            <p:cNvPr id="100" name="Line 65"/>
            <p:cNvSpPr>
              <a:spLocks noChangeShapeType="1"/>
            </p:cNvSpPr>
            <p:nvPr/>
          </p:nvSpPr>
          <p:spPr bwMode="auto">
            <a:xfrm>
              <a:off x="3054" y="3527"/>
              <a:ext cx="991" cy="0"/>
            </a:xfrm>
            <a:prstGeom prst="line">
              <a:avLst/>
            </a:prstGeom>
            <a:noFill/>
            <a:ln w="9525">
              <a:solidFill>
                <a:schemeClr val="tx1"/>
              </a:solidFill>
              <a:round/>
              <a:headEnd type="none" w="sm" len="sm"/>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01" name="Group 100"/>
          <p:cNvGrpSpPr>
            <a:grpSpLocks/>
          </p:cNvGrpSpPr>
          <p:nvPr/>
        </p:nvGrpSpPr>
        <p:grpSpPr bwMode="auto">
          <a:xfrm>
            <a:off x="5481637" y="3603209"/>
            <a:ext cx="201612" cy="879475"/>
            <a:chOff x="3127" y="2627"/>
            <a:chExt cx="127" cy="554"/>
          </a:xfrm>
        </p:grpSpPr>
        <p:sp>
          <p:nvSpPr>
            <p:cNvPr id="102" name="Line 74"/>
            <p:cNvSpPr>
              <a:spLocks noChangeShapeType="1"/>
            </p:cNvSpPr>
            <p:nvPr/>
          </p:nvSpPr>
          <p:spPr bwMode="auto">
            <a:xfrm>
              <a:off x="3127" y="2627"/>
              <a:ext cx="0" cy="554"/>
            </a:xfrm>
            <a:prstGeom prst="line">
              <a:avLst/>
            </a:prstGeom>
            <a:noFill/>
            <a:ln w="28575">
              <a:solidFill>
                <a:schemeClr val="tx1"/>
              </a:solidFill>
              <a:round/>
              <a:headEnd type="none" w="sm" len="sm"/>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 name="Line 75"/>
            <p:cNvSpPr>
              <a:spLocks noChangeShapeType="1"/>
            </p:cNvSpPr>
            <p:nvPr/>
          </p:nvSpPr>
          <p:spPr bwMode="auto">
            <a:xfrm>
              <a:off x="3136" y="3181"/>
              <a:ext cx="118" cy="0"/>
            </a:xfrm>
            <a:prstGeom prst="line">
              <a:avLst/>
            </a:prstGeom>
            <a:noFill/>
            <a:ln w="28575">
              <a:solidFill>
                <a:schemeClr val="tx1"/>
              </a:solidFill>
              <a:round/>
              <a:headEnd type="none" w="sm" len="sm"/>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04" name="Group 103"/>
          <p:cNvGrpSpPr>
            <a:grpSpLocks/>
          </p:cNvGrpSpPr>
          <p:nvPr/>
        </p:nvGrpSpPr>
        <p:grpSpPr bwMode="auto">
          <a:xfrm>
            <a:off x="5697537" y="3328571"/>
            <a:ext cx="73025" cy="1155700"/>
            <a:chOff x="3254" y="2454"/>
            <a:chExt cx="46" cy="728"/>
          </a:xfrm>
        </p:grpSpPr>
        <p:sp>
          <p:nvSpPr>
            <p:cNvPr id="105" name="Line 84"/>
            <p:cNvSpPr>
              <a:spLocks noChangeShapeType="1"/>
            </p:cNvSpPr>
            <p:nvPr/>
          </p:nvSpPr>
          <p:spPr bwMode="auto">
            <a:xfrm flipV="1">
              <a:off x="3254" y="2454"/>
              <a:ext cx="0" cy="728"/>
            </a:xfrm>
            <a:prstGeom prst="line">
              <a:avLst/>
            </a:prstGeom>
            <a:noFill/>
            <a:ln w="28575">
              <a:solidFill>
                <a:schemeClr val="tx1"/>
              </a:solidFill>
              <a:round/>
              <a:headEnd type="none" w="sm" len="sm"/>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1" name="Line 85"/>
            <p:cNvSpPr>
              <a:spLocks noChangeShapeType="1"/>
            </p:cNvSpPr>
            <p:nvPr/>
          </p:nvSpPr>
          <p:spPr bwMode="auto">
            <a:xfrm>
              <a:off x="3264" y="2454"/>
              <a:ext cx="36" cy="0"/>
            </a:xfrm>
            <a:prstGeom prst="line">
              <a:avLst/>
            </a:prstGeom>
            <a:noFill/>
            <a:ln w="28575">
              <a:solidFill>
                <a:schemeClr val="tx1"/>
              </a:solidFill>
              <a:round/>
              <a:headEnd type="none" w="sm" len="sm"/>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12" name="Group 111"/>
          <p:cNvGrpSpPr>
            <a:grpSpLocks/>
          </p:cNvGrpSpPr>
          <p:nvPr/>
        </p:nvGrpSpPr>
        <p:grpSpPr bwMode="auto">
          <a:xfrm>
            <a:off x="5784849" y="3328571"/>
            <a:ext cx="187325" cy="461963"/>
            <a:chOff x="3309" y="2454"/>
            <a:chExt cx="118" cy="291"/>
          </a:xfrm>
        </p:grpSpPr>
        <p:sp>
          <p:nvSpPr>
            <p:cNvPr id="113" name="Line 94"/>
            <p:cNvSpPr>
              <a:spLocks noChangeShapeType="1"/>
            </p:cNvSpPr>
            <p:nvPr/>
          </p:nvSpPr>
          <p:spPr bwMode="auto">
            <a:xfrm>
              <a:off x="3309" y="2454"/>
              <a:ext cx="0" cy="291"/>
            </a:xfrm>
            <a:prstGeom prst="line">
              <a:avLst/>
            </a:prstGeom>
            <a:noFill/>
            <a:ln w="28575">
              <a:solidFill>
                <a:schemeClr val="tx1"/>
              </a:solidFill>
              <a:round/>
              <a:headEnd type="none" w="sm" len="sm"/>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4" name="Line 95"/>
            <p:cNvSpPr>
              <a:spLocks noChangeShapeType="1"/>
            </p:cNvSpPr>
            <p:nvPr/>
          </p:nvSpPr>
          <p:spPr bwMode="auto">
            <a:xfrm>
              <a:off x="3318" y="2745"/>
              <a:ext cx="109" cy="0"/>
            </a:xfrm>
            <a:prstGeom prst="line">
              <a:avLst/>
            </a:prstGeom>
            <a:noFill/>
            <a:ln w="28575">
              <a:solidFill>
                <a:schemeClr val="tx1"/>
              </a:solidFill>
              <a:round/>
              <a:headEnd type="none" w="sm" len="sm"/>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15" name="Group 114"/>
          <p:cNvGrpSpPr>
            <a:grpSpLocks/>
          </p:cNvGrpSpPr>
          <p:nvPr/>
        </p:nvGrpSpPr>
        <p:grpSpPr bwMode="auto">
          <a:xfrm>
            <a:off x="5972174" y="3776246"/>
            <a:ext cx="144463" cy="404813"/>
            <a:chOff x="3427" y="2736"/>
            <a:chExt cx="91" cy="255"/>
          </a:xfrm>
        </p:grpSpPr>
        <p:sp>
          <p:nvSpPr>
            <p:cNvPr id="116" name="Line 104"/>
            <p:cNvSpPr>
              <a:spLocks noChangeShapeType="1"/>
            </p:cNvSpPr>
            <p:nvPr/>
          </p:nvSpPr>
          <p:spPr bwMode="auto">
            <a:xfrm>
              <a:off x="3427" y="2736"/>
              <a:ext cx="0" cy="255"/>
            </a:xfrm>
            <a:prstGeom prst="line">
              <a:avLst/>
            </a:prstGeom>
            <a:noFill/>
            <a:ln w="28575">
              <a:solidFill>
                <a:schemeClr val="tx1"/>
              </a:solidFill>
              <a:round/>
              <a:headEnd type="none" w="sm" len="sm"/>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7" name="Line 105"/>
            <p:cNvSpPr>
              <a:spLocks noChangeShapeType="1"/>
            </p:cNvSpPr>
            <p:nvPr/>
          </p:nvSpPr>
          <p:spPr bwMode="auto">
            <a:xfrm>
              <a:off x="3436" y="2991"/>
              <a:ext cx="82" cy="0"/>
            </a:xfrm>
            <a:prstGeom prst="line">
              <a:avLst/>
            </a:prstGeom>
            <a:noFill/>
            <a:ln w="28575">
              <a:solidFill>
                <a:schemeClr val="tx1"/>
              </a:solidFill>
              <a:round/>
              <a:headEnd type="none" w="sm" len="sm"/>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18" name="Group 117"/>
          <p:cNvGrpSpPr>
            <a:grpSpLocks/>
          </p:cNvGrpSpPr>
          <p:nvPr/>
        </p:nvGrpSpPr>
        <p:grpSpPr bwMode="auto">
          <a:xfrm>
            <a:off x="6116637" y="3487321"/>
            <a:ext cx="158750" cy="679450"/>
            <a:chOff x="3518" y="2554"/>
            <a:chExt cx="100" cy="428"/>
          </a:xfrm>
        </p:grpSpPr>
        <p:sp>
          <p:nvSpPr>
            <p:cNvPr id="119" name="Line 114"/>
            <p:cNvSpPr>
              <a:spLocks noChangeShapeType="1"/>
            </p:cNvSpPr>
            <p:nvPr/>
          </p:nvSpPr>
          <p:spPr bwMode="auto">
            <a:xfrm flipV="1">
              <a:off x="3518" y="2563"/>
              <a:ext cx="0" cy="419"/>
            </a:xfrm>
            <a:prstGeom prst="line">
              <a:avLst/>
            </a:prstGeom>
            <a:noFill/>
            <a:ln w="28575">
              <a:solidFill>
                <a:schemeClr val="tx1"/>
              </a:solidFill>
              <a:round/>
              <a:headEnd type="none" w="sm" len="sm"/>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 name="Line 115"/>
            <p:cNvSpPr>
              <a:spLocks noChangeShapeType="1"/>
            </p:cNvSpPr>
            <p:nvPr/>
          </p:nvSpPr>
          <p:spPr bwMode="auto">
            <a:xfrm>
              <a:off x="3527" y="2554"/>
              <a:ext cx="91" cy="0"/>
            </a:xfrm>
            <a:prstGeom prst="line">
              <a:avLst/>
            </a:prstGeom>
            <a:noFill/>
            <a:ln w="28575">
              <a:solidFill>
                <a:schemeClr val="tx1"/>
              </a:solidFill>
              <a:round/>
              <a:headEnd type="none" w="sm" len="sm"/>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24" name="Group 123"/>
          <p:cNvGrpSpPr>
            <a:grpSpLocks/>
          </p:cNvGrpSpPr>
          <p:nvPr/>
        </p:nvGrpSpPr>
        <p:grpSpPr bwMode="auto">
          <a:xfrm>
            <a:off x="6275387" y="3025359"/>
            <a:ext cx="115887" cy="461962"/>
            <a:chOff x="3618" y="2263"/>
            <a:chExt cx="73" cy="291"/>
          </a:xfrm>
        </p:grpSpPr>
        <p:sp>
          <p:nvSpPr>
            <p:cNvPr id="125" name="Line 124"/>
            <p:cNvSpPr>
              <a:spLocks noChangeShapeType="1"/>
            </p:cNvSpPr>
            <p:nvPr/>
          </p:nvSpPr>
          <p:spPr bwMode="auto">
            <a:xfrm flipV="1">
              <a:off x="3618" y="2263"/>
              <a:ext cx="0" cy="291"/>
            </a:xfrm>
            <a:prstGeom prst="line">
              <a:avLst/>
            </a:prstGeom>
            <a:noFill/>
            <a:ln w="28575">
              <a:solidFill>
                <a:schemeClr val="tx1"/>
              </a:solidFill>
              <a:round/>
              <a:headEnd type="none" w="sm" len="sm"/>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6" name="Line 125"/>
            <p:cNvSpPr>
              <a:spLocks noChangeShapeType="1"/>
            </p:cNvSpPr>
            <p:nvPr/>
          </p:nvSpPr>
          <p:spPr bwMode="auto">
            <a:xfrm>
              <a:off x="3618" y="2263"/>
              <a:ext cx="73" cy="0"/>
            </a:xfrm>
            <a:prstGeom prst="line">
              <a:avLst/>
            </a:prstGeom>
            <a:noFill/>
            <a:ln w="28575">
              <a:solidFill>
                <a:schemeClr val="tx1"/>
              </a:solidFill>
              <a:round/>
              <a:headEnd type="none" w="sm" len="sm"/>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27" name="Group 126"/>
          <p:cNvGrpSpPr>
            <a:grpSpLocks/>
          </p:cNvGrpSpPr>
          <p:nvPr/>
        </p:nvGrpSpPr>
        <p:grpSpPr bwMode="auto">
          <a:xfrm>
            <a:off x="6376987" y="3025359"/>
            <a:ext cx="158750" cy="1255712"/>
            <a:chOff x="3682" y="2263"/>
            <a:chExt cx="100" cy="791"/>
          </a:xfrm>
        </p:grpSpPr>
        <p:sp>
          <p:nvSpPr>
            <p:cNvPr id="128" name="Line 134"/>
            <p:cNvSpPr>
              <a:spLocks noChangeShapeType="1"/>
            </p:cNvSpPr>
            <p:nvPr/>
          </p:nvSpPr>
          <p:spPr bwMode="auto">
            <a:xfrm>
              <a:off x="3682" y="2263"/>
              <a:ext cx="0" cy="791"/>
            </a:xfrm>
            <a:prstGeom prst="line">
              <a:avLst/>
            </a:prstGeom>
            <a:noFill/>
            <a:ln w="28575">
              <a:solidFill>
                <a:schemeClr val="tx1"/>
              </a:solidFill>
              <a:round/>
              <a:headEnd type="none" w="sm" len="sm"/>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9" name="Line 135"/>
            <p:cNvSpPr>
              <a:spLocks noChangeShapeType="1"/>
            </p:cNvSpPr>
            <p:nvPr/>
          </p:nvSpPr>
          <p:spPr bwMode="auto">
            <a:xfrm>
              <a:off x="3691" y="3054"/>
              <a:ext cx="91" cy="0"/>
            </a:xfrm>
            <a:prstGeom prst="line">
              <a:avLst/>
            </a:prstGeom>
            <a:noFill/>
            <a:ln w="28575">
              <a:solidFill>
                <a:schemeClr val="tx1"/>
              </a:solidFill>
              <a:round/>
              <a:headEnd type="none" w="sm" len="sm"/>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30" name="Group 129"/>
          <p:cNvGrpSpPr>
            <a:grpSpLocks/>
          </p:cNvGrpSpPr>
          <p:nvPr/>
        </p:nvGrpSpPr>
        <p:grpSpPr bwMode="auto">
          <a:xfrm>
            <a:off x="6535737" y="3603209"/>
            <a:ext cx="173037" cy="677862"/>
            <a:chOff x="3782" y="2627"/>
            <a:chExt cx="109" cy="427"/>
          </a:xfrm>
        </p:grpSpPr>
        <p:sp>
          <p:nvSpPr>
            <p:cNvPr id="131" name="Line 144"/>
            <p:cNvSpPr>
              <a:spLocks noChangeShapeType="1"/>
            </p:cNvSpPr>
            <p:nvPr/>
          </p:nvSpPr>
          <p:spPr bwMode="auto">
            <a:xfrm flipV="1">
              <a:off x="3782" y="2636"/>
              <a:ext cx="0" cy="418"/>
            </a:xfrm>
            <a:prstGeom prst="line">
              <a:avLst/>
            </a:prstGeom>
            <a:noFill/>
            <a:ln w="28575">
              <a:solidFill>
                <a:schemeClr val="tx1"/>
              </a:solidFill>
              <a:round/>
              <a:headEnd type="none" w="sm" len="sm"/>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2" name="Line 145"/>
            <p:cNvSpPr>
              <a:spLocks noChangeShapeType="1"/>
            </p:cNvSpPr>
            <p:nvPr/>
          </p:nvSpPr>
          <p:spPr bwMode="auto">
            <a:xfrm>
              <a:off x="3782" y="2627"/>
              <a:ext cx="109" cy="0"/>
            </a:xfrm>
            <a:prstGeom prst="line">
              <a:avLst/>
            </a:prstGeom>
            <a:noFill/>
            <a:ln w="28575">
              <a:solidFill>
                <a:schemeClr val="tx1"/>
              </a:solidFill>
              <a:round/>
              <a:headEnd type="none" w="sm" len="sm"/>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33" name="Group 132"/>
          <p:cNvGrpSpPr>
            <a:grpSpLocks/>
          </p:cNvGrpSpPr>
          <p:nvPr/>
        </p:nvGrpSpPr>
        <p:grpSpPr bwMode="auto">
          <a:xfrm>
            <a:off x="6708774" y="3285709"/>
            <a:ext cx="258763" cy="317500"/>
            <a:chOff x="3891" y="2427"/>
            <a:chExt cx="163" cy="200"/>
          </a:xfrm>
        </p:grpSpPr>
        <p:sp>
          <p:nvSpPr>
            <p:cNvPr id="134" name="Line 154"/>
            <p:cNvSpPr>
              <a:spLocks noChangeShapeType="1"/>
            </p:cNvSpPr>
            <p:nvPr/>
          </p:nvSpPr>
          <p:spPr bwMode="auto">
            <a:xfrm flipV="1">
              <a:off x="3891" y="2427"/>
              <a:ext cx="0" cy="200"/>
            </a:xfrm>
            <a:prstGeom prst="line">
              <a:avLst/>
            </a:prstGeom>
            <a:noFill/>
            <a:ln w="28575">
              <a:solidFill>
                <a:schemeClr val="tx1"/>
              </a:solidFill>
              <a:round/>
              <a:headEnd type="none" w="sm" len="sm"/>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5" name="Line 155"/>
            <p:cNvSpPr>
              <a:spLocks noChangeShapeType="1"/>
            </p:cNvSpPr>
            <p:nvPr/>
          </p:nvSpPr>
          <p:spPr bwMode="auto">
            <a:xfrm>
              <a:off x="3900" y="2427"/>
              <a:ext cx="154" cy="0"/>
            </a:xfrm>
            <a:prstGeom prst="line">
              <a:avLst/>
            </a:prstGeom>
            <a:noFill/>
            <a:ln w="28575">
              <a:solidFill>
                <a:schemeClr val="tx1"/>
              </a:solidFill>
              <a:round/>
              <a:headEnd type="none" w="sm" len="sm"/>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36" name="Line 163"/>
          <p:cNvSpPr>
            <a:spLocks noChangeShapeType="1"/>
          </p:cNvSpPr>
          <p:nvPr/>
        </p:nvSpPr>
        <p:spPr bwMode="auto">
          <a:xfrm>
            <a:off x="6981823" y="3285709"/>
            <a:ext cx="1" cy="2075863"/>
          </a:xfrm>
          <a:prstGeom prst="line">
            <a:avLst/>
          </a:prstGeom>
          <a:noFill/>
          <a:ln w="28575">
            <a:solidFill>
              <a:schemeClr val="tx1"/>
            </a:solidFill>
            <a:prstDash val="sysDot"/>
            <a:round/>
            <a:headEnd type="none" w="sm" len="sm"/>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137" name="Group 136"/>
          <p:cNvGrpSpPr>
            <a:grpSpLocks/>
          </p:cNvGrpSpPr>
          <p:nvPr/>
        </p:nvGrpSpPr>
        <p:grpSpPr bwMode="auto">
          <a:xfrm>
            <a:off x="6967537" y="3271421"/>
            <a:ext cx="1847850" cy="1211263"/>
            <a:chOff x="4054" y="2418"/>
            <a:chExt cx="1164" cy="763"/>
          </a:xfrm>
        </p:grpSpPr>
        <p:sp>
          <p:nvSpPr>
            <p:cNvPr id="138" name="Line 165"/>
            <p:cNvSpPr>
              <a:spLocks noChangeShapeType="1"/>
            </p:cNvSpPr>
            <p:nvPr/>
          </p:nvSpPr>
          <p:spPr bwMode="auto">
            <a:xfrm>
              <a:off x="4054" y="2418"/>
              <a:ext cx="0" cy="763"/>
            </a:xfrm>
            <a:prstGeom prst="line">
              <a:avLst/>
            </a:prstGeom>
            <a:noFill/>
            <a:ln w="28575">
              <a:solidFill>
                <a:schemeClr val="tx1"/>
              </a:solidFill>
              <a:round/>
              <a:headEnd type="none" w="sm" len="sm"/>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9" name="Line 166"/>
            <p:cNvSpPr>
              <a:spLocks noChangeShapeType="1"/>
            </p:cNvSpPr>
            <p:nvPr/>
          </p:nvSpPr>
          <p:spPr bwMode="auto">
            <a:xfrm>
              <a:off x="4063" y="3172"/>
              <a:ext cx="1155" cy="0"/>
            </a:xfrm>
            <a:prstGeom prst="line">
              <a:avLst/>
            </a:prstGeom>
            <a:noFill/>
            <a:ln w="28575">
              <a:solidFill>
                <a:schemeClr val="tx1"/>
              </a:solidFill>
              <a:round/>
              <a:headEnd type="none" w="sm" len="sm"/>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40" name="Oval 139"/>
          <p:cNvSpPr/>
          <p:nvPr/>
        </p:nvSpPr>
        <p:spPr bwMode="auto">
          <a:xfrm>
            <a:off x="5375274" y="4322347"/>
            <a:ext cx="452438" cy="280987"/>
          </a:xfrm>
          <a:prstGeom prst="ellipse">
            <a:avLst/>
          </a:prstGeom>
          <a:noFill/>
          <a:ln w="28575" cap="flat" cmpd="sng" algn="ctr">
            <a:solidFill>
              <a:srgbClr val="FF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41" name="TextBox 140"/>
          <p:cNvSpPr txBox="1"/>
          <p:nvPr/>
        </p:nvSpPr>
        <p:spPr>
          <a:xfrm>
            <a:off x="7325489" y="3374886"/>
            <a:ext cx="1546256" cy="369332"/>
          </a:xfrm>
          <a:prstGeom prst="rect">
            <a:avLst/>
          </a:prstGeom>
          <a:noFill/>
        </p:spPr>
        <p:txBody>
          <a:bodyPr wrap="none" rtlCol="0">
            <a:spAutoFit/>
          </a:bodyPr>
          <a:lstStyle/>
          <a:p>
            <a:r>
              <a:rPr lang="en-US" sz="1800" i="1" dirty="0" smtClean="0">
                <a:solidFill>
                  <a:srgbClr val="FF0000"/>
                </a:solidFill>
                <a:latin typeface="Times New Roman" pitchFamily="18" charset="0"/>
                <a:cs typeface="Times New Roman" pitchFamily="18" charset="0"/>
              </a:rPr>
              <a:t>Lowest energy</a:t>
            </a:r>
            <a:endParaRPr lang="en-US" sz="1800" i="1" dirty="0">
              <a:solidFill>
                <a:srgbClr val="FF0000"/>
              </a:solidFill>
              <a:latin typeface="Times New Roman" pitchFamily="18" charset="0"/>
              <a:cs typeface="Times New Roman" pitchFamily="18" charset="0"/>
            </a:endParaRPr>
          </a:p>
        </p:txBody>
      </p:sp>
      <p:cxnSp>
        <p:nvCxnSpPr>
          <p:cNvPr id="142" name="Straight Arrow Connector 141"/>
          <p:cNvCxnSpPr>
            <a:endCxn id="140" idx="6"/>
          </p:cNvCxnSpPr>
          <p:nvPr/>
        </p:nvCxnSpPr>
        <p:spPr bwMode="auto">
          <a:xfrm flipH="1">
            <a:off x="5827712" y="3707983"/>
            <a:ext cx="1576387" cy="754858"/>
          </a:xfrm>
          <a:prstGeom prst="straightConnector1">
            <a:avLst/>
          </a:prstGeom>
          <a:solidFill>
            <a:schemeClr val="accent1"/>
          </a:solidFill>
          <a:ln w="9525" cap="flat" cmpd="sng" algn="ctr">
            <a:solidFill>
              <a:srgbClr val="FF0000"/>
            </a:solidFill>
            <a:prstDash val="solid"/>
            <a:round/>
            <a:headEnd type="none" w="med" len="med"/>
            <a:tailEnd type="arrow"/>
          </a:ln>
          <a:effectLst/>
        </p:spPr>
      </p:cxnSp>
      <p:sp>
        <p:nvSpPr>
          <p:cNvPr id="143" name="Oval 142"/>
          <p:cNvSpPr/>
          <p:nvPr/>
        </p:nvSpPr>
        <p:spPr bwMode="auto">
          <a:xfrm>
            <a:off x="6870699" y="4192965"/>
            <a:ext cx="2047875" cy="577056"/>
          </a:xfrm>
          <a:prstGeom prst="ellipse">
            <a:avLst/>
          </a:prstGeom>
          <a:noFill/>
          <a:ln w="28575" cap="flat" cmpd="sng" algn="ctr">
            <a:solidFill>
              <a:srgbClr val="FF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cxnSp>
        <p:nvCxnSpPr>
          <p:cNvPr id="144" name="Straight Arrow Connector 143"/>
          <p:cNvCxnSpPr>
            <a:endCxn id="143" idx="0"/>
          </p:cNvCxnSpPr>
          <p:nvPr/>
        </p:nvCxnSpPr>
        <p:spPr bwMode="auto">
          <a:xfrm>
            <a:off x="7894636" y="3653215"/>
            <a:ext cx="1" cy="539750"/>
          </a:xfrm>
          <a:prstGeom prst="straightConnector1">
            <a:avLst/>
          </a:prstGeom>
          <a:solidFill>
            <a:schemeClr val="accent1"/>
          </a:solidFill>
          <a:ln w="9525" cap="flat" cmpd="sng" algn="ctr">
            <a:solidFill>
              <a:srgbClr val="FF0000"/>
            </a:solidFill>
            <a:prstDash val="solid"/>
            <a:round/>
            <a:headEnd type="none" w="med" len="med"/>
            <a:tailEnd type="arrow"/>
          </a:ln>
          <a:effectLst/>
        </p:spPr>
      </p:cxnSp>
      <p:sp>
        <p:nvSpPr>
          <p:cNvPr id="145" name="Text Box 10"/>
          <p:cNvSpPr txBox="1">
            <a:spLocks noChangeArrowheads="1"/>
          </p:cNvSpPr>
          <p:nvPr/>
        </p:nvSpPr>
        <p:spPr bwMode="auto">
          <a:xfrm>
            <a:off x="5359400" y="5147846"/>
            <a:ext cx="143661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sz="1600" dirty="0" smtClean="0">
                <a:latin typeface="Times New Roman" pitchFamily="16" charset="0"/>
              </a:rPr>
              <a:t>Execution time</a:t>
            </a:r>
            <a:endParaRPr lang="en-US" sz="1600" dirty="0">
              <a:latin typeface="Times New Roman" pitchFamily="16" charset="0"/>
            </a:endParaRPr>
          </a:p>
        </p:txBody>
      </p:sp>
      <p:sp>
        <p:nvSpPr>
          <p:cNvPr id="6" name="Slide Number Placeholder 5"/>
          <p:cNvSpPr>
            <a:spLocks noGrp="1"/>
          </p:cNvSpPr>
          <p:nvPr>
            <p:ph type="sldNum" sz="quarter" idx="12"/>
          </p:nvPr>
        </p:nvSpPr>
        <p:spPr/>
        <p:txBody>
          <a:bodyPr/>
          <a:lstStyle/>
          <a:p>
            <a:pPr>
              <a:defRPr/>
            </a:pPr>
            <a:fld id="{AC8AD5AF-7CB5-4CD4-A719-F51A283208B1}" type="slidenum">
              <a:rPr lang="en-US" smtClean="0">
                <a:solidFill>
                  <a:srgbClr val="000000"/>
                </a:solidFill>
              </a:rPr>
              <a:pPr>
                <a:defRPr/>
              </a:pPr>
              <a:t>5</a:t>
            </a:fld>
            <a:r>
              <a:rPr lang="en-US" smtClean="0">
                <a:solidFill>
                  <a:srgbClr val="000000"/>
                </a:solidFill>
              </a:rPr>
              <a:t>/22</a:t>
            </a:r>
            <a:endParaRPr lang="en-US" dirty="0">
              <a:solidFill>
                <a:srgbClr val="000000"/>
              </a:solidFill>
            </a:endParaRPr>
          </a:p>
        </p:txBody>
      </p:sp>
    </p:spTree>
    <p:extLst>
      <p:ext uri="{BB962C8B-B14F-4D97-AF65-F5344CB8AC3E}">
        <p14:creationId xmlns:p14="http://schemas.microsoft.com/office/powerpoint/2010/main" val="3198938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3"/>
                                        </p:tgtEl>
                                        <p:attrNameLst>
                                          <p:attrName>style.visibility</p:attrName>
                                        </p:attrNameLst>
                                      </p:cBhvr>
                                      <p:to>
                                        <p:strVal val="visible"/>
                                      </p:to>
                                    </p:set>
                                    <p:animEffect transition="in" filter="fade">
                                      <p:cBhvr>
                                        <p:cTn id="7" dur="500"/>
                                        <p:tgtEl>
                                          <p:spTgt spid="8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4"/>
                                        </p:tgtEl>
                                        <p:attrNameLst>
                                          <p:attrName>style.visibility</p:attrName>
                                        </p:attrNameLst>
                                      </p:cBhvr>
                                      <p:to>
                                        <p:strVal val="visible"/>
                                      </p:to>
                                    </p:set>
                                    <p:animEffect transition="in" filter="fade">
                                      <p:cBhvr>
                                        <p:cTn id="12" dur="500"/>
                                        <p:tgtEl>
                                          <p:spTgt spid="84"/>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45"/>
                                        </p:tgtEl>
                                        <p:attrNameLst>
                                          <p:attrName>style.visibility</p:attrName>
                                        </p:attrNameLst>
                                      </p:cBhvr>
                                      <p:to>
                                        <p:strVal val="visible"/>
                                      </p:to>
                                    </p:set>
                                    <p:animEffect transition="in" filter="fade">
                                      <p:cBhvr>
                                        <p:cTn id="15" dur="500"/>
                                        <p:tgtEl>
                                          <p:spTgt spid="145"/>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89"/>
                                        </p:tgtEl>
                                        <p:attrNameLst>
                                          <p:attrName>style.visibility</p:attrName>
                                        </p:attrNameLst>
                                      </p:cBhvr>
                                      <p:to>
                                        <p:strVal val="visible"/>
                                      </p:to>
                                    </p:set>
                                    <p:animEffect transition="in" filter="wipe(left)">
                                      <p:cBhvr>
                                        <p:cTn id="20" dur="500"/>
                                        <p:tgtEl>
                                          <p:spTgt spid="89"/>
                                        </p:tgtEl>
                                      </p:cBhvr>
                                    </p:animEffect>
                                  </p:childTnLst>
                                </p:cTn>
                              </p:par>
                            </p:childTnLst>
                          </p:cTn>
                        </p:par>
                        <p:par>
                          <p:cTn id="21" fill="hold">
                            <p:stCondLst>
                              <p:cond delay="500"/>
                            </p:stCondLst>
                            <p:childTnLst>
                              <p:par>
                                <p:cTn id="22" presetID="23" presetClass="entr" presetSubtype="16" fill="hold" nodeType="afterEffect">
                                  <p:stCondLst>
                                    <p:cond delay="0"/>
                                  </p:stCondLst>
                                  <p:childTnLst>
                                    <p:set>
                                      <p:cBhvr>
                                        <p:cTn id="23" dur="1" fill="hold">
                                          <p:stCondLst>
                                            <p:cond delay="0"/>
                                          </p:stCondLst>
                                        </p:cTn>
                                        <p:tgtEl>
                                          <p:spTgt spid="90"/>
                                        </p:tgtEl>
                                        <p:attrNameLst>
                                          <p:attrName>style.visibility</p:attrName>
                                        </p:attrNameLst>
                                      </p:cBhvr>
                                      <p:to>
                                        <p:strVal val="visible"/>
                                      </p:to>
                                    </p:set>
                                    <p:anim calcmode="lin" valueType="num">
                                      <p:cBhvr>
                                        <p:cTn id="24" dur="500" fill="hold"/>
                                        <p:tgtEl>
                                          <p:spTgt spid="90"/>
                                        </p:tgtEl>
                                        <p:attrNameLst>
                                          <p:attrName>ppt_w</p:attrName>
                                        </p:attrNameLst>
                                      </p:cBhvr>
                                      <p:tavLst>
                                        <p:tav tm="0">
                                          <p:val>
                                            <p:fltVal val="0"/>
                                          </p:val>
                                        </p:tav>
                                        <p:tav tm="100000">
                                          <p:val>
                                            <p:strVal val="#ppt_w"/>
                                          </p:val>
                                        </p:tav>
                                      </p:tavLst>
                                    </p:anim>
                                    <p:anim calcmode="lin" valueType="num">
                                      <p:cBhvr>
                                        <p:cTn id="25" dur="500" fill="hold"/>
                                        <p:tgtEl>
                                          <p:spTgt spid="90"/>
                                        </p:tgtEl>
                                        <p:attrNameLst>
                                          <p:attrName>ppt_h</p:attrName>
                                        </p:attrNameLst>
                                      </p:cBhvr>
                                      <p:tavLst>
                                        <p:tav tm="0">
                                          <p:val>
                                            <p:fltVal val="0"/>
                                          </p:val>
                                        </p:tav>
                                        <p:tav tm="100000">
                                          <p:val>
                                            <p:strVal val="#ppt_h"/>
                                          </p:val>
                                        </p:tav>
                                      </p:tavLst>
                                    </p:anim>
                                  </p:childTnLst>
                                </p:cTn>
                              </p:par>
                            </p:childTnLst>
                          </p:cTn>
                        </p:par>
                      </p:childTnLst>
                    </p:cTn>
                  </p:par>
                  <p:par>
                    <p:cTn id="26" fill="hold">
                      <p:stCondLst>
                        <p:cond delay="indefinite"/>
                      </p:stCondLst>
                      <p:childTnLst>
                        <p:par>
                          <p:cTn id="27" fill="hold">
                            <p:stCondLst>
                              <p:cond delay="0"/>
                            </p:stCondLst>
                            <p:childTnLst>
                              <p:par>
                                <p:cTn id="28" presetID="1" presetClass="exit" presetSubtype="0" fill="hold" nodeType="clickEffect">
                                  <p:stCondLst>
                                    <p:cond delay="0"/>
                                  </p:stCondLst>
                                  <p:childTnLst>
                                    <p:set>
                                      <p:cBhvr>
                                        <p:cTn id="29" dur="1" fill="hold">
                                          <p:stCondLst>
                                            <p:cond delay="0"/>
                                          </p:stCondLst>
                                        </p:cTn>
                                        <p:tgtEl>
                                          <p:spTgt spid="90"/>
                                        </p:tgtEl>
                                        <p:attrNameLst>
                                          <p:attrName>style.visibility</p:attrName>
                                        </p:attrNameLst>
                                      </p:cBhvr>
                                      <p:to>
                                        <p:strVal val="hidden"/>
                                      </p:to>
                                    </p:set>
                                  </p:childTnLst>
                                </p:cTn>
                              </p:par>
                              <p:par>
                                <p:cTn id="30" presetID="22" presetClass="entr" presetSubtype="8" fill="hold" nodeType="withEffect">
                                  <p:stCondLst>
                                    <p:cond delay="0"/>
                                  </p:stCondLst>
                                  <p:childTnLst>
                                    <p:set>
                                      <p:cBhvr>
                                        <p:cTn id="31" dur="1" fill="hold">
                                          <p:stCondLst>
                                            <p:cond delay="0"/>
                                          </p:stCondLst>
                                        </p:cTn>
                                        <p:tgtEl>
                                          <p:spTgt spid="97"/>
                                        </p:tgtEl>
                                        <p:attrNameLst>
                                          <p:attrName>style.visibility</p:attrName>
                                        </p:attrNameLst>
                                      </p:cBhvr>
                                      <p:to>
                                        <p:strVal val="visible"/>
                                      </p:to>
                                    </p:set>
                                    <p:animEffect transition="in" filter="wipe(left)">
                                      <p:cBhvr>
                                        <p:cTn id="32" dur="500"/>
                                        <p:tgtEl>
                                          <p:spTgt spid="97"/>
                                        </p:tgtEl>
                                      </p:cBhvr>
                                    </p:animEffect>
                                  </p:childTnLst>
                                </p:cTn>
                              </p:par>
                              <p:par>
                                <p:cTn id="33" presetID="22" presetClass="entr" presetSubtype="8" fill="hold" nodeType="withEffect">
                                  <p:stCondLst>
                                    <p:cond delay="0"/>
                                  </p:stCondLst>
                                  <p:childTnLst>
                                    <p:set>
                                      <p:cBhvr>
                                        <p:cTn id="34" dur="1" fill="hold">
                                          <p:stCondLst>
                                            <p:cond delay="0"/>
                                          </p:stCondLst>
                                        </p:cTn>
                                        <p:tgtEl>
                                          <p:spTgt spid="94"/>
                                        </p:tgtEl>
                                        <p:attrNameLst>
                                          <p:attrName>style.visibility</p:attrName>
                                        </p:attrNameLst>
                                      </p:cBhvr>
                                      <p:to>
                                        <p:strVal val="visible"/>
                                      </p:to>
                                    </p:set>
                                    <p:animEffect transition="in" filter="wipe(left)">
                                      <p:cBhvr>
                                        <p:cTn id="35" dur="500"/>
                                        <p:tgtEl>
                                          <p:spTgt spid="94"/>
                                        </p:tgtEl>
                                      </p:cBhvr>
                                    </p:animEffect>
                                  </p:childTnLst>
                                </p:cTn>
                              </p:par>
                              <p:par>
                                <p:cTn id="36" presetID="22" presetClass="entr" presetSubtype="8" fill="hold" nodeType="withEffect">
                                  <p:stCondLst>
                                    <p:cond delay="0"/>
                                  </p:stCondLst>
                                  <p:childTnLst>
                                    <p:set>
                                      <p:cBhvr>
                                        <p:cTn id="37" dur="1" fill="hold">
                                          <p:stCondLst>
                                            <p:cond delay="0"/>
                                          </p:stCondLst>
                                        </p:cTn>
                                        <p:tgtEl>
                                          <p:spTgt spid="101"/>
                                        </p:tgtEl>
                                        <p:attrNameLst>
                                          <p:attrName>style.visibility</p:attrName>
                                        </p:attrNameLst>
                                      </p:cBhvr>
                                      <p:to>
                                        <p:strVal val="visible"/>
                                      </p:to>
                                    </p:set>
                                    <p:animEffect transition="in" filter="wipe(left)">
                                      <p:cBhvr>
                                        <p:cTn id="38" dur="500"/>
                                        <p:tgtEl>
                                          <p:spTgt spid="101"/>
                                        </p:tgtEl>
                                      </p:cBhvr>
                                    </p:animEffect>
                                  </p:childTnLst>
                                </p:cTn>
                              </p:par>
                              <p:par>
                                <p:cTn id="39" presetID="22" presetClass="entr" presetSubtype="8" fill="hold" nodeType="withEffect">
                                  <p:stCondLst>
                                    <p:cond delay="0"/>
                                  </p:stCondLst>
                                  <p:childTnLst>
                                    <p:set>
                                      <p:cBhvr>
                                        <p:cTn id="40" dur="1" fill="hold">
                                          <p:stCondLst>
                                            <p:cond delay="0"/>
                                          </p:stCondLst>
                                        </p:cTn>
                                        <p:tgtEl>
                                          <p:spTgt spid="104"/>
                                        </p:tgtEl>
                                        <p:attrNameLst>
                                          <p:attrName>style.visibility</p:attrName>
                                        </p:attrNameLst>
                                      </p:cBhvr>
                                      <p:to>
                                        <p:strVal val="visible"/>
                                      </p:to>
                                    </p:set>
                                    <p:animEffect transition="in" filter="wipe(left)">
                                      <p:cBhvr>
                                        <p:cTn id="41" dur="500"/>
                                        <p:tgtEl>
                                          <p:spTgt spid="104"/>
                                        </p:tgtEl>
                                      </p:cBhvr>
                                    </p:animEffect>
                                  </p:childTnLst>
                                </p:cTn>
                              </p:par>
                              <p:par>
                                <p:cTn id="42" presetID="22" presetClass="entr" presetSubtype="8" fill="hold" nodeType="withEffect">
                                  <p:stCondLst>
                                    <p:cond delay="0"/>
                                  </p:stCondLst>
                                  <p:childTnLst>
                                    <p:set>
                                      <p:cBhvr>
                                        <p:cTn id="43" dur="1" fill="hold">
                                          <p:stCondLst>
                                            <p:cond delay="0"/>
                                          </p:stCondLst>
                                        </p:cTn>
                                        <p:tgtEl>
                                          <p:spTgt spid="112"/>
                                        </p:tgtEl>
                                        <p:attrNameLst>
                                          <p:attrName>style.visibility</p:attrName>
                                        </p:attrNameLst>
                                      </p:cBhvr>
                                      <p:to>
                                        <p:strVal val="visible"/>
                                      </p:to>
                                    </p:set>
                                    <p:animEffect transition="in" filter="wipe(left)">
                                      <p:cBhvr>
                                        <p:cTn id="44" dur="500"/>
                                        <p:tgtEl>
                                          <p:spTgt spid="112"/>
                                        </p:tgtEl>
                                      </p:cBhvr>
                                    </p:animEffect>
                                  </p:childTnLst>
                                </p:cTn>
                              </p:par>
                              <p:par>
                                <p:cTn id="45" presetID="22" presetClass="entr" presetSubtype="8" fill="hold" nodeType="withEffect">
                                  <p:stCondLst>
                                    <p:cond delay="0"/>
                                  </p:stCondLst>
                                  <p:childTnLst>
                                    <p:set>
                                      <p:cBhvr>
                                        <p:cTn id="46" dur="1" fill="hold">
                                          <p:stCondLst>
                                            <p:cond delay="0"/>
                                          </p:stCondLst>
                                        </p:cTn>
                                        <p:tgtEl>
                                          <p:spTgt spid="115"/>
                                        </p:tgtEl>
                                        <p:attrNameLst>
                                          <p:attrName>style.visibility</p:attrName>
                                        </p:attrNameLst>
                                      </p:cBhvr>
                                      <p:to>
                                        <p:strVal val="visible"/>
                                      </p:to>
                                    </p:set>
                                    <p:animEffect transition="in" filter="wipe(left)">
                                      <p:cBhvr>
                                        <p:cTn id="47" dur="500"/>
                                        <p:tgtEl>
                                          <p:spTgt spid="115"/>
                                        </p:tgtEl>
                                      </p:cBhvr>
                                    </p:animEffect>
                                  </p:childTnLst>
                                </p:cTn>
                              </p:par>
                              <p:par>
                                <p:cTn id="48" presetID="22" presetClass="entr" presetSubtype="8" fill="hold" nodeType="withEffect">
                                  <p:stCondLst>
                                    <p:cond delay="0"/>
                                  </p:stCondLst>
                                  <p:childTnLst>
                                    <p:set>
                                      <p:cBhvr>
                                        <p:cTn id="49" dur="1" fill="hold">
                                          <p:stCondLst>
                                            <p:cond delay="0"/>
                                          </p:stCondLst>
                                        </p:cTn>
                                        <p:tgtEl>
                                          <p:spTgt spid="118"/>
                                        </p:tgtEl>
                                        <p:attrNameLst>
                                          <p:attrName>style.visibility</p:attrName>
                                        </p:attrNameLst>
                                      </p:cBhvr>
                                      <p:to>
                                        <p:strVal val="visible"/>
                                      </p:to>
                                    </p:set>
                                    <p:animEffect transition="in" filter="wipe(left)">
                                      <p:cBhvr>
                                        <p:cTn id="50" dur="500"/>
                                        <p:tgtEl>
                                          <p:spTgt spid="118"/>
                                        </p:tgtEl>
                                      </p:cBhvr>
                                    </p:animEffect>
                                  </p:childTnLst>
                                </p:cTn>
                              </p:par>
                              <p:par>
                                <p:cTn id="51" presetID="22" presetClass="entr" presetSubtype="8" fill="hold" nodeType="withEffect">
                                  <p:stCondLst>
                                    <p:cond delay="0"/>
                                  </p:stCondLst>
                                  <p:childTnLst>
                                    <p:set>
                                      <p:cBhvr>
                                        <p:cTn id="52" dur="1" fill="hold">
                                          <p:stCondLst>
                                            <p:cond delay="0"/>
                                          </p:stCondLst>
                                        </p:cTn>
                                        <p:tgtEl>
                                          <p:spTgt spid="124"/>
                                        </p:tgtEl>
                                        <p:attrNameLst>
                                          <p:attrName>style.visibility</p:attrName>
                                        </p:attrNameLst>
                                      </p:cBhvr>
                                      <p:to>
                                        <p:strVal val="visible"/>
                                      </p:to>
                                    </p:set>
                                    <p:animEffect transition="in" filter="wipe(left)">
                                      <p:cBhvr>
                                        <p:cTn id="53" dur="500"/>
                                        <p:tgtEl>
                                          <p:spTgt spid="124"/>
                                        </p:tgtEl>
                                      </p:cBhvr>
                                    </p:animEffect>
                                  </p:childTnLst>
                                </p:cTn>
                              </p:par>
                              <p:par>
                                <p:cTn id="54" presetID="22" presetClass="entr" presetSubtype="8" fill="hold" nodeType="withEffect">
                                  <p:stCondLst>
                                    <p:cond delay="0"/>
                                  </p:stCondLst>
                                  <p:childTnLst>
                                    <p:set>
                                      <p:cBhvr>
                                        <p:cTn id="55" dur="1" fill="hold">
                                          <p:stCondLst>
                                            <p:cond delay="0"/>
                                          </p:stCondLst>
                                        </p:cTn>
                                        <p:tgtEl>
                                          <p:spTgt spid="127"/>
                                        </p:tgtEl>
                                        <p:attrNameLst>
                                          <p:attrName>style.visibility</p:attrName>
                                        </p:attrNameLst>
                                      </p:cBhvr>
                                      <p:to>
                                        <p:strVal val="visible"/>
                                      </p:to>
                                    </p:set>
                                    <p:animEffect transition="in" filter="wipe(left)">
                                      <p:cBhvr>
                                        <p:cTn id="56" dur="500"/>
                                        <p:tgtEl>
                                          <p:spTgt spid="127"/>
                                        </p:tgtEl>
                                      </p:cBhvr>
                                    </p:animEffect>
                                  </p:childTnLst>
                                </p:cTn>
                              </p:par>
                              <p:par>
                                <p:cTn id="57" presetID="22" presetClass="entr" presetSubtype="8" fill="hold" nodeType="withEffect">
                                  <p:stCondLst>
                                    <p:cond delay="0"/>
                                  </p:stCondLst>
                                  <p:childTnLst>
                                    <p:set>
                                      <p:cBhvr>
                                        <p:cTn id="58" dur="1" fill="hold">
                                          <p:stCondLst>
                                            <p:cond delay="0"/>
                                          </p:stCondLst>
                                        </p:cTn>
                                        <p:tgtEl>
                                          <p:spTgt spid="130"/>
                                        </p:tgtEl>
                                        <p:attrNameLst>
                                          <p:attrName>style.visibility</p:attrName>
                                        </p:attrNameLst>
                                      </p:cBhvr>
                                      <p:to>
                                        <p:strVal val="visible"/>
                                      </p:to>
                                    </p:set>
                                    <p:animEffect transition="in" filter="wipe(left)">
                                      <p:cBhvr>
                                        <p:cTn id="59" dur="500"/>
                                        <p:tgtEl>
                                          <p:spTgt spid="130"/>
                                        </p:tgtEl>
                                      </p:cBhvr>
                                    </p:animEffect>
                                  </p:childTnLst>
                                </p:cTn>
                              </p:par>
                              <p:par>
                                <p:cTn id="60" presetID="22" presetClass="entr" presetSubtype="8" fill="hold" nodeType="withEffect">
                                  <p:stCondLst>
                                    <p:cond delay="0"/>
                                  </p:stCondLst>
                                  <p:childTnLst>
                                    <p:set>
                                      <p:cBhvr>
                                        <p:cTn id="61" dur="1" fill="hold">
                                          <p:stCondLst>
                                            <p:cond delay="0"/>
                                          </p:stCondLst>
                                        </p:cTn>
                                        <p:tgtEl>
                                          <p:spTgt spid="133"/>
                                        </p:tgtEl>
                                        <p:attrNameLst>
                                          <p:attrName>style.visibility</p:attrName>
                                        </p:attrNameLst>
                                      </p:cBhvr>
                                      <p:to>
                                        <p:strVal val="visible"/>
                                      </p:to>
                                    </p:set>
                                    <p:animEffect transition="in" filter="wipe(left)">
                                      <p:cBhvr>
                                        <p:cTn id="62" dur="500"/>
                                        <p:tgtEl>
                                          <p:spTgt spid="133"/>
                                        </p:tgtEl>
                                      </p:cBhvr>
                                    </p:animEffect>
                                  </p:childTnLst>
                                </p:cTn>
                              </p:par>
                            </p:childTnLst>
                          </p:cTn>
                        </p:par>
                        <p:par>
                          <p:cTn id="63" fill="hold">
                            <p:stCondLst>
                              <p:cond delay="500"/>
                            </p:stCondLst>
                            <p:childTnLst>
                              <p:par>
                                <p:cTn id="64" presetID="9" presetClass="entr" presetSubtype="0" fill="hold" grpId="0" nodeType="afterEffect">
                                  <p:stCondLst>
                                    <p:cond delay="0"/>
                                  </p:stCondLst>
                                  <p:childTnLst>
                                    <p:set>
                                      <p:cBhvr>
                                        <p:cTn id="65" dur="1" fill="hold">
                                          <p:stCondLst>
                                            <p:cond delay="0"/>
                                          </p:stCondLst>
                                        </p:cTn>
                                        <p:tgtEl>
                                          <p:spTgt spid="136"/>
                                        </p:tgtEl>
                                        <p:attrNameLst>
                                          <p:attrName>style.visibility</p:attrName>
                                        </p:attrNameLst>
                                      </p:cBhvr>
                                      <p:to>
                                        <p:strVal val="visible"/>
                                      </p:to>
                                    </p:set>
                                    <p:animEffect transition="in" filter="dissolve">
                                      <p:cBhvr>
                                        <p:cTn id="66" dur="500"/>
                                        <p:tgtEl>
                                          <p:spTgt spid="136"/>
                                        </p:tgtEl>
                                      </p:cBhvr>
                                    </p:animEffect>
                                  </p:childTnLst>
                                </p:cTn>
                              </p:par>
                            </p:childTnLst>
                          </p:cTn>
                        </p:par>
                        <p:par>
                          <p:cTn id="67" fill="hold">
                            <p:stCondLst>
                              <p:cond delay="1000"/>
                            </p:stCondLst>
                            <p:childTnLst>
                              <p:par>
                                <p:cTn id="68" presetID="1" presetClass="entr" presetSubtype="0" fill="hold" grpId="0" nodeType="afterEffect">
                                  <p:stCondLst>
                                    <p:cond delay="0"/>
                                  </p:stCondLst>
                                  <p:childTnLst>
                                    <p:set>
                                      <p:cBhvr>
                                        <p:cTn id="69" dur="1" fill="hold">
                                          <p:stCondLst>
                                            <p:cond delay="0"/>
                                          </p:stCondLst>
                                        </p:cTn>
                                        <p:tgtEl>
                                          <p:spTgt spid="140"/>
                                        </p:tgtEl>
                                        <p:attrNameLst>
                                          <p:attrName>style.visibility</p:attrName>
                                        </p:attrNameLst>
                                      </p:cBhvr>
                                      <p:to>
                                        <p:strVal val="visible"/>
                                      </p:to>
                                    </p:set>
                                  </p:childTnLst>
                                </p:cTn>
                              </p:par>
                            </p:childTnLst>
                          </p:cTn>
                        </p:par>
                        <p:par>
                          <p:cTn id="70" fill="hold">
                            <p:stCondLst>
                              <p:cond delay="1000"/>
                            </p:stCondLst>
                            <p:childTnLst>
                              <p:par>
                                <p:cTn id="71" presetID="1" presetClass="entr" presetSubtype="0" fill="hold" grpId="0" nodeType="afterEffect">
                                  <p:stCondLst>
                                    <p:cond delay="0"/>
                                  </p:stCondLst>
                                  <p:childTnLst>
                                    <p:set>
                                      <p:cBhvr>
                                        <p:cTn id="72" dur="1" fill="hold">
                                          <p:stCondLst>
                                            <p:cond delay="0"/>
                                          </p:stCondLst>
                                        </p:cTn>
                                        <p:tgtEl>
                                          <p:spTgt spid="141"/>
                                        </p:tgtEl>
                                        <p:attrNameLst>
                                          <p:attrName>style.visibility</p:attrName>
                                        </p:attrNameLst>
                                      </p:cBhvr>
                                      <p:to>
                                        <p:strVal val="visible"/>
                                      </p:to>
                                    </p:set>
                                  </p:childTnLst>
                                </p:cTn>
                              </p:par>
                            </p:childTnLst>
                          </p:cTn>
                        </p:par>
                        <p:par>
                          <p:cTn id="73" fill="hold">
                            <p:stCondLst>
                              <p:cond delay="1000"/>
                            </p:stCondLst>
                            <p:childTnLst>
                              <p:par>
                                <p:cTn id="74" presetID="22" presetClass="entr" presetSubtype="2" fill="hold" nodeType="afterEffect">
                                  <p:stCondLst>
                                    <p:cond delay="0"/>
                                  </p:stCondLst>
                                  <p:childTnLst>
                                    <p:set>
                                      <p:cBhvr>
                                        <p:cTn id="75" dur="1" fill="hold">
                                          <p:stCondLst>
                                            <p:cond delay="0"/>
                                          </p:stCondLst>
                                        </p:cTn>
                                        <p:tgtEl>
                                          <p:spTgt spid="142"/>
                                        </p:tgtEl>
                                        <p:attrNameLst>
                                          <p:attrName>style.visibility</p:attrName>
                                        </p:attrNameLst>
                                      </p:cBhvr>
                                      <p:to>
                                        <p:strVal val="visible"/>
                                      </p:to>
                                    </p:set>
                                    <p:animEffect transition="in" filter="wipe(right)">
                                      <p:cBhvr>
                                        <p:cTn id="76" dur="500"/>
                                        <p:tgtEl>
                                          <p:spTgt spid="142"/>
                                        </p:tgtEl>
                                      </p:cBhvr>
                                    </p:animEffect>
                                  </p:childTnLst>
                                </p:cTn>
                              </p:par>
                            </p:childTnLst>
                          </p:cTn>
                        </p:par>
                        <p:par>
                          <p:cTn id="77" fill="hold">
                            <p:stCondLst>
                              <p:cond delay="1500"/>
                            </p:stCondLst>
                            <p:childTnLst>
                              <p:par>
                                <p:cTn id="78" presetID="22" presetClass="entr" presetSubtype="8" fill="hold" nodeType="afterEffect">
                                  <p:stCondLst>
                                    <p:cond delay="0"/>
                                  </p:stCondLst>
                                  <p:childTnLst>
                                    <p:set>
                                      <p:cBhvr>
                                        <p:cTn id="79" dur="1" fill="hold">
                                          <p:stCondLst>
                                            <p:cond delay="0"/>
                                          </p:stCondLst>
                                        </p:cTn>
                                        <p:tgtEl>
                                          <p:spTgt spid="137"/>
                                        </p:tgtEl>
                                        <p:attrNameLst>
                                          <p:attrName>style.visibility</p:attrName>
                                        </p:attrNameLst>
                                      </p:cBhvr>
                                      <p:to>
                                        <p:strVal val="visible"/>
                                      </p:to>
                                    </p:set>
                                    <p:animEffect transition="in" filter="wipe(left)">
                                      <p:cBhvr>
                                        <p:cTn id="80" dur="500"/>
                                        <p:tgtEl>
                                          <p:spTgt spid="137"/>
                                        </p:tgtEl>
                                      </p:cBhvr>
                                    </p:animEffect>
                                  </p:childTnLst>
                                </p:cTn>
                              </p:par>
                            </p:childTnLst>
                          </p:cTn>
                        </p:par>
                        <p:par>
                          <p:cTn id="81" fill="hold">
                            <p:stCondLst>
                              <p:cond delay="2000"/>
                            </p:stCondLst>
                            <p:childTnLst>
                              <p:par>
                                <p:cTn id="82" presetID="63" presetClass="path" presetSubtype="0" accel="50000" decel="50000" fill="hold" grpId="1" nodeType="afterEffect">
                                  <p:stCondLst>
                                    <p:cond delay="0"/>
                                  </p:stCondLst>
                                  <p:childTnLst>
                                    <p:animMotion origin="layout" path="M 0 0 L 0.25 0 E" pathEditMode="relative" ptsTypes="">
                                      <p:cBhvr>
                                        <p:cTn id="83" dur="1000" fill="hold"/>
                                        <p:tgtEl>
                                          <p:spTgt spid="140"/>
                                        </p:tgtEl>
                                        <p:attrNameLst>
                                          <p:attrName>ppt_x</p:attrName>
                                          <p:attrName>ppt_y</p:attrName>
                                        </p:attrNameLst>
                                      </p:cBhvr>
                                    </p:animMotion>
                                  </p:childTnLst>
                                </p:cTn>
                              </p:par>
                              <p:par>
                                <p:cTn id="84" presetID="6" presetClass="exit" presetSubtype="32" fill="hold" grpId="2" nodeType="withEffect">
                                  <p:stCondLst>
                                    <p:cond delay="0"/>
                                  </p:stCondLst>
                                  <p:childTnLst>
                                    <p:animEffect transition="out" filter="circle(out)">
                                      <p:cBhvr>
                                        <p:cTn id="85" dur="500"/>
                                        <p:tgtEl>
                                          <p:spTgt spid="140"/>
                                        </p:tgtEl>
                                      </p:cBhvr>
                                    </p:animEffect>
                                    <p:set>
                                      <p:cBhvr>
                                        <p:cTn id="86" dur="1" fill="hold">
                                          <p:stCondLst>
                                            <p:cond delay="499"/>
                                          </p:stCondLst>
                                        </p:cTn>
                                        <p:tgtEl>
                                          <p:spTgt spid="140"/>
                                        </p:tgtEl>
                                        <p:attrNameLst>
                                          <p:attrName>style.visibility</p:attrName>
                                        </p:attrNameLst>
                                      </p:cBhvr>
                                      <p:to>
                                        <p:strVal val="hidden"/>
                                      </p:to>
                                    </p:set>
                                  </p:childTnLst>
                                </p:cTn>
                              </p:par>
                            </p:childTnLst>
                          </p:cTn>
                        </p:par>
                        <p:par>
                          <p:cTn id="87" fill="hold">
                            <p:stCondLst>
                              <p:cond delay="3000"/>
                            </p:stCondLst>
                            <p:childTnLst>
                              <p:par>
                                <p:cTn id="88" presetID="21" presetClass="entr" presetSubtype="1" fill="hold" grpId="0" nodeType="afterEffect">
                                  <p:stCondLst>
                                    <p:cond delay="0"/>
                                  </p:stCondLst>
                                  <p:childTnLst>
                                    <p:set>
                                      <p:cBhvr>
                                        <p:cTn id="89" dur="1" fill="hold">
                                          <p:stCondLst>
                                            <p:cond delay="0"/>
                                          </p:stCondLst>
                                        </p:cTn>
                                        <p:tgtEl>
                                          <p:spTgt spid="143"/>
                                        </p:tgtEl>
                                        <p:attrNameLst>
                                          <p:attrName>style.visibility</p:attrName>
                                        </p:attrNameLst>
                                      </p:cBhvr>
                                      <p:to>
                                        <p:strVal val="visible"/>
                                      </p:to>
                                    </p:set>
                                    <p:animEffect transition="in" filter="wheel(1)">
                                      <p:cBhvr>
                                        <p:cTn id="90" dur="500"/>
                                        <p:tgtEl>
                                          <p:spTgt spid="143"/>
                                        </p:tgtEl>
                                      </p:cBhvr>
                                    </p:animEffect>
                                  </p:childTnLst>
                                </p:cTn>
                              </p:par>
                              <p:par>
                                <p:cTn id="91" presetID="1" presetClass="exit" presetSubtype="0" fill="hold" nodeType="withEffect">
                                  <p:stCondLst>
                                    <p:cond delay="0"/>
                                  </p:stCondLst>
                                  <p:childTnLst>
                                    <p:set>
                                      <p:cBhvr>
                                        <p:cTn id="92" dur="1" fill="hold">
                                          <p:stCondLst>
                                            <p:cond delay="0"/>
                                          </p:stCondLst>
                                        </p:cTn>
                                        <p:tgtEl>
                                          <p:spTgt spid="142"/>
                                        </p:tgtEl>
                                        <p:attrNameLst>
                                          <p:attrName>style.visibility</p:attrName>
                                        </p:attrNameLst>
                                      </p:cBhvr>
                                      <p:to>
                                        <p:strVal val="hidden"/>
                                      </p:to>
                                    </p:set>
                                  </p:childTnLst>
                                </p:cTn>
                              </p:par>
                            </p:childTnLst>
                          </p:cTn>
                        </p:par>
                        <p:par>
                          <p:cTn id="93" fill="hold">
                            <p:stCondLst>
                              <p:cond delay="3500"/>
                            </p:stCondLst>
                            <p:childTnLst>
                              <p:par>
                                <p:cTn id="94" presetID="22" presetClass="entr" presetSubtype="1" fill="hold" nodeType="afterEffect">
                                  <p:stCondLst>
                                    <p:cond delay="0"/>
                                  </p:stCondLst>
                                  <p:childTnLst>
                                    <p:set>
                                      <p:cBhvr>
                                        <p:cTn id="95" dur="1" fill="hold">
                                          <p:stCondLst>
                                            <p:cond delay="0"/>
                                          </p:stCondLst>
                                        </p:cTn>
                                        <p:tgtEl>
                                          <p:spTgt spid="144"/>
                                        </p:tgtEl>
                                        <p:attrNameLst>
                                          <p:attrName>style.visibility</p:attrName>
                                        </p:attrNameLst>
                                      </p:cBhvr>
                                      <p:to>
                                        <p:strVal val="visible"/>
                                      </p:to>
                                    </p:set>
                                    <p:animEffect transition="in" filter="wipe(up)">
                                      <p:cBhvr>
                                        <p:cTn id="96" dur="500"/>
                                        <p:tgtEl>
                                          <p:spTgt spid="144"/>
                                        </p:tgtEl>
                                      </p:cBhvr>
                                    </p:animEffect>
                                  </p:childTnLst>
                                </p:cTn>
                              </p:par>
                            </p:childTnLst>
                          </p:cTn>
                        </p:par>
                      </p:childTnLst>
                    </p:cTn>
                  </p:par>
                  <p:par>
                    <p:cTn id="97" fill="hold">
                      <p:stCondLst>
                        <p:cond delay="indefinite"/>
                      </p:stCondLst>
                      <p:childTnLst>
                        <p:par>
                          <p:cTn id="98" fill="hold">
                            <p:stCondLst>
                              <p:cond delay="0"/>
                            </p:stCondLst>
                            <p:childTnLst>
                              <p:par>
                                <p:cTn id="99" presetID="10" presetClass="entr" presetSubtype="0" fill="hold" grpId="0" nodeType="clickEffect">
                                  <p:stCondLst>
                                    <p:cond delay="0"/>
                                  </p:stCondLst>
                                  <p:childTnLst>
                                    <p:set>
                                      <p:cBhvr>
                                        <p:cTn id="100" dur="1" fill="hold">
                                          <p:stCondLst>
                                            <p:cond delay="0"/>
                                          </p:stCondLst>
                                        </p:cTn>
                                        <p:tgtEl>
                                          <p:spTgt spid="85"/>
                                        </p:tgtEl>
                                        <p:attrNameLst>
                                          <p:attrName>style.visibility</p:attrName>
                                        </p:attrNameLst>
                                      </p:cBhvr>
                                      <p:to>
                                        <p:strVal val="visible"/>
                                      </p:to>
                                    </p:set>
                                    <p:animEffect transition="in" filter="fade">
                                      <p:cBhvr>
                                        <p:cTn id="101" dur="500"/>
                                        <p:tgtEl>
                                          <p:spTgt spid="85"/>
                                        </p:tgtEl>
                                      </p:cBhvr>
                                    </p:animEffect>
                                  </p:childTnLst>
                                </p:cTn>
                              </p:par>
                            </p:childTnLst>
                          </p:cTn>
                        </p:par>
                      </p:childTnLst>
                    </p:cTn>
                  </p:par>
                  <p:par>
                    <p:cTn id="102" fill="hold">
                      <p:stCondLst>
                        <p:cond delay="indefinite"/>
                      </p:stCondLst>
                      <p:childTnLst>
                        <p:par>
                          <p:cTn id="103" fill="hold">
                            <p:stCondLst>
                              <p:cond delay="0"/>
                            </p:stCondLst>
                            <p:childTnLst>
                              <p:par>
                                <p:cTn id="104" presetID="10" presetClass="entr" presetSubtype="0" fill="hold" grpId="0" nodeType="clickEffect">
                                  <p:stCondLst>
                                    <p:cond delay="0"/>
                                  </p:stCondLst>
                                  <p:childTnLst>
                                    <p:set>
                                      <p:cBhvr>
                                        <p:cTn id="105" dur="1" fill="hold">
                                          <p:stCondLst>
                                            <p:cond delay="0"/>
                                          </p:stCondLst>
                                        </p:cTn>
                                        <p:tgtEl>
                                          <p:spTgt spid="77"/>
                                        </p:tgtEl>
                                        <p:attrNameLst>
                                          <p:attrName>style.visibility</p:attrName>
                                        </p:attrNameLst>
                                      </p:cBhvr>
                                      <p:to>
                                        <p:strVal val="visible"/>
                                      </p:to>
                                    </p:set>
                                    <p:animEffect transition="in" filter="fade">
                                      <p:cBhvr>
                                        <p:cTn id="106" dur="500"/>
                                        <p:tgtEl>
                                          <p:spTgt spid="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 grpId="0"/>
      <p:bldP spid="77" grpId="0"/>
      <p:bldP spid="83" grpId="0"/>
      <p:bldP spid="89" grpId="0" animBg="1"/>
      <p:bldP spid="136" grpId="0" animBg="1"/>
      <p:bldP spid="140" grpId="0" animBg="1"/>
      <p:bldP spid="140" grpId="1" animBg="1"/>
      <p:bldP spid="140" grpId="2" animBg="1"/>
      <p:bldP spid="141" grpId="0"/>
      <p:bldP spid="143" grpId="0" animBg="1"/>
      <p:bldP spid="14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Tuning </a:t>
            </a:r>
            <a:r>
              <a:rPr lang="en-US" dirty="0" smtClean="0"/>
              <a:t>Overhead</a:t>
            </a:r>
            <a:endParaRPr lang="en-US" dirty="0"/>
          </a:p>
        </p:txBody>
      </p:sp>
      <p:sp>
        <p:nvSpPr>
          <p:cNvPr id="5" name="Rectangle 4"/>
          <p:cNvSpPr/>
          <p:nvPr/>
        </p:nvSpPr>
        <p:spPr>
          <a:xfrm>
            <a:off x="5105400" y="1674125"/>
            <a:ext cx="3922681" cy="646331"/>
          </a:xfrm>
          <a:prstGeom prst="rect">
            <a:avLst/>
          </a:prstGeom>
        </p:spPr>
        <p:txBody>
          <a:bodyPr wrap="square">
            <a:spAutoFit/>
          </a:bodyPr>
          <a:lstStyle/>
          <a:p>
            <a:pPr marL="285750" indent="-285750">
              <a:buFont typeface="Arial" panose="020B0604020202020204" pitchFamily="34" charset="0"/>
              <a:buChar char="•"/>
            </a:pPr>
            <a:r>
              <a:rPr lang="en-US" dirty="0" smtClean="0"/>
              <a:t>Reduce configurations </a:t>
            </a:r>
            <a:r>
              <a:rPr lang="en-US" dirty="0" smtClean="0">
                <a:sym typeface="Wingdings" panose="05000000000000000000" pitchFamily="2" charset="2"/>
              </a:rPr>
              <a:t>to reduce tuning overhead</a:t>
            </a:r>
            <a:endParaRPr lang="en-US" dirty="0"/>
          </a:p>
        </p:txBody>
      </p:sp>
      <p:sp>
        <p:nvSpPr>
          <p:cNvPr id="6" name="Rectangle 5"/>
          <p:cNvSpPr/>
          <p:nvPr/>
        </p:nvSpPr>
        <p:spPr bwMode="auto">
          <a:xfrm>
            <a:off x="5390341" y="3692983"/>
            <a:ext cx="3048000" cy="1499675"/>
          </a:xfrm>
          <a:prstGeom prst="rect">
            <a:avLst/>
          </a:prstGeom>
          <a:solidFill>
            <a:schemeClr val="bg2">
              <a:lumMod val="40000"/>
              <a:lumOff val="60000"/>
            </a:scheme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nvGrpSpPr>
          <p:cNvPr id="7" name="Group 6"/>
          <p:cNvGrpSpPr/>
          <p:nvPr/>
        </p:nvGrpSpPr>
        <p:grpSpPr>
          <a:xfrm>
            <a:off x="5494243" y="3767028"/>
            <a:ext cx="2840195" cy="1359964"/>
            <a:chOff x="5533961" y="4163071"/>
            <a:chExt cx="2840195" cy="1359964"/>
          </a:xfrm>
        </p:grpSpPr>
        <p:grpSp>
          <p:nvGrpSpPr>
            <p:cNvPr id="8" name="Group 396"/>
            <p:cNvGrpSpPr/>
            <p:nvPr/>
          </p:nvGrpSpPr>
          <p:grpSpPr>
            <a:xfrm>
              <a:off x="5533961" y="4163071"/>
              <a:ext cx="2840195" cy="646235"/>
              <a:chOff x="4339757" y="3310597"/>
              <a:chExt cx="2840195" cy="646235"/>
            </a:xfrm>
            <a:solidFill>
              <a:schemeClr val="accent1"/>
            </a:solidFill>
          </p:grpSpPr>
          <p:sp>
            <p:nvSpPr>
              <p:cNvPr id="12" name="Rectangle 11"/>
              <p:cNvSpPr/>
              <p:nvPr/>
            </p:nvSpPr>
            <p:spPr bwMode="auto">
              <a:xfrm>
                <a:off x="4339757" y="3310597"/>
                <a:ext cx="1364769" cy="646235"/>
              </a:xfrm>
              <a:prstGeom prst="rect">
                <a:avLst/>
              </a:prstGeom>
              <a:grp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a:rPr>
                  <a:t>Core A</a:t>
                </a:r>
              </a:p>
            </p:txBody>
          </p:sp>
          <p:sp>
            <p:nvSpPr>
              <p:cNvPr id="13" name="Rectangle 12"/>
              <p:cNvSpPr/>
              <p:nvPr/>
            </p:nvSpPr>
            <p:spPr bwMode="auto">
              <a:xfrm>
                <a:off x="5815183" y="3310597"/>
                <a:ext cx="1364769" cy="646235"/>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a:rPr>
                  <a:t>Core B</a:t>
                </a:r>
              </a:p>
            </p:txBody>
          </p:sp>
        </p:grpSp>
        <p:grpSp>
          <p:nvGrpSpPr>
            <p:cNvPr id="9" name="Group 396"/>
            <p:cNvGrpSpPr/>
            <p:nvPr/>
          </p:nvGrpSpPr>
          <p:grpSpPr>
            <a:xfrm>
              <a:off x="5533961" y="4876800"/>
              <a:ext cx="2840195" cy="646235"/>
              <a:chOff x="4339757" y="3310597"/>
              <a:chExt cx="2840195" cy="646235"/>
            </a:xfrm>
            <a:solidFill>
              <a:schemeClr val="accent1"/>
            </a:solidFill>
          </p:grpSpPr>
          <p:sp>
            <p:nvSpPr>
              <p:cNvPr id="10" name="Rectangle 9"/>
              <p:cNvSpPr/>
              <p:nvPr/>
            </p:nvSpPr>
            <p:spPr bwMode="auto">
              <a:xfrm>
                <a:off x="4339757" y="3310597"/>
                <a:ext cx="1364769" cy="646235"/>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eaLnBrk="0" fontAlgn="base" hangingPunct="0">
                  <a:spcBef>
                    <a:spcPct val="0"/>
                  </a:spcBef>
                  <a:spcAft>
                    <a:spcPct val="0"/>
                  </a:spcAft>
                </a:pPr>
                <a:r>
                  <a:rPr lang="en-US" sz="1600" dirty="0" smtClean="0"/>
                  <a:t>Core C</a:t>
                </a:r>
                <a:endParaRPr lang="en-US" sz="1600" dirty="0"/>
              </a:p>
            </p:txBody>
          </p:sp>
          <p:sp>
            <p:nvSpPr>
              <p:cNvPr id="11" name="Rectangle 10"/>
              <p:cNvSpPr/>
              <p:nvPr/>
            </p:nvSpPr>
            <p:spPr bwMode="auto">
              <a:xfrm>
                <a:off x="5815183" y="3310597"/>
                <a:ext cx="1364769" cy="646235"/>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a:rPr>
                  <a:t>Core D</a:t>
                </a:r>
              </a:p>
            </p:txBody>
          </p:sp>
        </p:grpSp>
      </p:grpSp>
      <p:sp>
        <p:nvSpPr>
          <p:cNvPr id="14" name="Rectangle 13"/>
          <p:cNvSpPr/>
          <p:nvPr/>
        </p:nvSpPr>
        <p:spPr>
          <a:xfrm>
            <a:off x="5105400" y="5221069"/>
            <a:ext cx="3617881" cy="646331"/>
          </a:xfrm>
          <a:prstGeom prst="rect">
            <a:avLst/>
          </a:prstGeom>
        </p:spPr>
        <p:txBody>
          <a:bodyPr wrap="square">
            <a:spAutoFit/>
          </a:bodyPr>
          <a:lstStyle/>
          <a:p>
            <a:pPr algn="ctr"/>
            <a:r>
              <a:rPr lang="en-US" dirty="0" smtClean="0"/>
              <a:t>Example: quad core system, each core has </a:t>
            </a:r>
            <a:r>
              <a:rPr lang="en-US" b="1" u="sng" dirty="0" smtClean="0"/>
              <a:t>2</a:t>
            </a:r>
            <a:r>
              <a:rPr lang="en-US" dirty="0" smtClean="0"/>
              <a:t> configurations</a:t>
            </a:r>
            <a:endParaRPr lang="en-US" dirty="0"/>
          </a:p>
        </p:txBody>
      </p:sp>
      <p:grpSp>
        <p:nvGrpSpPr>
          <p:cNvPr id="15" name="Group 14"/>
          <p:cNvGrpSpPr/>
          <p:nvPr/>
        </p:nvGrpSpPr>
        <p:grpSpPr>
          <a:xfrm>
            <a:off x="5494243" y="3765024"/>
            <a:ext cx="2840195" cy="1356041"/>
            <a:chOff x="5533961" y="4157665"/>
            <a:chExt cx="2840195" cy="1356041"/>
          </a:xfrm>
        </p:grpSpPr>
        <p:grpSp>
          <p:nvGrpSpPr>
            <p:cNvPr id="16" name="Group 402"/>
            <p:cNvGrpSpPr/>
            <p:nvPr/>
          </p:nvGrpSpPr>
          <p:grpSpPr>
            <a:xfrm>
              <a:off x="5533961" y="4157665"/>
              <a:ext cx="2840195" cy="646235"/>
              <a:chOff x="4339754" y="3969237"/>
              <a:chExt cx="2840195" cy="646235"/>
            </a:xfrm>
            <a:solidFill>
              <a:srgbClr val="CCFF99"/>
            </a:solidFill>
          </p:grpSpPr>
          <p:sp>
            <p:nvSpPr>
              <p:cNvPr id="20" name="Rectangle 19"/>
              <p:cNvSpPr/>
              <p:nvPr/>
            </p:nvSpPr>
            <p:spPr bwMode="auto">
              <a:xfrm>
                <a:off x="4339754" y="3969237"/>
                <a:ext cx="1364769" cy="646235"/>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eaLnBrk="0" fontAlgn="base" hangingPunct="0">
                  <a:spcBef>
                    <a:spcPct val="0"/>
                  </a:spcBef>
                  <a:spcAft>
                    <a:spcPct val="0"/>
                  </a:spcAft>
                </a:pPr>
                <a:r>
                  <a:rPr lang="en-US" sz="1600" dirty="0"/>
                  <a:t>Core A</a:t>
                </a:r>
              </a:p>
            </p:txBody>
          </p:sp>
          <p:sp>
            <p:nvSpPr>
              <p:cNvPr id="21" name="Rectangle 20"/>
              <p:cNvSpPr/>
              <p:nvPr/>
            </p:nvSpPr>
            <p:spPr bwMode="auto">
              <a:xfrm>
                <a:off x="5815180" y="3969237"/>
                <a:ext cx="1364769" cy="646235"/>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eaLnBrk="0" fontAlgn="base" hangingPunct="0">
                  <a:spcBef>
                    <a:spcPct val="0"/>
                  </a:spcBef>
                  <a:spcAft>
                    <a:spcPct val="0"/>
                  </a:spcAft>
                </a:pPr>
                <a:r>
                  <a:rPr lang="en-US" sz="1600" dirty="0"/>
                  <a:t>Core </a:t>
                </a:r>
                <a:r>
                  <a:rPr lang="en-US" sz="1600" dirty="0" smtClean="0"/>
                  <a:t>B</a:t>
                </a:r>
                <a:endParaRPr lang="en-US" sz="1600" dirty="0"/>
              </a:p>
            </p:txBody>
          </p:sp>
        </p:grpSp>
        <p:grpSp>
          <p:nvGrpSpPr>
            <p:cNvPr id="17" name="Group 408"/>
            <p:cNvGrpSpPr/>
            <p:nvPr/>
          </p:nvGrpSpPr>
          <p:grpSpPr>
            <a:xfrm>
              <a:off x="5533961" y="4867471"/>
              <a:ext cx="2840195" cy="646235"/>
              <a:chOff x="4339756" y="4840200"/>
              <a:chExt cx="2840195" cy="646235"/>
            </a:xfrm>
            <a:solidFill>
              <a:srgbClr val="FF5050"/>
            </a:solidFill>
          </p:grpSpPr>
          <p:sp>
            <p:nvSpPr>
              <p:cNvPr id="18" name="Rectangle 17"/>
              <p:cNvSpPr/>
              <p:nvPr/>
            </p:nvSpPr>
            <p:spPr bwMode="auto">
              <a:xfrm>
                <a:off x="4339756" y="4840200"/>
                <a:ext cx="1364769" cy="646235"/>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eaLnBrk="0" fontAlgn="base" hangingPunct="0">
                  <a:spcBef>
                    <a:spcPct val="0"/>
                  </a:spcBef>
                  <a:spcAft>
                    <a:spcPct val="0"/>
                  </a:spcAft>
                </a:pPr>
                <a:r>
                  <a:rPr lang="en-US" sz="1600" dirty="0"/>
                  <a:t>Core C</a:t>
                </a:r>
              </a:p>
            </p:txBody>
          </p:sp>
          <p:sp>
            <p:nvSpPr>
              <p:cNvPr id="19" name="Rectangle 18"/>
              <p:cNvSpPr/>
              <p:nvPr/>
            </p:nvSpPr>
            <p:spPr bwMode="auto">
              <a:xfrm>
                <a:off x="5815182" y="4840200"/>
                <a:ext cx="1364769" cy="646235"/>
              </a:xfrm>
              <a:prstGeom prst="rect">
                <a:avLst/>
              </a:prstGeom>
              <a:solidFill>
                <a:schemeClr val="bg2">
                  <a:lumMod val="60000"/>
                  <a:lumOff val="40000"/>
                </a:scheme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eaLnBrk="0" fontAlgn="base" hangingPunct="0">
                  <a:spcBef>
                    <a:spcPct val="0"/>
                  </a:spcBef>
                  <a:spcAft>
                    <a:spcPct val="0"/>
                  </a:spcAft>
                </a:pPr>
                <a:r>
                  <a:rPr lang="en-US" sz="1600" dirty="0"/>
                  <a:t>Core D</a:t>
                </a:r>
              </a:p>
            </p:txBody>
          </p:sp>
        </p:grpSp>
      </p:grpSp>
      <p:sp>
        <p:nvSpPr>
          <p:cNvPr id="22" name="Rectangle 21"/>
          <p:cNvSpPr/>
          <p:nvPr/>
        </p:nvSpPr>
        <p:spPr>
          <a:xfrm>
            <a:off x="5591401" y="2215316"/>
            <a:ext cx="3436680" cy="1477328"/>
          </a:xfrm>
          <a:prstGeom prst="rect">
            <a:avLst/>
          </a:prstGeom>
        </p:spPr>
        <p:txBody>
          <a:bodyPr wrap="square">
            <a:spAutoFit/>
          </a:bodyPr>
          <a:lstStyle/>
          <a:p>
            <a:pPr marL="285750" indent="-285750">
              <a:buFont typeface="Wingdings" panose="05000000000000000000" pitchFamily="2" charset="2"/>
              <a:buChar char="Ø"/>
            </a:pPr>
            <a:r>
              <a:rPr lang="en-US" dirty="0" smtClean="0"/>
              <a:t>Tuning </a:t>
            </a:r>
            <a:r>
              <a:rPr lang="en-US" dirty="0" smtClean="0"/>
              <a:t>searches </a:t>
            </a:r>
            <a:r>
              <a:rPr lang="en-US" b="1" i="1" dirty="0" smtClean="0">
                <a:solidFill>
                  <a:srgbClr val="FF0000"/>
                </a:solidFill>
              </a:rPr>
              <a:t>2</a:t>
            </a:r>
            <a:r>
              <a:rPr lang="en-US" dirty="0" smtClean="0"/>
              <a:t> configurations</a:t>
            </a:r>
          </a:p>
          <a:p>
            <a:pPr marL="285750" indent="-285750">
              <a:buFont typeface="Wingdings" panose="05000000000000000000" pitchFamily="2" charset="2"/>
              <a:buChar char="Ø"/>
            </a:pPr>
            <a:r>
              <a:rPr lang="en-US" dirty="0"/>
              <a:t>M</a:t>
            </a:r>
            <a:r>
              <a:rPr lang="en-US" dirty="0" smtClean="0"/>
              <a:t>ust first schedule to core with best configuration for application</a:t>
            </a:r>
            <a:endParaRPr lang="en-US" dirty="0" smtClean="0"/>
          </a:p>
        </p:txBody>
      </p:sp>
      <p:sp>
        <p:nvSpPr>
          <p:cNvPr id="24" name="Slide Number Placeholder 2"/>
          <p:cNvSpPr txBox="1">
            <a:spLocks/>
          </p:cNvSpPr>
          <p:nvPr/>
        </p:nvSpPr>
        <p:spPr bwMode="auto">
          <a:xfrm>
            <a:off x="2752369" y="6552530"/>
            <a:ext cx="1905000" cy="27829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marL="0" algn="r" defTabSz="914400" rtl="0" eaLnBrk="1" latinLnBrk="0" hangingPunct="1">
              <a:defRPr sz="1400" kern="1200">
                <a:solidFill>
                  <a:schemeClr val="tx1"/>
                </a:solidFill>
                <a:latin typeface="Times"/>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AC8AD5AF-7CB5-4CD4-A719-F51A283208B1}" type="slidenum">
              <a:rPr lang="en-US" smtClean="0">
                <a:solidFill>
                  <a:srgbClr val="000000"/>
                </a:solidFill>
              </a:rPr>
              <a:pPr>
                <a:defRPr/>
              </a:pPr>
              <a:t>6</a:t>
            </a:fld>
            <a:endParaRPr lang="en-US" dirty="0">
              <a:solidFill>
                <a:srgbClr val="000000"/>
              </a:solidFill>
            </a:endParaRPr>
          </a:p>
        </p:txBody>
      </p:sp>
      <p:sp>
        <p:nvSpPr>
          <p:cNvPr id="25" name="Rectangle 24"/>
          <p:cNvSpPr/>
          <p:nvPr/>
        </p:nvSpPr>
        <p:spPr bwMode="auto">
          <a:xfrm>
            <a:off x="1106567" y="3730965"/>
            <a:ext cx="3048000" cy="1499675"/>
          </a:xfrm>
          <a:prstGeom prst="rect">
            <a:avLst/>
          </a:prstGeom>
          <a:solidFill>
            <a:schemeClr val="bg2">
              <a:lumMod val="40000"/>
              <a:lumOff val="60000"/>
            </a:scheme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6" name="Rectangle 25"/>
          <p:cNvSpPr/>
          <p:nvPr/>
        </p:nvSpPr>
        <p:spPr>
          <a:xfrm>
            <a:off x="813106" y="5273565"/>
            <a:ext cx="3617881" cy="584775"/>
          </a:xfrm>
          <a:prstGeom prst="rect">
            <a:avLst/>
          </a:prstGeom>
        </p:spPr>
        <p:txBody>
          <a:bodyPr wrap="square">
            <a:spAutoFit/>
          </a:bodyPr>
          <a:lstStyle/>
          <a:p>
            <a:pPr algn="ctr"/>
            <a:r>
              <a:rPr lang="en-US" sz="1600" dirty="0" smtClean="0"/>
              <a:t>Example: quad core system, each core has </a:t>
            </a:r>
            <a:r>
              <a:rPr lang="en-US" sz="1600" i="1" dirty="0" smtClean="0"/>
              <a:t>same </a:t>
            </a:r>
            <a:r>
              <a:rPr lang="en-US" sz="1600" b="1" u="sng" dirty="0" smtClean="0"/>
              <a:t>8</a:t>
            </a:r>
            <a:r>
              <a:rPr lang="en-US" sz="1600" dirty="0" smtClean="0"/>
              <a:t> configurations</a:t>
            </a:r>
            <a:endParaRPr lang="en-US" sz="1600" dirty="0"/>
          </a:p>
        </p:txBody>
      </p:sp>
      <p:grpSp>
        <p:nvGrpSpPr>
          <p:cNvPr id="27" name="Group 26"/>
          <p:cNvGrpSpPr/>
          <p:nvPr/>
        </p:nvGrpSpPr>
        <p:grpSpPr>
          <a:xfrm>
            <a:off x="1210469" y="3790821"/>
            <a:ext cx="2840195" cy="1368226"/>
            <a:chOff x="1420425" y="3122286"/>
            <a:chExt cx="2840195" cy="1368226"/>
          </a:xfrm>
        </p:grpSpPr>
        <p:grpSp>
          <p:nvGrpSpPr>
            <p:cNvPr id="28" name="Group 408"/>
            <p:cNvGrpSpPr/>
            <p:nvPr/>
          </p:nvGrpSpPr>
          <p:grpSpPr>
            <a:xfrm>
              <a:off x="1420425" y="3844277"/>
              <a:ext cx="2840195" cy="646235"/>
              <a:chOff x="549009" y="4696984"/>
              <a:chExt cx="2840195" cy="646235"/>
            </a:xfrm>
            <a:solidFill>
              <a:srgbClr val="FF5050"/>
            </a:solidFill>
          </p:grpSpPr>
          <p:sp>
            <p:nvSpPr>
              <p:cNvPr id="32" name="Rectangle 31"/>
              <p:cNvSpPr/>
              <p:nvPr/>
            </p:nvSpPr>
            <p:spPr bwMode="auto">
              <a:xfrm>
                <a:off x="549009" y="4696984"/>
                <a:ext cx="1364769" cy="646235"/>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eaLnBrk="0" fontAlgn="base" hangingPunct="0">
                  <a:spcBef>
                    <a:spcPct val="0"/>
                  </a:spcBef>
                  <a:spcAft>
                    <a:spcPct val="0"/>
                  </a:spcAft>
                </a:pPr>
                <a:r>
                  <a:rPr lang="en-US" sz="1600" dirty="0"/>
                  <a:t>Core C</a:t>
                </a:r>
              </a:p>
            </p:txBody>
          </p:sp>
          <p:sp>
            <p:nvSpPr>
              <p:cNvPr id="33" name="Rectangle 32"/>
              <p:cNvSpPr/>
              <p:nvPr/>
            </p:nvSpPr>
            <p:spPr bwMode="auto">
              <a:xfrm>
                <a:off x="2024435" y="4696984"/>
                <a:ext cx="1364769" cy="646235"/>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eaLnBrk="0" fontAlgn="base" hangingPunct="0">
                  <a:spcBef>
                    <a:spcPct val="0"/>
                  </a:spcBef>
                  <a:spcAft>
                    <a:spcPct val="0"/>
                  </a:spcAft>
                </a:pPr>
                <a:r>
                  <a:rPr lang="en-US" sz="1600" dirty="0"/>
                  <a:t>Core D</a:t>
                </a:r>
              </a:p>
            </p:txBody>
          </p:sp>
        </p:grpSp>
        <p:grpSp>
          <p:nvGrpSpPr>
            <p:cNvPr id="29" name="Group 408"/>
            <p:cNvGrpSpPr/>
            <p:nvPr/>
          </p:nvGrpSpPr>
          <p:grpSpPr>
            <a:xfrm>
              <a:off x="1420425" y="3122286"/>
              <a:ext cx="2840195" cy="646235"/>
              <a:chOff x="549009" y="4696984"/>
              <a:chExt cx="2840195" cy="646235"/>
            </a:xfrm>
            <a:solidFill>
              <a:srgbClr val="FF5050"/>
            </a:solidFill>
          </p:grpSpPr>
          <p:sp>
            <p:nvSpPr>
              <p:cNvPr id="30" name="Rectangle 29"/>
              <p:cNvSpPr/>
              <p:nvPr/>
            </p:nvSpPr>
            <p:spPr bwMode="auto">
              <a:xfrm>
                <a:off x="549009" y="4696984"/>
                <a:ext cx="1364769" cy="646235"/>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eaLnBrk="0" fontAlgn="base" hangingPunct="0">
                  <a:spcBef>
                    <a:spcPct val="0"/>
                  </a:spcBef>
                  <a:spcAft>
                    <a:spcPct val="0"/>
                  </a:spcAft>
                </a:pPr>
                <a:r>
                  <a:rPr lang="en-US" sz="1600" dirty="0"/>
                  <a:t>Core </a:t>
                </a:r>
                <a:r>
                  <a:rPr lang="en-US" sz="1600" dirty="0" smtClean="0"/>
                  <a:t>A</a:t>
                </a:r>
                <a:endParaRPr lang="en-US" sz="1600" dirty="0"/>
              </a:p>
            </p:txBody>
          </p:sp>
          <p:sp>
            <p:nvSpPr>
              <p:cNvPr id="31" name="Rectangle 30"/>
              <p:cNvSpPr/>
              <p:nvPr/>
            </p:nvSpPr>
            <p:spPr bwMode="auto">
              <a:xfrm>
                <a:off x="2024435" y="4696984"/>
                <a:ext cx="1364769" cy="646235"/>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eaLnBrk="0" fontAlgn="base" hangingPunct="0">
                  <a:spcBef>
                    <a:spcPct val="0"/>
                  </a:spcBef>
                  <a:spcAft>
                    <a:spcPct val="0"/>
                  </a:spcAft>
                </a:pPr>
                <a:r>
                  <a:rPr lang="en-US" sz="1600" dirty="0"/>
                  <a:t>Core </a:t>
                </a:r>
                <a:r>
                  <a:rPr lang="en-US" sz="1600" dirty="0" smtClean="0"/>
                  <a:t>B</a:t>
                </a:r>
                <a:endParaRPr lang="en-US" sz="1600" dirty="0"/>
              </a:p>
            </p:txBody>
          </p:sp>
        </p:grpSp>
      </p:grpSp>
      <p:grpSp>
        <p:nvGrpSpPr>
          <p:cNvPr id="34" name="Group 33"/>
          <p:cNvGrpSpPr/>
          <p:nvPr/>
        </p:nvGrpSpPr>
        <p:grpSpPr>
          <a:xfrm>
            <a:off x="1204508" y="3788152"/>
            <a:ext cx="2840195" cy="1370895"/>
            <a:chOff x="1420425" y="3120396"/>
            <a:chExt cx="2840195" cy="1370895"/>
          </a:xfrm>
        </p:grpSpPr>
        <p:grpSp>
          <p:nvGrpSpPr>
            <p:cNvPr id="35" name="Group 408"/>
            <p:cNvGrpSpPr/>
            <p:nvPr/>
          </p:nvGrpSpPr>
          <p:grpSpPr>
            <a:xfrm>
              <a:off x="1420425" y="3845056"/>
              <a:ext cx="2840195" cy="646235"/>
              <a:chOff x="549009" y="4696984"/>
              <a:chExt cx="2840195" cy="646235"/>
            </a:xfrm>
            <a:solidFill>
              <a:srgbClr val="FF5050"/>
            </a:solidFill>
          </p:grpSpPr>
          <p:sp>
            <p:nvSpPr>
              <p:cNvPr id="39" name="Rectangle 38"/>
              <p:cNvSpPr/>
              <p:nvPr/>
            </p:nvSpPr>
            <p:spPr bwMode="auto">
              <a:xfrm>
                <a:off x="549009" y="4696984"/>
                <a:ext cx="1364769" cy="646235"/>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eaLnBrk="0" fontAlgn="base" hangingPunct="0">
                  <a:spcBef>
                    <a:spcPct val="0"/>
                  </a:spcBef>
                  <a:spcAft>
                    <a:spcPct val="0"/>
                  </a:spcAft>
                </a:pPr>
                <a:r>
                  <a:rPr lang="en-US" sz="1600" dirty="0"/>
                  <a:t>Core C</a:t>
                </a:r>
              </a:p>
            </p:txBody>
          </p:sp>
          <p:sp>
            <p:nvSpPr>
              <p:cNvPr id="40" name="Rectangle 39"/>
              <p:cNvSpPr/>
              <p:nvPr/>
            </p:nvSpPr>
            <p:spPr bwMode="auto">
              <a:xfrm>
                <a:off x="2024435" y="4696984"/>
                <a:ext cx="1364769" cy="646235"/>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eaLnBrk="0" fontAlgn="base" hangingPunct="0">
                  <a:spcBef>
                    <a:spcPct val="0"/>
                  </a:spcBef>
                  <a:spcAft>
                    <a:spcPct val="0"/>
                  </a:spcAft>
                </a:pPr>
                <a:r>
                  <a:rPr lang="en-US" sz="1600" dirty="0"/>
                  <a:t>Core D</a:t>
                </a:r>
              </a:p>
            </p:txBody>
          </p:sp>
        </p:grpSp>
        <p:grpSp>
          <p:nvGrpSpPr>
            <p:cNvPr id="36" name="Group 408"/>
            <p:cNvGrpSpPr/>
            <p:nvPr/>
          </p:nvGrpSpPr>
          <p:grpSpPr>
            <a:xfrm>
              <a:off x="1420425" y="3120396"/>
              <a:ext cx="2840195" cy="646235"/>
              <a:chOff x="549009" y="4696984"/>
              <a:chExt cx="2840195" cy="646235"/>
            </a:xfrm>
            <a:solidFill>
              <a:srgbClr val="FF5050"/>
            </a:solidFill>
          </p:grpSpPr>
          <p:sp>
            <p:nvSpPr>
              <p:cNvPr id="37" name="Rectangle 36"/>
              <p:cNvSpPr/>
              <p:nvPr/>
            </p:nvSpPr>
            <p:spPr bwMode="auto">
              <a:xfrm>
                <a:off x="549009" y="4696984"/>
                <a:ext cx="1364769" cy="646235"/>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eaLnBrk="0" fontAlgn="base" hangingPunct="0">
                  <a:spcBef>
                    <a:spcPct val="0"/>
                  </a:spcBef>
                  <a:spcAft>
                    <a:spcPct val="0"/>
                  </a:spcAft>
                </a:pPr>
                <a:r>
                  <a:rPr lang="en-US" sz="1600" dirty="0"/>
                  <a:t>Core </a:t>
                </a:r>
                <a:r>
                  <a:rPr lang="en-US" sz="1600" dirty="0" smtClean="0"/>
                  <a:t>A</a:t>
                </a:r>
                <a:endParaRPr lang="en-US" sz="1600" dirty="0"/>
              </a:p>
            </p:txBody>
          </p:sp>
          <p:sp>
            <p:nvSpPr>
              <p:cNvPr id="38" name="Rectangle 37"/>
              <p:cNvSpPr/>
              <p:nvPr/>
            </p:nvSpPr>
            <p:spPr bwMode="auto">
              <a:xfrm>
                <a:off x="2024435" y="4696984"/>
                <a:ext cx="1364769" cy="646235"/>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eaLnBrk="0" fontAlgn="base" hangingPunct="0">
                  <a:spcBef>
                    <a:spcPct val="0"/>
                  </a:spcBef>
                  <a:spcAft>
                    <a:spcPct val="0"/>
                  </a:spcAft>
                </a:pPr>
                <a:r>
                  <a:rPr lang="en-US" sz="1600" dirty="0"/>
                  <a:t>Core </a:t>
                </a:r>
                <a:r>
                  <a:rPr lang="en-US" sz="1600" dirty="0" smtClean="0"/>
                  <a:t>B</a:t>
                </a:r>
                <a:endParaRPr lang="en-US" sz="1600" dirty="0"/>
              </a:p>
            </p:txBody>
          </p:sp>
        </p:grpSp>
      </p:grpSp>
      <p:grpSp>
        <p:nvGrpSpPr>
          <p:cNvPr id="41" name="Group 40"/>
          <p:cNvGrpSpPr/>
          <p:nvPr/>
        </p:nvGrpSpPr>
        <p:grpSpPr>
          <a:xfrm>
            <a:off x="1210929" y="3788152"/>
            <a:ext cx="2846315" cy="1369682"/>
            <a:chOff x="1414305" y="3126118"/>
            <a:chExt cx="2846315" cy="1369682"/>
          </a:xfrm>
        </p:grpSpPr>
        <p:grpSp>
          <p:nvGrpSpPr>
            <p:cNvPr id="42" name="Group 411"/>
            <p:cNvGrpSpPr/>
            <p:nvPr/>
          </p:nvGrpSpPr>
          <p:grpSpPr>
            <a:xfrm>
              <a:off x="1420425" y="3126118"/>
              <a:ext cx="2840195" cy="646235"/>
              <a:chOff x="1070903" y="6978703"/>
              <a:chExt cx="2840195" cy="646235"/>
            </a:xfrm>
            <a:solidFill>
              <a:srgbClr val="FFC000"/>
            </a:solidFill>
          </p:grpSpPr>
          <p:sp>
            <p:nvSpPr>
              <p:cNvPr id="46" name="Rectangle 45"/>
              <p:cNvSpPr/>
              <p:nvPr/>
            </p:nvSpPr>
            <p:spPr bwMode="auto">
              <a:xfrm>
                <a:off x="1070903" y="6978703"/>
                <a:ext cx="1364769" cy="646235"/>
              </a:xfrm>
              <a:prstGeom prst="rect">
                <a:avLst/>
              </a:prstGeom>
              <a:grp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eaLnBrk="0" fontAlgn="base" hangingPunct="0">
                  <a:spcBef>
                    <a:spcPct val="0"/>
                  </a:spcBef>
                  <a:spcAft>
                    <a:spcPct val="0"/>
                  </a:spcAft>
                </a:pPr>
                <a:r>
                  <a:rPr lang="en-US" sz="1600" dirty="0"/>
                  <a:t>Core A</a:t>
                </a:r>
              </a:p>
            </p:txBody>
          </p:sp>
          <p:sp>
            <p:nvSpPr>
              <p:cNvPr id="47" name="Rectangle 46"/>
              <p:cNvSpPr/>
              <p:nvPr/>
            </p:nvSpPr>
            <p:spPr bwMode="auto">
              <a:xfrm>
                <a:off x="2546329" y="6978703"/>
                <a:ext cx="1364769" cy="646235"/>
              </a:xfrm>
              <a:prstGeom prst="rect">
                <a:avLst/>
              </a:prstGeom>
              <a:grp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eaLnBrk="0" fontAlgn="base" hangingPunct="0">
                  <a:spcBef>
                    <a:spcPct val="0"/>
                  </a:spcBef>
                  <a:spcAft>
                    <a:spcPct val="0"/>
                  </a:spcAft>
                </a:pPr>
                <a:r>
                  <a:rPr lang="en-US" sz="1600" dirty="0"/>
                  <a:t>Core </a:t>
                </a:r>
                <a:r>
                  <a:rPr lang="en-US" sz="1600" dirty="0" smtClean="0"/>
                  <a:t>B</a:t>
                </a:r>
                <a:endParaRPr lang="en-US" sz="1600" dirty="0"/>
              </a:p>
            </p:txBody>
          </p:sp>
        </p:grpSp>
        <p:grpSp>
          <p:nvGrpSpPr>
            <p:cNvPr id="43" name="Group 411"/>
            <p:cNvGrpSpPr/>
            <p:nvPr/>
          </p:nvGrpSpPr>
          <p:grpSpPr>
            <a:xfrm>
              <a:off x="1414305" y="3849565"/>
              <a:ext cx="2840195" cy="646235"/>
              <a:chOff x="1070903" y="6978703"/>
              <a:chExt cx="2840195" cy="646235"/>
            </a:xfrm>
            <a:solidFill>
              <a:srgbClr val="FFC000"/>
            </a:solidFill>
          </p:grpSpPr>
          <p:sp>
            <p:nvSpPr>
              <p:cNvPr id="44" name="Rectangle 43"/>
              <p:cNvSpPr/>
              <p:nvPr/>
            </p:nvSpPr>
            <p:spPr bwMode="auto">
              <a:xfrm>
                <a:off x="1070903" y="6978703"/>
                <a:ext cx="1364769" cy="646235"/>
              </a:xfrm>
              <a:prstGeom prst="rect">
                <a:avLst/>
              </a:prstGeom>
              <a:grp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eaLnBrk="0" fontAlgn="base" hangingPunct="0">
                  <a:spcBef>
                    <a:spcPct val="0"/>
                  </a:spcBef>
                  <a:spcAft>
                    <a:spcPct val="0"/>
                  </a:spcAft>
                </a:pPr>
                <a:r>
                  <a:rPr lang="en-US" sz="1600" dirty="0"/>
                  <a:t>Core </a:t>
                </a:r>
                <a:r>
                  <a:rPr lang="en-US" sz="1600" dirty="0" smtClean="0"/>
                  <a:t>C</a:t>
                </a:r>
                <a:endParaRPr lang="en-US" sz="1600" dirty="0"/>
              </a:p>
            </p:txBody>
          </p:sp>
          <p:sp>
            <p:nvSpPr>
              <p:cNvPr id="45" name="Rectangle 44"/>
              <p:cNvSpPr/>
              <p:nvPr/>
            </p:nvSpPr>
            <p:spPr bwMode="auto">
              <a:xfrm>
                <a:off x="2546329" y="6978703"/>
                <a:ext cx="1364769" cy="646235"/>
              </a:xfrm>
              <a:prstGeom prst="rect">
                <a:avLst/>
              </a:prstGeom>
              <a:grp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eaLnBrk="0" fontAlgn="base" hangingPunct="0">
                  <a:spcBef>
                    <a:spcPct val="0"/>
                  </a:spcBef>
                  <a:spcAft>
                    <a:spcPct val="0"/>
                  </a:spcAft>
                </a:pPr>
                <a:r>
                  <a:rPr lang="en-US" sz="1600" dirty="0"/>
                  <a:t>Core D</a:t>
                </a:r>
              </a:p>
            </p:txBody>
          </p:sp>
        </p:grpSp>
      </p:grpSp>
      <p:grpSp>
        <p:nvGrpSpPr>
          <p:cNvPr id="48" name="Group 47"/>
          <p:cNvGrpSpPr/>
          <p:nvPr/>
        </p:nvGrpSpPr>
        <p:grpSpPr>
          <a:xfrm>
            <a:off x="1204349" y="3795622"/>
            <a:ext cx="2846315" cy="1368596"/>
            <a:chOff x="1414305" y="3125739"/>
            <a:chExt cx="2846315" cy="1368596"/>
          </a:xfrm>
        </p:grpSpPr>
        <p:grpSp>
          <p:nvGrpSpPr>
            <p:cNvPr id="49" name="Group 48"/>
            <p:cNvGrpSpPr/>
            <p:nvPr/>
          </p:nvGrpSpPr>
          <p:grpSpPr>
            <a:xfrm>
              <a:off x="1414305" y="3125739"/>
              <a:ext cx="2846315" cy="1366452"/>
              <a:chOff x="1414305" y="3125739"/>
              <a:chExt cx="2846315" cy="1366452"/>
            </a:xfrm>
          </p:grpSpPr>
          <p:grpSp>
            <p:nvGrpSpPr>
              <p:cNvPr id="53" name="Group 408"/>
              <p:cNvGrpSpPr/>
              <p:nvPr/>
            </p:nvGrpSpPr>
            <p:grpSpPr>
              <a:xfrm>
                <a:off x="1414305" y="3845956"/>
                <a:ext cx="2840195" cy="646235"/>
                <a:chOff x="549009" y="4696984"/>
                <a:chExt cx="2840195" cy="646235"/>
              </a:xfrm>
              <a:solidFill>
                <a:srgbClr val="FF5050"/>
              </a:solidFill>
            </p:grpSpPr>
            <p:sp>
              <p:nvSpPr>
                <p:cNvPr id="57" name="Rectangle 56"/>
                <p:cNvSpPr/>
                <p:nvPr/>
              </p:nvSpPr>
              <p:spPr bwMode="auto">
                <a:xfrm>
                  <a:off x="549009" y="4696984"/>
                  <a:ext cx="1364769" cy="646235"/>
                </a:xfrm>
                <a:prstGeom prst="rect">
                  <a:avLst/>
                </a:prstGeom>
                <a:solidFill>
                  <a:schemeClr val="bg2">
                    <a:lumMod val="60000"/>
                    <a:lumOff val="40000"/>
                  </a:scheme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eaLnBrk="0" fontAlgn="base" hangingPunct="0">
                    <a:spcBef>
                      <a:spcPct val="0"/>
                    </a:spcBef>
                    <a:spcAft>
                      <a:spcPct val="0"/>
                    </a:spcAft>
                  </a:pPr>
                  <a:r>
                    <a:rPr lang="en-US" sz="1600" dirty="0"/>
                    <a:t>Core C</a:t>
                  </a:r>
                </a:p>
              </p:txBody>
            </p:sp>
            <p:sp>
              <p:nvSpPr>
                <p:cNvPr id="58" name="Rectangle 57"/>
                <p:cNvSpPr/>
                <p:nvPr/>
              </p:nvSpPr>
              <p:spPr bwMode="auto">
                <a:xfrm>
                  <a:off x="2024435" y="4696984"/>
                  <a:ext cx="1364769" cy="646235"/>
                </a:xfrm>
                <a:prstGeom prst="rect">
                  <a:avLst/>
                </a:prstGeom>
                <a:solidFill>
                  <a:schemeClr val="bg2">
                    <a:lumMod val="60000"/>
                    <a:lumOff val="40000"/>
                  </a:scheme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eaLnBrk="0" fontAlgn="base" hangingPunct="0">
                    <a:spcBef>
                      <a:spcPct val="0"/>
                    </a:spcBef>
                    <a:spcAft>
                      <a:spcPct val="0"/>
                    </a:spcAft>
                  </a:pPr>
                  <a:r>
                    <a:rPr lang="en-US" sz="1600" dirty="0"/>
                    <a:t>Core D</a:t>
                  </a:r>
                </a:p>
              </p:txBody>
            </p:sp>
          </p:grpSp>
          <p:grpSp>
            <p:nvGrpSpPr>
              <p:cNvPr id="54" name="Group 411"/>
              <p:cNvGrpSpPr/>
              <p:nvPr/>
            </p:nvGrpSpPr>
            <p:grpSpPr>
              <a:xfrm>
                <a:off x="1420425" y="3125739"/>
                <a:ext cx="2840195" cy="646235"/>
                <a:chOff x="1070903" y="6978703"/>
                <a:chExt cx="2840195" cy="646235"/>
              </a:xfrm>
              <a:solidFill>
                <a:srgbClr val="CCCC00"/>
              </a:solidFill>
            </p:grpSpPr>
            <p:sp>
              <p:nvSpPr>
                <p:cNvPr id="55" name="Rectangle 54"/>
                <p:cNvSpPr/>
                <p:nvPr/>
              </p:nvSpPr>
              <p:spPr bwMode="auto">
                <a:xfrm>
                  <a:off x="1070903" y="6978703"/>
                  <a:ext cx="1364769" cy="646235"/>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eaLnBrk="0" fontAlgn="base" hangingPunct="0">
                    <a:spcBef>
                      <a:spcPct val="0"/>
                    </a:spcBef>
                    <a:spcAft>
                      <a:spcPct val="0"/>
                    </a:spcAft>
                  </a:pPr>
                  <a:r>
                    <a:rPr lang="en-US" sz="1600" dirty="0"/>
                    <a:t>Core </a:t>
                  </a:r>
                  <a:r>
                    <a:rPr lang="en-US" sz="1600" dirty="0" smtClean="0"/>
                    <a:t>A</a:t>
                  </a:r>
                  <a:endParaRPr lang="en-US" sz="1600" dirty="0"/>
                </a:p>
              </p:txBody>
            </p:sp>
            <p:sp>
              <p:nvSpPr>
                <p:cNvPr id="56" name="Rectangle 55"/>
                <p:cNvSpPr/>
                <p:nvPr/>
              </p:nvSpPr>
              <p:spPr bwMode="auto">
                <a:xfrm>
                  <a:off x="2546329" y="6978703"/>
                  <a:ext cx="1364769" cy="646235"/>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eaLnBrk="0" fontAlgn="base" hangingPunct="0">
                    <a:spcBef>
                      <a:spcPct val="0"/>
                    </a:spcBef>
                    <a:spcAft>
                      <a:spcPct val="0"/>
                    </a:spcAft>
                  </a:pPr>
                  <a:r>
                    <a:rPr lang="en-US" sz="1600" dirty="0"/>
                    <a:t>Core </a:t>
                  </a:r>
                  <a:r>
                    <a:rPr lang="en-US" sz="1600" dirty="0" smtClean="0"/>
                    <a:t>B</a:t>
                  </a:r>
                  <a:endParaRPr lang="en-US" sz="1600" dirty="0"/>
                </a:p>
              </p:txBody>
            </p:sp>
          </p:grpSp>
        </p:grpSp>
        <p:grpSp>
          <p:nvGrpSpPr>
            <p:cNvPr id="50" name="Group 411"/>
            <p:cNvGrpSpPr/>
            <p:nvPr/>
          </p:nvGrpSpPr>
          <p:grpSpPr>
            <a:xfrm>
              <a:off x="1414305" y="3848100"/>
              <a:ext cx="2840195" cy="646235"/>
              <a:chOff x="1070903" y="6978703"/>
              <a:chExt cx="2840195" cy="646235"/>
            </a:xfrm>
            <a:solidFill>
              <a:srgbClr val="CCCC00"/>
            </a:solidFill>
          </p:grpSpPr>
          <p:sp>
            <p:nvSpPr>
              <p:cNvPr id="51" name="Rectangle 50"/>
              <p:cNvSpPr/>
              <p:nvPr/>
            </p:nvSpPr>
            <p:spPr bwMode="auto">
              <a:xfrm>
                <a:off x="1070903" y="6978703"/>
                <a:ext cx="1364769" cy="646235"/>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eaLnBrk="0" fontAlgn="base" hangingPunct="0">
                  <a:spcBef>
                    <a:spcPct val="0"/>
                  </a:spcBef>
                  <a:spcAft>
                    <a:spcPct val="0"/>
                  </a:spcAft>
                </a:pPr>
                <a:r>
                  <a:rPr lang="en-US" sz="1600" dirty="0"/>
                  <a:t>Core </a:t>
                </a:r>
                <a:r>
                  <a:rPr lang="en-US" sz="1600" dirty="0" smtClean="0"/>
                  <a:t>C</a:t>
                </a:r>
                <a:endParaRPr lang="en-US" sz="1600" dirty="0"/>
              </a:p>
            </p:txBody>
          </p:sp>
          <p:sp>
            <p:nvSpPr>
              <p:cNvPr id="52" name="Rectangle 51"/>
              <p:cNvSpPr/>
              <p:nvPr/>
            </p:nvSpPr>
            <p:spPr bwMode="auto">
              <a:xfrm>
                <a:off x="2546329" y="6978703"/>
                <a:ext cx="1364769" cy="646235"/>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eaLnBrk="0" fontAlgn="base" hangingPunct="0">
                  <a:spcBef>
                    <a:spcPct val="0"/>
                  </a:spcBef>
                  <a:spcAft>
                    <a:spcPct val="0"/>
                  </a:spcAft>
                </a:pPr>
                <a:r>
                  <a:rPr lang="en-US" sz="1600" dirty="0"/>
                  <a:t>Core D</a:t>
                </a:r>
              </a:p>
            </p:txBody>
          </p:sp>
        </p:grpSp>
      </p:grpSp>
      <p:grpSp>
        <p:nvGrpSpPr>
          <p:cNvPr id="59" name="Group 58"/>
          <p:cNvGrpSpPr/>
          <p:nvPr/>
        </p:nvGrpSpPr>
        <p:grpSpPr>
          <a:xfrm>
            <a:off x="1202444" y="3792690"/>
            <a:ext cx="2845275" cy="1371528"/>
            <a:chOff x="1414305" y="3181222"/>
            <a:chExt cx="2845275" cy="1371528"/>
          </a:xfrm>
        </p:grpSpPr>
        <p:grpSp>
          <p:nvGrpSpPr>
            <p:cNvPr id="60" name="Group 396"/>
            <p:cNvGrpSpPr/>
            <p:nvPr/>
          </p:nvGrpSpPr>
          <p:grpSpPr>
            <a:xfrm>
              <a:off x="1414305" y="3906515"/>
              <a:ext cx="2840195" cy="646235"/>
              <a:chOff x="4339757" y="3310597"/>
              <a:chExt cx="2840195" cy="646235"/>
            </a:xfrm>
            <a:solidFill>
              <a:schemeClr val="accent1"/>
            </a:solidFill>
          </p:grpSpPr>
          <p:sp>
            <p:nvSpPr>
              <p:cNvPr id="64" name="Rectangle 63"/>
              <p:cNvSpPr/>
              <p:nvPr/>
            </p:nvSpPr>
            <p:spPr bwMode="auto">
              <a:xfrm>
                <a:off x="4339757" y="3310597"/>
                <a:ext cx="1364769" cy="646235"/>
              </a:xfrm>
              <a:prstGeom prst="rect">
                <a:avLst/>
              </a:prstGeom>
              <a:grp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a:rPr>
                  <a:t>Core C</a:t>
                </a:r>
              </a:p>
            </p:txBody>
          </p:sp>
          <p:sp>
            <p:nvSpPr>
              <p:cNvPr id="65" name="Rectangle 64"/>
              <p:cNvSpPr/>
              <p:nvPr/>
            </p:nvSpPr>
            <p:spPr bwMode="auto">
              <a:xfrm>
                <a:off x="5815183" y="3310597"/>
                <a:ext cx="1364769" cy="646235"/>
              </a:xfrm>
              <a:prstGeom prst="rect">
                <a:avLst/>
              </a:prstGeom>
              <a:grp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a:rPr>
                  <a:t>Core D</a:t>
                </a:r>
              </a:p>
            </p:txBody>
          </p:sp>
        </p:grpSp>
        <p:grpSp>
          <p:nvGrpSpPr>
            <p:cNvPr id="61" name="Group 396"/>
            <p:cNvGrpSpPr/>
            <p:nvPr/>
          </p:nvGrpSpPr>
          <p:grpSpPr>
            <a:xfrm>
              <a:off x="1419385" y="3181222"/>
              <a:ext cx="2840195" cy="646235"/>
              <a:chOff x="4339757" y="3310597"/>
              <a:chExt cx="2840195" cy="646235"/>
            </a:xfrm>
            <a:solidFill>
              <a:schemeClr val="accent1"/>
            </a:solidFill>
          </p:grpSpPr>
          <p:sp>
            <p:nvSpPr>
              <p:cNvPr id="62" name="Rectangle 61"/>
              <p:cNvSpPr/>
              <p:nvPr/>
            </p:nvSpPr>
            <p:spPr bwMode="auto">
              <a:xfrm>
                <a:off x="4339757" y="3310597"/>
                <a:ext cx="1364769" cy="646235"/>
              </a:xfrm>
              <a:prstGeom prst="rect">
                <a:avLst/>
              </a:prstGeom>
              <a:grp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a:rPr>
                  <a:t>Core A</a:t>
                </a:r>
              </a:p>
            </p:txBody>
          </p:sp>
          <p:sp>
            <p:nvSpPr>
              <p:cNvPr id="63" name="Rectangle 62"/>
              <p:cNvSpPr/>
              <p:nvPr/>
            </p:nvSpPr>
            <p:spPr bwMode="auto">
              <a:xfrm>
                <a:off x="5815183" y="3310597"/>
                <a:ext cx="1364769" cy="646235"/>
              </a:xfrm>
              <a:prstGeom prst="rect">
                <a:avLst/>
              </a:prstGeom>
              <a:grp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a:rPr>
                  <a:t>Core B</a:t>
                </a:r>
              </a:p>
            </p:txBody>
          </p:sp>
        </p:grpSp>
      </p:grpSp>
      <p:grpSp>
        <p:nvGrpSpPr>
          <p:cNvPr id="66" name="Group 65"/>
          <p:cNvGrpSpPr/>
          <p:nvPr/>
        </p:nvGrpSpPr>
        <p:grpSpPr>
          <a:xfrm>
            <a:off x="1202535" y="3805010"/>
            <a:ext cx="2840195" cy="1359293"/>
            <a:chOff x="-3048000" y="2138735"/>
            <a:chExt cx="2840195" cy="1359293"/>
          </a:xfrm>
        </p:grpSpPr>
        <p:grpSp>
          <p:nvGrpSpPr>
            <p:cNvPr id="67" name="Group 402"/>
            <p:cNvGrpSpPr/>
            <p:nvPr/>
          </p:nvGrpSpPr>
          <p:grpSpPr>
            <a:xfrm>
              <a:off x="-3048000" y="2138735"/>
              <a:ext cx="2840195" cy="646235"/>
              <a:chOff x="-133378" y="2601305"/>
              <a:chExt cx="2840195" cy="646235"/>
            </a:xfrm>
            <a:solidFill>
              <a:srgbClr val="CCFF99"/>
            </a:solidFill>
          </p:grpSpPr>
          <p:sp>
            <p:nvSpPr>
              <p:cNvPr id="71" name="Rectangle 70"/>
              <p:cNvSpPr/>
              <p:nvPr/>
            </p:nvSpPr>
            <p:spPr bwMode="auto">
              <a:xfrm>
                <a:off x="-133378" y="2601305"/>
                <a:ext cx="1364769" cy="646235"/>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eaLnBrk="0" fontAlgn="base" hangingPunct="0">
                  <a:spcBef>
                    <a:spcPct val="0"/>
                  </a:spcBef>
                  <a:spcAft>
                    <a:spcPct val="0"/>
                  </a:spcAft>
                </a:pPr>
                <a:r>
                  <a:rPr lang="en-US" sz="1600" dirty="0"/>
                  <a:t>Core A</a:t>
                </a:r>
              </a:p>
            </p:txBody>
          </p:sp>
          <p:sp>
            <p:nvSpPr>
              <p:cNvPr id="72" name="Rectangle 71"/>
              <p:cNvSpPr/>
              <p:nvPr/>
            </p:nvSpPr>
            <p:spPr bwMode="auto">
              <a:xfrm>
                <a:off x="1342048" y="2601305"/>
                <a:ext cx="1364769" cy="646235"/>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eaLnBrk="0" fontAlgn="base" hangingPunct="0">
                  <a:spcBef>
                    <a:spcPct val="0"/>
                  </a:spcBef>
                  <a:spcAft>
                    <a:spcPct val="0"/>
                  </a:spcAft>
                </a:pPr>
                <a:r>
                  <a:rPr lang="en-US" sz="1600" dirty="0"/>
                  <a:t>Core </a:t>
                </a:r>
                <a:r>
                  <a:rPr lang="en-US" sz="1600" dirty="0" smtClean="0"/>
                  <a:t>B</a:t>
                </a:r>
                <a:endParaRPr lang="en-US" sz="1600" dirty="0"/>
              </a:p>
            </p:txBody>
          </p:sp>
        </p:grpSp>
        <p:grpSp>
          <p:nvGrpSpPr>
            <p:cNvPr id="68" name="Group 402"/>
            <p:cNvGrpSpPr/>
            <p:nvPr/>
          </p:nvGrpSpPr>
          <p:grpSpPr>
            <a:xfrm>
              <a:off x="-3048000" y="2851793"/>
              <a:ext cx="2840195" cy="646235"/>
              <a:chOff x="-133378" y="2601305"/>
              <a:chExt cx="2840195" cy="646235"/>
            </a:xfrm>
            <a:solidFill>
              <a:srgbClr val="CCFF99"/>
            </a:solidFill>
          </p:grpSpPr>
          <p:sp>
            <p:nvSpPr>
              <p:cNvPr id="69" name="Rectangle 68"/>
              <p:cNvSpPr/>
              <p:nvPr/>
            </p:nvSpPr>
            <p:spPr bwMode="auto">
              <a:xfrm>
                <a:off x="-133378" y="2601305"/>
                <a:ext cx="1364769" cy="646235"/>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eaLnBrk="0" fontAlgn="base" hangingPunct="0">
                  <a:spcBef>
                    <a:spcPct val="0"/>
                  </a:spcBef>
                  <a:spcAft>
                    <a:spcPct val="0"/>
                  </a:spcAft>
                </a:pPr>
                <a:r>
                  <a:rPr lang="en-US" sz="1600" dirty="0"/>
                  <a:t>Core C</a:t>
                </a:r>
              </a:p>
            </p:txBody>
          </p:sp>
          <p:sp>
            <p:nvSpPr>
              <p:cNvPr id="70" name="Rectangle 69"/>
              <p:cNvSpPr/>
              <p:nvPr/>
            </p:nvSpPr>
            <p:spPr bwMode="auto">
              <a:xfrm>
                <a:off x="1342048" y="2601305"/>
                <a:ext cx="1364769" cy="646235"/>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eaLnBrk="0" fontAlgn="base" hangingPunct="0">
                  <a:spcBef>
                    <a:spcPct val="0"/>
                  </a:spcBef>
                  <a:spcAft>
                    <a:spcPct val="0"/>
                  </a:spcAft>
                </a:pPr>
                <a:r>
                  <a:rPr lang="en-US" sz="1600" dirty="0"/>
                  <a:t>Core D</a:t>
                </a:r>
              </a:p>
            </p:txBody>
          </p:sp>
        </p:grpSp>
      </p:grpSp>
      <p:grpSp>
        <p:nvGrpSpPr>
          <p:cNvPr id="73" name="Group 72"/>
          <p:cNvGrpSpPr/>
          <p:nvPr/>
        </p:nvGrpSpPr>
        <p:grpSpPr>
          <a:xfrm>
            <a:off x="1193010" y="3799567"/>
            <a:ext cx="2853636" cy="1350222"/>
            <a:chOff x="-2909041" y="-19212"/>
            <a:chExt cx="2853636" cy="1350222"/>
          </a:xfrm>
        </p:grpSpPr>
        <p:grpSp>
          <p:nvGrpSpPr>
            <p:cNvPr id="74" name="Group 408"/>
            <p:cNvGrpSpPr/>
            <p:nvPr/>
          </p:nvGrpSpPr>
          <p:grpSpPr>
            <a:xfrm>
              <a:off x="-2895600" y="-19212"/>
              <a:ext cx="2840195" cy="646235"/>
              <a:chOff x="549009" y="4696984"/>
              <a:chExt cx="2840195" cy="646235"/>
            </a:xfrm>
            <a:solidFill>
              <a:srgbClr val="FF5050"/>
            </a:solidFill>
          </p:grpSpPr>
          <p:sp>
            <p:nvSpPr>
              <p:cNvPr id="78" name="Rectangle 77"/>
              <p:cNvSpPr/>
              <p:nvPr/>
            </p:nvSpPr>
            <p:spPr bwMode="auto">
              <a:xfrm>
                <a:off x="549009" y="4696984"/>
                <a:ext cx="1364769" cy="646235"/>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eaLnBrk="0" fontAlgn="base" hangingPunct="0">
                  <a:spcBef>
                    <a:spcPct val="0"/>
                  </a:spcBef>
                  <a:spcAft>
                    <a:spcPct val="0"/>
                  </a:spcAft>
                </a:pPr>
                <a:r>
                  <a:rPr lang="en-US" sz="1600" dirty="0"/>
                  <a:t>Core </a:t>
                </a:r>
                <a:r>
                  <a:rPr lang="en-US" sz="1600" dirty="0" smtClean="0"/>
                  <a:t>A</a:t>
                </a:r>
                <a:endParaRPr lang="en-US" sz="1600" dirty="0"/>
              </a:p>
            </p:txBody>
          </p:sp>
          <p:sp>
            <p:nvSpPr>
              <p:cNvPr id="79" name="Rectangle 78"/>
              <p:cNvSpPr/>
              <p:nvPr/>
            </p:nvSpPr>
            <p:spPr bwMode="auto">
              <a:xfrm>
                <a:off x="2024435" y="4696984"/>
                <a:ext cx="1364769" cy="646235"/>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eaLnBrk="0" fontAlgn="base" hangingPunct="0">
                  <a:spcBef>
                    <a:spcPct val="0"/>
                  </a:spcBef>
                  <a:spcAft>
                    <a:spcPct val="0"/>
                  </a:spcAft>
                </a:pPr>
                <a:r>
                  <a:rPr lang="en-US" sz="1600" dirty="0"/>
                  <a:t>Core </a:t>
                </a:r>
                <a:r>
                  <a:rPr lang="en-US" sz="1600" dirty="0" smtClean="0"/>
                  <a:t>B</a:t>
                </a:r>
                <a:endParaRPr lang="en-US" sz="1600" dirty="0"/>
              </a:p>
            </p:txBody>
          </p:sp>
        </p:grpSp>
        <p:grpSp>
          <p:nvGrpSpPr>
            <p:cNvPr id="75" name="Group 408"/>
            <p:cNvGrpSpPr/>
            <p:nvPr/>
          </p:nvGrpSpPr>
          <p:grpSpPr>
            <a:xfrm>
              <a:off x="-2909041" y="684775"/>
              <a:ext cx="2840195" cy="646235"/>
              <a:chOff x="549009" y="4696984"/>
              <a:chExt cx="2840195" cy="646235"/>
            </a:xfrm>
            <a:solidFill>
              <a:srgbClr val="FF5050"/>
            </a:solidFill>
          </p:grpSpPr>
          <p:sp>
            <p:nvSpPr>
              <p:cNvPr id="76" name="Rectangle 75"/>
              <p:cNvSpPr/>
              <p:nvPr/>
            </p:nvSpPr>
            <p:spPr bwMode="auto">
              <a:xfrm>
                <a:off x="549009" y="4696984"/>
                <a:ext cx="1364769" cy="646235"/>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eaLnBrk="0" fontAlgn="base" hangingPunct="0">
                  <a:spcBef>
                    <a:spcPct val="0"/>
                  </a:spcBef>
                  <a:spcAft>
                    <a:spcPct val="0"/>
                  </a:spcAft>
                </a:pPr>
                <a:r>
                  <a:rPr lang="en-US" sz="1600" dirty="0"/>
                  <a:t>Core C</a:t>
                </a:r>
              </a:p>
            </p:txBody>
          </p:sp>
          <p:sp>
            <p:nvSpPr>
              <p:cNvPr id="77" name="Rectangle 76"/>
              <p:cNvSpPr/>
              <p:nvPr/>
            </p:nvSpPr>
            <p:spPr bwMode="auto">
              <a:xfrm>
                <a:off x="2024435" y="4696984"/>
                <a:ext cx="1364769" cy="646235"/>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eaLnBrk="0" fontAlgn="base" hangingPunct="0">
                  <a:spcBef>
                    <a:spcPct val="0"/>
                  </a:spcBef>
                  <a:spcAft>
                    <a:spcPct val="0"/>
                  </a:spcAft>
                </a:pPr>
                <a:r>
                  <a:rPr lang="en-US" sz="1600" dirty="0"/>
                  <a:t>Core D</a:t>
                </a:r>
              </a:p>
            </p:txBody>
          </p:sp>
        </p:grpSp>
      </p:grpSp>
      <p:sp>
        <p:nvSpPr>
          <p:cNvPr id="81" name="Rectangle 80"/>
          <p:cNvSpPr/>
          <p:nvPr/>
        </p:nvSpPr>
        <p:spPr>
          <a:xfrm>
            <a:off x="508306" y="1676400"/>
            <a:ext cx="3922681" cy="923330"/>
          </a:xfrm>
          <a:prstGeom prst="rect">
            <a:avLst/>
          </a:prstGeom>
        </p:spPr>
        <p:txBody>
          <a:bodyPr wrap="square">
            <a:spAutoFit/>
          </a:bodyPr>
          <a:lstStyle/>
          <a:p>
            <a:pPr marL="285750" indent="-285750">
              <a:buFont typeface="Arial" panose="020B0604020202020204" pitchFamily="34" charset="0"/>
              <a:buChar char="•"/>
            </a:pPr>
            <a:r>
              <a:rPr lang="en-US" dirty="0" smtClean="0"/>
              <a:t>If </a:t>
            </a:r>
            <a:r>
              <a:rPr lang="en-US" dirty="0" smtClean="0"/>
              <a:t>EVERY </a:t>
            </a:r>
            <a:r>
              <a:rPr lang="en-US" dirty="0" smtClean="0"/>
              <a:t>core </a:t>
            </a:r>
            <a:r>
              <a:rPr lang="en-US" dirty="0" smtClean="0"/>
              <a:t>offers ALL </a:t>
            </a:r>
            <a:r>
              <a:rPr lang="en-US" dirty="0" smtClean="0"/>
              <a:t>configurations, significant </a:t>
            </a:r>
            <a:r>
              <a:rPr lang="en-US" dirty="0" smtClean="0"/>
              <a:t>tuning </a:t>
            </a:r>
            <a:r>
              <a:rPr lang="en-US" dirty="0" smtClean="0"/>
              <a:t>overhead </a:t>
            </a:r>
            <a:endParaRPr lang="en-US" dirty="0"/>
          </a:p>
        </p:txBody>
      </p:sp>
      <p:sp>
        <p:nvSpPr>
          <p:cNvPr id="82" name="Rectangle 81"/>
          <p:cNvSpPr/>
          <p:nvPr/>
        </p:nvSpPr>
        <p:spPr>
          <a:xfrm>
            <a:off x="1155227" y="2584653"/>
            <a:ext cx="3502141" cy="646331"/>
          </a:xfrm>
          <a:prstGeom prst="rect">
            <a:avLst/>
          </a:prstGeom>
        </p:spPr>
        <p:txBody>
          <a:bodyPr wrap="square">
            <a:spAutoFit/>
          </a:bodyPr>
          <a:lstStyle/>
          <a:p>
            <a:pPr marL="285750" indent="-285750">
              <a:buFont typeface="Wingdings" panose="05000000000000000000" pitchFamily="2" charset="2"/>
              <a:buChar char="Ø"/>
            </a:pPr>
            <a:r>
              <a:rPr lang="en-US" dirty="0" smtClean="0"/>
              <a:t>Tuning </a:t>
            </a:r>
            <a:r>
              <a:rPr lang="en-US" dirty="0" smtClean="0"/>
              <a:t>searches </a:t>
            </a:r>
            <a:r>
              <a:rPr lang="en-US" b="1" i="1" dirty="0" smtClean="0">
                <a:solidFill>
                  <a:srgbClr val="FF0000"/>
                </a:solidFill>
              </a:rPr>
              <a:t>8</a:t>
            </a:r>
            <a:r>
              <a:rPr lang="en-US" dirty="0" smtClean="0"/>
              <a:t> </a:t>
            </a:r>
            <a:r>
              <a:rPr lang="en-US" dirty="0" smtClean="0"/>
              <a:t>configurations regardless of core </a:t>
            </a:r>
            <a:endParaRPr lang="en-US" dirty="0" smtClean="0"/>
          </a:p>
        </p:txBody>
      </p:sp>
      <p:sp>
        <p:nvSpPr>
          <p:cNvPr id="80" name="Slide Number Placeholder 79"/>
          <p:cNvSpPr>
            <a:spLocks noGrp="1"/>
          </p:cNvSpPr>
          <p:nvPr>
            <p:ph type="sldNum" sz="quarter" idx="12"/>
          </p:nvPr>
        </p:nvSpPr>
        <p:spPr/>
        <p:txBody>
          <a:bodyPr/>
          <a:lstStyle/>
          <a:p>
            <a:pPr>
              <a:defRPr/>
            </a:pPr>
            <a:fld id="{AC8AD5AF-7CB5-4CD4-A719-F51A283208B1}" type="slidenum">
              <a:rPr lang="en-US" smtClean="0">
                <a:solidFill>
                  <a:srgbClr val="000000"/>
                </a:solidFill>
              </a:rPr>
              <a:pPr>
                <a:defRPr/>
              </a:pPr>
              <a:t>6</a:t>
            </a:fld>
            <a:r>
              <a:rPr lang="en-US" smtClean="0">
                <a:solidFill>
                  <a:srgbClr val="000000"/>
                </a:solidFill>
              </a:rPr>
              <a:t>/22</a:t>
            </a:r>
            <a:endParaRPr lang="en-US" dirty="0">
              <a:solidFill>
                <a:srgbClr val="000000"/>
              </a:solidFill>
            </a:endParaRPr>
          </a:p>
        </p:txBody>
      </p:sp>
    </p:spTree>
    <p:extLst>
      <p:ext uri="{BB962C8B-B14F-4D97-AF65-F5344CB8AC3E}">
        <p14:creationId xmlns:p14="http://schemas.microsoft.com/office/powerpoint/2010/main" val="2318006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1"/>
                                        </p:tgtEl>
                                        <p:attrNameLst>
                                          <p:attrName>style.visibility</p:attrName>
                                        </p:attrNameLst>
                                      </p:cBhvr>
                                      <p:to>
                                        <p:strVal val="visible"/>
                                      </p:to>
                                    </p:set>
                                    <p:animEffect transition="in" filter="fade">
                                      <p:cBhvr>
                                        <p:cTn id="7" dur="500"/>
                                        <p:tgtEl>
                                          <p:spTgt spid="81"/>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7"/>
                                        </p:tgtEl>
                                        <p:attrNameLst>
                                          <p:attrName>style.visibility</p:attrName>
                                        </p:attrNameLst>
                                      </p:cBhvr>
                                      <p:to>
                                        <p:strVal val="visible"/>
                                      </p:to>
                                    </p:set>
                                    <p:animEffect transition="in" filter="dissolve">
                                      <p:cBhvr>
                                        <p:cTn id="12" dur="1000"/>
                                        <p:tgtEl>
                                          <p:spTgt spid="27"/>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25"/>
                                        </p:tgtEl>
                                        <p:attrNameLst>
                                          <p:attrName>style.visibility</p:attrName>
                                        </p:attrNameLst>
                                      </p:cBhvr>
                                      <p:to>
                                        <p:strVal val="visible"/>
                                      </p:to>
                                    </p:set>
                                    <p:animEffect transition="in" filter="fade">
                                      <p:cBhvr>
                                        <p:cTn id="15" dur="500"/>
                                        <p:tgtEl>
                                          <p:spTgt spid="25"/>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26"/>
                                        </p:tgtEl>
                                        <p:attrNameLst>
                                          <p:attrName>style.visibility</p:attrName>
                                        </p:attrNameLst>
                                      </p:cBhvr>
                                      <p:to>
                                        <p:strVal val="visible"/>
                                      </p:to>
                                    </p:set>
                                    <p:animEffect transition="in" filter="fade">
                                      <p:cBhvr>
                                        <p:cTn id="18" dur="500"/>
                                        <p:tgtEl>
                                          <p:spTgt spid="26"/>
                                        </p:tgtEl>
                                      </p:cBhvr>
                                    </p:animEffect>
                                  </p:childTnLst>
                                </p:cTn>
                              </p:par>
                            </p:childTnLst>
                          </p:cTn>
                        </p:par>
                        <p:par>
                          <p:cTn id="19" fill="hold">
                            <p:stCondLst>
                              <p:cond delay="1000"/>
                            </p:stCondLst>
                            <p:childTnLst>
                              <p:par>
                                <p:cTn id="20" presetID="9" presetClass="entr" presetSubtype="0" fill="hold" nodeType="afterEffect">
                                  <p:stCondLst>
                                    <p:cond delay="0"/>
                                  </p:stCondLst>
                                  <p:childTnLst>
                                    <p:set>
                                      <p:cBhvr>
                                        <p:cTn id="21" dur="1" fill="hold">
                                          <p:stCondLst>
                                            <p:cond delay="0"/>
                                          </p:stCondLst>
                                        </p:cTn>
                                        <p:tgtEl>
                                          <p:spTgt spid="34"/>
                                        </p:tgtEl>
                                        <p:attrNameLst>
                                          <p:attrName>style.visibility</p:attrName>
                                        </p:attrNameLst>
                                      </p:cBhvr>
                                      <p:to>
                                        <p:strVal val="visible"/>
                                      </p:to>
                                    </p:set>
                                    <p:animEffect transition="in" filter="dissolve">
                                      <p:cBhvr>
                                        <p:cTn id="22" dur="1000"/>
                                        <p:tgtEl>
                                          <p:spTgt spid="34"/>
                                        </p:tgtEl>
                                      </p:cBhvr>
                                    </p:animEffect>
                                  </p:childTnLst>
                                </p:cTn>
                              </p:par>
                            </p:childTnLst>
                          </p:cTn>
                        </p:par>
                        <p:par>
                          <p:cTn id="23" fill="hold">
                            <p:stCondLst>
                              <p:cond delay="2000"/>
                            </p:stCondLst>
                            <p:childTnLst>
                              <p:par>
                                <p:cTn id="24" presetID="9" presetClass="entr" presetSubtype="0" fill="hold" nodeType="afterEffect">
                                  <p:stCondLst>
                                    <p:cond delay="0"/>
                                  </p:stCondLst>
                                  <p:childTnLst>
                                    <p:set>
                                      <p:cBhvr>
                                        <p:cTn id="25" dur="1" fill="hold">
                                          <p:stCondLst>
                                            <p:cond delay="0"/>
                                          </p:stCondLst>
                                        </p:cTn>
                                        <p:tgtEl>
                                          <p:spTgt spid="41"/>
                                        </p:tgtEl>
                                        <p:attrNameLst>
                                          <p:attrName>style.visibility</p:attrName>
                                        </p:attrNameLst>
                                      </p:cBhvr>
                                      <p:to>
                                        <p:strVal val="visible"/>
                                      </p:to>
                                    </p:set>
                                    <p:animEffect transition="in" filter="dissolve">
                                      <p:cBhvr>
                                        <p:cTn id="26" dur="1000"/>
                                        <p:tgtEl>
                                          <p:spTgt spid="41"/>
                                        </p:tgtEl>
                                      </p:cBhvr>
                                    </p:animEffect>
                                  </p:childTnLst>
                                </p:cTn>
                              </p:par>
                            </p:childTnLst>
                          </p:cTn>
                        </p:par>
                        <p:par>
                          <p:cTn id="27" fill="hold">
                            <p:stCondLst>
                              <p:cond delay="3000"/>
                            </p:stCondLst>
                            <p:childTnLst>
                              <p:par>
                                <p:cTn id="28" presetID="9" presetClass="entr" presetSubtype="0" fill="hold" nodeType="afterEffect">
                                  <p:stCondLst>
                                    <p:cond delay="0"/>
                                  </p:stCondLst>
                                  <p:childTnLst>
                                    <p:set>
                                      <p:cBhvr>
                                        <p:cTn id="29" dur="1" fill="hold">
                                          <p:stCondLst>
                                            <p:cond delay="0"/>
                                          </p:stCondLst>
                                        </p:cTn>
                                        <p:tgtEl>
                                          <p:spTgt spid="48"/>
                                        </p:tgtEl>
                                        <p:attrNameLst>
                                          <p:attrName>style.visibility</p:attrName>
                                        </p:attrNameLst>
                                      </p:cBhvr>
                                      <p:to>
                                        <p:strVal val="visible"/>
                                      </p:to>
                                    </p:set>
                                    <p:animEffect transition="in" filter="dissolve">
                                      <p:cBhvr>
                                        <p:cTn id="30" dur="1000"/>
                                        <p:tgtEl>
                                          <p:spTgt spid="48"/>
                                        </p:tgtEl>
                                      </p:cBhvr>
                                    </p:animEffect>
                                  </p:childTnLst>
                                </p:cTn>
                              </p:par>
                            </p:childTnLst>
                          </p:cTn>
                        </p:par>
                        <p:par>
                          <p:cTn id="31" fill="hold">
                            <p:stCondLst>
                              <p:cond delay="4000"/>
                            </p:stCondLst>
                            <p:childTnLst>
                              <p:par>
                                <p:cTn id="32" presetID="9" presetClass="entr" presetSubtype="0" fill="hold" nodeType="afterEffect">
                                  <p:stCondLst>
                                    <p:cond delay="0"/>
                                  </p:stCondLst>
                                  <p:childTnLst>
                                    <p:set>
                                      <p:cBhvr>
                                        <p:cTn id="33" dur="1" fill="hold">
                                          <p:stCondLst>
                                            <p:cond delay="0"/>
                                          </p:stCondLst>
                                        </p:cTn>
                                        <p:tgtEl>
                                          <p:spTgt spid="59"/>
                                        </p:tgtEl>
                                        <p:attrNameLst>
                                          <p:attrName>style.visibility</p:attrName>
                                        </p:attrNameLst>
                                      </p:cBhvr>
                                      <p:to>
                                        <p:strVal val="visible"/>
                                      </p:to>
                                    </p:set>
                                    <p:animEffect transition="in" filter="dissolve">
                                      <p:cBhvr>
                                        <p:cTn id="34" dur="1000"/>
                                        <p:tgtEl>
                                          <p:spTgt spid="59"/>
                                        </p:tgtEl>
                                      </p:cBhvr>
                                    </p:animEffect>
                                  </p:childTnLst>
                                </p:cTn>
                              </p:par>
                            </p:childTnLst>
                          </p:cTn>
                        </p:par>
                        <p:par>
                          <p:cTn id="35" fill="hold">
                            <p:stCondLst>
                              <p:cond delay="5000"/>
                            </p:stCondLst>
                            <p:childTnLst>
                              <p:par>
                                <p:cTn id="36" presetID="9" presetClass="entr" presetSubtype="0" fill="hold" nodeType="afterEffect">
                                  <p:stCondLst>
                                    <p:cond delay="0"/>
                                  </p:stCondLst>
                                  <p:childTnLst>
                                    <p:set>
                                      <p:cBhvr>
                                        <p:cTn id="37" dur="1" fill="hold">
                                          <p:stCondLst>
                                            <p:cond delay="0"/>
                                          </p:stCondLst>
                                        </p:cTn>
                                        <p:tgtEl>
                                          <p:spTgt spid="66"/>
                                        </p:tgtEl>
                                        <p:attrNameLst>
                                          <p:attrName>style.visibility</p:attrName>
                                        </p:attrNameLst>
                                      </p:cBhvr>
                                      <p:to>
                                        <p:strVal val="visible"/>
                                      </p:to>
                                    </p:set>
                                    <p:animEffect transition="in" filter="dissolve">
                                      <p:cBhvr>
                                        <p:cTn id="38" dur="1000"/>
                                        <p:tgtEl>
                                          <p:spTgt spid="66"/>
                                        </p:tgtEl>
                                      </p:cBhvr>
                                    </p:animEffect>
                                  </p:childTnLst>
                                </p:cTn>
                              </p:par>
                            </p:childTnLst>
                          </p:cTn>
                        </p:par>
                        <p:par>
                          <p:cTn id="39" fill="hold">
                            <p:stCondLst>
                              <p:cond delay="6000"/>
                            </p:stCondLst>
                            <p:childTnLst>
                              <p:par>
                                <p:cTn id="40" presetID="9" presetClass="entr" presetSubtype="0" fill="hold" nodeType="afterEffect">
                                  <p:stCondLst>
                                    <p:cond delay="0"/>
                                  </p:stCondLst>
                                  <p:childTnLst>
                                    <p:set>
                                      <p:cBhvr>
                                        <p:cTn id="41" dur="1" fill="hold">
                                          <p:stCondLst>
                                            <p:cond delay="0"/>
                                          </p:stCondLst>
                                        </p:cTn>
                                        <p:tgtEl>
                                          <p:spTgt spid="73"/>
                                        </p:tgtEl>
                                        <p:attrNameLst>
                                          <p:attrName>style.visibility</p:attrName>
                                        </p:attrNameLst>
                                      </p:cBhvr>
                                      <p:to>
                                        <p:strVal val="visible"/>
                                      </p:to>
                                    </p:set>
                                    <p:animEffect transition="in" filter="dissolve">
                                      <p:cBhvr>
                                        <p:cTn id="42" dur="1000"/>
                                        <p:tgtEl>
                                          <p:spTgt spid="73"/>
                                        </p:tgtEl>
                                      </p:cBhvr>
                                    </p:animEffect>
                                  </p:childTnLst>
                                </p:cTn>
                              </p:par>
                            </p:childTnLst>
                          </p:cTn>
                        </p:par>
                        <p:par>
                          <p:cTn id="43" fill="hold">
                            <p:stCondLst>
                              <p:cond delay="7000"/>
                            </p:stCondLst>
                            <p:childTnLst>
                              <p:par>
                                <p:cTn id="44" presetID="10" presetClass="entr" presetSubtype="0" fill="hold" grpId="0" nodeType="afterEffect">
                                  <p:stCondLst>
                                    <p:cond delay="0"/>
                                  </p:stCondLst>
                                  <p:childTnLst>
                                    <p:set>
                                      <p:cBhvr>
                                        <p:cTn id="45" dur="1" fill="hold">
                                          <p:stCondLst>
                                            <p:cond delay="0"/>
                                          </p:stCondLst>
                                        </p:cTn>
                                        <p:tgtEl>
                                          <p:spTgt spid="82"/>
                                        </p:tgtEl>
                                        <p:attrNameLst>
                                          <p:attrName>style.visibility</p:attrName>
                                        </p:attrNameLst>
                                      </p:cBhvr>
                                      <p:to>
                                        <p:strVal val="visible"/>
                                      </p:to>
                                    </p:set>
                                    <p:animEffect transition="in" filter="fade">
                                      <p:cBhvr>
                                        <p:cTn id="46" dur="500"/>
                                        <p:tgtEl>
                                          <p:spTgt spid="82"/>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grpId="0" nodeType="clickEffect">
                                  <p:stCondLst>
                                    <p:cond delay="0"/>
                                  </p:stCondLst>
                                  <p:childTnLst>
                                    <p:set>
                                      <p:cBhvr>
                                        <p:cTn id="50" dur="1" fill="hold">
                                          <p:stCondLst>
                                            <p:cond delay="0"/>
                                          </p:stCondLst>
                                        </p:cTn>
                                        <p:tgtEl>
                                          <p:spTgt spid="5"/>
                                        </p:tgtEl>
                                        <p:attrNameLst>
                                          <p:attrName>style.visibility</p:attrName>
                                        </p:attrNameLst>
                                      </p:cBhvr>
                                      <p:to>
                                        <p:strVal val="visible"/>
                                      </p:to>
                                    </p:set>
                                    <p:animEffect transition="in" filter="fade">
                                      <p:cBhvr>
                                        <p:cTn id="51" dur="500"/>
                                        <p:tgtEl>
                                          <p:spTgt spid="5"/>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grpId="0" nodeType="clickEffect">
                                  <p:stCondLst>
                                    <p:cond delay="0"/>
                                  </p:stCondLst>
                                  <p:childTnLst>
                                    <p:set>
                                      <p:cBhvr>
                                        <p:cTn id="55" dur="1" fill="hold">
                                          <p:stCondLst>
                                            <p:cond delay="0"/>
                                          </p:stCondLst>
                                        </p:cTn>
                                        <p:tgtEl>
                                          <p:spTgt spid="6"/>
                                        </p:tgtEl>
                                        <p:attrNameLst>
                                          <p:attrName>style.visibility</p:attrName>
                                        </p:attrNameLst>
                                      </p:cBhvr>
                                      <p:to>
                                        <p:strVal val="visible"/>
                                      </p:to>
                                    </p:set>
                                    <p:animEffect transition="in" filter="fade">
                                      <p:cBhvr>
                                        <p:cTn id="56" dur="500"/>
                                        <p:tgtEl>
                                          <p:spTgt spid="6"/>
                                        </p:tgtEl>
                                      </p:cBhvr>
                                    </p:animEffect>
                                  </p:childTnLst>
                                </p:cTn>
                              </p:par>
                              <p:par>
                                <p:cTn id="57" presetID="10" presetClass="entr" presetSubtype="0" fill="hold" grpId="0" nodeType="withEffect">
                                  <p:stCondLst>
                                    <p:cond delay="0"/>
                                  </p:stCondLst>
                                  <p:childTnLst>
                                    <p:set>
                                      <p:cBhvr>
                                        <p:cTn id="58" dur="1" fill="hold">
                                          <p:stCondLst>
                                            <p:cond delay="0"/>
                                          </p:stCondLst>
                                        </p:cTn>
                                        <p:tgtEl>
                                          <p:spTgt spid="14"/>
                                        </p:tgtEl>
                                        <p:attrNameLst>
                                          <p:attrName>style.visibility</p:attrName>
                                        </p:attrNameLst>
                                      </p:cBhvr>
                                      <p:to>
                                        <p:strVal val="visible"/>
                                      </p:to>
                                    </p:set>
                                    <p:animEffect transition="in" filter="fade">
                                      <p:cBhvr>
                                        <p:cTn id="59" dur="500"/>
                                        <p:tgtEl>
                                          <p:spTgt spid="14"/>
                                        </p:tgtEl>
                                      </p:cBhvr>
                                    </p:animEffect>
                                  </p:childTnLst>
                                </p:cTn>
                              </p:par>
                            </p:childTnLst>
                          </p:cTn>
                        </p:par>
                        <p:par>
                          <p:cTn id="60" fill="hold">
                            <p:stCondLst>
                              <p:cond delay="500"/>
                            </p:stCondLst>
                            <p:childTnLst>
                              <p:par>
                                <p:cTn id="61" presetID="9" presetClass="entr" presetSubtype="0" fill="hold" nodeType="afterEffect">
                                  <p:stCondLst>
                                    <p:cond delay="0"/>
                                  </p:stCondLst>
                                  <p:childTnLst>
                                    <p:set>
                                      <p:cBhvr>
                                        <p:cTn id="62" dur="1" fill="hold">
                                          <p:stCondLst>
                                            <p:cond delay="0"/>
                                          </p:stCondLst>
                                        </p:cTn>
                                        <p:tgtEl>
                                          <p:spTgt spid="7"/>
                                        </p:tgtEl>
                                        <p:attrNameLst>
                                          <p:attrName>style.visibility</p:attrName>
                                        </p:attrNameLst>
                                      </p:cBhvr>
                                      <p:to>
                                        <p:strVal val="visible"/>
                                      </p:to>
                                    </p:set>
                                    <p:animEffect transition="in" filter="dissolve">
                                      <p:cBhvr>
                                        <p:cTn id="63" dur="1000"/>
                                        <p:tgtEl>
                                          <p:spTgt spid="7"/>
                                        </p:tgtEl>
                                      </p:cBhvr>
                                    </p:animEffect>
                                  </p:childTnLst>
                                </p:cTn>
                              </p:par>
                            </p:childTnLst>
                          </p:cTn>
                        </p:par>
                        <p:par>
                          <p:cTn id="64" fill="hold">
                            <p:stCondLst>
                              <p:cond delay="1500"/>
                            </p:stCondLst>
                            <p:childTnLst>
                              <p:par>
                                <p:cTn id="65" presetID="9" presetClass="entr" presetSubtype="0" fill="hold" nodeType="afterEffect">
                                  <p:stCondLst>
                                    <p:cond delay="0"/>
                                  </p:stCondLst>
                                  <p:childTnLst>
                                    <p:set>
                                      <p:cBhvr>
                                        <p:cTn id="66" dur="1" fill="hold">
                                          <p:stCondLst>
                                            <p:cond delay="0"/>
                                          </p:stCondLst>
                                        </p:cTn>
                                        <p:tgtEl>
                                          <p:spTgt spid="15"/>
                                        </p:tgtEl>
                                        <p:attrNameLst>
                                          <p:attrName>style.visibility</p:attrName>
                                        </p:attrNameLst>
                                      </p:cBhvr>
                                      <p:to>
                                        <p:strVal val="visible"/>
                                      </p:to>
                                    </p:set>
                                    <p:animEffect transition="in" filter="dissolve">
                                      <p:cBhvr>
                                        <p:cTn id="67" dur="1000"/>
                                        <p:tgtEl>
                                          <p:spTgt spid="15"/>
                                        </p:tgtEl>
                                      </p:cBhvr>
                                    </p:animEffect>
                                  </p:childTnLst>
                                </p:cTn>
                              </p:par>
                            </p:childTnLst>
                          </p:cTn>
                        </p:par>
                        <p:par>
                          <p:cTn id="68" fill="hold">
                            <p:stCondLst>
                              <p:cond delay="2500"/>
                            </p:stCondLst>
                            <p:childTnLst>
                              <p:par>
                                <p:cTn id="69" presetID="10" presetClass="entr" presetSubtype="0" fill="hold" grpId="0" nodeType="afterEffect">
                                  <p:stCondLst>
                                    <p:cond delay="0"/>
                                  </p:stCondLst>
                                  <p:childTnLst>
                                    <p:set>
                                      <p:cBhvr>
                                        <p:cTn id="70" dur="1" fill="hold">
                                          <p:stCondLst>
                                            <p:cond delay="0"/>
                                          </p:stCondLst>
                                        </p:cTn>
                                        <p:tgtEl>
                                          <p:spTgt spid="22"/>
                                        </p:tgtEl>
                                        <p:attrNameLst>
                                          <p:attrName>style.visibility</p:attrName>
                                        </p:attrNameLst>
                                      </p:cBhvr>
                                      <p:to>
                                        <p:strVal val="visible"/>
                                      </p:to>
                                    </p:set>
                                    <p:animEffect transition="in" filter="fade">
                                      <p:cBhvr>
                                        <p:cTn id="71"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P spid="14" grpId="0"/>
      <p:bldP spid="22" grpId="0"/>
      <p:bldP spid="25" grpId="0" animBg="1"/>
      <p:bldP spid="26" grpId="0"/>
      <p:bldP spid="81" grpId="0"/>
      <p:bldP spid="8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a:xfrm>
            <a:off x="685800" y="1447800"/>
            <a:ext cx="7772400" cy="4800600"/>
          </a:xfrm>
        </p:spPr>
        <p:txBody>
          <a:bodyPr/>
          <a:lstStyle/>
          <a:p>
            <a:pPr>
              <a:buFont typeface="Wingdings" panose="05000000000000000000" pitchFamily="2" charset="2"/>
              <a:buChar char="Ø"/>
            </a:pPr>
            <a:r>
              <a:rPr lang="en-US" sz="2400" dirty="0" smtClean="0"/>
              <a:t>Application hardware requirements impact energy consumption</a:t>
            </a:r>
          </a:p>
          <a:p>
            <a:pPr lvl="1">
              <a:buFont typeface="Wingdings" panose="05000000000000000000" pitchFamily="2" charset="2"/>
              <a:buChar char="Ø"/>
            </a:pPr>
            <a:r>
              <a:rPr lang="en-US" sz="2000" i="1" dirty="0" smtClean="0"/>
              <a:t>Hardware must be specialized to meet application requirements</a:t>
            </a:r>
            <a:r>
              <a:rPr lang="en-US" sz="2000" dirty="0" smtClean="0"/>
              <a:t> </a:t>
            </a:r>
          </a:p>
          <a:p>
            <a:pPr>
              <a:buFont typeface="Wingdings" panose="05000000000000000000" pitchFamily="2" charset="2"/>
              <a:buChar char="Ø"/>
            </a:pPr>
            <a:r>
              <a:rPr lang="en-US" sz="2400" dirty="0"/>
              <a:t>Heterogeneous multicore systems provide specializations </a:t>
            </a:r>
          </a:p>
          <a:p>
            <a:pPr lvl="1">
              <a:buFont typeface="Wingdings" panose="05000000000000000000" pitchFamily="2" charset="2"/>
              <a:buChar char="Ø"/>
            </a:pPr>
            <a:r>
              <a:rPr lang="en-US" sz="2000" dirty="0" smtClean="0"/>
              <a:t>Require profiling</a:t>
            </a:r>
          </a:p>
          <a:p>
            <a:pPr lvl="1">
              <a:buFont typeface="Wingdings" panose="05000000000000000000" pitchFamily="2" charset="2"/>
              <a:buChar char="Ø"/>
            </a:pPr>
            <a:r>
              <a:rPr lang="en-US" dirty="0" smtClean="0">
                <a:solidFill>
                  <a:srgbClr val="FF0000"/>
                </a:solidFill>
              </a:rPr>
              <a:t>Limited</a:t>
            </a:r>
            <a:r>
              <a:rPr lang="en-US" dirty="0" smtClean="0"/>
              <a:t> number of </a:t>
            </a:r>
            <a:r>
              <a:rPr lang="en-US" dirty="0"/>
              <a:t>heterogeneous </a:t>
            </a:r>
            <a:r>
              <a:rPr lang="en-US" dirty="0" smtClean="0"/>
              <a:t>options</a:t>
            </a:r>
          </a:p>
          <a:p>
            <a:pPr>
              <a:buFont typeface="Wingdings" panose="05000000000000000000" pitchFamily="2" charset="2"/>
              <a:buChar char="Ø"/>
            </a:pPr>
            <a:r>
              <a:rPr lang="en-US" sz="2400" dirty="0"/>
              <a:t>Configurable cores provide specializations</a:t>
            </a:r>
          </a:p>
          <a:p>
            <a:pPr lvl="1">
              <a:buFont typeface="Wingdings" panose="05000000000000000000" pitchFamily="2" charset="2"/>
              <a:buChar char="Ø"/>
            </a:pPr>
            <a:r>
              <a:rPr lang="en-US" dirty="0" smtClean="0"/>
              <a:t>Greater optimization potential</a:t>
            </a:r>
          </a:p>
          <a:p>
            <a:pPr lvl="1">
              <a:buFont typeface="Wingdings" panose="05000000000000000000" pitchFamily="2" charset="2"/>
              <a:buChar char="Ø"/>
            </a:pPr>
            <a:r>
              <a:rPr lang="en-US" dirty="0" smtClean="0"/>
              <a:t>Must limit </a:t>
            </a:r>
            <a:r>
              <a:rPr lang="en-US" i="1" dirty="0" smtClean="0">
                <a:solidFill>
                  <a:srgbClr val="FF0000"/>
                </a:solidFill>
              </a:rPr>
              <a:t>tuning overhead </a:t>
            </a:r>
          </a:p>
          <a:p>
            <a:pPr lvl="1">
              <a:buFont typeface="Wingdings" panose="05000000000000000000" pitchFamily="2" charset="2"/>
              <a:buChar char="Ø"/>
            </a:pPr>
            <a:r>
              <a:rPr lang="en-US" dirty="0" smtClean="0"/>
              <a:t>Can </a:t>
            </a:r>
            <a:r>
              <a:rPr lang="en-US" dirty="0" smtClean="0"/>
              <a:t>eliminate/subset </a:t>
            </a:r>
            <a:r>
              <a:rPr lang="en-US" i="1" dirty="0" smtClean="0">
                <a:solidFill>
                  <a:srgbClr val="FF0000"/>
                </a:solidFill>
              </a:rPr>
              <a:t>configurations</a:t>
            </a:r>
            <a:endParaRPr lang="en-US" dirty="0" smtClean="0"/>
          </a:p>
          <a:p>
            <a:pPr>
              <a:buFont typeface="Wingdings" panose="05000000000000000000" pitchFamily="2" charset="2"/>
              <a:buChar char="Ø"/>
            </a:pPr>
            <a:r>
              <a:rPr lang="en-US" dirty="0" smtClean="0"/>
              <a:t>Disparate application requirements, and thus configurations, must be distributed across cores</a:t>
            </a:r>
          </a:p>
          <a:p>
            <a:pPr lvl="1">
              <a:buFont typeface="Wingdings" panose="05000000000000000000" pitchFamily="2" charset="2"/>
              <a:buChar char="Ø"/>
            </a:pPr>
            <a:r>
              <a:rPr lang="en-US" dirty="0" smtClean="0"/>
              <a:t>Potential for core </a:t>
            </a:r>
            <a:r>
              <a:rPr lang="en-US" b="1" i="1" dirty="0" smtClean="0"/>
              <a:t>bottlenecks</a:t>
            </a:r>
          </a:p>
        </p:txBody>
      </p:sp>
      <p:sp>
        <p:nvSpPr>
          <p:cNvPr id="6" name="Slide Number Placeholder 5"/>
          <p:cNvSpPr>
            <a:spLocks noGrp="1"/>
          </p:cNvSpPr>
          <p:nvPr>
            <p:ph type="sldNum" sz="quarter" idx="12"/>
          </p:nvPr>
        </p:nvSpPr>
        <p:spPr/>
        <p:txBody>
          <a:bodyPr/>
          <a:lstStyle/>
          <a:p>
            <a:pPr>
              <a:defRPr/>
            </a:pPr>
            <a:fld id="{AC8AD5AF-7CB5-4CD4-A719-F51A283208B1}" type="slidenum">
              <a:rPr lang="en-US" smtClean="0">
                <a:solidFill>
                  <a:srgbClr val="000000"/>
                </a:solidFill>
              </a:rPr>
              <a:pPr>
                <a:defRPr/>
              </a:pPr>
              <a:t>7</a:t>
            </a:fld>
            <a:r>
              <a:rPr lang="en-US" smtClean="0">
                <a:solidFill>
                  <a:srgbClr val="000000"/>
                </a:solidFill>
              </a:rPr>
              <a:t>/22</a:t>
            </a:r>
            <a:endParaRPr lang="en-US" dirty="0">
              <a:solidFill>
                <a:srgbClr val="000000"/>
              </a:solidFill>
            </a:endParaRPr>
          </a:p>
        </p:txBody>
      </p:sp>
    </p:spTree>
    <p:extLst>
      <p:ext uri="{BB962C8B-B14F-4D97-AF65-F5344CB8AC3E}">
        <p14:creationId xmlns:p14="http://schemas.microsoft.com/office/powerpoint/2010/main" val="1057699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500"/>
                                        <p:tgtEl>
                                          <p:spTgt spid="3">
                                            <p:txEl>
                                              <p:pRg st="5" end="5"/>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fade">
                                      <p:cBhvr>
                                        <p:cTn id="29" dur="500"/>
                                        <p:tgtEl>
                                          <p:spTgt spid="3">
                                            <p:txEl>
                                              <p:pRg st="6" end="6"/>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500"/>
                                        <p:tgtEl>
                                          <p:spTgt spid="3">
                                            <p:txEl>
                                              <p:pRg st="7" end="7"/>
                                            </p:txEl>
                                          </p:spTgt>
                                        </p:tgtEl>
                                      </p:cBhvr>
                                    </p:animEffect>
                                  </p:childTnLst>
                                </p:cTn>
                              </p:par>
                              <p:par>
                                <p:cTn id="33" presetID="10" presetClass="entr" presetSubtype="0" fill="hold" nodeType="with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Effect transition="in" filter="fade">
                                      <p:cBhvr>
                                        <p:cTn id="35" dur="500"/>
                                        <p:tgtEl>
                                          <p:spTgt spid="3">
                                            <p:txEl>
                                              <p:pRg st="8" end="8"/>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3">
                                            <p:txEl>
                                              <p:pRg st="9" end="9"/>
                                            </p:txEl>
                                          </p:spTgt>
                                        </p:tgtEl>
                                        <p:attrNameLst>
                                          <p:attrName>style.visibility</p:attrName>
                                        </p:attrNameLst>
                                      </p:cBhvr>
                                      <p:to>
                                        <p:strVal val="visible"/>
                                      </p:to>
                                    </p:set>
                                    <p:animEffect transition="in" filter="fade">
                                      <p:cBhvr>
                                        <p:cTn id="40" dur="500"/>
                                        <p:tgtEl>
                                          <p:spTgt spid="3">
                                            <p:txEl>
                                              <p:pRg st="9" end="9"/>
                                            </p:txEl>
                                          </p:spTgt>
                                        </p:tgtEl>
                                      </p:cBhvr>
                                    </p:animEffect>
                                  </p:childTnLst>
                                </p:cTn>
                              </p:par>
                              <p:par>
                                <p:cTn id="41" presetID="10" presetClass="entr" presetSubtype="0" fill="hold" nodeType="with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animEffect transition="in" filter="fade">
                                      <p:cBhvr>
                                        <p:cTn id="43"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0096"/>
            <a:ext cx="7772400" cy="1143000"/>
          </a:xfrm>
        </p:spPr>
        <p:txBody>
          <a:bodyPr/>
          <a:lstStyle/>
          <a:p>
            <a:r>
              <a:rPr lang="en-US" dirty="0" smtClean="0"/>
              <a:t>Problem </a:t>
            </a:r>
            <a:r>
              <a:rPr lang="en-US" dirty="0"/>
              <a:t>D</a:t>
            </a:r>
            <a:r>
              <a:rPr lang="en-US" dirty="0" smtClean="0"/>
              <a:t>efinition</a:t>
            </a:r>
            <a:endParaRPr lang="en-US" dirty="0"/>
          </a:p>
        </p:txBody>
      </p:sp>
      <p:sp>
        <p:nvSpPr>
          <p:cNvPr id="3" name="Content Placeholder 2"/>
          <p:cNvSpPr>
            <a:spLocks noGrp="1"/>
          </p:cNvSpPr>
          <p:nvPr>
            <p:ph idx="1"/>
          </p:nvPr>
        </p:nvSpPr>
        <p:spPr>
          <a:xfrm>
            <a:off x="685800" y="838200"/>
            <a:ext cx="8153400" cy="1447800"/>
          </a:xfrm>
        </p:spPr>
        <p:txBody>
          <a:bodyPr/>
          <a:lstStyle/>
          <a:p>
            <a:r>
              <a:rPr lang="en-US" dirty="0" smtClean="0"/>
              <a:t>Given:</a:t>
            </a:r>
          </a:p>
          <a:p>
            <a:pPr lvl="1"/>
            <a:r>
              <a:rPr lang="en-US" dirty="0"/>
              <a:t>D</a:t>
            </a:r>
            <a:r>
              <a:rPr lang="en-US" dirty="0" smtClean="0"/>
              <a:t>isparate application requirements</a:t>
            </a:r>
          </a:p>
          <a:p>
            <a:pPr lvl="1"/>
            <a:r>
              <a:rPr lang="en-US" dirty="0" smtClean="0"/>
              <a:t>Vast </a:t>
            </a:r>
            <a:r>
              <a:rPr lang="en-US" dirty="0"/>
              <a:t>hardware specialization options </a:t>
            </a:r>
            <a:endParaRPr lang="en-US" dirty="0" smtClean="0"/>
          </a:p>
          <a:p>
            <a:r>
              <a:rPr lang="en-US" dirty="0" smtClean="0"/>
              <a:t>Goal: Specialized cores for all application requirements while minimizing profiling effort and tuning overhead</a:t>
            </a:r>
            <a:endParaRPr lang="en-US" dirty="0"/>
          </a:p>
        </p:txBody>
      </p:sp>
      <p:sp>
        <p:nvSpPr>
          <p:cNvPr id="118" name="Rectangle 117"/>
          <p:cNvSpPr/>
          <p:nvPr/>
        </p:nvSpPr>
        <p:spPr bwMode="auto">
          <a:xfrm>
            <a:off x="762000" y="6248400"/>
            <a:ext cx="7848600" cy="609600"/>
          </a:xfrm>
          <a:prstGeom prst="rect">
            <a:avLst/>
          </a:prstGeom>
          <a:solidFill>
            <a:schemeClr val="bg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a:endParaRPr>
          </a:p>
        </p:txBody>
      </p:sp>
      <p:grpSp>
        <p:nvGrpSpPr>
          <p:cNvPr id="1032" name="Group 1031"/>
          <p:cNvGrpSpPr/>
          <p:nvPr/>
        </p:nvGrpSpPr>
        <p:grpSpPr>
          <a:xfrm>
            <a:off x="1472773" y="2578953"/>
            <a:ext cx="6652787" cy="1979570"/>
            <a:chOff x="1471322" y="2572596"/>
            <a:chExt cx="6652787" cy="1979570"/>
          </a:xfrm>
        </p:grpSpPr>
        <p:grpSp>
          <p:nvGrpSpPr>
            <p:cNvPr id="6" name="Group 2"/>
            <p:cNvGrpSpPr>
              <a:grpSpLocks/>
            </p:cNvGrpSpPr>
            <p:nvPr/>
          </p:nvGrpSpPr>
          <p:grpSpPr bwMode="auto">
            <a:xfrm>
              <a:off x="1881225" y="2572596"/>
              <a:ext cx="762000" cy="536637"/>
              <a:chOff x="2304" y="1584"/>
              <a:chExt cx="1740" cy="1554"/>
            </a:xfrm>
          </p:grpSpPr>
          <p:sp>
            <p:nvSpPr>
              <p:cNvPr id="18" name="Film"/>
              <p:cNvSpPr>
                <a:spLocks noEditPoints="1" noChangeArrowheads="1"/>
              </p:cNvSpPr>
              <p:nvPr/>
            </p:nvSpPr>
            <p:spPr bwMode="auto">
              <a:xfrm>
                <a:off x="2304" y="1980"/>
                <a:ext cx="726" cy="1158"/>
              </a:xfrm>
              <a:custGeom>
                <a:avLst/>
                <a:gdLst>
                  <a:gd name="T0" fmla="*/ 0 w 21600"/>
                  <a:gd name="T1" fmla="*/ 0 h 21600"/>
                  <a:gd name="T2" fmla="*/ 10800 w 21600"/>
                  <a:gd name="T3" fmla="*/ 0 h 21600"/>
                  <a:gd name="T4" fmla="*/ 21600 w 21600"/>
                  <a:gd name="T5" fmla="*/ 0 h 21600"/>
                  <a:gd name="T6" fmla="*/ 21600 w 21600"/>
                  <a:gd name="T7" fmla="*/ 10800 h 21600"/>
                  <a:gd name="T8" fmla="*/ 21600 w 21600"/>
                  <a:gd name="T9" fmla="*/ 21600 h 21600"/>
                  <a:gd name="T10" fmla="*/ 10800 w 21600"/>
                  <a:gd name="T11" fmla="*/ 21600 h 21600"/>
                  <a:gd name="T12" fmla="*/ 0 w 21600"/>
                  <a:gd name="T13" fmla="*/ 21600 h 21600"/>
                  <a:gd name="T14" fmla="*/ 0 w 21600"/>
                  <a:gd name="T15" fmla="*/ 10800 h 21600"/>
                  <a:gd name="T16" fmla="*/ 4960 w 21600"/>
                  <a:gd name="T17" fmla="*/ 8129 h 21600"/>
                  <a:gd name="T18" fmla="*/ 17079 w 21600"/>
                  <a:gd name="T19" fmla="*/ 1342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21600" y="0"/>
                    </a:moveTo>
                    <a:lnTo>
                      <a:pt x="21600" y="21600"/>
                    </a:lnTo>
                    <a:lnTo>
                      <a:pt x="0" y="21600"/>
                    </a:lnTo>
                    <a:lnTo>
                      <a:pt x="0" y="0"/>
                    </a:lnTo>
                    <a:lnTo>
                      <a:pt x="21600" y="0"/>
                    </a:lnTo>
                    <a:close/>
                  </a:path>
                  <a:path w="21600" h="21600" extrusionOk="0">
                    <a:moveTo>
                      <a:pt x="3014" y="21600"/>
                    </a:moveTo>
                    <a:lnTo>
                      <a:pt x="3014" y="0"/>
                    </a:lnTo>
                    <a:lnTo>
                      <a:pt x="0" y="0"/>
                    </a:lnTo>
                    <a:lnTo>
                      <a:pt x="0" y="21600"/>
                    </a:lnTo>
                    <a:lnTo>
                      <a:pt x="3014" y="21600"/>
                    </a:lnTo>
                    <a:close/>
                  </a:path>
                  <a:path w="21600" h="21600" extrusionOk="0">
                    <a:moveTo>
                      <a:pt x="21600" y="21600"/>
                    </a:moveTo>
                    <a:lnTo>
                      <a:pt x="21600" y="0"/>
                    </a:lnTo>
                    <a:lnTo>
                      <a:pt x="18586" y="0"/>
                    </a:lnTo>
                    <a:lnTo>
                      <a:pt x="18586" y="21600"/>
                    </a:lnTo>
                    <a:lnTo>
                      <a:pt x="21600" y="21600"/>
                    </a:lnTo>
                    <a:close/>
                  </a:path>
                  <a:path w="21600" h="21600" extrusionOk="0">
                    <a:moveTo>
                      <a:pt x="6028" y="6574"/>
                    </a:moveTo>
                    <a:lnTo>
                      <a:pt x="15572" y="6574"/>
                    </a:lnTo>
                    <a:lnTo>
                      <a:pt x="16074" y="6574"/>
                    </a:lnTo>
                    <a:lnTo>
                      <a:pt x="16326" y="6457"/>
                    </a:lnTo>
                    <a:lnTo>
                      <a:pt x="16577" y="6339"/>
                    </a:lnTo>
                    <a:lnTo>
                      <a:pt x="16828" y="6222"/>
                    </a:lnTo>
                    <a:lnTo>
                      <a:pt x="17079" y="6222"/>
                    </a:lnTo>
                    <a:lnTo>
                      <a:pt x="17330" y="5987"/>
                    </a:lnTo>
                    <a:lnTo>
                      <a:pt x="17330" y="5870"/>
                    </a:lnTo>
                    <a:lnTo>
                      <a:pt x="17581" y="5635"/>
                    </a:lnTo>
                    <a:lnTo>
                      <a:pt x="17581" y="1526"/>
                    </a:lnTo>
                    <a:lnTo>
                      <a:pt x="17330" y="1291"/>
                    </a:lnTo>
                    <a:lnTo>
                      <a:pt x="17330" y="1174"/>
                    </a:lnTo>
                    <a:lnTo>
                      <a:pt x="17079" y="1057"/>
                    </a:lnTo>
                    <a:lnTo>
                      <a:pt x="16828" y="939"/>
                    </a:lnTo>
                    <a:lnTo>
                      <a:pt x="16577" y="822"/>
                    </a:lnTo>
                    <a:lnTo>
                      <a:pt x="16326" y="704"/>
                    </a:lnTo>
                    <a:lnTo>
                      <a:pt x="16074" y="704"/>
                    </a:lnTo>
                    <a:lnTo>
                      <a:pt x="15572" y="587"/>
                    </a:lnTo>
                    <a:lnTo>
                      <a:pt x="6028" y="587"/>
                    </a:lnTo>
                    <a:lnTo>
                      <a:pt x="5526" y="704"/>
                    </a:lnTo>
                    <a:lnTo>
                      <a:pt x="5274" y="704"/>
                    </a:lnTo>
                    <a:lnTo>
                      <a:pt x="5023" y="822"/>
                    </a:lnTo>
                    <a:lnTo>
                      <a:pt x="4772" y="939"/>
                    </a:lnTo>
                    <a:lnTo>
                      <a:pt x="4521" y="1057"/>
                    </a:lnTo>
                    <a:lnTo>
                      <a:pt x="4270" y="1174"/>
                    </a:lnTo>
                    <a:lnTo>
                      <a:pt x="4270" y="1291"/>
                    </a:lnTo>
                    <a:lnTo>
                      <a:pt x="4019" y="1526"/>
                    </a:lnTo>
                    <a:lnTo>
                      <a:pt x="4019" y="5635"/>
                    </a:lnTo>
                    <a:lnTo>
                      <a:pt x="4270" y="5870"/>
                    </a:lnTo>
                    <a:lnTo>
                      <a:pt x="4270" y="5987"/>
                    </a:lnTo>
                    <a:lnTo>
                      <a:pt x="4521" y="6222"/>
                    </a:lnTo>
                    <a:lnTo>
                      <a:pt x="4772" y="6222"/>
                    </a:lnTo>
                    <a:lnTo>
                      <a:pt x="5023" y="6339"/>
                    </a:lnTo>
                    <a:lnTo>
                      <a:pt x="5274" y="6457"/>
                    </a:lnTo>
                    <a:lnTo>
                      <a:pt x="5526" y="6574"/>
                    </a:lnTo>
                    <a:lnTo>
                      <a:pt x="6028" y="6574"/>
                    </a:lnTo>
                    <a:close/>
                  </a:path>
                  <a:path w="21600" h="21600" extrusionOk="0">
                    <a:moveTo>
                      <a:pt x="6028" y="13617"/>
                    </a:moveTo>
                    <a:lnTo>
                      <a:pt x="15572" y="13617"/>
                    </a:lnTo>
                    <a:lnTo>
                      <a:pt x="16074" y="13617"/>
                    </a:lnTo>
                    <a:lnTo>
                      <a:pt x="16326" y="13617"/>
                    </a:lnTo>
                    <a:lnTo>
                      <a:pt x="16577" y="13500"/>
                    </a:lnTo>
                    <a:lnTo>
                      <a:pt x="16828" y="13383"/>
                    </a:lnTo>
                    <a:lnTo>
                      <a:pt x="17079" y="13265"/>
                    </a:lnTo>
                    <a:lnTo>
                      <a:pt x="17330" y="13148"/>
                    </a:lnTo>
                    <a:lnTo>
                      <a:pt x="17330" y="12913"/>
                    </a:lnTo>
                    <a:lnTo>
                      <a:pt x="17581" y="12796"/>
                    </a:lnTo>
                    <a:lnTo>
                      <a:pt x="17581" y="8687"/>
                    </a:lnTo>
                    <a:lnTo>
                      <a:pt x="17330" y="8452"/>
                    </a:lnTo>
                    <a:lnTo>
                      <a:pt x="17330" y="8335"/>
                    </a:lnTo>
                    <a:lnTo>
                      <a:pt x="17079" y="8217"/>
                    </a:lnTo>
                    <a:lnTo>
                      <a:pt x="16828" y="7983"/>
                    </a:lnTo>
                    <a:lnTo>
                      <a:pt x="16577" y="7983"/>
                    </a:lnTo>
                    <a:lnTo>
                      <a:pt x="16326" y="7865"/>
                    </a:lnTo>
                    <a:lnTo>
                      <a:pt x="16074" y="7865"/>
                    </a:lnTo>
                    <a:lnTo>
                      <a:pt x="15572" y="7748"/>
                    </a:lnTo>
                    <a:lnTo>
                      <a:pt x="6028" y="7748"/>
                    </a:lnTo>
                    <a:lnTo>
                      <a:pt x="5526" y="7865"/>
                    </a:lnTo>
                    <a:lnTo>
                      <a:pt x="5274" y="7865"/>
                    </a:lnTo>
                    <a:lnTo>
                      <a:pt x="5023" y="7983"/>
                    </a:lnTo>
                    <a:lnTo>
                      <a:pt x="4772" y="7983"/>
                    </a:lnTo>
                    <a:lnTo>
                      <a:pt x="4521" y="8217"/>
                    </a:lnTo>
                    <a:lnTo>
                      <a:pt x="4270" y="8335"/>
                    </a:lnTo>
                    <a:lnTo>
                      <a:pt x="4270" y="8452"/>
                    </a:lnTo>
                    <a:lnTo>
                      <a:pt x="4019" y="8687"/>
                    </a:lnTo>
                    <a:lnTo>
                      <a:pt x="4019" y="12796"/>
                    </a:lnTo>
                    <a:lnTo>
                      <a:pt x="4270" y="12913"/>
                    </a:lnTo>
                    <a:lnTo>
                      <a:pt x="4270" y="13148"/>
                    </a:lnTo>
                    <a:lnTo>
                      <a:pt x="4521" y="13265"/>
                    </a:lnTo>
                    <a:lnTo>
                      <a:pt x="4772" y="13383"/>
                    </a:lnTo>
                    <a:lnTo>
                      <a:pt x="5023" y="13500"/>
                    </a:lnTo>
                    <a:lnTo>
                      <a:pt x="5274" y="13617"/>
                    </a:lnTo>
                    <a:lnTo>
                      <a:pt x="5526" y="13617"/>
                    </a:lnTo>
                    <a:lnTo>
                      <a:pt x="6028" y="13617"/>
                    </a:lnTo>
                    <a:close/>
                  </a:path>
                  <a:path w="21600" h="21600" extrusionOk="0">
                    <a:moveTo>
                      <a:pt x="6028" y="20778"/>
                    </a:moveTo>
                    <a:lnTo>
                      <a:pt x="15572" y="20778"/>
                    </a:lnTo>
                    <a:lnTo>
                      <a:pt x="16074" y="20778"/>
                    </a:lnTo>
                    <a:lnTo>
                      <a:pt x="16326" y="20661"/>
                    </a:lnTo>
                    <a:lnTo>
                      <a:pt x="16577" y="20661"/>
                    </a:lnTo>
                    <a:lnTo>
                      <a:pt x="16828" y="20543"/>
                    </a:lnTo>
                    <a:lnTo>
                      <a:pt x="17079" y="20426"/>
                    </a:lnTo>
                    <a:lnTo>
                      <a:pt x="17330" y="20309"/>
                    </a:lnTo>
                    <a:lnTo>
                      <a:pt x="17330" y="20074"/>
                    </a:lnTo>
                    <a:lnTo>
                      <a:pt x="17581" y="19957"/>
                    </a:lnTo>
                    <a:lnTo>
                      <a:pt x="17581" y="15730"/>
                    </a:lnTo>
                    <a:lnTo>
                      <a:pt x="17330" y="15613"/>
                    </a:lnTo>
                    <a:lnTo>
                      <a:pt x="17330" y="15378"/>
                    </a:lnTo>
                    <a:lnTo>
                      <a:pt x="17079" y="15378"/>
                    </a:lnTo>
                    <a:lnTo>
                      <a:pt x="16828" y="15143"/>
                    </a:lnTo>
                    <a:lnTo>
                      <a:pt x="16577" y="15026"/>
                    </a:lnTo>
                    <a:lnTo>
                      <a:pt x="16326" y="15026"/>
                    </a:lnTo>
                    <a:lnTo>
                      <a:pt x="16074" y="15026"/>
                    </a:lnTo>
                    <a:lnTo>
                      <a:pt x="15572" y="14909"/>
                    </a:lnTo>
                    <a:lnTo>
                      <a:pt x="6028" y="14909"/>
                    </a:lnTo>
                    <a:lnTo>
                      <a:pt x="5526" y="15026"/>
                    </a:lnTo>
                    <a:lnTo>
                      <a:pt x="5274" y="15026"/>
                    </a:lnTo>
                    <a:lnTo>
                      <a:pt x="5023" y="15026"/>
                    </a:lnTo>
                    <a:lnTo>
                      <a:pt x="4772" y="15143"/>
                    </a:lnTo>
                    <a:lnTo>
                      <a:pt x="4521" y="15378"/>
                    </a:lnTo>
                    <a:lnTo>
                      <a:pt x="4270" y="15378"/>
                    </a:lnTo>
                    <a:lnTo>
                      <a:pt x="4270" y="15613"/>
                    </a:lnTo>
                    <a:lnTo>
                      <a:pt x="4019" y="15730"/>
                    </a:lnTo>
                    <a:lnTo>
                      <a:pt x="4019" y="19957"/>
                    </a:lnTo>
                    <a:lnTo>
                      <a:pt x="4270" y="20074"/>
                    </a:lnTo>
                    <a:lnTo>
                      <a:pt x="4270" y="20309"/>
                    </a:lnTo>
                    <a:lnTo>
                      <a:pt x="4521" y="20426"/>
                    </a:lnTo>
                    <a:lnTo>
                      <a:pt x="4772" y="20543"/>
                    </a:lnTo>
                    <a:lnTo>
                      <a:pt x="5023" y="20661"/>
                    </a:lnTo>
                    <a:lnTo>
                      <a:pt x="5274" y="20661"/>
                    </a:lnTo>
                    <a:lnTo>
                      <a:pt x="5526" y="20778"/>
                    </a:lnTo>
                    <a:lnTo>
                      <a:pt x="6028" y="20778"/>
                    </a:lnTo>
                    <a:close/>
                  </a:path>
                  <a:path w="21600" h="21600" extrusionOk="0">
                    <a:moveTo>
                      <a:pt x="753" y="1291"/>
                    </a:moveTo>
                    <a:lnTo>
                      <a:pt x="2260" y="1291"/>
                    </a:lnTo>
                    <a:lnTo>
                      <a:pt x="2260" y="235"/>
                    </a:lnTo>
                    <a:lnTo>
                      <a:pt x="753" y="235"/>
                    </a:lnTo>
                    <a:lnTo>
                      <a:pt x="753" y="1291"/>
                    </a:lnTo>
                    <a:close/>
                  </a:path>
                  <a:path w="21600" h="21600" extrusionOk="0">
                    <a:moveTo>
                      <a:pt x="753" y="2700"/>
                    </a:moveTo>
                    <a:lnTo>
                      <a:pt x="2260" y="2700"/>
                    </a:lnTo>
                    <a:lnTo>
                      <a:pt x="2260" y="1643"/>
                    </a:lnTo>
                    <a:lnTo>
                      <a:pt x="753" y="1643"/>
                    </a:lnTo>
                    <a:lnTo>
                      <a:pt x="753" y="2700"/>
                    </a:lnTo>
                    <a:close/>
                  </a:path>
                  <a:path w="21600" h="21600" extrusionOk="0">
                    <a:moveTo>
                      <a:pt x="753" y="4109"/>
                    </a:moveTo>
                    <a:lnTo>
                      <a:pt x="2260" y="4109"/>
                    </a:lnTo>
                    <a:lnTo>
                      <a:pt x="2260" y="3052"/>
                    </a:lnTo>
                    <a:lnTo>
                      <a:pt x="753" y="3052"/>
                    </a:lnTo>
                    <a:lnTo>
                      <a:pt x="753" y="4109"/>
                    </a:lnTo>
                    <a:close/>
                  </a:path>
                  <a:path w="21600" h="21600" extrusionOk="0">
                    <a:moveTo>
                      <a:pt x="753" y="5517"/>
                    </a:moveTo>
                    <a:lnTo>
                      <a:pt x="2260" y="5517"/>
                    </a:lnTo>
                    <a:lnTo>
                      <a:pt x="2260" y="4461"/>
                    </a:lnTo>
                    <a:lnTo>
                      <a:pt x="753" y="4461"/>
                    </a:lnTo>
                    <a:lnTo>
                      <a:pt x="753" y="5517"/>
                    </a:lnTo>
                    <a:close/>
                  </a:path>
                  <a:path w="21600" h="21600" extrusionOk="0">
                    <a:moveTo>
                      <a:pt x="753" y="6926"/>
                    </a:moveTo>
                    <a:lnTo>
                      <a:pt x="2260" y="6926"/>
                    </a:lnTo>
                    <a:lnTo>
                      <a:pt x="2260" y="5870"/>
                    </a:lnTo>
                    <a:lnTo>
                      <a:pt x="753" y="5870"/>
                    </a:lnTo>
                    <a:lnTo>
                      <a:pt x="753" y="6926"/>
                    </a:lnTo>
                    <a:close/>
                  </a:path>
                  <a:path w="21600" h="21600" extrusionOk="0">
                    <a:moveTo>
                      <a:pt x="753" y="8335"/>
                    </a:moveTo>
                    <a:lnTo>
                      <a:pt x="2260" y="8335"/>
                    </a:lnTo>
                    <a:lnTo>
                      <a:pt x="2260" y="7278"/>
                    </a:lnTo>
                    <a:lnTo>
                      <a:pt x="753" y="7278"/>
                    </a:lnTo>
                    <a:lnTo>
                      <a:pt x="753" y="8335"/>
                    </a:lnTo>
                    <a:close/>
                  </a:path>
                  <a:path w="21600" h="21600" extrusionOk="0">
                    <a:moveTo>
                      <a:pt x="753" y="9743"/>
                    </a:moveTo>
                    <a:lnTo>
                      <a:pt x="2260" y="9743"/>
                    </a:lnTo>
                    <a:lnTo>
                      <a:pt x="2260" y="8687"/>
                    </a:lnTo>
                    <a:lnTo>
                      <a:pt x="753" y="8687"/>
                    </a:lnTo>
                    <a:lnTo>
                      <a:pt x="753" y="9743"/>
                    </a:lnTo>
                    <a:close/>
                  </a:path>
                  <a:path w="21600" h="21600" extrusionOk="0">
                    <a:moveTo>
                      <a:pt x="753" y="11152"/>
                    </a:moveTo>
                    <a:lnTo>
                      <a:pt x="2260" y="11152"/>
                    </a:lnTo>
                    <a:lnTo>
                      <a:pt x="2260" y="10096"/>
                    </a:lnTo>
                    <a:lnTo>
                      <a:pt x="753" y="10096"/>
                    </a:lnTo>
                    <a:lnTo>
                      <a:pt x="753" y="11152"/>
                    </a:lnTo>
                    <a:close/>
                  </a:path>
                  <a:path w="21600" h="21600" extrusionOk="0">
                    <a:moveTo>
                      <a:pt x="753" y="12561"/>
                    </a:moveTo>
                    <a:lnTo>
                      <a:pt x="2260" y="12561"/>
                    </a:lnTo>
                    <a:lnTo>
                      <a:pt x="2260" y="11504"/>
                    </a:lnTo>
                    <a:lnTo>
                      <a:pt x="753" y="11504"/>
                    </a:lnTo>
                    <a:lnTo>
                      <a:pt x="753" y="12561"/>
                    </a:lnTo>
                    <a:close/>
                  </a:path>
                  <a:path w="21600" h="21600" extrusionOk="0">
                    <a:moveTo>
                      <a:pt x="753" y="13970"/>
                    </a:moveTo>
                    <a:lnTo>
                      <a:pt x="2260" y="13970"/>
                    </a:lnTo>
                    <a:lnTo>
                      <a:pt x="2260" y="12913"/>
                    </a:lnTo>
                    <a:lnTo>
                      <a:pt x="753" y="12913"/>
                    </a:lnTo>
                    <a:lnTo>
                      <a:pt x="753" y="13970"/>
                    </a:lnTo>
                    <a:close/>
                  </a:path>
                  <a:path w="21600" h="21600" extrusionOk="0">
                    <a:moveTo>
                      <a:pt x="753" y="15378"/>
                    </a:moveTo>
                    <a:lnTo>
                      <a:pt x="2260" y="15378"/>
                    </a:lnTo>
                    <a:lnTo>
                      <a:pt x="2260" y="14322"/>
                    </a:lnTo>
                    <a:lnTo>
                      <a:pt x="753" y="14322"/>
                    </a:lnTo>
                    <a:lnTo>
                      <a:pt x="753" y="15378"/>
                    </a:lnTo>
                    <a:close/>
                  </a:path>
                  <a:path w="21600" h="21600" extrusionOk="0">
                    <a:moveTo>
                      <a:pt x="753" y="16787"/>
                    </a:moveTo>
                    <a:lnTo>
                      <a:pt x="2260" y="16787"/>
                    </a:lnTo>
                    <a:lnTo>
                      <a:pt x="2260" y="15730"/>
                    </a:lnTo>
                    <a:lnTo>
                      <a:pt x="753" y="15730"/>
                    </a:lnTo>
                    <a:lnTo>
                      <a:pt x="753" y="16787"/>
                    </a:lnTo>
                    <a:close/>
                  </a:path>
                  <a:path w="21600" h="21600" extrusionOk="0">
                    <a:moveTo>
                      <a:pt x="753" y="18196"/>
                    </a:moveTo>
                    <a:lnTo>
                      <a:pt x="2260" y="18196"/>
                    </a:lnTo>
                    <a:lnTo>
                      <a:pt x="2260" y="17139"/>
                    </a:lnTo>
                    <a:lnTo>
                      <a:pt x="753" y="17139"/>
                    </a:lnTo>
                    <a:lnTo>
                      <a:pt x="753" y="18196"/>
                    </a:lnTo>
                    <a:close/>
                  </a:path>
                  <a:path w="21600" h="21600" extrusionOk="0">
                    <a:moveTo>
                      <a:pt x="753" y="19604"/>
                    </a:moveTo>
                    <a:lnTo>
                      <a:pt x="2260" y="19604"/>
                    </a:lnTo>
                    <a:lnTo>
                      <a:pt x="2260" y="18548"/>
                    </a:lnTo>
                    <a:lnTo>
                      <a:pt x="753" y="18548"/>
                    </a:lnTo>
                    <a:lnTo>
                      <a:pt x="753" y="19604"/>
                    </a:lnTo>
                    <a:close/>
                  </a:path>
                  <a:path w="21600" h="21600" extrusionOk="0">
                    <a:moveTo>
                      <a:pt x="753" y="21013"/>
                    </a:moveTo>
                    <a:lnTo>
                      <a:pt x="2260" y="21013"/>
                    </a:lnTo>
                    <a:lnTo>
                      <a:pt x="2260" y="19957"/>
                    </a:lnTo>
                    <a:lnTo>
                      <a:pt x="753" y="19957"/>
                    </a:lnTo>
                    <a:lnTo>
                      <a:pt x="753" y="21013"/>
                    </a:lnTo>
                    <a:close/>
                  </a:path>
                  <a:path w="21600" h="21600" extrusionOk="0">
                    <a:moveTo>
                      <a:pt x="19340" y="1409"/>
                    </a:moveTo>
                    <a:lnTo>
                      <a:pt x="20595" y="1409"/>
                    </a:lnTo>
                    <a:lnTo>
                      <a:pt x="20595" y="352"/>
                    </a:lnTo>
                    <a:lnTo>
                      <a:pt x="19340" y="352"/>
                    </a:lnTo>
                    <a:lnTo>
                      <a:pt x="19340" y="1409"/>
                    </a:lnTo>
                    <a:close/>
                  </a:path>
                  <a:path w="21600" h="21600" extrusionOk="0">
                    <a:moveTo>
                      <a:pt x="19340" y="2700"/>
                    </a:moveTo>
                    <a:lnTo>
                      <a:pt x="20595" y="2700"/>
                    </a:lnTo>
                    <a:lnTo>
                      <a:pt x="20595" y="1643"/>
                    </a:lnTo>
                    <a:lnTo>
                      <a:pt x="19340" y="1643"/>
                    </a:lnTo>
                    <a:lnTo>
                      <a:pt x="19340" y="2700"/>
                    </a:lnTo>
                    <a:close/>
                  </a:path>
                  <a:path w="21600" h="21600" extrusionOk="0">
                    <a:moveTo>
                      <a:pt x="19340" y="4109"/>
                    </a:moveTo>
                    <a:lnTo>
                      <a:pt x="20595" y="4109"/>
                    </a:lnTo>
                    <a:lnTo>
                      <a:pt x="20595" y="3052"/>
                    </a:lnTo>
                    <a:lnTo>
                      <a:pt x="19340" y="3052"/>
                    </a:lnTo>
                    <a:lnTo>
                      <a:pt x="19340" y="4109"/>
                    </a:lnTo>
                    <a:close/>
                  </a:path>
                  <a:path w="21600" h="21600" extrusionOk="0">
                    <a:moveTo>
                      <a:pt x="19340" y="5517"/>
                    </a:moveTo>
                    <a:lnTo>
                      <a:pt x="20595" y="5517"/>
                    </a:lnTo>
                    <a:lnTo>
                      <a:pt x="20595" y="4461"/>
                    </a:lnTo>
                    <a:lnTo>
                      <a:pt x="19340" y="4461"/>
                    </a:lnTo>
                    <a:lnTo>
                      <a:pt x="19340" y="5517"/>
                    </a:lnTo>
                    <a:close/>
                  </a:path>
                  <a:path w="21600" h="21600" extrusionOk="0">
                    <a:moveTo>
                      <a:pt x="19340" y="6926"/>
                    </a:moveTo>
                    <a:lnTo>
                      <a:pt x="20595" y="6926"/>
                    </a:lnTo>
                    <a:lnTo>
                      <a:pt x="20595" y="5870"/>
                    </a:lnTo>
                    <a:lnTo>
                      <a:pt x="19340" y="5870"/>
                    </a:lnTo>
                    <a:lnTo>
                      <a:pt x="19340" y="6926"/>
                    </a:lnTo>
                    <a:close/>
                  </a:path>
                  <a:path w="21600" h="21600" extrusionOk="0">
                    <a:moveTo>
                      <a:pt x="19340" y="8335"/>
                    </a:moveTo>
                    <a:lnTo>
                      <a:pt x="20595" y="8335"/>
                    </a:lnTo>
                    <a:lnTo>
                      <a:pt x="20595" y="7278"/>
                    </a:lnTo>
                    <a:lnTo>
                      <a:pt x="19340" y="7278"/>
                    </a:lnTo>
                    <a:lnTo>
                      <a:pt x="19340" y="8335"/>
                    </a:lnTo>
                    <a:close/>
                  </a:path>
                  <a:path w="21600" h="21600" extrusionOk="0">
                    <a:moveTo>
                      <a:pt x="19340" y="9743"/>
                    </a:moveTo>
                    <a:lnTo>
                      <a:pt x="20595" y="9743"/>
                    </a:lnTo>
                    <a:lnTo>
                      <a:pt x="20595" y="8687"/>
                    </a:lnTo>
                    <a:lnTo>
                      <a:pt x="19340" y="8687"/>
                    </a:lnTo>
                    <a:lnTo>
                      <a:pt x="19340" y="9743"/>
                    </a:lnTo>
                    <a:close/>
                  </a:path>
                  <a:path w="21600" h="21600" extrusionOk="0">
                    <a:moveTo>
                      <a:pt x="19340" y="11152"/>
                    </a:moveTo>
                    <a:lnTo>
                      <a:pt x="20595" y="11152"/>
                    </a:lnTo>
                    <a:lnTo>
                      <a:pt x="20595" y="10096"/>
                    </a:lnTo>
                    <a:lnTo>
                      <a:pt x="19340" y="10096"/>
                    </a:lnTo>
                    <a:lnTo>
                      <a:pt x="19340" y="11152"/>
                    </a:lnTo>
                    <a:close/>
                  </a:path>
                  <a:path w="21600" h="21600" extrusionOk="0">
                    <a:moveTo>
                      <a:pt x="19340" y="12561"/>
                    </a:moveTo>
                    <a:lnTo>
                      <a:pt x="20595" y="12561"/>
                    </a:lnTo>
                    <a:lnTo>
                      <a:pt x="20595" y="11504"/>
                    </a:lnTo>
                    <a:lnTo>
                      <a:pt x="19340" y="11504"/>
                    </a:lnTo>
                    <a:lnTo>
                      <a:pt x="19340" y="12561"/>
                    </a:lnTo>
                    <a:close/>
                  </a:path>
                  <a:path w="21600" h="21600" extrusionOk="0">
                    <a:moveTo>
                      <a:pt x="19340" y="13970"/>
                    </a:moveTo>
                    <a:lnTo>
                      <a:pt x="20595" y="13970"/>
                    </a:lnTo>
                    <a:lnTo>
                      <a:pt x="20595" y="12913"/>
                    </a:lnTo>
                    <a:lnTo>
                      <a:pt x="19340" y="12913"/>
                    </a:lnTo>
                    <a:lnTo>
                      <a:pt x="19340" y="13970"/>
                    </a:lnTo>
                    <a:close/>
                  </a:path>
                  <a:path w="21600" h="21600" extrusionOk="0">
                    <a:moveTo>
                      <a:pt x="19340" y="15378"/>
                    </a:moveTo>
                    <a:lnTo>
                      <a:pt x="20595" y="15378"/>
                    </a:lnTo>
                    <a:lnTo>
                      <a:pt x="20595" y="14322"/>
                    </a:lnTo>
                    <a:lnTo>
                      <a:pt x="19340" y="14322"/>
                    </a:lnTo>
                    <a:lnTo>
                      <a:pt x="19340" y="15378"/>
                    </a:lnTo>
                    <a:close/>
                  </a:path>
                  <a:path w="21600" h="21600" extrusionOk="0">
                    <a:moveTo>
                      <a:pt x="19340" y="16787"/>
                    </a:moveTo>
                    <a:lnTo>
                      <a:pt x="20595" y="16787"/>
                    </a:lnTo>
                    <a:lnTo>
                      <a:pt x="20595" y="15730"/>
                    </a:lnTo>
                    <a:lnTo>
                      <a:pt x="19340" y="15730"/>
                    </a:lnTo>
                    <a:lnTo>
                      <a:pt x="19340" y="16787"/>
                    </a:lnTo>
                    <a:close/>
                  </a:path>
                  <a:path w="21600" h="21600" extrusionOk="0">
                    <a:moveTo>
                      <a:pt x="19340" y="18196"/>
                    </a:moveTo>
                    <a:lnTo>
                      <a:pt x="20595" y="18196"/>
                    </a:lnTo>
                    <a:lnTo>
                      <a:pt x="20595" y="17139"/>
                    </a:lnTo>
                    <a:lnTo>
                      <a:pt x="19340" y="17139"/>
                    </a:lnTo>
                    <a:lnTo>
                      <a:pt x="19340" y="18196"/>
                    </a:lnTo>
                    <a:close/>
                  </a:path>
                  <a:path w="21600" h="21600" extrusionOk="0">
                    <a:moveTo>
                      <a:pt x="19340" y="19604"/>
                    </a:moveTo>
                    <a:lnTo>
                      <a:pt x="20595" y="19604"/>
                    </a:lnTo>
                    <a:lnTo>
                      <a:pt x="20595" y="18548"/>
                    </a:lnTo>
                    <a:lnTo>
                      <a:pt x="19340" y="18548"/>
                    </a:lnTo>
                    <a:lnTo>
                      <a:pt x="19340" y="19604"/>
                    </a:lnTo>
                    <a:close/>
                  </a:path>
                  <a:path w="21600" h="21600" extrusionOk="0">
                    <a:moveTo>
                      <a:pt x="19340" y="21013"/>
                    </a:moveTo>
                    <a:lnTo>
                      <a:pt x="20595" y="21013"/>
                    </a:lnTo>
                    <a:lnTo>
                      <a:pt x="20595" y="19957"/>
                    </a:lnTo>
                    <a:lnTo>
                      <a:pt x="19340" y="19957"/>
                    </a:lnTo>
                    <a:lnTo>
                      <a:pt x="19340" y="21013"/>
                    </a:lnTo>
                    <a:close/>
                  </a:path>
                </a:pathLst>
              </a:custGeom>
              <a:solidFill>
                <a:srgbClr val="CCCC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9" name="Sound"/>
              <p:cNvSpPr>
                <a:spLocks noEditPoints="1" noChangeArrowheads="1"/>
              </p:cNvSpPr>
              <p:nvPr/>
            </p:nvSpPr>
            <p:spPr bwMode="auto">
              <a:xfrm>
                <a:off x="2724" y="1584"/>
                <a:ext cx="1008" cy="768"/>
              </a:xfrm>
              <a:custGeom>
                <a:avLst/>
                <a:gdLst>
                  <a:gd name="T0" fmla="*/ 11164 w 21600"/>
                  <a:gd name="T1" fmla="*/ 21159 h 21600"/>
                  <a:gd name="T2" fmla="*/ 11164 w 21600"/>
                  <a:gd name="T3" fmla="*/ 0 h 21600"/>
                  <a:gd name="T4" fmla="*/ 0 w 21600"/>
                  <a:gd name="T5" fmla="*/ 10800 h 21600"/>
                  <a:gd name="T6" fmla="*/ 21600 w 21600"/>
                  <a:gd name="T7" fmla="*/ 10800 h 21600"/>
                  <a:gd name="T8" fmla="*/ 242 w 21600"/>
                  <a:gd name="T9" fmla="*/ 7604 h 21600"/>
                  <a:gd name="T10" fmla="*/ 10760 w 21600"/>
                  <a:gd name="T11" fmla="*/ 13555 h 21600"/>
                </a:gdLst>
                <a:ahLst/>
                <a:cxnLst>
                  <a:cxn ang="0">
                    <a:pos x="T0" y="T1"/>
                  </a:cxn>
                  <a:cxn ang="0">
                    <a:pos x="T2" y="T3"/>
                  </a:cxn>
                  <a:cxn ang="0">
                    <a:pos x="T4" y="T5"/>
                  </a:cxn>
                  <a:cxn ang="0">
                    <a:pos x="T6" y="T7"/>
                  </a:cxn>
                </a:cxnLst>
                <a:rect l="T8" t="T9" r="T10" b="T11"/>
                <a:pathLst>
                  <a:path w="21600" h="21600">
                    <a:moveTo>
                      <a:pt x="0" y="7273"/>
                    </a:moveTo>
                    <a:lnTo>
                      <a:pt x="5824" y="7273"/>
                    </a:lnTo>
                    <a:lnTo>
                      <a:pt x="11164" y="0"/>
                    </a:lnTo>
                    <a:lnTo>
                      <a:pt x="11164" y="21159"/>
                    </a:lnTo>
                    <a:lnTo>
                      <a:pt x="5824" y="13885"/>
                    </a:lnTo>
                    <a:lnTo>
                      <a:pt x="0" y="13885"/>
                    </a:lnTo>
                    <a:lnTo>
                      <a:pt x="0" y="7273"/>
                    </a:lnTo>
                    <a:close/>
                  </a:path>
                  <a:path w="21600" h="21600">
                    <a:moveTo>
                      <a:pt x="13024" y="7273"/>
                    </a:moveTo>
                    <a:lnTo>
                      <a:pt x="13591" y="6722"/>
                    </a:lnTo>
                    <a:lnTo>
                      <a:pt x="13833" y="7548"/>
                    </a:lnTo>
                    <a:lnTo>
                      <a:pt x="14076" y="8485"/>
                    </a:lnTo>
                    <a:lnTo>
                      <a:pt x="14157" y="9367"/>
                    </a:lnTo>
                    <a:lnTo>
                      <a:pt x="14197" y="10524"/>
                    </a:lnTo>
                    <a:lnTo>
                      <a:pt x="14197" y="11406"/>
                    </a:lnTo>
                    <a:lnTo>
                      <a:pt x="14116" y="12012"/>
                    </a:lnTo>
                    <a:lnTo>
                      <a:pt x="13995" y="12728"/>
                    </a:lnTo>
                    <a:lnTo>
                      <a:pt x="13833" y="13444"/>
                    </a:lnTo>
                    <a:lnTo>
                      <a:pt x="13712" y="14106"/>
                    </a:lnTo>
                    <a:lnTo>
                      <a:pt x="13591" y="14546"/>
                    </a:lnTo>
                    <a:lnTo>
                      <a:pt x="13065" y="13885"/>
                    </a:lnTo>
                    <a:lnTo>
                      <a:pt x="13307" y="12893"/>
                    </a:lnTo>
                    <a:lnTo>
                      <a:pt x="13469" y="11791"/>
                    </a:lnTo>
                    <a:lnTo>
                      <a:pt x="13550" y="10910"/>
                    </a:lnTo>
                    <a:lnTo>
                      <a:pt x="13591" y="10138"/>
                    </a:lnTo>
                    <a:lnTo>
                      <a:pt x="13469" y="9367"/>
                    </a:lnTo>
                    <a:lnTo>
                      <a:pt x="13388" y="8595"/>
                    </a:lnTo>
                    <a:lnTo>
                      <a:pt x="13267" y="7934"/>
                    </a:lnTo>
                    <a:lnTo>
                      <a:pt x="13024" y="7273"/>
                    </a:lnTo>
                    <a:close/>
                  </a:path>
                  <a:path w="21600" h="21600">
                    <a:moveTo>
                      <a:pt x="16382" y="3967"/>
                    </a:moveTo>
                    <a:lnTo>
                      <a:pt x="16786" y="5179"/>
                    </a:lnTo>
                    <a:lnTo>
                      <a:pt x="17150" y="6612"/>
                    </a:lnTo>
                    <a:lnTo>
                      <a:pt x="17474" y="8651"/>
                    </a:lnTo>
                    <a:lnTo>
                      <a:pt x="17595" y="9753"/>
                    </a:lnTo>
                    <a:lnTo>
                      <a:pt x="17635" y="12012"/>
                    </a:lnTo>
                    <a:lnTo>
                      <a:pt x="17393" y="13665"/>
                    </a:lnTo>
                    <a:lnTo>
                      <a:pt x="17150" y="15208"/>
                    </a:lnTo>
                    <a:lnTo>
                      <a:pt x="16786" y="16310"/>
                    </a:lnTo>
                    <a:lnTo>
                      <a:pt x="16341" y="17687"/>
                    </a:lnTo>
                    <a:lnTo>
                      <a:pt x="15815" y="17081"/>
                    </a:lnTo>
                    <a:lnTo>
                      <a:pt x="16503" y="14602"/>
                    </a:lnTo>
                    <a:lnTo>
                      <a:pt x="16786" y="13169"/>
                    </a:lnTo>
                    <a:lnTo>
                      <a:pt x="16867" y="12012"/>
                    </a:lnTo>
                    <a:lnTo>
                      <a:pt x="16867" y="9642"/>
                    </a:lnTo>
                    <a:lnTo>
                      <a:pt x="16705" y="7989"/>
                    </a:lnTo>
                    <a:lnTo>
                      <a:pt x="16422" y="6612"/>
                    </a:lnTo>
                    <a:lnTo>
                      <a:pt x="16220" y="5675"/>
                    </a:lnTo>
                    <a:lnTo>
                      <a:pt x="15856" y="4518"/>
                    </a:lnTo>
                    <a:lnTo>
                      <a:pt x="16382" y="3967"/>
                    </a:lnTo>
                    <a:close/>
                  </a:path>
                  <a:path w="21600" h="21600">
                    <a:moveTo>
                      <a:pt x="18889" y="1377"/>
                    </a:moveTo>
                    <a:lnTo>
                      <a:pt x="19415" y="826"/>
                    </a:lnTo>
                    <a:lnTo>
                      <a:pt x="20194" y="2576"/>
                    </a:lnTo>
                    <a:lnTo>
                      <a:pt x="20831" y="4683"/>
                    </a:lnTo>
                    <a:lnTo>
                      <a:pt x="21357" y="7204"/>
                    </a:lnTo>
                    <a:lnTo>
                      <a:pt x="21650" y="9450"/>
                    </a:lnTo>
                    <a:lnTo>
                      <a:pt x="21600" y="12301"/>
                    </a:lnTo>
                    <a:lnTo>
                      <a:pt x="21215" y="15938"/>
                    </a:lnTo>
                    <a:lnTo>
                      <a:pt x="20629" y="18348"/>
                    </a:lnTo>
                    <a:lnTo>
                      <a:pt x="19415" y="21655"/>
                    </a:lnTo>
                    <a:lnTo>
                      <a:pt x="18889" y="21159"/>
                    </a:lnTo>
                    <a:lnTo>
                      <a:pt x="19901" y="18404"/>
                    </a:lnTo>
                    <a:lnTo>
                      <a:pt x="20467" y="15593"/>
                    </a:lnTo>
                    <a:lnTo>
                      <a:pt x="20791" y="12342"/>
                    </a:lnTo>
                    <a:lnTo>
                      <a:pt x="20871" y="9532"/>
                    </a:lnTo>
                    <a:lnTo>
                      <a:pt x="20629" y="7411"/>
                    </a:lnTo>
                    <a:lnTo>
                      <a:pt x="20062" y="4628"/>
                    </a:lnTo>
                    <a:lnTo>
                      <a:pt x="19415" y="2810"/>
                    </a:lnTo>
                    <a:lnTo>
                      <a:pt x="18889" y="1377"/>
                    </a:lnTo>
                    <a:close/>
                  </a:path>
                </a:pathLst>
              </a:custGeom>
              <a:solidFill>
                <a:srgbClr val="CCCCFF"/>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en-US"/>
              </a:p>
            </p:txBody>
          </p:sp>
          <p:sp>
            <p:nvSpPr>
              <p:cNvPr id="20" name="Photo"/>
              <p:cNvSpPr>
                <a:spLocks noEditPoints="1" noChangeArrowheads="1"/>
              </p:cNvSpPr>
              <p:nvPr/>
            </p:nvSpPr>
            <p:spPr bwMode="auto">
              <a:xfrm>
                <a:off x="3108" y="2040"/>
                <a:ext cx="936" cy="696"/>
              </a:xfrm>
              <a:custGeom>
                <a:avLst/>
                <a:gdLst>
                  <a:gd name="T0" fmla="*/ 0 w 21600"/>
                  <a:gd name="T1" fmla="*/ 3085 h 21600"/>
                  <a:gd name="T2" fmla="*/ 10800 w 21600"/>
                  <a:gd name="T3" fmla="*/ 0 h 21600"/>
                  <a:gd name="T4" fmla="*/ 21600 w 21600"/>
                  <a:gd name="T5" fmla="*/ 3085 h 21600"/>
                  <a:gd name="T6" fmla="*/ 21600 w 21600"/>
                  <a:gd name="T7" fmla="*/ 10800 h 21600"/>
                  <a:gd name="T8" fmla="*/ 21600 w 21600"/>
                  <a:gd name="T9" fmla="*/ 21600 h 21600"/>
                  <a:gd name="T10" fmla="*/ 10800 w 21600"/>
                  <a:gd name="T11" fmla="*/ 21800 h 21600"/>
                  <a:gd name="T12" fmla="*/ 0 w 21600"/>
                  <a:gd name="T13" fmla="*/ 21600 h 21600"/>
                  <a:gd name="T14" fmla="*/ 0 w 21600"/>
                  <a:gd name="T15" fmla="*/ 10800 h 21600"/>
                  <a:gd name="T16" fmla="*/ 7778 w 21600"/>
                  <a:gd name="T17" fmla="*/ 8228 h 21600"/>
                  <a:gd name="T18" fmla="*/ 13757 w 21600"/>
                  <a:gd name="T19" fmla="*/ 16886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0" y="21600"/>
                    </a:moveTo>
                    <a:lnTo>
                      <a:pt x="0" y="3085"/>
                    </a:lnTo>
                    <a:lnTo>
                      <a:pt x="1542" y="3085"/>
                    </a:lnTo>
                    <a:lnTo>
                      <a:pt x="1542" y="1028"/>
                    </a:lnTo>
                    <a:lnTo>
                      <a:pt x="3857" y="1028"/>
                    </a:lnTo>
                    <a:lnTo>
                      <a:pt x="3857" y="3085"/>
                    </a:lnTo>
                    <a:lnTo>
                      <a:pt x="5400" y="3085"/>
                    </a:lnTo>
                    <a:lnTo>
                      <a:pt x="6942" y="0"/>
                    </a:lnTo>
                    <a:lnTo>
                      <a:pt x="14657" y="0"/>
                    </a:lnTo>
                    <a:lnTo>
                      <a:pt x="16200" y="3085"/>
                    </a:lnTo>
                    <a:lnTo>
                      <a:pt x="21600" y="3085"/>
                    </a:lnTo>
                    <a:lnTo>
                      <a:pt x="21600" y="21600"/>
                    </a:lnTo>
                    <a:lnTo>
                      <a:pt x="0" y="21600"/>
                    </a:lnTo>
                    <a:close/>
                  </a:path>
                  <a:path w="21600" h="21600" extrusionOk="0">
                    <a:moveTo>
                      <a:pt x="0" y="3085"/>
                    </a:moveTo>
                    <a:lnTo>
                      <a:pt x="21600" y="3085"/>
                    </a:lnTo>
                    <a:lnTo>
                      <a:pt x="21600" y="21600"/>
                    </a:lnTo>
                    <a:lnTo>
                      <a:pt x="0" y="21600"/>
                    </a:lnTo>
                    <a:lnTo>
                      <a:pt x="0" y="3085"/>
                    </a:lnTo>
                    <a:close/>
                  </a:path>
                  <a:path w="21600" h="21600" extrusionOk="0">
                    <a:moveTo>
                      <a:pt x="10800" y="4800"/>
                    </a:moveTo>
                    <a:lnTo>
                      <a:pt x="11925" y="4971"/>
                    </a:lnTo>
                    <a:lnTo>
                      <a:pt x="13017" y="5442"/>
                    </a:lnTo>
                    <a:lnTo>
                      <a:pt x="14046" y="6128"/>
                    </a:lnTo>
                    <a:lnTo>
                      <a:pt x="14914" y="7071"/>
                    </a:lnTo>
                    <a:lnTo>
                      <a:pt x="15621" y="8271"/>
                    </a:lnTo>
                    <a:lnTo>
                      <a:pt x="16167" y="9514"/>
                    </a:lnTo>
                    <a:lnTo>
                      <a:pt x="16425" y="11014"/>
                    </a:lnTo>
                    <a:lnTo>
                      <a:pt x="16585" y="12471"/>
                    </a:lnTo>
                    <a:lnTo>
                      <a:pt x="16489" y="14014"/>
                    </a:lnTo>
                    <a:lnTo>
                      <a:pt x="16135" y="15471"/>
                    </a:lnTo>
                    <a:lnTo>
                      <a:pt x="15621" y="16800"/>
                    </a:lnTo>
                    <a:lnTo>
                      <a:pt x="14914" y="18000"/>
                    </a:lnTo>
                    <a:lnTo>
                      <a:pt x="14046" y="18942"/>
                    </a:lnTo>
                    <a:lnTo>
                      <a:pt x="13050" y="19671"/>
                    </a:lnTo>
                    <a:lnTo>
                      <a:pt x="11925" y="20057"/>
                    </a:lnTo>
                    <a:lnTo>
                      <a:pt x="10832" y="20185"/>
                    </a:lnTo>
                    <a:lnTo>
                      <a:pt x="9675" y="20142"/>
                    </a:lnTo>
                    <a:lnTo>
                      <a:pt x="8582" y="19628"/>
                    </a:lnTo>
                    <a:lnTo>
                      <a:pt x="7553" y="18942"/>
                    </a:lnTo>
                    <a:lnTo>
                      <a:pt x="6717" y="17957"/>
                    </a:lnTo>
                    <a:lnTo>
                      <a:pt x="5946" y="16842"/>
                    </a:lnTo>
                    <a:lnTo>
                      <a:pt x="5464" y="15514"/>
                    </a:lnTo>
                    <a:lnTo>
                      <a:pt x="5078" y="14014"/>
                    </a:lnTo>
                    <a:lnTo>
                      <a:pt x="5014" y="12514"/>
                    </a:lnTo>
                    <a:lnTo>
                      <a:pt x="5110" y="11014"/>
                    </a:lnTo>
                    <a:lnTo>
                      <a:pt x="5528" y="9557"/>
                    </a:lnTo>
                    <a:lnTo>
                      <a:pt x="6010" y="8228"/>
                    </a:lnTo>
                    <a:lnTo>
                      <a:pt x="6750" y="7114"/>
                    </a:lnTo>
                    <a:lnTo>
                      <a:pt x="7650" y="6085"/>
                    </a:lnTo>
                    <a:lnTo>
                      <a:pt x="8614" y="5400"/>
                    </a:lnTo>
                    <a:lnTo>
                      <a:pt x="9707" y="4971"/>
                    </a:lnTo>
                    <a:lnTo>
                      <a:pt x="10800" y="4800"/>
                    </a:lnTo>
                    <a:close/>
                  </a:path>
                  <a:path w="21600" h="21600" extrusionOk="0">
                    <a:moveTo>
                      <a:pt x="8003" y="8057"/>
                    </a:moveTo>
                    <a:lnTo>
                      <a:pt x="8807" y="7371"/>
                    </a:lnTo>
                    <a:lnTo>
                      <a:pt x="9546" y="6985"/>
                    </a:lnTo>
                    <a:lnTo>
                      <a:pt x="10446" y="6771"/>
                    </a:lnTo>
                    <a:lnTo>
                      <a:pt x="11217" y="6771"/>
                    </a:lnTo>
                    <a:lnTo>
                      <a:pt x="12053" y="7028"/>
                    </a:lnTo>
                    <a:lnTo>
                      <a:pt x="12889" y="7457"/>
                    </a:lnTo>
                    <a:lnTo>
                      <a:pt x="13628" y="8100"/>
                    </a:lnTo>
                    <a:lnTo>
                      <a:pt x="14175" y="8871"/>
                    </a:lnTo>
                    <a:lnTo>
                      <a:pt x="14625" y="9814"/>
                    </a:lnTo>
                    <a:lnTo>
                      <a:pt x="14978" y="10885"/>
                    </a:lnTo>
                    <a:lnTo>
                      <a:pt x="15171" y="12042"/>
                    </a:lnTo>
                    <a:lnTo>
                      <a:pt x="15107" y="13114"/>
                    </a:lnTo>
                    <a:lnTo>
                      <a:pt x="15042" y="14228"/>
                    </a:lnTo>
                    <a:lnTo>
                      <a:pt x="14689" y="15257"/>
                    </a:lnTo>
                    <a:lnTo>
                      <a:pt x="14207" y="16285"/>
                    </a:lnTo>
                    <a:lnTo>
                      <a:pt x="13596" y="17057"/>
                    </a:lnTo>
                    <a:lnTo>
                      <a:pt x="12889" y="17657"/>
                    </a:lnTo>
                    <a:lnTo>
                      <a:pt x="12053" y="18085"/>
                    </a:lnTo>
                    <a:lnTo>
                      <a:pt x="11185" y="18257"/>
                    </a:lnTo>
                    <a:lnTo>
                      <a:pt x="10414" y="18214"/>
                    </a:lnTo>
                    <a:lnTo>
                      <a:pt x="9546" y="18042"/>
                    </a:lnTo>
                    <a:lnTo>
                      <a:pt x="8742" y="17614"/>
                    </a:lnTo>
                    <a:lnTo>
                      <a:pt x="8003" y="17014"/>
                    </a:lnTo>
                    <a:lnTo>
                      <a:pt x="7457" y="16242"/>
                    </a:lnTo>
                    <a:lnTo>
                      <a:pt x="6975" y="15257"/>
                    </a:lnTo>
                    <a:lnTo>
                      <a:pt x="6653" y="14142"/>
                    </a:lnTo>
                    <a:lnTo>
                      <a:pt x="6492" y="13114"/>
                    </a:lnTo>
                    <a:lnTo>
                      <a:pt x="6525" y="11914"/>
                    </a:lnTo>
                    <a:lnTo>
                      <a:pt x="6621" y="10842"/>
                    </a:lnTo>
                    <a:lnTo>
                      <a:pt x="6942" y="9771"/>
                    </a:lnTo>
                    <a:lnTo>
                      <a:pt x="7457" y="8785"/>
                    </a:lnTo>
                    <a:lnTo>
                      <a:pt x="8003" y="8057"/>
                    </a:lnTo>
                    <a:close/>
                  </a:path>
                </a:pathLst>
              </a:custGeom>
              <a:solidFill>
                <a:srgbClr val="CCCCFF"/>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en-US"/>
              </a:p>
            </p:txBody>
          </p:sp>
          <p:sp>
            <p:nvSpPr>
              <p:cNvPr id="21" name="Music"/>
              <p:cNvSpPr>
                <a:spLocks noEditPoints="1" noChangeArrowheads="1"/>
              </p:cNvSpPr>
              <p:nvPr/>
            </p:nvSpPr>
            <p:spPr bwMode="auto">
              <a:xfrm>
                <a:off x="3216" y="2448"/>
                <a:ext cx="768" cy="672"/>
              </a:xfrm>
              <a:custGeom>
                <a:avLst/>
                <a:gdLst>
                  <a:gd name="T0" fmla="*/ 7352 w 21600"/>
                  <a:gd name="T1" fmla="*/ 46 h 21600"/>
                  <a:gd name="T2" fmla="*/ 7373 w 21600"/>
                  <a:gd name="T3" fmla="*/ 9900 h 21600"/>
                  <a:gd name="T4" fmla="*/ 21683 w 21600"/>
                  <a:gd name="T5" fmla="*/ 10061 h 21600"/>
                  <a:gd name="T6" fmla="*/ 7352 w 21600"/>
                  <a:gd name="T7" fmla="*/ 46 h 21600"/>
                  <a:gd name="T8" fmla="*/ 21600 w 21600"/>
                  <a:gd name="T9" fmla="*/ 0 h 21600"/>
                  <a:gd name="T10" fmla="*/ 7975 w 21600"/>
                  <a:gd name="T11" fmla="*/ 923 h 21600"/>
                  <a:gd name="T12" fmla="*/ 20935 w 21600"/>
                  <a:gd name="T13" fmla="*/ 5354 h 21600"/>
                </a:gdLst>
                <a:ahLst/>
                <a:cxnLst>
                  <a:cxn ang="0">
                    <a:pos x="T0" y="T1"/>
                  </a:cxn>
                  <a:cxn ang="0">
                    <a:pos x="T2" y="T3"/>
                  </a:cxn>
                  <a:cxn ang="0">
                    <a:pos x="T4" y="T5"/>
                  </a:cxn>
                  <a:cxn ang="0">
                    <a:pos x="T6" y="T7"/>
                  </a:cxn>
                  <a:cxn ang="0">
                    <a:pos x="T8" y="T9"/>
                  </a:cxn>
                </a:cxnLst>
                <a:rect l="T10" t="T11" r="T12" b="T13"/>
                <a:pathLst>
                  <a:path w="21600" h="21600">
                    <a:moveTo>
                      <a:pt x="7352" y="46"/>
                    </a:moveTo>
                    <a:lnTo>
                      <a:pt x="7373" y="9900"/>
                    </a:lnTo>
                    <a:lnTo>
                      <a:pt x="7352" y="16107"/>
                    </a:lnTo>
                    <a:lnTo>
                      <a:pt x="7103" y="15969"/>
                    </a:lnTo>
                    <a:lnTo>
                      <a:pt x="6729" y="15692"/>
                    </a:lnTo>
                    <a:lnTo>
                      <a:pt x="6355" y="15553"/>
                    </a:lnTo>
                    <a:lnTo>
                      <a:pt x="5981" y="15415"/>
                    </a:lnTo>
                    <a:lnTo>
                      <a:pt x="5607" y="15276"/>
                    </a:lnTo>
                    <a:lnTo>
                      <a:pt x="5109" y="15138"/>
                    </a:lnTo>
                    <a:lnTo>
                      <a:pt x="4735" y="15138"/>
                    </a:lnTo>
                    <a:lnTo>
                      <a:pt x="4236" y="15138"/>
                    </a:lnTo>
                    <a:lnTo>
                      <a:pt x="3364" y="15138"/>
                    </a:lnTo>
                    <a:lnTo>
                      <a:pt x="2616" y="15276"/>
                    </a:lnTo>
                    <a:lnTo>
                      <a:pt x="1869" y="15692"/>
                    </a:lnTo>
                    <a:lnTo>
                      <a:pt x="1246" y="15969"/>
                    </a:lnTo>
                    <a:lnTo>
                      <a:pt x="747" y="16523"/>
                    </a:lnTo>
                    <a:lnTo>
                      <a:pt x="373" y="17076"/>
                    </a:lnTo>
                    <a:lnTo>
                      <a:pt x="124" y="17630"/>
                    </a:lnTo>
                    <a:lnTo>
                      <a:pt x="0" y="18323"/>
                    </a:lnTo>
                    <a:lnTo>
                      <a:pt x="124" y="19015"/>
                    </a:lnTo>
                    <a:lnTo>
                      <a:pt x="373" y="19569"/>
                    </a:lnTo>
                    <a:lnTo>
                      <a:pt x="747" y="20123"/>
                    </a:lnTo>
                    <a:lnTo>
                      <a:pt x="1246" y="20676"/>
                    </a:lnTo>
                    <a:lnTo>
                      <a:pt x="1869" y="21092"/>
                    </a:lnTo>
                    <a:lnTo>
                      <a:pt x="2616" y="21369"/>
                    </a:lnTo>
                    <a:lnTo>
                      <a:pt x="3364" y="21507"/>
                    </a:lnTo>
                    <a:lnTo>
                      <a:pt x="4236" y="21646"/>
                    </a:lnTo>
                    <a:lnTo>
                      <a:pt x="5109" y="21507"/>
                    </a:lnTo>
                    <a:lnTo>
                      <a:pt x="5856" y="21369"/>
                    </a:lnTo>
                    <a:lnTo>
                      <a:pt x="6604" y="21092"/>
                    </a:lnTo>
                    <a:lnTo>
                      <a:pt x="7227" y="20676"/>
                    </a:lnTo>
                    <a:lnTo>
                      <a:pt x="7726" y="20123"/>
                    </a:lnTo>
                    <a:lnTo>
                      <a:pt x="8100" y="19569"/>
                    </a:lnTo>
                    <a:lnTo>
                      <a:pt x="8349" y="19015"/>
                    </a:lnTo>
                    <a:lnTo>
                      <a:pt x="8473" y="18323"/>
                    </a:lnTo>
                    <a:lnTo>
                      <a:pt x="8473" y="6276"/>
                    </a:lnTo>
                    <a:lnTo>
                      <a:pt x="20561" y="6276"/>
                    </a:lnTo>
                    <a:lnTo>
                      <a:pt x="20561" y="16107"/>
                    </a:lnTo>
                    <a:lnTo>
                      <a:pt x="20187" y="15830"/>
                    </a:lnTo>
                    <a:lnTo>
                      <a:pt x="19938" y="15692"/>
                    </a:lnTo>
                    <a:lnTo>
                      <a:pt x="19564" y="15553"/>
                    </a:lnTo>
                    <a:lnTo>
                      <a:pt x="19190" y="15415"/>
                    </a:lnTo>
                    <a:lnTo>
                      <a:pt x="18692" y="15276"/>
                    </a:lnTo>
                    <a:lnTo>
                      <a:pt x="18318" y="15138"/>
                    </a:lnTo>
                    <a:lnTo>
                      <a:pt x="17944" y="15138"/>
                    </a:lnTo>
                    <a:lnTo>
                      <a:pt x="17446" y="15138"/>
                    </a:lnTo>
                    <a:lnTo>
                      <a:pt x="16573" y="15138"/>
                    </a:lnTo>
                    <a:lnTo>
                      <a:pt x="15826" y="15276"/>
                    </a:lnTo>
                    <a:lnTo>
                      <a:pt x="15078" y="15692"/>
                    </a:lnTo>
                    <a:lnTo>
                      <a:pt x="14455" y="15969"/>
                    </a:lnTo>
                    <a:lnTo>
                      <a:pt x="13956" y="16523"/>
                    </a:lnTo>
                    <a:lnTo>
                      <a:pt x="13583" y="17076"/>
                    </a:lnTo>
                    <a:lnTo>
                      <a:pt x="13333" y="17630"/>
                    </a:lnTo>
                    <a:lnTo>
                      <a:pt x="13209" y="18323"/>
                    </a:lnTo>
                    <a:lnTo>
                      <a:pt x="13333" y="19015"/>
                    </a:lnTo>
                    <a:lnTo>
                      <a:pt x="13583" y="19569"/>
                    </a:lnTo>
                    <a:lnTo>
                      <a:pt x="13956" y="20123"/>
                    </a:lnTo>
                    <a:lnTo>
                      <a:pt x="14455" y="20676"/>
                    </a:lnTo>
                    <a:lnTo>
                      <a:pt x="15078" y="21092"/>
                    </a:lnTo>
                    <a:lnTo>
                      <a:pt x="15826" y="21369"/>
                    </a:lnTo>
                    <a:lnTo>
                      <a:pt x="16573" y="21507"/>
                    </a:lnTo>
                    <a:lnTo>
                      <a:pt x="17446" y="21646"/>
                    </a:lnTo>
                    <a:lnTo>
                      <a:pt x="18318" y="21507"/>
                    </a:lnTo>
                    <a:lnTo>
                      <a:pt x="19066" y="21369"/>
                    </a:lnTo>
                    <a:lnTo>
                      <a:pt x="19813" y="21092"/>
                    </a:lnTo>
                    <a:lnTo>
                      <a:pt x="20436" y="20676"/>
                    </a:lnTo>
                    <a:lnTo>
                      <a:pt x="20935" y="20123"/>
                    </a:lnTo>
                    <a:lnTo>
                      <a:pt x="21309" y="19569"/>
                    </a:lnTo>
                    <a:lnTo>
                      <a:pt x="21558" y="19015"/>
                    </a:lnTo>
                    <a:lnTo>
                      <a:pt x="21683" y="18323"/>
                    </a:lnTo>
                    <a:lnTo>
                      <a:pt x="21683" y="10061"/>
                    </a:lnTo>
                    <a:lnTo>
                      <a:pt x="21683" y="46"/>
                    </a:lnTo>
                    <a:lnTo>
                      <a:pt x="7352" y="46"/>
                    </a:lnTo>
                    <a:close/>
                  </a:path>
                </a:pathLst>
              </a:custGeom>
              <a:solidFill>
                <a:srgbClr val="CCCCFF"/>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en-US"/>
              </a:p>
            </p:txBody>
          </p:sp>
        </p:grpSp>
        <p:grpSp>
          <p:nvGrpSpPr>
            <p:cNvPr id="7" name="Group 6"/>
            <p:cNvGrpSpPr/>
            <p:nvPr/>
          </p:nvGrpSpPr>
          <p:grpSpPr>
            <a:xfrm>
              <a:off x="3573337" y="2755753"/>
              <a:ext cx="422031" cy="368447"/>
              <a:chOff x="3103683" y="4836018"/>
              <a:chExt cx="422031" cy="368447"/>
            </a:xfrm>
          </p:grpSpPr>
          <p:sp>
            <p:nvSpPr>
              <p:cNvPr id="14" name="Oval 13"/>
              <p:cNvSpPr/>
              <p:nvPr/>
            </p:nvSpPr>
            <p:spPr bwMode="auto">
              <a:xfrm>
                <a:off x="3276600" y="5102421"/>
                <a:ext cx="76200" cy="76200"/>
              </a:xfrm>
              <a:prstGeom prst="ellipse">
                <a:avLst/>
              </a:prstGeom>
              <a:solidFill>
                <a:srgbClr val="00B0F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5" name="Block Arc 14"/>
              <p:cNvSpPr/>
              <p:nvPr/>
            </p:nvSpPr>
            <p:spPr bwMode="auto">
              <a:xfrm>
                <a:off x="3162300" y="4922323"/>
                <a:ext cx="304800" cy="204088"/>
              </a:xfrm>
              <a:prstGeom prst="blockArc">
                <a:avLst/>
              </a:prstGeom>
              <a:solidFill>
                <a:srgbClr val="00B0F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a:endParaRPr>
              </a:p>
            </p:txBody>
          </p:sp>
          <p:sp>
            <p:nvSpPr>
              <p:cNvPr id="16" name="Block Arc 15"/>
              <p:cNvSpPr/>
              <p:nvPr/>
            </p:nvSpPr>
            <p:spPr bwMode="auto">
              <a:xfrm>
                <a:off x="3103683" y="4836018"/>
                <a:ext cx="422031" cy="209998"/>
              </a:xfrm>
              <a:prstGeom prst="blockArc">
                <a:avLst/>
              </a:prstGeom>
              <a:solidFill>
                <a:srgbClr val="00B0F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a:endParaRPr>
              </a:p>
            </p:txBody>
          </p:sp>
          <p:sp>
            <p:nvSpPr>
              <p:cNvPr id="17" name="Block Arc 16"/>
              <p:cNvSpPr/>
              <p:nvPr/>
            </p:nvSpPr>
            <p:spPr bwMode="auto">
              <a:xfrm>
                <a:off x="3200400" y="5000377"/>
                <a:ext cx="228600" cy="204088"/>
              </a:xfrm>
              <a:prstGeom prst="blockArc">
                <a:avLst/>
              </a:prstGeom>
              <a:solidFill>
                <a:srgbClr val="00B0F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a:endParaRPr>
              </a:p>
            </p:txBody>
          </p:sp>
        </p:grpSp>
        <p:pic>
          <p:nvPicPr>
            <p:cNvPr id="8" name="Picture 7" descr="C:\Users\HLab\AppData\Local\Microsoft\Windows\Temporary Internet Files\Content.IE5\282C8LD0\MC900431592[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9418" y="2643021"/>
              <a:ext cx="670091" cy="670091"/>
            </a:xfrm>
            <a:prstGeom prst="rect">
              <a:avLst/>
            </a:prstGeom>
            <a:noFill/>
            <a:extLst>
              <a:ext uri="{909E8E84-426E-40DD-AFC4-6F175D3DCCD1}">
                <a14:hiddenFill xmlns:a14="http://schemas.microsoft.com/office/drawing/2010/main">
                  <a:solidFill>
                    <a:srgbClr val="FFFFFF"/>
                  </a:solidFill>
                </a14:hiddenFill>
              </a:ext>
            </a:extLst>
          </p:spPr>
        </p:pic>
        <p:sp>
          <p:nvSpPr>
            <p:cNvPr id="22" name="Cloud 21"/>
            <p:cNvSpPr/>
            <p:nvPr/>
          </p:nvSpPr>
          <p:spPr bwMode="auto">
            <a:xfrm>
              <a:off x="1471322" y="3180566"/>
              <a:ext cx="1524000" cy="1371600"/>
            </a:xfrm>
            <a:prstGeom prst="cloud">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4" name="Cloud 23"/>
            <p:cNvSpPr/>
            <p:nvPr/>
          </p:nvSpPr>
          <p:spPr bwMode="auto">
            <a:xfrm>
              <a:off x="2966668" y="3180566"/>
              <a:ext cx="1524000" cy="1371600"/>
            </a:xfrm>
            <a:prstGeom prst="cloud">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5" name="Cloud 24"/>
            <p:cNvSpPr/>
            <p:nvPr/>
          </p:nvSpPr>
          <p:spPr bwMode="auto">
            <a:xfrm>
              <a:off x="4466509" y="3180566"/>
              <a:ext cx="1524000" cy="1371600"/>
            </a:xfrm>
            <a:prstGeom prst="cloud">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6" name="Cloud 25"/>
            <p:cNvSpPr/>
            <p:nvPr/>
          </p:nvSpPr>
          <p:spPr bwMode="auto">
            <a:xfrm>
              <a:off x="6600109" y="3180566"/>
              <a:ext cx="1524000" cy="1371600"/>
            </a:xfrm>
            <a:prstGeom prst="cloud">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3" name="Oval 22"/>
            <p:cNvSpPr/>
            <p:nvPr/>
          </p:nvSpPr>
          <p:spPr bwMode="auto">
            <a:xfrm>
              <a:off x="6142909" y="3866366"/>
              <a:ext cx="76200" cy="66273"/>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9" name="Oval 28"/>
            <p:cNvSpPr/>
            <p:nvPr/>
          </p:nvSpPr>
          <p:spPr bwMode="auto">
            <a:xfrm>
              <a:off x="6295309" y="3865965"/>
              <a:ext cx="76200" cy="66273"/>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0" name="Oval 29"/>
            <p:cNvSpPr/>
            <p:nvPr/>
          </p:nvSpPr>
          <p:spPr bwMode="auto">
            <a:xfrm>
              <a:off x="6447709" y="3865965"/>
              <a:ext cx="76200" cy="66273"/>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pic>
          <p:nvPicPr>
            <p:cNvPr id="31" name="Picture 4" descr="C:\Users\HLab\AppData\Local\Microsoft\Windows\Temporary Internet Files\Content.IE5\AT33TYO8\MC900194102[1].wmf"/>
            <p:cNvPicPr>
              <a:picLocks noChangeAspect="1" noChangeArrowheads="1"/>
            </p:cNvPicPr>
            <p:nvPr/>
          </p:nvPicPr>
          <p:blipFill>
            <a:blip r:embed="rId3" cstate="print">
              <a:duotone>
                <a:prstClr val="black"/>
                <a:schemeClr val="accent2">
                  <a:tint val="45000"/>
                  <a:satMod val="400000"/>
                </a:schemeClr>
              </a:duotone>
              <a:extLst>
                <a:ext uri="{28A0092B-C50C-407E-A947-70E740481C1C}">
                  <a14:useLocalDpi xmlns:a14="http://schemas.microsoft.com/office/drawing/2010/main" val="0"/>
                </a:ext>
              </a:extLst>
            </a:blip>
            <a:srcRect/>
            <a:stretch>
              <a:fillRect/>
            </a:stretch>
          </p:blipFill>
          <p:spPr bwMode="auto">
            <a:xfrm rot="8563930">
              <a:off x="1765572" y="3432329"/>
              <a:ext cx="444399" cy="489615"/>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4" descr="C:\Users\HLab\AppData\Local\Microsoft\Windows\Temporary Internet Files\Content.IE5\AT33TYO8\MC900194102[1].wmf"/>
            <p:cNvPicPr>
              <a:picLocks noChangeAspect="1" noChangeArrowheads="1"/>
            </p:cNvPicPr>
            <p:nvPr/>
          </p:nvPicPr>
          <p:blipFill>
            <a:blip r:embed="rId3" cstate="print">
              <a:duotone>
                <a:prstClr val="black"/>
                <a:schemeClr val="accent2">
                  <a:tint val="45000"/>
                  <a:satMod val="400000"/>
                </a:schemeClr>
              </a:duotone>
              <a:extLst>
                <a:ext uri="{28A0092B-C50C-407E-A947-70E740481C1C}">
                  <a14:useLocalDpi xmlns:a14="http://schemas.microsoft.com/office/drawing/2010/main" val="0"/>
                </a:ext>
              </a:extLst>
            </a:blip>
            <a:srcRect/>
            <a:stretch>
              <a:fillRect/>
            </a:stretch>
          </p:blipFill>
          <p:spPr bwMode="auto">
            <a:xfrm rot="8563930">
              <a:off x="1978581" y="3491321"/>
              <a:ext cx="444399" cy="489615"/>
            </a:xfrm>
            <a:prstGeom prst="rect">
              <a:avLst/>
            </a:prstGeom>
            <a:noFill/>
            <a:extLst>
              <a:ext uri="{909E8E84-426E-40DD-AFC4-6F175D3DCCD1}">
                <a14:hiddenFill xmlns:a14="http://schemas.microsoft.com/office/drawing/2010/main">
                  <a:solidFill>
                    <a:srgbClr val="FFFFFF"/>
                  </a:solidFill>
                </a14:hiddenFill>
              </a:ext>
            </a:extLst>
          </p:spPr>
        </p:pic>
        <p:pic>
          <p:nvPicPr>
            <p:cNvPr id="33" name="Picture 4" descr="C:\Users\HLab\AppData\Local\Microsoft\Windows\Temporary Internet Files\Content.IE5\AT33TYO8\MC900194102[1].wmf"/>
            <p:cNvPicPr>
              <a:picLocks noChangeAspect="1" noChangeArrowheads="1"/>
            </p:cNvPicPr>
            <p:nvPr/>
          </p:nvPicPr>
          <p:blipFill>
            <a:blip r:embed="rId3" cstate="print">
              <a:duotone>
                <a:prstClr val="black"/>
                <a:schemeClr val="accent2">
                  <a:tint val="45000"/>
                  <a:satMod val="400000"/>
                </a:schemeClr>
              </a:duotone>
              <a:extLst>
                <a:ext uri="{28A0092B-C50C-407E-A947-70E740481C1C}">
                  <a14:useLocalDpi xmlns:a14="http://schemas.microsoft.com/office/drawing/2010/main" val="0"/>
                </a:ext>
              </a:extLst>
            </a:blip>
            <a:srcRect/>
            <a:stretch>
              <a:fillRect/>
            </a:stretch>
          </p:blipFill>
          <p:spPr bwMode="auto">
            <a:xfrm rot="8563930">
              <a:off x="2207181" y="3519320"/>
              <a:ext cx="444399" cy="489615"/>
            </a:xfrm>
            <a:prstGeom prst="rect">
              <a:avLst/>
            </a:prstGeom>
            <a:noFill/>
            <a:extLst>
              <a:ext uri="{909E8E84-426E-40DD-AFC4-6F175D3DCCD1}">
                <a14:hiddenFill xmlns:a14="http://schemas.microsoft.com/office/drawing/2010/main">
                  <a:solidFill>
                    <a:srgbClr val="FFFFFF"/>
                  </a:solidFill>
                </a14:hiddenFill>
              </a:ext>
            </a:extLst>
          </p:spPr>
        </p:pic>
        <p:grpSp>
          <p:nvGrpSpPr>
            <p:cNvPr id="38" name="Group 37"/>
            <p:cNvGrpSpPr/>
            <p:nvPr/>
          </p:nvGrpSpPr>
          <p:grpSpPr>
            <a:xfrm>
              <a:off x="3303250" y="3465735"/>
              <a:ext cx="886008" cy="764426"/>
              <a:chOff x="1794863" y="3350374"/>
              <a:chExt cx="886008" cy="764426"/>
            </a:xfrm>
          </p:grpSpPr>
          <p:pic>
            <p:nvPicPr>
              <p:cNvPr id="39" name="Picture 4" descr="C:\Users\HLab\AppData\Local\Microsoft\Windows\Temporary Internet Files\Content.IE5\AT33TYO8\MC900194102[1].wmf"/>
              <p:cNvPicPr>
                <a:picLocks noChangeAspect="1" noChangeArrowheads="1"/>
              </p:cNvPicPr>
              <p:nvPr/>
            </p:nvPicPr>
            <p:blipFill>
              <a:blip r:embed="rId3" cstate="print">
                <a:duotone>
                  <a:prstClr val="black"/>
                  <a:schemeClr val="accent1">
                    <a:tint val="45000"/>
                    <a:satMod val="400000"/>
                  </a:schemeClr>
                </a:duotone>
                <a:extLst>
                  <a:ext uri="{28A0092B-C50C-407E-A947-70E740481C1C}">
                    <a14:useLocalDpi xmlns:a14="http://schemas.microsoft.com/office/drawing/2010/main" val="0"/>
                  </a:ext>
                </a:extLst>
              </a:blip>
              <a:srcRect/>
              <a:stretch>
                <a:fillRect/>
              </a:stretch>
            </p:blipFill>
            <p:spPr bwMode="auto">
              <a:xfrm rot="8563930">
                <a:off x="1794863" y="3350374"/>
                <a:ext cx="444399" cy="489615"/>
              </a:xfrm>
              <a:prstGeom prst="rect">
                <a:avLst/>
              </a:prstGeom>
              <a:noFill/>
              <a:extLst>
                <a:ext uri="{909E8E84-426E-40DD-AFC4-6F175D3DCCD1}">
                  <a14:hiddenFill xmlns:a14="http://schemas.microsoft.com/office/drawing/2010/main">
                    <a:solidFill>
                      <a:srgbClr val="FFFFFF"/>
                    </a:solidFill>
                  </a14:hiddenFill>
                </a:ext>
              </a:extLst>
            </p:spPr>
          </p:pic>
          <p:pic>
            <p:nvPicPr>
              <p:cNvPr id="40" name="Picture 4" descr="C:\Users\HLab\AppData\Local\Microsoft\Windows\Temporary Internet Files\Content.IE5\AT33TYO8\MC900194102[1].wmf"/>
              <p:cNvPicPr>
                <a:picLocks noChangeAspect="1" noChangeArrowheads="1"/>
              </p:cNvPicPr>
              <p:nvPr/>
            </p:nvPicPr>
            <p:blipFill>
              <a:blip r:embed="rId3" cstate="print">
                <a:duotone>
                  <a:prstClr val="black"/>
                  <a:schemeClr val="accent1">
                    <a:tint val="45000"/>
                    <a:satMod val="400000"/>
                  </a:schemeClr>
                </a:duotone>
                <a:extLst>
                  <a:ext uri="{28A0092B-C50C-407E-A947-70E740481C1C}">
                    <a14:useLocalDpi xmlns:a14="http://schemas.microsoft.com/office/drawing/2010/main" val="0"/>
                  </a:ext>
                </a:extLst>
              </a:blip>
              <a:srcRect/>
              <a:stretch>
                <a:fillRect/>
              </a:stretch>
            </p:blipFill>
            <p:spPr bwMode="auto">
              <a:xfrm rot="8563930">
                <a:off x="2007872" y="3409366"/>
                <a:ext cx="444399" cy="489615"/>
              </a:xfrm>
              <a:prstGeom prst="rect">
                <a:avLst/>
              </a:prstGeom>
              <a:noFill/>
              <a:extLst>
                <a:ext uri="{909E8E84-426E-40DD-AFC4-6F175D3DCCD1}">
                  <a14:hiddenFill xmlns:a14="http://schemas.microsoft.com/office/drawing/2010/main">
                    <a:solidFill>
                      <a:srgbClr val="FFFFFF"/>
                    </a:solidFill>
                  </a14:hiddenFill>
                </a:ext>
              </a:extLst>
            </p:spPr>
          </p:pic>
          <p:pic>
            <p:nvPicPr>
              <p:cNvPr id="41" name="Picture 4" descr="C:\Users\HLab\AppData\Local\Microsoft\Windows\Temporary Internet Files\Content.IE5\AT33TYO8\MC900194102[1].wmf"/>
              <p:cNvPicPr>
                <a:picLocks noChangeAspect="1" noChangeArrowheads="1"/>
              </p:cNvPicPr>
              <p:nvPr/>
            </p:nvPicPr>
            <p:blipFill>
              <a:blip r:embed="rId3" cstate="print">
                <a:duotone>
                  <a:prstClr val="black"/>
                  <a:schemeClr val="accent1">
                    <a:tint val="45000"/>
                    <a:satMod val="400000"/>
                  </a:schemeClr>
                </a:duotone>
                <a:extLst>
                  <a:ext uri="{28A0092B-C50C-407E-A947-70E740481C1C}">
                    <a14:useLocalDpi xmlns:a14="http://schemas.microsoft.com/office/drawing/2010/main" val="0"/>
                  </a:ext>
                </a:extLst>
              </a:blip>
              <a:srcRect/>
              <a:stretch>
                <a:fillRect/>
              </a:stretch>
            </p:blipFill>
            <p:spPr bwMode="auto">
              <a:xfrm rot="8563930">
                <a:off x="2236472" y="3437365"/>
                <a:ext cx="444399" cy="489615"/>
              </a:xfrm>
              <a:prstGeom prst="rect">
                <a:avLst/>
              </a:prstGeom>
              <a:noFill/>
              <a:extLst>
                <a:ext uri="{909E8E84-426E-40DD-AFC4-6F175D3DCCD1}">
                  <a14:hiddenFill xmlns:a14="http://schemas.microsoft.com/office/drawing/2010/main">
                    <a:solidFill>
                      <a:srgbClr val="FFFFFF"/>
                    </a:solidFill>
                  </a14:hiddenFill>
                </a:ext>
              </a:extLst>
            </p:spPr>
          </p:pic>
          <p:sp>
            <p:nvSpPr>
              <p:cNvPr id="42" name="Oval 41"/>
              <p:cNvSpPr/>
              <p:nvPr/>
            </p:nvSpPr>
            <p:spPr bwMode="auto">
              <a:xfrm>
                <a:off x="2057400" y="4048527"/>
                <a:ext cx="76200" cy="66273"/>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43" name="Oval 42"/>
              <p:cNvSpPr/>
              <p:nvPr/>
            </p:nvSpPr>
            <p:spPr bwMode="auto">
              <a:xfrm>
                <a:off x="2209800" y="4048126"/>
                <a:ext cx="76200" cy="66273"/>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44" name="Oval 43"/>
              <p:cNvSpPr/>
              <p:nvPr/>
            </p:nvSpPr>
            <p:spPr bwMode="auto">
              <a:xfrm>
                <a:off x="2362200" y="4048126"/>
                <a:ext cx="76200" cy="66273"/>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grpSp>
          <p:nvGrpSpPr>
            <p:cNvPr id="45" name="Group 44"/>
            <p:cNvGrpSpPr/>
            <p:nvPr/>
          </p:nvGrpSpPr>
          <p:grpSpPr>
            <a:xfrm>
              <a:off x="4770757" y="3466817"/>
              <a:ext cx="886008" cy="764426"/>
              <a:chOff x="1794863" y="3350374"/>
              <a:chExt cx="886008" cy="764426"/>
            </a:xfrm>
          </p:grpSpPr>
          <p:pic>
            <p:nvPicPr>
              <p:cNvPr id="46" name="Picture 4" descr="C:\Users\HLab\AppData\Local\Microsoft\Windows\Temporary Internet Files\Content.IE5\AT33TYO8\MC900194102[1].wmf"/>
              <p:cNvPicPr>
                <a:picLocks noChangeAspect="1" noChangeArrowheads="1"/>
              </p:cNvPicPr>
              <p:nvPr/>
            </p:nvPicPr>
            <p:blipFill>
              <a:blip r:embed="rId3" cstate="print">
                <a:duotone>
                  <a:prstClr val="black"/>
                  <a:schemeClr val="accent4">
                    <a:tint val="45000"/>
                    <a:satMod val="400000"/>
                  </a:schemeClr>
                </a:duotone>
                <a:extLst>
                  <a:ext uri="{28A0092B-C50C-407E-A947-70E740481C1C}">
                    <a14:useLocalDpi xmlns:a14="http://schemas.microsoft.com/office/drawing/2010/main" val="0"/>
                  </a:ext>
                </a:extLst>
              </a:blip>
              <a:srcRect/>
              <a:stretch>
                <a:fillRect/>
              </a:stretch>
            </p:blipFill>
            <p:spPr bwMode="auto">
              <a:xfrm rot="8563930">
                <a:off x="1794863" y="3350374"/>
                <a:ext cx="444399" cy="489615"/>
              </a:xfrm>
              <a:prstGeom prst="rect">
                <a:avLst/>
              </a:prstGeom>
              <a:noFill/>
              <a:extLst>
                <a:ext uri="{909E8E84-426E-40DD-AFC4-6F175D3DCCD1}">
                  <a14:hiddenFill xmlns:a14="http://schemas.microsoft.com/office/drawing/2010/main">
                    <a:solidFill>
                      <a:srgbClr val="FFFFFF"/>
                    </a:solidFill>
                  </a14:hiddenFill>
                </a:ext>
              </a:extLst>
            </p:spPr>
          </p:pic>
          <p:pic>
            <p:nvPicPr>
              <p:cNvPr id="47" name="Picture 4" descr="C:\Users\HLab\AppData\Local\Microsoft\Windows\Temporary Internet Files\Content.IE5\AT33TYO8\MC900194102[1].wmf"/>
              <p:cNvPicPr>
                <a:picLocks noChangeAspect="1" noChangeArrowheads="1"/>
              </p:cNvPicPr>
              <p:nvPr/>
            </p:nvPicPr>
            <p:blipFill>
              <a:blip r:embed="rId3" cstate="print">
                <a:duotone>
                  <a:prstClr val="black"/>
                  <a:schemeClr val="accent4">
                    <a:tint val="45000"/>
                    <a:satMod val="400000"/>
                  </a:schemeClr>
                </a:duotone>
                <a:extLst>
                  <a:ext uri="{28A0092B-C50C-407E-A947-70E740481C1C}">
                    <a14:useLocalDpi xmlns:a14="http://schemas.microsoft.com/office/drawing/2010/main" val="0"/>
                  </a:ext>
                </a:extLst>
              </a:blip>
              <a:srcRect/>
              <a:stretch>
                <a:fillRect/>
              </a:stretch>
            </p:blipFill>
            <p:spPr bwMode="auto">
              <a:xfrm rot="8563930">
                <a:off x="2007872" y="3409366"/>
                <a:ext cx="444399" cy="489615"/>
              </a:xfrm>
              <a:prstGeom prst="rect">
                <a:avLst/>
              </a:prstGeom>
              <a:noFill/>
              <a:extLst>
                <a:ext uri="{909E8E84-426E-40DD-AFC4-6F175D3DCCD1}">
                  <a14:hiddenFill xmlns:a14="http://schemas.microsoft.com/office/drawing/2010/main">
                    <a:solidFill>
                      <a:srgbClr val="FFFFFF"/>
                    </a:solidFill>
                  </a14:hiddenFill>
                </a:ext>
              </a:extLst>
            </p:spPr>
          </p:pic>
          <p:pic>
            <p:nvPicPr>
              <p:cNvPr id="48" name="Picture 4" descr="C:\Users\HLab\AppData\Local\Microsoft\Windows\Temporary Internet Files\Content.IE5\AT33TYO8\MC900194102[1].wmf"/>
              <p:cNvPicPr>
                <a:picLocks noChangeAspect="1" noChangeArrowheads="1"/>
              </p:cNvPicPr>
              <p:nvPr/>
            </p:nvPicPr>
            <p:blipFill>
              <a:blip r:embed="rId3" cstate="print">
                <a:duotone>
                  <a:prstClr val="black"/>
                  <a:schemeClr val="accent4">
                    <a:tint val="45000"/>
                    <a:satMod val="400000"/>
                  </a:schemeClr>
                </a:duotone>
                <a:extLst>
                  <a:ext uri="{28A0092B-C50C-407E-A947-70E740481C1C}">
                    <a14:useLocalDpi xmlns:a14="http://schemas.microsoft.com/office/drawing/2010/main" val="0"/>
                  </a:ext>
                </a:extLst>
              </a:blip>
              <a:srcRect/>
              <a:stretch>
                <a:fillRect/>
              </a:stretch>
            </p:blipFill>
            <p:spPr bwMode="auto">
              <a:xfrm rot="8563930">
                <a:off x="2236472" y="3437365"/>
                <a:ext cx="444399" cy="489615"/>
              </a:xfrm>
              <a:prstGeom prst="rect">
                <a:avLst/>
              </a:prstGeom>
              <a:noFill/>
              <a:extLst>
                <a:ext uri="{909E8E84-426E-40DD-AFC4-6F175D3DCCD1}">
                  <a14:hiddenFill xmlns:a14="http://schemas.microsoft.com/office/drawing/2010/main">
                    <a:solidFill>
                      <a:srgbClr val="FFFFFF"/>
                    </a:solidFill>
                  </a14:hiddenFill>
                </a:ext>
              </a:extLst>
            </p:spPr>
          </p:pic>
          <p:sp>
            <p:nvSpPr>
              <p:cNvPr id="49" name="Oval 48"/>
              <p:cNvSpPr/>
              <p:nvPr/>
            </p:nvSpPr>
            <p:spPr bwMode="auto">
              <a:xfrm>
                <a:off x="2057400" y="4048527"/>
                <a:ext cx="76200" cy="66273"/>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50" name="Oval 49"/>
              <p:cNvSpPr/>
              <p:nvPr/>
            </p:nvSpPr>
            <p:spPr bwMode="auto">
              <a:xfrm>
                <a:off x="2209800" y="4048126"/>
                <a:ext cx="76200" cy="66273"/>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51" name="Oval 50"/>
              <p:cNvSpPr/>
              <p:nvPr/>
            </p:nvSpPr>
            <p:spPr bwMode="auto">
              <a:xfrm>
                <a:off x="2362200" y="4048126"/>
                <a:ext cx="76200" cy="66273"/>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grpSp>
          <p:nvGrpSpPr>
            <p:cNvPr id="52" name="Group 51"/>
            <p:cNvGrpSpPr/>
            <p:nvPr/>
          </p:nvGrpSpPr>
          <p:grpSpPr>
            <a:xfrm>
              <a:off x="6920922" y="3466817"/>
              <a:ext cx="886008" cy="764426"/>
              <a:chOff x="1794863" y="3350374"/>
              <a:chExt cx="886008" cy="764426"/>
            </a:xfrm>
          </p:grpSpPr>
          <p:pic>
            <p:nvPicPr>
              <p:cNvPr id="53" name="Picture 4" descr="C:\Users\HLab\AppData\Local\Microsoft\Windows\Temporary Internet Files\Content.IE5\AT33TYO8\MC900194102[1].wmf"/>
              <p:cNvPicPr>
                <a:picLocks noChangeAspect="1" noChangeArrowheads="1"/>
              </p:cNvPicPr>
              <p:nvPr/>
            </p:nvPicPr>
            <p:blipFill>
              <a:blip r:embed="rId3" cstate="print">
                <a:biLevel thresh="50000"/>
                <a:extLst>
                  <a:ext uri="{28A0092B-C50C-407E-A947-70E740481C1C}">
                    <a14:useLocalDpi xmlns:a14="http://schemas.microsoft.com/office/drawing/2010/main" val="0"/>
                  </a:ext>
                </a:extLst>
              </a:blip>
              <a:srcRect/>
              <a:stretch>
                <a:fillRect/>
              </a:stretch>
            </p:blipFill>
            <p:spPr bwMode="auto">
              <a:xfrm rot="8563930">
                <a:off x="1794863" y="3350374"/>
                <a:ext cx="444399" cy="489615"/>
              </a:xfrm>
              <a:prstGeom prst="rect">
                <a:avLst/>
              </a:prstGeom>
              <a:noFill/>
              <a:extLst>
                <a:ext uri="{909E8E84-426E-40DD-AFC4-6F175D3DCCD1}">
                  <a14:hiddenFill xmlns:a14="http://schemas.microsoft.com/office/drawing/2010/main">
                    <a:solidFill>
                      <a:srgbClr val="FFFFFF"/>
                    </a:solidFill>
                  </a14:hiddenFill>
                </a:ext>
              </a:extLst>
            </p:spPr>
          </p:pic>
          <p:pic>
            <p:nvPicPr>
              <p:cNvPr id="54" name="Picture 4" descr="C:\Users\HLab\AppData\Local\Microsoft\Windows\Temporary Internet Files\Content.IE5\AT33TYO8\MC900194102[1].wmf"/>
              <p:cNvPicPr>
                <a:picLocks noChangeAspect="1" noChangeArrowheads="1"/>
              </p:cNvPicPr>
              <p:nvPr/>
            </p:nvPicPr>
            <p:blipFill>
              <a:blip r:embed="rId3" cstate="print">
                <a:biLevel thresh="50000"/>
                <a:extLst>
                  <a:ext uri="{28A0092B-C50C-407E-A947-70E740481C1C}">
                    <a14:useLocalDpi xmlns:a14="http://schemas.microsoft.com/office/drawing/2010/main" val="0"/>
                  </a:ext>
                </a:extLst>
              </a:blip>
              <a:srcRect/>
              <a:stretch>
                <a:fillRect/>
              </a:stretch>
            </p:blipFill>
            <p:spPr bwMode="auto">
              <a:xfrm rot="8563930">
                <a:off x="2007872" y="3409366"/>
                <a:ext cx="444399" cy="489615"/>
              </a:xfrm>
              <a:prstGeom prst="rect">
                <a:avLst/>
              </a:prstGeom>
              <a:noFill/>
              <a:extLst>
                <a:ext uri="{909E8E84-426E-40DD-AFC4-6F175D3DCCD1}">
                  <a14:hiddenFill xmlns:a14="http://schemas.microsoft.com/office/drawing/2010/main">
                    <a:solidFill>
                      <a:srgbClr val="FFFFFF"/>
                    </a:solidFill>
                  </a14:hiddenFill>
                </a:ext>
              </a:extLst>
            </p:spPr>
          </p:pic>
          <p:pic>
            <p:nvPicPr>
              <p:cNvPr id="55" name="Picture 4" descr="C:\Users\HLab\AppData\Local\Microsoft\Windows\Temporary Internet Files\Content.IE5\AT33TYO8\MC900194102[1].wmf"/>
              <p:cNvPicPr>
                <a:picLocks noChangeAspect="1" noChangeArrowheads="1"/>
              </p:cNvPicPr>
              <p:nvPr/>
            </p:nvPicPr>
            <p:blipFill>
              <a:blip r:embed="rId3" cstate="print">
                <a:biLevel thresh="50000"/>
                <a:extLst>
                  <a:ext uri="{28A0092B-C50C-407E-A947-70E740481C1C}">
                    <a14:useLocalDpi xmlns:a14="http://schemas.microsoft.com/office/drawing/2010/main" val="0"/>
                  </a:ext>
                </a:extLst>
              </a:blip>
              <a:srcRect/>
              <a:stretch>
                <a:fillRect/>
              </a:stretch>
            </p:blipFill>
            <p:spPr bwMode="auto">
              <a:xfrm rot="8563930">
                <a:off x="2236472" y="3437365"/>
                <a:ext cx="444399" cy="489615"/>
              </a:xfrm>
              <a:prstGeom prst="rect">
                <a:avLst/>
              </a:prstGeom>
              <a:noFill/>
              <a:extLst>
                <a:ext uri="{909E8E84-426E-40DD-AFC4-6F175D3DCCD1}">
                  <a14:hiddenFill xmlns:a14="http://schemas.microsoft.com/office/drawing/2010/main">
                    <a:solidFill>
                      <a:srgbClr val="FFFFFF"/>
                    </a:solidFill>
                  </a14:hiddenFill>
                </a:ext>
              </a:extLst>
            </p:spPr>
          </p:pic>
          <p:sp>
            <p:nvSpPr>
              <p:cNvPr id="56" name="Oval 55"/>
              <p:cNvSpPr/>
              <p:nvPr/>
            </p:nvSpPr>
            <p:spPr bwMode="auto">
              <a:xfrm>
                <a:off x="2057400" y="4048527"/>
                <a:ext cx="76200" cy="66273"/>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57" name="Oval 56"/>
              <p:cNvSpPr/>
              <p:nvPr/>
            </p:nvSpPr>
            <p:spPr bwMode="auto">
              <a:xfrm>
                <a:off x="2209800" y="4048126"/>
                <a:ext cx="76200" cy="66273"/>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58" name="Oval 57"/>
              <p:cNvSpPr/>
              <p:nvPr/>
            </p:nvSpPr>
            <p:spPr bwMode="auto">
              <a:xfrm>
                <a:off x="2362200" y="4048126"/>
                <a:ext cx="76200" cy="66273"/>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sp>
          <p:nvSpPr>
            <p:cNvPr id="37" name="TextBox 36"/>
            <p:cNvSpPr txBox="1"/>
            <p:nvPr/>
          </p:nvSpPr>
          <p:spPr>
            <a:xfrm>
              <a:off x="6934793" y="2840016"/>
              <a:ext cx="1066800" cy="307777"/>
            </a:xfrm>
            <a:prstGeom prst="rect">
              <a:avLst/>
            </a:prstGeom>
            <a:noFill/>
          </p:spPr>
          <p:txBody>
            <a:bodyPr wrap="square" rtlCol="0">
              <a:spAutoFit/>
            </a:bodyPr>
            <a:lstStyle/>
            <a:p>
              <a:r>
                <a:rPr lang="en-US" sz="1400" b="1" dirty="0" smtClean="0"/>
                <a:t>More app.</a:t>
              </a:r>
              <a:endParaRPr lang="en-US" sz="1400" b="1" dirty="0"/>
            </a:p>
          </p:txBody>
        </p:sp>
      </p:grpSp>
      <p:grpSp>
        <p:nvGrpSpPr>
          <p:cNvPr id="4" name="Group 3"/>
          <p:cNvGrpSpPr/>
          <p:nvPr/>
        </p:nvGrpSpPr>
        <p:grpSpPr>
          <a:xfrm>
            <a:off x="729823" y="4521317"/>
            <a:ext cx="8109377" cy="2291634"/>
            <a:chOff x="729823" y="4521317"/>
            <a:chExt cx="8109377" cy="2291634"/>
          </a:xfrm>
        </p:grpSpPr>
        <p:grpSp>
          <p:nvGrpSpPr>
            <p:cNvPr id="151" name="Group 150"/>
            <p:cNvGrpSpPr/>
            <p:nvPr/>
          </p:nvGrpSpPr>
          <p:grpSpPr>
            <a:xfrm>
              <a:off x="729823" y="4862303"/>
              <a:ext cx="1866900" cy="1905000"/>
              <a:chOff x="-2057400" y="2913134"/>
              <a:chExt cx="1866900" cy="1905000"/>
            </a:xfrm>
          </p:grpSpPr>
          <p:sp>
            <p:nvSpPr>
              <p:cNvPr id="167" name="Cloud 166"/>
              <p:cNvSpPr/>
              <p:nvPr/>
            </p:nvSpPr>
            <p:spPr bwMode="auto">
              <a:xfrm>
                <a:off x="-2057400" y="2913134"/>
                <a:ext cx="1866900" cy="1905000"/>
              </a:xfrm>
              <a:prstGeom prst="cloud">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pic>
            <p:nvPicPr>
              <p:cNvPr id="16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10310" y="3250128"/>
                <a:ext cx="1172720" cy="8425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69" name="Group 168"/>
              <p:cNvGrpSpPr/>
              <p:nvPr/>
            </p:nvGrpSpPr>
            <p:grpSpPr>
              <a:xfrm>
                <a:off x="-1314450" y="4284474"/>
                <a:ext cx="381000" cy="66674"/>
                <a:chOff x="457200" y="4124326"/>
                <a:chExt cx="381000" cy="66674"/>
              </a:xfrm>
            </p:grpSpPr>
            <p:sp>
              <p:nvSpPr>
                <p:cNvPr id="170" name="Oval 169"/>
                <p:cNvSpPr/>
                <p:nvPr/>
              </p:nvSpPr>
              <p:spPr bwMode="auto">
                <a:xfrm>
                  <a:off x="457200" y="4124727"/>
                  <a:ext cx="76200" cy="66273"/>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71" name="Oval 170"/>
                <p:cNvSpPr/>
                <p:nvPr/>
              </p:nvSpPr>
              <p:spPr bwMode="auto">
                <a:xfrm>
                  <a:off x="609600" y="4124326"/>
                  <a:ext cx="76200" cy="66273"/>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72" name="Oval 171"/>
                <p:cNvSpPr/>
                <p:nvPr/>
              </p:nvSpPr>
              <p:spPr bwMode="auto">
                <a:xfrm>
                  <a:off x="762000" y="4124326"/>
                  <a:ext cx="76200" cy="66273"/>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grpSp>
        <p:grpSp>
          <p:nvGrpSpPr>
            <p:cNvPr id="152" name="Group 151"/>
            <p:cNvGrpSpPr/>
            <p:nvPr/>
          </p:nvGrpSpPr>
          <p:grpSpPr>
            <a:xfrm>
              <a:off x="2628900" y="4862304"/>
              <a:ext cx="1866900" cy="1905000"/>
              <a:chOff x="-366287" y="4630766"/>
              <a:chExt cx="1866900" cy="1905000"/>
            </a:xfrm>
          </p:grpSpPr>
          <p:sp>
            <p:nvSpPr>
              <p:cNvPr id="161" name="Cloud 160"/>
              <p:cNvSpPr/>
              <p:nvPr/>
            </p:nvSpPr>
            <p:spPr bwMode="auto">
              <a:xfrm>
                <a:off x="-366287" y="4630766"/>
                <a:ext cx="1866900" cy="1905000"/>
              </a:xfrm>
              <a:prstGeom prst="cloud">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pic>
            <p:nvPicPr>
              <p:cNvPr id="162" name="Picture 5"/>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6529" y="4977802"/>
                <a:ext cx="1347384" cy="8133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63" name="Group 162"/>
              <p:cNvGrpSpPr/>
              <p:nvPr/>
            </p:nvGrpSpPr>
            <p:grpSpPr>
              <a:xfrm>
                <a:off x="376663" y="5957526"/>
                <a:ext cx="381000" cy="66674"/>
                <a:chOff x="457200" y="4124326"/>
                <a:chExt cx="381000" cy="66674"/>
              </a:xfrm>
            </p:grpSpPr>
            <p:sp>
              <p:nvSpPr>
                <p:cNvPr id="164" name="Oval 163"/>
                <p:cNvSpPr/>
                <p:nvPr/>
              </p:nvSpPr>
              <p:spPr bwMode="auto">
                <a:xfrm>
                  <a:off x="457200" y="4124727"/>
                  <a:ext cx="76200" cy="66273"/>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65" name="Oval 164"/>
                <p:cNvSpPr/>
                <p:nvPr/>
              </p:nvSpPr>
              <p:spPr bwMode="auto">
                <a:xfrm>
                  <a:off x="609600" y="4124326"/>
                  <a:ext cx="76200" cy="66273"/>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66" name="Oval 165"/>
                <p:cNvSpPr/>
                <p:nvPr/>
              </p:nvSpPr>
              <p:spPr bwMode="auto">
                <a:xfrm>
                  <a:off x="762000" y="4124326"/>
                  <a:ext cx="76200" cy="66273"/>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grpSp>
        <p:sp>
          <p:nvSpPr>
            <p:cNvPr id="155" name="Cloud 154"/>
            <p:cNvSpPr/>
            <p:nvPr/>
          </p:nvSpPr>
          <p:spPr bwMode="auto">
            <a:xfrm>
              <a:off x="4576215" y="4862303"/>
              <a:ext cx="1866900" cy="1905000"/>
            </a:xfrm>
            <a:prstGeom prst="cloud">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pic>
          <p:nvPicPr>
            <p:cNvPr id="156" name="Picture 6"/>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924580" y="5246242"/>
              <a:ext cx="1147570" cy="832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57" name="Group 156"/>
            <p:cNvGrpSpPr/>
            <p:nvPr/>
          </p:nvGrpSpPr>
          <p:grpSpPr>
            <a:xfrm>
              <a:off x="5275712" y="6251337"/>
              <a:ext cx="381000" cy="66674"/>
              <a:chOff x="457200" y="4124326"/>
              <a:chExt cx="381000" cy="66674"/>
            </a:xfrm>
          </p:grpSpPr>
          <p:sp>
            <p:nvSpPr>
              <p:cNvPr id="158" name="Oval 157"/>
              <p:cNvSpPr/>
              <p:nvPr/>
            </p:nvSpPr>
            <p:spPr bwMode="auto">
              <a:xfrm>
                <a:off x="457200" y="4124727"/>
                <a:ext cx="76200" cy="66273"/>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59" name="Oval 158"/>
              <p:cNvSpPr/>
              <p:nvPr/>
            </p:nvSpPr>
            <p:spPr bwMode="auto">
              <a:xfrm>
                <a:off x="609600" y="4124326"/>
                <a:ext cx="76200" cy="66273"/>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60" name="Oval 159"/>
              <p:cNvSpPr/>
              <p:nvPr/>
            </p:nvSpPr>
            <p:spPr bwMode="auto">
              <a:xfrm>
                <a:off x="762000" y="4124326"/>
                <a:ext cx="76200" cy="66273"/>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sp>
          <p:nvSpPr>
            <p:cNvPr id="154" name="TextBox 153"/>
            <p:cNvSpPr txBox="1"/>
            <p:nvPr/>
          </p:nvSpPr>
          <p:spPr>
            <a:xfrm>
              <a:off x="729823" y="4521317"/>
              <a:ext cx="5690578" cy="338554"/>
            </a:xfrm>
            <a:prstGeom prst="rect">
              <a:avLst/>
            </a:prstGeom>
            <a:noFill/>
          </p:spPr>
          <p:txBody>
            <a:bodyPr wrap="square" rtlCol="0">
              <a:spAutoFit/>
            </a:bodyPr>
            <a:lstStyle/>
            <a:p>
              <a:pPr algn="ctr"/>
              <a:r>
                <a:rPr lang="en-US" sz="1600" b="1" dirty="0" smtClean="0"/>
                <a:t>Heterogeneous cores</a:t>
              </a:r>
              <a:endParaRPr lang="en-US" sz="1600" b="1" dirty="0"/>
            </a:p>
          </p:txBody>
        </p:sp>
        <p:grpSp>
          <p:nvGrpSpPr>
            <p:cNvPr id="12" name="Group 11"/>
            <p:cNvGrpSpPr/>
            <p:nvPr/>
          </p:nvGrpSpPr>
          <p:grpSpPr>
            <a:xfrm>
              <a:off x="6813998" y="4628333"/>
              <a:ext cx="2025202" cy="2184618"/>
              <a:chOff x="6813998" y="4628333"/>
              <a:chExt cx="2025202" cy="2184618"/>
            </a:xfrm>
          </p:grpSpPr>
          <p:grpSp>
            <p:nvGrpSpPr>
              <p:cNvPr id="144" name="Group 143"/>
              <p:cNvGrpSpPr/>
              <p:nvPr/>
            </p:nvGrpSpPr>
            <p:grpSpPr>
              <a:xfrm>
                <a:off x="6813998" y="4628333"/>
                <a:ext cx="2025202" cy="2184618"/>
                <a:chOff x="-2215702" y="2633516"/>
                <a:chExt cx="2025202" cy="2184618"/>
              </a:xfrm>
            </p:grpSpPr>
            <p:sp>
              <p:nvSpPr>
                <p:cNvPr id="145" name="Cloud 144"/>
                <p:cNvSpPr/>
                <p:nvPr/>
              </p:nvSpPr>
              <p:spPr bwMode="auto">
                <a:xfrm>
                  <a:off x="-2150378" y="2913134"/>
                  <a:ext cx="1866900" cy="1905000"/>
                </a:xfrm>
                <a:prstGeom prst="cloud">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46" name="TextBox 145"/>
                <p:cNvSpPr txBox="1"/>
                <p:nvPr/>
              </p:nvSpPr>
              <p:spPr>
                <a:xfrm>
                  <a:off x="-2215702" y="2633516"/>
                  <a:ext cx="2025202" cy="338554"/>
                </a:xfrm>
                <a:prstGeom prst="rect">
                  <a:avLst/>
                </a:prstGeom>
                <a:noFill/>
              </p:spPr>
              <p:txBody>
                <a:bodyPr wrap="square" rtlCol="0">
                  <a:spAutoFit/>
                </a:bodyPr>
                <a:lstStyle/>
                <a:p>
                  <a:pPr algn="ctr"/>
                  <a:r>
                    <a:rPr lang="en-US" sz="1600" b="1" dirty="0" smtClean="0"/>
                    <a:t>Configurable cores</a:t>
                  </a:r>
                  <a:endParaRPr lang="en-US" sz="1600" b="1" dirty="0"/>
                </a:p>
              </p:txBody>
            </p:sp>
          </p:grpSp>
          <p:sp>
            <p:nvSpPr>
              <p:cNvPr id="5" name="Rectangle 4"/>
              <p:cNvSpPr/>
              <p:nvPr/>
            </p:nvSpPr>
            <p:spPr bwMode="auto">
              <a:xfrm>
                <a:off x="7373959" y="5246242"/>
                <a:ext cx="190500" cy="163958"/>
              </a:xfrm>
              <a:prstGeom prst="rect">
                <a:avLst/>
              </a:prstGeom>
              <a:solidFill>
                <a:srgbClr val="CCCC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82" name="Rectangle 81"/>
              <p:cNvSpPr/>
              <p:nvPr/>
            </p:nvSpPr>
            <p:spPr bwMode="auto">
              <a:xfrm>
                <a:off x="7660704" y="5244823"/>
                <a:ext cx="232025" cy="298925"/>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83" name="Rectangle 82"/>
              <p:cNvSpPr/>
              <p:nvPr/>
            </p:nvSpPr>
            <p:spPr bwMode="auto">
              <a:xfrm>
                <a:off x="7394229" y="5597406"/>
                <a:ext cx="498499" cy="217397"/>
              </a:xfrm>
              <a:prstGeom prst="rect">
                <a:avLst/>
              </a:prstGeom>
              <a:solidFill>
                <a:srgbClr val="3366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nvGrpSpPr>
              <p:cNvPr id="85" name="Group 84"/>
              <p:cNvGrpSpPr/>
              <p:nvPr/>
            </p:nvGrpSpPr>
            <p:grpSpPr>
              <a:xfrm>
                <a:off x="7620000" y="6257926"/>
                <a:ext cx="381000" cy="66674"/>
                <a:chOff x="457200" y="4124326"/>
                <a:chExt cx="381000" cy="66674"/>
              </a:xfrm>
            </p:grpSpPr>
            <p:sp>
              <p:nvSpPr>
                <p:cNvPr id="86" name="Oval 85"/>
                <p:cNvSpPr/>
                <p:nvPr/>
              </p:nvSpPr>
              <p:spPr bwMode="auto">
                <a:xfrm>
                  <a:off x="457200" y="4124727"/>
                  <a:ext cx="76200" cy="66273"/>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87" name="Oval 86"/>
                <p:cNvSpPr/>
                <p:nvPr/>
              </p:nvSpPr>
              <p:spPr bwMode="auto">
                <a:xfrm>
                  <a:off x="609600" y="4124326"/>
                  <a:ext cx="76200" cy="66273"/>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88" name="Oval 87"/>
                <p:cNvSpPr/>
                <p:nvPr/>
              </p:nvSpPr>
              <p:spPr bwMode="auto">
                <a:xfrm>
                  <a:off x="762000" y="4124326"/>
                  <a:ext cx="76200" cy="66273"/>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sp>
            <p:nvSpPr>
              <p:cNvPr id="11" name="Rectangle 10"/>
              <p:cNvSpPr/>
              <p:nvPr/>
            </p:nvSpPr>
            <p:spPr bwMode="auto">
              <a:xfrm>
                <a:off x="8001593" y="5246242"/>
                <a:ext cx="532807" cy="568561"/>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grpSp>
      <p:sp>
        <p:nvSpPr>
          <p:cNvPr id="34" name="Slide Number Placeholder 33"/>
          <p:cNvSpPr>
            <a:spLocks noGrp="1"/>
          </p:cNvSpPr>
          <p:nvPr>
            <p:ph type="sldNum" sz="quarter" idx="12"/>
          </p:nvPr>
        </p:nvSpPr>
        <p:spPr/>
        <p:txBody>
          <a:bodyPr/>
          <a:lstStyle/>
          <a:p>
            <a:pPr>
              <a:defRPr/>
            </a:pPr>
            <a:fld id="{AC8AD5AF-7CB5-4CD4-A719-F51A283208B1}" type="slidenum">
              <a:rPr lang="en-US" smtClean="0">
                <a:solidFill>
                  <a:srgbClr val="000000"/>
                </a:solidFill>
              </a:rPr>
              <a:pPr>
                <a:defRPr/>
              </a:pPr>
              <a:t>8</a:t>
            </a:fld>
            <a:r>
              <a:rPr lang="en-US" smtClean="0">
                <a:solidFill>
                  <a:srgbClr val="000000"/>
                </a:solidFill>
              </a:rPr>
              <a:t>/22</a:t>
            </a:r>
            <a:endParaRPr lang="en-US" dirty="0">
              <a:solidFill>
                <a:srgbClr val="000000"/>
              </a:solidFill>
            </a:endParaRPr>
          </a:p>
        </p:txBody>
      </p:sp>
    </p:spTree>
    <p:extLst>
      <p:ext uri="{BB962C8B-B14F-4D97-AF65-F5344CB8AC3E}">
        <p14:creationId xmlns:p14="http://schemas.microsoft.com/office/powerpoint/2010/main" val="1918505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1032"/>
                                        </p:tgtEl>
                                        <p:attrNameLst>
                                          <p:attrName>style.visibility</p:attrName>
                                        </p:attrNameLst>
                                      </p:cBhvr>
                                      <p:to>
                                        <p:strVal val="visible"/>
                                      </p:to>
                                    </p:set>
                                    <p:animEffect transition="in" filter="fade">
                                      <p:cBhvr>
                                        <p:cTn id="13" dur="500"/>
                                        <p:tgtEl>
                                          <p:spTgt spid="1032"/>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500"/>
                                        <p:tgtEl>
                                          <p:spTgt spid="3">
                                            <p:txEl>
                                              <p:pRg st="2" end="2"/>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500"/>
                                        <p:tgtEl>
                                          <p:spTgt spid="4"/>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Prior Work</a:t>
            </a:r>
            <a:endParaRPr lang="en-US" dirty="0"/>
          </a:p>
        </p:txBody>
      </p:sp>
      <p:sp>
        <p:nvSpPr>
          <p:cNvPr id="3" name="Content Placeholder 2"/>
          <p:cNvSpPr>
            <a:spLocks noGrp="1"/>
          </p:cNvSpPr>
          <p:nvPr>
            <p:ph idx="1"/>
          </p:nvPr>
        </p:nvSpPr>
        <p:spPr>
          <a:xfrm>
            <a:off x="410028" y="1066800"/>
            <a:ext cx="8305800" cy="4114800"/>
          </a:xfrm>
        </p:spPr>
        <p:txBody>
          <a:bodyPr/>
          <a:lstStyle/>
          <a:p>
            <a:r>
              <a:rPr lang="en-US" dirty="0" smtClean="0"/>
              <a:t>Heterogeneous </a:t>
            </a:r>
            <a:r>
              <a:rPr lang="en-US" dirty="0"/>
              <a:t>multicore </a:t>
            </a:r>
            <a:r>
              <a:rPr lang="en-US" dirty="0" smtClean="0"/>
              <a:t>system</a:t>
            </a:r>
          </a:p>
          <a:p>
            <a:pPr lvl="1"/>
            <a:r>
              <a:rPr lang="en-US" dirty="0" smtClean="0"/>
              <a:t>Statically schedule applications to cores </a:t>
            </a:r>
            <a:r>
              <a:rPr lang="en-US" dirty="0"/>
              <a:t>for reduced </a:t>
            </a:r>
            <a:r>
              <a:rPr lang="en-US" dirty="0" smtClean="0"/>
              <a:t>energy, Kumar et al.</a:t>
            </a:r>
          </a:p>
          <a:p>
            <a:pPr lvl="1"/>
            <a:r>
              <a:rPr lang="en-US" dirty="0" smtClean="0"/>
              <a:t>Statically schedule </a:t>
            </a:r>
            <a:r>
              <a:rPr lang="en-US" dirty="0"/>
              <a:t>applications </a:t>
            </a:r>
            <a:r>
              <a:rPr lang="en-US" dirty="0" smtClean="0"/>
              <a:t>to cores with various cache configurations for </a:t>
            </a:r>
            <a:r>
              <a:rPr lang="en-US" dirty="0"/>
              <a:t>reduced </a:t>
            </a:r>
            <a:r>
              <a:rPr lang="en-US" dirty="0" smtClean="0"/>
              <a:t>cache misses, Silva et al.</a:t>
            </a:r>
          </a:p>
          <a:p>
            <a:r>
              <a:rPr lang="en-US" dirty="0" smtClean="0"/>
              <a:t>Configurable-core system</a:t>
            </a:r>
          </a:p>
          <a:p>
            <a:pPr lvl="1"/>
            <a:r>
              <a:rPr lang="en-US" dirty="0" smtClean="0"/>
              <a:t>Tune cores after scheduling for configurable issue width, clock rate, dynamic voltage, caches, etc.</a:t>
            </a:r>
          </a:p>
          <a:p>
            <a:r>
              <a:rPr lang="en-US" dirty="0" smtClean="0"/>
              <a:t>Reduce core configurations to small subsets of configurations, Viana et al.</a:t>
            </a:r>
          </a:p>
          <a:p>
            <a:r>
              <a:rPr lang="en-US" dirty="0" smtClean="0"/>
              <a:t>No work holistically considered heterogeneous, </a:t>
            </a:r>
            <a:r>
              <a:rPr lang="en-US" dirty="0" err="1" smtClean="0"/>
              <a:t>subsetted</a:t>
            </a:r>
            <a:r>
              <a:rPr lang="en-US" dirty="0" smtClean="0"/>
              <a:t>,</a:t>
            </a:r>
            <a:br>
              <a:rPr lang="en-US" dirty="0" smtClean="0"/>
            </a:br>
            <a:r>
              <a:rPr lang="en-US" dirty="0" smtClean="0"/>
              <a:t>configurable cores</a:t>
            </a:r>
            <a:endParaRPr lang="en-US" dirty="0"/>
          </a:p>
        </p:txBody>
      </p:sp>
      <p:grpSp>
        <p:nvGrpSpPr>
          <p:cNvPr id="5" name="Group 4"/>
          <p:cNvGrpSpPr/>
          <p:nvPr/>
        </p:nvGrpSpPr>
        <p:grpSpPr>
          <a:xfrm>
            <a:off x="533400" y="4750101"/>
            <a:ext cx="2538663" cy="1650699"/>
            <a:chOff x="4572000" y="3429000"/>
            <a:chExt cx="2538663" cy="1600200"/>
          </a:xfrm>
        </p:grpSpPr>
        <p:sp>
          <p:nvSpPr>
            <p:cNvPr id="6" name="Rounded Rectangle 5"/>
            <p:cNvSpPr/>
            <p:nvPr/>
          </p:nvSpPr>
          <p:spPr bwMode="auto">
            <a:xfrm>
              <a:off x="4572000" y="3429000"/>
              <a:ext cx="2538663" cy="1600200"/>
            </a:xfrm>
            <a:prstGeom prst="roundRect">
              <a:avLst/>
            </a:prstGeom>
            <a:solidFill>
              <a:schemeClr val="bg2">
                <a:lumMod val="40000"/>
                <a:lumOff val="60000"/>
              </a:scheme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a:endParaRPr>
            </a:p>
          </p:txBody>
        </p:sp>
        <p:sp>
          <p:nvSpPr>
            <p:cNvPr id="7" name="TextBox 6"/>
            <p:cNvSpPr txBox="1"/>
            <p:nvPr/>
          </p:nvSpPr>
          <p:spPr>
            <a:xfrm>
              <a:off x="4596063" y="3442097"/>
              <a:ext cx="2498558" cy="553998"/>
            </a:xfrm>
            <a:prstGeom prst="rect">
              <a:avLst/>
            </a:prstGeom>
            <a:noFill/>
          </p:spPr>
          <p:txBody>
            <a:bodyPr wrap="square" rtlCol="0">
              <a:spAutoFit/>
            </a:bodyPr>
            <a:lstStyle/>
            <a:p>
              <a:pPr marL="0" lvl="1" algn="ctr"/>
              <a:r>
                <a:rPr lang="en-US" sz="1200" b="1" dirty="0" smtClean="0"/>
                <a:t>Heterogeneous multi-core </a:t>
              </a:r>
              <a:endParaRPr lang="en-US" sz="1100" b="1" baseline="30000" dirty="0"/>
            </a:p>
            <a:p>
              <a:endParaRPr lang="en-US" dirty="0"/>
            </a:p>
          </p:txBody>
        </p:sp>
        <p:sp>
          <p:nvSpPr>
            <p:cNvPr id="8" name="Rounded Rectangle 7"/>
            <p:cNvSpPr/>
            <p:nvPr/>
          </p:nvSpPr>
          <p:spPr bwMode="auto">
            <a:xfrm>
              <a:off x="4596063" y="3772597"/>
              <a:ext cx="1185394" cy="456503"/>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a:endParaRPr>
            </a:p>
          </p:txBody>
        </p:sp>
        <p:sp>
          <p:nvSpPr>
            <p:cNvPr id="9" name="TextBox 8"/>
            <p:cNvSpPr txBox="1"/>
            <p:nvPr/>
          </p:nvSpPr>
          <p:spPr>
            <a:xfrm>
              <a:off x="4596063" y="3772598"/>
              <a:ext cx="1189149" cy="369332"/>
            </a:xfrm>
            <a:prstGeom prst="rect">
              <a:avLst/>
            </a:prstGeom>
            <a:noFill/>
          </p:spPr>
          <p:txBody>
            <a:bodyPr wrap="square" rtlCol="0">
              <a:spAutoFit/>
            </a:bodyPr>
            <a:lstStyle/>
            <a:p>
              <a:endParaRPr lang="en-US" dirty="0"/>
            </a:p>
          </p:txBody>
        </p:sp>
        <p:sp>
          <p:nvSpPr>
            <p:cNvPr id="10" name="Rounded Rectangle 9"/>
            <p:cNvSpPr/>
            <p:nvPr/>
          </p:nvSpPr>
          <p:spPr bwMode="auto">
            <a:xfrm>
              <a:off x="5905472" y="3772597"/>
              <a:ext cx="1185394" cy="456503"/>
            </a:xfrm>
            <a:prstGeom prst="roundRect">
              <a:avLst/>
            </a:prstGeom>
            <a:solidFill>
              <a:srgbClr val="CCCC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a:endParaRPr>
            </a:p>
          </p:txBody>
        </p:sp>
        <p:sp>
          <p:nvSpPr>
            <p:cNvPr id="11" name="TextBox 10"/>
            <p:cNvSpPr txBox="1"/>
            <p:nvPr/>
          </p:nvSpPr>
          <p:spPr>
            <a:xfrm>
              <a:off x="5905472" y="3772598"/>
              <a:ext cx="1189149" cy="369332"/>
            </a:xfrm>
            <a:prstGeom prst="rect">
              <a:avLst/>
            </a:prstGeom>
            <a:noFill/>
          </p:spPr>
          <p:txBody>
            <a:bodyPr wrap="square" rtlCol="0">
              <a:spAutoFit/>
            </a:bodyPr>
            <a:lstStyle/>
            <a:p>
              <a:endParaRPr lang="en-US" dirty="0"/>
            </a:p>
          </p:txBody>
        </p:sp>
        <p:sp>
          <p:nvSpPr>
            <p:cNvPr id="12" name="Rounded Rectangle 11"/>
            <p:cNvSpPr/>
            <p:nvPr/>
          </p:nvSpPr>
          <p:spPr bwMode="auto">
            <a:xfrm>
              <a:off x="4596063" y="4360229"/>
              <a:ext cx="1185394" cy="468037"/>
            </a:xfrm>
            <a:prstGeom prst="roundRect">
              <a:avLst/>
            </a:prstGeom>
            <a:solidFill>
              <a:srgbClr val="FF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a:endParaRPr>
            </a:p>
          </p:txBody>
        </p:sp>
        <p:sp>
          <p:nvSpPr>
            <p:cNvPr id="13" name="TextBox 12"/>
            <p:cNvSpPr txBox="1"/>
            <p:nvPr/>
          </p:nvSpPr>
          <p:spPr>
            <a:xfrm>
              <a:off x="4596063" y="4360230"/>
              <a:ext cx="1189149" cy="328197"/>
            </a:xfrm>
            <a:prstGeom prst="rect">
              <a:avLst/>
            </a:prstGeom>
            <a:noFill/>
          </p:spPr>
          <p:txBody>
            <a:bodyPr wrap="square" rtlCol="0">
              <a:spAutoFit/>
            </a:bodyPr>
            <a:lstStyle/>
            <a:p>
              <a:pPr algn="ctr"/>
              <a:endParaRPr lang="en-US" sz="1600" dirty="0"/>
            </a:p>
          </p:txBody>
        </p:sp>
        <p:sp>
          <p:nvSpPr>
            <p:cNvPr id="14" name="Rounded Rectangle 13"/>
            <p:cNvSpPr/>
            <p:nvPr/>
          </p:nvSpPr>
          <p:spPr bwMode="auto">
            <a:xfrm>
              <a:off x="5921514" y="4383627"/>
              <a:ext cx="1169352" cy="444640"/>
            </a:xfrm>
            <a:prstGeom prst="roundRect">
              <a:avLst/>
            </a:prstGeom>
            <a:solidFill>
              <a:srgbClr val="92D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a:endParaRPr>
            </a:p>
          </p:txBody>
        </p:sp>
        <p:sp>
          <p:nvSpPr>
            <p:cNvPr id="15" name="TextBox 14"/>
            <p:cNvSpPr txBox="1"/>
            <p:nvPr/>
          </p:nvSpPr>
          <p:spPr>
            <a:xfrm>
              <a:off x="5921514" y="4464261"/>
              <a:ext cx="1189149" cy="338554"/>
            </a:xfrm>
            <a:prstGeom prst="rect">
              <a:avLst/>
            </a:prstGeom>
            <a:noFill/>
          </p:spPr>
          <p:txBody>
            <a:bodyPr wrap="square" rtlCol="0">
              <a:spAutoFit/>
            </a:bodyPr>
            <a:lstStyle/>
            <a:p>
              <a:pPr algn="ctr"/>
              <a:endParaRPr lang="en-US" sz="1600" dirty="0"/>
            </a:p>
          </p:txBody>
        </p:sp>
      </p:grpSp>
      <p:pic>
        <p:nvPicPr>
          <p:cNvPr id="39" name="Picture 4" descr="C:\Users\HLab\AppData\Local\Microsoft\Windows\Temporary Internet Files\Content.IE5\AT33TYO8\MC900194102[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8563930">
            <a:off x="2237369" y="5089100"/>
            <a:ext cx="444399" cy="489615"/>
          </a:xfrm>
          <a:prstGeom prst="rect">
            <a:avLst/>
          </a:prstGeom>
          <a:noFill/>
          <a:extLst>
            <a:ext uri="{909E8E84-426E-40DD-AFC4-6F175D3DCCD1}">
              <a14:hiddenFill xmlns:a14="http://schemas.microsoft.com/office/drawing/2010/main">
                <a:solidFill>
                  <a:srgbClr val="FFFFFF"/>
                </a:solidFill>
              </a14:hiddenFill>
            </a:ext>
          </a:extLst>
        </p:spPr>
      </p:pic>
      <p:pic>
        <p:nvPicPr>
          <p:cNvPr id="40" name="Picture 4" descr="C:\Users\HLab\AppData\Local\Microsoft\Windows\Temporary Internet Files\Content.IE5\AT33TYO8\MC900194102[1].wmf"/>
          <p:cNvPicPr>
            <a:picLocks noChangeAspect="1" noChangeArrowheads="1"/>
          </p:cNvPicPr>
          <p:nvPr/>
        </p:nvPicPr>
        <p:blipFill>
          <a:blip r:embed="rId2" cstate="print">
            <a:duotone>
              <a:prstClr val="black"/>
              <a:srgbClr val="92D050">
                <a:tint val="45000"/>
                <a:satMod val="400000"/>
              </a:srgbClr>
            </a:duotone>
            <a:extLst>
              <a:ext uri="{28A0092B-C50C-407E-A947-70E740481C1C}">
                <a14:useLocalDpi xmlns:a14="http://schemas.microsoft.com/office/drawing/2010/main" val="0"/>
              </a:ext>
            </a:extLst>
          </a:blip>
          <a:srcRect/>
          <a:stretch>
            <a:fillRect/>
          </a:stretch>
        </p:blipFill>
        <p:spPr bwMode="auto">
          <a:xfrm rot="8563930">
            <a:off x="2255287" y="5722444"/>
            <a:ext cx="444399" cy="489615"/>
          </a:xfrm>
          <a:prstGeom prst="rect">
            <a:avLst/>
          </a:prstGeom>
          <a:noFill/>
          <a:extLst>
            <a:ext uri="{909E8E84-426E-40DD-AFC4-6F175D3DCCD1}">
              <a14:hiddenFill xmlns:a14="http://schemas.microsoft.com/office/drawing/2010/main">
                <a:solidFill>
                  <a:srgbClr val="FFFFFF"/>
                </a:solidFill>
              </a14:hiddenFill>
            </a:ext>
          </a:extLst>
        </p:spPr>
      </p:pic>
      <p:pic>
        <p:nvPicPr>
          <p:cNvPr id="41" name="Picture 4" descr="C:\Users\HLab\AppData\Local\Microsoft\Windows\Temporary Internet Files\Content.IE5\AT33TYO8\MC900194102[1].wmf"/>
          <p:cNvPicPr>
            <a:picLocks noChangeAspect="1" noChangeArrowheads="1"/>
          </p:cNvPicPr>
          <p:nvPr/>
        </p:nvPicPr>
        <p:blipFill>
          <a:blip r:embed="rId2" cstate="print">
            <a:duotone>
              <a:prstClr val="black"/>
              <a:schemeClr val="accent1">
                <a:tint val="45000"/>
                <a:satMod val="400000"/>
              </a:schemeClr>
            </a:duotone>
            <a:extLst>
              <a:ext uri="{28A0092B-C50C-407E-A947-70E740481C1C}">
                <a14:useLocalDpi xmlns:a14="http://schemas.microsoft.com/office/drawing/2010/main" val="0"/>
              </a:ext>
            </a:extLst>
          </a:blip>
          <a:srcRect/>
          <a:stretch>
            <a:fillRect/>
          </a:stretch>
        </p:blipFill>
        <p:spPr bwMode="auto">
          <a:xfrm rot="8563930">
            <a:off x="927960" y="5092440"/>
            <a:ext cx="444399" cy="489615"/>
          </a:xfrm>
          <a:prstGeom prst="rect">
            <a:avLst/>
          </a:prstGeom>
          <a:noFill/>
          <a:extLst>
            <a:ext uri="{909E8E84-426E-40DD-AFC4-6F175D3DCCD1}">
              <a14:hiddenFill xmlns:a14="http://schemas.microsoft.com/office/drawing/2010/main">
                <a:solidFill>
                  <a:srgbClr val="FFFFFF"/>
                </a:solidFill>
              </a14:hiddenFill>
            </a:ext>
          </a:extLst>
        </p:spPr>
      </p:pic>
      <p:pic>
        <p:nvPicPr>
          <p:cNvPr id="42" name="Picture 4" descr="C:\Users\HLab\AppData\Local\Microsoft\Windows\Temporary Internet Files\Content.IE5\AT33TYO8\MC900194102[1].wmf"/>
          <p:cNvPicPr>
            <a:picLocks noChangeAspect="1" noChangeArrowheads="1"/>
          </p:cNvPicPr>
          <p:nvPr/>
        </p:nvPicPr>
        <p:blipFill>
          <a:blip r:embed="rId2" cstate="print">
            <a:duotone>
              <a:prstClr val="black"/>
              <a:srgbClr val="DD5B64">
                <a:tint val="45000"/>
                <a:satMod val="400000"/>
              </a:srgbClr>
            </a:duotone>
            <a:extLst>
              <a:ext uri="{28A0092B-C50C-407E-A947-70E740481C1C}">
                <a14:useLocalDpi xmlns:a14="http://schemas.microsoft.com/office/drawing/2010/main" val="0"/>
              </a:ext>
            </a:extLst>
          </a:blip>
          <a:srcRect/>
          <a:stretch>
            <a:fillRect/>
          </a:stretch>
        </p:blipFill>
        <p:spPr bwMode="auto">
          <a:xfrm rot="8563930">
            <a:off x="927960" y="5722444"/>
            <a:ext cx="444399" cy="489615"/>
          </a:xfrm>
          <a:prstGeom prst="rect">
            <a:avLst/>
          </a:prstGeom>
          <a:noFill/>
          <a:extLst>
            <a:ext uri="{909E8E84-426E-40DD-AFC4-6F175D3DCCD1}">
              <a14:hiddenFill xmlns:a14="http://schemas.microsoft.com/office/drawing/2010/main">
                <a:solidFill>
                  <a:srgbClr val="FFFFFF"/>
                </a:solidFill>
              </a14:hiddenFill>
            </a:ext>
          </a:extLst>
        </p:spPr>
      </p:pic>
      <p:sp>
        <p:nvSpPr>
          <p:cNvPr id="81" name="Rounded Rectangle 80"/>
          <p:cNvSpPr/>
          <p:nvPr/>
        </p:nvSpPr>
        <p:spPr bwMode="auto">
          <a:xfrm>
            <a:off x="3279305" y="4750101"/>
            <a:ext cx="2538663" cy="1650699"/>
          </a:xfrm>
          <a:prstGeom prst="roundRect">
            <a:avLst/>
          </a:prstGeom>
          <a:solidFill>
            <a:schemeClr val="bg2">
              <a:lumMod val="40000"/>
              <a:lumOff val="60000"/>
            </a:scheme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a:endParaRPr>
          </a:p>
        </p:txBody>
      </p:sp>
      <p:sp>
        <p:nvSpPr>
          <p:cNvPr id="82" name="TextBox 81"/>
          <p:cNvSpPr txBox="1"/>
          <p:nvPr/>
        </p:nvSpPr>
        <p:spPr>
          <a:xfrm>
            <a:off x="3303368" y="4763611"/>
            <a:ext cx="2498558" cy="571481"/>
          </a:xfrm>
          <a:prstGeom prst="rect">
            <a:avLst/>
          </a:prstGeom>
          <a:noFill/>
        </p:spPr>
        <p:txBody>
          <a:bodyPr wrap="square" rtlCol="0">
            <a:spAutoFit/>
          </a:bodyPr>
          <a:lstStyle/>
          <a:p>
            <a:pPr marL="0" lvl="1" algn="ctr"/>
            <a:r>
              <a:rPr lang="en-US" sz="1200" b="1" dirty="0" smtClean="0"/>
              <a:t>Configurable multi-core </a:t>
            </a:r>
            <a:endParaRPr lang="en-US" sz="1100" b="1" baseline="30000" dirty="0"/>
          </a:p>
          <a:p>
            <a:endParaRPr lang="en-US" dirty="0"/>
          </a:p>
        </p:txBody>
      </p:sp>
      <p:sp>
        <p:nvSpPr>
          <p:cNvPr id="83" name="Rounded Rectangle 82"/>
          <p:cNvSpPr/>
          <p:nvPr/>
        </p:nvSpPr>
        <p:spPr bwMode="auto">
          <a:xfrm>
            <a:off x="3303368" y="5104541"/>
            <a:ext cx="1185394" cy="470909"/>
          </a:xfrm>
          <a:prstGeom prst="round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a:endParaRPr>
          </a:p>
        </p:txBody>
      </p:sp>
      <p:sp>
        <p:nvSpPr>
          <p:cNvPr id="84" name="Rounded Rectangle 83"/>
          <p:cNvSpPr/>
          <p:nvPr/>
        </p:nvSpPr>
        <p:spPr bwMode="auto">
          <a:xfrm>
            <a:off x="4612777" y="5104541"/>
            <a:ext cx="1185394" cy="470909"/>
          </a:xfrm>
          <a:prstGeom prst="round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a:endParaRPr>
          </a:p>
        </p:txBody>
      </p:sp>
      <p:sp>
        <p:nvSpPr>
          <p:cNvPr id="85" name="Rounded Rectangle 84"/>
          <p:cNvSpPr/>
          <p:nvPr/>
        </p:nvSpPr>
        <p:spPr bwMode="auto">
          <a:xfrm>
            <a:off x="3303368" y="5710718"/>
            <a:ext cx="1185394" cy="482807"/>
          </a:xfrm>
          <a:prstGeom prst="round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a:endParaRPr>
          </a:p>
        </p:txBody>
      </p:sp>
      <p:sp>
        <p:nvSpPr>
          <p:cNvPr id="86" name="Rounded Rectangle 85"/>
          <p:cNvSpPr/>
          <p:nvPr/>
        </p:nvSpPr>
        <p:spPr bwMode="auto">
          <a:xfrm>
            <a:off x="4628819" y="5734854"/>
            <a:ext cx="1169352" cy="458672"/>
          </a:xfrm>
          <a:prstGeom prst="round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a:endParaRPr>
          </a:p>
        </p:txBody>
      </p:sp>
      <p:pic>
        <p:nvPicPr>
          <p:cNvPr id="87" name="Picture 4" descr="C:\Users\HLab\AppData\Local\Microsoft\Windows\Temporary Internet Files\Content.IE5\AT33TYO8\MC900194102[1].wmf"/>
          <p:cNvPicPr>
            <a:picLocks noChangeAspect="1" noChangeArrowheads="1"/>
          </p:cNvPicPr>
          <p:nvPr/>
        </p:nvPicPr>
        <p:blipFill>
          <a:blip r:embed="rId2" cstate="print">
            <a:biLevel thresh="50000"/>
            <a:extLst>
              <a:ext uri="{28A0092B-C50C-407E-A947-70E740481C1C}">
                <a14:useLocalDpi xmlns:a14="http://schemas.microsoft.com/office/drawing/2010/main" val="0"/>
              </a:ext>
            </a:extLst>
          </a:blip>
          <a:srcRect/>
          <a:stretch>
            <a:fillRect/>
          </a:stretch>
        </p:blipFill>
        <p:spPr bwMode="auto">
          <a:xfrm rot="8563930">
            <a:off x="5045011" y="5225359"/>
            <a:ext cx="238317" cy="262565"/>
          </a:xfrm>
          <a:prstGeom prst="rect">
            <a:avLst/>
          </a:prstGeom>
          <a:noFill/>
          <a:extLst>
            <a:ext uri="{909E8E84-426E-40DD-AFC4-6F175D3DCCD1}">
              <a14:hiddenFill xmlns:a14="http://schemas.microsoft.com/office/drawing/2010/main">
                <a:solidFill>
                  <a:srgbClr val="FFFFFF"/>
                </a:solidFill>
              </a14:hiddenFill>
            </a:ext>
          </a:extLst>
        </p:spPr>
      </p:pic>
      <p:pic>
        <p:nvPicPr>
          <p:cNvPr id="88" name="Picture 4" descr="C:\Users\HLab\AppData\Local\Microsoft\Windows\Temporary Internet Files\Content.IE5\AT33TYO8\MC900194102[1].wmf"/>
          <p:cNvPicPr>
            <a:picLocks noChangeAspect="1" noChangeArrowheads="1"/>
          </p:cNvPicPr>
          <p:nvPr/>
        </p:nvPicPr>
        <p:blipFill>
          <a:blip r:embed="rId2" cstate="print">
            <a:biLevel thresh="50000"/>
            <a:extLst>
              <a:ext uri="{28A0092B-C50C-407E-A947-70E740481C1C}">
                <a14:useLocalDpi xmlns:a14="http://schemas.microsoft.com/office/drawing/2010/main" val="0"/>
              </a:ext>
            </a:extLst>
          </a:blip>
          <a:srcRect/>
          <a:stretch>
            <a:fillRect/>
          </a:stretch>
        </p:blipFill>
        <p:spPr bwMode="auto">
          <a:xfrm rot="8563930">
            <a:off x="5009499" y="5784946"/>
            <a:ext cx="325380" cy="358486"/>
          </a:xfrm>
          <a:prstGeom prst="rect">
            <a:avLst/>
          </a:prstGeom>
          <a:noFill/>
          <a:extLst>
            <a:ext uri="{909E8E84-426E-40DD-AFC4-6F175D3DCCD1}">
              <a14:hiddenFill xmlns:a14="http://schemas.microsoft.com/office/drawing/2010/main">
                <a:solidFill>
                  <a:srgbClr val="FFFFFF"/>
                </a:solidFill>
              </a14:hiddenFill>
            </a:ext>
          </a:extLst>
        </p:spPr>
      </p:pic>
      <p:sp>
        <p:nvSpPr>
          <p:cNvPr id="89" name="Rounded Rectangle 88"/>
          <p:cNvSpPr/>
          <p:nvPr/>
        </p:nvSpPr>
        <p:spPr bwMode="auto">
          <a:xfrm>
            <a:off x="3303368" y="5103754"/>
            <a:ext cx="1185394" cy="470909"/>
          </a:xfrm>
          <a:prstGeom prst="roundRect">
            <a:avLst/>
          </a:prstGeom>
          <a:solidFill>
            <a:schemeClr val="accent1">
              <a:lumMod val="75000"/>
            </a:scheme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a:endParaRPr>
          </a:p>
        </p:txBody>
      </p:sp>
      <p:pic>
        <p:nvPicPr>
          <p:cNvPr id="90" name="Picture 4" descr="C:\Users\HLab\AppData\Local\Microsoft\Windows\Temporary Internet Files\Content.IE5\AT33TYO8\MC900194102[1].wmf"/>
          <p:cNvPicPr>
            <a:picLocks noChangeAspect="1" noChangeArrowheads="1"/>
          </p:cNvPicPr>
          <p:nvPr/>
        </p:nvPicPr>
        <p:blipFill>
          <a:blip r:embed="rId2" cstate="print">
            <a:duotone>
              <a:prstClr val="black"/>
              <a:schemeClr val="accent1">
                <a:tint val="45000"/>
                <a:satMod val="400000"/>
              </a:schemeClr>
            </a:duotone>
            <a:extLst>
              <a:ext uri="{28A0092B-C50C-407E-A947-70E740481C1C}">
                <a14:useLocalDpi xmlns:a14="http://schemas.microsoft.com/office/drawing/2010/main" val="0"/>
              </a:ext>
            </a:extLst>
          </a:blip>
          <a:srcRect/>
          <a:stretch>
            <a:fillRect/>
          </a:stretch>
        </p:blipFill>
        <p:spPr bwMode="auto">
          <a:xfrm rot="8563930">
            <a:off x="3631191" y="5095528"/>
            <a:ext cx="444399" cy="489615"/>
          </a:xfrm>
          <a:prstGeom prst="rect">
            <a:avLst/>
          </a:prstGeom>
          <a:noFill/>
          <a:extLst>
            <a:ext uri="{909E8E84-426E-40DD-AFC4-6F175D3DCCD1}">
              <a14:hiddenFill xmlns:a14="http://schemas.microsoft.com/office/drawing/2010/main">
                <a:solidFill>
                  <a:srgbClr val="FFFFFF"/>
                </a:solidFill>
              </a14:hiddenFill>
            </a:ext>
          </a:extLst>
        </p:spPr>
      </p:pic>
      <p:sp>
        <p:nvSpPr>
          <p:cNvPr id="91" name="Rounded Rectangle 90"/>
          <p:cNvSpPr/>
          <p:nvPr/>
        </p:nvSpPr>
        <p:spPr bwMode="auto">
          <a:xfrm>
            <a:off x="3303368" y="5725847"/>
            <a:ext cx="1185394" cy="482807"/>
          </a:xfrm>
          <a:prstGeom prst="roundRect">
            <a:avLst/>
          </a:prstGeom>
          <a:solidFill>
            <a:srgbClr val="FF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a:endParaRPr>
          </a:p>
        </p:txBody>
      </p:sp>
      <p:pic>
        <p:nvPicPr>
          <p:cNvPr id="92" name="Picture 4" descr="C:\Users\HLab\AppData\Local\Microsoft\Windows\Temporary Internet Files\Content.IE5\AT33TYO8\MC900194102[1].wmf"/>
          <p:cNvPicPr>
            <a:picLocks noChangeAspect="1" noChangeArrowheads="1"/>
          </p:cNvPicPr>
          <p:nvPr/>
        </p:nvPicPr>
        <p:blipFill>
          <a:blip r:embed="rId2" cstate="print">
            <a:duotone>
              <a:prstClr val="black"/>
              <a:srgbClr val="DD5B64">
                <a:tint val="45000"/>
                <a:satMod val="400000"/>
              </a:srgbClr>
            </a:duotone>
            <a:extLst>
              <a:ext uri="{28A0092B-C50C-407E-A947-70E740481C1C}">
                <a14:useLocalDpi xmlns:a14="http://schemas.microsoft.com/office/drawing/2010/main" val="0"/>
              </a:ext>
            </a:extLst>
          </a:blip>
          <a:srcRect/>
          <a:stretch>
            <a:fillRect/>
          </a:stretch>
        </p:blipFill>
        <p:spPr bwMode="auto">
          <a:xfrm rot="8563930">
            <a:off x="3632559" y="5723782"/>
            <a:ext cx="444399" cy="489615"/>
          </a:xfrm>
          <a:prstGeom prst="rect">
            <a:avLst/>
          </a:prstGeom>
          <a:noFill/>
          <a:extLst>
            <a:ext uri="{909E8E84-426E-40DD-AFC4-6F175D3DCCD1}">
              <a14:hiddenFill xmlns:a14="http://schemas.microsoft.com/office/drawing/2010/main">
                <a:solidFill>
                  <a:srgbClr val="FFFFFF"/>
                </a:solidFill>
              </a14:hiddenFill>
            </a:ext>
          </a:extLst>
        </p:spPr>
      </p:pic>
      <p:sp>
        <p:nvSpPr>
          <p:cNvPr id="122" name="Cloud 121"/>
          <p:cNvSpPr/>
          <p:nvPr/>
        </p:nvSpPr>
        <p:spPr bwMode="auto">
          <a:xfrm rot="5400000">
            <a:off x="6501720" y="4052091"/>
            <a:ext cx="2133600" cy="2381250"/>
          </a:xfrm>
          <a:prstGeom prst="cloud">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23" name="AutoShape 64"/>
          <p:cNvSpPr>
            <a:spLocks noChangeArrowheads="1"/>
          </p:cNvSpPr>
          <p:nvPr/>
        </p:nvSpPr>
        <p:spPr bwMode="auto">
          <a:xfrm rot="5400000">
            <a:off x="7713381" y="5282007"/>
            <a:ext cx="198438" cy="218281"/>
          </a:xfrm>
          <a:prstGeom prst="plus">
            <a:avLst>
              <a:gd name="adj" fmla="val 33977"/>
            </a:avLst>
          </a:prstGeom>
          <a:solidFill>
            <a:srgbClr val="7030A0"/>
          </a:solidFill>
          <a:ln w="12700">
            <a:solidFill>
              <a:schemeClr val="tx1"/>
            </a:solidFill>
            <a:miter lim="800000"/>
            <a:headEnd/>
            <a:tailEnd/>
          </a:ln>
          <a:effectLst/>
          <a:extLst/>
        </p:spPr>
        <p:txBody>
          <a:bodyPr wrap="square" anchor="ctr">
            <a:spAutoFit/>
          </a:bodyPr>
          <a:lstStyle/>
          <a:p>
            <a:endParaRPr lang="en-US"/>
          </a:p>
        </p:txBody>
      </p:sp>
      <p:sp>
        <p:nvSpPr>
          <p:cNvPr id="124" name="AutoShape 64"/>
          <p:cNvSpPr>
            <a:spLocks noChangeArrowheads="1"/>
          </p:cNvSpPr>
          <p:nvPr/>
        </p:nvSpPr>
        <p:spPr bwMode="auto">
          <a:xfrm rot="5400000">
            <a:off x="7936821" y="5188344"/>
            <a:ext cx="198438" cy="218281"/>
          </a:xfrm>
          <a:prstGeom prst="plus">
            <a:avLst>
              <a:gd name="adj" fmla="val 33977"/>
            </a:avLst>
          </a:prstGeom>
          <a:solidFill>
            <a:srgbClr val="0070C0"/>
          </a:solidFill>
          <a:ln w="12700">
            <a:solidFill>
              <a:schemeClr val="tx1"/>
            </a:solidFill>
            <a:miter lim="800000"/>
            <a:headEnd/>
            <a:tailEnd/>
          </a:ln>
          <a:effectLst/>
          <a:extLst/>
        </p:spPr>
        <p:txBody>
          <a:bodyPr wrap="square" anchor="ctr">
            <a:spAutoFit/>
          </a:bodyPr>
          <a:lstStyle/>
          <a:p>
            <a:endParaRPr lang="en-US"/>
          </a:p>
        </p:txBody>
      </p:sp>
      <p:sp>
        <p:nvSpPr>
          <p:cNvPr id="125" name="AutoShape 64"/>
          <p:cNvSpPr>
            <a:spLocks noChangeArrowheads="1"/>
          </p:cNvSpPr>
          <p:nvPr/>
        </p:nvSpPr>
        <p:spPr bwMode="auto">
          <a:xfrm rot="5400000">
            <a:off x="7750686" y="5620938"/>
            <a:ext cx="198438" cy="218281"/>
          </a:xfrm>
          <a:prstGeom prst="plus">
            <a:avLst>
              <a:gd name="adj" fmla="val 33977"/>
            </a:avLst>
          </a:prstGeom>
          <a:solidFill>
            <a:srgbClr val="00B050"/>
          </a:solidFill>
          <a:ln w="12700">
            <a:solidFill>
              <a:schemeClr val="tx1"/>
            </a:solidFill>
            <a:miter lim="800000"/>
            <a:headEnd/>
            <a:tailEnd/>
          </a:ln>
          <a:effectLst/>
          <a:extLst/>
        </p:spPr>
        <p:txBody>
          <a:bodyPr wrap="square" anchor="ctr">
            <a:spAutoFit/>
          </a:bodyPr>
          <a:lstStyle/>
          <a:p>
            <a:endParaRPr lang="en-US"/>
          </a:p>
        </p:txBody>
      </p:sp>
      <p:sp>
        <p:nvSpPr>
          <p:cNvPr id="126" name="AutoShape 64"/>
          <p:cNvSpPr>
            <a:spLocks noChangeArrowheads="1"/>
          </p:cNvSpPr>
          <p:nvPr/>
        </p:nvSpPr>
        <p:spPr bwMode="auto">
          <a:xfrm rot="5400000">
            <a:off x="8065806" y="5733651"/>
            <a:ext cx="198438" cy="218281"/>
          </a:xfrm>
          <a:prstGeom prst="plus">
            <a:avLst>
              <a:gd name="adj" fmla="val 33977"/>
            </a:avLst>
          </a:prstGeom>
          <a:solidFill>
            <a:schemeClr val="bg1">
              <a:lumMod val="65000"/>
            </a:schemeClr>
          </a:solidFill>
          <a:ln w="12700">
            <a:solidFill>
              <a:schemeClr val="tx1"/>
            </a:solidFill>
            <a:miter lim="800000"/>
            <a:headEnd/>
            <a:tailEnd/>
          </a:ln>
          <a:effectLst/>
          <a:extLst/>
        </p:spPr>
        <p:txBody>
          <a:bodyPr wrap="square" anchor="ctr">
            <a:spAutoFit/>
          </a:bodyPr>
          <a:lstStyle/>
          <a:p>
            <a:endParaRPr lang="en-US"/>
          </a:p>
        </p:txBody>
      </p:sp>
      <p:sp>
        <p:nvSpPr>
          <p:cNvPr id="127" name="AutoShape 64"/>
          <p:cNvSpPr>
            <a:spLocks noChangeArrowheads="1"/>
          </p:cNvSpPr>
          <p:nvPr/>
        </p:nvSpPr>
        <p:spPr bwMode="auto">
          <a:xfrm rot="5400000">
            <a:off x="7380006" y="5282007"/>
            <a:ext cx="198438" cy="218281"/>
          </a:xfrm>
          <a:prstGeom prst="plus">
            <a:avLst>
              <a:gd name="adj" fmla="val 33977"/>
            </a:avLst>
          </a:prstGeom>
          <a:solidFill>
            <a:srgbClr val="CCCC00"/>
          </a:solidFill>
          <a:ln w="12700">
            <a:solidFill>
              <a:schemeClr val="tx1"/>
            </a:solidFill>
            <a:miter lim="800000"/>
            <a:headEnd/>
            <a:tailEnd/>
          </a:ln>
          <a:effectLst/>
          <a:extLst/>
        </p:spPr>
        <p:txBody>
          <a:bodyPr wrap="square" anchor="ctr">
            <a:spAutoFit/>
          </a:bodyPr>
          <a:lstStyle/>
          <a:p>
            <a:endParaRPr lang="en-US"/>
          </a:p>
        </p:txBody>
      </p:sp>
      <p:sp>
        <p:nvSpPr>
          <p:cNvPr id="128" name="AutoShape 64"/>
          <p:cNvSpPr>
            <a:spLocks noChangeArrowheads="1"/>
          </p:cNvSpPr>
          <p:nvPr/>
        </p:nvSpPr>
        <p:spPr bwMode="auto">
          <a:xfrm rot="5400000">
            <a:off x="7632815" y="4385862"/>
            <a:ext cx="198438" cy="218281"/>
          </a:xfrm>
          <a:prstGeom prst="plus">
            <a:avLst>
              <a:gd name="adj" fmla="val 33977"/>
            </a:avLst>
          </a:prstGeom>
          <a:solidFill>
            <a:srgbClr val="EAF9CF"/>
          </a:solidFill>
          <a:ln w="12700">
            <a:solidFill>
              <a:schemeClr val="tx1"/>
            </a:solidFill>
            <a:miter lim="800000"/>
            <a:headEnd/>
            <a:tailEnd/>
          </a:ln>
          <a:effectLst/>
          <a:extLst/>
        </p:spPr>
        <p:txBody>
          <a:bodyPr wrap="square" anchor="ctr">
            <a:spAutoFit/>
          </a:bodyPr>
          <a:lstStyle/>
          <a:p>
            <a:endParaRPr lang="en-US"/>
          </a:p>
        </p:txBody>
      </p:sp>
      <p:sp>
        <p:nvSpPr>
          <p:cNvPr id="129" name="AutoShape 64"/>
          <p:cNvSpPr>
            <a:spLocks noChangeArrowheads="1"/>
          </p:cNvSpPr>
          <p:nvPr/>
        </p:nvSpPr>
        <p:spPr bwMode="auto">
          <a:xfrm rot="5400000">
            <a:off x="7622496" y="4738287"/>
            <a:ext cx="198438" cy="218281"/>
          </a:xfrm>
          <a:prstGeom prst="plus">
            <a:avLst>
              <a:gd name="adj" fmla="val 33977"/>
            </a:avLst>
          </a:prstGeom>
          <a:solidFill>
            <a:schemeClr val="accent6">
              <a:lumMod val="40000"/>
              <a:lumOff val="60000"/>
            </a:schemeClr>
          </a:solidFill>
          <a:ln w="12700">
            <a:solidFill>
              <a:schemeClr val="tx1"/>
            </a:solidFill>
            <a:miter lim="800000"/>
            <a:headEnd/>
            <a:tailEnd/>
          </a:ln>
          <a:effectLst/>
          <a:extLst/>
        </p:spPr>
        <p:txBody>
          <a:bodyPr wrap="square" anchor="ctr">
            <a:spAutoFit/>
          </a:bodyPr>
          <a:lstStyle/>
          <a:p>
            <a:endParaRPr lang="en-US"/>
          </a:p>
        </p:txBody>
      </p:sp>
      <p:sp>
        <p:nvSpPr>
          <p:cNvPr id="130" name="AutoShape 64"/>
          <p:cNvSpPr>
            <a:spLocks noChangeArrowheads="1"/>
          </p:cNvSpPr>
          <p:nvPr/>
        </p:nvSpPr>
        <p:spPr bwMode="auto">
          <a:xfrm rot="5400000">
            <a:off x="6966065" y="5422500"/>
            <a:ext cx="198438" cy="218281"/>
          </a:xfrm>
          <a:prstGeom prst="plus">
            <a:avLst>
              <a:gd name="adj" fmla="val 33977"/>
            </a:avLst>
          </a:prstGeom>
          <a:solidFill>
            <a:srgbClr val="FFFF00"/>
          </a:solidFill>
          <a:ln w="12700">
            <a:solidFill>
              <a:schemeClr val="tx1"/>
            </a:solidFill>
            <a:miter lim="800000"/>
            <a:headEnd/>
            <a:tailEnd/>
          </a:ln>
          <a:effectLst/>
          <a:extLst/>
        </p:spPr>
        <p:txBody>
          <a:bodyPr wrap="square" anchor="ctr">
            <a:spAutoFit/>
          </a:bodyPr>
          <a:lstStyle/>
          <a:p>
            <a:endParaRPr lang="en-US"/>
          </a:p>
        </p:txBody>
      </p:sp>
      <p:sp>
        <p:nvSpPr>
          <p:cNvPr id="131" name="AutoShape 64"/>
          <p:cNvSpPr>
            <a:spLocks noChangeArrowheads="1"/>
          </p:cNvSpPr>
          <p:nvPr/>
        </p:nvSpPr>
        <p:spPr bwMode="auto">
          <a:xfrm rot="5400000">
            <a:off x="7598286" y="5057376"/>
            <a:ext cx="198438" cy="218281"/>
          </a:xfrm>
          <a:prstGeom prst="plus">
            <a:avLst>
              <a:gd name="adj" fmla="val 33977"/>
            </a:avLst>
          </a:prstGeom>
          <a:solidFill>
            <a:srgbClr val="FFFFCC"/>
          </a:solidFill>
          <a:ln w="12700">
            <a:solidFill>
              <a:schemeClr val="tx1"/>
            </a:solidFill>
            <a:miter lim="800000"/>
            <a:headEnd/>
            <a:tailEnd/>
          </a:ln>
          <a:effectLst/>
          <a:extLst/>
        </p:spPr>
        <p:txBody>
          <a:bodyPr wrap="square" anchor="ctr">
            <a:spAutoFit/>
          </a:bodyPr>
          <a:lstStyle/>
          <a:p>
            <a:endParaRPr lang="en-US"/>
          </a:p>
        </p:txBody>
      </p:sp>
      <p:sp>
        <p:nvSpPr>
          <p:cNvPr id="132" name="AutoShape 64"/>
          <p:cNvSpPr>
            <a:spLocks noChangeArrowheads="1"/>
          </p:cNvSpPr>
          <p:nvPr/>
        </p:nvSpPr>
        <p:spPr bwMode="auto">
          <a:xfrm rot="5400000">
            <a:off x="7532404" y="5795648"/>
            <a:ext cx="198438" cy="218281"/>
          </a:xfrm>
          <a:prstGeom prst="plus">
            <a:avLst>
              <a:gd name="adj" fmla="val 33977"/>
            </a:avLst>
          </a:prstGeom>
          <a:solidFill>
            <a:srgbClr val="0070C0"/>
          </a:solidFill>
          <a:ln w="12700">
            <a:solidFill>
              <a:schemeClr val="tx1"/>
            </a:solidFill>
            <a:miter lim="800000"/>
            <a:headEnd/>
            <a:tailEnd/>
          </a:ln>
          <a:effectLst/>
          <a:extLst/>
        </p:spPr>
        <p:txBody>
          <a:bodyPr wrap="square" anchor="ctr">
            <a:spAutoFit/>
          </a:bodyPr>
          <a:lstStyle/>
          <a:p>
            <a:endParaRPr lang="en-US"/>
          </a:p>
        </p:txBody>
      </p:sp>
      <p:sp>
        <p:nvSpPr>
          <p:cNvPr id="133" name="AutoShape 64"/>
          <p:cNvSpPr>
            <a:spLocks noChangeArrowheads="1"/>
          </p:cNvSpPr>
          <p:nvPr/>
        </p:nvSpPr>
        <p:spPr bwMode="auto">
          <a:xfrm rot="5400000">
            <a:off x="8065805" y="4904976"/>
            <a:ext cx="198438" cy="218281"/>
          </a:xfrm>
          <a:prstGeom prst="plus">
            <a:avLst>
              <a:gd name="adj" fmla="val 33977"/>
            </a:avLst>
          </a:prstGeom>
          <a:solidFill>
            <a:schemeClr val="accent1">
              <a:lumMod val="75000"/>
            </a:schemeClr>
          </a:solidFill>
          <a:ln w="12700">
            <a:solidFill>
              <a:schemeClr val="tx1"/>
            </a:solidFill>
            <a:miter lim="800000"/>
            <a:headEnd/>
            <a:tailEnd/>
          </a:ln>
          <a:effectLst/>
          <a:extLst/>
        </p:spPr>
        <p:txBody>
          <a:bodyPr wrap="square" anchor="ctr">
            <a:spAutoFit/>
          </a:bodyPr>
          <a:lstStyle/>
          <a:p>
            <a:endParaRPr lang="en-US"/>
          </a:p>
        </p:txBody>
      </p:sp>
      <p:sp>
        <p:nvSpPr>
          <p:cNvPr id="134" name="AutoShape 64"/>
          <p:cNvSpPr>
            <a:spLocks noChangeArrowheads="1"/>
          </p:cNvSpPr>
          <p:nvPr/>
        </p:nvSpPr>
        <p:spPr bwMode="auto">
          <a:xfrm rot="5400000">
            <a:off x="8218205" y="5340744"/>
            <a:ext cx="198438" cy="218281"/>
          </a:xfrm>
          <a:prstGeom prst="plus">
            <a:avLst>
              <a:gd name="adj" fmla="val 33977"/>
            </a:avLst>
          </a:prstGeom>
          <a:solidFill>
            <a:srgbClr val="FF33CC"/>
          </a:solidFill>
          <a:ln w="12700">
            <a:solidFill>
              <a:schemeClr val="tx1"/>
            </a:solidFill>
            <a:miter lim="800000"/>
            <a:headEnd/>
            <a:tailEnd/>
          </a:ln>
          <a:effectLst/>
          <a:extLst/>
        </p:spPr>
        <p:txBody>
          <a:bodyPr wrap="square" anchor="ctr">
            <a:spAutoFit/>
          </a:bodyPr>
          <a:lstStyle/>
          <a:p>
            <a:endParaRPr lang="en-US"/>
          </a:p>
        </p:txBody>
      </p:sp>
      <p:sp>
        <p:nvSpPr>
          <p:cNvPr id="135" name="AutoShape 64"/>
          <p:cNvSpPr>
            <a:spLocks noChangeArrowheads="1"/>
          </p:cNvSpPr>
          <p:nvPr/>
        </p:nvSpPr>
        <p:spPr bwMode="auto">
          <a:xfrm rot="5400000">
            <a:off x="8100334" y="4584300"/>
            <a:ext cx="198438" cy="218281"/>
          </a:xfrm>
          <a:prstGeom prst="plus">
            <a:avLst>
              <a:gd name="adj" fmla="val 33977"/>
            </a:avLst>
          </a:prstGeom>
          <a:solidFill>
            <a:srgbClr val="FF0000"/>
          </a:solidFill>
          <a:ln w="12700">
            <a:solidFill>
              <a:schemeClr val="tx1"/>
            </a:solidFill>
            <a:miter lim="800000"/>
            <a:headEnd/>
            <a:tailEnd/>
          </a:ln>
          <a:effectLst/>
          <a:extLst/>
        </p:spPr>
        <p:txBody>
          <a:bodyPr wrap="square" anchor="ctr">
            <a:spAutoFit/>
          </a:bodyPr>
          <a:lstStyle/>
          <a:p>
            <a:endParaRPr lang="en-US"/>
          </a:p>
        </p:txBody>
      </p:sp>
      <p:sp>
        <p:nvSpPr>
          <p:cNvPr id="136" name="AutoShape 64"/>
          <p:cNvSpPr>
            <a:spLocks noChangeArrowheads="1"/>
          </p:cNvSpPr>
          <p:nvPr/>
        </p:nvSpPr>
        <p:spPr bwMode="auto">
          <a:xfrm rot="5400000">
            <a:off x="7318491" y="4981176"/>
            <a:ext cx="198438" cy="218281"/>
          </a:xfrm>
          <a:prstGeom prst="plus">
            <a:avLst>
              <a:gd name="adj" fmla="val 33977"/>
            </a:avLst>
          </a:prstGeom>
          <a:solidFill>
            <a:srgbClr val="CC99FF"/>
          </a:solidFill>
          <a:ln w="12700">
            <a:solidFill>
              <a:schemeClr val="tx1"/>
            </a:solidFill>
            <a:miter lim="800000"/>
            <a:headEnd/>
            <a:tailEnd/>
          </a:ln>
          <a:effectLst/>
          <a:extLst/>
        </p:spPr>
        <p:txBody>
          <a:bodyPr wrap="square" anchor="ctr">
            <a:spAutoFit/>
          </a:bodyPr>
          <a:lstStyle/>
          <a:p>
            <a:endParaRPr lang="en-US"/>
          </a:p>
        </p:txBody>
      </p:sp>
      <p:sp>
        <p:nvSpPr>
          <p:cNvPr id="137" name="AutoShape 64"/>
          <p:cNvSpPr>
            <a:spLocks noChangeArrowheads="1"/>
          </p:cNvSpPr>
          <p:nvPr/>
        </p:nvSpPr>
        <p:spPr bwMode="auto">
          <a:xfrm rot="5400000">
            <a:off x="7083936" y="4837506"/>
            <a:ext cx="198438" cy="218281"/>
          </a:xfrm>
          <a:prstGeom prst="plus">
            <a:avLst>
              <a:gd name="adj" fmla="val 33977"/>
            </a:avLst>
          </a:prstGeom>
          <a:noFill/>
          <a:ln w="12700">
            <a:solidFill>
              <a:srgbClr val="CCCC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endParaRPr lang="en-US"/>
          </a:p>
        </p:txBody>
      </p:sp>
      <p:sp>
        <p:nvSpPr>
          <p:cNvPr id="138" name="AutoShape 64"/>
          <p:cNvSpPr>
            <a:spLocks noChangeArrowheads="1"/>
          </p:cNvSpPr>
          <p:nvPr/>
        </p:nvSpPr>
        <p:spPr bwMode="auto">
          <a:xfrm rot="5400000">
            <a:off x="6760086" y="4782738"/>
            <a:ext cx="198438" cy="218281"/>
          </a:xfrm>
          <a:prstGeom prst="plus">
            <a:avLst>
              <a:gd name="adj" fmla="val 33977"/>
            </a:avLst>
          </a:prstGeom>
          <a:solidFill>
            <a:srgbClr val="66FF66"/>
          </a:solidFill>
          <a:ln w="12700">
            <a:solidFill>
              <a:schemeClr val="tx1"/>
            </a:solidFill>
            <a:miter lim="800000"/>
            <a:headEnd/>
            <a:tailEnd/>
          </a:ln>
          <a:effectLst/>
          <a:extLst/>
        </p:spPr>
        <p:txBody>
          <a:bodyPr wrap="square" anchor="ctr">
            <a:spAutoFit/>
          </a:bodyPr>
          <a:lstStyle/>
          <a:p>
            <a:endParaRPr lang="en-US"/>
          </a:p>
        </p:txBody>
      </p:sp>
      <p:sp>
        <p:nvSpPr>
          <p:cNvPr id="139" name="AutoShape 64"/>
          <p:cNvSpPr>
            <a:spLocks noChangeArrowheads="1"/>
          </p:cNvSpPr>
          <p:nvPr/>
        </p:nvSpPr>
        <p:spPr bwMode="auto">
          <a:xfrm rot="5400000">
            <a:off x="6822396" y="5643957"/>
            <a:ext cx="198438" cy="218281"/>
          </a:xfrm>
          <a:prstGeom prst="plus">
            <a:avLst>
              <a:gd name="adj" fmla="val 33977"/>
            </a:avLst>
          </a:prstGeom>
          <a:solidFill>
            <a:srgbClr val="3366FF"/>
          </a:solidFill>
          <a:ln w="12700">
            <a:solidFill>
              <a:schemeClr val="tx1"/>
            </a:solidFill>
            <a:miter lim="800000"/>
            <a:headEnd/>
            <a:tailEnd/>
          </a:ln>
          <a:effectLst/>
          <a:extLst/>
        </p:spPr>
        <p:txBody>
          <a:bodyPr wrap="square" anchor="ctr">
            <a:spAutoFit/>
          </a:bodyPr>
          <a:lstStyle/>
          <a:p>
            <a:endParaRPr lang="en-US"/>
          </a:p>
        </p:txBody>
      </p:sp>
      <p:sp>
        <p:nvSpPr>
          <p:cNvPr id="140" name="AutoShape 64"/>
          <p:cNvSpPr>
            <a:spLocks noChangeArrowheads="1"/>
          </p:cNvSpPr>
          <p:nvPr/>
        </p:nvSpPr>
        <p:spPr bwMode="auto">
          <a:xfrm rot="5400000">
            <a:off x="7308907" y="5590776"/>
            <a:ext cx="198438" cy="218281"/>
          </a:xfrm>
          <a:prstGeom prst="plus">
            <a:avLst>
              <a:gd name="adj" fmla="val 33977"/>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endParaRPr lang="en-US"/>
          </a:p>
        </p:txBody>
      </p:sp>
      <p:sp>
        <p:nvSpPr>
          <p:cNvPr id="141" name="AutoShape 64"/>
          <p:cNvSpPr>
            <a:spLocks noChangeArrowheads="1"/>
          </p:cNvSpPr>
          <p:nvPr/>
        </p:nvSpPr>
        <p:spPr bwMode="auto">
          <a:xfrm rot="5400000">
            <a:off x="7328016" y="4584300"/>
            <a:ext cx="198438" cy="218281"/>
          </a:xfrm>
          <a:prstGeom prst="plus">
            <a:avLst>
              <a:gd name="adj" fmla="val 33977"/>
            </a:avLst>
          </a:prstGeom>
          <a:solidFill>
            <a:srgbClr val="FF3300"/>
          </a:solidFill>
          <a:ln w="12700">
            <a:solidFill>
              <a:schemeClr val="tx1"/>
            </a:solidFill>
            <a:miter lim="800000"/>
            <a:headEnd/>
            <a:tailEnd/>
          </a:ln>
          <a:effectLst/>
          <a:extLst/>
        </p:spPr>
        <p:txBody>
          <a:bodyPr wrap="square" anchor="ctr">
            <a:spAutoFit/>
          </a:bodyPr>
          <a:lstStyle/>
          <a:p>
            <a:endParaRPr lang="en-US"/>
          </a:p>
        </p:txBody>
      </p:sp>
      <p:sp>
        <p:nvSpPr>
          <p:cNvPr id="142" name="AutoShape 64"/>
          <p:cNvSpPr>
            <a:spLocks noChangeArrowheads="1"/>
          </p:cNvSpPr>
          <p:nvPr/>
        </p:nvSpPr>
        <p:spPr bwMode="auto">
          <a:xfrm rot="5400000">
            <a:off x="6931536" y="5142306"/>
            <a:ext cx="198438" cy="218281"/>
          </a:xfrm>
          <a:prstGeom prst="plus">
            <a:avLst>
              <a:gd name="adj" fmla="val 33977"/>
            </a:avLst>
          </a:prstGeom>
          <a:solidFill>
            <a:srgbClr val="FFC000"/>
          </a:solidFill>
          <a:ln w="12700">
            <a:solidFill>
              <a:schemeClr val="tx1"/>
            </a:solidFill>
            <a:miter lim="800000"/>
            <a:headEnd/>
            <a:tailEnd/>
          </a:ln>
          <a:effectLst/>
          <a:extLst/>
        </p:spPr>
        <p:txBody>
          <a:bodyPr wrap="square" anchor="ctr">
            <a:spAutoFit/>
          </a:bodyPr>
          <a:lstStyle/>
          <a:p>
            <a:endParaRPr lang="en-US"/>
          </a:p>
        </p:txBody>
      </p:sp>
      <p:sp>
        <p:nvSpPr>
          <p:cNvPr id="143" name="AutoShape 64"/>
          <p:cNvSpPr>
            <a:spLocks noChangeArrowheads="1"/>
          </p:cNvSpPr>
          <p:nvPr/>
        </p:nvSpPr>
        <p:spPr bwMode="auto">
          <a:xfrm rot="5400000">
            <a:off x="7541136" y="6056706"/>
            <a:ext cx="198438" cy="218281"/>
          </a:xfrm>
          <a:prstGeom prst="plus">
            <a:avLst>
              <a:gd name="adj" fmla="val 33977"/>
            </a:avLst>
          </a:prstGeom>
          <a:solidFill>
            <a:srgbClr val="FFFF66"/>
          </a:solidFill>
          <a:ln w="12700">
            <a:solidFill>
              <a:schemeClr val="tx1"/>
            </a:solidFill>
            <a:miter lim="800000"/>
            <a:headEnd/>
            <a:tailEnd/>
          </a:ln>
          <a:effectLst/>
          <a:extLst/>
        </p:spPr>
        <p:txBody>
          <a:bodyPr wrap="square" anchor="ctr">
            <a:spAutoFit/>
          </a:bodyPr>
          <a:lstStyle/>
          <a:p>
            <a:endParaRPr lang="en-US"/>
          </a:p>
        </p:txBody>
      </p:sp>
      <p:sp>
        <p:nvSpPr>
          <p:cNvPr id="144" name="AutoShape 64"/>
          <p:cNvSpPr>
            <a:spLocks noChangeArrowheads="1"/>
          </p:cNvSpPr>
          <p:nvPr/>
        </p:nvSpPr>
        <p:spPr bwMode="auto">
          <a:xfrm rot="5400000">
            <a:off x="7007736" y="4578744"/>
            <a:ext cx="198438" cy="218281"/>
          </a:xfrm>
          <a:prstGeom prst="plus">
            <a:avLst>
              <a:gd name="adj" fmla="val 33977"/>
            </a:avLst>
          </a:prstGeom>
          <a:solidFill>
            <a:srgbClr val="EAF9CF"/>
          </a:solidFill>
          <a:ln w="12700">
            <a:solidFill>
              <a:schemeClr val="tx1"/>
            </a:solidFill>
            <a:miter lim="800000"/>
            <a:headEnd/>
            <a:tailEnd/>
          </a:ln>
          <a:effectLst/>
          <a:extLst/>
        </p:spPr>
        <p:txBody>
          <a:bodyPr wrap="square" anchor="ctr">
            <a:spAutoFit/>
          </a:bodyPr>
          <a:lstStyle/>
          <a:p>
            <a:endParaRPr lang="en-US"/>
          </a:p>
        </p:txBody>
      </p:sp>
      <p:sp>
        <p:nvSpPr>
          <p:cNvPr id="145" name="AutoShape 64"/>
          <p:cNvSpPr>
            <a:spLocks noChangeArrowheads="1"/>
          </p:cNvSpPr>
          <p:nvPr/>
        </p:nvSpPr>
        <p:spPr bwMode="auto">
          <a:xfrm rot="5400000">
            <a:off x="6692617" y="4502544"/>
            <a:ext cx="198438" cy="218281"/>
          </a:xfrm>
          <a:prstGeom prst="plus">
            <a:avLst>
              <a:gd name="adj" fmla="val 33977"/>
            </a:avLst>
          </a:prstGeom>
          <a:solidFill>
            <a:schemeClr val="bg2">
              <a:lumMod val="75000"/>
            </a:schemeClr>
          </a:solidFill>
          <a:ln w="12700">
            <a:solidFill>
              <a:schemeClr val="tx1"/>
            </a:solidFill>
            <a:miter lim="800000"/>
            <a:headEnd/>
            <a:tailEnd/>
          </a:ln>
          <a:effectLst/>
          <a:extLst/>
        </p:spPr>
        <p:txBody>
          <a:bodyPr wrap="square" anchor="ctr">
            <a:spAutoFit/>
          </a:bodyPr>
          <a:lstStyle/>
          <a:p>
            <a:endParaRPr lang="en-US"/>
          </a:p>
        </p:txBody>
      </p:sp>
      <p:sp>
        <p:nvSpPr>
          <p:cNvPr id="146" name="AutoShape 64"/>
          <p:cNvSpPr>
            <a:spLocks noChangeArrowheads="1"/>
          </p:cNvSpPr>
          <p:nvPr/>
        </p:nvSpPr>
        <p:spPr bwMode="auto">
          <a:xfrm rot="5400000">
            <a:off x="7073617" y="4273944"/>
            <a:ext cx="198438" cy="218281"/>
          </a:xfrm>
          <a:prstGeom prst="plus">
            <a:avLst>
              <a:gd name="adj" fmla="val 33977"/>
            </a:avLst>
          </a:prstGeom>
          <a:solidFill>
            <a:srgbClr val="92D050"/>
          </a:solidFill>
          <a:ln w="12700">
            <a:solidFill>
              <a:schemeClr val="tx1"/>
            </a:solidFill>
            <a:miter lim="800000"/>
            <a:headEnd/>
            <a:tailEnd/>
          </a:ln>
          <a:effectLst/>
          <a:extLst/>
        </p:spPr>
        <p:txBody>
          <a:bodyPr wrap="square" anchor="ctr">
            <a:spAutoFit/>
          </a:bodyPr>
          <a:lstStyle/>
          <a:p>
            <a:endParaRPr lang="en-US"/>
          </a:p>
        </p:txBody>
      </p:sp>
      <p:sp>
        <p:nvSpPr>
          <p:cNvPr id="147" name="AutoShape 64"/>
          <p:cNvSpPr>
            <a:spLocks noChangeArrowheads="1"/>
          </p:cNvSpPr>
          <p:nvPr/>
        </p:nvSpPr>
        <p:spPr bwMode="auto">
          <a:xfrm rot="5400000">
            <a:off x="7842307" y="5904306"/>
            <a:ext cx="198438" cy="218281"/>
          </a:xfrm>
          <a:prstGeom prst="plus">
            <a:avLst>
              <a:gd name="adj" fmla="val 33977"/>
            </a:avLst>
          </a:prstGeom>
          <a:solidFill>
            <a:schemeClr val="tx1"/>
          </a:solidFill>
          <a:ln w="12700">
            <a:solidFill>
              <a:schemeClr val="tx1"/>
            </a:solidFill>
            <a:miter lim="800000"/>
            <a:headEnd/>
            <a:tailEnd/>
          </a:ln>
          <a:effectLst/>
          <a:extLst/>
        </p:spPr>
        <p:txBody>
          <a:bodyPr wrap="square" anchor="ctr">
            <a:spAutoFit/>
          </a:bodyPr>
          <a:lstStyle/>
          <a:p>
            <a:endParaRPr lang="en-US"/>
          </a:p>
        </p:txBody>
      </p:sp>
      <p:sp>
        <p:nvSpPr>
          <p:cNvPr id="148" name="AutoShape 64"/>
          <p:cNvSpPr>
            <a:spLocks noChangeArrowheads="1"/>
          </p:cNvSpPr>
          <p:nvPr/>
        </p:nvSpPr>
        <p:spPr bwMode="auto">
          <a:xfrm rot="5400000">
            <a:off x="6540217" y="5066106"/>
            <a:ext cx="198438" cy="218281"/>
          </a:xfrm>
          <a:prstGeom prst="plus">
            <a:avLst>
              <a:gd name="adj" fmla="val 33977"/>
            </a:avLst>
          </a:prstGeom>
          <a:solidFill>
            <a:srgbClr val="2A5556"/>
          </a:solidFill>
          <a:ln w="12700">
            <a:solidFill>
              <a:schemeClr val="tx1"/>
            </a:solidFill>
            <a:miter lim="800000"/>
            <a:headEnd/>
            <a:tailEnd/>
          </a:ln>
          <a:effectLst/>
          <a:extLst/>
        </p:spPr>
        <p:txBody>
          <a:bodyPr wrap="square" anchor="ctr">
            <a:spAutoFit/>
          </a:bodyPr>
          <a:lstStyle/>
          <a:p>
            <a:endParaRPr lang="en-US"/>
          </a:p>
        </p:txBody>
      </p:sp>
      <p:sp>
        <p:nvSpPr>
          <p:cNvPr id="149" name="AutoShape 64"/>
          <p:cNvSpPr>
            <a:spLocks noChangeArrowheads="1"/>
          </p:cNvSpPr>
          <p:nvPr/>
        </p:nvSpPr>
        <p:spPr bwMode="auto">
          <a:xfrm rot="5400000">
            <a:off x="8379336" y="5751906"/>
            <a:ext cx="198438" cy="218281"/>
          </a:xfrm>
          <a:prstGeom prst="plus">
            <a:avLst>
              <a:gd name="adj" fmla="val 33977"/>
            </a:avLst>
          </a:prstGeom>
          <a:solidFill>
            <a:srgbClr val="0033CC"/>
          </a:solidFill>
          <a:ln w="12700">
            <a:solidFill>
              <a:schemeClr val="tx1"/>
            </a:solidFill>
            <a:miter lim="800000"/>
            <a:headEnd/>
            <a:tailEnd/>
          </a:ln>
          <a:effectLst/>
          <a:extLst/>
        </p:spPr>
        <p:txBody>
          <a:bodyPr wrap="square" anchor="ctr">
            <a:spAutoFit/>
          </a:bodyPr>
          <a:lstStyle/>
          <a:p>
            <a:endParaRPr lang="en-US"/>
          </a:p>
        </p:txBody>
      </p:sp>
      <p:sp>
        <p:nvSpPr>
          <p:cNvPr id="150" name="AutoShape 64"/>
          <p:cNvSpPr>
            <a:spLocks noChangeArrowheads="1"/>
          </p:cNvSpPr>
          <p:nvPr/>
        </p:nvSpPr>
        <p:spPr bwMode="auto">
          <a:xfrm rot="5400000">
            <a:off x="8303136" y="5035944"/>
            <a:ext cx="198438" cy="218281"/>
          </a:xfrm>
          <a:prstGeom prst="plus">
            <a:avLst>
              <a:gd name="adj" fmla="val 33977"/>
            </a:avLst>
          </a:prstGeom>
          <a:solidFill>
            <a:srgbClr val="FFFF66"/>
          </a:solidFill>
          <a:ln w="12700">
            <a:solidFill>
              <a:schemeClr val="tx1"/>
            </a:solidFill>
            <a:miter lim="800000"/>
            <a:headEnd/>
            <a:tailEnd/>
          </a:ln>
          <a:effectLst/>
          <a:extLst/>
        </p:spPr>
        <p:txBody>
          <a:bodyPr wrap="square" anchor="ctr">
            <a:spAutoFit/>
          </a:bodyPr>
          <a:lstStyle/>
          <a:p>
            <a:endParaRPr lang="en-US"/>
          </a:p>
        </p:txBody>
      </p:sp>
      <p:sp>
        <p:nvSpPr>
          <p:cNvPr id="151" name="TextBox 150"/>
          <p:cNvSpPr txBox="1"/>
          <p:nvPr/>
        </p:nvSpPr>
        <p:spPr>
          <a:xfrm>
            <a:off x="6377895" y="6313482"/>
            <a:ext cx="2537505" cy="307777"/>
          </a:xfrm>
          <a:prstGeom prst="rect">
            <a:avLst/>
          </a:prstGeom>
          <a:noFill/>
        </p:spPr>
        <p:txBody>
          <a:bodyPr wrap="square" rtlCol="0">
            <a:spAutoFit/>
          </a:bodyPr>
          <a:lstStyle/>
          <a:p>
            <a:pPr algn="ctr"/>
            <a:r>
              <a:rPr lang="en-US" sz="1400" dirty="0" smtClean="0"/>
              <a:t>Configuration design space</a:t>
            </a:r>
            <a:endParaRPr lang="en-US" sz="1400" dirty="0"/>
          </a:p>
        </p:txBody>
      </p:sp>
      <p:sp>
        <p:nvSpPr>
          <p:cNvPr id="17" name="Slide Number Placeholder 16"/>
          <p:cNvSpPr>
            <a:spLocks noGrp="1"/>
          </p:cNvSpPr>
          <p:nvPr>
            <p:ph type="sldNum" sz="quarter" idx="12"/>
          </p:nvPr>
        </p:nvSpPr>
        <p:spPr/>
        <p:txBody>
          <a:bodyPr/>
          <a:lstStyle/>
          <a:p>
            <a:pPr>
              <a:defRPr/>
            </a:pPr>
            <a:fld id="{AC8AD5AF-7CB5-4CD4-A719-F51A283208B1}" type="slidenum">
              <a:rPr lang="en-US" smtClean="0">
                <a:solidFill>
                  <a:srgbClr val="000000"/>
                </a:solidFill>
              </a:rPr>
              <a:pPr>
                <a:defRPr/>
              </a:pPr>
              <a:t>9</a:t>
            </a:fld>
            <a:r>
              <a:rPr lang="en-US" smtClean="0">
                <a:solidFill>
                  <a:srgbClr val="000000"/>
                </a:solidFill>
              </a:rPr>
              <a:t>/22</a:t>
            </a:r>
            <a:endParaRPr lang="en-US" dirty="0">
              <a:solidFill>
                <a:srgbClr val="000000"/>
              </a:solidFill>
            </a:endParaRPr>
          </a:p>
        </p:txBody>
      </p:sp>
    </p:spTree>
    <p:extLst>
      <p:ext uri="{BB962C8B-B14F-4D97-AF65-F5344CB8AC3E}">
        <p14:creationId xmlns:p14="http://schemas.microsoft.com/office/powerpoint/2010/main" val="1709668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fade">
                                      <p:cBhvr>
                                        <p:cTn id="16" dur="500"/>
                                        <p:tgtEl>
                                          <p:spTgt spid="5"/>
                                        </p:tgtEl>
                                      </p:cBhvr>
                                    </p:animEffect>
                                  </p:childTnLst>
                                </p:cTn>
                              </p:par>
                              <p:par>
                                <p:cTn id="17" presetID="10" presetClass="entr" presetSubtype="0" fill="hold" nodeType="withEffect">
                                  <p:stCondLst>
                                    <p:cond delay="0"/>
                                  </p:stCondLst>
                                  <p:childTnLst>
                                    <p:set>
                                      <p:cBhvr>
                                        <p:cTn id="18" dur="1" fill="hold">
                                          <p:stCondLst>
                                            <p:cond delay="0"/>
                                          </p:stCondLst>
                                        </p:cTn>
                                        <p:tgtEl>
                                          <p:spTgt spid="39"/>
                                        </p:tgtEl>
                                        <p:attrNameLst>
                                          <p:attrName>style.visibility</p:attrName>
                                        </p:attrNameLst>
                                      </p:cBhvr>
                                      <p:to>
                                        <p:strVal val="visible"/>
                                      </p:to>
                                    </p:set>
                                    <p:animEffect transition="in" filter="fade">
                                      <p:cBhvr>
                                        <p:cTn id="19" dur="500"/>
                                        <p:tgtEl>
                                          <p:spTgt spid="39"/>
                                        </p:tgtEl>
                                      </p:cBhvr>
                                    </p:animEffect>
                                  </p:childTnLst>
                                </p:cTn>
                              </p:par>
                              <p:par>
                                <p:cTn id="20" presetID="10" presetClass="entr" presetSubtype="0" fill="hold" nodeType="withEffect">
                                  <p:stCondLst>
                                    <p:cond delay="0"/>
                                  </p:stCondLst>
                                  <p:childTnLst>
                                    <p:set>
                                      <p:cBhvr>
                                        <p:cTn id="21" dur="1" fill="hold">
                                          <p:stCondLst>
                                            <p:cond delay="0"/>
                                          </p:stCondLst>
                                        </p:cTn>
                                        <p:tgtEl>
                                          <p:spTgt spid="40"/>
                                        </p:tgtEl>
                                        <p:attrNameLst>
                                          <p:attrName>style.visibility</p:attrName>
                                        </p:attrNameLst>
                                      </p:cBhvr>
                                      <p:to>
                                        <p:strVal val="visible"/>
                                      </p:to>
                                    </p:set>
                                    <p:animEffect transition="in" filter="fade">
                                      <p:cBhvr>
                                        <p:cTn id="22" dur="500"/>
                                        <p:tgtEl>
                                          <p:spTgt spid="40"/>
                                        </p:tgtEl>
                                      </p:cBhvr>
                                    </p:animEffect>
                                  </p:childTnLst>
                                </p:cTn>
                              </p:par>
                              <p:par>
                                <p:cTn id="23" presetID="10" presetClass="entr" presetSubtype="0" fill="hold" nodeType="withEffect">
                                  <p:stCondLst>
                                    <p:cond delay="0"/>
                                  </p:stCondLst>
                                  <p:childTnLst>
                                    <p:set>
                                      <p:cBhvr>
                                        <p:cTn id="24" dur="1" fill="hold">
                                          <p:stCondLst>
                                            <p:cond delay="0"/>
                                          </p:stCondLst>
                                        </p:cTn>
                                        <p:tgtEl>
                                          <p:spTgt spid="41"/>
                                        </p:tgtEl>
                                        <p:attrNameLst>
                                          <p:attrName>style.visibility</p:attrName>
                                        </p:attrNameLst>
                                      </p:cBhvr>
                                      <p:to>
                                        <p:strVal val="visible"/>
                                      </p:to>
                                    </p:set>
                                    <p:animEffect transition="in" filter="fade">
                                      <p:cBhvr>
                                        <p:cTn id="25" dur="500"/>
                                        <p:tgtEl>
                                          <p:spTgt spid="41"/>
                                        </p:tgtEl>
                                      </p:cBhvr>
                                    </p:animEffect>
                                  </p:childTnLst>
                                </p:cTn>
                              </p:par>
                              <p:par>
                                <p:cTn id="26" presetID="10" presetClass="entr" presetSubtype="0" fill="hold" nodeType="withEffect">
                                  <p:stCondLst>
                                    <p:cond delay="0"/>
                                  </p:stCondLst>
                                  <p:childTnLst>
                                    <p:set>
                                      <p:cBhvr>
                                        <p:cTn id="27" dur="1" fill="hold">
                                          <p:stCondLst>
                                            <p:cond delay="0"/>
                                          </p:stCondLst>
                                        </p:cTn>
                                        <p:tgtEl>
                                          <p:spTgt spid="42"/>
                                        </p:tgtEl>
                                        <p:attrNameLst>
                                          <p:attrName>style.visibility</p:attrName>
                                        </p:attrNameLst>
                                      </p:cBhvr>
                                      <p:to>
                                        <p:strVal val="visible"/>
                                      </p:to>
                                    </p:set>
                                    <p:animEffect transition="in" filter="fade">
                                      <p:cBhvr>
                                        <p:cTn id="28" dur="500"/>
                                        <p:tgtEl>
                                          <p:spTgt spid="42"/>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500"/>
                                        <p:tgtEl>
                                          <p:spTgt spid="3">
                                            <p:txEl>
                                              <p:pRg st="3" end="3"/>
                                            </p:txEl>
                                          </p:spTgt>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Effect transition="in" filter="fade">
                                      <p:cBhvr>
                                        <p:cTn id="36" dur="500"/>
                                        <p:tgtEl>
                                          <p:spTgt spid="3">
                                            <p:txEl>
                                              <p:pRg st="4" end="4"/>
                                            </p:txEl>
                                          </p:spTgt>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81"/>
                                        </p:tgtEl>
                                        <p:attrNameLst>
                                          <p:attrName>style.visibility</p:attrName>
                                        </p:attrNameLst>
                                      </p:cBhvr>
                                      <p:to>
                                        <p:strVal val="visible"/>
                                      </p:to>
                                    </p:set>
                                    <p:animEffect transition="in" filter="fade">
                                      <p:cBhvr>
                                        <p:cTn id="39" dur="500"/>
                                        <p:tgtEl>
                                          <p:spTgt spid="81"/>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82"/>
                                        </p:tgtEl>
                                        <p:attrNameLst>
                                          <p:attrName>style.visibility</p:attrName>
                                        </p:attrNameLst>
                                      </p:cBhvr>
                                      <p:to>
                                        <p:strVal val="visible"/>
                                      </p:to>
                                    </p:set>
                                    <p:animEffect transition="in" filter="fade">
                                      <p:cBhvr>
                                        <p:cTn id="42" dur="500"/>
                                        <p:tgtEl>
                                          <p:spTgt spid="82"/>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83"/>
                                        </p:tgtEl>
                                        <p:attrNameLst>
                                          <p:attrName>style.visibility</p:attrName>
                                        </p:attrNameLst>
                                      </p:cBhvr>
                                      <p:to>
                                        <p:strVal val="visible"/>
                                      </p:to>
                                    </p:set>
                                    <p:animEffect transition="in" filter="fade">
                                      <p:cBhvr>
                                        <p:cTn id="45" dur="500"/>
                                        <p:tgtEl>
                                          <p:spTgt spid="83"/>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84"/>
                                        </p:tgtEl>
                                        <p:attrNameLst>
                                          <p:attrName>style.visibility</p:attrName>
                                        </p:attrNameLst>
                                      </p:cBhvr>
                                      <p:to>
                                        <p:strVal val="visible"/>
                                      </p:to>
                                    </p:set>
                                    <p:animEffect transition="in" filter="fade">
                                      <p:cBhvr>
                                        <p:cTn id="48" dur="500"/>
                                        <p:tgtEl>
                                          <p:spTgt spid="84"/>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85"/>
                                        </p:tgtEl>
                                        <p:attrNameLst>
                                          <p:attrName>style.visibility</p:attrName>
                                        </p:attrNameLst>
                                      </p:cBhvr>
                                      <p:to>
                                        <p:strVal val="visible"/>
                                      </p:to>
                                    </p:set>
                                    <p:animEffect transition="in" filter="fade">
                                      <p:cBhvr>
                                        <p:cTn id="51" dur="500"/>
                                        <p:tgtEl>
                                          <p:spTgt spid="85"/>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86"/>
                                        </p:tgtEl>
                                        <p:attrNameLst>
                                          <p:attrName>style.visibility</p:attrName>
                                        </p:attrNameLst>
                                      </p:cBhvr>
                                      <p:to>
                                        <p:strVal val="visible"/>
                                      </p:to>
                                    </p:set>
                                    <p:animEffect transition="in" filter="fade">
                                      <p:cBhvr>
                                        <p:cTn id="54" dur="500"/>
                                        <p:tgtEl>
                                          <p:spTgt spid="86"/>
                                        </p:tgtEl>
                                      </p:cBhvr>
                                    </p:animEffect>
                                  </p:childTnLst>
                                </p:cTn>
                              </p:par>
                              <p:par>
                                <p:cTn id="55" presetID="10" presetClass="entr" presetSubtype="0" fill="hold" nodeType="withEffect">
                                  <p:stCondLst>
                                    <p:cond delay="0"/>
                                  </p:stCondLst>
                                  <p:childTnLst>
                                    <p:set>
                                      <p:cBhvr>
                                        <p:cTn id="56" dur="1" fill="hold">
                                          <p:stCondLst>
                                            <p:cond delay="0"/>
                                          </p:stCondLst>
                                        </p:cTn>
                                        <p:tgtEl>
                                          <p:spTgt spid="90"/>
                                        </p:tgtEl>
                                        <p:attrNameLst>
                                          <p:attrName>style.visibility</p:attrName>
                                        </p:attrNameLst>
                                      </p:cBhvr>
                                      <p:to>
                                        <p:strVal val="visible"/>
                                      </p:to>
                                    </p:set>
                                    <p:animEffect transition="in" filter="fade">
                                      <p:cBhvr>
                                        <p:cTn id="57" dur="500"/>
                                        <p:tgtEl>
                                          <p:spTgt spid="90"/>
                                        </p:tgtEl>
                                      </p:cBhvr>
                                    </p:animEffect>
                                  </p:childTnLst>
                                </p:cTn>
                              </p:par>
                              <p:par>
                                <p:cTn id="58" presetID="10" presetClass="entr" presetSubtype="0" fill="hold" nodeType="withEffect">
                                  <p:stCondLst>
                                    <p:cond delay="0"/>
                                  </p:stCondLst>
                                  <p:childTnLst>
                                    <p:set>
                                      <p:cBhvr>
                                        <p:cTn id="59" dur="1" fill="hold">
                                          <p:stCondLst>
                                            <p:cond delay="0"/>
                                          </p:stCondLst>
                                        </p:cTn>
                                        <p:tgtEl>
                                          <p:spTgt spid="92"/>
                                        </p:tgtEl>
                                        <p:attrNameLst>
                                          <p:attrName>style.visibility</p:attrName>
                                        </p:attrNameLst>
                                      </p:cBhvr>
                                      <p:to>
                                        <p:strVal val="visible"/>
                                      </p:to>
                                    </p:set>
                                    <p:animEffect transition="in" filter="fade">
                                      <p:cBhvr>
                                        <p:cTn id="60" dur="500"/>
                                        <p:tgtEl>
                                          <p:spTgt spid="92"/>
                                        </p:tgtEl>
                                      </p:cBhvr>
                                    </p:animEffect>
                                  </p:childTnLst>
                                </p:cTn>
                              </p:par>
                              <p:par>
                                <p:cTn id="61" presetID="10" presetClass="entr" presetSubtype="0" fill="hold" nodeType="withEffect">
                                  <p:stCondLst>
                                    <p:cond delay="0"/>
                                  </p:stCondLst>
                                  <p:childTnLst>
                                    <p:set>
                                      <p:cBhvr>
                                        <p:cTn id="62" dur="1" fill="hold">
                                          <p:stCondLst>
                                            <p:cond delay="0"/>
                                          </p:stCondLst>
                                        </p:cTn>
                                        <p:tgtEl>
                                          <p:spTgt spid="87"/>
                                        </p:tgtEl>
                                        <p:attrNameLst>
                                          <p:attrName>style.visibility</p:attrName>
                                        </p:attrNameLst>
                                      </p:cBhvr>
                                      <p:to>
                                        <p:strVal val="visible"/>
                                      </p:to>
                                    </p:set>
                                    <p:animEffect transition="in" filter="fade">
                                      <p:cBhvr>
                                        <p:cTn id="63" dur="500"/>
                                        <p:tgtEl>
                                          <p:spTgt spid="87"/>
                                        </p:tgtEl>
                                      </p:cBhvr>
                                    </p:animEffect>
                                  </p:childTnLst>
                                </p:cTn>
                              </p:par>
                              <p:par>
                                <p:cTn id="64" presetID="10" presetClass="entr" presetSubtype="0" fill="hold" nodeType="withEffect">
                                  <p:stCondLst>
                                    <p:cond delay="0"/>
                                  </p:stCondLst>
                                  <p:childTnLst>
                                    <p:set>
                                      <p:cBhvr>
                                        <p:cTn id="65" dur="1" fill="hold">
                                          <p:stCondLst>
                                            <p:cond delay="0"/>
                                          </p:stCondLst>
                                        </p:cTn>
                                        <p:tgtEl>
                                          <p:spTgt spid="88"/>
                                        </p:tgtEl>
                                        <p:attrNameLst>
                                          <p:attrName>style.visibility</p:attrName>
                                        </p:attrNameLst>
                                      </p:cBhvr>
                                      <p:to>
                                        <p:strVal val="visible"/>
                                      </p:to>
                                    </p:set>
                                    <p:animEffect transition="in" filter="fade">
                                      <p:cBhvr>
                                        <p:cTn id="66" dur="500"/>
                                        <p:tgtEl>
                                          <p:spTgt spid="88"/>
                                        </p:tgtEl>
                                      </p:cBhvr>
                                    </p:animEffect>
                                  </p:childTnLst>
                                </p:cTn>
                              </p:par>
                            </p:childTnLst>
                          </p:cTn>
                        </p:par>
                        <p:par>
                          <p:cTn id="67" fill="hold">
                            <p:stCondLst>
                              <p:cond delay="500"/>
                            </p:stCondLst>
                            <p:childTnLst>
                              <p:par>
                                <p:cTn id="68" presetID="6" presetClass="emph" presetSubtype="0" fill="hold" grpId="1" nodeType="afterEffect">
                                  <p:stCondLst>
                                    <p:cond delay="0"/>
                                  </p:stCondLst>
                                  <p:childTnLst>
                                    <p:animScale>
                                      <p:cBhvr>
                                        <p:cTn id="69" dur="2000" fill="hold"/>
                                        <p:tgtEl>
                                          <p:spTgt spid="84"/>
                                        </p:tgtEl>
                                      </p:cBhvr>
                                      <p:by x="50000" y="50000"/>
                                    </p:animScale>
                                  </p:childTnLst>
                                </p:cTn>
                              </p:par>
                              <p:par>
                                <p:cTn id="70" presetID="6" presetClass="emph" presetSubtype="0" fill="hold" grpId="1" nodeType="withEffect">
                                  <p:stCondLst>
                                    <p:cond delay="0"/>
                                  </p:stCondLst>
                                  <p:childTnLst>
                                    <p:animScale>
                                      <p:cBhvr>
                                        <p:cTn id="71" dur="2000" fill="hold"/>
                                        <p:tgtEl>
                                          <p:spTgt spid="86"/>
                                        </p:tgtEl>
                                      </p:cBhvr>
                                      <p:by x="75000" y="75000"/>
                                    </p:animScale>
                                  </p:childTnLst>
                                </p:cTn>
                              </p:par>
                              <p:par>
                                <p:cTn id="72" presetID="9" presetClass="entr" presetSubtype="0" fill="hold" grpId="0" nodeType="withEffect">
                                  <p:stCondLst>
                                    <p:cond delay="0"/>
                                  </p:stCondLst>
                                  <p:childTnLst>
                                    <p:set>
                                      <p:cBhvr>
                                        <p:cTn id="73" dur="1" fill="hold">
                                          <p:stCondLst>
                                            <p:cond delay="0"/>
                                          </p:stCondLst>
                                        </p:cTn>
                                        <p:tgtEl>
                                          <p:spTgt spid="89"/>
                                        </p:tgtEl>
                                        <p:attrNameLst>
                                          <p:attrName>style.visibility</p:attrName>
                                        </p:attrNameLst>
                                      </p:cBhvr>
                                      <p:to>
                                        <p:strVal val="visible"/>
                                      </p:to>
                                    </p:set>
                                    <p:animEffect transition="in" filter="dissolve">
                                      <p:cBhvr>
                                        <p:cTn id="74" dur="2000"/>
                                        <p:tgtEl>
                                          <p:spTgt spid="89"/>
                                        </p:tgtEl>
                                      </p:cBhvr>
                                    </p:animEffect>
                                  </p:childTnLst>
                                </p:cTn>
                              </p:par>
                              <p:par>
                                <p:cTn id="75" presetID="9" presetClass="entr" presetSubtype="0" fill="hold" grpId="0" nodeType="withEffect">
                                  <p:stCondLst>
                                    <p:cond delay="0"/>
                                  </p:stCondLst>
                                  <p:childTnLst>
                                    <p:set>
                                      <p:cBhvr>
                                        <p:cTn id="76" dur="1" fill="hold">
                                          <p:stCondLst>
                                            <p:cond delay="0"/>
                                          </p:stCondLst>
                                        </p:cTn>
                                        <p:tgtEl>
                                          <p:spTgt spid="91"/>
                                        </p:tgtEl>
                                        <p:attrNameLst>
                                          <p:attrName>style.visibility</p:attrName>
                                        </p:attrNameLst>
                                      </p:cBhvr>
                                      <p:to>
                                        <p:strVal val="visible"/>
                                      </p:to>
                                    </p:set>
                                    <p:animEffect transition="in" filter="dissolve">
                                      <p:cBhvr>
                                        <p:cTn id="77" dur="2000"/>
                                        <p:tgtEl>
                                          <p:spTgt spid="91"/>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3">
                                            <p:txEl>
                                              <p:pRg st="5" end="5"/>
                                            </p:txEl>
                                          </p:spTgt>
                                        </p:tgtEl>
                                        <p:attrNameLst>
                                          <p:attrName>style.visibility</p:attrName>
                                        </p:attrNameLst>
                                      </p:cBhvr>
                                      <p:to>
                                        <p:strVal val="visible"/>
                                      </p:to>
                                    </p:set>
                                    <p:animEffect transition="in" filter="fade">
                                      <p:cBhvr>
                                        <p:cTn id="82" dur="500"/>
                                        <p:tgtEl>
                                          <p:spTgt spid="3">
                                            <p:txEl>
                                              <p:pRg st="5" end="5"/>
                                            </p:txEl>
                                          </p:spTgt>
                                        </p:tgtEl>
                                      </p:cBhvr>
                                    </p:animEffect>
                                  </p:childTnLst>
                                </p:cTn>
                              </p:par>
                              <p:par>
                                <p:cTn id="83" presetID="10" presetClass="entr" presetSubtype="0" fill="hold" grpId="0" nodeType="withEffect">
                                  <p:stCondLst>
                                    <p:cond delay="0"/>
                                  </p:stCondLst>
                                  <p:childTnLst>
                                    <p:set>
                                      <p:cBhvr>
                                        <p:cTn id="84" dur="1" fill="hold">
                                          <p:stCondLst>
                                            <p:cond delay="0"/>
                                          </p:stCondLst>
                                        </p:cTn>
                                        <p:tgtEl>
                                          <p:spTgt spid="151"/>
                                        </p:tgtEl>
                                        <p:attrNameLst>
                                          <p:attrName>style.visibility</p:attrName>
                                        </p:attrNameLst>
                                      </p:cBhvr>
                                      <p:to>
                                        <p:strVal val="visible"/>
                                      </p:to>
                                    </p:set>
                                    <p:animEffect transition="in" filter="fade">
                                      <p:cBhvr>
                                        <p:cTn id="85" dur="500"/>
                                        <p:tgtEl>
                                          <p:spTgt spid="151"/>
                                        </p:tgtEl>
                                      </p:cBhvr>
                                    </p:animEffect>
                                  </p:childTnLst>
                                </p:cTn>
                              </p:par>
                              <p:par>
                                <p:cTn id="86" presetID="10" presetClass="entr" presetSubtype="0" fill="hold" grpId="0" nodeType="withEffect">
                                  <p:stCondLst>
                                    <p:cond delay="0"/>
                                  </p:stCondLst>
                                  <p:childTnLst>
                                    <p:set>
                                      <p:cBhvr>
                                        <p:cTn id="87" dur="1" fill="hold">
                                          <p:stCondLst>
                                            <p:cond delay="0"/>
                                          </p:stCondLst>
                                        </p:cTn>
                                        <p:tgtEl>
                                          <p:spTgt spid="122"/>
                                        </p:tgtEl>
                                        <p:attrNameLst>
                                          <p:attrName>style.visibility</p:attrName>
                                        </p:attrNameLst>
                                      </p:cBhvr>
                                      <p:to>
                                        <p:strVal val="visible"/>
                                      </p:to>
                                    </p:set>
                                    <p:animEffect transition="in" filter="fade">
                                      <p:cBhvr>
                                        <p:cTn id="88" dur="2000"/>
                                        <p:tgtEl>
                                          <p:spTgt spid="122"/>
                                        </p:tgtEl>
                                      </p:cBhvr>
                                    </p:animEffect>
                                  </p:childTnLst>
                                </p:cTn>
                              </p:par>
                              <p:par>
                                <p:cTn id="89" presetID="10" presetClass="entr" presetSubtype="0" fill="hold" grpId="0" nodeType="withEffect">
                                  <p:stCondLst>
                                    <p:cond delay="0"/>
                                  </p:stCondLst>
                                  <p:childTnLst>
                                    <p:set>
                                      <p:cBhvr>
                                        <p:cTn id="90" dur="1" fill="hold">
                                          <p:stCondLst>
                                            <p:cond delay="0"/>
                                          </p:stCondLst>
                                        </p:cTn>
                                        <p:tgtEl>
                                          <p:spTgt spid="123"/>
                                        </p:tgtEl>
                                        <p:attrNameLst>
                                          <p:attrName>style.visibility</p:attrName>
                                        </p:attrNameLst>
                                      </p:cBhvr>
                                      <p:to>
                                        <p:strVal val="visible"/>
                                      </p:to>
                                    </p:set>
                                    <p:animEffect transition="in" filter="fade">
                                      <p:cBhvr>
                                        <p:cTn id="91" dur="2000"/>
                                        <p:tgtEl>
                                          <p:spTgt spid="123"/>
                                        </p:tgtEl>
                                      </p:cBhvr>
                                    </p:animEffect>
                                  </p:childTnLst>
                                </p:cTn>
                              </p:par>
                              <p:par>
                                <p:cTn id="92" presetID="10" presetClass="entr" presetSubtype="0" fill="hold" grpId="0" nodeType="withEffect">
                                  <p:stCondLst>
                                    <p:cond delay="0"/>
                                  </p:stCondLst>
                                  <p:childTnLst>
                                    <p:set>
                                      <p:cBhvr>
                                        <p:cTn id="93" dur="1" fill="hold">
                                          <p:stCondLst>
                                            <p:cond delay="0"/>
                                          </p:stCondLst>
                                        </p:cTn>
                                        <p:tgtEl>
                                          <p:spTgt spid="124"/>
                                        </p:tgtEl>
                                        <p:attrNameLst>
                                          <p:attrName>style.visibility</p:attrName>
                                        </p:attrNameLst>
                                      </p:cBhvr>
                                      <p:to>
                                        <p:strVal val="visible"/>
                                      </p:to>
                                    </p:set>
                                    <p:animEffect transition="in" filter="fade">
                                      <p:cBhvr>
                                        <p:cTn id="94" dur="2000"/>
                                        <p:tgtEl>
                                          <p:spTgt spid="124"/>
                                        </p:tgtEl>
                                      </p:cBhvr>
                                    </p:animEffect>
                                  </p:childTnLst>
                                </p:cTn>
                              </p:par>
                              <p:par>
                                <p:cTn id="95" presetID="10" presetClass="entr" presetSubtype="0" fill="hold" grpId="0" nodeType="withEffect">
                                  <p:stCondLst>
                                    <p:cond delay="0"/>
                                  </p:stCondLst>
                                  <p:childTnLst>
                                    <p:set>
                                      <p:cBhvr>
                                        <p:cTn id="96" dur="1" fill="hold">
                                          <p:stCondLst>
                                            <p:cond delay="0"/>
                                          </p:stCondLst>
                                        </p:cTn>
                                        <p:tgtEl>
                                          <p:spTgt spid="125"/>
                                        </p:tgtEl>
                                        <p:attrNameLst>
                                          <p:attrName>style.visibility</p:attrName>
                                        </p:attrNameLst>
                                      </p:cBhvr>
                                      <p:to>
                                        <p:strVal val="visible"/>
                                      </p:to>
                                    </p:set>
                                    <p:animEffect transition="in" filter="fade">
                                      <p:cBhvr>
                                        <p:cTn id="97" dur="2000"/>
                                        <p:tgtEl>
                                          <p:spTgt spid="125"/>
                                        </p:tgtEl>
                                      </p:cBhvr>
                                    </p:animEffect>
                                  </p:childTnLst>
                                </p:cTn>
                              </p:par>
                              <p:par>
                                <p:cTn id="98" presetID="10" presetClass="entr" presetSubtype="0" fill="hold" grpId="0" nodeType="withEffect">
                                  <p:stCondLst>
                                    <p:cond delay="0"/>
                                  </p:stCondLst>
                                  <p:childTnLst>
                                    <p:set>
                                      <p:cBhvr>
                                        <p:cTn id="99" dur="1" fill="hold">
                                          <p:stCondLst>
                                            <p:cond delay="0"/>
                                          </p:stCondLst>
                                        </p:cTn>
                                        <p:tgtEl>
                                          <p:spTgt spid="126"/>
                                        </p:tgtEl>
                                        <p:attrNameLst>
                                          <p:attrName>style.visibility</p:attrName>
                                        </p:attrNameLst>
                                      </p:cBhvr>
                                      <p:to>
                                        <p:strVal val="visible"/>
                                      </p:to>
                                    </p:set>
                                    <p:animEffect transition="in" filter="fade">
                                      <p:cBhvr>
                                        <p:cTn id="100" dur="2000"/>
                                        <p:tgtEl>
                                          <p:spTgt spid="126"/>
                                        </p:tgtEl>
                                      </p:cBhvr>
                                    </p:animEffect>
                                  </p:childTnLst>
                                </p:cTn>
                              </p:par>
                              <p:par>
                                <p:cTn id="101" presetID="10" presetClass="entr" presetSubtype="0" fill="hold" grpId="0" nodeType="withEffect">
                                  <p:stCondLst>
                                    <p:cond delay="0"/>
                                  </p:stCondLst>
                                  <p:childTnLst>
                                    <p:set>
                                      <p:cBhvr>
                                        <p:cTn id="102" dur="1" fill="hold">
                                          <p:stCondLst>
                                            <p:cond delay="0"/>
                                          </p:stCondLst>
                                        </p:cTn>
                                        <p:tgtEl>
                                          <p:spTgt spid="127"/>
                                        </p:tgtEl>
                                        <p:attrNameLst>
                                          <p:attrName>style.visibility</p:attrName>
                                        </p:attrNameLst>
                                      </p:cBhvr>
                                      <p:to>
                                        <p:strVal val="visible"/>
                                      </p:to>
                                    </p:set>
                                    <p:animEffect transition="in" filter="fade">
                                      <p:cBhvr>
                                        <p:cTn id="103" dur="2000"/>
                                        <p:tgtEl>
                                          <p:spTgt spid="127"/>
                                        </p:tgtEl>
                                      </p:cBhvr>
                                    </p:animEffect>
                                  </p:childTnLst>
                                </p:cTn>
                              </p:par>
                              <p:par>
                                <p:cTn id="104" presetID="10" presetClass="entr" presetSubtype="0" fill="hold" grpId="0" nodeType="withEffect">
                                  <p:stCondLst>
                                    <p:cond delay="0"/>
                                  </p:stCondLst>
                                  <p:childTnLst>
                                    <p:set>
                                      <p:cBhvr>
                                        <p:cTn id="105" dur="1" fill="hold">
                                          <p:stCondLst>
                                            <p:cond delay="0"/>
                                          </p:stCondLst>
                                        </p:cTn>
                                        <p:tgtEl>
                                          <p:spTgt spid="128"/>
                                        </p:tgtEl>
                                        <p:attrNameLst>
                                          <p:attrName>style.visibility</p:attrName>
                                        </p:attrNameLst>
                                      </p:cBhvr>
                                      <p:to>
                                        <p:strVal val="visible"/>
                                      </p:to>
                                    </p:set>
                                    <p:animEffect transition="in" filter="fade">
                                      <p:cBhvr>
                                        <p:cTn id="106" dur="2000"/>
                                        <p:tgtEl>
                                          <p:spTgt spid="128"/>
                                        </p:tgtEl>
                                      </p:cBhvr>
                                    </p:animEffect>
                                  </p:childTnLst>
                                </p:cTn>
                              </p:par>
                              <p:par>
                                <p:cTn id="107" presetID="10" presetClass="entr" presetSubtype="0" fill="hold" grpId="0" nodeType="withEffect">
                                  <p:stCondLst>
                                    <p:cond delay="0"/>
                                  </p:stCondLst>
                                  <p:childTnLst>
                                    <p:set>
                                      <p:cBhvr>
                                        <p:cTn id="108" dur="1" fill="hold">
                                          <p:stCondLst>
                                            <p:cond delay="0"/>
                                          </p:stCondLst>
                                        </p:cTn>
                                        <p:tgtEl>
                                          <p:spTgt spid="129"/>
                                        </p:tgtEl>
                                        <p:attrNameLst>
                                          <p:attrName>style.visibility</p:attrName>
                                        </p:attrNameLst>
                                      </p:cBhvr>
                                      <p:to>
                                        <p:strVal val="visible"/>
                                      </p:to>
                                    </p:set>
                                    <p:animEffect transition="in" filter="fade">
                                      <p:cBhvr>
                                        <p:cTn id="109" dur="2000"/>
                                        <p:tgtEl>
                                          <p:spTgt spid="129"/>
                                        </p:tgtEl>
                                      </p:cBhvr>
                                    </p:animEffect>
                                  </p:childTnLst>
                                </p:cTn>
                              </p:par>
                              <p:par>
                                <p:cTn id="110" presetID="10" presetClass="entr" presetSubtype="0" fill="hold" grpId="0" nodeType="withEffect">
                                  <p:stCondLst>
                                    <p:cond delay="0"/>
                                  </p:stCondLst>
                                  <p:childTnLst>
                                    <p:set>
                                      <p:cBhvr>
                                        <p:cTn id="111" dur="1" fill="hold">
                                          <p:stCondLst>
                                            <p:cond delay="0"/>
                                          </p:stCondLst>
                                        </p:cTn>
                                        <p:tgtEl>
                                          <p:spTgt spid="130"/>
                                        </p:tgtEl>
                                        <p:attrNameLst>
                                          <p:attrName>style.visibility</p:attrName>
                                        </p:attrNameLst>
                                      </p:cBhvr>
                                      <p:to>
                                        <p:strVal val="visible"/>
                                      </p:to>
                                    </p:set>
                                    <p:animEffect transition="in" filter="fade">
                                      <p:cBhvr>
                                        <p:cTn id="112" dur="2000"/>
                                        <p:tgtEl>
                                          <p:spTgt spid="130"/>
                                        </p:tgtEl>
                                      </p:cBhvr>
                                    </p:animEffect>
                                  </p:childTnLst>
                                </p:cTn>
                              </p:par>
                              <p:par>
                                <p:cTn id="113" presetID="10" presetClass="entr" presetSubtype="0" fill="hold" grpId="0" nodeType="withEffect">
                                  <p:stCondLst>
                                    <p:cond delay="0"/>
                                  </p:stCondLst>
                                  <p:childTnLst>
                                    <p:set>
                                      <p:cBhvr>
                                        <p:cTn id="114" dur="1" fill="hold">
                                          <p:stCondLst>
                                            <p:cond delay="0"/>
                                          </p:stCondLst>
                                        </p:cTn>
                                        <p:tgtEl>
                                          <p:spTgt spid="131"/>
                                        </p:tgtEl>
                                        <p:attrNameLst>
                                          <p:attrName>style.visibility</p:attrName>
                                        </p:attrNameLst>
                                      </p:cBhvr>
                                      <p:to>
                                        <p:strVal val="visible"/>
                                      </p:to>
                                    </p:set>
                                    <p:animEffect transition="in" filter="fade">
                                      <p:cBhvr>
                                        <p:cTn id="115" dur="2000"/>
                                        <p:tgtEl>
                                          <p:spTgt spid="131"/>
                                        </p:tgtEl>
                                      </p:cBhvr>
                                    </p:animEffect>
                                  </p:childTnLst>
                                </p:cTn>
                              </p:par>
                              <p:par>
                                <p:cTn id="116" presetID="10" presetClass="entr" presetSubtype="0" fill="hold" grpId="0" nodeType="withEffect">
                                  <p:stCondLst>
                                    <p:cond delay="0"/>
                                  </p:stCondLst>
                                  <p:childTnLst>
                                    <p:set>
                                      <p:cBhvr>
                                        <p:cTn id="117" dur="1" fill="hold">
                                          <p:stCondLst>
                                            <p:cond delay="0"/>
                                          </p:stCondLst>
                                        </p:cTn>
                                        <p:tgtEl>
                                          <p:spTgt spid="132"/>
                                        </p:tgtEl>
                                        <p:attrNameLst>
                                          <p:attrName>style.visibility</p:attrName>
                                        </p:attrNameLst>
                                      </p:cBhvr>
                                      <p:to>
                                        <p:strVal val="visible"/>
                                      </p:to>
                                    </p:set>
                                    <p:animEffect transition="in" filter="fade">
                                      <p:cBhvr>
                                        <p:cTn id="118" dur="2000"/>
                                        <p:tgtEl>
                                          <p:spTgt spid="132"/>
                                        </p:tgtEl>
                                      </p:cBhvr>
                                    </p:animEffect>
                                  </p:childTnLst>
                                </p:cTn>
                              </p:par>
                              <p:par>
                                <p:cTn id="119" presetID="10" presetClass="entr" presetSubtype="0" fill="hold" grpId="0" nodeType="withEffect">
                                  <p:stCondLst>
                                    <p:cond delay="0"/>
                                  </p:stCondLst>
                                  <p:childTnLst>
                                    <p:set>
                                      <p:cBhvr>
                                        <p:cTn id="120" dur="1" fill="hold">
                                          <p:stCondLst>
                                            <p:cond delay="0"/>
                                          </p:stCondLst>
                                        </p:cTn>
                                        <p:tgtEl>
                                          <p:spTgt spid="133"/>
                                        </p:tgtEl>
                                        <p:attrNameLst>
                                          <p:attrName>style.visibility</p:attrName>
                                        </p:attrNameLst>
                                      </p:cBhvr>
                                      <p:to>
                                        <p:strVal val="visible"/>
                                      </p:to>
                                    </p:set>
                                    <p:animEffect transition="in" filter="fade">
                                      <p:cBhvr>
                                        <p:cTn id="121" dur="2000"/>
                                        <p:tgtEl>
                                          <p:spTgt spid="133"/>
                                        </p:tgtEl>
                                      </p:cBhvr>
                                    </p:animEffect>
                                  </p:childTnLst>
                                </p:cTn>
                              </p:par>
                              <p:par>
                                <p:cTn id="122" presetID="10" presetClass="entr" presetSubtype="0" fill="hold" grpId="0" nodeType="withEffect">
                                  <p:stCondLst>
                                    <p:cond delay="0"/>
                                  </p:stCondLst>
                                  <p:childTnLst>
                                    <p:set>
                                      <p:cBhvr>
                                        <p:cTn id="123" dur="1" fill="hold">
                                          <p:stCondLst>
                                            <p:cond delay="0"/>
                                          </p:stCondLst>
                                        </p:cTn>
                                        <p:tgtEl>
                                          <p:spTgt spid="134"/>
                                        </p:tgtEl>
                                        <p:attrNameLst>
                                          <p:attrName>style.visibility</p:attrName>
                                        </p:attrNameLst>
                                      </p:cBhvr>
                                      <p:to>
                                        <p:strVal val="visible"/>
                                      </p:to>
                                    </p:set>
                                    <p:animEffect transition="in" filter="fade">
                                      <p:cBhvr>
                                        <p:cTn id="124" dur="2000"/>
                                        <p:tgtEl>
                                          <p:spTgt spid="134"/>
                                        </p:tgtEl>
                                      </p:cBhvr>
                                    </p:animEffect>
                                  </p:childTnLst>
                                </p:cTn>
                              </p:par>
                              <p:par>
                                <p:cTn id="125" presetID="10" presetClass="entr" presetSubtype="0" fill="hold" grpId="0" nodeType="withEffect">
                                  <p:stCondLst>
                                    <p:cond delay="0"/>
                                  </p:stCondLst>
                                  <p:childTnLst>
                                    <p:set>
                                      <p:cBhvr>
                                        <p:cTn id="126" dur="1" fill="hold">
                                          <p:stCondLst>
                                            <p:cond delay="0"/>
                                          </p:stCondLst>
                                        </p:cTn>
                                        <p:tgtEl>
                                          <p:spTgt spid="135"/>
                                        </p:tgtEl>
                                        <p:attrNameLst>
                                          <p:attrName>style.visibility</p:attrName>
                                        </p:attrNameLst>
                                      </p:cBhvr>
                                      <p:to>
                                        <p:strVal val="visible"/>
                                      </p:to>
                                    </p:set>
                                    <p:animEffect transition="in" filter="fade">
                                      <p:cBhvr>
                                        <p:cTn id="127" dur="2000"/>
                                        <p:tgtEl>
                                          <p:spTgt spid="135"/>
                                        </p:tgtEl>
                                      </p:cBhvr>
                                    </p:animEffect>
                                  </p:childTnLst>
                                </p:cTn>
                              </p:par>
                              <p:par>
                                <p:cTn id="128" presetID="10" presetClass="entr" presetSubtype="0" fill="hold" grpId="0" nodeType="withEffect">
                                  <p:stCondLst>
                                    <p:cond delay="0"/>
                                  </p:stCondLst>
                                  <p:childTnLst>
                                    <p:set>
                                      <p:cBhvr>
                                        <p:cTn id="129" dur="1" fill="hold">
                                          <p:stCondLst>
                                            <p:cond delay="0"/>
                                          </p:stCondLst>
                                        </p:cTn>
                                        <p:tgtEl>
                                          <p:spTgt spid="136"/>
                                        </p:tgtEl>
                                        <p:attrNameLst>
                                          <p:attrName>style.visibility</p:attrName>
                                        </p:attrNameLst>
                                      </p:cBhvr>
                                      <p:to>
                                        <p:strVal val="visible"/>
                                      </p:to>
                                    </p:set>
                                    <p:animEffect transition="in" filter="fade">
                                      <p:cBhvr>
                                        <p:cTn id="130" dur="2000"/>
                                        <p:tgtEl>
                                          <p:spTgt spid="136"/>
                                        </p:tgtEl>
                                      </p:cBhvr>
                                    </p:animEffect>
                                  </p:childTnLst>
                                </p:cTn>
                              </p:par>
                              <p:par>
                                <p:cTn id="131" presetID="10" presetClass="entr" presetSubtype="0" fill="hold" grpId="0" nodeType="withEffect">
                                  <p:stCondLst>
                                    <p:cond delay="0"/>
                                  </p:stCondLst>
                                  <p:childTnLst>
                                    <p:set>
                                      <p:cBhvr>
                                        <p:cTn id="132" dur="1" fill="hold">
                                          <p:stCondLst>
                                            <p:cond delay="0"/>
                                          </p:stCondLst>
                                        </p:cTn>
                                        <p:tgtEl>
                                          <p:spTgt spid="137"/>
                                        </p:tgtEl>
                                        <p:attrNameLst>
                                          <p:attrName>style.visibility</p:attrName>
                                        </p:attrNameLst>
                                      </p:cBhvr>
                                      <p:to>
                                        <p:strVal val="visible"/>
                                      </p:to>
                                    </p:set>
                                    <p:animEffect transition="in" filter="fade">
                                      <p:cBhvr>
                                        <p:cTn id="133" dur="2000"/>
                                        <p:tgtEl>
                                          <p:spTgt spid="137"/>
                                        </p:tgtEl>
                                      </p:cBhvr>
                                    </p:animEffect>
                                  </p:childTnLst>
                                </p:cTn>
                              </p:par>
                              <p:par>
                                <p:cTn id="134" presetID="10" presetClass="entr" presetSubtype="0" fill="hold" grpId="0" nodeType="withEffect">
                                  <p:stCondLst>
                                    <p:cond delay="0"/>
                                  </p:stCondLst>
                                  <p:childTnLst>
                                    <p:set>
                                      <p:cBhvr>
                                        <p:cTn id="135" dur="1" fill="hold">
                                          <p:stCondLst>
                                            <p:cond delay="0"/>
                                          </p:stCondLst>
                                        </p:cTn>
                                        <p:tgtEl>
                                          <p:spTgt spid="138"/>
                                        </p:tgtEl>
                                        <p:attrNameLst>
                                          <p:attrName>style.visibility</p:attrName>
                                        </p:attrNameLst>
                                      </p:cBhvr>
                                      <p:to>
                                        <p:strVal val="visible"/>
                                      </p:to>
                                    </p:set>
                                    <p:animEffect transition="in" filter="fade">
                                      <p:cBhvr>
                                        <p:cTn id="136" dur="2000"/>
                                        <p:tgtEl>
                                          <p:spTgt spid="138"/>
                                        </p:tgtEl>
                                      </p:cBhvr>
                                    </p:animEffect>
                                  </p:childTnLst>
                                </p:cTn>
                              </p:par>
                              <p:par>
                                <p:cTn id="137" presetID="10" presetClass="entr" presetSubtype="0" fill="hold" grpId="0" nodeType="withEffect">
                                  <p:stCondLst>
                                    <p:cond delay="0"/>
                                  </p:stCondLst>
                                  <p:childTnLst>
                                    <p:set>
                                      <p:cBhvr>
                                        <p:cTn id="138" dur="1" fill="hold">
                                          <p:stCondLst>
                                            <p:cond delay="0"/>
                                          </p:stCondLst>
                                        </p:cTn>
                                        <p:tgtEl>
                                          <p:spTgt spid="139"/>
                                        </p:tgtEl>
                                        <p:attrNameLst>
                                          <p:attrName>style.visibility</p:attrName>
                                        </p:attrNameLst>
                                      </p:cBhvr>
                                      <p:to>
                                        <p:strVal val="visible"/>
                                      </p:to>
                                    </p:set>
                                    <p:animEffect transition="in" filter="fade">
                                      <p:cBhvr>
                                        <p:cTn id="139" dur="2000"/>
                                        <p:tgtEl>
                                          <p:spTgt spid="139"/>
                                        </p:tgtEl>
                                      </p:cBhvr>
                                    </p:animEffect>
                                  </p:childTnLst>
                                </p:cTn>
                              </p:par>
                              <p:par>
                                <p:cTn id="140" presetID="10" presetClass="entr" presetSubtype="0" fill="hold" grpId="0" nodeType="withEffect">
                                  <p:stCondLst>
                                    <p:cond delay="0"/>
                                  </p:stCondLst>
                                  <p:childTnLst>
                                    <p:set>
                                      <p:cBhvr>
                                        <p:cTn id="141" dur="1" fill="hold">
                                          <p:stCondLst>
                                            <p:cond delay="0"/>
                                          </p:stCondLst>
                                        </p:cTn>
                                        <p:tgtEl>
                                          <p:spTgt spid="140"/>
                                        </p:tgtEl>
                                        <p:attrNameLst>
                                          <p:attrName>style.visibility</p:attrName>
                                        </p:attrNameLst>
                                      </p:cBhvr>
                                      <p:to>
                                        <p:strVal val="visible"/>
                                      </p:to>
                                    </p:set>
                                    <p:animEffect transition="in" filter="fade">
                                      <p:cBhvr>
                                        <p:cTn id="142" dur="2000"/>
                                        <p:tgtEl>
                                          <p:spTgt spid="140"/>
                                        </p:tgtEl>
                                      </p:cBhvr>
                                    </p:animEffect>
                                  </p:childTnLst>
                                </p:cTn>
                              </p:par>
                              <p:par>
                                <p:cTn id="143" presetID="10" presetClass="entr" presetSubtype="0" fill="hold" grpId="0" nodeType="withEffect">
                                  <p:stCondLst>
                                    <p:cond delay="0"/>
                                  </p:stCondLst>
                                  <p:childTnLst>
                                    <p:set>
                                      <p:cBhvr>
                                        <p:cTn id="144" dur="1" fill="hold">
                                          <p:stCondLst>
                                            <p:cond delay="0"/>
                                          </p:stCondLst>
                                        </p:cTn>
                                        <p:tgtEl>
                                          <p:spTgt spid="141"/>
                                        </p:tgtEl>
                                        <p:attrNameLst>
                                          <p:attrName>style.visibility</p:attrName>
                                        </p:attrNameLst>
                                      </p:cBhvr>
                                      <p:to>
                                        <p:strVal val="visible"/>
                                      </p:to>
                                    </p:set>
                                    <p:animEffect transition="in" filter="fade">
                                      <p:cBhvr>
                                        <p:cTn id="145" dur="2000"/>
                                        <p:tgtEl>
                                          <p:spTgt spid="141"/>
                                        </p:tgtEl>
                                      </p:cBhvr>
                                    </p:animEffect>
                                  </p:childTnLst>
                                </p:cTn>
                              </p:par>
                              <p:par>
                                <p:cTn id="146" presetID="10" presetClass="entr" presetSubtype="0" fill="hold" grpId="0" nodeType="withEffect">
                                  <p:stCondLst>
                                    <p:cond delay="0"/>
                                  </p:stCondLst>
                                  <p:childTnLst>
                                    <p:set>
                                      <p:cBhvr>
                                        <p:cTn id="147" dur="1" fill="hold">
                                          <p:stCondLst>
                                            <p:cond delay="0"/>
                                          </p:stCondLst>
                                        </p:cTn>
                                        <p:tgtEl>
                                          <p:spTgt spid="142"/>
                                        </p:tgtEl>
                                        <p:attrNameLst>
                                          <p:attrName>style.visibility</p:attrName>
                                        </p:attrNameLst>
                                      </p:cBhvr>
                                      <p:to>
                                        <p:strVal val="visible"/>
                                      </p:to>
                                    </p:set>
                                    <p:animEffect transition="in" filter="fade">
                                      <p:cBhvr>
                                        <p:cTn id="148" dur="2000"/>
                                        <p:tgtEl>
                                          <p:spTgt spid="142"/>
                                        </p:tgtEl>
                                      </p:cBhvr>
                                    </p:animEffect>
                                  </p:childTnLst>
                                </p:cTn>
                              </p:par>
                              <p:par>
                                <p:cTn id="149" presetID="10" presetClass="entr" presetSubtype="0" fill="hold" grpId="0" nodeType="withEffect">
                                  <p:stCondLst>
                                    <p:cond delay="0"/>
                                  </p:stCondLst>
                                  <p:childTnLst>
                                    <p:set>
                                      <p:cBhvr>
                                        <p:cTn id="150" dur="1" fill="hold">
                                          <p:stCondLst>
                                            <p:cond delay="0"/>
                                          </p:stCondLst>
                                        </p:cTn>
                                        <p:tgtEl>
                                          <p:spTgt spid="143"/>
                                        </p:tgtEl>
                                        <p:attrNameLst>
                                          <p:attrName>style.visibility</p:attrName>
                                        </p:attrNameLst>
                                      </p:cBhvr>
                                      <p:to>
                                        <p:strVal val="visible"/>
                                      </p:to>
                                    </p:set>
                                    <p:animEffect transition="in" filter="fade">
                                      <p:cBhvr>
                                        <p:cTn id="151" dur="2000"/>
                                        <p:tgtEl>
                                          <p:spTgt spid="143"/>
                                        </p:tgtEl>
                                      </p:cBhvr>
                                    </p:animEffect>
                                  </p:childTnLst>
                                </p:cTn>
                              </p:par>
                              <p:par>
                                <p:cTn id="152" presetID="10" presetClass="entr" presetSubtype="0" fill="hold" grpId="0" nodeType="withEffect">
                                  <p:stCondLst>
                                    <p:cond delay="0"/>
                                  </p:stCondLst>
                                  <p:childTnLst>
                                    <p:set>
                                      <p:cBhvr>
                                        <p:cTn id="153" dur="1" fill="hold">
                                          <p:stCondLst>
                                            <p:cond delay="0"/>
                                          </p:stCondLst>
                                        </p:cTn>
                                        <p:tgtEl>
                                          <p:spTgt spid="144"/>
                                        </p:tgtEl>
                                        <p:attrNameLst>
                                          <p:attrName>style.visibility</p:attrName>
                                        </p:attrNameLst>
                                      </p:cBhvr>
                                      <p:to>
                                        <p:strVal val="visible"/>
                                      </p:to>
                                    </p:set>
                                    <p:animEffect transition="in" filter="fade">
                                      <p:cBhvr>
                                        <p:cTn id="154" dur="2000"/>
                                        <p:tgtEl>
                                          <p:spTgt spid="144"/>
                                        </p:tgtEl>
                                      </p:cBhvr>
                                    </p:animEffect>
                                  </p:childTnLst>
                                </p:cTn>
                              </p:par>
                              <p:par>
                                <p:cTn id="155" presetID="10" presetClass="entr" presetSubtype="0" fill="hold" grpId="0" nodeType="withEffect">
                                  <p:stCondLst>
                                    <p:cond delay="0"/>
                                  </p:stCondLst>
                                  <p:childTnLst>
                                    <p:set>
                                      <p:cBhvr>
                                        <p:cTn id="156" dur="1" fill="hold">
                                          <p:stCondLst>
                                            <p:cond delay="0"/>
                                          </p:stCondLst>
                                        </p:cTn>
                                        <p:tgtEl>
                                          <p:spTgt spid="145"/>
                                        </p:tgtEl>
                                        <p:attrNameLst>
                                          <p:attrName>style.visibility</p:attrName>
                                        </p:attrNameLst>
                                      </p:cBhvr>
                                      <p:to>
                                        <p:strVal val="visible"/>
                                      </p:to>
                                    </p:set>
                                    <p:animEffect transition="in" filter="fade">
                                      <p:cBhvr>
                                        <p:cTn id="157" dur="2000"/>
                                        <p:tgtEl>
                                          <p:spTgt spid="145"/>
                                        </p:tgtEl>
                                      </p:cBhvr>
                                    </p:animEffect>
                                  </p:childTnLst>
                                </p:cTn>
                              </p:par>
                              <p:par>
                                <p:cTn id="158" presetID="10" presetClass="entr" presetSubtype="0" fill="hold" grpId="0" nodeType="withEffect">
                                  <p:stCondLst>
                                    <p:cond delay="0"/>
                                  </p:stCondLst>
                                  <p:childTnLst>
                                    <p:set>
                                      <p:cBhvr>
                                        <p:cTn id="159" dur="1" fill="hold">
                                          <p:stCondLst>
                                            <p:cond delay="0"/>
                                          </p:stCondLst>
                                        </p:cTn>
                                        <p:tgtEl>
                                          <p:spTgt spid="146"/>
                                        </p:tgtEl>
                                        <p:attrNameLst>
                                          <p:attrName>style.visibility</p:attrName>
                                        </p:attrNameLst>
                                      </p:cBhvr>
                                      <p:to>
                                        <p:strVal val="visible"/>
                                      </p:to>
                                    </p:set>
                                    <p:animEffect transition="in" filter="fade">
                                      <p:cBhvr>
                                        <p:cTn id="160" dur="2000"/>
                                        <p:tgtEl>
                                          <p:spTgt spid="146"/>
                                        </p:tgtEl>
                                      </p:cBhvr>
                                    </p:animEffect>
                                  </p:childTnLst>
                                </p:cTn>
                              </p:par>
                              <p:par>
                                <p:cTn id="161" presetID="10" presetClass="entr" presetSubtype="0" fill="hold" grpId="0" nodeType="withEffect">
                                  <p:stCondLst>
                                    <p:cond delay="0"/>
                                  </p:stCondLst>
                                  <p:childTnLst>
                                    <p:set>
                                      <p:cBhvr>
                                        <p:cTn id="162" dur="1" fill="hold">
                                          <p:stCondLst>
                                            <p:cond delay="0"/>
                                          </p:stCondLst>
                                        </p:cTn>
                                        <p:tgtEl>
                                          <p:spTgt spid="147"/>
                                        </p:tgtEl>
                                        <p:attrNameLst>
                                          <p:attrName>style.visibility</p:attrName>
                                        </p:attrNameLst>
                                      </p:cBhvr>
                                      <p:to>
                                        <p:strVal val="visible"/>
                                      </p:to>
                                    </p:set>
                                    <p:animEffect transition="in" filter="fade">
                                      <p:cBhvr>
                                        <p:cTn id="163" dur="2000"/>
                                        <p:tgtEl>
                                          <p:spTgt spid="147"/>
                                        </p:tgtEl>
                                      </p:cBhvr>
                                    </p:animEffect>
                                  </p:childTnLst>
                                </p:cTn>
                              </p:par>
                              <p:par>
                                <p:cTn id="164" presetID="10" presetClass="entr" presetSubtype="0" fill="hold" grpId="0" nodeType="withEffect">
                                  <p:stCondLst>
                                    <p:cond delay="0"/>
                                  </p:stCondLst>
                                  <p:childTnLst>
                                    <p:set>
                                      <p:cBhvr>
                                        <p:cTn id="165" dur="1" fill="hold">
                                          <p:stCondLst>
                                            <p:cond delay="0"/>
                                          </p:stCondLst>
                                        </p:cTn>
                                        <p:tgtEl>
                                          <p:spTgt spid="148"/>
                                        </p:tgtEl>
                                        <p:attrNameLst>
                                          <p:attrName>style.visibility</p:attrName>
                                        </p:attrNameLst>
                                      </p:cBhvr>
                                      <p:to>
                                        <p:strVal val="visible"/>
                                      </p:to>
                                    </p:set>
                                    <p:animEffect transition="in" filter="fade">
                                      <p:cBhvr>
                                        <p:cTn id="166" dur="2000"/>
                                        <p:tgtEl>
                                          <p:spTgt spid="148"/>
                                        </p:tgtEl>
                                      </p:cBhvr>
                                    </p:animEffect>
                                  </p:childTnLst>
                                </p:cTn>
                              </p:par>
                              <p:par>
                                <p:cTn id="167" presetID="10" presetClass="entr" presetSubtype="0" fill="hold" grpId="0" nodeType="withEffect">
                                  <p:stCondLst>
                                    <p:cond delay="0"/>
                                  </p:stCondLst>
                                  <p:childTnLst>
                                    <p:set>
                                      <p:cBhvr>
                                        <p:cTn id="168" dur="1" fill="hold">
                                          <p:stCondLst>
                                            <p:cond delay="0"/>
                                          </p:stCondLst>
                                        </p:cTn>
                                        <p:tgtEl>
                                          <p:spTgt spid="149"/>
                                        </p:tgtEl>
                                        <p:attrNameLst>
                                          <p:attrName>style.visibility</p:attrName>
                                        </p:attrNameLst>
                                      </p:cBhvr>
                                      <p:to>
                                        <p:strVal val="visible"/>
                                      </p:to>
                                    </p:set>
                                    <p:animEffect transition="in" filter="fade">
                                      <p:cBhvr>
                                        <p:cTn id="169" dur="2000"/>
                                        <p:tgtEl>
                                          <p:spTgt spid="149"/>
                                        </p:tgtEl>
                                      </p:cBhvr>
                                    </p:animEffect>
                                  </p:childTnLst>
                                </p:cTn>
                              </p:par>
                              <p:par>
                                <p:cTn id="170" presetID="10" presetClass="entr" presetSubtype="0" fill="hold" grpId="0" nodeType="withEffect">
                                  <p:stCondLst>
                                    <p:cond delay="0"/>
                                  </p:stCondLst>
                                  <p:childTnLst>
                                    <p:set>
                                      <p:cBhvr>
                                        <p:cTn id="171" dur="1" fill="hold">
                                          <p:stCondLst>
                                            <p:cond delay="0"/>
                                          </p:stCondLst>
                                        </p:cTn>
                                        <p:tgtEl>
                                          <p:spTgt spid="150"/>
                                        </p:tgtEl>
                                        <p:attrNameLst>
                                          <p:attrName>style.visibility</p:attrName>
                                        </p:attrNameLst>
                                      </p:cBhvr>
                                      <p:to>
                                        <p:strVal val="visible"/>
                                      </p:to>
                                    </p:set>
                                    <p:animEffect transition="in" filter="fade">
                                      <p:cBhvr>
                                        <p:cTn id="172" dur="2000"/>
                                        <p:tgtEl>
                                          <p:spTgt spid="150"/>
                                        </p:tgtEl>
                                      </p:cBhvr>
                                    </p:animEffect>
                                  </p:childTnLst>
                                </p:cTn>
                              </p:par>
                            </p:childTnLst>
                          </p:cTn>
                        </p:par>
                        <p:par>
                          <p:cTn id="173" fill="hold">
                            <p:stCondLst>
                              <p:cond delay="2000"/>
                            </p:stCondLst>
                            <p:childTnLst>
                              <p:par>
                                <p:cTn id="174" presetID="10" presetClass="exit" presetSubtype="0" fill="hold" grpId="1" nodeType="afterEffect">
                                  <p:stCondLst>
                                    <p:cond delay="0"/>
                                  </p:stCondLst>
                                  <p:childTnLst>
                                    <p:animEffect transition="out" filter="fade">
                                      <p:cBhvr>
                                        <p:cTn id="175" dur="500"/>
                                        <p:tgtEl>
                                          <p:spTgt spid="124"/>
                                        </p:tgtEl>
                                      </p:cBhvr>
                                    </p:animEffect>
                                    <p:set>
                                      <p:cBhvr>
                                        <p:cTn id="176" dur="1" fill="hold">
                                          <p:stCondLst>
                                            <p:cond delay="499"/>
                                          </p:stCondLst>
                                        </p:cTn>
                                        <p:tgtEl>
                                          <p:spTgt spid="124"/>
                                        </p:tgtEl>
                                        <p:attrNameLst>
                                          <p:attrName>style.visibility</p:attrName>
                                        </p:attrNameLst>
                                      </p:cBhvr>
                                      <p:to>
                                        <p:strVal val="hidden"/>
                                      </p:to>
                                    </p:set>
                                  </p:childTnLst>
                                </p:cTn>
                              </p:par>
                              <p:par>
                                <p:cTn id="177" presetID="10" presetClass="exit" presetSubtype="0" fill="hold" grpId="1" nodeType="withEffect">
                                  <p:stCondLst>
                                    <p:cond delay="0"/>
                                  </p:stCondLst>
                                  <p:childTnLst>
                                    <p:animEffect transition="out" filter="fade">
                                      <p:cBhvr>
                                        <p:cTn id="178" dur="500"/>
                                        <p:tgtEl>
                                          <p:spTgt spid="125"/>
                                        </p:tgtEl>
                                      </p:cBhvr>
                                    </p:animEffect>
                                    <p:set>
                                      <p:cBhvr>
                                        <p:cTn id="179" dur="1" fill="hold">
                                          <p:stCondLst>
                                            <p:cond delay="499"/>
                                          </p:stCondLst>
                                        </p:cTn>
                                        <p:tgtEl>
                                          <p:spTgt spid="125"/>
                                        </p:tgtEl>
                                        <p:attrNameLst>
                                          <p:attrName>style.visibility</p:attrName>
                                        </p:attrNameLst>
                                      </p:cBhvr>
                                      <p:to>
                                        <p:strVal val="hidden"/>
                                      </p:to>
                                    </p:set>
                                  </p:childTnLst>
                                </p:cTn>
                              </p:par>
                              <p:par>
                                <p:cTn id="180" presetID="10" presetClass="exit" presetSubtype="0" fill="hold" grpId="1" nodeType="withEffect">
                                  <p:stCondLst>
                                    <p:cond delay="0"/>
                                  </p:stCondLst>
                                  <p:childTnLst>
                                    <p:animEffect transition="out" filter="fade">
                                      <p:cBhvr>
                                        <p:cTn id="181" dur="500"/>
                                        <p:tgtEl>
                                          <p:spTgt spid="126"/>
                                        </p:tgtEl>
                                      </p:cBhvr>
                                    </p:animEffect>
                                    <p:set>
                                      <p:cBhvr>
                                        <p:cTn id="182" dur="1" fill="hold">
                                          <p:stCondLst>
                                            <p:cond delay="499"/>
                                          </p:stCondLst>
                                        </p:cTn>
                                        <p:tgtEl>
                                          <p:spTgt spid="126"/>
                                        </p:tgtEl>
                                        <p:attrNameLst>
                                          <p:attrName>style.visibility</p:attrName>
                                        </p:attrNameLst>
                                      </p:cBhvr>
                                      <p:to>
                                        <p:strVal val="hidden"/>
                                      </p:to>
                                    </p:set>
                                  </p:childTnLst>
                                </p:cTn>
                              </p:par>
                              <p:par>
                                <p:cTn id="183" presetID="10" presetClass="exit" presetSubtype="0" fill="hold" grpId="1" nodeType="withEffect">
                                  <p:stCondLst>
                                    <p:cond delay="0"/>
                                  </p:stCondLst>
                                  <p:childTnLst>
                                    <p:animEffect transition="out" filter="fade">
                                      <p:cBhvr>
                                        <p:cTn id="184" dur="500"/>
                                        <p:tgtEl>
                                          <p:spTgt spid="127"/>
                                        </p:tgtEl>
                                      </p:cBhvr>
                                    </p:animEffect>
                                    <p:set>
                                      <p:cBhvr>
                                        <p:cTn id="185" dur="1" fill="hold">
                                          <p:stCondLst>
                                            <p:cond delay="499"/>
                                          </p:stCondLst>
                                        </p:cTn>
                                        <p:tgtEl>
                                          <p:spTgt spid="127"/>
                                        </p:tgtEl>
                                        <p:attrNameLst>
                                          <p:attrName>style.visibility</p:attrName>
                                        </p:attrNameLst>
                                      </p:cBhvr>
                                      <p:to>
                                        <p:strVal val="hidden"/>
                                      </p:to>
                                    </p:set>
                                  </p:childTnLst>
                                </p:cTn>
                              </p:par>
                              <p:par>
                                <p:cTn id="186" presetID="10" presetClass="exit" presetSubtype="0" fill="hold" grpId="1" nodeType="withEffect">
                                  <p:stCondLst>
                                    <p:cond delay="0"/>
                                  </p:stCondLst>
                                  <p:childTnLst>
                                    <p:animEffect transition="out" filter="fade">
                                      <p:cBhvr>
                                        <p:cTn id="187" dur="500"/>
                                        <p:tgtEl>
                                          <p:spTgt spid="128"/>
                                        </p:tgtEl>
                                      </p:cBhvr>
                                    </p:animEffect>
                                    <p:set>
                                      <p:cBhvr>
                                        <p:cTn id="188" dur="1" fill="hold">
                                          <p:stCondLst>
                                            <p:cond delay="499"/>
                                          </p:stCondLst>
                                        </p:cTn>
                                        <p:tgtEl>
                                          <p:spTgt spid="128"/>
                                        </p:tgtEl>
                                        <p:attrNameLst>
                                          <p:attrName>style.visibility</p:attrName>
                                        </p:attrNameLst>
                                      </p:cBhvr>
                                      <p:to>
                                        <p:strVal val="hidden"/>
                                      </p:to>
                                    </p:set>
                                  </p:childTnLst>
                                </p:cTn>
                              </p:par>
                              <p:par>
                                <p:cTn id="189" presetID="10" presetClass="exit" presetSubtype="0" fill="hold" grpId="1" nodeType="withEffect">
                                  <p:stCondLst>
                                    <p:cond delay="0"/>
                                  </p:stCondLst>
                                  <p:childTnLst>
                                    <p:animEffect transition="out" filter="fade">
                                      <p:cBhvr>
                                        <p:cTn id="190" dur="500"/>
                                        <p:tgtEl>
                                          <p:spTgt spid="129"/>
                                        </p:tgtEl>
                                      </p:cBhvr>
                                    </p:animEffect>
                                    <p:set>
                                      <p:cBhvr>
                                        <p:cTn id="191" dur="1" fill="hold">
                                          <p:stCondLst>
                                            <p:cond delay="499"/>
                                          </p:stCondLst>
                                        </p:cTn>
                                        <p:tgtEl>
                                          <p:spTgt spid="129"/>
                                        </p:tgtEl>
                                        <p:attrNameLst>
                                          <p:attrName>style.visibility</p:attrName>
                                        </p:attrNameLst>
                                      </p:cBhvr>
                                      <p:to>
                                        <p:strVal val="hidden"/>
                                      </p:to>
                                    </p:set>
                                  </p:childTnLst>
                                </p:cTn>
                              </p:par>
                              <p:par>
                                <p:cTn id="192" presetID="10" presetClass="exit" presetSubtype="0" fill="hold" grpId="1" nodeType="withEffect">
                                  <p:stCondLst>
                                    <p:cond delay="0"/>
                                  </p:stCondLst>
                                  <p:childTnLst>
                                    <p:animEffect transition="out" filter="fade">
                                      <p:cBhvr>
                                        <p:cTn id="193" dur="500"/>
                                        <p:tgtEl>
                                          <p:spTgt spid="131"/>
                                        </p:tgtEl>
                                      </p:cBhvr>
                                    </p:animEffect>
                                    <p:set>
                                      <p:cBhvr>
                                        <p:cTn id="194" dur="1" fill="hold">
                                          <p:stCondLst>
                                            <p:cond delay="499"/>
                                          </p:stCondLst>
                                        </p:cTn>
                                        <p:tgtEl>
                                          <p:spTgt spid="131"/>
                                        </p:tgtEl>
                                        <p:attrNameLst>
                                          <p:attrName>style.visibility</p:attrName>
                                        </p:attrNameLst>
                                      </p:cBhvr>
                                      <p:to>
                                        <p:strVal val="hidden"/>
                                      </p:to>
                                    </p:set>
                                  </p:childTnLst>
                                </p:cTn>
                              </p:par>
                              <p:par>
                                <p:cTn id="195" presetID="10" presetClass="exit" presetSubtype="0" fill="hold" grpId="1" nodeType="withEffect">
                                  <p:stCondLst>
                                    <p:cond delay="0"/>
                                  </p:stCondLst>
                                  <p:childTnLst>
                                    <p:animEffect transition="out" filter="fade">
                                      <p:cBhvr>
                                        <p:cTn id="196" dur="500"/>
                                        <p:tgtEl>
                                          <p:spTgt spid="132"/>
                                        </p:tgtEl>
                                      </p:cBhvr>
                                    </p:animEffect>
                                    <p:set>
                                      <p:cBhvr>
                                        <p:cTn id="197" dur="1" fill="hold">
                                          <p:stCondLst>
                                            <p:cond delay="499"/>
                                          </p:stCondLst>
                                        </p:cTn>
                                        <p:tgtEl>
                                          <p:spTgt spid="132"/>
                                        </p:tgtEl>
                                        <p:attrNameLst>
                                          <p:attrName>style.visibility</p:attrName>
                                        </p:attrNameLst>
                                      </p:cBhvr>
                                      <p:to>
                                        <p:strVal val="hidden"/>
                                      </p:to>
                                    </p:set>
                                  </p:childTnLst>
                                </p:cTn>
                              </p:par>
                              <p:par>
                                <p:cTn id="198" presetID="10" presetClass="exit" presetSubtype="0" fill="hold" grpId="1" nodeType="withEffect">
                                  <p:stCondLst>
                                    <p:cond delay="0"/>
                                  </p:stCondLst>
                                  <p:childTnLst>
                                    <p:animEffect transition="out" filter="fade">
                                      <p:cBhvr>
                                        <p:cTn id="199" dur="500"/>
                                        <p:tgtEl>
                                          <p:spTgt spid="133"/>
                                        </p:tgtEl>
                                      </p:cBhvr>
                                    </p:animEffect>
                                    <p:set>
                                      <p:cBhvr>
                                        <p:cTn id="200" dur="1" fill="hold">
                                          <p:stCondLst>
                                            <p:cond delay="499"/>
                                          </p:stCondLst>
                                        </p:cTn>
                                        <p:tgtEl>
                                          <p:spTgt spid="133"/>
                                        </p:tgtEl>
                                        <p:attrNameLst>
                                          <p:attrName>style.visibility</p:attrName>
                                        </p:attrNameLst>
                                      </p:cBhvr>
                                      <p:to>
                                        <p:strVal val="hidden"/>
                                      </p:to>
                                    </p:set>
                                  </p:childTnLst>
                                </p:cTn>
                              </p:par>
                              <p:par>
                                <p:cTn id="201" presetID="10" presetClass="exit" presetSubtype="0" fill="hold" grpId="1" nodeType="withEffect">
                                  <p:stCondLst>
                                    <p:cond delay="0"/>
                                  </p:stCondLst>
                                  <p:childTnLst>
                                    <p:animEffect transition="out" filter="fade">
                                      <p:cBhvr>
                                        <p:cTn id="202" dur="500"/>
                                        <p:tgtEl>
                                          <p:spTgt spid="134"/>
                                        </p:tgtEl>
                                      </p:cBhvr>
                                    </p:animEffect>
                                    <p:set>
                                      <p:cBhvr>
                                        <p:cTn id="203" dur="1" fill="hold">
                                          <p:stCondLst>
                                            <p:cond delay="499"/>
                                          </p:stCondLst>
                                        </p:cTn>
                                        <p:tgtEl>
                                          <p:spTgt spid="134"/>
                                        </p:tgtEl>
                                        <p:attrNameLst>
                                          <p:attrName>style.visibility</p:attrName>
                                        </p:attrNameLst>
                                      </p:cBhvr>
                                      <p:to>
                                        <p:strVal val="hidden"/>
                                      </p:to>
                                    </p:set>
                                  </p:childTnLst>
                                </p:cTn>
                              </p:par>
                              <p:par>
                                <p:cTn id="204" presetID="10" presetClass="exit" presetSubtype="0" fill="hold" grpId="1" nodeType="withEffect">
                                  <p:stCondLst>
                                    <p:cond delay="0"/>
                                  </p:stCondLst>
                                  <p:childTnLst>
                                    <p:animEffect transition="out" filter="fade">
                                      <p:cBhvr>
                                        <p:cTn id="205" dur="500"/>
                                        <p:tgtEl>
                                          <p:spTgt spid="135"/>
                                        </p:tgtEl>
                                      </p:cBhvr>
                                    </p:animEffect>
                                    <p:set>
                                      <p:cBhvr>
                                        <p:cTn id="206" dur="1" fill="hold">
                                          <p:stCondLst>
                                            <p:cond delay="499"/>
                                          </p:stCondLst>
                                        </p:cTn>
                                        <p:tgtEl>
                                          <p:spTgt spid="135"/>
                                        </p:tgtEl>
                                        <p:attrNameLst>
                                          <p:attrName>style.visibility</p:attrName>
                                        </p:attrNameLst>
                                      </p:cBhvr>
                                      <p:to>
                                        <p:strVal val="hidden"/>
                                      </p:to>
                                    </p:set>
                                  </p:childTnLst>
                                </p:cTn>
                              </p:par>
                              <p:par>
                                <p:cTn id="207" presetID="10" presetClass="exit" presetSubtype="0" fill="hold" grpId="1" nodeType="withEffect">
                                  <p:stCondLst>
                                    <p:cond delay="0"/>
                                  </p:stCondLst>
                                  <p:childTnLst>
                                    <p:animEffect transition="out" filter="fade">
                                      <p:cBhvr>
                                        <p:cTn id="208" dur="500"/>
                                        <p:tgtEl>
                                          <p:spTgt spid="136"/>
                                        </p:tgtEl>
                                      </p:cBhvr>
                                    </p:animEffect>
                                    <p:set>
                                      <p:cBhvr>
                                        <p:cTn id="209" dur="1" fill="hold">
                                          <p:stCondLst>
                                            <p:cond delay="499"/>
                                          </p:stCondLst>
                                        </p:cTn>
                                        <p:tgtEl>
                                          <p:spTgt spid="136"/>
                                        </p:tgtEl>
                                        <p:attrNameLst>
                                          <p:attrName>style.visibility</p:attrName>
                                        </p:attrNameLst>
                                      </p:cBhvr>
                                      <p:to>
                                        <p:strVal val="hidden"/>
                                      </p:to>
                                    </p:set>
                                  </p:childTnLst>
                                </p:cTn>
                              </p:par>
                              <p:par>
                                <p:cTn id="210" presetID="10" presetClass="exit" presetSubtype="0" fill="hold" grpId="1" nodeType="withEffect">
                                  <p:stCondLst>
                                    <p:cond delay="0"/>
                                  </p:stCondLst>
                                  <p:childTnLst>
                                    <p:animEffect transition="out" filter="fade">
                                      <p:cBhvr>
                                        <p:cTn id="211" dur="500"/>
                                        <p:tgtEl>
                                          <p:spTgt spid="137"/>
                                        </p:tgtEl>
                                      </p:cBhvr>
                                    </p:animEffect>
                                    <p:set>
                                      <p:cBhvr>
                                        <p:cTn id="212" dur="1" fill="hold">
                                          <p:stCondLst>
                                            <p:cond delay="499"/>
                                          </p:stCondLst>
                                        </p:cTn>
                                        <p:tgtEl>
                                          <p:spTgt spid="137"/>
                                        </p:tgtEl>
                                        <p:attrNameLst>
                                          <p:attrName>style.visibility</p:attrName>
                                        </p:attrNameLst>
                                      </p:cBhvr>
                                      <p:to>
                                        <p:strVal val="hidden"/>
                                      </p:to>
                                    </p:set>
                                  </p:childTnLst>
                                </p:cTn>
                              </p:par>
                              <p:par>
                                <p:cTn id="213" presetID="10" presetClass="exit" presetSubtype="0" fill="hold" grpId="1" nodeType="withEffect">
                                  <p:stCondLst>
                                    <p:cond delay="0"/>
                                  </p:stCondLst>
                                  <p:childTnLst>
                                    <p:animEffect transition="out" filter="fade">
                                      <p:cBhvr>
                                        <p:cTn id="214" dur="500"/>
                                        <p:tgtEl>
                                          <p:spTgt spid="138"/>
                                        </p:tgtEl>
                                      </p:cBhvr>
                                    </p:animEffect>
                                    <p:set>
                                      <p:cBhvr>
                                        <p:cTn id="215" dur="1" fill="hold">
                                          <p:stCondLst>
                                            <p:cond delay="499"/>
                                          </p:stCondLst>
                                        </p:cTn>
                                        <p:tgtEl>
                                          <p:spTgt spid="138"/>
                                        </p:tgtEl>
                                        <p:attrNameLst>
                                          <p:attrName>style.visibility</p:attrName>
                                        </p:attrNameLst>
                                      </p:cBhvr>
                                      <p:to>
                                        <p:strVal val="hidden"/>
                                      </p:to>
                                    </p:set>
                                  </p:childTnLst>
                                </p:cTn>
                              </p:par>
                              <p:par>
                                <p:cTn id="216" presetID="10" presetClass="exit" presetSubtype="0" fill="hold" grpId="1" nodeType="withEffect">
                                  <p:stCondLst>
                                    <p:cond delay="0"/>
                                  </p:stCondLst>
                                  <p:childTnLst>
                                    <p:animEffect transition="out" filter="fade">
                                      <p:cBhvr>
                                        <p:cTn id="217" dur="500"/>
                                        <p:tgtEl>
                                          <p:spTgt spid="139"/>
                                        </p:tgtEl>
                                      </p:cBhvr>
                                    </p:animEffect>
                                    <p:set>
                                      <p:cBhvr>
                                        <p:cTn id="218" dur="1" fill="hold">
                                          <p:stCondLst>
                                            <p:cond delay="499"/>
                                          </p:stCondLst>
                                        </p:cTn>
                                        <p:tgtEl>
                                          <p:spTgt spid="139"/>
                                        </p:tgtEl>
                                        <p:attrNameLst>
                                          <p:attrName>style.visibility</p:attrName>
                                        </p:attrNameLst>
                                      </p:cBhvr>
                                      <p:to>
                                        <p:strVal val="hidden"/>
                                      </p:to>
                                    </p:set>
                                  </p:childTnLst>
                                </p:cTn>
                              </p:par>
                              <p:par>
                                <p:cTn id="219" presetID="10" presetClass="exit" presetSubtype="0" fill="hold" grpId="1" nodeType="withEffect">
                                  <p:stCondLst>
                                    <p:cond delay="0"/>
                                  </p:stCondLst>
                                  <p:childTnLst>
                                    <p:animEffect transition="out" filter="fade">
                                      <p:cBhvr>
                                        <p:cTn id="220" dur="500"/>
                                        <p:tgtEl>
                                          <p:spTgt spid="140"/>
                                        </p:tgtEl>
                                      </p:cBhvr>
                                    </p:animEffect>
                                    <p:set>
                                      <p:cBhvr>
                                        <p:cTn id="221" dur="1" fill="hold">
                                          <p:stCondLst>
                                            <p:cond delay="499"/>
                                          </p:stCondLst>
                                        </p:cTn>
                                        <p:tgtEl>
                                          <p:spTgt spid="140"/>
                                        </p:tgtEl>
                                        <p:attrNameLst>
                                          <p:attrName>style.visibility</p:attrName>
                                        </p:attrNameLst>
                                      </p:cBhvr>
                                      <p:to>
                                        <p:strVal val="hidden"/>
                                      </p:to>
                                    </p:set>
                                  </p:childTnLst>
                                </p:cTn>
                              </p:par>
                              <p:par>
                                <p:cTn id="222" presetID="10" presetClass="exit" presetSubtype="0" fill="hold" grpId="1" nodeType="withEffect">
                                  <p:stCondLst>
                                    <p:cond delay="0"/>
                                  </p:stCondLst>
                                  <p:childTnLst>
                                    <p:animEffect transition="out" filter="fade">
                                      <p:cBhvr>
                                        <p:cTn id="223" dur="500"/>
                                        <p:tgtEl>
                                          <p:spTgt spid="142"/>
                                        </p:tgtEl>
                                      </p:cBhvr>
                                    </p:animEffect>
                                    <p:set>
                                      <p:cBhvr>
                                        <p:cTn id="224" dur="1" fill="hold">
                                          <p:stCondLst>
                                            <p:cond delay="499"/>
                                          </p:stCondLst>
                                        </p:cTn>
                                        <p:tgtEl>
                                          <p:spTgt spid="142"/>
                                        </p:tgtEl>
                                        <p:attrNameLst>
                                          <p:attrName>style.visibility</p:attrName>
                                        </p:attrNameLst>
                                      </p:cBhvr>
                                      <p:to>
                                        <p:strVal val="hidden"/>
                                      </p:to>
                                    </p:set>
                                  </p:childTnLst>
                                </p:cTn>
                              </p:par>
                              <p:par>
                                <p:cTn id="225" presetID="10" presetClass="exit" presetSubtype="0" fill="hold" grpId="1" nodeType="withEffect">
                                  <p:stCondLst>
                                    <p:cond delay="0"/>
                                  </p:stCondLst>
                                  <p:childTnLst>
                                    <p:animEffect transition="out" filter="fade">
                                      <p:cBhvr>
                                        <p:cTn id="226" dur="500"/>
                                        <p:tgtEl>
                                          <p:spTgt spid="143"/>
                                        </p:tgtEl>
                                      </p:cBhvr>
                                    </p:animEffect>
                                    <p:set>
                                      <p:cBhvr>
                                        <p:cTn id="227" dur="1" fill="hold">
                                          <p:stCondLst>
                                            <p:cond delay="499"/>
                                          </p:stCondLst>
                                        </p:cTn>
                                        <p:tgtEl>
                                          <p:spTgt spid="143"/>
                                        </p:tgtEl>
                                        <p:attrNameLst>
                                          <p:attrName>style.visibility</p:attrName>
                                        </p:attrNameLst>
                                      </p:cBhvr>
                                      <p:to>
                                        <p:strVal val="hidden"/>
                                      </p:to>
                                    </p:set>
                                  </p:childTnLst>
                                </p:cTn>
                              </p:par>
                              <p:par>
                                <p:cTn id="228" presetID="10" presetClass="exit" presetSubtype="0" fill="hold" grpId="1" nodeType="withEffect">
                                  <p:stCondLst>
                                    <p:cond delay="0"/>
                                  </p:stCondLst>
                                  <p:childTnLst>
                                    <p:animEffect transition="out" filter="fade">
                                      <p:cBhvr>
                                        <p:cTn id="229" dur="500"/>
                                        <p:tgtEl>
                                          <p:spTgt spid="144"/>
                                        </p:tgtEl>
                                      </p:cBhvr>
                                    </p:animEffect>
                                    <p:set>
                                      <p:cBhvr>
                                        <p:cTn id="230" dur="1" fill="hold">
                                          <p:stCondLst>
                                            <p:cond delay="499"/>
                                          </p:stCondLst>
                                        </p:cTn>
                                        <p:tgtEl>
                                          <p:spTgt spid="144"/>
                                        </p:tgtEl>
                                        <p:attrNameLst>
                                          <p:attrName>style.visibility</p:attrName>
                                        </p:attrNameLst>
                                      </p:cBhvr>
                                      <p:to>
                                        <p:strVal val="hidden"/>
                                      </p:to>
                                    </p:set>
                                  </p:childTnLst>
                                </p:cTn>
                              </p:par>
                              <p:par>
                                <p:cTn id="231" presetID="10" presetClass="exit" presetSubtype="0" fill="hold" grpId="1" nodeType="withEffect">
                                  <p:stCondLst>
                                    <p:cond delay="0"/>
                                  </p:stCondLst>
                                  <p:childTnLst>
                                    <p:animEffect transition="out" filter="fade">
                                      <p:cBhvr>
                                        <p:cTn id="232" dur="500"/>
                                        <p:tgtEl>
                                          <p:spTgt spid="145"/>
                                        </p:tgtEl>
                                      </p:cBhvr>
                                    </p:animEffect>
                                    <p:set>
                                      <p:cBhvr>
                                        <p:cTn id="233" dur="1" fill="hold">
                                          <p:stCondLst>
                                            <p:cond delay="499"/>
                                          </p:stCondLst>
                                        </p:cTn>
                                        <p:tgtEl>
                                          <p:spTgt spid="145"/>
                                        </p:tgtEl>
                                        <p:attrNameLst>
                                          <p:attrName>style.visibility</p:attrName>
                                        </p:attrNameLst>
                                      </p:cBhvr>
                                      <p:to>
                                        <p:strVal val="hidden"/>
                                      </p:to>
                                    </p:set>
                                  </p:childTnLst>
                                </p:cTn>
                              </p:par>
                              <p:par>
                                <p:cTn id="234" presetID="10" presetClass="exit" presetSubtype="0" fill="hold" grpId="1" nodeType="withEffect">
                                  <p:stCondLst>
                                    <p:cond delay="0"/>
                                  </p:stCondLst>
                                  <p:childTnLst>
                                    <p:animEffect transition="out" filter="fade">
                                      <p:cBhvr>
                                        <p:cTn id="235" dur="500"/>
                                        <p:tgtEl>
                                          <p:spTgt spid="146"/>
                                        </p:tgtEl>
                                      </p:cBhvr>
                                    </p:animEffect>
                                    <p:set>
                                      <p:cBhvr>
                                        <p:cTn id="236" dur="1" fill="hold">
                                          <p:stCondLst>
                                            <p:cond delay="499"/>
                                          </p:stCondLst>
                                        </p:cTn>
                                        <p:tgtEl>
                                          <p:spTgt spid="146"/>
                                        </p:tgtEl>
                                        <p:attrNameLst>
                                          <p:attrName>style.visibility</p:attrName>
                                        </p:attrNameLst>
                                      </p:cBhvr>
                                      <p:to>
                                        <p:strVal val="hidden"/>
                                      </p:to>
                                    </p:set>
                                  </p:childTnLst>
                                </p:cTn>
                              </p:par>
                              <p:par>
                                <p:cTn id="237" presetID="10" presetClass="exit" presetSubtype="0" fill="hold" grpId="1" nodeType="withEffect">
                                  <p:stCondLst>
                                    <p:cond delay="0"/>
                                  </p:stCondLst>
                                  <p:childTnLst>
                                    <p:animEffect transition="out" filter="fade">
                                      <p:cBhvr>
                                        <p:cTn id="238" dur="500"/>
                                        <p:tgtEl>
                                          <p:spTgt spid="147"/>
                                        </p:tgtEl>
                                      </p:cBhvr>
                                    </p:animEffect>
                                    <p:set>
                                      <p:cBhvr>
                                        <p:cTn id="239" dur="1" fill="hold">
                                          <p:stCondLst>
                                            <p:cond delay="499"/>
                                          </p:stCondLst>
                                        </p:cTn>
                                        <p:tgtEl>
                                          <p:spTgt spid="147"/>
                                        </p:tgtEl>
                                        <p:attrNameLst>
                                          <p:attrName>style.visibility</p:attrName>
                                        </p:attrNameLst>
                                      </p:cBhvr>
                                      <p:to>
                                        <p:strVal val="hidden"/>
                                      </p:to>
                                    </p:set>
                                  </p:childTnLst>
                                </p:cTn>
                              </p:par>
                              <p:par>
                                <p:cTn id="240" presetID="10" presetClass="exit" presetSubtype="0" fill="hold" grpId="1" nodeType="withEffect">
                                  <p:stCondLst>
                                    <p:cond delay="0"/>
                                  </p:stCondLst>
                                  <p:childTnLst>
                                    <p:animEffect transition="out" filter="fade">
                                      <p:cBhvr>
                                        <p:cTn id="241" dur="500"/>
                                        <p:tgtEl>
                                          <p:spTgt spid="148"/>
                                        </p:tgtEl>
                                      </p:cBhvr>
                                    </p:animEffect>
                                    <p:set>
                                      <p:cBhvr>
                                        <p:cTn id="242" dur="1" fill="hold">
                                          <p:stCondLst>
                                            <p:cond delay="499"/>
                                          </p:stCondLst>
                                        </p:cTn>
                                        <p:tgtEl>
                                          <p:spTgt spid="148"/>
                                        </p:tgtEl>
                                        <p:attrNameLst>
                                          <p:attrName>style.visibility</p:attrName>
                                        </p:attrNameLst>
                                      </p:cBhvr>
                                      <p:to>
                                        <p:strVal val="hidden"/>
                                      </p:to>
                                    </p:set>
                                  </p:childTnLst>
                                </p:cTn>
                              </p:par>
                              <p:par>
                                <p:cTn id="243" presetID="10" presetClass="exit" presetSubtype="0" fill="hold" grpId="1" nodeType="withEffect">
                                  <p:stCondLst>
                                    <p:cond delay="0"/>
                                  </p:stCondLst>
                                  <p:childTnLst>
                                    <p:animEffect transition="out" filter="fade">
                                      <p:cBhvr>
                                        <p:cTn id="244" dur="500"/>
                                        <p:tgtEl>
                                          <p:spTgt spid="150"/>
                                        </p:tgtEl>
                                      </p:cBhvr>
                                    </p:animEffect>
                                    <p:set>
                                      <p:cBhvr>
                                        <p:cTn id="245" dur="1" fill="hold">
                                          <p:stCondLst>
                                            <p:cond delay="499"/>
                                          </p:stCondLst>
                                        </p:cTn>
                                        <p:tgtEl>
                                          <p:spTgt spid="150"/>
                                        </p:tgtEl>
                                        <p:attrNameLst>
                                          <p:attrName>style.visibility</p:attrName>
                                        </p:attrNameLst>
                                      </p:cBhvr>
                                      <p:to>
                                        <p:strVal val="hidden"/>
                                      </p:to>
                                    </p:set>
                                  </p:childTnLst>
                                </p:cTn>
                              </p:par>
                            </p:childTnLst>
                          </p:cTn>
                        </p:par>
                      </p:childTnLst>
                    </p:cTn>
                  </p:par>
                  <p:par>
                    <p:cTn id="246" fill="hold">
                      <p:stCondLst>
                        <p:cond delay="indefinite"/>
                      </p:stCondLst>
                      <p:childTnLst>
                        <p:par>
                          <p:cTn id="247" fill="hold">
                            <p:stCondLst>
                              <p:cond delay="0"/>
                            </p:stCondLst>
                            <p:childTnLst>
                              <p:par>
                                <p:cTn id="248" presetID="10" presetClass="entr" presetSubtype="0" fill="hold" grpId="0" nodeType="clickEffect">
                                  <p:stCondLst>
                                    <p:cond delay="0"/>
                                  </p:stCondLst>
                                  <p:childTnLst>
                                    <p:set>
                                      <p:cBhvr>
                                        <p:cTn id="249" dur="1" fill="hold">
                                          <p:stCondLst>
                                            <p:cond delay="0"/>
                                          </p:stCondLst>
                                        </p:cTn>
                                        <p:tgtEl>
                                          <p:spTgt spid="3">
                                            <p:txEl>
                                              <p:pRg st="6" end="6"/>
                                            </p:txEl>
                                          </p:spTgt>
                                        </p:tgtEl>
                                        <p:attrNameLst>
                                          <p:attrName>style.visibility</p:attrName>
                                        </p:attrNameLst>
                                      </p:cBhvr>
                                      <p:to>
                                        <p:strVal val="visible"/>
                                      </p:to>
                                    </p:set>
                                    <p:animEffect transition="in" filter="fade">
                                      <p:cBhvr>
                                        <p:cTn id="250"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81" grpId="0" animBg="1"/>
      <p:bldP spid="82" grpId="0"/>
      <p:bldP spid="83" grpId="0" animBg="1"/>
      <p:bldP spid="84" grpId="0" animBg="1"/>
      <p:bldP spid="84" grpId="1" animBg="1"/>
      <p:bldP spid="85" grpId="0" animBg="1"/>
      <p:bldP spid="86" grpId="0" animBg="1"/>
      <p:bldP spid="86" grpId="1" animBg="1"/>
      <p:bldP spid="89" grpId="0" animBg="1"/>
      <p:bldP spid="91" grpId="0" animBg="1"/>
      <p:bldP spid="122" grpId="0" animBg="1"/>
      <p:bldP spid="123" grpId="0" animBg="1"/>
      <p:bldP spid="124" grpId="0" animBg="1"/>
      <p:bldP spid="124" grpId="1" animBg="1"/>
      <p:bldP spid="125" grpId="0" animBg="1"/>
      <p:bldP spid="125" grpId="1" animBg="1"/>
      <p:bldP spid="126" grpId="0" animBg="1"/>
      <p:bldP spid="126" grpId="1" animBg="1"/>
      <p:bldP spid="127" grpId="0" animBg="1"/>
      <p:bldP spid="127" grpId="1" animBg="1"/>
      <p:bldP spid="128" grpId="0" animBg="1"/>
      <p:bldP spid="128" grpId="1" animBg="1"/>
      <p:bldP spid="129" grpId="0" animBg="1"/>
      <p:bldP spid="129" grpId="1" animBg="1"/>
      <p:bldP spid="130" grpId="0" animBg="1"/>
      <p:bldP spid="131" grpId="0" animBg="1"/>
      <p:bldP spid="131" grpId="1" animBg="1"/>
      <p:bldP spid="132" grpId="0" animBg="1"/>
      <p:bldP spid="132" grpId="1" animBg="1"/>
      <p:bldP spid="133" grpId="0" animBg="1"/>
      <p:bldP spid="133" grpId="1" animBg="1"/>
      <p:bldP spid="134" grpId="0" animBg="1"/>
      <p:bldP spid="134" grpId="1" animBg="1"/>
      <p:bldP spid="135" grpId="0" animBg="1"/>
      <p:bldP spid="135" grpId="1" animBg="1"/>
      <p:bldP spid="136" grpId="0" animBg="1"/>
      <p:bldP spid="136" grpId="1" animBg="1"/>
      <p:bldP spid="137" grpId="0" animBg="1"/>
      <p:bldP spid="137" grpId="1" animBg="1"/>
      <p:bldP spid="138" grpId="0" animBg="1"/>
      <p:bldP spid="138" grpId="1" animBg="1"/>
      <p:bldP spid="139" grpId="0" animBg="1"/>
      <p:bldP spid="139" grpId="1" animBg="1"/>
      <p:bldP spid="140" grpId="0" animBg="1"/>
      <p:bldP spid="140" grpId="1" animBg="1"/>
      <p:bldP spid="141" grpId="0" animBg="1"/>
      <p:bldP spid="142" grpId="0" animBg="1"/>
      <p:bldP spid="142" grpId="1" animBg="1"/>
      <p:bldP spid="143" grpId="0" animBg="1"/>
      <p:bldP spid="143" grpId="1" animBg="1"/>
      <p:bldP spid="144" grpId="0" animBg="1"/>
      <p:bldP spid="144" grpId="1" animBg="1"/>
      <p:bldP spid="145" grpId="0" animBg="1"/>
      <p:bldP spid="145" grpId="1" animBg="1"/>
      <p:bldP spid="146" grpId="0" animBg="1"/>
      <p:bldP spid="146" grpId="1" animBg="1"/>
      <p:bldP spid="147" grpId="0" animBg="1"/>
      <p:bldP spid="147" grpId="1" animBg="1"/>
      <p:bldP spid="148" grpId="0" animBg="1"/>
      <p:bldP spid="148" grpId="1" animBg="1"/>
      <p:bldP spid="149" grpId="0" animBg="1"/>
      <p:bldP spid="150" grpId="0" animBg="1"/>
      <p:bldP spid="150" grpId="1" animBg="1"/>
      <p:bldP spid="151" grpId="0"/>
    </p:bldLst>
  </p:timing>
</p:sld>
</file>

<file path=ppt/theme/theme1.xml><?xml version="1.0" encoding="utf-8"?>
<a:theme xmlns:a="http://schemas.openxmlformats.org/drawingml/2006/main" name="2_gatorEng">
  <a:themeElements>
    <a:clrScheme name="PPT-white-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PT-white-2">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a:defRPr>
        </a:defPPr>
      </a:lstStyle>
    </a:lnDef>
  </a:objectDefaults>
  <a:extraClrSchemeLst>
    <a:extraClrScheme>
      <a:clrScheme name="PPT-white-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PT-white-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PT-white-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PT-white-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PT-white-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PT-white-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PT-white-2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PT-white-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PT-white-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PT-white-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PT-white-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PT-white-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11682</TotalTime>
  <Words>2086</Words>
  <Application>Microsoft Office PowerPoint</Application>
  <PresentationFormat>On-screen Show (4:3)</PresentationFormat>
  <Paragraphs>467</Paragraphs>
  <Slides>22</Slides>
  <Notes>11</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22</vt:i4>
      </vt:variant>
    </vt:vector>
  </HeadingPairs>
  <TitlesOfParts>
    <vt:vector size="33" baseType="lpstr">
      <vt:lpstr>ＭＳ Ｐゴシック</vt:lpstr>
      <vt:lpstr>Arial</vt:lpstr>
      <vt:lpstr>Calibri</vt:lpstr>
      <vt:lpstr>Cambria Math</vt:lpstr>
      <vt:lpstr>Helvetica</vt:lpstr>
      <vt:lpstr>Tahoma</vt:lpstr>
      <vt:lpstr>Times</vt:lpstr>
      <vt:lpstr>Times New Roman</vt:lpstr>
      <vt:lpstr>Wingdings</vt:lpstr>
      <vt:lpstr>2_gatorEng</vt:lpstr>
      <vt:lpstr>Custom Design</vt:lpstr>
      <vt:lpstr>PowerPoint Presentation</vt:lpstr>
      <vt:lpstr>Introduction and Motivation</vt:lpstr>
      <vt:lpstr>Introduction and Motivation</vt:lpstr>
      <vt:lpstr>Profiling Challenges</vt:lpstr>
      <vt:lpstr>More Flexibility with Configurable Cores</vt:lpstr>
      <vt:lpstr>Tuning Overhead</vt:lpstr>
      <vt:lpstr>Summary</vt:lpstr>
      <vt:lpstr>Problem Definition</vt:lpstr>
      <vt:lpstr>Prior Work</vt:lpstr>
      <vt:lpstr>Our Solution</vt:lpstr>
      <vt:lpstr>Example Heterogeneous Configurable Quad-cores and SaT </vt:lpstr>
      <vt:lpstr>Determining Configuration Subsets</vt:lpstr>
      <vt:lpstr>Configurable Cache Architecture </vt:lpstr>
      <vt:lpstr>Software Support </vt:lpstr>
      <vt:lpstr>Scheduling and Tuning Algorithm (SaT)</vt:lpstr>
      <vt:lpstr>Experimental Setup </vt:lpstr>
      <vt:lpstr>Evaluation Methodology </vt:lpstr>
      <vt:lpstr>Results: Base system vs. Systems-1, -2, -3</vt:lpstr>
      <vt:lpstr>Results: System-3 vs. Systems-1, -2</vt:lpstr>
      <vt:lpstr>Profiling and Tuning Overhead Evaluation</vt:lpstr>
      <vt:lpstr>Conclusions</vt:lpstr>
      <vt:lpstr>Questions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marisha</dc:creator>
  <cp:lastModifiedBy>Ann</cp:lastModifiedBy>
  <cp:revision>686</cp:revision>
  <dcterms:created xsi:type="dcterms:W3CDTF">2011-05-19T16:23:59Z</dcterms:created>
  <dcterms:modified xsi:type="dcterms:W3CDTF">2014-08-26T07:38:23Z</dcterms:modified>
</cp:coreProperties>
</file>