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  <p:sldMasterId id="2147483720" r:id="rId2"/>
  </p:sldMasterIdLst>
  <p:notesMasterIdLst>
    <p:notesMasterId r:id="rId20"/>
  </p:notesMasterIdLst>
  <p:handoutMasterIdLst>
    <p:handoutMasterId r:id="rId21"/>
  </p:handoutMasterIdLst>
  <p:sldIdLst>
    <p:sldId id="364" r:id="rId3"/>
    <p:sldId id="386" r:id="rId4"/>
    <p:sldId id="387" r:id="rId5"/>
    <p:sldId id="388" r:id="rId6"/>
    <p:sldId id="389" r:id="rId7"/>
    <p:sldId id="404" r:id="rId8"/>
    <p:sldId id="390" r:id="rId9"/>
    <p:sldId id="391" r:id="rId10"/>
    <p:sldId id="392" r:id="rId11"/>
    <p:sldId id="394" r:id="rId12"/>
    <p:sldId id="405" r:id="rId13"/>
    <p:sldId id="399" r:id="rId14"/>
    <p:sldId id="407" r:id="rId15"/>
    <p:sldId id="408" r:id="rId16"/>
    <p:sldId id="403" r:id="rId17"/>
    <p:sldId id="385" r:id="rId18"/>
    <p:sldId id="41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HA" initials="MHA" lastIdx="2" clrIdx="0"/>
  <p:cmAuthor id="1" name="H A" initials="HA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B64"/>
    <a:srgbClr val="FF3300"/>
    <a:srgbClr val="6666FF"/>
    <a:srgbClr val="CCCC00"/>
    <a:srgbClr val="CEA702"/>
    <a:srgbClr val="FFFFCC"/>
    <a:srgbClr val="EA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9988" autoAdjust="0"/>
  </p:normalViewPr>
  <p:slideViewPr>
    <p:cSldViewPr>
      <p:cViewPr varScale="1">
        <p:scale>
          <a:sx n="73" d="100"/>
          <a:sy n="73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3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Lab\Dropbox\ESLdb\Projects\TraininSets\Experiment%20Files\TrainingSetV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Lab\Dropbox\ESLdb\Projects\TraininSets\Experiment%20Files\TrainingSetV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Lab\Dropbox\ESLdb\Projects\TraininSets\Experiment%20Files\TrainingSetV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Lab\Dropbox\ESLdb\Projects\TraininSets\Experiment%20Files\TrainingSetV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Lab\Dropbox\ESLdb\Projects\TraininSets\Experiment%20Files\TrainingSetV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cat>
            <c:strRef>
              <c:f>'d$MissAll'!$B$1:$AI$1</c:f>
              <c:strCache>
                <c:ptCount val="34"/>
                <c:pt idx="0">
                  <c:v>bilv</c:v>
                </c:pt>
                <c:pt idx="1">
                  <c:v>bcnt</c:v>
                </c:pt>
                <c:pt idx="2">
                  <c:v>brev</c:v>
                </c:pt>
                <c:pt idx="3">
                  <c:v>g721</c:v>
                </c:pt>
                <c:pt idx="4">
                  <c:v>AIFIRF01</c:v>
                </c:pt>
                <c:pt idx="5">
                  <c:v>ucbqsort</c:v>
                </c:pt>
                <c:pt idx="6">
                  <c:v>g3fax</c:v>
                </c:pt>
                <c:pt idx="7">
                  <c:v>rawcaudio</c:v>
                </c:pt>
                <c:pt idx="8">
                  <c:v>IIRFLT01</c:v>
                </c:pt>
                <c:pt idx="9">
                  <c:v>BaseFP01</c:v>
                </c:pt>
                <c:pt idx="10">
                  <c:v>RSPEED01</c:v>
                </c:pt>
                <c:pt idx="11">
                  <c:v>A2TIME01</c:v>
                </c:pt>
                <c:pt idx="12">
                  <c:v>BITMNP01</c:v>
                </c:pt>
                <c:pt idx="13">
                  <c:v>ps-jpeg</c:v>
                </c:pt>
                <c:pt idx="14">
                  <c:v>binary</c:v>
                </c:pt>
                <c:pt idx="15">
                  <c:v>PUWMOD01</c:v>
                </c:pt>
                <c:pt idx="16">
                  <c:v>IDCTRN01</c:v>
                </c:pt>
                <c:pt idx="17">
                  <c:v>CANRDR01</c:v>
                </c:pt>
                <c:pt idx="18">
                  <c:v>blit</c:v>
                </c:pt>
                <c:pt idx="19">
                  <c:v>mpeg2</c:v>
                </c:pt>
                <c:pt idx="20">
                  <c:v>PNTRCH01</c:v>
                </c:pt>
                <c:pt idx="21">
                  <c:v>CACHEB01</c:v>
                </c:pt>
                <c:pt idx="22">
                  <c:v>pocsag</c:v>
                </c:pt>
                <c:pt idx="23">
                  <c:v>v42</c:v>
                </c:pt>
                <c:pt idx="24">
                  <c:v>fir</c:v>
                </c:pt>
                <c:pt idx="25">
                  <c:v>TTSPRK01</c:v>
                </c:pt>
                <c:pt idx="26">
                  <c:v>jpeg</c:v>
                </c:pt>
                <c:pt idx="27">
                  <c:v>epic</c:v>
                </c:pt>
                <c:pt idx="28">
                  <c:v>TBLOOK01</c:v>
                </c:pt>
                <c:pt idx="29">
                  <c:v>MATRIX01</c:v>
                </c:pt>
                <c:pt idx="30">
                  <c:v>pegwit</c:v>
                </c:pt>
                <c:pt idx="31">
                  <c:v>matmul</c:v>
                </c:pt>
                <c:pt idx="32">
                  <c:v>AIFFTR01</c:v>
                </c:pt>
                <c:pt idx="33">
                  <c:v>AIIFFT01</c:v>
                </c:pt>
              </c:strCache>
            </c:strRef>
          </c:cat>
          <c:val>
            <c:numRef>
              <c:f>'d$MissAll'!$B$20:$AI$20</c:f>
              <c:numCache>
                <c:formatCode>General</c:formatCode>
                <c:ptCount val="34"/>
                <c:pt idx="0">
                  <c:v>1.65555247931831E-4</c:v>
                </c:pt>
                <c:pt idx="1">
                  <c:v>3.3460529760778301E-4</c:v>
                </c:pt>
                <c:pt idx="2">
                  <c:v>3.7828290802942701E-4</c:v>
                </c:pt>
                <c:pt idx="3">
                  <c:v>6.5047722475323404E-4</c:v>
                </c:pt>
                <c:pt idx="4">
                  <c:v>1.20612449356581E-3</c:v>
                </c:pt>
                <c:pt idx="5">
                  <c:v>1.5113592056502801E-3</c:v>
                </c:pt>
                <c:pt idx="6">
                  <c:v>1.55760421720931E-3</c:v>
                </c:pt>
                <c:pt idx="7">
                  <c:v>1.5975700620964399E-3</c:v>
                </c:pt>
                <c:pt idx="8">
                  <c:v>2.09855803511613E-3</c:v>
                </c:pt>
                <c:pt idx="9">
                  <c:v>3.5047104005180301E-3</c:v>
                </c:pt>
                <c:pt idx="10">
                  <c:v>3.6736994546456201E-3</c:v>
                </c:pt>
                <c:pt idx="11">
                  <c:v>5.3056191700767896E-3</c:v>
                </c:pt>
                <c:pt idx="12">
                  <c:v>5.8218382119109898E-3</c:v>
                </c:pt>
                <c:pt idx="13">
                  <c:v>5.8981912275568602E-3</c:v>
                </c:pt>
                <c:pt idx="14">
                  <c:v>7.0706509321526402E-3</c:v>
                </c:pt>
                <c:pt idx="15">
                  <c:v>7.8337097625547098E-3</c:v>
                </c:pt>
                <c:pt idx="16">
                  <c:v>8.8555976498260695E-3</c:v>
                </c:pt>
                <c:pt idx="17">
                  <c:v>1.01045301215495E-2</c:v>
                </c:pt>
                <c:pt idx="18">
                  <c:v>1.13068459449617E-2</c:v>
                </c:pt>
                <c:pt idx="19">
                  <c:v>1.24674153982297E-2</c:v>
                </c:pt>
                <c:pt idx="20">
                  <c:v>1.40418928498407E-2</c:v>
                </c:pt>
                <c:pt idx="21">
                  <c:v>1.8760611762335799E-2</c:v>
                </c:pt>
                <c:pt idx="22">
                  <c:v>1.9216039586501799E-2</c:v>
                </c:pt>
                <c:pt idx="23">
                  <c:v>2.4734131768783401E-2</c:v>
                </c:pt>
                <c:pt idx="24">
                  <c:v>2.6904588996092299E-2</c:v>
                </c:pt>
                <c:pt idx="25">
                  <c:v>2.8574565193412602E-2</c:v>
                </c:pt>
                <c:pt idx="26">
                  <c:v>3.2910076354728098E-2</c:v>
                </c:pt>
                <c:pt idx="27">
                  <c:v>3.58140805703639E-2</c:v>
                </c:pt>
                <c:pt idx="28">
                  <c:v>3.7500704201172498E-2</c:v>
                </c:pt>
                <c:pt idx="29">
                  <c:v>3.8618533013000299E-2</c:v>
                </c:pt>
                <c:pt idx="30">
                  <c:v>5.49837480414598E-2</c:v>
                </c:pt>
                <c:pt idx="31">
                  <c:v>7.7209718288865803E-2</c:v>
                </c:pt>
                <c:pt idx="32">
                  <c:v>8.0446705541337094E-2</c:v>
                </c:pt>
                <c:pt idx="33">
                  <c:v>8.25676860343144E-2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842808"/>
        <c:axId val="191842416"/>
      </c:barChart>
      <c:catAx>
        <c:axId val="191842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3900000"/>
          <a:lstStyle/>
          <a:p>
            <a:pPr>
              <a:defRPr sz="700" baseline="0"/>
            </a:pPr>
            <a:endParaRPr lang="en-US"/>
          </a:p>
        </c:txPr>
        <c:crossAx val="191842416"/>
        <c:crosses val="autoZero"/>
        <c:auto val="1"/>
        <c:lblAlgn val="ctr"/>
        <c:lblOffset val="100"/>
        <c:noMultiLvlLbl val="0"/>
      </c:catAx>
      <c:valAx>
        <c:axId val="191842416"/>
        <c:scaling>
          <c:orientation val="minMax"/>
          <c:max val="8.5000000000000006E-2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8428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83134171753294E-2"/>
          <c:y val="5.1400554097404502E-2"/>
          <c:w val="0.90146176789430499"/>
          <c:h val="0.73444808982210497"/>
        </c:manualLayout>
      </c:layout>
      <c:barChart>
        <c:barDir val="col"/>
        <c:grouping val="clustered"/>
        <c:varyColors val="0"/>
        <c:ser>
          <c:idx val="0"/>
          <c:order val="0"/>
          <c:tx>
            <c:v>Instruction Cache</c:v>
          </c:tx>
          <c:spPr>
            <a:solidFill>
              <a:srgbClr val="FFC000"/>
            </a:solidFill>
          </c:spPr>
          <c:invertIfNegative val="0"/>
          <c:cat>
            <c:strRef>
              <c:f>'d$Rand'!$AJ$97:$AJ$108</c:f>
              <c:strCache>
                <c:ptCount val="12"/>
                <c:pt idx="0">
                  <c:v>T(1)</c:v>
                </c:pt>
                <c:pt idx="1">
                  <c:v>T(2)</c:v>
                </c:pt>
                <c:pt idx="2">
                  <c:v>T(3)</c:v>
                </c:pt>
                <c:pt idx="3">
                  <c:v>T(4)</c:v>
                </c:pt>
                <c:pt idx="4">
                  <c:v>T(5)</c:v>
                </c:pt>
                <c:pt idx="5">
                  <c:v>T(6)</c:v>
                </c:pt>
                <c:pt idx="6">
                  <c:v>T(7)</c:v>
                </c:pt>
                <c:pt idx="7">
                  <c:v>T(8)</c:v>
                </c:pt>
                <c:pt idx="8">
                  <c:v>T(9)</c:v>
                </c:pt>
                <c:pt idx="9">
                  <c:v>T(10)</c:v>
                </c:pt>
                <c:pt idx="10">
                  <c:v>T(17)</c:v>
                </c:pt>
                <c:pt idx="11">
                  <c:v>T(34)</c:v>
                </c:pt>
              </c:strCache>
            </c:strRef>
          </c:cat>
          <c:val>
            <c:numRef>
              <c:f>'i$Rand'!$AK$97:$AK$108</c:f>
              <c:numCache>
                <c:formatCode>General</c:formatCode>
                <c:ptCount val="12"/>
                <c:pt idx="0">
                  <c:v>1.4802479542666189</c:v>
                </c:pt>
                <c:pt idx="1">
                  <c:v>1.2177534108603341</c:v>
                </c:pt>
                <c:pt idx="2">
                  <c:v>1.380995952581715</c:v>
                </c:pt>
                <c:pt idx="3">
                  <c:v>1.190652838603544</c:v>
                </c:pt>
                <c:pt idx="4">
                  <c:v>1.151135552274009</c:v>
                </c:pt>
                <c:pt idx="5">
                  <c:v>1.172617519370817</c:v>
                </c:pt>
                <c:pt idx="6">
                  <c:v>1.1463690284922889</c:v>
                </c:pt>
                <c:pt idx="7">
                  <c:v>1.1855236523225761</c:v>
                </c:pt>
                <c:pt idx="8">
                  <c:v>1.188893741264945</c:v>
                </c:pt>
                <c:pt idx="9">
                  <c:v>1.1576392922287231</c:v>
                </c:pt>
                <c:pt idx="10">
                  <c:v>1.1622775283739799</c:v>
                </c:pt>
                <c:pt idx="11">
                  <c:v>1.0756705189490661</c:v>
                </c:pt>
              </c:numCache>
            </c:numRef>
          </c:val>
        </c:ser>
        <c:ser>
          <c:idx val="1"/>
          <c:order val="1"/>
          <c:tx>
            <c:v>Data Cache</c:v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'd$Rand'!$AJ$97:$AJ$108</c:f>
              <c:strCache>
                <c:ptCount val="12"/>
                <c:pt idx="0">
                  <c:v>T(1)</c:v>
                </c:pt>
                <c:pt idx="1">
                  <c:v>T(2)</c:v>
                </c:pt>
                <c:pt idx="2">
                  <c:v>T(3)</c:v>
                </c:pt>
                <c:pt idx="3">
                  <c:v>T(4)</c:v>
                </c:pt>
                <c:pt idx="4">
                  <c:v>T(5)</c:v>
                </c:pt>
                <c:pt idx="5">
                  <c:v>T(6)</c:v>
                </c:pt>
                <c:pt idx="6">
                  <c:v>T(7)</c:v>
                </c:pt>
                <c:pt idx="7">
                  <c:v>T(8)</c:v>
                </c:pt>
                <c:pt idx="8">
                  <c:v>T(9)</c:v>
                </c:pt>
                <c:pt idx="9">
                  <c:v>T(10)</c:v>
                </c:pt>
                <c:pt idx="10">
                  <c:v>T(17)</c:v>
                </c:pt>
                <c:pt idx="11">
                  <c:v>T(34)</c:v>
                </c:pt>
              </c:strCache>
            </c:strRef>
          </c:cat>
          <c:val>
            <c:numRef>
              <c:f>'d$Rand'!$AK$97:$AK$108</c:f>
              <c:numCache>
                <c:formatCode>General</c:formatCode>
                <c:ptCount val="12"/>
                <c:pt idx="0">
                  <c:v>1.2760320919057311</c:v>
                </c:pt>
                <c:pt idx="1">
                  <c:v>1.271585369914787</c:v>
                </c:pt>
                <c:pt idx="2">
                  <c:v>1.1621405512910781</c:v>
                </c:pt>
                <c:pt idx="3">
                  <c:v>1.204878881942405</c:v>
                </c:pt>
                <c:pt idx="4">
                  <c:v>1.1998321075962259</c:v>
                </c:pt>
                <c:pt idx="5">
                  <c:v>1.191074401046617</c:v>
                </c:pt>
                <c:pt idx="6">
                  <c:v>1.184579425915975</c:v>
                </c:pt>
                <c:pt idx="7">
                  <c:v>1.140047754900448</c:v>
                </c:pt>
                <c:pt idx="8">
                  <c:v>1.1518427758402501</c:v>
                </c:pt>
                <c:pt idx="9">
                  <c:v>1.1470833100626341</c:v>
                </c:pt>
                <c:pt idx="10">
                  <c:v>1.080628309926412</c:v>
                </c:pt>
                <c:pt idx="11">
                  <c:v>1.1490456374384299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248080"/>
        <c:axId val="194247688"/>
      </c:barChart>
      <c:catAx>
        <c:axId val="19424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247688"/>
        <c:crosses val="autoZero"/>
        <c:auto val="1"/>
        <c:lblAlgn val="ctr"/>
        <c:lblOffset val="100"/>
        <c:noMultiLvlLbl val="0"/>
      </c:catAx>
      <c:valAx>
        <c:axId val="194247688"/>
        <c:scaling>
          <c:orientation val="minMax"/>
          <c:max val="1.5"/>
          <c:min val="0.5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24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505724895207302"/>
          <c:y val="3.0829358155984699E-2"/>
          <c:w val="0.49179998973035199"/>
          <c:h val="0.13121201312777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83134171753294E-2"/>
          <c:y val="5.1400554097404502E-2"/>
          <c:w val="0.90146176789430499"/>
          <c:h val="0.73444808982210497"/>
        </c:manualLayout>
      </c:layout>
      <c:barChart>
        <c:barDir val="col"/>
        <c:grouping val="clustered"/>
        <c:varyColors val="0"/>
        <c:ser>
          <c:idx val="0"/>
          <c:order val="0"/>
          <c:tx>
            <c:v>Instruction Cache</c:v>
          </c:tx>
          <c:spPr>
            <a:solidFill>
              <a:srgbClr val="FFC000"/>
            </a:solidFill>
          </c:spPr>
          <c:invertIfNegative val="0"/>
          <c:cat>
            <c:strRef>
              <c:f>'d$Rand'!$AJ$111:$AJ$122</c:f>
              <c:strCache>
                <c:ptCount val="12"/>
                <c:pt idx="0">
                  <c:v>T(1)</c:v>
                </c:pt>
                <c:pt idx="1">
                  <c:v>T(2)</c:v>
                </c:pt>
                <c:pt idx="2">
                  <c:v>T(3)</c:v>
                </c:pt>
                <c:pt idx="3">
                  <c:v>T(4)</c:v>
                </c:pt>
                <c:pt idx="4">
                  <c:v>T(5)</c:v>
                </c:pt>
                <c:pt idx="5">
                  <c:v>T(6)</c:v>
                </c:pt>
                <c:pt idx="6">
                  <c:v>T(7)</c:v>
                </c:pt>
                <c:pt idx="7">
                  <c:v>T(8)</c:v>
                </c:pt>
                <c:pt idx="8">
                  <c:v>T(9)</c:v>
                </c:pt>
                <c:pt idx="9">
                  <c:v>T(10)</c:v>
                </c:pt>
                <c:pt idx="10">
                  <c:v>T(17)</c:v>
                </c:pt>
                <c:pt idx="11">
                  <c:v>T(34)</c:v>
                </c:pt>
              </c:strCache>
            </c:strRef>
          </c:cat>
          <c:val>
            <c:numRef>
              <c:f>'i$Rand'!$AK$111:$AK$122</c:f>
              <c:numCache>
                <c:formatCode>General</c:formatCode>
                <c:ptCount val="12"/>
                <c:pt idx="0">
                  <c:v>0.88663917108492396</c:v>
                </c:pt>
                <c:pt idx="1">
                  <c:v>0.68499710980252004</c:v>
                </c:pt>
                <c:pt idx="2">
                  <c:v>0.81749046250091395</c:v>
                </c:pt>
                <c:pt idx="3">
                  <c:v>0.67493551121516504</c:v>
                </c:pt>
                <c:pt idx="4">
                  <c:v>0.65469579049147797</c:v>
                </c:pt>
                <c:pt idx="5">
                  <c:v>0.64719472335077299</c:v>
                </c:pt>
                <c:pt idx="6">
                  <c:v>0.63837450000492302</c:v>
                </c:pt>
                <c:pt idx="7">
                  <c:v>0.661875069701784</c:v>
                </c:pt>
                <c:pt idx="8">
                  <c:v>0.66437587533869003</c:v>
                </c:pt>
                <c:pt idx="9">
                  <c:v>0.65268748627808404</c:v>
                </c:pt>
                <c:pt idx="10">
                  <c:v>0.66680484429602505</c:v>
                </c:pt>
                <c:pt idx="11">
                  <c:v>0.59421631667895003</c:v>
                </c:pt>
              </c:numCache>
            </c:numRef>
          </c:val>
        </c:ser>
        <c:ser>
          <c:idx val="1"/>
          <c:order val="1"/>
          <c:tx>
            <c:v>Data Cache</c:v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'd$Rand'!$AJ$111:$AJ$122</c:f>
              <c:strCache>
                <c:ptCount val="12"/>
                <c:pt idx="0">
                  <c:v>T(1)</c:v>
                </c:pt>
                <c:pt idx="1">
                  <c:v>T(2)</c:v>
                </c:pt>
                <c:pt idx="2">
                  <c:v>T(3)</c:v>
                </c:pt>
                <c:pt idx="3">
                  <c:v>T(4)</c:v>
                </c:pt>
                <c:pt idx="4">
                  <c:v>T(5)</c:v>
                </c:pt>
                <c:pt idx="5">
                  <c:v>T(6)</c:v>
                </c:pt>
                <c:pt idx="6">
                  <c:v>T(7)</c:v>
                </c:pt>
                <c:pt idx="7">
                  <c:v>T(8)</c:v>
                </c:pt>
                <c:pt idx="8">
                  <c:v>T(9)</c:v>
                </c:pt>
                <c:pt idx="9">
                  <c:v>T(10)</c:v>
                </c:pt>
                <c:pt idx="10">
                  <c:v>T(17)</c:v>
                </c:pt>
                <c:pt idx="11">
                  <c:v>T(34)</c:v>
                </c:pt>
              </c:strCache>
            </c:strRef>
          </c:cat>
          <c:val>
            <c:numRef>
              <c:f>'d$Rand'!$AK$111:$AK$122</c:f>
              <c:numCache>
                <c:formatCode>General</c:formatCode>
                <c:ptCount val="12"/>
                <c:pt idx="0">
                  <c:v>0.757270243261433</c:v>
                </c:pt>
                <c:pt idx="1">
                  <c:v>0.78259700223547801</c:v>
                </c:pt>
                <c:pt idx="2">
                  <c:v>0.69636114212492495</c:v>
                </c:pt>
                <c:pt idx="3">
                  <c:v>0.71746693057326005</c:v>
                </c:pt>
                <c:pt idx="4">
                  <c:v>0.71206395730171002</c:v>
                </c:pt>
                <c:pt idx="5">
                  <c:v>0.70728401757027504</c:v>
                </c:pt>
                <c:pt idx="6">
                  <c:v>0.70560418069602704</c:v>
                </c:pt>
                <c:pt idx="7">
                  <c:v>0.69571649255508705</c:v>
                </c:pt>
                <c:pt idx="8">
                  <c:v>0.70264610551920503</c:v>
                </c:pt>
                <c:pt idx="9">
                  <c:v>0.70341796583618799</c:v>
                </c:pt>
                <c:pt idx="10">
                  <c:v>0.66526865386705203</c:v>
                </c:pt>
                <c:pt idx="11">
                  <c:v>0.67966099457449702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249648"/>
        <c:axId val="194249256"/>
      </c:barChart>
      <c:catAx>
        <c:axId val="19424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249256"/>
        <c:crosses val="autoZero"/>
        <c:auto val="1"/>
        <c:lblAlgn val="ctr"/>
        <c:lblOffset val="100"/>
        <c:noMultiLvlLbl val="0"/>
      </c:catAx>
      <c:valAx>
        <c:axId val="194249256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194249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699545470215497"/>
          <c:y val="3.8805620037704103E-2"/>
          <c:w val="0.39874064720598201"/>
          <c:h val="0.11306968663110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29976019391598E-2"/>
          <c:y val="4.9931973078195198E-2"/>
          <c:w val="0.89218105006899595"/>
          <c:h val="0.59295289250754801"/>
        </c:manualLayout>
      </c:layout>
      <c:barChart>
        <c:barDir val="col"/>
        <c:grouping val="clustered"/>
        <c:varyColors val="0"/>
        <c:ser>
          <c:idx val="0"/>
          <c:order val="0"/>
          <c:tx>
            <c:v>Normalized</c:v>
          </c:tx>
          <c:spPr>
            <a:solidFill>
              <a:srgbClr val="FFC000"/>
            </a:solidFill>
          </c:spPr>
          <c:invertIfNegative val="0"/>
          <c:cat>
            <c:strRef>
              <c:f>('d$Miss'!$E$51:$Q$51,'d$Miss'!$U$51:$AK$51)</c:f>
              <c:strCache>
                <c:ptCount val="30"/>
                <c:pt idx="0">
                  <c:v>PNTRCH01</c:v>
                </c:pt>
                <c:pt idx="1">
                  <c:v>AIFFTR01</c:v>
                </c:pt>
                <c:pt idx="2">
                  <c:v>ucbqsort</c:v>
                </c:pt>
                <c:pt idx="3">
                  <c:v>AIIFFT01</c:v>
                </c:pt>
                <c:pt idx="4">
                  <c:v>epic</c:v>
                </c:pt>
                <c:pt idx="5">
                  <c:v>MATRIX01</c:v>
                </c:pt>
                <c:pt idx="6">
                  <c:v>IDCTRN01</c:v>
                </c:pt>
                <c:pt idx="7">
                  <c:v>binary</c:v>
                </c:pt>
                <c:pt idx="8">
                  <c:v>Group Average</c:v>
                </c:pt>
                <c:pt idx="9">
                  <c:v>g3fax</c:v>
                </c:pt>
                <c:pt idx="10">
                  <c:v>brev</c:v>
                </c:pt>
                <c:pt idx="11">
                  <c:v>AIFIRF01</c:v>
                </c:pt>
                <c:pt idx="12">
                  <c:v>mpeg2</c:v>
                </c:pt>
                <c:pt idx="13">
                  <c:v>RSPEED01</c:v>
                </c:pt>
                <c:pt idx="14">
                  <c:v>TBLOOK01</c:v>
                </c:pt>
                <c:pt idx="15">
                  <c:v>pocsag</c:v>
                </c:pt>
                <c:pt idx="16">
                  <c:v>CACHEB01</c:v>
                </c:pt>
                <c:pt idx="17">
                  <c:v>Group Average</c:v>
                </c:pt>
                <c:pt idx="18">
                  <c:v>fir</c:v>
                </c:pt>
                <c:pt idx="19">
                  <c:v>BITMNP01</c:v>
                </c:pt>
                <c:pt idx="20">
                  <c:v>TTSPRK01</c:v>
                </c:pt>
                <c:pt idx="21">
                  <c:v>ps-jpeg</c:v>
                </c:pt>
                <c:pt idx="22">
                  <c:v>bilv</c:v>
                </c:pt>
                <c:pt idx="23">
                  <c:v>matmul</c:v>
                </c:pt>
                <c:pt idx="24">
                  <c:v>jpeg</c:v>
                </c:pt>
                <c:pt idx="25">
                  <c:v>v42</c:v>
                </c:pt>
                <c:pt idx="26">
                  <c:v>g721</c:v>
                </c:pt>
                <c:pt idx="27">
                  <c:v>Group Average</c:v>
                </c:pt>
                <c:pt idx="28">
                  <c:v>Total Average</c:v>
                </c:pt>
                <c:pt idx="29">
                  <c:v>pegwit</c:v>
                </c:pt>
              </c:strCache>
            </c:strRef>
          </c:cat>
          <c:val>
            <c:numRef>
              <c:f>('d$Miss'!$E$52:$Q$52,'d$Miss'!$U$52:$AI$52)</c:f>
              <c:numCache>
                <c:formatCode>General</c:formatCode>
                <c:ptCount val="28"/>
                <c:pt idx="0">
                  <c:v>0.81695305845707999</c:v>
                </c:pt>
                <c:pt idx="1">
                  <c:v>0.80820719316602596</c:v>
                </c:pt>
                <c:pt idx="2">
                  <c:v>0.957998958321025</c:v>
                </c:pt>
                <c:pt idx="3">
                  <c:v>0.83639914634499202</c:v>
                </c:pt>
                <c:pt idx="4">
                  <c:v>0.87303316463207703</c:v>
                </c:pt>
                <c:pt idx="5">
                  <c:v>0.819893707853114</c:v>
                </c:pt>
                <c:pt idx="6">
                  <c:v>0.90737121813410304</c:v>
                </c:pt>
                <c:pt idx="7">
                  <c:v>0.82318881328464399</c:v>
                </c:pt>
                <c:pt idx="9">
                  <c:v>0.95946801946689098</c:v>
                </c:pt>
                <c:pt idx="10">
                  <c:v>0.95832026784275703</c:v>
                </c:pt>
                <c:pt idx="11">
                  <c:v>0.95820556731273099</c:v>
                </c:pt>
                <c:pt idx="12">
                  <c:v>0.97291215955876298</c:v>
                </c:pt>
                <c:pt idx="13">
                  <c:v>0.96183440844961599</c:v>
                </c:pt>
                <c:pt idx="14">
                  <c:v>0.96127287543142703</c:v>
                </c:pt>
                <c:pt idx="15">
                  <c:v>0.93809833335203197</c:v>
                </c:pt>
                <c:pt idx="16">
                  <c:v>0.59190529552363202</c:v>
                </c:pt>
                <c:pt idx="18">
                  <c:v>1.1310896167485129</c:v>
                </c:pt>
                <c:pt idx="19">
                  <c:v>0.63027546624957298</c:v>
                </c:pt>
                <c:pt idx="20">
                  <c:v>0.64418516891214905</c:v>
                </c:pt>
                <c:pt idx="21">
                  <c:v>1.3572560712466699</c:v>
                </c:pt>
                <c:pt idx="22">
                  <c:v>1.5481077172957149</c:v>
                </c:pt>
                <c:pt idx="23">
                  <c:v>1.073059264959827</c:v>
                </c:pt>
                <c:pt idx="24">
                  <c:v>0.702667441874543</c:v>
                </c:pt>
                <c:pt idx="25">
                  <c:v>0.29611505618698603</c:v>
                </c:pt>
                <c:pt idx="26">
                  <c:v>0.86518516807370205</c:v>
                </c:pt>
              </c:numCache>
            </c:numRef>
          </c:val>
        </c:ser>
        <c:ser>
          <c:idx val="1"/>
          <c:order val="1"/>
          <c:tx>
            <c:v>Group Average</c:v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('d$Miss'!$E$51:$Q$51,'d$Miss'!$U$51:$AK$51)</c:f>
              <c:strCache>
                <c:ptCount val="30"/>
                <c:pt idx="0">
                  <c:v>PNTRCH01</c:v>
                </c:pt>
                <c:pt idx="1">
                  <c:v>AIFFTR01</c:v>
                </c:pt>
                <c:pt idx="2">
                  <c:v>ucbqsort</c:v>
                </c:pt>
                <c:pt idx="3">
                  <c:v>AIIFFT01</c:v>
                </c:pt>
                <c:pt idx="4">
                  <c:v>epic</c:v>
                </c:pt>
                <c:pt idx="5">
                  <c:v>MATRIX01</c:v>
                </c:pt>
                <c:pt idx="6">
                  <c:v>IDCTRN01</c:v>
                </c:pt>
                <c:pt idx="7">
                  <c:v>binary</c:v>
                </c:pt>
                <c:pt idx="8">
                  <c:v>Group Average</c:v>
                </c:pt>
                <c:pt idx="9">
                  <c:v>g3fax</c:v>
                </c:pt>
                <c:pt idx="10">
                  <c:v>brev</c:v>
                </c:pt>
                <c:pt idx="11">
                  <c:v>AIFIRF01</c:v>
                </c:pt>
                <c:pt idx="12">
                  <c:v>mpeg2</c:v>
                </c:pt>
                <c:pt idx="13">
                  <c:v>RSPEED01</c:v>
                </c:pt>
                <c:pt idx="14">
                  <c:v>TBLOOK01</c:v>
                </c:pt>
                <c:pt idx="15">
                  <c:v>pocsag</c:v>
                </c:pt>
                <c:pt idx="16">
                  <c:v>CACHEB01</c:v>
                </c:pt>
                <c:pt idx="17">
                  <c:v>Group Average</c:v>
                </c:pt>
                <c:pt idx="18">
                  <c:v>fir</c:v>
                </c:pt>
                <c:pt idx="19">
                  <c:v>BITMNP01</c:v>
                </c:pt>
                <c:pt idx="20">
                  <c:v>TTSPRK01</c:v>
                </c:pt>
                <c:pt idx="21">
                  <c:v>ps-jpeg</c:v>
                </c:pt>
                <c:pt idx="22">
                  <c:v>bilv</c:v>
                </c:pt>
                <c:pt idx="23">
                  <c:v>matmul</c:v>
                </c:pt>
                <c:pt idx="24">
                  <c:v>jpeg</c:v>
                </c:pt>
                <c:pt idx="25">
                  <c:v>v42</c:v>
                </c:pt>
                <c:pt idx="26">
                  <c:v>g721</c:v>
                </c:pt>
                <c:pt idx="27">
                  <c:v>Group Average</c:v>
                </c:pt>
                <c:pt idx="28">
                  <c:v>Total Average</c:v>
                </c:pt>
                <c:pt idx="29">
                  <c:v>pegwit</c:v>
                </c:pt>
              </c:strCache>
            </c:strRef>
          </c:cat>
          <c:val>
            <c:numRef>
              <c:f>('d$Miss'!$E$48:$Q$48,'d$Miss'!$U$48:$AI$48)</c:f>
              <c:numCache>
                <c:formatCode>General</c:formatCode>
                <c:ptCount val="28"/>
                <c:pt idx="8">
                  <c:v>0.97126045054944199</c:v>
                </c:pt>
                <c:pt idx="17">
                  <c:v>0.92278527776732899</c:v>
                </c:pt>
                <c:pt idx="27">
                  <c:v>1.01251815028619</c:v>
                </c:pt>
              </c:numCache>
            </c:numRef>
          </c:val>
        </c:ser>
        <c:ser>
          <c:idx val="2"/>
          <c:order val="2"/>
          <c:tx>
            <c:v>Total Average</c:v>
          </c:tx>
          <c:invertIfNegative val="0"/>
          <c:dPt>
            <c:idx val="28"/>
            <c:invertIfNegative val="0"/>
            <c:bubble3D val="0"/>
            <c:spPr>
              <a:solidFill>
                <a:schemeClr val="accent1"/>
              </a:solidFill>
            </c:spPr>
          </c:dPt>
          <c:cat>
            <c:strRef>
              <c:f>('d$Miss'!$E$51:$Q$51,'d$Miss'!$U$51:$AK$51)</c:f>
              <c:strCache>
                <c:ptCount val="30"/>
                <c:pt idx="0">
                  <c:v>PNTRCH01</c:v>
                </c:pt>
                <c:pt idx="1">
                  <c:v>AIFFTR01</c:v>
                </c:pt>
                <c:pt idx="2">
                  <c:v>ucbqsort</c:v>
                </c:pt>
                <c:pt idx="3">
                  <c:v>AIIFFT01</c:v>
                </c:pt>
                <c:pt idx="4">
                  <c:v>epic</c:v>
                </c:pt>
                <c:pt idx="5">
                  <c:v>MATRIX01</c:v>
                </c:pt>
                <c:pt idx="6">
                  <c:v>IDCTRN01</c:v>
                </c:pt>
                <c:pt idx="7">
                  <c:v>binary</c:v>
                </c:pt>
                <c:pt idx="8">
                  <c:v>Group Average</c:v>
                </c:pt>
                <c:pt idx="9">
                  <c:v>g3fax</c:v>
                </c:pt>
                <c:pt idx="10">
                  <c:v>brev</c:v>
                </c:pt>
                <c:pt idx="11">
                  <c:v>AIFIRF01</c:v>
                </c:pt>
                <c:pt idx="12">
                  <c:v>mpeg2</c:v>
                </c:pt>
                <c:pt idx="13">
                  <c:v>RSPEED01</c:v>
                </c:pt>
                <c:pt idx="14">
                  <c:v>TBLOOK01</c:v>
                </c:pt>
                <c:pt idx="15">
                  <c:v>pocsag</c:v>
                </c:pt>
                <c:pt idx="16">
                  <c:v>CACHEB01</c:v>
                </c:pt>
                <c:pt idx="17">
                  <c:v>Group Average</c:v>
                </c:pt>
                <c:pt idx="18">
                  <c:v>fir</c:v>
                </c:pt>
                <c:pt idx="19">
                  <c:v>BITMNP01</c:v>
                </c:pt>
                <c:pt idx="20">
                  <c:v>TTSPRK01</c:v>
                </c:pt>
                <c:pt idx="21">
                  <c:v>ps-jpeg</c:v>
                </c:pt>
                <c:pt idx="22">
                  <c:v>bilv</c:v>
                </c:pt>
                <c:pt idx="23">
                  <c:v>matmul</c:v>
                </c:pt>
                <c:pt idx="24">
                  <c:v>jpeg</c:v>
                </c:pt>
                <c:pt idx="25">
                  <c:v>v42</c:v>
                </c:pt>
                <c:pt idx="26">
                  <c:v>g721</c:v>
                </c:pt>
                <c:pt idx="27">
                  <c:v>Group Average</c:v>
                </c:pt>
                <c:pt idx="28">
                  <c:v>Total Average</c:v>
                </c:pt>
                <c:pt idx="29">
                  <c:v>pegwit</c:v>
                </c:pt>
              </c:strCache>
            </c:strRef>
          </c:cat>
          <c:val>
            <c:numRef>
              <c:f>('d$Miss'!$E$54:$Q$54,'d$Miss'!$U$54:$AJ$54)</c:f>
              <c:numCache>
                <c:formatCode>General</c:formatCode>
                <c:ptCount val="29"/>
                <c:pt idx="28">
                  <c:v>0.89572012634714404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248864"/>
        <c:axId val="194246512"/>
      </c:barChart>
      <c:catAx>
        <c:axId val="194248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246512"/>
        <c:crosses val="autoZero"/>
        <c:auto val="1"/>
        <c:lblAlgn val="ctr"/>
        <c:lblOffset val="100"/>
        <c:noMultiLvlLbl val="0"/>
      </c:catAx>
      <c:valAx>
        <c:axId val="194246512"/>
        <c:scaling>
          <c:orientation val="minMax"/>
          <c:max val="1.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2488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8354946027399"/>
          <c:y val="6.1180112055792803E-2"/>
          <c:w val="0.85199038926672699"/>
          <c:h val="0.56736164190889304"/>
        </c:manualLayout>
      </c:layout>
      <c:barChart>
        <c:barDir val="col"/>
        <c:grouping val="clustered"/>
        <c:varyColors val="0"/>
        <c:ser>
          <c:idx val="0"/>
          <c:order val="0"/>
          <c:tx>
            <c:v>Normalized</c:v>
          </c:tx>
          <c:spPr>
            <a:solidFill>
              <a:srgbClr val="FFC000"/>
            </a:solidFill>
          </c:spPr>
          <c:invertIfNegative val="0"/>
          <c:cat>
            <c:strRef>
              <c:f>('d$Miss'!$E$51:$Q$51,'d$Miss'!$U$51:$AK$51)</c:f>
              <c:strCache>
                <c:ptCount val="30"/>
                <c:pt idx="0">
                  <c:v>PNTRCH01</c:v>
                </c:pt>
                <c:pt idx="1">
                  <c:v>AIFFTR01</c:v>
                </c:pt>
                <c:pt idx="2">
                  <c:v>ucbqsort</c:v>
                </c:pt>
                <c:pt idx="3">
                  <c:v>AIIFFT01</c:v>
                </c:pt>
                <c:pt idx="4">
                  <c:v>epic</c:v>
                </c:pt>
                <c:pt idx="5">
                  <c:v>MATRIX01</c:v>
                </c:pt>
                <c:pt idx="6">
                  <c:v>IDCTRN01</c:v>
                </c:pt>
                <c:pt idx="7">
                  <c:v>binary</c:v>
                </c:pt>
                <c:pt idx="8">
                  <c:v>Group Average</c:v>
                </c:pt>
                <c:pt idx="9">
                  <c:v>g3fax</c:v>
                </c:pt>
                <c:pt idx="10">
                  <c:v>brev</c:v>
                </c:pt>
                <c:pt idx="11">
                  <c:v>AIFIRF01</c:v>
                </c:pt>
                <c:pt idx="12">
                  <c:v>mpeg2</c:v>
                </c:pt>
                <c:pt idx="13">
                  <c:v>RSPEED01</c:v>
                </c:pt>
                <c:pt idx="14">
                  <c:v>TBLOOK01</c:v>
                </c:pt>
                <c:pt idx="15">
                  <c:v>pocsag</c:v>
                </c:pt>
                <c:pt idx="16">
                  <c:v>CACHEB01</c:v>
                </c:pt>
                <c:pt idx="17">
                  <c:v>Group Average</c:v>
                </c:pt>
                <c:pt idx="18">
                  <c:v>fir</c:v>
                </c:pt>
                <c:pt idx="19">
                  <c:v>BITMNP01</c:v>
                </c:pt>
                <c:pt idx="20">
                  <c:v>TTSPRK01</c:v>
                </c:pt>
                <c:pt idx="21">
                  <c:v>ps-jpeg</c:v>
                </c:pt>
                <c:pt idx="22">
                  <c:v>bilv</c:v>
                </c:pt>
                <c:pt idx="23">
                  <c:v>matmul</c:v>
                </c:pt>
                <c:pt idx="24">
                  <c:v>jpeg</c:v>
                </c:pt>
                <c:pt idx="25">
                  <c:v>v42</c:v>
                </c:pt>
                <c:pt idx="26">
                  <c:v>g721</c:v>
                </c:pt>
                <c:pt idx="27">
                  <c:v>Group Average</c:v>
                </c:pt>
                <c:pt idx="28">
                  <c:v>Total Average</c:v>
                </c:pt>
                <c:pt idx="29">
                  <c:v>pegwit</c:v>
                </c:pt>
              </c:strCache>
            </c:strRef>
          </c:cat>
          <c:val>
            <c:numRef>
              <c:f>('d$Miss'!$E$47:$Q$47,'d$Miss'!$U$47:$AI$47)</c:f>
              <c:numCache>
                <c:formatCode>General</c:formatCode>
                <c:ptCount val="28"/>
                <c:pt idx="0">
                  <c:v>0.71535080581288202</c:v>
                </c:pt>
                <c:pt idx="1">
                  <c:v>1.097874356722099</c:v>
                </c:pt>
                <c:pt idx="2">
                  <c:v>0.90992811526540895</c:v>
                </c:pt>
                <c:pt idx="3">
                  <c:v>0.87684818154497901</c:v>
                </c:pt>
                <c:pt idx="4">
                  <c:v>0.84121331878474204</c:v>
                </c:pt>
                <c:pt idx="5">
                  <c:v>1.2107092841295271</c:v>
                </c:pt>
                <c:pt idx="6">
                  <c:v>0.92633462100665098</c:v>
                </c:pt>
                <c:pt idx="7">
                  <c:v>1.191824921129244</c:v>
                </c:pt>
                <c:pt idx="9">
                  <c:v>0.89730504306303105</c:v>
                </c:pt>
                <c:pt idx="10">
                  <c:v>0.96717581073466796</c:v>
                </c:pt>
                <c:pt idx="11">
                  <c:v>0.89621314010692799</c:v>
                </c:pt>
                <c:pt idx="12">
                  <c:v>1.03595137798897</c:v>
                </c:pt>
                <c:pt idx="13">
                  <c:v>0.93759727000642701</c:v>
                </c:pt>
                <c:pt idx="14">
                  <c:v>0.88845796343282302</c:v>
                </c:pt>
                <c:pt idx="15">
                  <c:v>0.94961694181429102</c:v>
                </c:pt>
                <c:pt idx="16">
                  <c:v>0.80996467499149805</c:v>
                </c:pt>
                <c:pt idx="18">
                  <c:v>1.007157369593296</c:v>
                </c:pt>
                <c:pt idx="19">
                  <c:v>1.0121026396714741</c:v>
                </c:pt>
                <c:pt idx="20">
                  <c:v>1.1868041249672101</c:v>
                </c:pt>
                <c:pt idx="21">
                  <c:v>0.98665429218123102</c:v>
                </c:pt>
                <c:pt idx="22">
                  <c:v>0.95646001711379403</c:v>
                </c:pt>
                <c:pt idx="23">
                  <c:v>0.99495391862676197</c:v>
                </c:pt>
                <c:pt idx="24">
                  <c:v>0.942844167317619</c:v>
                </c:pt>
                <c:pt idx="25">
                  <c:v>0.95263452445928398</c:v>
                </c:pt>
                <c:pt idx="26">
                  <c:v>1.073052298645037</c:v>
                </c:pt>
              </c:numCache>
            </c:numRef>
          </c:val>
        </c:ser>
        <c:ser>
          <c:idx val="1"/>
          <c:order val="1"/>
          <c:tx>
            <c:v>Group Average</c:v>
          </c:tx>
          <c:spPr>
            <a:solidFill>
              <a:srgbClr val="6666FF"/>
            </a:solidFill>
          </c:spPr>
          <c:invertIfNegative val="0"/>
          <c:cat>
            <c:strRef>
              <c:f>('d$Miss'!$E$51:$Q$51,'d$Miss'!$U$51:$AK$51)</c:f>
              <c:strCache>
                <c:ptCount val="30"/>
                <c:pt idx="0">
                  <c:v>PNTRCH01</c:v>
                </c:pt>
                <c:pt idx="1">
                  <c:v>AIFFTR01</c:v>
                </c:pt>
                <c:pt idx="2">
                  <c:v>ucbqsort</c:v>
                </c:pt>
                <c:pt idx="3">
                  <c:v>AIIFFT01</c:v>
                </c:pt>
                <c:pt idx="4">
                  <c:v>epic</c:v>
                </c:pt>
                <c:pt idx="5">
                  <c:v>MATRIX01</c:v>
                </c:pt>
                <c:pt idx="6">
                  <c:v>IDCTRN01</c:v>
                </c:pt>
                <c:pt idx="7">
                  <c:v>binary</c:v>
                </c:pt>
                <c:pt idx="8">
                  <c:v>Group Average</c:v>
                </c:pt>
                <c:pt idx="9">
                  <c:v>g3fax</c:v>
                </c:pt>
                <c:pt idx="10">
                  <c:v>brev</c:v>
                </c:pt>
                <c:pt idx="11">
                  <c:v>AIFIRF01</c:v>
                </c:pt>
                <c:pt idx="12">
                  <c:v>mpeg2</c:v>
                </c:pt>
                <c:pt idx="13">
                  <c:v>RSPEED01</c:v>
                </c:pt>
                <c:pt idx="14">
                  <c:v>TBLOOK01</c:v>
                </c:pt>
                <c:pt idx="15">
                  <c:v>pocsag</c:v>
                </c:pt>
                <c:pt idx="16">
                  <c:v>CACHEB01</c:v>
                </c:pt>
                <c:pt idx="17">
                  <c:v>Group Average</c:v>
                </c:pt>
                <c:pt idx="18">
                  <c:v>fir</c:v>
                </c:pt>
                <c:pt idx="19">
                  <c:v>BITMNP01</c:v>
                </c:pt>
                <c:pt idx="20">
                  <c:v>TTSPRK01</c:v>
                </c:pt>
                <c:pt idx="21">
                  <c:v>ps-jpeg</c:v>
                </c:pt>
                <c:pt idx="22">
                  <c:v>bilv</c:v>
                </c:pt>
                <c:pt idx="23">
                  <c:v>matmul</c:v>
                </c:pt>
                <c:pt idx="24">
                  <c:v>jpeg</c:v>
                </c:pt>
                <c:pt idx="25">
                  <c:v>v42</c:v>
                </c:pt>
                <c:pt idx="26">
                  <c:v>g721</c:v>
                </c:pt>
                <c:pt idx="27">
                  <c:v>Group Average</c:v>
                </c:pt>
                <c:pt idx="28">
                  <c:v>Total Average</c:v>
                </c:pt>
                <c:pt idx="29">
                  <c:v>pegwit</c:v>
                </c:pt>
              </c:strCache>
            </c:strRef>
          </c:cat>
          <c:val>
            <c:numRef>
              <c:f>('d$Miss'!$E$53:$Q$53,'d$Miss'!$U$53:$AI$53)</c:f>
              <c:numCache>
                <c:formatCode>General</c:formatCode>
                <c:ptCount val="28"/>
                <c:pt idx="8">
                  <c:v>0.85538065752413295</c:v>
                </c:pt>
                <c:pt idx="17">
                  <c:v>0.91275211586723104</c:v>
                </c:pt>
                <c:pt idx="27">
                  <c:v>0.84632903734756604</c:v>
                </c:pt>
              </c:numCache>
            </c:numRef>
          </c:val>
        </c:ser>
        <c:ser>
          <c:idx val="2"/>
          <c:order val="2"/>
          <c:tx>
            <c:v>Total Average</c:v>
          </c:tx>
          <c:spPr>
            <a:solidFill>
              <a:schemeClr val="accent1"/>
            </a:solidFill>
          </c:spPr>
          <c:invertIfNegative val="0"/>
          <c:cat>
            <c:strRef>
              <c:f>('d$Miss'!$E$51:$Q$51,'d$Miss'!$U$51:$AK$51)</c:f>
              <c:strCache>
                <c:ptCount val="30"/>
                <c:pt idx="0">
                  <c:v>PNTRCH01</c:v>
                </c:pt>
                <c:pt idx="1">
                  <c:v>AIFFTR01</c:v>
                </c:pt>
                <c:pt idx="2">
                  <c:v>ucbqsort</c:v>
                </c:pt>
                <c:pt idx="3">
                  <c:v>AIIFFT01</c:v>
                </c:pt>
                <c:pt idx="4">
                  <c:v>epic</c:v>
                </c:pt>
                <c:pt idx="5">
                  <c:v>MATRIX01</c:v>
                </c:pt>
                <c:pt idx="6">
                  <c:v>IDCTRN01</c:v>
                </c:pt>
                <c:pt idx="7">
                  <c:v>binary</c:v>
                </c:pt>
                <c:pt idx="8">
                  <c:v>Group Average</c:v>
                </c:pt>
                <c:pt idx="9">
                  <c:v>g3fax</c:v>
                </c:pt>
                <c:pt idx="10">
                  <c:v>brev</c:v>
                </c:pt>
                <c:pt idx="11">
                  <c:v>AIFIRF01</c:v>
                </c:pt>
                <c:pt idx="12">
                  <c:v>mpeg2</c:v>
                </c:pt>
                <c:pt idx="13">
                  <c:v>RSPEED01</c:v>
                </c:pt>
                <c:pt idx="14">
                  <c:v>TBLOOK01</c:v>
                </c:pt>
                <c:pt idx="15">
                  <c:v>pocsag</c:v>
                </c:pt>
                <c:pt idx="16">
                  <c:v>CACHEB01</c:v>
                </c:pt>
                <c:pt idx="17">
                  <c:v>Group Average</c:v>
                </c:pt>
                <c:pt idx="18">
                  <c:v>fir</c:v>
                </c:pt>
                <c:pt idx="19">
                  <c:v>BITMNP01</c:v>
                </c:pt>
                <c:pt idx="20">
                  <c:v>TTSPRK01</c:v>
                </c:pt>
                <c:pt idx="21">
                  <c:v>ps-jpeg</c:v>
                </c:pt>
                <c:pt idx="22">
                  <c:v>bilv</c:v>
                </c:pt>
                <c:pt idx="23">
                  <c:v>matmul</c:v>
                </c:pt>
                <c:pt idx="24">
                  <c:v>jpeg</c:v>
                </c:pt>
                <c:pt idx="25">
                  <c:v>v42</c:v>
                </c:pt>
                <c:pt idx="26">
                  <c:v>g721</c:v>
                </c:pt>
                <c:pt idx="27">
                  <c:v>Group Average</c:v>
                </c:pt>
                <c:pt idx="28">
                  <c:v>Total Average</c:v>
                </c:pt>
                <c:pt idx="29">
                  <c:v>pegwit</c:v>
                </c:pt>
              </c:strCache>
            </c:strRef>
          </c:cat>
          <c:val>
            <c:numRef>
              <c:f>('d$Miss'!$E$49:$Q$49,'d$Miss'!$U$49:$AJ$49)</c:f>
              <c:numCache>
                <c:formatCode>General</c:formatCode>
                <c:ptCount val="29"/>
                <c:pt idx="28">
                  <c:v>0.97060116716439504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525168"/>
        <c:axId val="194527128"/>
      </c:barChart>
      <c:catAx>
        <c:axId val="194525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527128"/>
        <c:crosses val="autoZero"/>
        <c:auto val="1"/>
        <c:lblAlgn val="ctr"/>
        <c:lblOffset val="100"/>
        <c:noMultiLvlLbl val="0"/>
      </c:catAx>
      <c:valAx>
        <c:axId val="194527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945251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Applications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Normalized 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Training Sets T(3)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Normalized 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676488"/>
        <c:axId val="210680016"/>
      </c:barChart>
      <c:catAx>
        <c:axId val="21067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0680016"/>
        <c:crosses val="autoZero"/>
        <c:auto val="1"/>
        <c:lblAlgn val="ctr"/>
        <c:lblOffset val="100"/>
        <c:noMultiLvlLbl val="0"/>
      </c:catAx>
      <c:valAx>
        <c:axId val="21068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676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869471784776903"/>
          <c:y val="0.41255542095699577"/>
          <c:w val="0.30922194881889759"/>
          <c:h val="0.324889158086008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A3B0-1795-46B6-ADDA-43463B46BAB3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403B-C237-4D64-BDAD-4C2CCB525A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ECC3-76F9-4471-8DEB-9E8B6DC14D05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AB3-9FD7-4D9A-AAFA-06FB90D79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718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75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64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10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6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Hammam</a:t>
            </a:r>
            <a:r>
              <a:rPr lang="en-US" dirty="0" smtClean="0"/>
              <a:t>:</a:t>
            </a:r>
            <a:r>
              <a:rPr lang="en-US" baseline="0" dirty="0" smtClean="0"/>
              <a:t> I like the small, but impactful change. Now SWAB (old work) is presented and we can move on with </a:t>
            </a:r>
            <a:r>
              <a:rPr lang="en-US" i="1" baseline="0" dirty="0" smtClean="0"/>
              <a:t>our</a:t>
            </a:r>
            <a:r>
              <a:rPr lang="en-US" i="0" baseline="0" dirty="0" smtClean="0"/>
              <a:t> contribution about broadening SWAB’s </a:t>
            </a:r>
            <a:r>
              <a:rPr lang="en-US" i="0" baseline="0" smtClean="0"/>
              <a:t>applicability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1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000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>
              <a:defRPr sz="14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F543D73-6B9C-4B5C-A684-39CA17D8C92B}" type="slidenum">
              <a:rPr lang="en-US" altLang="en-US" smtClean="0"/>
              <a:pPr algn="r"/>
              <a:t>‹#›</a:t>
            </a:fld>
            <a:r>
              <a:rPr lang="en-US" altLang="en-US" dirty="0" smtClean="0"/>
              <a:t>/17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5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46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41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15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6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95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07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009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30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2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0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AB8033-CFE3-41A8-AB19-9094282474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600" dirty="0">
                <a:solidFill>
                  <a:schemeClr val="accent2"/>
                </a:solidFill>
              </a:rPr>
              <a:t>Minimum Effort Design Space </a:t>
            </a:r>
            <a:r>
              <a:rPr lang="en-US" sz="3600" dirty="0" err="1">
                <a:solidFill>
                  <a:schemeClr val="accent2"/>
                </a:solidFill>
              </a:rPr>
              <a:t>Subsetting</a:t>
            </a:r>
            <a:r>
              <a:rPr lang="en-US" sz="3600" dirty="0">
                <a:solidFill>
                  <a:schemeClr val="accent2"/>
                </a:solidFill>
              </a:rPr>
              <a:t> for Configurable Caches</a:t>
            </a:r>
            <a:endParaRPr lang="en-US" sz="3600" dirty="0" smtClean="0">
              <a:solidFill>
                <a:schemeClr val="accent2"/>
              </a:solidFill>
            </a:endParaRP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>
              <a:spcAft>
                <a:spcPts val="400"/>
              </a:spcAft>
            </a:pPr>
            <a:r>
              <a:rPr lang="en-US" sz="1800" dirty="0" err="1" smtClean="0">
                <a:ea typeface="ＭＳ Ｐゴシック" pitchFamily="16" charset="-128"/>
              </a:rPr>
              <a:t>Hammam</a:t>
            </a:r>
            <a:r>
              <a:rPr lang="en-US" sz="1800" dirty="0" smtClean="0">
                <a:ea typeface="ＭＳ Ｐゴシック" pitchFamily="16" charset="-128"/>
              </a:rPr>
              <a:t> </a:t>
            </a:r>
            <a:r>
              <a:rPr lang="en-US" sz="1800" dirty="0" err="1" smtClean="0">
                <a:ea typeface="ＭＳ Ｐゴシック" pitchFamily="16" charset="-128"/>
              </a:rPr>
              <a:t>Alsafrjalani</a:t>
            </a:r>
            <a:r>
              <a:rPr lang="en-US" dirty="0" smtClean="0">
                <a:ea typeface="ＭＳ Ｐゴシック" pitchFamily="16" charset="-128"/>
              </a:rPr>
              <a:t>, </a:t>
            </a:r>
            <a:r>
              <a:rPr lang="en-US" sz="1800" dirty="0" smtClean="0">
                <a:ea typeface="ＭＳ Ｐゴシック" pitchFamily="16" charset="-128"/>
              </a:rPr>
              <a:t>Ann Gordon-Ross</a:t>
            </a:r>
            <a:r>
              <a:rPr lang="en-US" baseline="30000" smtClean="0">
                <a:ea typeface="ＭＳ Ｐゴシック" pitchFamily="16" charset="-128"/>
              </a:rPr>
              <a:t>+</a:t>
            </a:r>
            <a:r>
              <a:rPr lang="en-US" sz="1800" smtClean="0">
                <a:ea typeface="ＭＳ Ｐゴシック" pitchFamily="16" charset="-128"/>
              </a:rPr>
              <a:t>, and Pablo </a:t>
            </a:r>
            <a:r>
              <a:rPr lang="en-US" sz="1800" dirty="0" err="1" smtClean="0">
                <a:ea typeface="ＭＳ Ｐゴシック" pitchFamily="16" charset="-128"/>
              </a:rPr>
              <a:t>Viana</a:t>
            </a:r>
            <a:endParaRPr lang="en-US" sz="1800" baseline="30000" dirty="0">
              <a:ea typeface="ＭＳ Ｐゴシック" pitchFamily="16" charset="-128"/>
            </a:endParaRPr>
          </a:p>
          <a:p>
            <a:pPr algn="ctr"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 algn="ctr"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  <p:extLst>
      <p:ext uri="{BB962C8B-B14F-4D97-AF65-F5344CB8AC3E}">
        <p14:creationId xmlns:p14="http://schemas.microsoft.com/office/powerpoint/2010/main" val="12728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ounded Rectangle 78"/>
          <p:cNvSpPr/>
          <p:nvPr/>
        </p:nvSpPr>
        <p:spPr bwMode="auto">
          <a:xfrm>
            <a:off x="1524000" y="6324600"/>
            <a:ext cx="5943600" cy="5334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err="1" smtClean="0"/>
              <a:t>Subsetting</a:t>
            </a:r>
            <a:r>
              <a:rPr lang="en-US" dirty="0" smtClean="0"/>
              <a:t> Method:</a:t>
            </a:r>
            <a:br>
              <a:rPr lang="en-US" dirty="0" smtClean="0"/>
            </a:br>
            <a:r>
              <a:rPr lang="en-US" dirty="0" smtClean="0"/>
              <a:t> Cache-Statistic Based Training Sets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495800" y="1605241"/>
            <a:ext cx="4572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Application domain classification based on cache miss rate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Using large set of diverse applications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Split applications into equal-size miss-rate groups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Select three training applications from </a:t>
            </a:r>
            <a:br>
              <a:rPr lang="en-US" sz="2000" dirty="0" smtClean="0"/>
            </a:br>
            <a:r>
              <a:rPr lang="en-US" sz="2000" dirty="0" smtClean="0"/>
              <a:t>each group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i="1" dirty="0" smtClean="0"/>
              <a:t>Size based on results of random training sets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Used SWAB to determine subsets for </a:t>
            </a:r>
            <a:br>
              <a:rPr lang="en-US" sz="2000" dirty="0" smtClean="0"/>
            </a:br>
            <a:r>
              <a:rPr lang="en-US" sz="2000" dirty="0" smtClean="0"/>
              <a:t>each group</a:t>
            </a:r>
          </a:p>
        </p:txBody>
      </p:sp>
      <p:graphicFrame>
        <p:nvGraphicFramePr>
          <p:cNvPr id="38" name="Chart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805197"/>
              </p:ext>
            </p:extLst>
          </p:nvPr>
        </p:nvGraphicFramePr>
        <p:xfrm>
          <a:off x="-96596" y="2133600"/>
          <a:ext cx="4668596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9" name="Straight Connector 38"/>
          <p:cNvCxnSpPr/>
          <p:nvPr/>
        </p:nvCxnSpPr>
        <p:spPr>
          <a:xfrm>
            <a:off x="1694104" y="2286000"/>
            <a:ext cx="0" cy="1143000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TextBox 4"/>
          <p:cNvSpPr txBox="1"/>
          <p:nvPr/>
        </p:nvSpPr>
        <p:spPr>
          <a:xfrm>
            <a:off x="760197" y="2124075"/>
            <a:ext cx="614641" cy="161925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FF33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</a:p>
        </p:txBody>
      </p:sp>
      <p:sp>
        <p:nvSpPr>
          <p:cNvPr id="42" name="TextBox 5"/>
          <p:cNvSpPr txBox="1"/>
          <p:nvPr/>
        </p:nvSpPr>
        <p:spPr>
          <a:xfrm>
            <a:off x="2057400" y="2127738"/>
            <a:ext cx="760240" cy="157529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FF33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Mid-Range</a:t>
            </a:r>
          </a:p>
        </p:txBody>
      </p:sp>
      <p:sp>
        <p:nvSpPr>
          <p:cNvPr id="43" name="TextBox 6"/>
          <p:cNvSpPr txBox="1"/>
          <p:nvPr/>
        </p:nvSpPr>
        <p:spPr>
          <a:xfrm>
            <a:off x="3429000" y="2128471"/>
            <a:ext cx="756053" cy="157529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FF33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3124200" y="2286000"/>
            <a:ext cx="0" cy="1143000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 bwMode="auto">
          <a:xfrm rot="1557527">
            <a:off x="357535" y="3361929"/>
            <a:ext cx="328247" cy="416152"/>
          </a:xfrm>
          <a:prstGeom prst="ellipse">
            <a:avLst/>
          </a:prstGeom>
          <a:noFill/>
          <a:ln w="28575" cap="flat" cmpd="sng" algn="ctr">
            <a:solidFill>
              <a:srgbClr val="CCCC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8" name="Oval 57"/>
          <p:cNvSpPr/>
          <p:nvPr/>
        </p:nvSpPr>
        <p:spPr bwMode="auto">
          <a:xfrm rot="1927469">
            <a:off x="2047627" y="3358664"/>
            <a:ext cx="374391" cy="725973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9" name="Oval 58"/>
          <p:cNvSpPr/>
          <p:nvPr/>
        </p:nvSpPr>
        <p:spPr bwMode="auto">
          <a:xfrm rot="1927469">
            <a:off x="4008150" y="3397650"/>
            <a:ext cx="374391" cy="549282"/>
          </a:xfrm>
          <a:prstGeom prst="ellipse">
            <a:avLst/>
          </a:prstGeom>
          <a:noFill/>
          <a:ln w="19050" cap="flat" cmpd="sng" algn="ctr">
            <a:solidFill>
              <a:srgbClr val="6666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0" name="Plus 79"/>
          <p:cNvSpPr/>
          <p:nvPr/>
        </p:nvSpPr>
        <p:spPr bwMode="auto">
          <a:xfrm>
            <a:off x="1481275" y="4005816"/>
            <a:ext cx="423725" cy="337584"/>
          </a:xfrm>
          <a:prstGeom prst="mathPlu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87197" y="4280498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28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SWAB</a:t>
            </a:r>
            <a:endParaRPr lang="en-US" b="1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2" name="Plus 81"/>
          <p:cNvSpPr/>
          <p:nvPr/>
        </p:nvSpPr>
        <p:spPr bwMode="auto">
          <a:xfrm>
            <a:off x="1491823" y="4654637"/>
            <a:ext cx="379240" cy="384531"/>
          </a:xfrm>
          <a:prstGeom prst="mathPlu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pic>
        <p:nvPicPr>
          <p:cNvPr id="83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lum bright="-38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04" y="5052219"/>
            <a:ext cx="2286000" cy="180578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Rectangle 83"/>
          <p:cNvSpPr/>
          <p:nvPr/>
        </p:nvSpPr>
        <p:spPr bwMode="auto">
          <a:xfrm>
            <a:off x="1398414" y="5388371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398414" y="5873307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398414" y="6340871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2389014" y="5869383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389014" y="5395495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2365201" y="6578997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2365201" y="6109872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860376" y="6346410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860376" y="6576598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855614" y="6107509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1853822" y="5876129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1398414" y="6110309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2365201" y="5636378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2365201" y="6356745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398414" y="6591323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1857375" y="5635625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66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1374775" y="5638800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1860550" y="5403850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8942" y="5029200"/>
            <a:ext cx="572265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Evaluated subset quality based on energy </a:t>
            </a:r>
            <a:r>
              <a:rPr lang="en-US" sz="2000" dirty="0" smtClean="0"/>
              <a:t>increase</a:t>
            </a:r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i="1" dirty="0"/>
              <a:t>Best in subset </a:t>
            </a:r>
            <a:r>
              <a:rPr lang="en-US" dirty="0"/>
              <a:t>normalized to average energy of best in </a:t>
            </a:r>
            <a:r>
              <a:rPr lang="en-US" dirty="0" smtClean="0"/>
              <a:t>a same-sized </a:t>
            </a:r>
            <a:r>
              <a:rPr lang="en-US" u="sng" dirty="0" smtClean="0"/>
              <a:t>subset</a:t>
            </a:r>
            <a:r>
              <a:rPr lang="en-US" dirty="0" smtClean="0"/>
              <a:t> created using </a:t>
            </a:r>
            <a:r>
              <a:rPr lang="en-US" i="1" u="sng" dirty="0"/>
              <a:t>random </a:t>
            </a:r>
            <a:r>
              <a:rPr lang="en-US" dirty="0"/>
              <a:t>training </a:t>
            </a:r>
            <a:r>
              <a:rPr lang="en-US" dirty="0" smtClean="0"/>
              <a:t>applications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6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>
        <p:bldAsOne/>
      </p:bldGraphic>
      <p:bldP spid="41" grpId="0" animBg="1"/>
      <p:bldP spid="42" grpId="0" animBg="1"/>
      <p:bldP spid="43" grpId="0" animBg="1"/>
      <p:bldP spid="57" grpId="0" animBg="1"/>
      <p:bldP spid="58" grpId="0" animBg="1"/>
      <p:bldP spid="59" grpId="0" animBg="1"/>
      <p:bldP spid="80" grpId="0" animBg="1"/>
      <p:bldP spid="81" grpId="0"/>
      <p:bldP spid="82" grpId="0" animBg="1"/>
      <p:bldP spid="84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4642624" y="3556084"/>
            <a:ext cx="4419600" cy="2362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 </a:t>
            </a:r>
            <a:r>
              <a:rPr lang="en-US" dirty="0"/>
              <a:t>U</a:t>
            </a:r>
            <a:r>
              <a:rPr lang="en-US" dirty="0" smtClean="0"/>
              <a:t>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6266"/>
            <a:ext cx="7772400" cy="1110734"/>
          </a:xfrm>
        </p:spPr>
        <p:txBody>
          <a:bodyPr/>
          <a:lstStyle/>
          <a:p>
            <a:r>
              <a:rPr lang="en-US" dirty="0" smtClean="0"/>
              <a:t>Diverse benchmark set of 36 applications from EEMBC Automotive, </a:t>
            </a:r>
            <a:r>
              <a:rPr lang="en-US" dirty="0" err="1" smtClean="0"/>
              <a:t>MediaBench</a:t>
            </a:r>
            <a:r>
              <a:rPr lang="en-US" dirty="0" smtClean="0"/>
              <a:t>, and </a:t>
            </a:r>
            <a:r>
              <a:rPr lang="en-US" dirty="0" err="1" smtClean="0"/>
              <a:t>Motorola</a:t>
            </a:r>
            <a:r>
              <a:rPr lang="en-US" b="1" baseline="30000" dirty="0" err="1" smtClean="0"/>
              <a:t>®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 err="1" smtClean="0"/>
              <a:t>Powerstone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Software Setup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5146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Hardware Setup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4800" y="3048000"/>
            <a:ext cx="4419600" cy="211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Private level-1 cache</a:t>
            </a:r>
          </a:p>
          <a:p>
            <a:r>
              <a:rPr lang="en-US" sz="2400" kern="0" dirty="0" smtClean="0"/>
              <a:t>Energy model for level-1 cache </a:t>
            </a:r>
          </a:p>
          <a:p>
            <a:r>
              <a:rPr lang="en-US" sz="2400" kern="0" dirty="0" smtClean="0"/>
              <a:t>Used </a:t>
            </a:r>
            <a:r>
              <a:rPr lang="en-US" sz="2400" kern="0" dirty="0" err="1" smtClean="0"/>
              <a:t>SimpleScalar</a:t>
            </a:r>
            <a:r>
              <a:rPr lang="en-US" sz="2400" kern="0" dirty="0"/>
              <a:t> </a:t>
            </a:r>
            <a:r>
              <a:rPr lang="en-US" sz="2400" kern="0" dirty="0" smtClean="0"/>
              <a:t>for cache statistics</a:t>
            </a:r>
          </a:p>
          <a:p>
            <a:r>
              <a:rPr lang="en-US" sz="2400" kern="0" dirty="0" smtClean="0"/>
              <a:t>CACTI and model in (1) to obtain energy values</a:t>
            </a:r>
          </a:p>
          <a:p>
            <a:endParaRPr lang="en-US" kern="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658724"/>
              </p:ext>
            </p:extLst>
          </p:nvPr>
        </p:nvGraphicFramePr>
        <p:xfrm>
          <a:off x="4718824" y="3667235"/>
          <a:ext cx="4267200" cy="216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7200"/>
              </a:tblGrid>
              <a:tr h="2139434">
                <a:tc>
                  <a:txBody>
                    <a:bodyPr/>
                    <a:lstStyle/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E(total)</a:t>
                      </a:r>
                      <a:r>
                        <a:rPr lang="en-US" sz="1200" dirty="0" smtClean="0">
                          <a:effectLst/>
                        </a:rPr>
                        <a:t> = E(</a:t>
                      </a:r>
                      <a:r>
                        <a:rPr lang="en-US" sz="1200" dirty="0" err="1" smtClean="0">
                          <a:effectLst/>
                        </a:rPr>
                        <a:t>sta</a:t>
                      </a:r>
                      <a:r>
                        <a:rPr lang="en-US" sz="1200" dirty="0" smtClean="0">
                          <a:effectLst/>
                        </a:rPr>
                        <a:t>) + E(</a:t>
                      </a:r>
                      <a:r>
                        <a:rPr lang="en-US" sz="1200" dirty="0" err="1" smtClean="0">
                          <a:effectLst/>
                        </a:rPr>
                        <a:t>dyn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E(</a:t>
                      </a:r>
                      <a:r>
                        <a:rPr lang="en-US" sz="1200" b="1" dirty="0" err="1" smtClean="0">
                          <a:effectLst/>
                        </a:rPr>
                        <a:t>dyn</a:t>
                      </a:r>
                      <a:r>
                        <a:rPr lang="en-US" sz="1200" b="1" dirty="0" smtClean="0">
                          <a:effectLst/>
                        </a:rPr>
                        <a:t>) </a:t>
                      </a:r>
                      <a:r>
                        <a:rPr lang="en-US" sz="1200" dirty="0" smtClean="0">
                          <a:effectLst/>
                        </a:rPr>
                        <a:t>= </a:t>
                      </a:r>
                      <a:r>
                        <a:rPr lang="en-US" sz="1200" dirty="0" err="1" smtClean="0">
                          <a:effectLst/>
                        </a:rPr>
                        <a:t>cache_hits</a:t>
                      </a:r>
                      <a:r>
                        <a:rPr lang="en-US" sz="1200" dirty="0" smtClean="0">
                          <a:effectLst/>
                        </a:rPr>
                        <a:t> * E(hit) + </a:t>
                      </a:r>
                      <a:r>
                        <a:rPr lang="en-US" sz="1200" dirty="0" err="1" smtClean="0">
                          <a:effectLst/>
                        </a:rPr>
                        <a:t>cache_misses</a:t>
                      </a:r>
                      <a:r>
                        <a:rPr lang="en-US" sz="1200" dirty="0" smtClean="0">
                          <a:effectLst/>
                        </a:rPr>
                        <a:t> * E(miss)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E(miss) </a:t>
                      </a:r>
                      <a:r>
                        <a:rPr lang="en-US" sz="1200" dirty="0" smtClean="0">
                          <a:effectLst/>
                        </a:rPr>
                        <a:t>= E(</a:t>
                      </a:r>
                      <a:r>
                        <a:rPr lang="en-US" sz="1200" dirty="0" err="1" smtClean="0">
                          <a:effectLst/>
                        </a:rPr>
                        <a:t>off_chip_access</a:t>
                      </a:r>
                      <a:r>
                        <a:rPr lang="en-US" sz="1200" dirty="0" smtClean="0">
                          <a:effectLst/>
                        </a:rPr>
                        <a:t>) + </a:t>
                      </a:r>
                      <a:r>
                        <a:rPr lang="en-US" sz="1200" dirty="0" err="1" smtClean="0">
                          <a:effectLst/>
                        </a:rPr>
                        <a:t>miss_cycles</a:t>
                      </a:r>
                      <a:r>
                        <a:rPr lang="en-US" sz="1200" dirty="0" smtClean="0">
                          <a:effectLst/>
                        </a:rPr>
                        <a:t> * E(</a:t>
                      </a:r>
                      <a:r>
                        <a:rPr lang="en-US" sz="1200" dirty="0" err="1" smtClean="0">
                          <a:effectLst/>
                        </a:rPr>
                        <a:t>CPU_stall</a:t>
                      </a:r>
                      <a:r>
                        <a:rPr lang="en-US" sz="1200" dirty="0" smtClean="0">
                          <a:effectLst/>
                        </a:rPr>
                        <a:t>) E(</a:t>
                      </a:r>
                      <a:r>
                        <a:rPr lang="en-US" sz="1200" dirty="0" err="1" smtClean="0">
                          <a:effectLst/>
                        </a:rPr>
                        <a:t>cache_fill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 Cycles </a:t>
                      </a:r>
                      <a:r>
                        <a:rPr lang="en-US" sz="1200" dirty="0" smtClean="0">
                          <a:effectLst/>
                        </a:rPr>
                        <a:t>= </a:t>
                      </a:r>
                      <a:r>
                        <a:rPr lang="en-US" sz="1200" dirty="0" err="1" smtClean="0">
                          <a:effectLst/>
                        </a:rPr>
                        <a:t>cache_misses</a:t>
                      </a:r>
                      <a:r>
                        <a:rPr lang="en-US" sz="1200" dirty="0" smtClean="0">
                          <a:effectLst/>
                        </a:rPr>
                        <a:t> * </a:t>
                      </a:r>
                      <a:r>
                        <a:rPr lang="en-US" sz="1200" dirty="0" err="1" smtClean="0">
                          <a:effectLst/>
                        </a:rPr>
                        <a:t>miss_latency</a:t>
                      </a:r>
                      <a:r>
                        <a:rPr lang="en-US" sz="1200" dirty="0" smtClean="0">
                          <a:effectLst/>
                        </a:rPr>
                        <a:t> + (</a:t>
                      </a:r>
                      <a:r>
                        <a:rPr lang="en-US" sz="1200" dirty="0" err="1" smtClean="0">
                          <a:effectLst/>
                        </a:rPr>
                        <a:t>cache_misses</a:t>
                      </a:r>
                      <a:r>
                        <a:rPr lang="en-US" sz="1200" dirty="0" smtClean="0">
                          <a:effectLst/>
                        </a:rPr>
                        <a:t> * (</a:t>
                      </a:r>
                      <a:r>
                        <a:rPr lang="en-US" sz="1200" dirty="0" err="1" smtClean="0">
                          <a:effectLst/>
                        </a:rPr>
                        <a:t>line_size</a:t>
                      </a:r>
                      <a:r>
                        <a:rPr lang="en-US" sz="1200" dirty="0" smtClean="0">
                          <a:effectLst/>
                        </a:rPr>
                        <a:t>/16)) * </a:t>
                      </a:r>
                      <a:r>
                        <a:rPr lang="en-US" sz="1200" dirty="0" err="1" smtClean="0">
                          <a:effectLst/>
                        </a:rPr>
                        <a:t>memory_band_width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200" dirty="0" smtClean="0">
                          <a:effectLst/>
                        </a:rPr>
                        <a:t>= </a:t>
                      </a:r>
                      <a:r>
                        <a:rPr lang="en-US" sz="1200" dirty="0" err="1" smtClean="0">
                          <a:effectLst/>
                        </a:rPr>
                        <a:t>total_cycles</a:t>
                      </a:r>
                      <a:r>
                        <a:rPr lang="en-US" sz="1200" dirty="0" smtClean="0">
                          <a:effectLst/>
                        </a:rPr>
                        <a:t> * E(</a:t>
                      </a:r>
                      <a:r>
                        <a:rPr lang="en-US" sz="1200" dirty="0" err="1" smtClean="0">
                          <a:effectLst/>
                        </a:rPr>
                        <a:t>static_per_cycle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static_per_cycle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)) </a:t>
                      </a:r>
                      <a:r>
                        <a:rPr lang="en-US" sz="1200" dirty="0" smtClean="0">
                          <a:effectLst/>
                        </a:rPr>
                        <a:t>= E(</a:t>
                      </a:r>
                      <a:r>
                        <a:rPr lang="en-US" sz="1200" dirty="0" err="1" smtClean="0">
                          <a:effectLst/>
                        </a:rPr>
                        <a:t>per_Kbyte</a:t>
                      </a:r>
                      <a:r>
                        <a:rPr lang="en-US" sz="1200" dirty="0" smtClean="0">
                          <a:effectLst/>
                        </a:rPr>
                        <a:t>) * </a:t>
                      </a:r>
                      <a:r>
                        <a:rPr lang="en-US" sz="1200" dirty="0" err="1" smtClean="0">
                          <a:effectLst/>
                        </a:rPr>
                        <a:t>cache_size_in_Kbytes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457200" marR="0" indent="-228600" algn="l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per_Kbyte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200" dirty="0" smtClean="0">
                          <a:effectLst/>
                        </a:rPr>
                        <a:t>= (E(</a:t>
                      </a:r>
                      <a:r>
                        <a:rPr lang="en-US" sz="1200" dirty="0" err="1" smtClean="0">
                          <a:effectLst/>
                        </a:rPr>
                        <a:t>dyn_of_base_cache</a:t>
                      </a:r>
                      <a:r>
                        <a:rPr lang="en-US" sz="1200" dirty="0" smtClean="0">
                          <a:effectLst/>
                        </a:rPr>
                        <a:t>) * 10%) /</a:t>
                      </a:r>
                      <a:br>
                        <a:rPr lang="en-US" sz="1200" dirty="0" smtClean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(</a:t>
                      </a:r>
                      <a:r>
                        <a:rPr lang="en-US" sz="1200" dirty="0" err="1" smtClean="0">
                          <a:effectLst/>
                        </a:rPr>
                        <a:t>base_cache_size_in_Kbytes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400" dirty="0">
                        <a:effectLst/>
                      </a:endParaRPr>
                    </a:p>
                  </a:txBody>
                  <a:tcPr marL="118745" marR="118745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724400" y="5918284"/>
            <a:ext cx="4219425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dirty="0" smtClean="0"/>
              <a:t>Cache </a:t>
            </a:r>
            <a:r>
              <a:rPr lang="en-US" sz="1050" dirty="0"/>
              <a:t>hierarchy energy model for the level one instruction and data caches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1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600" dirty="0" smtClean="0"/>
              <a:t>Random Training Set Applications</a:t>
            </a:r>
            <a:endParaRPr lang="en-US" sz="3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726224"/>
              </p:ext>
            </p:extLst>
          </p:nvPr>
        </p:nvGraphicFramePr>
        <p:xfrm>
          <a:off x="160805" y="1534459"/>
          <a:ext cx="4517572" cy="211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381000" y="3647330"/>
            <a:ext cx="4114800" cy="54367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 configuration in subset normalized to best configuration in complete design space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 rot="16200000">
            <a:off x="-905996" y="2344786"/>
            <a:ext cx="2057400" cy="2454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Normalized Energy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1477977" y="3435840"/>
            <a:ext cx="2057400" cy="2454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set size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" y="4379310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defTabSz="4179888">
              <a:spcBef>
                <a:spcPts val="60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Larger training set sizes 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not </a:t>
            </a:r>
            <a:b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necessarily better</a:t>
            </a:r>
          </a:p>
          <a:p>
            <a:pPr marL="742950" lvl="1" indent="-285750" defTabSz="4179888">
              <a:spcBef>
                <a:spcPts val="60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T(3) 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provided higher quality subset, compared to </a:t>
            </a:r>
            <a:r>
              <a:rPr lang="en-US" i="1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T(6) 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for </a:t>
            </a:r>
            <a:b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instruction cache</a:t>
            </a:r>
            <a:endParaRPr lang="en-US" dirty="0">
              <a:solidFill>
                <a:schemeClr val="tx2"/>
              </a:solidFill>
              <a:latin typeface="Cambria" pitchFamily="18" charset="0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1426900" y="1441510"/>
            <a:ext cx="0" cy="7157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1731700" y="1441510"/>
            <a:ext cx="228600" cy="6708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960300" y="1441510"/>
            <a:ext cx="457200" cy="6708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960300" y="1438789"/>
            <a:ext cx="152400" cy="6735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090350" y="1066800"/>
            <a:ext cx="641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Higher quality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639625" y="1068614"/>
            <a:ext cx="641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Lower quality</a:t>
            </a:r>
            <a:endParaRPr lang="en-US" sz="1000" dirty="0"/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1274500" y="2173575"/>
            <a:ext cx="124641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731712" y="995916"/>
            <a:ext cx="3563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Lower value = higher quality subsets</a:t>
            </a:r>
            <a:endParaRPr lang="en-US" sz="1600" b="1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251662"/>
              </p:ext>
            </p:extLst>
          </p:nvPr>
        </p:nvGraphicFramePr>
        <p:xfrm>
          <a:off x="4689263" y="1598764"/>
          <a:ext cx="4408713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1"/>
          <p:cNvSpPr txBox="1"/>
          <p:nvPr/>
        </p:nvSpPr>
        <p:spPr>
          <a:xfrm>
            <a:off x="6019800" y="3449681"/>
            <a:ext cx="2057400" cy="2454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set size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842000" y="2064868"/>
            <a:ext cx="152400" cy="200055"/>
          </a:xfrm>
          <a:prstGeom prst="ellipse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753100" y="1898650"/>
            <a:ext cx="152400" cy="200055"/>
          </a:xfrm>
          <a:prstGeom prst="ellipse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5105400" y="3623076"/>
            <a:ext cx="3842888" cy="4917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configuration in subset normalized to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configuration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697895" y="1338087"/>
            <a:ext cx="0" cy="232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/>
          <p:cNvSpPr/>
          <p:nvPr/>
        </p:nvSpPr>
        <p:spPr>
          <a:xfrm>
            <a:off x="4495800" y="4379309"/>
            <a:ext cx="4572000" cy="18312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defTabSz="4179888">
              <a:spcBef>
                <a:spcPts val="60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T(3)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 provided best savings with respect to designer effort</a:t>
            </a:r>
          </a:p>
          <a:p>
            <a:pPr marL="742950" lvl="1" indent="-285750" defTabSz="4179888">
              <a:spcBef>
                <a:spcPts val="60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29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% and 31% energy savings, compared to base configuration, for instruction and data cache, respectively</a:t>
            </a:r>
          </a:p>
        </p:txBody>
      </p:sp>
    </p:spTree>
    <p:extLst>
      <p:ext uri="{BB962C8B-B14F-4D97-AF65-F5344CB8AC3E}">
        <p14:creationId xmlns:p14="http://schemas.microsoft.com/office/powerpoint/2010/main" val="341184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9" grpId="0"/>
      <p:bldP spid="39" grpId="1"/>
      <p:bldP spid="40" grpId="0"/>
      <p:bldP spid="40" grpId="1"/>
      <p:bldP spid="25" grpId="0" animBg="1"/>
      <p:bldP spid="26" grpId="0" animBg="1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3600" dirty="0" smtClean="0"/>
              <a:t>Cache-Statistic </a:t>
            </a:r>
            <a:r>
              <a:rPr lang="en-US" sz="3600" dirty="0"/>
              <a:t>B</a:t>
            </a:r>
            <a:r>
              <a:rPr lang="en-US" sz="3600" dirty="0" smtClean="0"/>
              <a:t>ased Training Set Applications: Instruction Cache </a:t>
            </a:r>
            <a:endParaRPr lang="en-US" sz="36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061057"/>
              </p:ext>
            </p:extLst>
          </p:nvPr>
        </p:nvGraphicFramePr>
        <p:xfrm>
          <a:off x="181666" y="1905000"/>
          <a:ext cx="6951867" cy="2823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590800" y="1986329"/>
            <a:ext cx="1" cy="1747471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extBox 4"/>
          <p:cNvSpPr txBox="1"/>
          <p:nvPr/>
        </p:nvSpPr>
        <p:spPr>
          <a:xfrm>
            <a:off x="1524000" y="1825137"/>
            <a:ext cx="614641" cy="16192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</a:p>
        </p:txBody>
      </p:sp>
      <p:sp>
        <p:nvSpPr>
          <p:cNvPr id="11" name="TextBox 5"/>
          <p:cNvSpPr txBox="1"/>
          <p:nvPr/>
        </p:nvSpPr>
        <p:spPr>
          <a:xfrm>
            <a:off x="3354560" y="1828800"/>
            <a:ext cx="760240" cy="15752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Mid-Range</a:t>
            </a:r>
          </a:p>
        </p:txBody>
      </p:sp>
      <p:sp>
        <p:nvSpPr>
          <p:cNvPr id="12" name="TextBox 6"/>
          <p:cNvSpPr txBox="1"/>
          <p:nvPr/>
        </p:nvSpPr>
        <p:spPr>
          <a:xfrm>
            <a:off x="5416147" y="1829533"/>
            <a:ext cx="756053" cy="15752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495800" y="1986329"/>
            <a:ext cx="1" cy="1747471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05600" y="1986328"/>
            <a:ext cx="1" cy="1747471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85801" y="2667000"/>
            <a:ext cx="624839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33259" y="4506411"/>
            <a:ext cx="16486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Sorted Applications</a:t>
            </a:r>
            <a:endParaRPr lang="en-US" sz="1050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544982" y="2764308"/>
            <a:ext cx="16486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Normalized Energy</a:t>
            </a:r>
            <a:endParaRPr lang="en-US" sz="105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5791200"/>
            <a:ext cx="8763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On average, for all applications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Cache statistic training sets increased 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subset energy savings by 10%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749144" y="2684659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876800"/>
            <a:ext cx="8965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On average, for each group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Cache-statistic based training sets subsets were higher quality than subsets obtained from random training 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32468" y="2410361"/>
            <a:ext cx="17311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Baseline</a:t>
            </a:r>
          </a:p>
          <a:p>
            <a:pPr algn="ctr"/>
            <a:r>
              <a:rPr lang="en-US" sz="1600" dirty="0" smtClean="0"/>
              <a:t>Energy </a:t>
            </a:r>
            <a:r>
              <a:rPr lang="en-US" sz="1600" dirty="0"/>
              <a:t>using</a:t>
            </a:r>
            <a:r>
              <a:rPr lang="en-US" sz="1600" dirty="0" smtClean="0"/>
              <a:t> best configuration in a subset obtained from random </a:t>
            </a:r>
            <a:r>
              <a:rPr lang="en-US" sz="1600" i="1" dirty="0" smtClean="0"/>
              <a:t>T(3)</a:t>
            </a:r>
            <a:endParaRPr lang="en-US" sz="1600" i="1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7044936" y="2667000"/>
            <a:ext cx="2875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4353340" y="2667000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2418522" y="2637004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487324" y="2589674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7089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  <p:bldP spid="11" grpId="0" animBg="1"/>
      <p:bldP spid="12" grpId="0" animBg="1"/>
      <p:bldP spid="17" grpId="0"/>
      <p:bldP spid="18" grpId="0"/>
      <p:bldP spid="3" grpId="0"/>
      <p:bldP spid="19" grpId="0" animBg="1"/>
      <p:bldP spid="5" grpId="0"/>
      <p:bldP spid="6" grpId="0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3600" dirty="0" smtClean="0"/>
              <a:t>Cache-Statistic </a:t>
            </a:r>
            <a:r>
              <a:rPr lang="en-US" sz="3600" dirty="0"/>
              <a:t>B</a:t>
            </a:r>
            <a:r>
              <a:rPr lang="en-US" sz="3600" dirty="0" smtClean="0"/>
              <a:t>ased </a:t>
            </a:r>
            <a:r>
              <a:rPr lang="en-US" sz="3600" dirty="0"/>
              <a:t>Training </a:t>
            </a:r>
            <a:r>
              <a:rPr lang="en-US" sz="3600" dirty="0" smtClean="0"/>
              <a:t>Set Applications</a:t>
            </a:r>
            <a:r>
              <a:rPr lang="en-US" sz="3600" dirty="0"/>
              <a:t>: </a:t>
            </a:r>
            <a:r>
              <a:rPr lang="en-US" sz="3600" dirty="0" smtClean="0"/>
              <a:t>Data Cache </a:t>
            </a:r>
            <a:endParaRPr lang="en-US" sz="3600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563672"/>
              </p:ext>
            </p:extLst>
          </p:nvPr>
        </p:nvGraphicFramePr>
        <p:xfrm>
          <a:off x="152400" y="1752600"/>
          <a:ext cx="6951867" cy="3011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2699656" y="1914525"/>
            <a:ext cx="1" cy="1747471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TextBox 4"/>
          <p:cNvSpPr txBox="1"/>
          <p:nvPr/>
        </p:nvSpPr>
        <p:spPr>
          <a:xfrm>
            <a:off x="1371600" y="1752600"/>
            <a:ext cx="614641" cy="16192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</a:p>
        </p:txBody>
      </p:sp>
      <p:sp>
        <p:nvSpPr>
          <p:cNvPr id="19" name="TextBox 5"/>
          <p:cNvSpPr txBox="1"/>
          <p:nvPr/>
        </p:nvSpPr>
        <p:spPr>
          <a:xfrm>
            <a:off x="3202160" y="1752600"/>
            <a:ext cx="760240" cy="15752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Mid-Range</a:t>
            </a:r>
          </a:p>
        </p:txBody>
      </p:sp>
      <p:sp>
        <p:nvSpPr>
          <p:cNvPr id="20" name="TextBox 6"/>
          <p:cNvSpPr txBox="1"/>
          <p:nvPr/>
        </p:nvSpPr>
        <p:spPr>
          <a:xfrm>
            <a:off x="5078214" y="1752600"/>
            <a:ext cx="756053" cy="15752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528456" y="1910129"/>
            <a:ext cx="1" cy="1747471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629400" y="1881868"/>
            <a:ext cx="1" cy="1747471"/>
          </a:xfrm>
          <a:prstGeom prst="line">
            <a:avLst/>
          </a:prstGeom>
          <a:ln>
            <a:solidFill>
              <a:srgbClr val="FF3300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92629" y="2424248"/>
            <a:ext cx="588917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09459" y="4354011"/>
            <a:ext cx="16486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Sorted Applications</a:t>
            </a:r>
            <a:endParaRPr lang="en-US" sz="1050" b="1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-398530" y="2611908"/>
            <a:ext cx="16486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Normalized Energy</a:t>
            </a:r>
            <a:endParaRPr lang="en-US" sz="1050" b="1" dirty="0"/>
          </a:p>
        </p:txBody>
      </p:sp>
      <p:sp>
        <p:nvSpPr>
          <p:cNvPr id="15" name="Rectangle 14"/>
          <p:cNvSpPr/>
          <p:nvPr/>
        </p:nvSpPr>
        <p:spPr>
          <a:xfrm>
            <a:off x="533400" y="5153799"/>
            <a:ext cx="530068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Cambria" pitchFamily="18" charset="0"/>
                <a:ea typeface="Segoe UI" pitchFamily="34" charset="0"/>
                <a:cs typeface="Segoe UI" pitchFamily="34" charset="0"/>
              </a:rPr>
              <a:t>Lower energy savings increase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ambria" pitchFamily="18" charset="0"/>
                <a:ea typeface="Segoe UI" pitchFamily="34" charset="0"/>
                <a:cs typeface="Segoe UI" pitchFamily="34" charset="0"/>
              </a:rPr>
              <a:t>3% for data caches vs. 10% for instruction caches 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 bwMode="auto">
          <a:xfrm>
            <a:off x="6682881" y="2362200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" y="4572000"/>
            <a:ext cx="79247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Data cache savings as compared to instruction cache savings	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Similar trends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6430617" y="2523690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393095" y="2448339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2554356" y="2511288"/>
            <a:ext cx="152400" cy="200055"/>
          </a:xfrm>
          <a:prstGeom prst="ellipse">
            <a:avLst/>
          </a:pr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39000" y="2181761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Baseline</a:t>
            </a:r>
          </a:p>
          <a:p>
            <a:pPr algn="ctr"/>
            <a:r>
              <a:rPr lang="en-US" sz="1600" dirty="0" smtClean="0"/>
              <a:t>Energy </a:t>
            </a:r>
            <a:r>
              <a:rPr lang="en-US" sz="1600" dirty="0"/>
              <a:t>using</a:t>
            </a:r>
            <a:r>
              <a:rPr lang="en-US" sz="1600" dirty="0" smtClean="0"/>
              <a:t> best configuration in a subset obtained from random </a:t>
            </a:r>
            <a:r>
              <a:rPr lang="en-US" sz="1600" i="1" dirty="0" smtClean="0"/>
              <a:t>T(3)</a:t>
            </a:r>
            <a:endParaRPr lang="en-US" sz="1600" i="1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6892536" y="2432626"/>
            <a:ext cx="575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76200" y="57912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  <a:latin typeface="Cambria" pitchFamily="18" charset="0"/>
                <a:ea typeface="Segoe UI" pitchFamily="34" charset="0"/>
                <a:cs typeface="Segoe UI" pitchFamily="34" charset="0"/>
              </a:rPr>
              <a:t>For instruction and data caches, general knowledge of anticipated application domain is sufficient to increase subset quality as compared to random training set applications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9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8" grpId="0" animBg="1"/>
      <p:bldP spid="19" grpId="0" animBg="1"/>
      <p:bldP spid="20" grpId="0" animBg="1"/>
      <p:bldP spid="27" grpId="0"/>
      <p:bldP spid="28" grpId="0"/>
      <p:bldP spid="15" grpId="0"/>
      <p:bldP spid="16" grpId="0" animBg="1"/>
      <p:bldP spid="24" grpId="0"/>
      <p:bldP spid="25" grpId="0" animBg="1"/>
      <p:bldP spid="26" grpId="0" animBg="1"/>
      <p:bldP spid="29" grpId="0" animBg="1"/>
      <p:bldP spid="34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Design-time Speedup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Exploring the design space using domain-specific training applications of size three is 4X </a:t>
            </a:r>
            <a:r>
              <a:rPr lang="en-US" dirty="0" smtClean="0"/>
              <a:t>faster, </a:t>
            </a:r>
            <a:r>
              <a:rPr lang="en-US" dirty="0"/>
              <a:t>compared to using all anticipated applications 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501407768"/>
              </p:ext>
            </p:extLst>
          </p:nvPr>
        </p:nvGraphicFramePr>
        <p:xfrm>
          <a:off x="1905000" y="3124200"/>
          <a:ext cx="6096000" cy="330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29400" y="32766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Baseline: Time to run SWAB with all anticipated applications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6054336" y="3738265"/>
            <a:ext cx="575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9008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Reducing design space exploration </a:t>
            </a:r>
            <a:r>
              <a:rPr lang="en-US" dirty="0" smtClean="0"/>
              <a:t>efforts </a:t>
            </a:r>
            <a:endParaRPr lang="en-US" dirty="0"/>
          </a:p>
          <a:p>
            <a:pPr lvl="1"/>
            <a:r>
              <a:rPr lang="en-US" dirty="0"/>
              <a:t>Used training set applications to evaluate design space </a:t>
            </a:r>
            <a:r>
              <a:rPr lang="en-US" dirty="0" err="1"/>
              <a:t>subsetting</a:t>
            </a:r>
            <a:r>
              <a:rPr lang="en-US" dirty="0"/>
              <a:t>, and evaluated the subsets' energy savings using disjoint testing applications</a:t>
            </a:r>
          </a:p>
          <a:p>
            <a:r>
              <a:rPr lang="en-US" dirty="0"/>
              <a:t>Subset quality</a:t>
            </a:r>
          </a:p>
          <a:p>
            <a:pPr lvl="1"/>
            <a:r>
              <a:rPr lang="en-US" dirty="0"/>
              <a:t>Random training set applications provided quality configuration subsets, and domain-specific training application </a:t>
            </a:r>
            <a:r>
              <a:rPr lang="en-US" i="1" dirty="0"/>
              <a:t>increased</a:t>
            </a:r>
            <a:r>
              <a:rPr lang="en-US" dirty="0"/>
              <a:t> subset quality</a:t>
            </a:r>
          </a:p>
          <a:p>
            <a:r>
              <a:rPr lang="en-US" dirty="0"/>
              <a:t>4X reduction in design space exploration time using domain-specific training applications as compared to using all anticipated applications</a:t>
            </a:r>
          </a:p>
          <a:p>
            <a:r>
              <a:rPr lang="en-US" dirty="0"/>
              <a:t>Our training set methods enable designers to </a:t>
            </a:r>
            <a:r>
              <a:rPr lang="en-US" dirty="0" smtClean="0"/>
              <a:t>leverage </a:t>
            </a:r>
            <a:r>
              <a:rPr lang="en-US" dirty="0"/>
              <a:t>configurable cache energy savings </a:t>
            </a:r>
            <a:r>
              <a:rPr lang="en-US"/>
              <a:t>with </a:t>
            </a:r>
            <a:r>
              <a:rPr lang="en-US" smtClean="0"/>
              <a:t>less design </a:t>
            </a:r>
            <a:r>
              <a:rPr lang="en-US" dirty="0"/>
              <a:t>effort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2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609600"/>
          </a:xfrm>
        </p:spPr>
        <p:txBody>
          <a:bodyPr/>
          <a:lstStyle/>
          <a:p>
            <a:r>
              <a:rPr lang="en-US" dirty="0" smtClean="0"/>
              <a:t>Reducing energy is a key goal in system design</a:t>
            </a:r>
          </a:p>
          <a:p>
            <a:endParaRPr lang="en-US" dirty="0" smtClean="0"/>
          </a:p>
        </p:txBody>
      </p:sp>
      <p:grpSp>
        <p:nvGrpSpPr>
          <p:cNvPr id="62" name="Group 61"/>
          <p:cNvGrpSpPr/>
          <p:nvPr/>
        </p:nvGrpSpPr>
        <p:grpSpPr>
          <a:xfrm>
            <a:off x="5446681" y="4163784"/>
            <a:ext cx="2097119" cy="1940687"/>
            <a:chOff x="5635822" y="3929690"/>
            <a:chExt cx="2097119" cy="1940687"/>
          </a:xfrm>
        </p:grpSpPr>
        <p:grpSp>
          <p:nvGrpSpPr>
            <p:cNvPr id="13" name="Group 12"/>
            <p:cNvGrpSpPr/>
            <p:nvPr/>
          </p:nvGrpSpPr>
          <p:grpSpPr>
            <a:xfrm>
              <a:off x="5959735" y="3929690"/>
              <a:ext cx="1773206" cy="1652407"/>
              <a:chOff x="3675094" y="3933825"/>
              <a:chExt cx="1773206" cy="1652407"/>
            </a:xfrm>
          </p:grpSpPr>
          <p:sp>
            <p:nvSpPr>
              <p:cNvPr id="14" name="Line 39"/>
              <p:cNvSpPr>
                <a:spLocks noChangeShapeType="1"/>
              </p:cNvSpPr>
              <p:nvPr/>
            </p:nvSpPr>
            <p:spPr bwMode="auto">
              <a:xfrm>
                <a:off x="3676650" y="3933825"/>
                <a:ext cx="12731" cy="163811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" name="Line 40"/>
              <p:cNvSpPr>
                <a:spLocks noChangeShapeType="1"/>
              </p:cNvSpPr>
              <p:nvPr/>
            </p:nvSpPr>
            <p:spPr bwMode="auto">
              <a:xfrm flipV="1">
                <a:off x="3675094" y="5581649"/>
                <a:ext cx="1773206" cy="458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" name="Text Box 41"/>
            <p:cNvSpPr txBox="1">
              <a:spLocks noChangeArrowheads="1"/>
            </p:cNvSpPr>
            <p:nvPr/>
          </p:nvSpPr>
          <p:spPr bwMode="auto">
            <a:xfrm rot="16200000">
              <a:off x="5383101" y="4594860"/>
              <a:ext cx="813220" cy="307777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>
                  <a:latin typeface="+mn-lt"/>
                </a:rPr>
                <a:t>Energy</a:t>
              </a:r>
            </a:p>
          </p:txBody>
        </p:sp>
        <p:sp>
          <p:nvSpPr>
            <p:cNvPr id="21" name="Text Box 117"/>
            <p:cNvSpPr txBox="1">
              <a:spLocks noChangeArrowheads="1"/>
            </p:cNvSpPr>
            <p:nvPr/>
          </p:nvSpPr>
          <p:spPr bwMode="auto">
            <a:xfrm>
              <a:off x="6324600" y="5562600"/>
              <a:ext cx="1151277" cy="307777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smtClean="0">
                  <a:latin typeface="+mn-lt"/>
                </a:rPr>
                <a:t>Applications</a:t>
              </a:r>
              <a:endParaRPr lang="en-US" sz="1400" b="1" dirty="0">
                <a:latin typeface="+mn-lt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 rot="16200000">
              <a:off x="5585655" y="4912742"/>
              <a:ext cx="1062484" cy="228600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Networking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 rot="16200000">
              <a:off x="5621596" y="4720084"/>
              <a:ext cx="1447801" cy="228600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Video Streaming</a:t>
              </a:r>
            </a:p>
          </p:txBody>
        </p:sp>
        <p:sp>
          <p:nvSpPr>
            <p:cNvPr id="28" name="Rounded Rectangle 27"/>
            <p:cNvSpPr/>
            <p:nvPr/>
          </p:nvSpPr>
          <p:spPr bwMode="auto">
            <a:xfrm rot="16200000">
              <a:off x="6119050" y="4988942"/>
              <a:ext cx="910084" cy="228600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Times"/>
                </a:rPr>
                <a:t>Scanning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 rot="16200000">
              <a:off x="5984392" y="4631846"/>
              <a:ext cx="1632911" cy="228600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Gaming</a:t>
              </a:r>
            </a:p>
          </p:txBody>
        </p:sp>
        <p:sp>
          <p:nvSpPr>
            <p:cNvPr id="30" name="Rounded Rectangle 29"/>
            <p:cNvSpPr/>
            <p:nvPr/>
          </p:nvSpPr>
          <p:spPr bwMode="auto">
            <a:xfrm rot="16200000">
              <a:off x="6419217" y="4838068"/>
              <a:ext cx="1220462" cy="228600"/>
            </a:xfrm>
            <a:prstGeom prst="round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Voice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 to text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7162800" y="5334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291386" y="5334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7417479" y="5334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7" name="Group 7"/>
          <p:cNvGrpSpPr>
            <a:grpSpLocks/>
          </p:cNvGrpSpPr>
          <p:nvPr/>
        </p:nvGrpSpPr>
        <p:grpSpPr bwMode="auto">
          <a:xfrm>
            <a:off x="1554480" y="3401426"/>
            <a:ext cx="2024847" cy="2496525"/>
            <a:chOff x="1643" y="1863"/>
            <a:chExt cx="1741" cy="2126"/>
          </a:xfrm>
        </p:grpSpPr>
        <p:sp>
          <p:nvSpPr>
            <p:cNvPr id="48" name="Rectangle 8"/>
            <p:cNvSpPr>
              <a:spLocks noChangeArrowheads="1"/>
            </p:cNvSpPr>
            <p:nvPr/>
          </p:nvSpPr>
          <p:spPr bwMode="auto">
            <a:xfrm>
              <a:off x="1643" y="1863"/>
              <a:ext cx="1393" cy="2126"/>
            </a:xfrm>
            <a:prstGeom prst="rect">
              <a:avLst/>
            </a:prstGeom>
            <a:solidFill>
              <a:schemeClr val="bg1">
                <a:alpha val="8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9"/>
            <p:cNvSpPr>
              <a:spLocks noChangeArrowheads="1"/>
            </p:cNvSpPr>
            <p:nvPr/>
          </p:nvSpPr>
          <p:spPr bwMode="auto">
            <a:xfrm>
              <a:off x="3035" y="2981"/>
              <a:ext cx="349" cy="981"/>
            </a:xfrm>
            <a:prstGeom prst="rtTriangle">
              <a:avLst/>
            </a:prstGeom>
            <a:solidFill>
              <a:schemeClr val="bg1">
                <a:alpha val="8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50" name="Picture 4" descr="arm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12" y="3798497"/>
            <a:ext cx="2979062" cy="262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3939974" y="4604676"/>
            <a:ext cx="594827" cy="30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altLang="en-US" sz="1600" b="1" dirty="0">
                <a:solidFill>
                  <a:srgbClr val="FF3300"/>
                </a:solidFill>
              </a:rPr>
              <a:t>44%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1106341" y="3772009"/>
            <a:ext cx="2559152" cy="2569992"/>
            <a:chOff x="1295482" y="3485616"/>
            <a:chExt cx="2559152" cy="2826991"/>
          </a:xfrm>
        </p:grpSpPr>
        <p:sp>
          <p:nvSpPr>
            <p:cNvPr id="55" name="AutoShape 9"/>
            <p:cNvSpPr>
              <a:spLocks noChangeArrowheads="1"/>
            </p:cNvSpPr>
            <p:nvPr/>
          </p:nvSpPr>
          <p:spPr bwMode="auto">
            <a:xfrm>
              <a:off x="3090923" y="4783307"/>
              <a:ext cx="454271" cy="1253785"/>
            </a:xfrm>
            <a:prstGeom prst="rtTriangle">
              <a:avLst/>
            </a:prstGeom>
            <a:solidFill>
              <a:schemeClr val="bg1">
                <a:alpha val="8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1295482" y="3485616"/>
              <a:ext cx="1879508" cy="2763184"/>
            </a:xfrm>
            <a:prstGeom prst="rect">
              <a:avLst/>
            </a:prstGeom>
            <a:solidFill>
              <a:schemeClr val="bg1">
                <a:alpha val="8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330634" y="5934184"/>
              <a:ext cx="1524000" cy="3784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304800" y="1905000"/>
            <a:ext cx="7772400" cy="90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>
                <a:solidFill>
                  <a:schemeClr val="tx1"/>
                </a:solidFill>
              </a:rPr>
              <a:t>Cache hierarchy accounts for large percentage of energy</a:t>
            </a:r>
          </a:p>
          <a:p>
            <a:pPr lvl="1"/>
            <a:r>
              <a:rPr lang="en-US" sz="2000" kern="0" dirty="0" smtClean="0"/>
              <a:t>Cache hierarchy is good candidate for energy optimization</a:t>
            </a:r>
          </a:p>
        </p:txBody>
      </p: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304800" y="2688422"/>
            <a:ext cx="9220200" cy="588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>
                <a:solidFill>
                  <a:schemeClr val="tx1"/>
                </a:solidFill>
              </a:rPr>
              <a:t>Cache energy varies based on application requirements</a:t>
            </a:r>
          </a:p>
          <a:p>
            <a:pPr lvl="1"/>
            <a:r>
              <a:rPr lang="en-US" sz="2200" kern="0" dirty="0" smtClean="0"/>
              <a:t>Specialize/configure cache to application requirements for energy optimization</a:t>
            </a:r>
            <a:endParaRPr lang="en-US" sz="2200" kern="0" dirty="0" smtClean="0">
              <a:solidFill>
                <a:schemeClr val="tx1"/>
              </a:solidFill>
            </a:endParaRPr>
          </a:p>
          <a:p>
            <a:endParaRPr lang="en-US" kern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76994" y="3962400"/>
            <a:ext cx="8522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Viana</a:t>
            </a:r>
            <a:r>
              <a:rPr lang="en-US" sz="1100" dirty="0" smtClean="0"/>
              <a:t> ‘06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63224"/>
            <a:ext cx="2682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Viana</a:t>
            </a:r>
            <a:r>
              <a:rPr lang="en-US" sz="800" dirty="0"/>
              <a:t>, P., Gordon-Ross, A., Keogh, E., Barros, E., </a:t>
            </a:r>
            <a:r>
              <a:rPr lang="en-US" sz="800" dirty="0" err="1"/>
              <a:t>Vahid</a:t>
            </a:r>
            <a:r>
              <a:rPr lang="en-US" sz="800" dirty="0"/>
              <a:t>, F., "Configurable cache </a:t>
            </a:r>
            <a:r>
              <a:rPr lang="en-US" sz="800" dirty="0" err="1"/>
              <a:t>subsetting</a:t>
            </a:r>
            <a:r>
              <a:rPr lang="en-US" sz="800" dirty="0"/>
              <a:t> for fast cache tuning," Design Automation Conference, 2006</a:t>
            </a:r>
          </a:p>
        </p:txBody>
      </p:sp>
    </p:spTree>
    <p:extLst>
      <p:ext uri="{BB962C8B-B14F-4D97-AF65-F5344CB8AC3E}">
        <p14:creationId xmlns:p14="http://schemas.microsoft.com/office/powerpoint/2010/main" val="92719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2" grpId="0"/>
      <p:bldP spid="60" grpId="0"/>
      <p:bldP spid="61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Introduction and Motivation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143000"/>
            <a:ext cx="4252115" cy="1143000"/>
          </a:xfrm>
        </p:spPr>
        <p:txBody>
          <a:bodyPr/>
          <a:lstStyle/>
          <a:p>
            <a:r>
              <a:rPr lang="en-US" sz="1600" dirty="0" smtClean="0"/>
              <a:t>Configurable </a:t>
            </a:r>
            <a:r>
              <a:rPr lang="en-US" sz="1600" dirty="0"/>
              <a:t>caches </a:t>
            </a:r>
            <a:r>
              <a:rPr lang="en-US" sz="1600" dirty="0" smtClean="0"/>
              <a:t>offer different configurations for application requirements</a:t>
            </a:r>
          </a:p>
          <a:p>
            <a:pPr lvl="1"/>
            <a:r>
              <a:rPr lang="en-US" sz="1400" dirty="0" smtClean="0"/>
              <a:t>Configurable parameters offer different values</a:t>
            </a:r>
          </a:p>
          <a:p>
            <a:pPr lvl="2"/>
            <a:r>
              <a:rPr lang="en-US" sz="1200" dirty="0" smtClean="0"/>
              <a:t>Cache size, associativity, line size, etc. </a:t>
            </a:r>
          </a:p>
          <a:p>
            <a:r>
              <a:rPr lang="en-US" sz="1600" b="1" i="1" dirty="0" smtClean="0"/>
              <a:t>Cache tuning </a:t>
            </a:r>
            <a:r>
              <a:rPr lang="en-US" sz="1600" dirty="0" smtClean="0"/>
              <a:t>determines the best configuration for optimization goal </a:t>
            </a:r>
          </a:p>
          <a:p>
            <a:pPr lvl="1"/>
            <a:r>
              <a:rPr lang="en-US" sz="1400" dirty="0"/>
              <a:t>R</a:t>
            </a:r>
            <a:r>
              <a:rPr lang="en-US" sz="1400" dirty="0" smtClean="0"/>
              <a:t>educed energy, best performance, etc.</a:t>
            </a:r>
            <a:endParaRPr lang="en-US" sz="1400" dirty="0"/>
          </a:p>
          <a:p>
            <a:endParaRPr lang="en-US" dirty="0"/>
          </a:p>
        </p:txBody>
      </p:sp>
      <p:grpSp>
        <p:nvGrpSpPr>
          <p:cNvPr id="176" name="Group 175"/>
          <p:cNvGrpSpPr>
            <a:grpSpLocks/>
          </p:cNvGrpSpPr>
          <p:nvPr/>
        </p:nvGrpSpPr>
        <p:grpSpPr bwMode="auto">
          <a:xfrm>
            <a:off x="464231" y="3584576"/>
            <a:ext cx="4452146" cy="2430463"/>
            <a:chOff x="2713" y="2095"/>
            <a:chExt cx="2867" cy="1531"/>
          </a:xfrm>
        </p:grpSpPr>
        <p:sp>
          <p:nvSpPr>
            <p:cNvPr id="177" name="Line 8"/>
            <p:cNvSpPr>
              <a:spLocks noChangeShapeType="1"/>
            </p:cNvSpPr>
            <p:nvPr/>
          </p:nvSpPr>
          <p:spPr bwMode="auto">
            <a:xfrm>
              <a:off x="2972" y="3616"/>
              <a:ext cx="26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9"/>
            <p:cNvSpPr>
              <a:spLocks noChangeShapeType="1"/>
            </p:cNvSpPr>
            <p:nvPr/>
          </p:nvSpPr>
          <p:spPr bwMode="auto">
            <a:xfrm>
              <a:off x="2975" y="2095"/>
              <a:ext cx="0" cy="15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Text Box 10"/>
            <p:cNvSpPr txBox="1">
              <a:spLocks noChangeArrowheads="1"/>
            </p:cNvSpPr>
            <p:nvPr/>
          </p:nvSpPr>
          <p:spPr bwMode="auto">
            <a:xfrm rot="-5400000">
              <a:off x="2576" y="2739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dirty="0">
                  <a:latin typeface="Times New Roman" pitchFamily="16" charset="0"/>
                </a:rPr>
                <a:t>Energy</a:t>
              </a:r>
            </a:p>
          </p:txBody>
        </p:sp>
      </p:grpSp>
      <p:sp>
        <p:nvSpPr>
          <p:cNvPr id="180" name="Line 11"/>
          <p:cNvSpPr>
            <a:spLocks noChangeShapeType="1"/>
          </p:cNvSpPr>
          <p:nvPr/>
        </p:nvSpPr>
        <p:spPr bwMode="auto">
          <a:xfrm>
            <a:off x="892855" y="4914900"/>
            <a:ext cx="454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1" name="Group 180"/>
          <p:cNvGrpSpPr>
            <a:grpSpLocks/>
          </p:cNvGrpSpPr>
          <p:nvPr/>
        </p:nvGrpSpPr>
        <p:grpSpPr bwMode="auto">
          <a:xfrm>
            <a:off x="756330" y="3213100"/>
            <a:ext cx="1989138" cy="1905000"/>
            <a:chOff x="2905" y="1714"/>
            <a:chExt cx="1253" cy="1200"/>
          </a:xfrm>
        </p:grpSpPr>
        <p:sp>
          <p:nvSpPr>
            <p:cNvPr id="182" name="Oval 181"/>
            <p:cNvSpPr>
              <a:spLocks noChangeArrowheads="1"/>
            </p:cNvSpPr>
            <p:nvPr/>
          </p:nvSpPr>
          <p:spPr bwMode="auto">
            <a:xfrm>
              <a:off x="2905" y="2669"/>
              <a:ext cx="480" cy="24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Text Box 14"/>
            <p:cNvSpPr txBox="1">
              <a:spLocks noChangeArrowheads="1"/>
            </p:cNvSpPr>
            <p:nvPr/>
          </p:nvSpPr>
          <p:spPr bwMode="auto">
            <a:xfrm>
              <a:off x="2982" y="1714"/>
              <a:ext cx="11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Executing in base </a:t>
              </a:r>
            </a:p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configuration</a:t>
              </a:r>
            </a:p>
          </p:txBody>
        </p:sp>
        <p:sp>
          <p:nvSpPr>
            <p:cNvPr id="184" name="Line 15"/>
            <p:cNvSpPr>
              <a:spLocks noChangeShapeType="1"/>
            </p:cNvSpPr>
            <p:nvPr/>
          </p:nvSpPr>
          <p:spPr bwMode="auto">
            <a:xfrm flipH="1">
              <a:off x="3091" y="2094"/>
              <a:ext cx="16" cy="57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5" name="Group 184"/>
          <p:cNvGrpSpPr>
            <a:grpSpLocks/>
          </p:cNvGrpSpPr>
          <p:nvPr/>
        </p:nvGrpSpPr>
        <p:grpSpPr bwMode="auto">
          <a:xfrm>
            <a:off x="1353230" y="4398963"/>
            <a:ext cx="173038" cy="519112"/>
            <a:chOff x="3009" y="2627"/>
            <a:chExt cx="109" cy="327"/>
          </a:xfrm>
        </p:grpSpPr>
        <p:sp>
          <p:nvSpPr>
            <p:cNvPr id="186" name="Line 60"/>
            <p:cNvSpPr>
              <a:spLocks noChangeShapeType="1"/>
            </p:cNvSpPr>
            <p:nvPr/>
          </p:nvSpPr>
          <p:spPr bwMode="auto">
            <a:xfrm flipV="1">
              <a:off x="3009" y="2627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61"/>
            <p:cNvSpPr>
              <a:spLocks noChangeShapeType="1"/>
            </p:cNvSpPr>
            <p:nvPr/>
          </p:nvSpPr>
          <p:spPr bwMode="auto">
            <a:xfrm>
              <a:off x="3018" y="2627"/>
              <a:ext cx="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8" name="Group 187"/>
          <p:cNvGrpSpPr>
            <a:grpSpLocks/>
          </p:cNvGrpSpPr>
          <p:nvPr/>
        </p:nvGrpSpPr>
        <p:grpSpPr bwMode="auto">
          <a:xfrm>
            <a:off x="1353230" y="4870450"/>
            <a:ext cx="1654175" cy="1530350"/>
            <a:chOff x="3009" y="2954"/>
            <a:chExt cx="1042" cy="964"/>
          </a:xfrm>
        </p:grpSpPr>
        <p:sp>
          <p:nvSpPr>
            <p:cNvPr id="189" name="Line 63"/>
            <p:cNvSpPr>
              <a:spLocks noChangeShapeType="1"/>
            </p:cNvSpPr>
            <p:nvPr/>
          </p:nvSpPr>
          <p:spPr bwMode="auto">
            <a:xfrm>
              <a:off x="3009" y="2954"/>
              <a:ext cx="0" cy="9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Text Box 64"/>
            <p:cNvSpPr txBox="1">
              <a:spLocks noChangeArrowheads="1"/>
            </p:cNvSpPr>
            <p:nvPr/>
          </p:nvSpPr>
          <p:spPr bwMode="auto">
            <a:xfrm>
              <a:off x="3033" y="3275"/>
              <a:ext cx="10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i="1" dirty="0">
                  <a:latin typeface="Times New Roman" pitchFamily="16" charset="0"/>
                </a:rPr>
                <a:t>Cache Tuning</a:t>
              </a:r>
            </a:p>
          </p:txBody>
        </p:sp>
        <p:sp>
          <p:nvSpPr>
            <p:cNvPr id="191" name="Line 65"/>
            <p:cNvSpPr>
              <a:spLocks noChangeShapeType="1"/>
            </p:cNvSpPr>
            <p:nvPr/>
          </p:nvSpPr>
          <p:spPr bwMode="auto">
            <a:xfrm>
              <a:off x="3054" y="3527"/>
              <a:ext cx="9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191"/>
          <p:cNvGrpSpPr>
            <a:grpSpLocks/>
          </p:cNvGrpSpPr>
          <p:nvPr/>
        </p:nvGrpSpPr>
        <p:grpSpPr bwMode="auto">
          <a:xfrm>
            <a:off x="1526268" y="4398963"/>
            <a:ext cx="201612" cy="879475"/>
            <a:chOff x="3127" y="2627"/>
            <a:chExt cx="127" cy="554"/>
          </a:xfrm>
        </p:grpSpPr>
        <p:sp>
          <p:nvSpPr>
            <p:cNvPr id="193" name="Line 74"/>
            <p:cNvSpPr>
              <a:spLocks noChangeShapeType="1"/>
            </p:cNvSpPr>
            <p:nvPr/>
          </p:nvSpPr>
          <p:spPr bwMode="auto">
            <a:xfrm>
              <a:off x="3127" y="2627"/>
              <a:ext cx="0" cy="5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Line 75"/>
            <p:cNvSpPr>
              <a:spLocks noChangeShapeType="1"/>
            </p:cNvSpPr>
            <p:nvPr/>
          </p:nvSpPr>
          <p:spPr bwMode="auto">
            <a:xfrm>
              <a:off x="3136" y="3181"/>
              <a:ext cx="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" name="Group 194"/>
          <p:cNvGrpSpPr>
            <a:grpSpLocks/>
          </p:cNvGrpSpPr>
          <p:nvPr/>
        </p:nvGrpSpPr>
        <p:grpSpPr bwMode="auto">
          <a:xfrm>
            <a:off x="1742168" y="4124325"/>
            <a:ext cx="73025" cy="1155700"/>
            <a:chOff x="3254" y="2454"/>
            <a:chExt cx="46" cy="728"/>
          </a:xfrm>
        </p:grpSpPr>
        <p:sp>
          <p:nvSpPr>
            <p:cNvPr id="196" name="Line 84"/>
            <p:cNvSpPr>
              <a:spLocks noChangeShapeType="1"/>
            </p:cNvSpPr>
            <p:nvPr/>
          </p:nvSpPr>
          <p:spPr bwMode="auto">
            <a:xfrm flipV="1">
              <a:off x="3254" y="2454"/>
              <a:ext cx="0" cy="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85"/>
            <p:cNvSpPr>
              <a:spLocks noChangeShapeType="1"/>
            </p:cNvSpPr>
            <p:nvPr/>
          </p:nvSpPr>
          <p:spPr bwMode="auto">
            <a:xfrm>
              <a:off x="3264" y="2454"/>
              <a:ext cx="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" name="Group 197"/>
          <p:cNvGrpSpPr>
            <a:grpSpLocks/>
          </p:cNvGrpSpPr>
          <p:nvPr/>
        </p:nvGrpSpPr>
        <p:grpSpPr bwMode="auto">
          <a:xfrm>
            <a:off x="1829480" y="4124325"/>
            <a:ext cx="187325" cy="461963"/>
            <a:chOff x="3309" y="2454"/>
            <a:chExt cx="118" cy="291"/>
          </a:xfrm>
        </p:grpSpPr>
        <p:sp>
          <p:nvSpPr>
            <p:cNvPr id="199" name="Line 94"/>
            <p:cNvSpPr>
              <a:spLocks noChangeShapeType="1"/>
            </p:cNvSpPr>
            <p:nvPr/>
          </p:nvSpPr>
          <p:spPr bwMode="auto">
            <a:xfrm>
              <a:off x="3309" y="2454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Line 95"/>
            <p:cNvSpPr>
              <a:spLocks noChangeShapeType="1"/>
            </p:cNvSpPr>
            <p:nvPr/>
          </p:nvSpPr>
          <p:spPr bwMode="auto">
            <a:xfrm>
              <a:off x="3318" y="2745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1" name="Group 200"/>
          <p:cNvGrpSpPr>
            <a:grpSpLocks/>
          </p:cNvGrpSpPr>
          <p:nvPr/>
        </p:nvGrpSpPr>
        <p:grpSpPr bwMode="auto">
          <a:xfrm>
            <a:off x="2016805" y="4572000"/>
            <a:ext cx="144463" cy="404813"/>
            <a:chOff x="3427" y="2736"/>
            <a:chExt cx="91" cy="255"/>
          </a:xfrm>
        </p:grpSpPr>
        <p:sp>
          <p:nvSpPr>
            <p:cNvPr id="202" name="Line 104"/>
            <p:cNvSpPr>
              <a:spLocks noChangeShapeType="1"/>
            </p:cNvSpPr>
            <p:nvPr/>
          </p:nvSpPr>
          <p:spPr bwMode="auto">
            <a:xfrm>
              <a:off x="3427" y="2736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Line 105"/>
            <p:cNvSpPr>
              <a:spLocks noChangeShapeType="1"/>
            </p:cNvSpPr>
            <p:nvPr/>
          </p:nvSpPr>
          <p:spPr bwMode="auto">
            <a:xfrm>
              <a:off x="3436" y="2991"/>
              <a:ext cx="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" name="Group 203"/>
          <p:cNvGrpSpPr>
            <a:grpSpLocks/>
          </p:cNvGrpSpPr>
          <p:nvPr/>
        </p:nvGrpSpPr>
        <p:grpSpPr bwMode="auto">
          <a:xfrm>
            <a:off x="2161268" y="4283075"/>
            <a:ext cx="158750" cy="679450"/>
            <a:chOff x="3518" y="2554"/>
            <a:chExt cx="100" cy="428"/>
          </a:xfrm>
        </p:grpSpPr>
        <p:sp>
          <p:nvSpPr>
            <p:cNvPr id="205" name="Line 114"/>
            <p:cNvSpPr>
              <a:spLocks noChangeShapeType="1"/>
            </p:cNvSpPr>
            <p:nvPr/>
          </p:nvSpPr>
          <p:spPr bwMode="auto">
            <a:xfrm flipV="1">
              <a:off x="3518" y="2563"/>
              <a:ext cx="0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115"/>
            <p:cNvSpPr>
              <a:spLocks noChangeShapeType="1"/>
            </p:cNvSpPr>
            <p:nvPr/>
          </p:nvSpPr>
          <p:spPr bwMode="auto">
            <a:xfrm>
              <a:off x="3527" y="25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7" name="Group 206"/>
          <p:cNvGrpSpPr>
            <a:grpSpLocks/>
          </p:cNvGrpSpPr>
          <p:nvPr/>
        </p:nvGrpSpPr>
        <p:grpSpPr bwMode="auto">
          <a:xfrm>
            <a:off x="2320018" y="3821113"/>
            <a:ext cx="115887" cy="461962"/>
            <a:chOff x="3618" y="2263"/>
            <a:chExt cx="73" cy="291"/>
          </a:xfrm>
        </p:grpSpPr>
        <p:sp>
          <p:nvSpPr>
            <p:cNvPr id="208" name="Line 124"/>
            <p:cNvSpPr>
              <a:spLocks noChangeShapeType="1"/>
            </p:cNvSpPr>
            <p:nvPr/>
          </p:nvSpPr>
          <p:spPr bwMode="auto">
            <a:xfrm flipV="1">
              <a:off x="3618" y="2263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125"/>
            <p:cNvSpPr>
              <a:spLocks noChangeShapeType="1"/>
            </p:cNvSpPr>
            <p:nvPr/>
          </p:nvSpPr>
          <p:spPr bwMode="auto">
            <a:xfrm>
              <a:off x="3618" y="2263"/>
              <a:ext cx="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" name="Group 209"/>
          <p:cNvGrpSpPr>
            <a:grpSpLocks/>
          </p:cNvGrpSpPr>
          <p:nvPr/>
        </p:nvGrpSpPr>
        <p:grpSpPr bwMode="auto">
          <a:xfrm>
            <a:off x="2421618" y="3821113"/>
            <a:ext cx="158750" cy="1255712"/>
            <a:chOff x="3682" y="2263"/>
            <a:chExt cx="100" cy="791"/>
          </a:xfrm>
        </p:grpSpPr>
        <p:sp>
          <p:nvSpPr>
            <p:cNvPr id="211" name="Line 134"/>
            <p:cNvSpPr>
              <a:spLocks noChangeShapeType="1"/>
            </p:cNvSpPr>
            <p:nvPr/>
          </p:nvSpPr>
          <p:spPr bwMode="auto">
            <a:xfrm>
              <a:off x="3682" y="2263"/>
              <a:ext cx="0" cy="7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135"/>
            <p:cNvSpPr>
              <a:spLocks noChangeShapeType="1"/>
            </p:cNvSpPr>
            <p:nvPr/>
          </p:nvSpPr>
          <p:spPr bwMode="auto">
            <a:xfrm>
              <a:off x="3691" y="30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" name="Group 212"/>
          <p:cNvGrpSpPr>
            <a:grpSpLocks/>
          </p:cNvGrpSpPr>
          <p:nvPr/>
        </p:nvGrpSpPr>
        <p:grpSpPr bwMode="auto">
          <a:xfrm>
            <a:off x="2580368" y="4398963"/>
            <a:ext cx="173037" cy="677862"/>
            <a:chOff x="3782" y="2627"/>
            <a:chExt cx="109" cy="427"/>
          </a:xfrm>
        </p:grpSpPr>
        <p:sp>
          <p:nvSpPr>
            <p:cNvPr id="214" name="Line 144"/>
            <p:cNvSpPr>
              <a:spLocks noChangeShapeType="1"/>
            </p:cNvSpPr>
            <p:nvPr/>
          </p:nvSpPr>
          <p:spPr bwMode="auto">
            <a:xfrm flipV="1">
              <a:off x="3782" y="2636"/>
              <a:ext cx="0" cy="4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145"/>
            <p:cNvSpPr>
              <a:spLocks noChangeShapeType="1"/>
            </p:cNvSpPr>
            <p:nvPr/>
          </p:nvSpPr>
          <p:spPr bwMode="auto">
            <a:xfrm>
              <a:off x="3782" y="2627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" name="Group 215"/>
          <p:cNvGrpSpPr>
            <a:grpSpLocks/>
          </p:cNvGrpSpPr>
          <p:nvPr/>
        </p:nvGrpSpPr>
        <p:grpSpPr bwMode="auto">
          <a:xfrm>
            <a:off x="2753405" y="4081463"/>
            <a:ext cx="258763" cy="317500"/>
            <a:chOff x="3891" y="2427"/>
            <a:chExt cx="163" cy="200"/>
          </a:xfrm>
        </p:grpSpPr>
        <p:sp>
          <p:nvSpPr>
            <p:cNvPr id="217" name="Line 154"/>
            <p:cNvSpPr>
              <a:spLocks noChangeShapeType="1"/>
            </p:cNvSpPr>
            <p:nvPr/>
          </p:nvSpPr>
          <p:spPr bwMode="auto">
            <a:xfrm flipV="1">
              <a:off x="3891" y="2427"/>
              <a:ext cx="0" cy="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155"/>
            <p:cNvSpPr>
              <a:spLocks noChangeShapeType="1"/>
            </p:cNvSpPr>
            <p:nvPr/>
          </p:nvSpPr>
          <p:spPr bwMode="auto">
            <a:xfrm>
              <a:off x="3900" y="2427"/>
              <a:ext cx="1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9" name="Line 163"/>
          <p:cNvSpPr>
            <a:spLocks noChangeShapeType="1"/>
          </p:cNvSpPr>
          <p:nvPr/>
        </p:nvSpPr>
        <p:spPr bwMode="auto">
          <a:xfrm flipH="1">
            <a:off x="3012167" y="4081463"/>
            <a:ext cx="14288" cy="23193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0" name="Group 219"/>
          <p:cNvGrpSpPr>
            <a:grpSpLocks/>
          </p:cNvGrpSpPr>
          <p:nvPr/>
        </p:nvGrpSpPr>
        <p:grpSpPr bwMode="auto">
          <a:xfrm>
            <a:off x="3012168" y="4067175"/>
            <a:ext cx="1847850" cy="1211263"/>
            <a:chOff x="4054" y="2418"/>
            <a:chExt cx="1164" cy="763"/>
          </a:xfrm>
        </p:grpSpPr>
        <p:sp>
          <p:nvSpPr>
            <p:cNvPr id="221" name="Line 165"/>
            <p:cNvSpPr>
              <a:spLocks noChangeShapeType="1"/>
            </p:cNvSpPr>
            <p:nvPr/>
          </p:nvSpPr>
          <p:spPr bwMode="auto">
            <a:xfrm>
              <a:off x="4054" y="2418"/>
              <a:ext cx="0" cy="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Line 166"/>
            <p:cNvSpPr>
              <a:spLocks noChangeShapeType="1"/>
            </p:cNvSpPr>
            <p:nvPr/>
          </p:nvSpPr>
          <p:spPr bwMode="auto">
            <a:xfrm>
              <a:off x="4063" y="3172"/>
              <a:ext cx="11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3" name="Oval 222"/>
          <p:cNvSpPr/>
          <p:nvPr/>
        </p:nvSpPr>
        <p:spPr bwMode="auto">
          <a:xfrm>
            <a:off x="1419905" y="5118101"/>
            <a:ext cx="452438" cy="28098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3370120" y="4170640"/>
            <a:ext cx="15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Lowest energy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5" name="Straight Arrow Connector 224"/>
          <p:cNvCxnSpPr>
            <a:endCxn id="223" idx="6"/>
          </p:cNvCxnSpPr>
          <p:nvPr/>
        </p:nvCxnSpPr>
        <p:spPr bwMode="auto">
          <a:xfrm flipH="1">
            <a:off x="1872343" y="4503737"/>
            <a:ext cx="1576387" cy="7548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6" name="Oval 225"/>
          <p:cNvSpPr/>
          <p:nvPr/>
        </p:nvSpPr>
        <p:spPr bwMode="auto">
          <a:xfrm>
            <a:off x="2915330" y="4988719"/>
            <a:ext cx="2047875" cy="5770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27" name="Straight Arrow Connector 226"/>
          <p:cNvCxnSpPr>
            <a:endCxn id="226" idx="0"/>
          </p:cNvCxnSpPr>
          <p:nvPr/>
        </p:nvCxnSpPr>
        <p:spPr bwMode="auto">
          <a:xfrm>
            <a:off x="3939267" y="4448969"/>
            <a:ext cx="1" cy="539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8" name="Text Box 10"/>
          <p:cNvSpPr txBox="1">
            <a:spLocks noChangeArrowheads="1"/>
          </p:cNvSpPr>
          <p:nvPr/>
        </p:nvSpPr>
        <p:spPr bwMode="auto">
          <a:xfrm>
            <a:off x="1404031" y="5988049"/>
            <a:ext cx="14366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dirty="0" smtClean="0">
                <a:latin typeface="Times New Roman" pitchFamily="16" charset="0"/>
              </a:rPr>
              <a:t>Execution time</a:t>
            </a:r>
            <a:endParaRPr lang="en-US" sz="1600" dirty="0">
              <a:latin typeface="Times New Roman" pitchFamily="16" charset="0"/>
            </a:endParaRPr>
          </a:p>
        </p:txBody>
      </p:sp>
      <p:sp>
        <p:nvSpPr>
          <p:cNvPr id="229" name="Content Placeholder 3"/>
          <p:cNvSpPr txBox="1">
            <a:spLocks/>
          </p:cNvSpPr>
          <p:nvPr/>
        </p:nvSpPr>
        <p:spPr bwMode="auto">
          <a:xfrm>
            <a:off x="4419600" y="1143000"/>
            <a:ext cx="4572000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>
                <a:solidFill>
                  <a:schemeClr val="tx1"/>
                </a:solidFill>
              </a:rPr>
              <a:t>Configuration design space tradeoffs</a:t>
            </a:r>
          </a:p>
          <a:p>
            <a:pPr lvl="1"/>
            <a:r>
              <a:rPr lang="en-US" sz="1400" dirty="0" smtClean="0"/>
              <a:t>Large </a:t>
            </a:r>
            <a:r>
              <a:rPr lang="en-US" sz="1400" dirty="0"/>
              <a:t>design </a:t>
            </a:r>
            <a:r>
              <a:rPr lang="en-US" sz="1400" dirty="0" smtClean="0"/>
              <a:t>space</a:t>
            </a:r>
          </a:p>
          <a:p>
            <a:pPr lvl="2">
              <a:buFont typeface="Lucida Grande"/>
              <a:buChar char="+"/>
            </a:pPr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loser adherence to </a:t>
            </a:r>
            <a:r>
              <a:rPr lang="en-US" sz="1200" dirty="0">
                <a:solidFill>
                  <a:schemeClr val="tx1"/>
                </a:solidFill>
              </a:rPr>
              <a:t>application </a:t>
            </a:r>
            <a:r>
              <a:rPr lang="en-US" sz="1200" dirty="0" smtClean="0">
                <a:solidFill>
                  <a:schemeClr val="tx1"/>
                </a:solidFill>
              </a:rPr>
              <a:t>requirements</a:t>
            </a:r>
          </a:p>
          <a:p>
            <a:pPr lvl="2">
              <a:buFont typeface="Lucida Grande"/>
              <a:buChar char="+"/>
            </a:pPr>
            <a:r>
              <a:rPr lang="en-US" sz="1200" dirty="0">
                <a:solidFill>
                  <a:schemeClr val="tx1"/>
                </a:solidFill>
              </a:rPr>
              <a:t>G</a:t>
            </a:r>
            <a:r>
              <a:rPr lang="en-US" sz="1200" dirty="0" smtClean="0">
                <a:solidFill>
                  <a:schemeClr val="tx1"/>
                </a:solidFill>
              </a:rPr>
              <a:t>reater optimization potential</a:t>
            </a:r>
            <a:endParaRPr lang="en-US" sz="1200" dirty="0">
              <a:solidFill>
                <a:schemeClr val="tx1"/>
              </a:solidFill>
            </a:endParaRPr>
          </a:p>
          <a:p>
            <a:pPr lvl="2">
              <a:buFont typeface="Lucida Grande"/>
              <a:buChar char="-"/>
            </a:pPr>
            <a:r>
              <a:rPr lang="en-US" sz="1100" dirty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hallenging design time exploration</a:t>
            </a:r>
            <a:endParaRPr lang="en-US" sz="1200" dirty="0">
              <a:solidFill>
                <a:schemeClr val="tx1"/>
              </a:solidFill>
            </a:endParaRPr>
          </a:p>
          <a:p>
            <a:pPr lvl="2">
              <a:buFont typeface="Lucida Grande"/>
              <a:buChar char="-"/>
            </a:pPr>
            <a:r>
              <a:rPr lang="en-US" sz="1200" dirty="0" smtClean="0">
                <a:solidFill>
                  <a:schemeClr val="tx1"/>
                </a:solidFill>
              </a:rPr>
              <a:t>Greater runtime tuning overhead (e.g., energy, performance, etc.)</a:t>
            </a:r>
          </a:p>
          <a:p>
            <a:pPr lvl="1"/>
            <a:r>
              <a:rPr lang="en-US" sz="1400" dirty="0" smtClean="0"/>
              <a:t>Smaller/</a:t>
            </a:r>
            <a:r>
              <a:rPr lang="en-US" sz="1400" dirty="0" err="1" smtClean="0"/>
              <a:t>subsetted</a:t>
            </a:r>
            <a:r>
              <a:rPr lang="en-US" sz="1400" dirty="0" smtClean="0"/>
              <a:t> design </a:t>
            </a:r>
            <a:r>
              <a:rPr lang="en-US" sz="1400" dirty="0"/>
              <a:t>space </a:t>
            </a:r>
            <a:endParaRPr lang="en-US" sz="1400" dirty="0" smtClean="0"/>
          </a:p>
          <a:p>
            <a:pPr lvl="2"/>
            <a:r>
              <a:rPr lang="en-US" sz="1200" dirty="0" smtClean="0">
                <a:solidFill>
                  <a:schemeClr val="tx1"/>
                </a:solidFill>
              </a:rPr>
              <a:t>Alleviates above negatives</a:t>
            </a:r>
          </a:p>
          <a:p>
            <a:pPr lvl="2"/>
            <a:r>
              <a:rPr lang="en-US" sz="1200" dirty="0" smtClean="0">
                <a:solidFill>
                  <a:schemeClr val="tx1"/>
                </a:solidFill>
              </a:rPr>
              <a:t>Still good optimization potential if </a:t>
            </a:r>
            <a:r>
              <a:rPr lang="en-US" sz="1200" smtClean="0">
                <a:solidFill>
                  <a:schemeClr val="tx1"/>
                </a:solidFill>
              </a:rPr>
              <a:t>properly </a:t>
            </a:r>
            <a:r>
              <a:rPr lang="en-US" sz="1200" smtClean="0">
                <a:solidFill>
                  <a:schemeClr val="tx1"/>
                </a:solidFill>
              </a:rPr>
              <a:t>selected</a:t>
            </a:r>
            <a:endParaRPr lang="en-US" sz="1200" dirty="0">
              <a:solidFill>
                <a:schemeClr val="tx1"/>
              </a:solidFill>
            </a:endParaRPr>
          </a:p>
          <a:p>
            <a:pPr lvl="2"/>
            <a:endParaRPr lang="en-US" sz="1200" dirty="0">
              <a:solidFill>
                <a:schemeClr val="tx1"/>
              </a:solidFill>
            </a:endParaRPr>
          </a:p>
          <a:p>
            <a:endParaRPr lang="en-US" sz="1600" kern="0" dirty="0" smtClean="0">
              <a:solidFill>
                <a:schemeClr val="tx1"/>
              </a:solidFill>
            </a:endParaRPr>
          </a:p>
          <a:p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231" name="Freeform 196"/>
          <p:cNvSpPr>
            <a:spLocks/>
          </p:cNvSpPr>
          <p:nvPr/>
        </p:nvSpPr>
        <p:spPr bwMode="auto">
          <a:xfrm>
            <a:off x="1909827" y="4957531"/>
            <a:ext cx="350697" cy="491720"/>
          </a:xfrm>
          <a:custGeom>
            <a:avLst/>
            <a:gdLst/>
            <a:ahLst/>
            <a:cxnLst>
              <a:cxn ang="0">
                <a:pos x="0" y="283"/>
              </a:cxn>
              <a:cxn ang="0">
                <a:pos x="112" y="283"/>
              </a:cxn>
              <a:cxn ang="0">
                <a:pos x="163" y="550"/>
              </a:cxn>
              <a:cxn ang="0">
                <a:pos x="284" y="550"/>
              </a:cxn>
              <a:cxn ang="0">
                <a:pos x="353" y="808"/>
              </a:cxn>
              <a:cxn ang="0">
                <a:pos x="447" y="808"/>
              </a:cxn>
              <a:cxn ang="0">
                <a:pos x="507" y="0"/>
              </a:cxn>
              <a:cxn ang="0">
                <a:pos x="619" y="0"/>
              </a:cxn>
            </a:cxnLst>
            <a:rect l="0" t="0" r="r" b="b"/>
            <a:pathLst>
              <a:path w="619" h="808">
                <a:moveTo>
                  <a:pt x="0" y="283"/>
                </a:moveTo>
                <a:lnTo>
                  <a:pt x="112" y="283"/>
                </a:lnTo>
                <a:lnTo>
                  <a:pt x="163" y="550"/>
                </a:lnTo>
                <a:lnTo>
                  <a:pt x="284" y="550"/>
                </a:lnTo>
                <a:lnTo>
                  <a:pt x="353" y="808"/>
                </a:lnTo>
                <a:lnTo>
                  <a:pt x="447" y="808"/>
                </a:lnTo>
                <a:lnTo>
                  <a:pt x="507" y="0"/>
                </a:lnTo>
                <a:lnTo>
                  <a:pt x="619" y="0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32" name="Freeform 197"/>
          <p:cNvSpPr>
            <a:spLocks/>
          </p:cNvSpPr>
          <p:nvPr/>
        </p:nvSpPr>
        <p:spPr bwMode="auto">
          <a:xfrm>
            <a:off x="2262791" y="4826081"/>
            <a:ext cx="745586" cy="738188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43" y="525"/>
              </a:cxn>
              <a:cxn ang="0">
                <a:pos x="137" y="525"/>
              </a:cxn>
              <a:cxn ang="0">
                <a:pos x="189" y="878"/>
              </a:cxn>
              <a:cxn ang="0">
                <a:pos x="249" y="878"/>
              </a:cxn>
              <a:cxn ang="0">
                <a:pos x="309" y="1213"/>
              </a:cxn>
              <a:cxn ang="0">
                <a:pos x="378" y="1213"/>
              </a:cxn>
              <a:cxn ang="0">
                <a:pos x="413" y="964"/>
              </a:cxn>
              <a:cxn ang="0">
                <a:pos x="473" y="964"/>
              </a:cxn>
              <a:cxn ang="0">
                <a:pos x="499" y="1093"/>
              </a:cxn>
              <a:cxn ang="0">
                <a:pos x="611" y="1093"/>
              </a:cxn>
              <a:cxn ang="0">
                <a:pos x="697" y="259"/>
              </a:cxn>
              <a:cxn ang="0">
                <a:pos x="791" y="259"/>
              </a:cxn>
              <a:cxn ang="0">
                <a:pos x="843" y="568"/>
              </a:cxn>
              <a:cxn ang="0">
                <a:pos x="937" y="568"/>
              </a:cxn>
              <a:cxn ang="0">
                <a:pos x="972" y="0"/>
              </a:cxn>
              <a:cxn ang="0">
                <a:pos x="1075" y="0"/>
              </a:cxn>
              <a:cxn ang="0">
                <a:pos x="1187" y="835"/>
              </a:cxn>
              <a:cxn ang="0">
                <a:pos x="1316" y="835"/>
              </a:cxn>
            </a:cxnLst>
            <a:rect l="0" t="0" r="r" b="b"/>
            <a:pathLst>
              <a:path w="1316" h="1213">
                <a:moveTo>
                  <a:pt x="0" y="207"/>
                </a:moveTo>
                <a:lnTo>
                  <a:pt x="43" y="525"/>
                </a:lnTo>
                <a:lnTo>
                  <a:pt x="137" y="525"/>
                </a:lnTo>
                <a:lnTo>
                  <a:pt x="189" y="878"/>
                </a:lnTo>
                <a:lnTo>
                  <a:pt x="249" y="878"/>
                </a:lnTo>
                <a:lnTo>
                  <a:pt x="309" y="1213"/>
                </a:lnTo>
                <a:lnTo>
                  <a:pt x="378" y="1213"/>
                </a:lnTo>
                <a:lnTo>
                  <a:pt x="413" y="964"/>
                </a:lnTo>
                <a:lnTo>
                  <a:pt x="473" y="964"/>
                </a:lnTo>
                <a:lnTo>
                  <a:pt x="499" y="1093"/>
                </a:lnTo>
                <a:lnTo>
                  <a:pt x="611" y="1093"/>
                </a:lnTo>
                <a:lnTo>
                  <a:pt x="697" y="259"/>
                </a:lnTo>
                <a:lnTo>
                  <a:pt x="791" y="259"/>
                </a:lnTo>
                <a:lnTo>
                  <a:pt x="843" y="568"/>
                </a:lnTo>
                <a:lnTo>
                  <a:pt x="937" y="568"/>
                </a:lnTo>
                <a:lnTo>
                  <a:pt x="972" y="0"/>
                </a:lnTo>
                <a:lnTo>
                  <a:pt x="1075" y="0"/>
                </a:lnTo>
                <a:lnTo>
                  <a:pt x="1187" y="835"/>
                </a:lnTo>
                <a:lnTo>
                  <a:pt x="1316" y="835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33" name="Text Box 200"/>
          <p:cNvSpPr txBox="1">
            <a:spLocks noChangeArrowheads="1"/>
          </p:cNvSpPr>
          <p:nvPr/>
        </p:nvSpPr>
        <p:spPr bwMode="auto">
          <a:xfrm>
            <a:off x="1990202" y="5723894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Cache Tuning</a:t>
            </a:r>
          </a:p>
        </p:txBody>
      </p:sp>
      <p:sp>
        <p:nvSpPr>
          <p:cNvPr id="234" name="Text Box 202"/>
          <p:cNvSpPr txBox="1">
            <a:spLocks noChangeArrowheads="1"/>
          </p:cNvSpPr>
          <p:nvPr/>
        </p:nvSpPr>
        <p:spPr bwMode="auto">
          <a:xfrm rot="16200000">
            <a:off x="1444089" y="5074446"/>
            <a:ext cx="583814" cy="24622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Energy</a:t>
            </a:r>
          </a:p>
        </p:txBody>
      </p:sp>
      <p:sp>
        <p:nvSpPr>
          <p:cNvPr id="235" name="Line 203"/>
          <p:cNvSpPr>
            <a:spLocks noChangeShapeType="1"/>
          </p:cNvSpPr>
          <p:nvPr/>
        </p:nvSpPr>
        <p:spPr bwMode="auto">
          <a:xfrm>
            <a:off x="1886015" y="4838781"/>
            <a:ext cx="0" cy="84455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36" name="Line 204"/>
          <p:cNvSpPr>
            <a:spLocks noChangeShapeType="1"/>
          </p:cNvSpPr>
          <p:nvPr/>
        </p:nvSpPr>
        <p:spPr bwMode="auto">
          <a:xfrm>
            <a:off x="1886015" y="5683331"/>
            <a:ext cx="1258888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37" name="Oval 223"/>
          <p:cNvSpPr>
            <a:spLocks noChangeArrowheads="1"/>
          </p:cNvSpPr>
          <p:nvPr/>
        </p:nvSpPr>
        <p:spPr bwMode="auto">
          <a:xfrm>
            <a:off x="2370202" y="5456319"/>
            <a:ext cx="149225" cy="17145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38" name="Text Box 226"/>
          <p:cNvSpPr txBox="1">
            <a:spLocks noChangeArrowheads="1"/>
          </p:cNvSpPr>
          <p:nvPr/>
        </p:nvSpPr>
        <p:spPr bwMode="auto">
          <a:xfrm>
            <a:off x="1717909" y="4038600"/>
            <a:ext cx="14269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Large Design Space</a:t>
            </a:r>
          </a:p>
        </p:txBody>
      </p:sp>
      <p:cxnSp>
        <p:nvCxnSpPr>
          <p:cNvPr id="240" name="Straight Arrow Connector 239"/>
          <p:cNvCxnSpPr/>
          <p:nvPr/>
        </p:nvCxnSpPr>
        <p:spPr bwMode="auto">
          <a:xfrm flipH="1" flipV="1">
            <a:off x="2565273" y="5572604"/>
            <a:ext cx="920942" cy="3975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2" name="TextBox 241"/>
          <p:cNvSpPr txBox="1"/>
          <p:nvPr/>
        </p:nvSpPr>
        <p:spPr>
          <a:xfrm>
            <a:off x="3025744" y="5972269"/>
            <a:ext cx="15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Lowest energy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ight Brace 242"/>
          <p:cNvSpPr/>
          <p:nvPr/>
        </p:nvSpPr>
        <p:spPr bwMode="auto">
          <a:xfrm rot="16200000">
            <a:off x="2220739" y="3954699"/>
            <a:ext cx="460375" cy="11149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0" name="Freeform 196"/>
          <p:cNvSpPr>
            <a:spLocks/>
          </p:cNvSpPr>
          <p:nvPr/>
        </p:nvSpPr>
        <p:spPr bwMode="auto">
          <a:xfrm>
            <a:off x="6264700" y="5045451"/>
            <a:ext cx="745957" cy="434929"/>
          </a:xfrm>
          <a:custGeom>
            <a:avLst/>
            <a:gdLst>
              <a:gd name="connsiteX0" fmla="*/ 0 w 10000"/>
              <a:gd name="connsiteY0" fmla="*/ 3502 h 10000"/>
              <a:gd name="connsiteX1" fmla="*/ 1809 w 10000"/>
              <a:gd name="connsiteY1" fmla="*/ 3502 h 10000"/>
              <a:gd name="connsiteX2" fmla="*/ 2633 w 10000"/>
              <a:gd name="connsiteY2" fmla="*/ 6807 h 10000"/>
              <a:gd name="connsiteX3" fmla="*/ 6218 w 10000"/>
              <a:gd name="connsiteY3" fmla="*/ 6710 h 10000"/>
              <a:gd name="connsiteX4" fmla="*/ 5703 w 10000"/>
              <a:gd name="connsiteY4" fmla="*/ 10000 h 10000"/>
              <a:gd name="connsiteX5" fmla="*/ 7221 w 10000"/>
              <a:gd name="connsiteY5" fmla="*/ 10000 h 10000"/>
              <a:gd name="connsiteX6" fmla="*/ 8191 w 10000"/>
              <a:gd name="connsiteY6" fmla="*/ 0 h 10000"/>
              <a:gd name="connsiteX7" fmla="*/ 10000 w 10000"/>
              <a:gd name="connsiteY7" fmla="*/ 0 h 10000"/>
              <a:gd name="connsiteX0" fmla="*/ 0 w 23444"/>
              <a:gd name="connsiteY0" fmla="*/ 3599 h 10097"/>
              <a:gd name="connsiteX1" fmla="*/ 1809 w 23444"/>
              <a:gd name="connsiteY1" fmla="*/ 3599 h 10097"/>
              <a:gd name="connsiteX2" fmla="*/ 2633 w 23444"/>
              <a:gd name="connsiteY2" fmla="*/ 6904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8191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1809 w 23444"/>
              <a:gd name="connsiteY1" fmla="*/ 3599 h 10097"/>
              <a:gd name="connsiteX2" fmla="*/ 2633 w 23444"/>
              <a:gd name="connsiteY2" fmla="*/ 6904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2633 w 23444"/>
              <a:gd name="connsiteY2" fmla="*/ 6904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3584 w 23444"/>
              <a:gd name="connsiteY2" fmla="*/ 6904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3245 w 23444"/>
              <a:gd name="connsiteY2" fmla="*/ 6904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3517 w 23444"/>
              <a:gd name="connsiteY2" fmla="*/ 6904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3381 w 23444"/>
              <a:gd name="connsiteY2" fmla="*/ 5839 h 10097"/>
              <a:gd name="connsiteX3" fmla="*/ 6218 w 23444"/>
              <a:gd name="connsiteY3" fmla="*/ 6807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3381 w 23444"/>
              <a:gd name="connsiteY2" fmla="*/ 5839 h 10097"/>
              <a:gd name="connsiteX3" fmla="*/ 7236 w 23444"/>
              <a:gd name="connsiteY3" fmla="*/ 5984 h 10097"/>
              <a:gd name="connsiteX4" fmla="*/ 5703 w 23444"/>
              <a:gd name="connsiteY4" fmla="*/ 10097 h 10097"/>
              <a:gd name="connsiteX5" fmla="*/ 7221 w 23444"/>
              <a:gd name="connsiteY5" fmla="*/ 10097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10097"/>
              <a:gd name="connsiteX1" fmla="*/ 3303 w 23444"/>
              <a:gd name="connsiteY1" fmla="*/ 3599 h 10097"/>
              <a:gd name="connsiteX2" fmla="*/ 3381 w 23444"/>
              <a:gd name="connsiteY2" fmla="*/ 5839 h 10097"/>
              <a:gd name="connsiteX3" fmla="*/ 7236 w 23444"/>
              <a:gd name="connsiteY3" fmla="*/ 5984 h 10097"/>
              <a:gd name="connsiteX4" fmla="*/ 5703 w 23444"/>
              <a:gd name="connsiteY4" fmla="*/ 10097 h 10097"/>
              <a:gd name="connsiteX5" fmla="*/ 22431 w 23444"/>
              <a:gd name="connsiteY5" fmla="*/ 9419 h 10097"/>
              <a:gd name="connsiteX6" fmla="*/ 11993 w 23444"/>
              <a:gd name="connsiteY6" fmla="*/ 97 h 10097"/>
              <a:gd name="connsiteX7" fmla="*/ 23444 w 23444"/>
              <a:gd name="connsiteY7" fmla="*/ 0 h 10097"/>
              <a:gd name="connsiteX0" fmla="*/ 0 w 23444"/>
              <a:gd name="connsiteY0" fmla="*/ 3599 h 9419"/>
              <a:gd name="connsiteX1" fmla="*/ 3303 w 23444"/>
              <a:gd name="connsiteY1" fmla="*/ 3599 h 9419"/>
              <a:gd name="connsiteX2" fmla="*/ 3381 w 23444"/>
              <a:gd name="connsiteY2" fmla="*/ 5839 h 9419"/>
              <a:gd name="connsiteX3" fmla="*/ 7236 w 23444"/>
              <a:gd name="connsiteY3" fmla="*/ 5984 h 9419"/>
              <a:gd name="connsiteX4" fmla="*/ 7129 w 23444"/>
              <a:gd name="connsiteY4" fmla="*/ 4383 h 9419"/>
              <a:gd name="connsiteX5" fmla="*/ 22431 w 23444"/>
              <a:gd name="connsiteY5" fmla="*/ 9419 h 9419"/>
              <a:gd name="connsiteX6" fmla="*/ 11993 w 23444"/>
              <a:gd name="connsiteY6" fmla="*/ 97 h 9419"/>
              <a:gd name="connsiteX7" fmla="*/ 23444 w 23444"/>
              <a:gd name="connsiteY7" fmla="*/ 0 h 9419"/>
              <a:gd name="connsiteX0" fmla="*/ 0 w 10000"/>
              <a:gd name="connsiteY0" fmla="*/ 3821 h 10360"/>
              <a:gd name="connsiteX1" fmla="*/ 1409 w 10000"/>
              <a:gd name="connsiteY1" fmla="*/ 3821 h 10360"/>
              <a:gd name="connsiteX2" fmla="*/ 1442 w 10000"/>
              <a:gd name="connsiteY2" fmla="*/ 6199 h 10360"/>
              <a:gd name="connsiteX3" fmla="*/ 3087 w 10000"/>
              <a:gd name="connsiteY3" fmla="*/ 6353 h 10360"/>
              <a:gd name="connsiteX4" fmla="*/ 3041 w 10000"/>
              <a:gd name="connsiteY4" fmla="*/ 4653 h 10360"/>
              <a:gd name="connsiteX5" fmla="*/ 5890 w 10000"/>
              <a:gd name="connsiteY5" fmla="*/ 10360 h 10360"/>
              <a:gd name="connsiteX6" fmla="*/ 5116 w 10000"/>
              <a:gd name="connsiteY6" fmla="*/ 103 h 10360"/>
              <a:gd name="connsiteX7" fmla="*/ 10000 w 10000"/>
              <a:gd name="connsiteY7" fmla="*/ 0 h 10360"/>
              <a:gd name="connsiteX0" fmla="*/ 0 w 10000"/>
              <a:gd name="connsiteY0" fmla="*/ 3821 h 10052"/>
              <a:gd name="connsiteX1" fmla="*/ 1409 w 10000"/>
              <a:gd name="connsiteY1" fmla="*/ 3821 h 10052"/>
              <a:gd name="connsiteX2" fmla="*/ 1442 w 10000"/>
              <a:gd name="connsiteY2" fmla="*/ 6199 h 10052"/>
              <a:gd name="connsiteX3" fmla="*/ 3087 w 10000"/>
              <a:gd name="connsiteY3" fmla="*/ 6353 h 10052"/>
              <a:gd name="connsiteX4" fmla="*/ 3041 w 10000"/>
              <a:gd name="connsiteY4" fmla="*/ 4653 h 10052"/>
              <a:gd name="connsiteX5" fmla="*/ 4645 w 10000"/>
              <a:gd name="connsiteY5" fmla="*/ 10052 h 10052"/>
              <a:gd name="connsiteX6" fmla="*/ 5116 w 10000"/>
              <a:gd name="connsiteY6" fmla="*/ 103 h 10052"/>
              <a:gd name="connsiteX7" fmla="*/ 10000 w 10000"/>
              <a:gd name="connsiteY7" fmla="*/ 0 h 10052"/>
              <a:gd name="connsiteX0" fmla="*/ 0 w 10000"/>
              <a:gd name="connsiteY0" fmla="*/ 3821 h 10052"/>
              <a:gd name="connsiteX1" fmla="*/ 1409 w 10000"/>
              <a:gd name="connsiteY1" fmla="*/ 3821 h 10052"/>
              <a:gd name="connsiteX2" fmla="*/ 1442 w 10000"/>
              <a:gd name="connsiteY2" fmla="*/ 6199 h 10052"/>
              <a:gd name="connsiteX3" fmla="*/ 3087 w 10000"/>
              <a:gd name="connsiteY3" fmla="*/ 6353 h 10052"/>
              <a:gd name="connsiteX4" fmla="*/ 3041 w 10000"/>
              <a:gd name="connsiteY4" fmla="*/ 4653 h 10052"/>
              <a:gd name="connsiteX5" fmla="*/ 4645 w 10000"/>
              <a:gd name="connsiteY5" fmla="*/ 10052 h 10052"/>
              <a:gd name="connsiteX6" fmla="*/ 5029 w 10000"/>
              <a:gd name="connsiteY6" fmla="*/ 1954 h 10052"/>
              <a:gd name="connsiteX7" fmla="*/ 10000 w 10000"/>
              <a:gd name="connsiteY7" fmla="*/ 0 h 10052"/>
              <a:gd name="connsiteX0" fmla="*/ 0 w 9768"/>
              <a:gd name="connsiteY0" fmla="*/ 1970 h 8201"/>
              <a:gd name="connsiteX1" fmla="*/ 1409 w 9768"/>
              <a:gd name="connsiteY1" fmla="*/ 1970 h 8201"/>
              <a:gd name="connsiteX2" fmla="*/ 1442 w 9768"/>
              <a:gd name="connsiteY2" fmla="*/ 4348 h 8201"/>
              <a:gd name="connsiteX3" fmla="*/ 3087 w 9768"/>
              <a:gd name="connsiteY3" fmla="*/ 4502 h 8201"/>
              <a:gd name="connsiteX4" fmla="*/ 3041 w 9768"/>
              <a:gd name="connsiteY4" fmla="*/ 2802 h 8201"/>
              <a:gd name="connsiteX5" fmla="*/ 4645 w 9768"/>
              <a:gd name="connsiteY5" fmla="*/ 8201 h 8201"/>
              <a:gd name="connsiteX6" fmla="*/ 5029 w 9768"/>
              <a:gd name="connsiteY6" fmla="*/ 103 h 8201"/>
              <a:gd name="connsiteX7" fmla="*/ 9768 w 9768"/>
              <a:gd name="connsiteY7" fmla="*/ 0 h 8201"/>
              <a:gd name="connsiteX0" fmla="*/ 0 w 10000"/>
              <a:gd name="connsiteY0" fmla="*/ 2402 h 10000"/>
              <a:gd name="connsiteX1" fmla="*/ 1442 w 10000"/>
              <a:gd name="connsiteY1" fmla="*/ 2402 h 10000"/>
              <a:gd name="connsiteX2" fmla="*/ 1476 w 10000"/>
              <a:gd name="connsiteY2" fmla="*/ 5302 h 10000"/>
              <a:gd name="connsiteX3" fmla="*/ 3160 w 10000"/>
              <a:gd name="connsiteY3" fmla="*/ 5490 h 10000"/>
              <a:gd name="connsiteX4" fmla="*/ 3469 w 10000"/>
              <a:gd name="connsiteY4" fmla="*/ 3104 h 10000"/>
              <a:gd name="connsiteX5" fmla="*/ 4755 w 10000"/>
              <a:gd name="connsiteY5" fmla="*/ 10000 h 10000"/>
              <a:gd name="connsiteX6" fmla="*/ 5148 w 10000"/>
              <a:gd name="connsiteY6" fmla="*/ 126 h 10000"/>
              <a:gd name="connsiteX7" fmla="*/ 10000 w 10000"/>
              <a:gd name="connsiteY7" fmla="*/ 0 h 10000"/>
              <a:gd name="connsiteX0" fmla="*/ 0 w 10000"/>
              <a:gd name="connsiteY0" fmla="*/ 2402 h 10000"/>
              <a:gd name="connsiteX1" fmla="*/ 1442 w 10000"/>
              <a:gd name="connsiteY1" fmla="*/ 2402 h 10000"/>
              <a:gd name="connsiteX2" fmla="*/ 1476 w 10000"/>
              <a:gd name="connsiteY2" fmla="*/ 5302 h 10000"/>
              <a:gd name="connsiteX3" fmla="*/ 3160 w 10000"/>
              <a:gd name="connsiteY3" fmla="*/ 5490 h 10000"/>
              <a:gd name="connsiteX4" fmla="*/ 3291 w 10000"/>
              <a:gd name="connsiteY4" fmla="*/ 3104 h 10000"/>
              <a:gd name="connsiteX5" fmla="*/ 4755 w 10000"/>
              <a:gd name="connsiteY5" fmla="*/ 10000 h 10000"/>
              <a:gd name="connsiteX6" fmla="*/ 5148 w 10000"/>
              <a:gd name="connsiteY6" fmla="*/ 126 h 10000"/>
              <a:gd name="connsiteX7" fmla="*/ 10000 w 10000"/>
              <a:gd name="connsiteY7" fmla="*/ 0 h 10000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60 w 10000"/>
              <a:gd name="connsiteY3" fmla="*/ 5490 h 12069"/>
              <a:gd name="connsiteX4" fmla="*/ 3291 w 10000"/>
              <a:gd name="connsiteY4" fmla="*/ 3104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60 w 10000"/>
              <a:gd name="connsiteY3" fmla="*/ 5490 h 12069"/>
              <a:gd name="connsiteX4" fmla="*/ 4062 w 10000"/>
              <a:gd name="connsiteY4" fmla="*/ 3104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60 w 10000"/>
              <a:gd name="connsiteY3" fmla="*/ 5114 h 12069"/>
              <a:gd name="connsiteX4" fmla="*/ 4062 w 10000"/>
              <a:gd name="connsiteY4" fmla="*/ 3104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4062 w 10000"/>
              <a:gd name="connsiteY4" fmla="*/ 3104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4062 w 10000"/>
              <a:gd name="connsiteY4" fmla="*/ 3104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5148 w 10000"/>
              <a:gd name="connsiteY6" fmla="*/ 126 h 12069"/>
              <a:gd name="connsiteX7" fmla="*/ 10000 w 10000"/>
              <a:gd name="connsiteY7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4832 w 10000"/>
              <a:gd name="connsiteY6" fmla="*/ 10852 h 12069"/>
              <a:gd name="connsiteX7" fmla="*/ 5148 w 10000"/>
              <a:gd name="connsiteY7" fmla="*/ 126 h 12069"/>
              <a:gd name="connsiteX8" fmla="*/ 10000 w 10000"/>
              <a:gd name="connsiteY8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4832 w 10000"/>
              <a:gd name="connsiteY6" fmla="*/ 10852 h 12069"/>
              <a:gd name="connsiteX7" fmla="*/ 5148 w 10000"/>
              <a:gd name="connsiteY7" fmla="*/ 126 h 12069"/>
              <a:gd name="connsiteX8" fmla="*/ 10000 w 10000"/>
              <a:gd name="connsiteY8" fmla="*/ 0 h 12069"/>
              <a:gd name="connsiteX0" fmla="*/ 0 w 10000"/>
              <a:gd name="connsiteY0" fmla="*/ 2402 h 12069"/>
              <a:gd name="connsiteX1" fmla="*/ 1442 w 10000"/>
              <a:gd name="connsiteY1" fmla="*/ 2402 h 12069"/>
              <a:gd name="connsiteX2" fmla="*/ 1476 w 10000"/>
              <a:gd name="connsiteY2" fmla="*/ 5302 h 12069"/>
              <a:gd name="connsiteX3" fmla="*/ 3190 w 10000"/>
              <a:gd name="connsiteY3" fmla="*/ 5365 h 12069"/>
              <a:gd name="connsiteX4" fmla="*/ 3172 w 10000"/>
              <a:gd name="connsiteY4" fmla="*/ 2853 h 12069"/>
              <a:gd name="connsiteX5" fmla="*/ 4755 w 10000"/>
              <a:gd name="connsiteY5" fmla="*/ 12069 h 12069"/>
              <a:gd name="connsiteX6" fmla="*/ 5247 w 10000"/>
              <a:gd name="connsiteY6" fmla="*/ 11103 h 12069"/>
              <a:gd name="connsiteX7" fmla="*/ 5148 w 10000"/>
              <a:gd name="connsiteY7" fmla="*/ 126 h 12069"/>
              <a:gd name="connsiteX8" fmla="*/ 10000 w 10000"/>
              <a:gd name="connsiteY8" fmla="*/ 0 h 12069"/>
              <a:gd name="connsiteX0" fmla="*/ 0 w 10000"/>
              <a:gd name="connsiteY0" fmla="*/ 2402 h 11818"/>
              <a:gd name="connsiteX1" fmla="*/ 1442 w 10000"/>
              <a:gd name="connsiteY1" fmla="*/ 2402 h 11818"/>
              <a:gd name="connsiteX2" fmla="*/ 1476 w 10000"/>
              <a:gd name="connsiteY2" fmla="*/ 5302 h 11818"/>
              <a:gd name="connsiteX3" fmla="*/ 3190 w 10000"/>
              <a:gd name="connsiteY3" fmla="*/ 5365 h 11818"/>
              <a:gd name="connsiteX4" fmla="*/ 3172 w 10000"/>
              <a:gd name="connsiteY4" fmla="*/ 2853 h 11818"/>
              <a:gd name="connsiteX5" fmla="*/ 4666 w 10000"/>
              <a:gd name="connsiteY5" fmla="*/ 11818 h 11818"/>
              <a:gd name="connsiteX6" fmla="*/ 5247 w 10000"/>
              <a:gd name="connsiteY6" fmla="*/ 11103 h 11818"/>
              <a:gd name="connsiteX7" fmla="*/ 5148 w 10000"/>
              <a:gd name="connsiteY7" fmla="*/ 126 h 11818"/>
              <a:gd name="connsiteX8" fmla="*/ 10000 w 10000"/>
              <a:gd name="connsiteY8" fmla="*/ 0 h 11818"/>
              <a:gd name="connsiteX0" fmla="*/ 0 w 10000"/>
              <a:gd name="connsiteY0" fmla="*/ 2402 h 11888"/>
              <a:gd name="connsiteX1" fmla="*/ 1442 w 10000"/>
              <a:gd name="connsiteY1" fmla="*/ 2402 h 11888"/>
              <a:gd name="connsiteX2" fmla="*/ 1476 w 10000"/>
              <a:gd name="connsiteY2" fmla="*/ 5302 h 11888"/>
              <a:gd name="connsiteX3" fmla="*/ 3190 w 10000"/>
              <a:gd name="connsiteY3" fmla="*/ 5365 h 11888"/>
              <a:gd name="connsiteX4" fmla="*/ 3172 w 10000"/>
              <a:gd name="connsiteY4" fmla="*/ 2853 h 11888"/>
              <a:gd name="connsiteX5" fmla="*/ 4666 w 10000"/>
              <a:gd name="connsiteY5" fmla="*/ 11818 h 11888"/>
              <a:gd name="connsiteX6" fmla="*/ 5247 w 10000"/>
              <a:gd name="connsiteY6" fmla="*/ 11103 h 11888"/>
              <a:gd name="connsiteX7" fmla="*/ 5148 w 10000"/>
              <a:gd name="connsiteY7" fmla="*/ 126 h 11888"/>
              <a:gd name="connsiteX8" fmla="*/ 10000 w 10000"/>
              <a:gd name="connsiteY8" fmla="*/ 0 h 11888"/>
              <a:gd name="connsiteX0" fmla="*/ 0 w 10000"/>
              <a:gd name="connsiteY0" fmla="*/ 2402 h 12014"/>
              <a:gd name="connsiteX1" fmla="*/ 1442 w 10000"/>
              <a:gd name="connsiteY1" fmla="*/ 2402 h 12014"/>
              <a:gd name="connsiteX2" fmla="*/ 1476 w 10000"/>
              <a:gd name="connsiteY2" fmla="*/ 5302 h 12014"/>
              <a:gd name="connsiteX3" fmla="*/ 3190 w 10000"/>
              <a:gd name="connsiteY3" fmla="*/ 5365 h 12014"/>
              <a:gd name="connsiteX4" fmla="*/ 3172 w 10000"/>
              <a:gd name="connsiteY4" fmla="*/ 2853 h 12014"/>
              <a:gd name="connsiteX5" fmla="*/ 4666 w 10000"/>
              <a:gd name="connsiteY5" fmla="*/ 11818 h 12014"/>
              <a:gd name="connsiteX6" fmla="*/ 5217 w 10000"/>
              <a:gd name="connsiteY6" fmla="*/ 11354 h 12014"/>
              <a:gd name="connsiteX7" fmla="*/ 5148 w 10000"/>
              <a:gd name="connsiteY7" fmla="*/ 126 h 12014"/>
              <a:gd name="connsiteX8" fmla="*/ 10000 w 10000"/>
              <a:gd name="connsiteY8" fmla="*/ 0 h 12014"/>
              <a:gd name="connsiteX0" fmla="*/ 0 w 10000"/>
              <a:gd name="connsiteY0" fmla="*/ 2402 h 15050"/>
              <a:gd name="connsiteX1" fmla="*/ 1442 w 10000"/>
              <a:gd name="connsiteY1" fmla="*/ 2402 h 15050"/>
              <a:gd name="connsiteX2" fmla="*/ 1476 w 10000"/>
              <a:gd name="connsiteY2" fmla="*/ 5302 h 15050"/>
              <a:gd name="connsiteX3" fmla="*/ 3190 w 10000"/>
              <a:gd name="connsiteY3" fmla="*/ 5365 h 15050"/>
              <a:gd name="connsiteX4" fmla="*/ 3172 w 10000"/>
              <a:gd name="connsiteY4" fmla="*/ 2853 h 15050"/>
              <a:gd name="connsiteX5" fmla="*/ 4666 w 10000"/>
              <a:gd name="connsiteY5" fmla="*/ 11818 h 15050"/>
              <a:gd name="connsiteX6" fmla="*/ 5217 w 10000"/>
              <a:gd name="connsiteY6" fmla="*/ 11354 h 15050"/>
              <a:gd name="connsiteX7" fmla="*/ 5148 w 10000"/>
              <a:gd name="connsiteY7" fmla="*/ 126 h 15050"/>
              <a:gd name="connsiteX8" fmla="*/ 10000 w 10000"/>
              <a:gd name="connsiteY8" fmla="*/ 0 h 15050"/>
              <a:gd name="connsiteX0" fmla="*/ 0 w 10000"/>
              <a:gd name="connsiteY0" fmla="*/ 2402 h 14692"/>
              <a:gd name="connsiteX1" fmla="*/ 1442 w 10000"/>
              <a:gd name="connsiteY1" fmla="*/ 2402 h 14692"/>
              <a:gd name="connsiteX2" fmla="*/ 1476 w 10000"/>
              <a:gd name="connsiteY2" fmla="*/ 5302 h 14692"/>
              <a:gd name="connsiteX3" fmla="*/ 3190 w 10000"/>
              <a:gd name="connsiteY3" fmla="*/ 5365 h 14692"/>
              <a:gd name="connsiteX4" fmla="*/ 3172 w 10000"/>
              <a:gd name="connsiteY4" fmla="*/ 2853 h 14692"/>
              <a:gd name="connsiteX5" fmla="*/ 4666 w 10000"/>
              <a:gd name="connsiteY5" fmla="*/ 11818 h 14692"/>
              <a:gd name="connsiteX6" fmla="*/ 7886 w 10000"/>
              <a:gd name="connsiteY6" fmla="*/ 10852 h 14692"/>
              <a:gd name="connsiteX7" fmla="*/ 5148 w 10000"/>
              <a:gd name="connsiteY7" fmla="*/ 126 h 14692"/>
              <a:gd name="connsiteX8" fmla="*/ 10000 w 10000"/>
              <a:gd name="connsiteY8" fmla="*/ 0 h 14692"/>
              <a:gd name="connsiteX0" fmla="*/ 0 w 10000"/>
              <a:gd name="connsiteY0" fmla="*/ 2402 h 14692"/>
              <a:gd name="connsiteX1" fmla="*/ 1442 w 10000"/>
              <a:gd name="connsiteY1" fmla="*/ 2402 h 14692"/>
              <a:gd name="connsiteX2" fmla="*/ 1476 w 10000"/>
              <a:gd name="connsiteY2" fmla="*/ 5302 h 14692"/>
              <a:gd name="connsiteX3" fmla="*/ 3190 w 10000"/>
              <a:gd name="connsiteY3" fmla="*/ 5365 h 14692"/>
              <a:gd name="connsiteX4" fmla="*/ 3172 w 10000"/>
              <a:gd name="connsiteY4" fmla="*/ 2853 h 14692"/>
              <a:gd name="connsiteX5" fmla="*/ 4666 w 10000"/>
              <a:gd name="connsiteY5" fmla="*/ 11818 h 14692"/>
              <a:gd name="connsiteX6" fmla="*/ 7886 w 10000"/>
              <a:gd name="connsiteY6" fmla="*/ 10852 h 14692"/>
              <a:gd name="connsiteX7" fmla="*/ 5148 w 10000"/>
              <a:gd name="connsiteY7" fmla="*/ 126 h 14692"/>
              <a:gd name="connsiteX8" fmla="*/ 10000 w 10000"/>
              <a:gd name="connsiteY8" fmla="*/ 0 h 14692"/>
              <a:gd name="connsiteX0" fmla="*/ 0 w 10000"/>
              <a:gd name="connsiteY0" fmla="*/ 2402 h 11818"/>
              <a:gd name="connsiteX1" fmla="*/ 1442 w 10000"/>
              <a:gd name="connsiteY1" fmla="*/ 2402 h 11818"/>
              <a:gd name="connsiteX2" fmla="*/ 1476 w 10000"/>
              <a:gd name="connsiteY2" fmla="*/ 5302 h 11818"/>
              <a:gd name="connsiteX3" fmla="*/ 3190 w 10000"/>
              <a:gd name="connsiteY3" fmla="*/ 5365 h 11818"/>
              <a:gd name="connsiteX4" fmla="*/ 3172 w 10000"/>
              <a:gd name="connsiteY4" fmla="*/ 2853 h 11818"/>
              <a:gd name="connsiteX5" fmla="*/ 4666 w 10000"/>
              <a:gd name="connsiteY5" fmla="*/ 11818 h 11818"/>
              <a:gd name="connsiteX6" fmla="*/ 5148 w 10000"/>
              <a:gd name="connsiteY6" fmla="*/ 126 h 11818"/>
              <a:gd name="connsiteX7" fmla="*/ 10000 w 10000"/>
              <a:gd name="connsiteY7" fmla="*/ 0 h 11818"/>
              <a:gd name="connsiteX0" fmla="*/ 0 w 10000"/>
              <a:gd name="connsiteY0" fmla="*/ 2402 h 11818"/>
              <a:gd name="connsiteX1" fmla="*/ 1442 w 10000"/>
              <a:gd name="connsiteY1" fmla="*/ 2402 h 11818"/>
              <a:gd name="connsiteX2" fmla="*/ 1476 w 10000"/>
              <a:gd name="connsiteY2" fmla="*/ 5302 h 11818"/>
              <a:gd name="connsiteX3" fmla="*/ 3190 w 10000"/>
              <a:gd name="connsiteY3" fmla="*/ 5365 h 11818"/>
              <a:gd name="connsiteX4" fmla="*/ 3172 w 10000"/>
              <a:gd name="connsiteY4" fmla="*/ 2853 h 11818"/>
              <a:gd name="connsiteX5" fmla="*/ 4666 w 10000"/>
              <a:gd name="connsiteY5" fmla="*/ 11818 h 11818"/>
              <a:gd name="connsiteX6" fmla="*/ 5148 w 10000"/>
              <a:gd name="connsiteY6" fmla="*/ 126 h 11818"/>
              <a:gd name="connsiteX7" fmla="*/ 10000 w 10000"/>
              <a:gd name="connsiteY7" fmla="*/ 0 h 11818"/>
              <a:gd name="connsiteX0" fmla="*/ 0 w 10000"/>
              <a:gd name="connsiteY0" fmla="*/ 2402 h 11818"/>
              <a:gd name="connsiteX1" fmla="*/ 1442 w 10000"/>
              <a:gd name="connsiteY1" fmla="*/ 2402 h 11818"/>
              <a:gd name="connsiteX2" fmla="*/ 1476 w 10000"/>
              <a:gd name="connsiteY2" fmla="*/ 5302 h 11818"/>
              <a:gd name="connsiteX3" fmla="*/ 3190 w 10000"/>
              <a:gd name="connsiteY3" fmla="*/ 5365 h 11818"/>
              <a:gd name="connsiteX4" fmla="*/ 3172 w 10000"/>
              <a:gd name="connsiteY4" fmla="*/ 2853 h 11818"/>
              <a:gd name="connsiteX5" fmla="*/ 4666 w 10000"/>
              <a:gd name="connsiteY5" fmla="*/ 11818 h 11818"/>
              <a:gd name="connsiteX6" fmla="*/ 5148 w 10000"/>
              <a:gd name="connsiteY6" fmla="*/ 126 h 11818"/>
              <a:gd name="connsiteX7" fmla="*/ 10000 w 10000"/>
              <a:gd name="connsiteY7" fmla="*/ 0 h 11818"/>
              <a:gd name="connsiteX0" fmla="*/ 0 w 10000"/>
              <a:gd name="connsiteY0" fmla="*/ 2402 h 11818"/>
              <a:gd name="connsiteX1" fmla="*/ 1442 w 10000"/>
              <a:gd name="connsiteY1" fmla="*/ 2402 h 11818"/>
              <a:gd name="connsiteX2" fmla="*/ 1476 w 10000"/>
              <a:gd name="connsiteY2" fmla="*/ 5302 h 11818"/>
              <a:gd name="connsiteX3" fmla="*/ 3190 w 10000"/>
              <a:gd name="connsiteY3" fmla="*/ 5365 h 11818"/>
              <a:gd name="connsiteX4" fmla="*/ 3172 w 10000"/>
              <a:gd name="connsiteY4" fmla="*/ 2853 h 11818"/>
              <a:gd name="connsiteX5" fmla="*/ 4666 w 10000"/>
              <a:gd name="connsiteY5" fmla="*/ 11818 h 11818"/>
              <a:gd name="connsiteX6" fmla="*/ 5148 w 10000"/>
              <a:gd name="connsiteY6" fmla="*/ 126 h 11818"/>
              <a:gd name="connsiteX7" fmla="*/ 10000 w 10000"/>
              <a:gd name="connsiteY7" fmla="*/ 0 h 11818"/>
              <a:gd name="connsiteX0" fmla="*/ 0 w 9407"/>
              <a:gd name="connsiteY0" fmla="*/ 2276 h 11692"/>
              <a:gd name="connsiteX1" fmla="*/ 1442 w 9407"/>
              <a:gd name="connsiteY1" fmla="*/ 2276 h 11692"/>
              <a:gd name="connsiteX2" fmla="*/ 1476 w 9407"/>
              <a:gd name="connsiteY2" fmla="*/ 5176 h 11692"/>
              <a:gd name="connsiteX3" fmla="*/ 3190 w 9407"/>
              <a:gd name="connsiteY3" fmla="*/ 5239 h 11692"/>
              <a:gd name="connsiteX4" fmla="*/ 3172 w 9407"/>
              <a:gd name="connsiteY4" fmla="*/ 2727 h 11692"/>
              <a:gd name="connsiteX5" fmla="*/ 4666 w 9407"/>
              <a:gd name="connsiteY5" fmla="*/ 11692 h 11692"/>
              <a:gd name="connsiteX6" fmla="*/ 5148 w 9407"/>
              <a:gd name="connsiteY6" fmla="*/ 0 h 11692"/>
              <a:gd name="connsiteX7" fmla="*/ 9407 w 9407"/>
              <a:gd name="connsiteY7" fmla="*/ 11082 h 11692"/>
              <a:gd name="connsiteX0" fmla="*/ 0 w 10000"/>
              <a:gd name="connsiteY0" fmla="*/ 1947 h 10000"/>
              <a:gd name="connsiteX1" fmla="*/ 1533 w 10000"/>
              <a:gd name="connsiteY1" fmla="*/ 1947 h 10000"/>
              <a:gd name="connsiteX2" fmla="*/ 1569 w 10000"/>
              <a:gd name="connsiteY2" fmla="*/ 4427 h 10000"/>
              <a:gd name="connsiteX3" fmla="*/ 3391 w 10000"/>
              <a:gd name="connsiteY3" fmla="*/ 4481 h 10000"/>
              <a:gd name="connsiteX4" fmla="*/ 3372 w 10000"/>
              <a:gd name="connsiteY4" fmla="*/ 2332 h 10000"/>
              <a:gd name="connsiteX5" fmla="*/ 4960 w 10000"/>
              <a:gd name="connsiteY5" fmla="*/ 10000 h 10000"/>
              <a:gd name="connsiteX6" fmla="*/ 5473 w 10000"/>
              <a:gd name="connsiteY6" fmla="*/ 0 h 10000"/>
              <a:gd name="connsiteX7" fmla="*/ 7564 w 10000"/>
              <a:gd name="connsiteY7" fmla="*/ 4342 h 10000"/>
              <a:gd name="connsiteX8" fmla="*/ 10000 w 10000"/>
              <a:gd name="connsiteY8" fmla="*/ 9478 h 10000"/>
              <a:gd name="connsiteX0" fmla="*/ 0 w 10000"/>
              <a:gd name="connsiteY0" fmla="*/ 1947 h 10000"/>
              <a:gd name="connsiteX1" fmla="*/ 1533 w 10000"/>
              <a:gd name="connsiteY1" fmla="*/ 1947 h 10000"/>
              <a:gd name="connsiteX2" fmla="*/ 1569 w 10000"/>
              <a:gd name="connsiteY2" fmla="*/ 4427 h 10000"/>
              <a:gd name="connsiteX3" fmla="*/ 3391 w 10000"/>
              <a:gd name="connsiteY3" fmla="*/ 4481 h 10000"/>
              <a:gd name="connsiteX4" fmla="*/ 3372 w 10000"/>
              <a:gd name="connsiteY4" fmla="*/ 2332 h 10000"/>
              <a:gd name="connsiteX5" fmla="*/ 4960 w 10000"/>
              <a:gd name="connsiteY5" fmla="*/ 10000 h 10000"/>
              <a:gd name="connsiteX6" fmla="*/ 5473 w 10000"/>
              <a:gd name="connsiteY6" fmla="*/ 0 h 10000"/>
              <a:gd name="connsiteX7" fmla="*/ 7564 w 10000"/>
              <a:gd name="connsiteY7" fmla="*/ 4342 h 10000"/>
              <a:gd name="connsiteX8" fmla="*/ 10000 w 10000"/>
              <a:gd name="connsiteY8" fmla="*/ 9478 h 10000"/>
              <a:gd name="connsiteX0" fmla="*/ 0 w 10000"/>
              <a:gd name="connsiteY0" fmla="*/ 1947 h 10000"/>
              <a:gd name="connsiteX1" fmla="*/ 1533 w 10000"/>
              <a:gd name="connsiteY1" fmla="*/ 1947 h 10000"/>
              <a:gd name="connsiteX2" fmla="*/ 1569 w 10000"/>
              <a:gd name="connsiteY2" fmla="*/ 4427 h 10000"/>
              <a:gd name="connsiteX3" fmla="*/ 3391 w 10000"/>
              <a:gd name="connsiteY3" fmla="*/ 4481 h 10000"/>
              <a:gd name="connsiteX4" fmla="*/ 3372 w 10000"/>
              <a:gd name="connsiteY4" fmla="*/ 2332 h 10000"/>
              <a:gd name="connsiteX5" fmla="*/ 4960 w 10000"/>
              <a:gd name="connsiteY5" fmla="*/ 10000 h 10000"/>
              <a:gd name="connsiteX6" fmla="*/ 5473 w 10000"/>
              <a:gd name="connsiteY6" fmla="*/ 0 h 10000"/>
              <a:gd name="connsiteX7" fmla="*/ 7785 w 10000"/>
              <a:gd name="connsiteY7" fmla="*/ 714 h 10000"/>
              <a:gd name="connsiteX8" fmla="*/ 10000 w 10000"/>
              <a:gd name="connsiteY8" fmla="*/ 9478 h 10000"/>
              <a:gd name="connsiteX0" fmla="*/ 0 w 10000"/>
              <a:gd name="connsiteY0" fmla="*/ 1947 h 10000"/>
              <a:gd name="connsiteX1" fmla="*/ 1533 w 10000"/>
              <a:gd name="connsiteY1" fmla="*/ 1947 h 10000"/>
              <a:gd name="connsiteX2" fmla="*/ 1569 w 10000"/>
              <a:gd name="connsiteY2" fmla="*/ 4427 h 10000"/>
              <a:gd name="connsiteX3" fmla="*/ 3391 w 10000"/>
              <a:gd name="connsiteY3" fmla="*/ 4481 h 10000"/>
              <a:gd name="connsiteX4" fmla="*/ 3372 w 10000"/>
              <a:gd name="connsiteY4" fmla="*/ 2332 h 10000"/>
              <a:gd name="connsiteX5" fmla="*/ 4960 w 10000"/>
              <a:gd name="connsiteY5" fmla="*/ 10000 h 10000"/>
              <a:gd name="connsiteX6" fmla="*/ 5473 w 10000"/>
              <a:gd name="connsiteY6" fmla="*/ 0 h 10000"/>
              <a:gd name="connsiteX7" fmla="*/ 7785 w 10000"/>
              <a:gd name="connsiteY7" fmla="*/ 714 h 10000"/>
              <a:gd name="connsiteX8" fmla="*/ 10000 w 10000"/>
              <a:gd name="connsiteY8" fmla="*/ 9478 h 10000"/>
              <a:gd name="connsiteX0" fmla="*/ 0 w 10000"/>
              <a:gd name="connsiteY0" fmla="*/ 1947 h 10000"/>
              <a:gd name="connsiteX1" fmla="*/ 1533 w 10000"/>
              <a:gd name="connsiteY1" fmla="*/ 1947 h 10000"/>
              <a:gd name="connsiteX2" fmla="*/ 1569 w 10000"/>
              <a:gd name="connsiteY2" fmla="*/ 4427 h 10000"/>
              <a:gd name="connsiteX3" fmla="*/ 3391 w 10000"/>
              <a:gd name="connsiteY3" fmla="*/ 4481 h 10000"/>
              <a:gd name="connsiteX4" fmla="*/ 3372 w 10000"/>
              <a:gd name="connsiteY4" fmla="*/ 2332 h 10000"/>
              <a:gd name="connsiteX5" fmla="*/ 4960 w 10000"/>
              <a:gd name="connsiteY5" fmla="*/ 10000 h 10000"/>
              <a:gd name="connsiteX6" fmla="*/ 5473 w 10000"/>
              <a:gd name="connsiteY6" fmla="*/ 0 h 10000"/>
              <a:gd name="connsiteX7" fmla="*/ 7785 w 10000"/>
              <a:gd name="connsiteY7" fmla="*/ 64 h 10000"/>
              <a:gd name="connsiteX8" fmla="*/ 10000 w 10000"/>
              <a:gd name="connsiteY8" fmla="*/ 9478 h 10000"/>
              <a:gd name="connsiteX0" fmla="*/ 0 w 9338"/>
              <a:gd name="connsiteY0" fmla="*/ 1947 h 10000"/>
              <a:gd name="connsiteX1" fmla="*/ 1533 w 9338"/>
              <a:gd name="connsiteY1" fmla="*/ 1947 h 10000"/>
              <a:gd name="connsiteX2" fmla="*/ 1569 w 9338"/>
              <a:gd name="connsiteY2" fmla="*/ 4427 h 10000"/>
              <a:gd name="connsiteX3" fmla="*/ 3391 w 9338"/>
              <a:gd name="connsiteY3" fmla="*/ 4481 h 10000"/>
              <a:gd name="connsiteX4" fmla="*/ 3372 w 9338"/>
              <a:gd name="connsiteY4" fmla="*/ 2332 h 10000"/>
              <a:gd name="connsiteX5" fmla="*/ 4960 w 9338"/>
              <a:gd name="connsiteY5" fmla="*/ 10000 h 10000"/>
              <a:gd name="connsiteX6" fmla="*/ 5473 w 9338"/>
              <a:gd name="connsiteY6" fmla="*/ 0 h 10000"/>
              <a:gd name="connsiteX7" fmla="*/ 7785 w 9338"/>
              <a:gd name="connsiteY7" fmla="*/ 64 h 10000"/>
              <a:gd name="connsiteX8" fmla="*/ 9338 w 9338"/>
              <a:gd name="connsiteY8" fmla="*/ 9532 h 10000"/>
              <a:gd name="connsiteX0" fmla="*/ 0 w 10000"/>
              <a:gd name="connsiteY0" fmla="*/ 1947 h 10000"/>
              <a:gd name="connsiteX1" fmla="*/ 1642 w 10000"/>
              <a:gd name="connsiteY1" fmla="*/ 1947 h 10000"/>
              <a:gd name="connsiteX2" fmla="*/ 1680 w 10000"/>
              <a:gd name="connsiteY2" fmla="*/ 4427 h 10000"/>
              <a:gd name="connsiteX3" fmla="*/ 3631 w 10000"/>
              <a:gd name="connsiteY3" fmla="*/ 4481 h 10000"/>
              <a:gd name="connsiteX4" fmla="*/ 3611 w 10000"/>
              <a:gd name="connsiteY4" fmla="*/ 2332 h 10000"/>
              <a:gd name="connsiteX5" fmla="*/ 5312 w 10000"/>
              <a:gd name="connsiteY5" fmla="*/ 10000 h 10000"/>
              <a:gd name="connsiteX6" fmla="*/ 5861 w 10000"/>
              <a:gd name="connsiteY6" fmla="*/ 0 h 10000"/>
              <a:gd name="connsiteX7" fmla="*/ 8337 w 10000"/>
              <a:gd name="connsiteY7" fmla="*/ 64 h 10000"/>
              <a:gd name="connsiteX8" fmla="*/ 8876 w 10000"/>
              <a:gd name="connsiteY8" fmla="*/ 3421 h 10000"/>
              <a:gd name="connsiteX9" fmla="*/ 10000 w 10000"/>
              <a:gd name="connsiteY9" fmla="*/ 9532 h 10000"/>
              <a:gd name="connsiteX0" fmla="*/ 0 w 10000"/>
              <a:gd name="connsiteY0" fmla="*/ 1947 h 10000"/>
              <a:gd name="connsiteX1" fmla="*/ 1642 w 10000"/>
              <a:gd name="connsiteY1" fmla="*/ 1947 h 10000"/>
              <a:gd name="connsiteX2" fmla="*/ 1680 w 10000"/>
              <a:gd name="connsiteY2" fmla="*/ 4427 h 10000"/>
              <a:gd name="connsiteX3" fmla="*/ 3631 w 10000"/>
              <a:gd name="connsiteY3" fmla="*/ 4481 h 10000"/>
              <a:gd name="connsiteX4" fmla="*/ 3611 w 10000"/>
              <a:gd name="connsiteY4" fmla="*/ 2332 h 10000"/>
              <a:gd name="connsiteX5" fmla="*/ 5312 w 10000"/>
              <a:gd name="connsiteY5" fmla="*/ 10000 h 10000"/>
              <a:gd name="connsiteX6" fmla="*/ 5861 w 10000"/>
              <a:gd name="connsiteY6" fmla="*/ 0 h 10000"/>
              <a:gd name="connsiteX7" fmla="*/ 8337 w 10000"/>
              <a:gd name="connsiteY7" fmla="*/ 64 h 10000"/>
              <a:gd name="connsiteX8" fmla="*/ 8808 w 10000"/>
              <a:gd name="connsiteY8" fmla="*/ 6454 h 10000"/>
              <a:gd name="connsiteX9" fmla="*/ 10000 w 10000"/>
              <a:gd name="connsiteY9" fmla="*/ 9532 h 10000"/>
              <a:gd name="connsiteX0" fmla="*/ 0 w 10000"/>
              <a:gd name="connsiteY0" fmla="*/ 1947 h 10000"/>
              <a:gd name="connsiteX1" fmla="*/ 1642 w 10000"/>
              <a:gd name="connsiteY1" fmla="*/ 1947 h 10000"/>
              <a:gd name="connsiteX2" fmla="*/ 1680 w 10000"/>
              <a:gd name="connsiteY2" fmla="*/ 4427 h 10000"/>
              <a:gd name="connsiteX3" fmla="*/ 3631 w 10000"/>
              <a:gd name="connsiteY3" fmla="*/ 4481 h 10000"/>
              <a:gd name="connsiteX4" fmla="*/ 3611 w 10000"/>
              <a:gd name="connsiteY4" fmla="*/ 2332 h 10000"/>
              <a:gd name="connsiteX5" fmla="*/ 5312 w 10000"/>
              <a:gd name="connsiteY5" fmla="*/ 10000 h 10000"/>
              <a:gd name="connsiteX6" fmla="*/ 5861 w 10000"/>
              <a:gd name="connsiteY6" fmla="*/ 0 h 10000"/>
              <a:gd name="connsiteX7" fmla="*/ 8337 w 10000"/>
              <a:gd name="connsiteY7" fmla="*/ 64 h 10000"/>
              <a:gd name="connsiteX8" fmla="*/ 8808 w 10000"/>
              <a:gd name="connsiteY8" fmla="*/ 6454 h 10000"/>
              <a:gd name="connsiteX9" fmla="*/ 10000 w 10000"/>
              <a:gd name="connsiteY9" fmla="*/ 9532 h 10000"/>
              <a:gd name="connsiteX0" fmla="*/ 0 w 10000"/>
              <a:gd name="connsiteY0" fmla="*/ 1947 h 10000"/>
              <a:gd name="connsiteX1" fmla="*/ 1642 w 10000"/>
              <a:gd name="connsiteY1" fmla="*/ 1947 h 10000"/>
              <a:gd name="connsiteX2" fmla="*/ 1680 w 10000"/>
              <a:gd name="connsiteY2" fmla="*/ 4427 h 10000"/>
              <a:gd name="connsiteX3" fmla="*/ 3631 w 10000"/>
              <a:gd name="connsiteY3" fmla="*/ 4481 h 10000"/>
              <a:gd name="connsiteX4" fmla="*/ 3611 w 10000"/>
              <a:gd name="connsiteY4" fmla="*/ 2332 h 10000"/>
              <a:gd name="connsiteX5" fmla="*/ 5312 w 10000"/>
              <a:gd name="connsiteY5" fmla="*/ 10000 h 10000"/>
              <a:gd name="connsiteX6" fmla="*/ 5861 w 10000"/>
              <a:gd name="connsiteY6" fmla="*/ 0 h 10000"/>
              <a:gd name="connsiteX7" fmla="*/ 8337 w 10000"/>
              <a:gd name="connsiteY7" fmla="*/ 64 h 10000"/>
              <a:gd name="connsiteX8" fmla="*/ 8808 w 10000"/>
              <a:gd name="connsiteY8" fmla="*/ 6454 h 10000"/>
              <a:gd name="connsiteX9" fmla="*/ 10000 w 10000"/>
              <a:gd name="connsiteY9" fmla="*/ 9532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553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553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553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553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391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391 h 10000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5312 w 10574"/>
              <a:gd name="connsiteY5" fmla="*/ 10000 h 10000"/>
              <a:gd name="connsiteX6" fmla="*/ 5861 w 10574"/>
              <a:gd name="connsiteY6" fmla="*/ 0 h 10000"/>
              <a:gd name="connsiteX7" fmla="*/ 8337 w 10574"/>
              <a:gd name="connsiteY7" fmla="*/ 64 h 10000"/>
              <a:gd name="connsiteX8" fmla="*/ 8808 w 10574"/>
              <a:gd name="connsiteY8" fmla="*/ 6454 h 10000"/>
              <a:gd name="connsiteX9" fmla="*/ 10574 w 10574"/>
              <a:gd name="connsiteY9" fmla="*/ 6391 h 10000"/>
              <a:gd name="connsiteX0" fmla="*/ 0 w 10574"/>
              <a:gd name="connsiteY0" fmla="*/ 1947 h 10285"/>
              <a:gd name="connsiteX1" fmla="*/ 1642 w 10574"/>
              <a:gd name="connsiteY1" fmla="*/ 1947 h 10285"/>
              <a:gd name="connsiteX2" fmla="*/ 1680 w 10574"/>
              <a:gd name="connsiteY2" fmla="*/ 4427 h 10285"/>
              <a:gd name="connsiteX3" fmla="*/ 3631 w 10574"/>
              <a:gd name="connsiteY3" fmla="*/ 4481 h 10285"/>
              <a:gd name="connsiteX4" fmla="*/ 3611 w 10574"/>
              <a:gd name="connsiteY4" fmla="*/ 2332 h 10285"/>
              <a:gd name="connsiteX5" fmla="*/ 4657 w 10574"/>
              <a:gd name="connsiteY5" fmla="*/ 7104 h 10285"/>
              <a:gd name="connsiteX6" fmla="*/ 5312 w 10574"/>
              <a:gd name="connsiteY6" fmla="*/ 10000 h 10285"/>
              <a:gd name="connsiteX7" fmla="*/ 5861 w 10574"/>
              <a:gd name="connsiteY7" fmla="*/ 0 h 10285"/>
              <a:gd name="connsiteX8" fmla="*/ 8337 w 10574"/>
              <a:gd name="connsiteY8" fmla="*/ 64 h 10285"/>
              <a:gd name="connsiteX9" fmla="*/ 8808 w 10574"/>
              <a:gd name="connsiteY9" fmla="*/ 6454 h 10285"/>
              <a:gd name="connsiteX10" fmla="*/ 10574 w 10574"/>
              <a:gd name="connsiteY10" fmla="*/ 6391 h 10285"/>
              <a:gd name="connsiteX0" fmla="*/ 0 w 10574"/>
              <a:gd name="connsiteY0" fmla="*/ 1947 h 10432"/>
              <a:gd name="connsiteX1" fmla="*/ 1642 w 10574"/>
              <a:gd name="connsiteY1" fmla="*/ 1947 h 10432"/>
              <a:gd name="connsiteX2" fmla="*/ 1680 w 10574"/>
              <a:gd name="connsiteY2" fmla="*/ 4427 h 10432"/>
              <a:gd name="connsiteX3" fmla="*/ 3631 w 10574"/>
              <a:gd name="connsiteY3" fmla="*/ 4481 h 10432"/>
              <a:gd name="connsiteX4" fmla="*/ 3611 w 10574"/>
              <a:gd name="connsiteY4" fmla="*/ 2332 h 10432"/>
              <a:gd name="connsiteX5" fmla="*/ 4657 w 10574"/>
              <a:gd name="connsiteY5" fmla="*/ 7104 h 10432"/>
              <a:gd name="connsiteX6" fmla="*/ 5312 w 10574"/>
              <a:gd name="connsiteY6" fmla="*/ 10000 h 10432"/>
              <a:gd name="connsiteX7" fmla="*/ 5861 w 10574"/>
              <a:gd name="connsiteY7" fmla="*/ 0 h 10432"/>
              <a:gd name="connsiteX8" fmla="*/ 8337 w 10574"/>
              <a:gd name="connsiteY8" fmla="*/ 64 h 10432"/>
              <a:gd name="connsiteX9" fmla="*/ 8808 w 10574"/>
              <a:gd name="connsiteY9" fmla="*/ 6454 h 10432"/>
              <a:gd name="connsiteX10" fmla="*/ 10574 w 10574"/>
              <a:gd name="connsiteY10" fmla="*/ 6391 h 10432"/>
              <a:gd name="connsiteX0" fmla="*/ 0 w 10574"/>
              <a:gd name="connsiteY0" fmla="*/ 1947 h 11409"/>
              <a:gd name="connsiteX1" fmla="*/ 1642 w 10574"/>
              <a:gd name="connsiteY1" fmla="*/ 1947 h 11409"/>
              <a:gd name="connsiteX2" fmla="*/ 1680 w 10574"/>
              <a:gd name="connsiteY2" fmla="*/ 4427 h 11409"/>
              <a:gd name="connsiteX3" fmla="*/ 3631 w 10574"/>
              <a:gd name="connsiteY3" fmla="*/ 4481 h 11409"/>
              <a:gd name="connsiteX4" fmla="*/ 3611 w 10574"/>
              <a:gd name="connsiteY4" fmla="*/ 2332 h 11409"/>
              <a:gd name="connsiteX5" fmla="*/ 4522 w 10574"/>
              <a:gd name="connsiteY5" fmla="*/ 9812 h 11409"/>
              <a:gd name="connsiteX6" fmla="*/ 5312 w 10574"/>
              <a:gd name="connsiteY6" fmla="*/ 10000 h 11409"/>
              <a:gd name="connsiteX7" fmla="*/ 5861 w 10574"/>
              <a:gd name="connsiteY7" fmla="*/ 0 h 11409"/>
              <a:gd name="connsiteX8" fmla="*/ 8337 w 10574"/>
              <a:gd name="connsiteY8" fmla="*/ 64 h 11409"/>
              <a:gd name="connsiteX9" fmla="*/ 8808 w 10574"/>
              <a:gd name="connsiteY9" fmla="*/ 6454 h 11409"/>
              <a:gd name="connsiteX10" fmla="*/ 10574 w 10574"/>
              <a:gd name="connsiteY10" fmla="*/ 6391 h 11409"/>
              <a:gd name="connsiteX0" fmla="*/ 0 w 10574"/>
              <a:gd name="connsiteY0" fmla="*/ 1947 h 11409"/>
              <a:gd name="connsiteX1" fmla="*/ 1642 w 10574"/>
              <a:gd name="connsiteY1" fmla="*/ 1947 h 11409"/>
              <a:gd name="connsiteX2" fmla="*/ 1680 w 10574"/>
              <a:gd name="connsiteY2" fmla="*/ 4427 h 11409"/>
              <a:gd name="connsiteX3" fmla="*/ 3631 w 10574"/>
              <a:gd name="connsiteY3" fmla="*/ 4481 h 11409"/>
              <a:gd name="connsiteX4" fmla="*/ 3611 w 10574"/>
              <a:gd name="connsiteY4" fmla="*/ 2332 h 11409"/>
              <a:gd name="connsiteX5" fmla="*/ 4522 w 10574"/>
              <a:gd name="connsiteY5" fmla="*/ 9812 h 11409"/>
              <a:gd name="connsiteX6" fmla="*/ 5312 w 10574"/>
              <a:gd name="connsiteY6" fmla="*/ 10000 h 11409"/>
              <a:gd name="connsiteX7" fmla="*/ 5861 w 10574"/>
              <a:gd name="connsiteY7" fmla="*/ 0 h 11409"/>
              <a:gd name="connsiteX8" fmla="*/ 8337 w 10574"/>
              <a:gd name="connsiteY8" fmla="*/ 64 h 11409"/>
              <a:gd name="connsiteX9" fmla="*/ 8808 w 10574"/>
              <a:gd name="connsiteY9" fmla="*/ 6454 h 11409"/>
              <a:gd name="connsiteX10" fmla="*/ 10574 w 10574"/>
              <a:gd name="connsiteY10" fmla="*/ 6391 h 11409"/>
              <a:gd name="connsiteX0" fmla="*/ 0 w 10574"/>
              <a:gd name="connsiteY0" fmla="*/ 1947 h 11409"/>
              <a:gd name="connsiteX1" fmla="*/ 1642 w 10574"/>
              <a:gd name="connsiteY1" fmla="*/ 1947 h 11409"/>
              <a:gd name="connsiteX2" fmla="*/ 1680 w 10574"/>
              <a:gd name="connsiteY2" fmla="*/ 4427 h 11409"/>
              <a:gd name="connsiteX3" fmla="*/ 3631 w 10574"/>
              <a:gd name="connsiteY3" fmla="*/ 4481 h 11409"/>
              <a:gd name="connsiteX4" fmla="*/ 3611 w 10574"/>
              <a:gd name="connsiteY4" fmla="*/ 2332 h 11409"/>
              <a:gd name="connsiteX5" fmla="*/ 4522 w 10574"/>
              <a:gd name="connsiteY5" fmla="*/ 9812 h 11409"/>
              <a:gd name="connsiteX6" fmla="*/ 5312 w 10574"/>
              <a:gd name="connsiteY6" fmla="*/ 10000 h 11409"/>
              <a:gd name="connsiteX7" fmla="*/ 5861 w 10574"/>
              <a:gd name="connsiteY7" fmla="*/ 0 h 11409"/>
              <a:gd name="connsiteX8" fmla="*/ 8337 w 10574"/>
              <a:gd name="connsiteY8" fmla="*/ 64 h 11409"/>
              <a:gd name="connsiteX9" fmla="*/ 8808 w 10574"/>
              <a:gd name="connsiteY9" fmla="*/ 6454 h 11409"/>
              <a:gd name="connsiteX10" fmla="*/ 10574 w 10574"/>
              <a:gd name="connsiteY10" fmla="*/ 6391 h 11409"/>
              <a:gd name="connsiteX0" fmla="*/ 0 w 10574"/>
              <a:gd name="connsiteY0" fmla="*/ 1947 h 10000"/>
              <a:gd name="connsiteX1" fmla="*/ 1642 w 10574"/>
              <a:gd name="connsiteY1" fmla="*/ 1947 h 10000"/>
              <a:gd name="connsiteX2" fmla="*/ 1680 w 10574"/>
              <a:gd name="connsiteY2" fmla="*/ 4427 h 10000"/>
              <a:gd name="connsiteX3" fmla="*/ 3631 w 10574"/>
              <a:gd name="connsiteY3" fmla="*/ 4481 h 10000"/>
              <a:gd name="connsiteX4" fmla="*/ 3611 w 10574"/>
              <a:gd name="connsiteY4" fmla="*/ 2332 h 10000"/>
              <a:gd name="connsiteX5" fmla="*/ 4522 w 10574"/>
              <a:gd name="connsiteY5" fmla="*/ 9812 h 10000"/>
              <a:gd name="connsiteX6" fmla="*/ 5312 w 10574"/>
              <a:gd name="connsiteY6" fmla="*/ 10000 h 10000"/>
              <a:gd name="connsiteX7" fmla="*/ 5861 w 10574"/>
              <a:gd name="connsiteY7" fmla="*/ 0 h 10000"/>
              <a:gd name="connsiteX8" fmla="*/ 8337 w 10574"/>
              <a:gd name="connsiteY8" fmla="*/ 64 h 10000"/>
              <a:gd name="connsiteX9" fmla="*/ 8808 w 10574"/>
              <a:gd name="connsiteY9" fmla="*/ 6454 h 10000"/>
              <a:gd name="connsiteX10" fmla="*/ 10574 w 10574"/>
              <a:gd name="connsiteY10" fmla="*/ 6391 h 10000"/>
              <a:gd name="connsiteX0" fmla="*/ 0 w 10574"/>
              <a:gd name="connsiteY0" fmla="*/ 1947 h 10345"/>
              <a:gd name="connsiteX1" fmla="*/ 1642 w 10574"/>
              <a:gd name="connsiteY1" fmla="*/ 1947 h 10345"/>
              <a:gd name="connsiteX2" fmla="*/ 1680 w 10574"/>
              <a:gd name="connsiteY2" fmla="*/ 4427 h 10345"/>
              <a:gd name="connsiteX3" fmla="*/ 3631 w 10574"/>
              <a:gd name="connsiteY3" fmla="*/ 4481 h 10345"/>
              <a:gd name="connsiteX4" fmla="*/ 3611 w 10574"/>
              <a:gd name="connsiteY4" fmla="*/ 2332 h 10345"/>
              <a:gd name="connsiteX5" fmla="*/ 4522 w 10574"/>
              <a:gd name="connsiteY5" fmla="*/ 9812 h 10345"/>
              <a:gd name="connsiteX6" fmla="*/ 5312 w 10574"/>
              <a:gd name="connsiteY6" fmla="*/ 9729 h 10345"/>
              <a:gd name="connsiteX7" fmla="*/ 5861 w 10574"/>
              <a:gd name="connsiteY7" fmla="*/ 0 h 10345"/>
              <a:gd name="connsiteX8" fmla="*/ 8337 w 10574"/>
              <a:gd name="connsiteY8" fmla="*/ 64 h 10345"/>
              <a:gd name="connsiteX9" fmla="*/ 8808 w 10574"/>
              <a:gd name="connsiteY9" fmla="*/ 6454 h 10345"/>
              <a:gd name="connsiteX10" fmla="*/ 10574 w 10574"/>
              <a:gd name="connsiteY10" fmla="*/ 6391 h 10345"/>
              <a:gd name="connsiteX0" fmla="*/ 0 w 10574"/>
              <a:gd name="connsiteY0" fmla="*/ 1947 h 9812"/>
              <a:gd name="connsiteX1" fmla="*/ 1642 w 10574"/>
              <a:gd name="connsiteY1" fmla="*/ 1947 h 9812"/>
              <a:gd name="connsiteX2" fmla="*/ 1680 w 10574"/>
              <a:gd name="connsiteY2" fmla="*/ 4427 h 9812"/>
              <a:gd name="connsiteX3" fmla="*/ 3631 w 10574"/>
              <a:gd name="connsiteY3" fmla="*/ 4481 h 9812"/>
              <a:gd name="connsiteX4" fmla="*/ 3611 w 10574"/>
              <a:gd name="connsiteY4" fmla="*/ 2332 h 9812"/>
              <a:gd name="connsiteX5" fmla="*/ 4522 w 10574"/>
              <a:gd name="connsiteY5" fmla="*/ 9812 h 9812"/>
              <a:gd name="connsiteX6" fmla="*/ 5312 w 10574"/>
              <a:gd name="connsiteY6" fmla="*/ 9729 h 9812"/>
              <a:gd name="connsiteX7" fmla="*/ 5861 w 10574"/>
              <a:gd name="connsiteY7" fmla="*/ 0 h 9812"/>
              <a:gd name="connsiteX8" fmla="*/ 8337 w 10574"/>
              <a:gd name="connsiteY8" fmla="*/ 64 h 9812"/>
              <a:gd name="connsiteX9" fmla="*/ 8808 w 10574"/>
              <a:gd name="connsiteY9" fmla="*/ 6454 h 9812"/>
              <a:gd name="connsiteX10" fmla="*/ 10574 w 10574"/>
              <a:gd name="connsiteY10" fmla="*/ 6391 h 9812"/>
              <a:gd name="connsiteX0" fmla="*/ 0 w 10000"/>
              <a:gd name="connsiteY0" fmla="*/ 1984 h 10586"/>
              <a:gd name="connsiteX1" fmla="*/ 1553 w 10000"/>
              <a:gd name="connsiteY1" fmla="*/ 1984 h 10586"/>
              <a:gd name="connsiteX2" fmla="*/ 1589 w 10000"/>
              <a:gd name="connsiteY2" fmla="*/ 4512 h 10586"/>
              <a:gd name="connsiteX3" fmla="*/ 3434 w 10000"/>
              <a:gd name="connsiteY3" fmla="*/ 4567 h 10586"/>
              <a:gd name="connsiteX4" fmla="*/ 3415 w 10000"/>
              <a:gd name="connsiteY4" fmla="*/ 2377 h 10586"/>
              <a:gd name="connsiteX5" fmla="*/ 4277 w 10000"/>
              <a:gd name="connsiteY5" fmla="*/ 10000 h 10586"/>
              <a:gd name="connsiteX6" fmla="*/ 5056 w 10000"/>
              <a:gd name="connsiteY6" fmla="*/ 10081 h 10586"/>
              <a:gd name="connsiteX7" fmla="*/ 5543 w 10000"/>
              <a:gd name="connsiteY7" fmla="*/ 0 h 10586"/>
              <a:gd name="connsiteX8" fmla="*/ 7884 w 10000"/>
              <a:gd name="connsiteY8" fmla="*/ 65 h 10586"/>
              <a:gd name="connsiteX9" fmla="*/ 8330 w 10000"/>
              <a:gd name="connsiteY9" fmla="*/ 6578 h 10586"/>
              <a:gd name="connsiteX10" fmla="*/ 10000 w 10000"/>
              <a:gd name="connsiteY10" fmla="*/ 6513 h 10586"/>
              <a:gd name="connsiteX0" fmla="*/ 0 w 10000"/>
              <a:gd name="connsiteY0" fmla="*/ 1984 h 10659"/>
              <a:gd name="connsiteX1" fmla="*/ 1553 w 10000"/>
              <a:gd name="connsiteY1" fmla="*/ 1984 h 10659"/>
              <a:gd name="connsiteX2" fmla="*/ 1589 w 10000"/>
              <a:gd name="connsiteY2" fmla="*/ 4512 h 10659"/>
              <a:gd name="connsiteX3" fmla="*/ 3434 w 10000"/>
              <a:gd name="connsiteY3" fmla="*/ 4567 h 10659"/>
              <a:gd name="connsiteX4" fmla="*/ 3415 w 10000"/>
              <a:gd name="connsiteY4" fmla="*/ 2377 h 10659"/>
              <a:gd name="connsiteX5" fmla="*/ 4277 w 10000"/>
              <a:gd name="connsiteY5" fmla="*/ 10000 h 10659"/>
              <a:gd name="connsiteX6" fmla="*/ 5056 w 10000"/>
              <a:gd name="connsiteY6" fmla="*/ 10081 h 10659"/>
              <a:gd name="connsiteX7" fmla="*/ 5543 w 10000"/>
              <a:gd name="connsiteY7" fmla="*/ 0 h 10659"/>
              <a:gd name="connsiteX8" fmla="*/ 7884 w 10000"/>
              <a:gd name="connsiteY8" fmla="*/ 65 h 10659"/>
              <a:gd name="connsiteX9" fmla="*/ 8330 w 10000"/>
              <a:gd name="connsiteY9" fmla="*/ 6578 h 10659"/>
              <a:gd name="connsiteX10" fmla="*/ 10000 w 10000"/>
              <a:gd name="connsiteY10" fmla="*/ 6513 h 10659"/>
              <a:gd name="connsiteX0" fmla="*/ 0 w 10000"/>
              <a:gd name="connsiteY0" fmla="*/ 1984 h 10081"/>
              <a:gd name="connsiteX1" fmla="*/ 1553 w 10000"/>
              <a:gd name="connsiteY1" fmla="*/ 1984 h 10081"/>
              <a:gd name="connsiteX2" fmla="*/ 1589 w 10000"/>
              <a:gd name="connsiteY2" fmla="*/ 4512 h 10081"/>
              <a:gd name="connsiteX3" fmla="*/ 3434 w 10000"/>
              <a:gd name="connsiteY3" fmla="*/ 4567 h 10081"/>
              <a:gd name="connsiteX4" fmla="*/ 3415 w 10000"/>
              <a:gd name="connsiteY4" fmla="*/ 2377 h 10081"/>
              <a:gd name="connsiteX5" fmla="*/ 4277 w 10000"/>
              <a:gd name="connsiteY5" fmla="*/ 10000 h 10081"/>
              <a:gd name="connsiteX6" fmla="*/ 5056 w 10000"/>
              <a:gd name="connsiteY6" fmla="*/ 10081 h 10081"/>
              <a:gd name="connsiteX7" fmla="*/ 5543 w 10000"/>
              <a:gd name="connsiteY7" fmla="*/ 0 h 10081"/>
              <a:gd name="connsiteX8" fmla="*/ 7884 w 10000"/>
              <a:gd name="connsiteY8" fmla="*/ 65 h 10081"/>
              <a:gd name="connsiteX9" fmla="*/ 8330 w 10000"/>
              <a:gd name="connsiteY9" fmla="*/ 6578 h 10081"/>
              <a:gd name="connsiteX10" fmla="*/ 10000 w 10000"/>
              <a:gd name="connsiteY10" fmla="*/ 6513 h 10081"/>
              <a:gd name="connsiteX0" fmla="*/ 0 w 10000"/>
              <a:gd name="connsiteY0" fmla="*/ 1984 h 10081"/>
              <a:gd name="connsiteX1" fmla="*/ 1553 w 10000"/>
              <a:gd name="connsiteY1" fmla="*/ 1984 h 10081"/>
              <a:gd name="connsiteX2" fmla="*/ 1589 w 10000"/>
              <a:gd name="connsiteY2" fmla="*/ 4512 h 10081"/>
              <a:gd name="connsiteX3" fmla="*/ 3434 w 10000"/>
              <a:gd name="connsiteY3" fmla="*/ 4567 h 10081"/>
              <a:gd name="connsiteX4" fmla="*/ 3415 w 10000"/>
              <a:gd name="connsiteY4" fmla="*/ 2377 h 10081"/>
              <a:gd name="connsiteX5" fmla="*/ 3734 w 10000"/>
              <a:gd name="connsiteY5" fmla="*/ 5529 h 10081"/>
              <a:gd name="connsiteX6" fmla="*/ 4277 w 10000"/>
              <a:gd name="connsiteY6" fmla="*/ 10000 h 10081"/>
              <a:gd name="connsiteX7" fmla="*/ 5056 w 10000"/>
              <a:gd name="connsiteY7" fmla="*/ 10081 h 10081"/>
              <a:gd name="connsiteX8" fmla="*/ 5543 w 10000"/>
              <a:gd name="connsiteY8" fmla="*/ 0 h 10081"/>
              <a:gd name="connsiteX9" fmla="*/ 7884 w 10000"/>
              <a:gd name="connsiteY9" fmla="*/ 65 h 10081"/>
              <a:gd name="connsiteX10" fmla="*/ 8330 w 10000"/>
              <a:gd name="connsiteY10" fmla="*/ 6578 h 10081"/>
              <a:gd name="connsiteX11" fmla="*/ 10000 w 10000"/>
              <a:gd name="connsiteY11" fmla="*/ 6513 h 10081"/>
              <a:gd name="connsiteX0" fmla="*/ 0 w 10000"/>
              <a:gd name="connsiteY0" fmla="*/ 1984 h 10577"/>
              <a:gd name="connsiteX1" fmla="*/ 1553 w 10000"/>
              <a:gd name="connsiteY1" fmla="*/ 1984 h 10577"/>
              <a:gd name="connsiteX2" fmla="*/ 1589 w 10000"/>
              <a:gd name="connsiteY2" fmla="*/ 4512 h 10577"/>
              <a:gd name="connsiteX3" fmla="*/ 3434 w 10000"/>
              <a:gd name="connsiteY3" fmla="*/ 4567 h 10577"/>
              <a:gd name="connsiteX4" fmla="*/ 3415 w 10000"/>
              <a:gd name="connsiteY4" fmla="*/ 2377 h 10577"/>
              <a:gd name="connsiteX5" fmla="*/ 3894 w 10000"/>
              <a:gd name="connsiteY5" fmla="*/ 2493 h 10577"/>
              <a:gd name="connsiteX6" fmla="*/ 4277 w 10000"/>
              <a:gd name="connsiteY6" fmla="*/ 10000 h 10577"/>
              <a:gd name="connsiteX7" fmla="*/ 5056 w 10000"/>
              <a:gd name="connsiteY7" fmla="*/ 10081 h 10577"/>
              <a:gd name="connsiteX8" fmla="*/ 5543 w 10000"/>
              <a:gd name="connsiteY8" fmla="*/ 0 h 10577"/>
              <a:gd name="connsiteX9" fmla="*/ 7884 w 10000"/>
              <a:gd name="connsiteY9" fmla="*/ 65 h 10577"/>
              <a:gd name="connsiteX10" fmla="*/ 8330 w 10000"/>
              <a:gd name="connsiteY10" fmla="*/ 6578 h 10577"/>
              <a:gd name="connsiteX11" fmla="*/ 10000 w 10000"/>
              <a:gd name="connsiteY11" fmla="*/ 6513 h 10577"/>
              <a:gd name="connsiteX0" fmla="*/ 0 w 10000"/>
              <a:gd name="connsiteY0" fmla="*/ 1984 h 10577"/>
              <a:gd name="connsiteX1" fmla="*/ 1553 w 10000"/>
              <a:gd name="connsiteY1" fmla="*/ 1984 h 10577"/>
              <a:gd name="connsiteX2" fmla="*/ 1589 w 10000"/>
              <a:gd name="connsiteY2" fmla="*/ 4512 h 10577"/>
              <a:gd name="connsiteX3" fmla="*/ 3434 w 10000"/>
              <a:gd name="connsiteY3" fmla="*/ 4567 h 10577"/>
              <a:gd name="connsiteX4" fmla="*/ 3415 w 10000"/>
              <a:gd name="connsiteY4" fmla="*/ 2377 h 10577"/>
              <a:gd name="connsiteX5" fmla="*/ 3894 w 10000"/>
              <a:gd name="connsiteY5" fmla="*/ 2493 h 10577"/>
              <a:gd name="connsiteX6" fmla="*/ 4277 w 10000"/>
              <a:gd name="connsiteY6" fmla="*/ 10000 h 10577"/>
              <a:gd name="connsiteX7" fmla="*/ 5056 w 10000"/>
              <a:gd name="connsiteY7" fmla="*/ 10081 h 10577"/>
              <a:gd name="connsiteX8" fmla="*/ 5543 w 10000"/>
              <a:gd name="connsiteY8" fmla="*/ 0 h 10577"/>
              <a:gd name="connsiteX9" fmla="*/ 7884 w 10000"/>
              <a:gd name="connsiteY9" fmla="*/ 65 h 10577"/>
              <a:gd name="connsiteX10" fmla="*/ 8330 w 10000"/>
              <a:gd name="connsiteY10" fmla="*/ 6578 h 10577"/>
              <a:gd name="connsiteX11" fmla="*/ 10000 w 10000"/>
              <a:gd name="connsiteY11" fmla="*/ 6513 h 10577"/>
              <a:gd name="connsiteX0" fmla="*/ 0 w 10000"/>
              <a:gd name="connsiteY0" fmla="*/ 1984 h 10589"/>
              <a:gd name="connsiteX1" fmla="*/ 1553 w 10000"/>
              <a:gd name="connsiteY1" fmla="*/ 1984 h 10589"/>
              <a:gd name="connsiteX2" fmla="*/ 1589 w 10000"/>
              <a:gd name="connsiteY2" fmla="*/ 4512 h 10589"/>
              <a:gd name="connsiteX3" fmla="*/ 3434 w 10000"/>
              <a:gd name="connsiteY3" fmla="*/ 4567 h 10589"/>
              <a:gd name="connsiteX4" fmla="*/ 3415 w 10000"/>
              <a:gd name="connsiteY4" fmla="*/ 2377 h 10589"/>
              <a:gd name="connsiteX5" fmla="*/ 3926 w 10000"/>
              <a:gd name="connsiteY5" fmla="*/ 2327 h 10589"/>
              <a:gd name="connsiteX6" fmla="*/ 4277 w 10000"/>
              <a:gd name="connsiteY6" fmla="*/ 10000 h 10589"/>
              <a:gd name="connsiteX7" fmla="*/ 5056 w 10000"/>
              <a:gd name="connsiteY7" fmla="*/ 10081 h 10589"/>
              <a:gd name="connsiteX8" fmla="*/ 5543 w 10000"/>
              <a:gd name="connsiteY8" fmla="*/ 0 h 10589"/>
              <a:gd name="connsiteX9" fmla="*/ 7884 w 10000"/>
              <a:gd name="connsiteY9" fmla="*/ 65 h 10589"/>
              <a:gd name="connsiteX10" fmla="*/ 8330 w 10000"/>
              <a:gd name="connsiteY10" fmla="*/ 6578 h 10589"/>
              <a:gd name="connsiteX11" fmla="*/ 10000 w 10000"/>
              <a:gd name="connsiteY11" fmla="*/ 6513 h 10589"/>
              <a:gd name="connsiteX0" fmla="*/ 0 w 10000"/>
              <a:gd name="connsiteY0" fmla="*/ 1984 h 10589"/>
              <a:gd name="connsiteX1" fmla="*/ 1553 w 10000"/>
              <a:gd name="connsiteY1" fmla="*/ 1984 h 10589"/>
              <a:gd name="connsiteX2" fmla="*/ 1589 w 10000"/>
              <a:gd name="connsiteY2" fmla="*/ 4512 h 10589"/>
              <a:gd name="connsiteX3" fmla="*/ 3434 w 10000"/>
              <a:gd name="connsiteY3" fmla="*/ 4567 h 10589"/>
              <a:gd name="connsiteX4" fmla="*/ 3415 w 10000"/>
              <a:gd name="connsiteY4" fmla="*/ 2377 h 10589"/>
              <a:gd name="connsiteX5" fmla="*/ 3926 w 10000"/>
              <a:gd name="connsiteY5" fmla="*/ 2327 h 10589"/>
              <a:gd name="connsiteX6" fmla="*/ 4277 w 10000"/>
              <a:gd name="connsiteY6" fmla="*/ 10000 h 10589"/>
              <a:gd name="connsiteX7" fmla="*/ 5056 w 10000"/>
              <a:gd name="connsiteY7" fmla="*/ 10081 h 10589"/>
              <a:gd name="connsiteX8" fmla="*/ 5543 w 10000"/>
              <a:gd name="connsiteY8" fmla="*/ 0 h 10589"/>
              <a:gd name="connsiteX9" fmla="*/ 7884 w 10000"/>
              <a:gd name="connsiteY9" fmla="*/ 65 h 10589"/>
              <a:gd name="connsiteX10" fmla="*/ 8330 w 10000"/>
              <a:gd name="connsiteY10" fmla="*/ 6578 h 10589"/>
              <a:gd name="connsiteX11" fmla="*/ 10000 w 10000"/>
              <a:gd name="connsiteY11" fmla="*/ 6513 h 10589"/>
              <a:gd name="connsiteX0" fmla="*/ 0 w 10000"/>
              <a:gd name="connsiteY0" fmla="*/ 1984 h 10081"/>
              <a:gd name="connsiteX1" fmla="*/ 1553 w 10000"/>
              <a:gd name="connsiteY1" fmla="*/ 1984 h 10081"/>
              <a:gd name="connsiteX2" fmla="*/ 1589 w 10000"/>
              <a:gd name="connsiteY2" fmla="*/ 4512 h 10081"/>
              <a:gd name="connsiteX3" fmla="*/ 3434 w 10000"/>
              <a:gd name="connsiteY3" fmla="*/ 4567 h 10081"/>
              <a:gd name="connsiteX4" fmla="*/ 3415 w 10000"/>
              <a:gd name="connsiteY4" fmla="*/ 2377 h 10081"/>
              <a:gd name="connsiteX5" fmla="*/ 3926 w 10000"/>
              <a:gd name="connsiteY5" fmla="*/ 2327 h 10081"/>
              <a:gd name="connsiteX6" fmla="*/ 4277 w 10000"/>
              <a:gd name="connsiteY6" fmla="*/ 10000 h 10081"/>
              <a:gd name="connsiteX7" fmla="*/ 5056 w 10000"/>
              <a:gd name="connsiteY7" fmla="*/ 10081 h 10081"/>
              <a:gd name="connsiteX8" fmla="*/ 5543 w 10000"/>
              <a:gd name="connsiteY8" fmla="*/ 0 h 10081"/>
              <a:gd name="connsiteX9" fmla="*/ 7884 w 10000"/>
              <a:gd name="connsiteY9" fmla="*/ 65 h 10081"/>
              <a:gd name="connsiteX10" fmla="*/ 8330 w 10000"/>
              <a:gd name="connsiteY10" fmla="*/ 6578 h 10081"/>
              <a:gd name="connsiteX11" fmla="*/ 10000 w 10000"/>
              <a:gd name="connsiteY11" fmla="*/ 6513 h 1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0" h="10081">
                <a:moveTo>
                  <a:pt x="0" y="1984"/>
                </a:moveTo>
                <a:lnTo>
                  <a:pt x="1553" y="1984"/>
                </a:lnTo>
                <a:cubicBezTo>
                  <a:pt x="1596" y="3228"/>
                  <a:pt x="1544" y="3267"/>
                  <a:pt x="1589" y="4512"/>
                </a:cubicBezTo>
                <a:lnTo>
                  <a:pt x="3434" y="4567"/>
                </a:lnTo>
                <a:cubicBezTo>
                  <a:pt x="3428" y="3837"/>
                  <a:pt x="3421" y="3106"/>
                  <a:pt x="3415" y="2377"/>
                </a:cubicBezTo>
                <a:lnTo>
                  <a:pt x="3926" y="2327"/>
                </a:lnTo>
                <a:lnTo>
                  <a:pt x="4277" y="10000"/>
                </a:lnTo>
                <a:lnTo>
                  <a:pt x="5056" y="10081"/>
                </a:lnTo>
                <a:cubicBezTo>
                  <a:pt x="5229" y="6685"/>
                  <a:pt x="5369" y="3397"/>
                  <a:pt x="5543" y="0"/>
                </a:cubicBezTo>
                <a:lnTo>
                  <a:pt x="7884" y="65"/>
                </a:lnTo>
                <a:cubicBezTo>
                  <a:pt x="8033" y="2236"/>
                  <a:pt x="8181" y="4407"/>
                  <a:pt x="8330" y="6578"/>
                </a:cubicBezTo>
                <a:lnTo>
                  <a:pt x="10000" y="6513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2" name="Text Box 200"/>
          <p:cNvSpPr txBox="1">
            <a:spLocks noChangeArrowheads="1"/>
          </p:cNvSpPr>
          <p:nvPr/>
        </p:nvSpPr>
        <p:spPr bwMode="auto">
          <a:xfrm>
            <a:off x="6345075" y="5723894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Cache Tuning</a:t>
            </a:r>
          </a:p>
        </p:txBody>
      </p:sp>
      <p:sp>
        <p:nvSpPr>
          <p:cNvPr id="253" name="Text Box 202"/>
          <p:cNvSpPr txBox="1">
            <a:spLocks noChangeArrowheads="1"/>
          </p:cNvSpPr>
          <p:nvPr/>
        </p:nvSpPr>
        <p:spPr bwMode="auto">
          <a:xfrm rot="16200000">
            <a:off x="5798962" y="5074446"/>
            <a:ext cx="583814" cy="24622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Energy</a:t>
            </a:r>
          </a:p>
        </p:txBody>
      </p:sp>
      <p:sp>
        <p:nvSpPr>
          <p:cNvPr id="254" name="Line 203"/>
          <p:cNvSpPr>
            <a:spLocks noChangeShapeType="1"/>
          </p:cNvSpPr>
          <p:nvPr/>
        </p:nvSpPr>
        <p:spPr bwMode="auto">
          <a:xfrm>
            <a:off x="6240888" y="4838781"/>
            <a:ext cx="0" cy="84455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5" name="Line 204"/>
          <p:cNvSpPr>
            <a:spLocks noChangeShapeType="1"/>
          </p:cNvSpPr>
          <p:nvPr/>
        </p:nvSpPr>
        <p:spPr bwMode="auto">
          <a:xfrm>
            <a:off x="6240888" y="5683331"/>
            <a:ext cx="1258888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6" name="Oval 223"/>
          <p:cNvSpPr>
            <a:spLocks noChangeArrowheads="1"/>
          </p:cNvSpPr>
          <p:nvPr/>
        </p:nvSpPr>
        <p:spPr bwMode="auto">
          <a:xfrm>
            <a:off x="6540863" y="5373771"/>
            <a:ext cx="149225" cy="17145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7" name="Text Box 226"/>
          <p:cNvSpPr txBox="1">
            <a:spLocks noChangeArrowheads="1"/>
          </p:cNvSpPr>
          <p:nvPr/>
        </p:nvSpPr>
        <p:spPr bwMode="auto">
          <a:xfrm>
            <a:off x="6072782" y="4038600"/>
            <a:ext cx="154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Smaller Design Space</a:t>
            </a:r>
          </a:p>
        </p:txBody>
      </p:sp>
      <p:cxnSp>
        <p:nvCxnSpPr>
          <p:cNvPr id="258" name="Straight Arrow Connector 257"/>
          <p:cNvCxnSpPr/>
          <p:nvPr/>
        </p:nvCxnSpPr>
        <p:spPr bwMode="auto">
          <a:xfrm flipV="1">
            <a:off x="5967759" y="5542044"/>
            <a:ext cx="596914" cy="4302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4812073" y="5972269"/>
            <a:ext cx="2050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Near-Lowest energy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" name="Right Brace 259"/>
          <p:cNvSpPr/>
          <p:nvPr/>
        </p:nvSpPr>
        <p:spPr bwMode="auto">
          <a:xfrm rot="16200000">
            <a:off x="6575612" y="3954699"/>
            <a:ext cx="460375" cy="11149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65" name="Straight Connector 264"/>
          <p:cNvCxnSpPr/>
          <p:nvPr/>
        </p:nvCxnSpPr>
        <p:spPr bwMode="auto">
          <a:xfrm>
            <a:off x="1909827" y="5195175"/>
            <a:ext cx="5405373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>
            <a:off x="1918924" y="5578559"/>
            <a:ext cx="54053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447800" y="3200400"/>
            <a:ext cx="1509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Design Space</a:t>
            </a:r>
          </a:p>
          <a:p>
            <a:pPr algn="ctr"/>
            <a:r>
              <a:rPr lang="en-US" i="1" dirty="0" smtClean="0">
                <a:solidFill>
                  <a:srgbClr val="FF0000"/>
                </a:solidFill>
              </a:rPr>
              <a:t>Exploration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4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0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2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0" grpId="1" animBg="1"/>
      <p:bldP spid="219" grpId="0" animBg="1"/>
      <p:bldP spid="219" grpId="1" animBg="1"/>
      <p:bldP spid="223" grpId="0" animBg="1"/>
      <p:bldP spid="223" grpId="1" animBg="1"/>
      <p:bldP spid="223" grpId="2" animBg="1"/>
      <p:bldP spid="223" grpId="3" animBg="1"/>
      <p:bldP spid="224" grpId="0"/>
      <p:bldP spid="224" grpId="1"/>
      <p:bldP spid="226" grpId="0" animBg="1"/>
      <p:bldP spid="226" grpId="1" animBg="1"/>
      <p:bldP spid="228" grpId="0"/>
      <p:bldP spid="228" grpId="1"/>
      <p:bldP spid="231" grpId="0" animBg="1"/>
      <p:bldP spid="232" grpId="0" animBg="1"/>
      <p:bldP spid="233" grpId="0"/>
      <p:bldP spid="234" grpId="0"/>
      <p:bldP spid="235" grpId="0" animBg="1"/>
      <p:bldP spid="236" grpId="0" animBg="1"/>
      <p:bldP spid="237" grpId="0" animBg="1"/>
      <p:bldP spid="238" grpId="0"/>
      <p:bldP spid="242" grpId="0"/>
      <p:bldP spid="243" grpId="0" animBg="1"/>
      <p:bldP spid="250" grpId="0" animBg="1"/>
      <p:bldP spid="252" grpId="0"/>
      <p:bldP spid="253" grpId="0"/>
      <p:bldP spid="254" grpId="0" animBg="1"/>
      <p:bldP spid="255" grpId="0" animBg="1"/>
      <p:bldP spid="256" grpId="0" animBg="1"/>
      <p:bldP spid="257" grpId="0"/>
      <p:bldP spid="259" grpId="0"/>
      <p:bldP spid="260" grpId="0" animBg="1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Challenges of Design Space Exploration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95400"/>
            <a:ext cx="4724400" cy="990600"/>
          </a:xfrm>
        </p:spPr>
        <p:txBody>
          <a:bodyPr/>
          <a:lstStyle/>
          <a:p>
            <a:r>
              <a:rPr lang="en-US" sz="1600" dirty="0"/>
              <a:t>Prior work showed design space can be </a:t>
            </a:r>
            <a:r>
              <a:rPr lang="en-US" sz="1600" dirty="0" smtClean="0"/>
              <a:t>reduced</a:t>
            </a:r>
            <a:endParaRPr lang="en-US" sz="1600" dirty="0"/>
          </a:p>
          <a:p>
            <a:pPr lvl="1"/>
            <a:r>
              <a:rPr lang="en-US" sz="1400" dirty="0"/>
              <a:t>Smaller, </a:t>
            </a:r>
            <a:r>
              <a:rPr lang="en-US" sz="1400" dirty="0" err="1"/>
              <a:t>subsetted</a:t>
            </a:r>
            <a:r>
              <a:rPr lang="en-US" sz="1400" dirty="0"/>
              <a:t> space contains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near-best configurations</a:t>
            </a:r>
          </a:p>
          <a:p>
            <a:pPr lvl="1"/>
            <a:r>
              <a:rPr lang="en-US" sz="1400" i="1" u="sng" dirty="0" smtClean="0"/>
              <a:t>Not all configurations are needed to obtain </a:t>
            </a:r>
            <a:br>
              <a:rPr lang="en-US" sz="1400" i="1" u="sng" dirty="0" smtClean="0"/>
            </a:br>
            <a:r>
              <a:rPr lang="en-US" sz="1400" i="1" u="sng" dirty="0" smtClean="0"/>
              <a:t>near-lowest energy savings</a:t>
            </a:r>
            <a:r>
              <a:rPr lang="en-US" sz="1600" i="1" u="sng" dirty="0" smtClean="0"/>
              <a:t> </a:t>
            </a:r>
            <a:endParaRPr lang="en-US" sz="1600" i="1" u="sng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 flipV="1">
            <a:off x="478631" y="2778977"/>
            <a:ext cx="6350" cy="2695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478631" y="5474553"/>
            <a:ext cx="3638552" cy="9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83471" y="5493603"/>
            <a:ext cx="24288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en-US" sz="1400" b="1" dirty="0"/>
              <a:t>Possible cache configurations</a:t>
            </a:r>
            <a:endParaRPr lang="en-US" altLang="en-US" sz="1400" b="1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 rot="16200000">
            <a:off x="-104890" y="3972876"/>
            <a:ext cx="7441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400" b="1" dirty="0" smtClean="0"/>
              <a:t>Energy</a:t>
            </a:r>
            <a:endParaRPr lang="en-US" altLang="en-US" b="1" dirty="0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761206" y="3929123"/>
            <a:ext cx="146050" cy="134937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AutoShape 40"/>
          <p:cNvSpPr>
            <a:spLocks noChangeArrowheads="1"/>
          </p:cNvSpPr>
          <p:nvPr/>
        </p:nvSpPr>
        <p:spPr bwMode="auto">
          <a:xfrm>
            <a:off x="1186657" y="4888766"/>
            <a:ext cx="146050" cy="179387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AutoShape 41"/>
          <p:cNvSpPr>
            <a:spLocks noChangeArrowheads="1"/>
          </p:cNvSpPr>
          <p:nvPr/>
        </p:nvSpPr>
        <p:spPr bwMode="auto">
          <a:xfrm>
            <a:off x="1364456" y="4128353"/>
            <a:ext cx="146050" cy="13493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AutoShape 43"/>
          <p:cNvSpPr>
            <a:spLocks noChangeArrowheads="1"/>
          </p:cNvSpPr>
          <p:nvPr/>
        </p:nvSpPr>
        <p:spPr bwMode="auto">
          <a:xfrm>
            <a:off x="2253228" y="5159434"/>
            <a:ext cx="146050" cy="17938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AutoShape 46"/>
          <p:cNvSpPr>
            <a:spLocks noChangeArrowheads="1"/>
          </p:cNvSpPr>
          <p:nvPr/>
        </p:nvSpPr>
        <p:spPr bwMode="auto">
          <a:xfrm>
            <a:off x="627856" y="3411597"/>
            <a:ext cx="146050" cy="13493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AutoShape 47"/>
          <p:cNvSpPr>
            <a:spLocks noChangeArrowheads="1"/>
          </p:cNvSpPr>
          <p:nvPr/>
        </p:nvSpPr>
        <p:spPr bwMode="auto">
          <a:xfrm>
            <a:off x="1034256" y="3724334"/>
            <a:ext cx="146050" cy="134937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AutoShape 48"/>
          <p:cNvSpPr>
            <a:spLocks noChangeArrowheads="1"/>
          </p:cNvSpPr>
          <p:nvPr/>
        </p:nvSpPr>
        <p:spPr bwMode="auto">
          <a:xfrm>
            <a:off x="1641078" y="4566314"/>
            <a:ext cx="146050" cy="17938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AutoShape 53"/>
          <p:cNvSpPr>
            <a:spLocks noChangeArrowheads="1"/>
          </p:cNvSpPr>
          <p:nvPr/>
        </p:nvSpPr>
        <p:spPr bwMode="auto">
          <a:xfrm>
            <a:off x="2723357" y="3479860"/>
            <a:ext cx="146050" cy="17938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AutoShape 55"/>
          <p:cNvSpPr>
            <a:spLocks noChangeArrowheads="1"/>
          </p:cNvSpPr>
          <p:nvPr/>
        </p:nvSpPr>
        <p:spPr bwMode="auto">
          <a:xfrm>
            <a:off x="1856583" y="5010210"/>
            <a:ext cx="146050" cy="13493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AutoShape 58"/>
          <p:cNvSpPr>
            <a:spLocks noChangeArrowheads="1"/>
          </p:cNvSpPr>
          <p:nvPr/>
        </p:nvSpPr>
        <p:spPr bwMode="auto">
          <a:xfrm>
            <a:off x="2847181" y="4942682"/>
            <a:ext cx="146050" cy="134937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auto">
          <a:xfrm>
            <a:off x="2413794" y="4395053"/>
            <a:ext cx="146050" cy="179388"/>
          </a:xfrm>
          <a:prstGeom prst="plus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30" name="Group 181"/>
          <p:cNvGrpSpPr>
            <a:grpSpLocks/>
          </p:cNvGrpSpPr>
          <p:nvPr/>
        </p:nvGrpSpPr>
        <p:grpSpPr bwMode="auto">
          <a:xfrm>
            <a:off x="2138928" y="5076886"/>
            <a:ext cx="2232029" cy="373063"/>
            <a:chOff x="613" y="3557"/>
            <a:chExt cx="1406" cy="235"/>
          </a:xfrm>
        </p:grpSpPr>
        <p:grpSp>
          <p:nvGrpSpPr>
            <p:cNvPr id="31" name="Group 182"/>
            <p:cNvGrpSpPr>
              <a:grpSpLocks/>
            </p:cNvGrpSpPr>
            <p:nvPr/>
          </p:nvGrpSpPr>
          <p:grpSpPr bwMode="auto">
            <a:xfrm>
              <a:off x="853" y="3592"/>
              <a:ext cx="1166" cy="194"/>
              <a:chOff x="853" y="3648"/>
              <a:chExt cx="1166" cy="194"/>
            </a:xfrm>
          </p:grpSpPr>
          <p:sp>
            <p:nvSpPr>
              <p:cNvPr id="33" name="AutoShape 183"/>
              <p:cNvSpPr>
                <a:spLocks noChangeArrowheads="1"/>
              </p:cNvSpPr>
              <p:nvPr/>
            </p:nvSpPr>
            <p:spPr bwMode="auto">
              <a:xfrm>
                <a:off x="853" y="3662"/>
                <a:ext cx="192" cy="135"/>
              </a:xfrm>
              <a:prstGeom prst="leftArrow">
                <a:avLst>
                  <a:gd name="adj1" fmla="val 50000"/>
                  <a:gd name="adj2" fmla="val 35556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Text Box 184"/>
              <p:cNvSpPr txBox="1">
                <a:spLocks noChangeArrowheads="1"/>
              </p:cNvSpPr>
              <p:nvPr/>
            </p:nvSpPr>
            <p:spPr bwMode="auto">
              <a:xfrm>
                <a:off x="1038" y="3648"/>
                <a:ext cx="981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dirty="0" smtClean="0"/>
                  <a:t>Best Configuration</a:t>
                </a:r>
                <a:endParaRPr lang="en-US" altLang="en-US" sz="1600" dirty="0"/>
              </a:p>
            </p:txBody>
          </p:sp>
        </p:grpSp>
        <p:sp>
          <p:nvSpPr>
            <p:cNvPr id="32" name="Oval 185"/>
            <p:cNvSpPr>
              <a:spLocks noChangeArrowheads="1"/>
            </p:cNvSpPr>
            <p:nvPr/>
          </p:nvSpPr>
          <p:spPr bwMode="auto">
            <a:xfrm>
              <a:off x="613" y="3557"/>
              <a:ext cx="235" cy="23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6" name="Text Box 187"/>
          <p:cNvSpPr txBox="1">
            <a:spLocks noChangeArrowheads="1"/>
          </p:cNvSpPr>
          <p:nvPr/>
        </p:nvSpPr>
        <p:spPr bwMode="auto">
          <a:xfrm>
            <a:off x="1206977" y="2778977"/>
            <a:ext cx="9140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400" dirty="0" smtClean="0"/>
              <a:t>Near best </a:t>
            </a:r>
            <a:endParaRPr lang="en-US" altLang="en-US" sz="1600" dirty="0"/>
          </a:p>
        </p:txBody>
      </p:sp>
      <p:sp>
        <p:nvSpPr>
          <p:cNvPr id="37" name="Oval 188"/>
          <p:cNvSpPr>
            <a:spLocks noChangeArrowheads="1"/>
          </p:cNvSpPr>
          <p:nvPr/>
        </p:nvSpPr>
        <p:spPr bwMode="auto">
          <a:xfrm>
            <a:off x="1064420" y="4786371"/>
            <a:ext cx="373062" cy="373063"/>
          </a:xfrm>
          <a:prstGeom prst="ellips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" name="Oval 190"/>
          <p:cNvSpPr>
            <a:spLocks noChangeArrowheads="1"/>
          </p:cNvSpPr>
          <p:nvPr/>
        </p:nvSpPr>
        <p:spPr bwMode="auto">
          <a:xfrm>
            <a:off x="1727995" y="4881622"/>
            <a:ext cx="373062" cy="373063"/>
          </a:xfrm>
          <a:prstGeom prst="ellips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Oval 191"/>
          <p:cNvSpPr>
            <a:spLocks noChangeArrowheads="1"/>
          </p:cNvSpPr>
          <p:nvPr/>
        </p:nvSpPr>
        <p:spPr bwMode="auto">
          <a:xfrm>
            <a:off x="2732882" y="4800600"/>
            <a:ext cx="373062" cy="373063"/>
          </a:xfrm>
          <a:prstGeom prst="ellips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" name="Line 193"/>
          <p:cNvSpPr>
            <a:spLocks noChangeShapeType="1"/>
          </p:cNvSpPr>
          <p:nvPr/>
        </p:nvSpPr>
        <p:spPr bwMode="auto">
          <a:xfrm flipH="1">
            <a:off x="1186656" y="3086754"/>
            <a:ext cx="527446" cy="165894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193"/>
          <p:cNvSpPr>
            <a:spLocks noChangeShapeType="1"/>
          </p:cNvSpPr>
          <p:nvPr/>
        </p:nvSpPr>
        <p:spPr bwMode="auto">
          <a:xfrm>
            <a:off x="1714103" y="3086754"/>
            <a:ext cx="200422" cy="1802011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193"/>
          <p:cNvSpPr>
            <a:spLocks noChangeShapeType="1"/>
          </p:cNvSpPr>
          <p:nvPr/>
        </p:nvSpPr>
        <p:spPr bwMode="auto">
          <a:xfrm>
            <a:off x="1714103" y="3086754"/>
            <a:ext cx="1133076" cy="169961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Content Placeholder 3"/>
          <p:cNvSpPr txBox="1">
            <a:spLocks/>
          </p:cNvSpPr>
          <p:nvPr/>
        </p:nvSpPr>
        <p:spPr bwMode="auto">
          <a:xfrm>
            <a:off x="2993231" y="3737909"/>
            <a:ext cx="168594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kern="0" dirty="0" smtClean="0">
                <a:solidFill>
                  <a:srgbClr val="FF0000"/>
                </a:solidFill>
              </a:rPr>
              <a:t>A subset contains near best configurations</a:t>
            </a:r>
            <a:endParaRPr lang="en-US" sz="1600" kern="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09814" y="4558980"/>
            <a:ext cx="2286000" cy="95186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4" name="Content Placeholder 3"/>
          <p:cNvSpPr txBox="1">
            <a:spLocks/>
          </p:cNvSpPr>
          <p:nvPr/>
        </p:nvSpPr>
        <p:spPr bwMode="auto">
          <a:xfrm>
            <a:off x="4572000" y="1295399"/>
            <a:ext cx="4495800" cy="211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>
                <a:solidFill>
                  <a:schemeClr val="tx1"/>
                </a:solidFill>
              </a:rPr>
              <a:t>Largest subset contains entire design space</a:t>
            </a:r>
          </a:p>
          <a:p>
            <a:pPr lvl="1"/>
            <a:r>
              <a:rPr lang="en-US" sz="1400" kern="0" dirty="0" smtClean="0"/>
              <a:t>Guarantees best configuration</a:t>
            </a:r>
          </a:p>
          <a:p>
            <a:r>
              <a:rPr lang="en-US" sz="1600" kern="0" dirty="0" smtClean="0">
                <a:solidFill>
                  <a:schemeClr val="tx1"/>
                </a:solidFill>
              </a:rPr>
              <a:t>Smallest subset  contains one configuration</a:t>
            </a:r>
          </a:p>
          <a:p>
            <a:pPr lvl="1"/>
            <a:r>
              <a:rPr lang="en-US" sz="1400" kern="0" dirty="0" smtClean="0"/>
              <a:t>Can be very far from best configuration</a:t>
            </a:r>
          </a:p>
          <a:p>
            <a:r>
              <a:rPr lang="en-US" sz="1600" kern="0" dirty="0">
                <a:solidFill>
                  <a:schemeClr val="tx1"/>
                </a:solidFill>
              </a:rPr>
              <a:t>F</a:t>
            </a:r>
            <a:r>
              <a:rPr lang="en-US" sz="1600" kern="0" dirty="0" smtClean="0">
                <a:solidFill>
                  <a:schemeClr val="tx1"/>
                </a:solidFill>
              </a:rPr>
              <a:t>inding best subset size and configurations is challenging </a:t>
            </a:r>
            <a:endParaRPr lang="en-US" sz="1600" kern="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91262"/>
            <a:ext cx="4267200" cy="297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Content Placeholder 3"/>
          <p:cNvSpPr txBox="1">
            <a:spLocks/>
          </p:cNvSpPr>
          <p:nvPr/>
        </p:nvSpPr>
        <p:spPr bwMode="auto">
          <a:xfrm>
            <a:off x="5862627" y="3051235"/>
            <a:ext cx="1685946" cy="42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 smtClean="0">
                <a:solidFill>
                  <a:srgbClr val="FF0000"/>
                </a:solidFill>
              </a:rPr>
              <a:t>Smallest, bad subset</a:t>
            </a:r>
            <a:endParaRPr lang="en-US" sz="1400" kern="0" dirty="0">
              <a:solidFill>
                <a:srgbClr val="FF0000"/>
              </a:solidFill>
            </a:endParaRPr>
          </a:p>
        </p:txBody>
      </p:sp>
      <p:sp>
        <p:nvSpPr>
          <p:cNvPr id="67" name="Line 193"/>
          <p:cNvSpPr>
            <a:spLocks noChangeShapeType="1"/>
          </p:cNvSpPr>
          <p:nvPr/>
        </p:nvSpPr>
        <p:spPr bwMode="auto">
          <a:xfrm flipH="1">
            <a:off x="5333999" y="3411597"/>
            <a:ext cx="528626" cy="247652"/>
          </a:xfrm>
          <a:prstGeom prst="line">
            <a:avLst/>
          </a:prstGeom>
          <a:noFill/>
          <a:ln w="1270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Content Placeholder 3"/>
          <p:cNvSpPr txBox="1">
            <a:spLocks/>
          </p:cNvSpPr>
          <p:nvPr/>
        </p:nvSpPr>
        <p:spPr bwMode="auto">
          <a:xfrm>
            <a:off x="7620000" y="4176334"/>
            <a:ext cx="1219200" cy="43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 smtClean="0">
                <a:solidFill>
                  <a:srgbClr val="FF0000"/>
                </a:solidFill>
              </a:rPr>
              <a:t>Largest subset</a:t>
            </a:r>
            <a:endParaRPr lang="en-US" sz="1400" kern="0" dirty="0">
              <a:solidFill>
                <a:srgbClr val="FF0000"/>
              </a:solidFill>
            </a:endParaRPr>
          </a:p>
        </p:txBody>
      </p:sp>
      <p:sp>
        <p:nvSpPr>
          <p:cNvPr id="69" name="Line 193"/>
          <p:cNvSpPr>
            <a:spLocks noChangeShapeType="1"/>
          </p:cNvSpPr>
          <p:nvPr/>
        </p:nvSpPr>
        <p:spPr bwMode="auto">
          <a:xfrm>
            <a:off x="8610599" y="4678054"/>
            <a:ext cx="0" cy="969436"/>
          </a:xfrm>
          <a:prstGeom prst="line">
            <a:avLst/>
          </a:prstGeom>
          <a:noFill/>
          <a:ln w="1270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rot="5400000">
            <a:off x="5769622" y="5605189"/>
            <a:ext cx="309870" cy="519351"/>
          </a:xfrm>
          <a:prstGeom prst="ellipse">
            <a:avLst/>
          </a:prstGeom>
          <a:noFill/>
          <a:ln w="1270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70" name="Line 193"/>
          <p:cNvSpPr>
            <a:spLocks noChangeShapeType="1"/>
          </p:cNvSpPr>
          <p:nvPr/>
        </p:nvSpPr>
        <p:spPr bwMode="auto">
          <a:xfrm flipH="1">
            <a:off x="5893488" y="5301525"/>
            <a:ext cx="0" cy="388206"/>
          </a:xfrm>
          <a:prstGeom prst="line">
            <a:avLst/>
          </a:prstGeom>
          <a:noFill/>
          <a:ln w="1270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1" name="Content Placeholder 3"/>
          <p:cNvSpPr txBox="1">
            <a:spLocks/>
          </p:cNvSpPr>
          <p:nvPr/>
        </p:nvSpPr>
        <p:spPr bwMode="auto">
          <a:xfrm>
            <a:off x="5486400" y="4826854"/>
            <a:ext cx="1685946" cy="42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70C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FF0000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70C0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kern="0" dirty="0" smtClean="0">
                <a:solidFill>
                  <a:srgbClr val="FF0000"/>
                </a:solidFill>
              </a:rPr>
              <a:t>Good subset-size, energy increase tradeoff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54337" y="3160872"/>
            <a:ext cx="8522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Viana</a:t>
            </a:r>
            <a:r>
              <a:rPr lang="en-US" sz="1100" dirty="0" smtClean="0"/>
              <a:t> ‘06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932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 animBg="1"/>
      <p:bldP spid="11" grpId="1" animBg="1"/>
      <p:bldP spid="13" grpId="0" animBg="1"/>
      <p:bldP spid="14" grpId="0" animBg="1"/>
      <p:bldP spid="14" grpId="1" animBg="1"/>
      <p:bldP spid="16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2" grpId="0" animBg="1"/>
      <p:bldP spid="22" grpId="1" animBg="1"/>
      <p:bldP spid="24" grpId="0" animBg="1"/>
      <p:bldP spid="27" grpId="0" animBg="1"/>
      <p:bldP spid="28" grpId="0" animBg="1"/>
      <p:bldP spid="28" grpId="1" animBg="1"/>
      <p:bldP spid="36" grpId="0"/>
      <p:bldP spid="37" grpId="0" animBg="1"/>
      <p:bldP spid="38" grpId="0" animBg="1"/>
      <p:bldP spid="39" grpId="0" animBg="1"/>
      <p:bldP spid="41" grpId="0" animBg="1"/>
      <p:bldP spid="49" grpId="0" animBg="1"/>
      <p:bldP spid="50" grpId="0" animBg="1"/>
      <p:bldP spid="6" grpId="0" animBg="1"/>
      <p:bldP spid="66" grpId="0"/>
      <p:bldP spid="67" grpId="0" animBg="1"/>
      <p:bldP spid="68" grpId="0"/>
      <p:bldP spid="69" grpId="0" animBg="1"/>
      <p:bldP spid="15" grpId="0" animBg="1"/>
      <p:bldP spid="70" grpId="0" animBg="1"/>
      <p:bldP spid="71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r>
              <a:rPr lang="en-US" dirty="0" smtClean="0"/>
              <a:t>Methods for Determining Best </a:t>
            </a:r>
            <a:r>
              <a:rPr lang="en-US" dirty="0"/>
              <a:t>Subset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2743200"/>
          </a:xfrm>
        </p:spPr>
        <p:txBody>
          <a:bodyPr/>
          <a:lstStyle/>
          <a:p>
            <a:r>
              <a:rPr lang="en-US" dirty="0" smtClean="0"/>
              <a:t>Exhaustive search</a:t>
            </a:r>
          </a:p>
          <a:p>
            <a:pPr lvl="1"/>
            <a:r>
              <a:rPr lang="en-US" dirty="0" smtClean="0"/>
              <a:t>Prohibitive: </a:t>
            </a:r>
            <a:r>
              <a:rPr lang="en-US" i="1" dirty="0" smtClean="0"/>
              <a:t>for</a:t>
            </a:r>
            <a:r>
              <a:rPr lang="en-US" dirty="0" smtClean="0"/>
              <a:t> </a:t>
            </a:r>
            <a:r>
              <a:rPr lang="en-US" i="1" dirty="0" smtClean="0"/>
              <a:t>each </a:t>
            </a:r>
            <a:r>
              <a:rPr lang="en-US" dirty="0" smtClean="0"/>
              <a:t>subset size, </a:t>
            </a:r>
            <a:r>
              <a:rPr lang="en-US" i="1" dirty="0" smtClean="0"/>
              <a:t>each </a:t>
            </a:r>
            <a:r>
              <a:rPr lang="en-US" dirty="0" smtClean="0"/>
              <a:t>configuration subset, and </a:t>
            </a:r>
            <a:r>
              <a:rPr lang="en-US" i="1" dirty="0" smtClean="0"/>
              <a:t>for each </a:t>
            </a:r>
            <a:r>
              <a:rPr lang="en-US" dirty="0" smtClean="0"/>
              <a:t>application determine energy increase compared to complete design space</a:t>
            </a:r>
          </a:p>
          <a:p>
            <a:r>
              <a:rPr lang="en-US" dirty="0" smtClean="0"/>
              <a:t>Data mining algorithms</a:t>
            </a:r>
          </a:p>
          <a:p>
            <a:pPr lvl="1"/>
            <a:r>
              <a:rPr lang="en-US" dirty="0" smtClean="0"/>
              <a:t>Example: SWAB algorithm used for color decimation</a:t>
            </a:r>
          </a:p>
          <a:p>
            <a:pPr lvl="2"/>
            <a:r>
              <a:rPr lang="en-US" dirty="0" smtClean="0"/>
              <a:t>Merge colors based on similarity between </a:t>
            </a:r>
            <a:r>
              <a:rPr lang="en-US" dirty="0"/>
              <a:t>adjacent pixels, </a:t>
            </a:r>
            <a:r>
              <a:rPr lang="en-US" dirty="0" smtClean="0"/>
              <a:t>reduces </a:t>
            </a:r>
            <a:r>
              <a:rPr lang="en-US" dirty="0"/>
              <a:t>number of </a:t>
            </a:r>
            <a:r>
              <a:rPr lang="en-US" dirty="0" smtClean="0"/>
              <a:t>colors </a:t>
            </a:r>
          </a:p>
          <a:p>
            <a:pPr lvl="1"/>
            <a:r>
              <a:rPr lang="en-US" dirty="0" smtClean="0"/>
              <a:t>Configurations in design space are similar to pixels</a:t>
            </a:r>
          </a:p>
          <a:p>
            <a:pPr lvl="2"/>
            <a:r>
              <a:rPr lang="en-US" dirty="0" smtClean="0"/>
              <a:t>Energy of each configuration is similar to color of each pixel</a:t>
            </a:r>
          </a:p>
          <a:p>
            <a:pPr lvl="1"/>
            <a:r>
              <a:rPr lang="en-US" dirty="0" smtClean="0"/>
              <a:t>SWAB can reduce number of configurations with small energy increases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905000" y="6324600"/>
            <a:ext cx="54864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240" name="Group 239"/>
          <p:cNvGrpSpPr>
            <a:grpSpLocks/>
          </p:cNvGrpSpPr>
          <p:nvPr/>
        </p:nvGrpSpPr>
        <p:grpSpPr bwMode="auto">
          <a:xfrm>
            <a:off x="5801407" y="4660901"/>
            <a:ext cx="2493963" cy="1612901"/>
            <a:chOff x="2480" y="3052"/>
            <a:chExt cx="1571" cy="1016"/>
          </a:xfrm>
        </p:grpSpPr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3247" y="3460"/>
              <a:ext cx="128" cy="128"/>
            </a:xfrm>
            <a:prstGeom prst="rect">
              <a:avLst/>
            </a:prstGeom>
            <a:solidFill>
              <a:srgbClr val="00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242" name="Group 241"/>
            <p:cNvGrpSpPr>
              <a:grpSpLocks/>
            </p:cNvGrpSpPr>
            <p:nvPr/>
          </p:nvGrpSpPr>
          <p:grpSpPr bwMode="auto">
            <a:xfrm>
              <a:off x="2480" y="3052"/>
              <a:ext cx="1571" cy="1016"/>
              <a:chOff x="2480" y="3052"/>
              <a:chExt cx="1571" cy="1016"/>
            </a:xfrm>
          </p:grpSpPr>
          <p:sp>
            <p:nvSpPr>
              <p:cNvPr id="243" name="Rectangle 242"/>
              <p:cNvSpPr>
                <a:spLocks noChangeArrowheads="1"/>
              </p:cNvSpPr>
              <p:nvPr/>
            </p:nvSpPr>
            <p:spPr bwMode="auto">
              <a:xfrm>
                <a:off x="3247" y="3193"/>
                <a:ext cx="128" cy="128"/>
              </a:xfrm>
              <a:prstGeom prst="rect">
                <a:avLst/>
              </a:prstGeom>
              <a:solidFill>
                <a:srgbClr val="33CC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4" name="Rectangle 243"/>
              <p:cNvSpPr>
                <a:spLocks noChangeArrowheads="1"/>
              </p:cNvSpPr>
              <p:nvPr/>
            </p:nvSpPr>
            <p:spPr bwMode="auto">
              <a:xfrm>
                <a:off x="3383" y="3054"/>
                <a:ext cx="128" cy="128"/>
              </a:xfrm>
              <a:prstGeom prst="rect">
                <a:avLst/>
              </a:prstGeom>
              <a:solidFill>
                <a:srgbClr val="0000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5" name="Rectangle 244"/>
              <p:cNvSpPr>
                <a:spLocks noChangeArrowheads="1"/>
              </p:cNvSpPr>
              <p:nvPr/>
            </p:nvSpPr>
            <p:spPr bwMode="auto">
              <a:xfrm>
                <a:off x="3247" y="3327"/>
                <a:ext cx="128" cy="128"/>
              </a:xfrm>
              <a:prstGeom prst="rect">
                <a:avLst/>
              </a:prstGeom>
              <a:solidFill>
                <a:srgbClr val="008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6" name="Rectangle 245"/>
              <p:cNvSpPr>
                <a:spLocks noChangeArrowheads="1"/>
              </p:cNvSpPr>
              <p:nvPr/>
            </p:nvSpPr>
            <p:spPr bwMode="auto">
              <a:xfrm>
                <a:off x="3383" y="3588"/>
                <a:ext cx="128" cy="128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7" name="Rectangle 246"/>
              <p:cNvSpPr>
                <a:spLocks noChangeArrowheads="1"/>
              </p:cNvSpPr>
              <p:nvPr/>
            </p:nvSpPr>
            <p:spPr bwMode="auto">
              <a:xfrm>
                <a:off x="3247" y="3594"/>
                <a:ext cx="128" cy="128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8" name="Rectangle 247"/>
              <p:cNvSpPr>
                <a:spLocks noChangeArrowheads="1"/>
              </p:cNvSpPr>
              <p:nvPr/>
            </p:nvSpPr>
            <p:spPr bwMode="auto">
              <a:xfrm>
                <a:off x="3383" y="3185"/>
                <a:ext cx="128" cy="128"/>
              </a:xfrm>
              <a:prstGeom prst="rect">
                <a:avLst/>
              </a:prstGeom>
              <a:solidFill>
                <a:srgbClr val="33CC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9" name="Rectangle 248"/>
              <p:cNvSpPr>
                <a:spLocks noChangeArrowheads="1"/>
              </p:cNvSpPr>
              <p:nvPr/>
            </p:nvSpPr>
            <p:spPr bwMode="auto">
              <a:xfrm>
                <a:off x="3247" y="3056"/>
                <a:ext cx="128" cy="128"/>
              </a:xfrm>
              <a:prstGeom prst="rect">
                <a:avLst/>
              </a:prstGeom>
              <a:solidFill>
                <a:srgbClr val="00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0" name="Rectangle 249"/>
              <p:cNvSpPr>
                <a:spLocks noChangeArrowheads="1"/>
              </p:cNvSpPr>
              <p:nvPr/>
            </p:nvSpPr>
            <p:spPr bwMode="auto">
              <a:xfrm>
                <a:off x="3383" y="3455"/>
                <a:ext cx="128" cy="128"/>
              </a:xfrm>
              <a:prstGeom prst="rect">
                <a:avLst/>
              </a:prstGeom>
              <a:solidFill>
                <a:srgbClr val="008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1" name="Rectangle 250"/>
              <p:cNvSpPr>
                <a:spLocks noChangeArrowheads="1"/>
              </p:cNvSpPr>
              <p:nvPr/>
            </p:nvSpPr>
            <p:spPr bwMode="auto">
              <a:xfrm>
                <a:off x="3383" y="3720"/>
                <a:ext cx="128" cy="128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2" name="Rectangle 251"/>
              <p:cNvSpPr>
                <a:spLocks noChangeArrowheads="1"/>
              </p:cNvSpPr>
              <p:nvPr/>
            </p:nvSpPr>
            <p:spPr bwMode="auto">
              <a:xfrm>
                <a:off x="3247" y="3726"/>
                <a:ext cx="128" cy="128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3" name="Rectangle 252"/>
              <p:cNvSpPr>
                <a:spLocks noChangeArrowheads="1"/>
              </p:cNvSpPr>
              <p:nvPr/>
            </p:nvSpPr>
            <p:spPr bwMode="auto">
              <a:xfrm>
                <a:off x="3383" y="3320"/>
                <a:ext cx="128" cy="128"/>
              </a:xfrm>
              <a:prstGeom prst="rect">
                <a:avLst/>
              </a:prstGeom>
              <a:solidFill>
                <a:srgbClr val="33CC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4" name="Rectangle 253"/>
              <p:cNvSpPr>
                <a:spLocks noChangeArrowheads="1"/>
              </p:cNvSpPr>
              <p:nvPr/>
            </p:nvSpPr>
            <p:spPr bwMode="auto">
              <a:xfrm>
                <a:off x="3521" y="3191"/>
                <a:ext cx="128" cy="128"/>
              </a:xfrm>
              <a:prstGeom prst="rect">
                <a:avLst/>
              </a:prstGeom>
              <a:solidFill>
                <a:srgbClr val="0000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5" name="Rectangle 254"/>
              <p:cNvSpPr>
                <a:spLocks noChangeArrowheads="1"/>
              </p:cNvSpPr>
              <p:nvPr/>
            </p:nvSpPr>
            <p:spPr bwMode="auto">
              <a:xfrm>
                <a:off x="3521" y="3052"/>
                <a:ext cx="128" cy="128"/>
              </a:xfrm>
              <a:prstGeom prst="rect">
                <a:avLst/>
              </a:prstGeom>
              <a:solidFill>
                <a:srgbClr val="0000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6" name="Rectangle 255"/>
              <p:cNvSpPr>
                <a:spLocks noChangeArrowheads="1"/>
              </p:cNvSpPr>
              <p:nvPr/>
            </p:nvSpPr>
            <p:spPr bwMode="auto">
              <a:xfrm>
                <a:off x="3521" y="3325"/>
                <a:ext cx="128" cy="128"/>
              </a:xfrm>
              <a:prstGeom prst="rect">
                <a:avLst/>
              </a:prstGeom>
              <a:solidFill>
                <a:srgbClr val="9933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7" name="Rectangle 256"/>
              <p:cNvSpPr>
                <a:spLocks noChangeArrowheads="1"/>
              </p:cNvSpPr>
              <p:nvPr/>
            </p:nvSpPr>
            <p:spPr bwMode="auto">
              <a:xfrm>
                <a:off x="3521" y="3726"/>
                <a:ext cx="128" cy="12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8" name="Rectangle 257"/>
              <p:cNvSpPr>
                <a:spLocks noChangeArrowheads="1"/>
              </p:cNvSpPr>
              <p:nvPr/>
            </p:nvSpPr>
            <p:spPr bwMode="auto">
              <a:xfrm>
                <a:off x="3521" y="3592"/>
                <a:ext cx="128" cy="12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9" name="Rectangle 258"/>
              <p:cNvSpPr>
                <a:spLocks noChangeArrowheads="1"/>
              </p:cNvSpPr>
              <p:nvPr/>
            </p:nvSpPr>
            <p:spPr bwMode="auto">
              <a:xfrm>
                <a:off x="3521" y="3458"/>
                <a:ext cx="128" cy="128"/>
              </a:xfrm>
              <a:prstGeom prst="rect">
                <a:avLst/>
              </a:prstGeom>
              <a:solidFill>
                <a:srgbClr val="9933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0" name="Rectangle 259"/>
              <p:cNvSpPr>
                <a:spLocks noChangeArrowheads="1"/>
              </p:cNvSpPr>
              <p:nvPr/>
            </p:nvSpPr>
            <p:spPr bwMode="auto">
              <a:xfrm>
                <a:off x="3657" y="3189"/>
                <a:ext cx="128" cy="128"/>
              </a:xfrm>
              <a:prstGeom prst="rect">
                <a:avLst/>
              </a:prstGeom>
              <a:solidFill>
                <a:srgbClr val="00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1" name="Rectangle 260"/>
              <p:cNvSpPr>
                <a:spLocks noChangeArrowheads="1"/>
              </p:cNvSpPr>
              <p:nvPr/>
            </p:nvSpPr>
            <p:spPr bwMode="auto">
              <a:xfrm>
                <a:off x="3657" y="3056"/>
                <a:ext cx="128" cy="128"/>
              </a:xfrm>
              <a:prstGeom prst="rect">
                <a:avLst/>
              </a:prstGeom>
              <a:solidFill>
                <a:srgbClr val="33CC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2" name="Rectangle 261"/>
              <p:cNvSpPr>
                <a:spLocks noChangeArrowheads="1"/>
              </p:cNvSpPr>
              <p:nvPr/>
            </p:nvSpPr>
            <p:spPr bwMode="auto">
              <a:xfrm>
                <a:off x="3657" y="3323"/>
                <a:ext cx="128" cy="128"/>
              </a:xfrm>
              <a:prstGeom prst="rect">
                <a:avLst/>
              </a:prstGeom>
              <a:solidFill>
                <a:srgbClr val="008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3" name="Rectangle 262"/>
              <p:cNvSpPr>
                <a:spLocks noChangeArrowheads="1"/>
              </p:cNvSpPr>
              <p:nvPr/>
            </p:nvSpPr>
            <p:spPr bwMode="auto">
              <a:xfrm>
                <a:off x="3657" y="3724"/>
                <a:ext cx="128" cy="128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4" name="Rectangle 263"/>
              <p:cNvSpPr>
                <a:spLocks noChangeArrowheads="1"/>
              </p:cNvSpPr>
              <p:nvPr/>
            </p:nvSpPr>
            <p:spPr bwMode="auto">
              <a:xfrm>
                <a:off x="3657" y="3590"/>
                <a:ext cx="128" cy="12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5" name="Rectangle 264"/>
              <p:cNvSpPr>
                <a:spLocks noChangeArrowheads="1"/>
              </p:cNvSpPr>
              <p:nvPr/>
            </p:nvSpPr>
            <p:spPr bwMode="auto">
              <a:xfrm>
                <a:off x="3657" y="3456"/>
                <a:ext cx="128" cy="128"/>
              </a:xfrm>
              <a:prstGeom prst="rect">
                <a:avLst/>
              </a:prstGeom>
              <a:solidFill>
                <a:srgbClr val="008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6" name="Rectangle 265"/>
              <p:cNvSpPr>
                <a:spLocks noChangeArrowheads="1"/>
              </p:cNvSpPr>
              <p:nvPr/>
            </p:nvSpPr>
            <p:spPr bwMode="auto">
              <a:xfrm>
                <a:off x="3787" y="3193"/>
                <a:ext cx="128" cy="128"/>
              </a:xfrm>
              <a:prstGeom prst="rect">
                <a:avLst/>
              </a:prstGeom>
              <a:solidFill>
                <a:srgbClr val="9933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7" name="Rectangle 266"/>
              <p:cNvSpPr>
                <a:spLocks noChangeArrowheads="1"/>
              </p:cNvSpPr>
              <p:nvPr/>
            </p:nvSpPr>
            <p:spPr bwMode="auto">
              <a:xfrm>
                <a:off x="3787" y="3054"/>
                <a:ext cx="128" cy="128"/>
              </a:xfrm>
              <a:prstGeom prst="rect">
                <a:avLst/>
              </a:prstGeom>
              <a:solidFill>
                <a:srgbClr val="9933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8" name="Rectangle 267"/>
              <p:cNvSpPr>
                <a:spLocks noChangeArrowheads="1"/>
              </p:cNvSpPr>
              <p:nvPr/>
            </p:nvSpPr>
            <p:spPr bwMode="auto">
              <a:xfrm>
                <a:off x="3787" y="3327"/>
                <a:ext cx="128" cy="12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9" name="Rectangle 268"/>
              <p:cNvSpPr>
                <a:spLocks noChangeArrowheads="1"/>
              </p:cNvSpPr>
              <p:nvPr/>
            </p:nvSpPr>
            <p:spPr bwMode="auto">
              <a:xfrm>
                <a:off x="3787" y="3728"/>
                <a:ext cx="128" cy="12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0" name="Rectangle 269"/>
              <p:cNvSpPr>
                <a:spLocks noChangeArrowheads="1"/>
              </p:cNvSpPr>
              <p:nvPr/>
            </p:nvSpPr>
            <p:spPr bwMode="auto">
              <a:xfrm>
                <a:off x="3787" y="3594"/>
                <a:ext cx="128" cy="128"/>
              </a:xfrm>
              <a:prstGeom prst="rect">
                <a:avLst/>
              </a:prstGeom>
              <a:solidFill>
                <a:srgbClr val="00FF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1" name="Rectangle 270"/>
              <p:cNvSpPr>
                <a:spLocks noChangeArrowheads="1"/>
              </p:cNvSpPr>
              <p:nvPr/>
            </p:nvSpPr>
            <p:spPr bwMode="auto">
              <a:xfrm>
                <a:off x="3787" y="3460"/>
                <a:ext cx="128" cy="128"/>
              </a:xfrm>
              <a:prstGeom prst="rect">
                <a:avLst/>
              </a:prstGeom>
              <a:solidFill>
                <a:srgbClr val="9933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2" name="Rectangle 271"/>
              <p:cNvSpPr>
                <a:spLocks noChangeArrowheads="1"/>
              </p:cNvSpPr>
              <p:nvPr/>
            </p:nvSpPr>
            <p:spPr bwMode="auto">
              <a:xfrm>
                <a:off x="3923" y="3191"/>
                <a:ext cx="128" cy="128"/>
              </a:xfrm>
              <a:prstGeom prst="rect">
                <a:avLst/>
              </a:prstGeom>
              <a:solidFill>
                <a:srgbClr val="9933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3" name="Rectangle 272"/>
              <p:cNvSpPr>
                <a:spLocks noChangeArrowheads="1"/>
              </p:cNvSpPr>
              <p:nvPr/>
            </p:nvSpPr>
            <p:spPr bwMode="auto">
              <a:xfrm>
                <a:off x="3923" y="3058"/>
                <a:ext cx="128" cy="128"/>
              </a:xfrm>
              <a:prstGeom prst="rect">
                <a:avLst/>
              </a:prstGeom>
              <a:solidFill>
                <a:srgbClr val="9933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4" name="Rectangle 273"/>
              <p:cNvSpPr>
                <a:spLocks noChangeArrowheads="1"/>
              </p:cNvSpPr>
              <p:nvPr/>
            </p:nvSpPr>
            <p:spPr bwMode="auto">
              <a:xfrm>
                <a:off x="3923" y="3325"/>
                <a:ext cx="128" cy="128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5" name="Rectangle 274"/>
              <p:cNvSpPr>
                <a:spLocks noChangeArrowheads="1"/>
              </p:cNvSpPr>
              <p:nvPr/>
            </p:nvSpPr>
            <p:spPr bwMode="auto">
              <a:xfrm>
                <a:off x="3923" y="3726"/>
                <a:ext cx="128" cy="12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6" name="Rectangle 275"/>
              <p:cNvSpPr>
                <a:spLocks noChangeArrowheads="1"/>
              </p:cNvSpPr>
              <p:nvPr/>
            </p:nvSpPr>
            <p:spPr bwMode="auto">
              <a:xfrm>
                <a:off x="3923" y="3592"/>
                <a:ext cx="128" cy="128"/>
              </a:xfrm>
              <a:prstGeom prst="rect">
                <a:avLst/>
              </a:prstGeom>
              <a:solidFill>
                <a:srgbClr val="33CC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7" name="Rectangle 276"/>
              <p:cNvSpPr>
                <a:spLocks noChangeArrowheads="1"/>
              </p:cNvSpPr>
              <p:nvPr/>
            </p:nvSpPr>
            <p:spPr bwMode="auto">
              <a:xfrm>
                <a:off x="3923" y="3458"/>
                <a:ext cx="128" cy="12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8" name="AutoShape 42"/>
              <p:cNvSpPr>
                <a:spLocks noChangeArrowheads="1"/>
              </p:cNvSpPr>
              <p:nvPr/>
            </p:nvSpPr>
            <p:spPr bwMode="auto">
              <a:xfrm>
                <a:off x="2480" y="3336"/>
                <a:ext cx="384" cy="240"/>
              </a:xfrm>
              <a:prstGeom prst="rightArrow">
                <a:avLst>
                  <a:gd name="adj1" fmla="val 50000"/>
                  <a:gd name="adj2" fmla="val 40000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9" name="Text Box 43"/>
              <p:cNvSpPr txBox="1">
                <a:spLocks noChangeArrowheads="1"/>
              </p:cNvSpPr>
              <p:nvPr/>
            </p:nvSpPr>
            <p:spPr bwMode="auto">
              <a:xfrm>
                <a:off x="3326" y="3862"/>
                <a:ext cx="581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lnSpc>
                    <a:spcPct val="85000"/>
                  </a:lnSpc>
                  <a:spcBef>
                    <a:spcPct val="50000"/>
                  </a:spcBef>
                  <a:spcAft>
                    <a:spcPct val="0"/>
                  </a:spcAft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pt-BR" altLang="en-US" sz="1800" dirty="0">
                    <a:latin typeface="+mj-lt"/>
                  </a:rPr>
                  <a:t>8 colors</a:t>
                </a:r>
                <a:endParaRPr lang="en-US" altLang="en-US" sz="1800" dirty="0">
                  <a:latin typeface="+mj-lt"/>
                </a:endParaRPr>
              </a:p>
            </p:txBody>
          </p:sp>
        </p:grpSp>
      </p:grpSp>
      <p:grpSp>
        <p:nvGrpSpPr>
          <p:cNvPr id="280" name="Group 279"/>
          <p:cNvGrpSpPr>
            <a:grpSpLocks/>
          </p:cNvGrpSpPr>
          <p:nvPr/>
        </p:nvGrpSpPr>
        <p:grpSpPr bwMode="auto">
          <a:xfrm>
            <a:off x="1011920" y="4660900"/>
            <a:ext cx="1276350" cy="1657351"/>
            <a:chOff x="1415" y="3052"/>
            <a:chExt cx="804" cy="1044"/>
          </a:xfrm>
        </p:grpSpPr>
        <p:sp>
          <p:nvSpPr>
            <p:cNvPr id="281" name="Rectangle 280"/>
            <p:cNvSpPr>
              <a:spLocks noChangeArrowheads="1"/>
            </p:cNvSpPr>
            <p:nvPr/>
          </p:nvSpPr>
          <p:spPr bwMode="auto">
            <a:xfrm>
              <a:off x="1415" y="3193"/>
              <a:ext cx="128" cy="128"/>
            </a:xfrm>
            <a:prstGeom prst="rect">
              <a:avLst/>
            </a:prstGeom>
            <a:solidFill>
              <a:srgbClr val="3366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1551" y="3054"/>
              <a:ext cx="128" cy="128"/>
            </a:xfrm>
            <a:prstGeom prst="rect">
              <a:avLst/>
            </a:prstGeom>
            <a:solidFill>
              <a:srgbClr val="0033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3" name="Rectangle 282"/>
            <p:cNvSpPr>
              <a:spLocks noChangeArrowheads="1"/>
            </p:cNvSpPr>
            <p:nvPr/>
          </p:nvSpPr>
          <p:spPr bwMode="auto">
            <a:xfrm>
              <a:off x="1415" y="3327"/>
              <a:ext cx="128" cy="128"/>
            </a:xfrm>
            <a:prstGeom prst="rect">
              <a:avLst/>
            </a:prstGeom>
            <a:solidFill>
              <a:srgbClr val="3399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1551" y="3588"/>
              <a:ext cx="128" cy="128"/>
            </a:xfrm>
            <a:prstGeom prst="rect">
              <a:avLst/>
            </a:prstGeom>
            <a:solidFill>
              <a:srgbClr val="CCFF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5" name="Rectangle 284"/>
            <p:cNvSpPr>
              <a:spLocks noChangeArrowheads="1"/>
            </p:cNvSpPr>
            <p:nvPr/>
          </p:nvSpPr>
          <p:spPr bwMode="auto">
            <a:xfrm>
              <a:off x="1415" y="3594"/>
              <a:ext cx="128" cy="128"/>
            </a:xfrm>
            <a:prstGeom prst="rect">
              <a:avLst/>
            </a:prstGeom>
            <a:solidFill>
              <a:srgbClr val="CC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1415" y="3460"/>
              <a:ext cx="128" cy="128"/>
            </a:xfrm>
            <a:prstGeom prst="rect">
              <a:avLst/>
            </a:prstGeom>
            <a:solidFill>
              <a:srgbClr val="00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7" name="Rectangle 286"/>
            <p:cNvSpPr>
              <a:spLocks noChangeArrowheads="1"/>
            </p:cNvSpPr>
            <p:nvPr/>
          </p:nvSpPr>
          <p:spPr bwMode="auto">
            <a:xfrm>
              <a:off x="1551" y="3185"/>
              <a:ext cx="128" cy="128"/>
            </a:xfrm>
            <a:prstGeom prst="rect">
              <a:avLst/>
            </a:prstGeom>
            <a:solidFill>
              <a:srgbClr val="33CC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1415" y="3056"/>
              <a:ext cx="128" cy="128"/>
            </a:xfrm>
            <a:prstGeom prst="rect">
              <a:avLst/>
            </a:prstGeom>
            <a:solidFill>
              <a:srgbClr val="0099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9" name="Rectangle 288"/>
            <p:cNvSpPr>
              <a:spLocks noChangeArrowheads="1"/>
            </p:cNvSpPr>
            <p:nvPr/>
          </p:nvSpPr>
          <p:spPr bwMode="auto">
            <a:xfrm>
              <a:off x="1551" y="3455"/>
              <a:ext cx="128" cy="128"/>
            </a:xfrm>
            <a:prstGeom prst="rect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1551" y="3720"/>
              <a:ext cx="128" cy="128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1" name="Rectangle 290"/>
            <p:cNvSpPr>
              <a:spLocks noChangeArrowheads="1"/>
            </p:cNvSpPr>
            <p:nvPr/>
          </p:nvSpPr>
          <p:spPr bwMode="auto">
            <a:xfrm>
              <a:off x="1415" y="3726"/>
              <a:ext cx="128" cy="128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1551" y="3320"/>
              <a:ext cx="128" cy="128"/>
            </a:xfrm>
            <a:prstGeom prst="rect">
              <a:avLst/>
            </a:prstGeom>
            <a:solidFill>
              <a:srgbClr val="00CC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3" name="Rectangle 292"/>
            <p:cNvSpPr>
              <a:spLocks noChangeArrowheads="1"/>
            </p:cNvSpPr>
            <p:nvPr/>
          </p:nvSpPr>
          <p:spPr bwMode="auto">
            <a:xfrm>
              <a:off x="1689" y="3191"/>
              <a:ext cx="128" cy="128"/>
            </a:xfrm>
            <a:prstGeom prst="rect">
              <a:avLst/>
            </a:prstGeom>
            <a:solidFill>
              <a:srgbClr val="00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1689" y="3052"/>
              <a:ext cx="128" cy="128"/>
            </a:xfrm>
            <a:prstGeom prst="rect">
              <a:avLst/>
            </a:prstGeom>
            <a:solidFill>
              <a:srgbClr val="0000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5" name="Rectangle 294"/>
            <p:cNvSpPr>
              <a:spLocks noChangeArrowheads="1"/>
            </p:cNvSpPr>
            <p:nvPr/>
          </p:nvSpPr>
          <p:spPr bwMode="auto">
            <a:xfrm>
              <a:off x="1689" y="3325"/>
              <a:ext cx="128" cy="128"/>
            </a:xfrm>
            <a:prstGeom prst="rect">
              <a:avLst/>
            </a:prstGeom>
            <a:solidFill>
              <a:srgbClr val="6666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1689" y="3726"/>
              <a:ext cx="128" cy="128"/>
            </a:xfrm>
            <a:prstGeom prst="rect">
              <a:avLst/>
            </a:prstGeom>
            <a:solidFill>
              <a:srgbClr val="CC33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7" name="Rectangle 296"/>
            <p:cNvSpPr>
              <a:spLocks noChangeArrowheads="1"/>
            </p:cNvSpPr>
            <p:nvPr/>
          </p:nvSpPr>
          <p:spPr bwMode="auto">
            <a:xfrm>
              <a:off x="1689" y="3592"/>
              <a:ext cx="128" cy="128"/>
            </a:xfrm>
            <a:prstGeom prst="rect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1689" y="3458"/>
              <a:ext cx="128" cy="128"/>
            </a:xfrm>
            <a:prstGeom prst="rect">
              <a:avLst/>
            </a:prstGeom>
            <a:solidFill>
              <a:srgbClr val="9966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9" name="Rectangle 298"/>
            <p:cNvSpPr>
              <a:spLocks noChangeArrowheads="1"/>
            </p:cNvSpPr>
            <p:nvPr/>
          </p:nvSpPr>
          <p:spPr bwMode="auto">
            <a:xfrm>
              <a:off x="1825" y="3189"/>
              <a:ext cx="128" cy="128"/>
            </a:xfrm>
            <a:prstGeom prst="rect">
              <a:avLst/>
            </a:prstGeom>
            <a:solidFill>
              <a:srgbClr val="00CC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1825" y="3056"/>
              <a:ext cx="128" cy="128"/>
            </a:xfrm>
            <a:prstGeom prst="rect">
              <a:avLst/>
            </a:prstGeom>
            <a:solidFill>
              <a:srgbClr val="33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1" name="Rectangle 300"/>
            <p:cNvSpPr>
              <a:spLocks noChangeArrowheads="1"/>
            </p:cNvSpPr>
            <p:nvPr/>
          </p:nvSpPr>
          <p:spPr bwMode="auto">
            <a:xfrm>
              <a:off x="1825" y="3323"/>
              <a:ext cx="128" cy="128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1825" y="3724"/>
              <a:ext cx="128" cy="128"/>
            </a:xfrm>
            <a:prstGeom prst="rect">
              <a:avLst/>
            </a:prstGeom>
            <a:solidFill>
              <a:srgbClr val="CC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3" name="Rectangle 302"/>
            <p:cNvSpPr>
              <a:spLocks noChangeArrowheads="1"/>
            </p:cNvSpPr>
            <p:nvPr/>
          </p:nvSpPr>
          <p:spPr bwMode="auto">
            <a:xfrm>
              <a:off x="1825" y="3590"/>
              <a:ext cx="128" cy="128"/>
            </a:xfrm>
            <a:prstGeom prst="rect">
              <a:avLst/>
            </a:prstGeom>
            <a:solidFill>
              <a:srgbClr val="FF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1825" y="3456"/>
              <a:ext cx="128" cy="128"/>
            </a:xfrm>
            <a:prstGeom prst="rect">
              <a:avLst/>
            </a:prstGeom>
            <a:solidFill>
              <a:srgbClr val="6699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5" name="Rectangle 304"/>
            <p:cNvSpPr>
              <a:spLocks noChangeArrowheads="1"/>
            </p:cNvSpPr>
            <p:nvPr/>
          </p:nvSpPr>
          <p:spPr bwMode="auto">
            <a:xfrm>
              <a:off x="1955" y="3193"/>
              <a:ext cx="128" cy="128"/>
            </a:xfrm>
            <a:prstGeom prst="rect">
              <a:avLst/>
            </a:prstGeom>
            <a:solidFill>
              <a:srgbClr val="FF00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1955" y="3054"/>
              <a:ext cx="128" cy="128"/>
            </a:xfrm>
            <a:prstGeom prst="rect">
              <a:avLst/>
            </a:prstGeom>
            <a:solidFill>
              <a:srgbClr val="FF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7" name="Rectangle 306"/>
            <p:cNvSpPr>
              <a:spLocks noChangeArrowheads="1"/>
            </p:cNvSpPr>
            <p:nvPr/>
          </p:nvSpPr>
          <p:spPr bwMode="auto">
            <a:xfrm>
              <a:off x="1955" y="3327"/>
              <a:ext cx="128" cy="128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1955" y="3728"/>
              <a:ext cx="128" cy="128"/>
            </a:xfrm>
            <a:prstGeom prst="rect">
              <a:avLst/>
            </a:prstGeom>
            <a:solidFill>
              <a:srgbClr val="FF99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9" name="Rectangle 308"/>
            <p:cNvSpPr>
              <a:spLocks noChangeArrowheads="1"/>
            </p:cNvSpPr>
            <p:nvPr/>
          </p:nvSpPr>
          <p:spPr bwMode="auto">
            <a:xfrm>
              <a:off x="1955" y="3594"/>
              <a:ext cx="128" cy="128"/>
            </a:xfrm>
            <a:prstGeom prst="rect">
              <a:avLst/>
            </a:prstGeom>
            <a:solidFill>
              <a:srgbClr val="00FF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1955" y="3460"/>
              <a:ext cx="128" cy="128"/>
            </a:xfrm>
            <a:prstGeom prst="rect">
              <a:avLst/>
            </a:prstGeom>
            <a:solidFill>
              <a:srgbClr val="9933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1" name="Rectangle 310"/>
            <p:cNvSpPr>
              <a:spLocks noChangeArrowheads="1"/>
            </p:cNvSpPr>
            <p:nvPr/>
          </p:nvSpPr>
          <p:spPr bwMode="auto">
            <a:xfrm>
              <a:off x="2091" y="3191"/>
              <a:ext cx="128" cy="128"/>
            </a:xfrm>
            <a:prstGeom prst="rect">
              <a:avLst/>
            </a:prstGeom>
            <a:solidFill>
              <a:srgbClr val="9933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2091" y="3058"/>
              <a:ext cx="128" cy="128"/>
            </a:xfrm>
            <a:prstGeom prst="rect">
              <a:avLst/>
            </a:prstGeom>
            <a:solidFill>
              <a:srgbClr val="9900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3" name="Rectangle 312"/>
            <p:cNvSpPr>
              <a:spLocks noChangeArrowheads="1"/>
            </p:cNvSpPr>
            <p:nvPr/>
          </p:nvSpPr>
          <p:spPr bwMode="auto">
            <a:xfrm>
              <a:off x="2091" y="3325"/>
              <a:ext cx="128" cy="128"/>
            </a:xfrm>
            <a:prstGeom prst="rect">
              <a:avLst/>
            </a:prstGeom>
            <a:solidFill>
              <a:srgbClr val="FF99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2091" y="3726"/>
              <a:ext cx="128" cy="128"/>
            </a:xfrm>
            <a:prstGeom prst="rect">
              <a:avLst/>
            </a:prstGeom>
            <a:solidFill>
              <a:srgbClr val="A5002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5" name="Rectangle 314"/>
            <p:cNvSpPr>
              <a:spLocks noChangeArrowheads="1"/>
            </p:cNvSpPr>
            <p:nvPr/>
          </p:nvSpPr>
          <p:spPr bwMode="auto">
            <a:xfrm>
              <a:off x="2091" y="3592"/>
              <a:ext cx="128" cy="128"/>
            </a:xfrm>
            <a:prstGeom prst="rect">
              <a:avLst/>
            </a:prstGeom>
            <a:solidFill>
              <a:srgbClr val="66FF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2091" y="3458"/>
              <a:ext cx="128" cy="1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7" name="Text Box 81"/>
            <p:cNvSpPr txBox="1">
              <a:spLocks noChangeArrowheads="1"/>
            </p:cNvSpPr>
            <p:nvPr/>
          </p:nvSpPr>
          <p:spPr bwMode="auto">
            <a:xfrm>
              <a:off x="1490" y="3890"/>
              <a:ext cx="654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altLang="en-US" sz="1800" dirty="0">
                  <a:latin typeface="+mj-lt"/>
                </a:rPr>
                <a:t>36 colors</a:t>
              </a:r>
              <a:endParaRPr lang="en-US" altLang="en-US" sz="1800" dirty="0">
                <a:latin typeface="+mj-lt"/>
              </a:endParaRPr>
            </a:p>
          </p:txBody>
        </p:sp>
      </p:grpSp>
      <p:grpSp>
        <p:nvGrpSpPr>
          <p:cNvPr id="318" name="Group 317"/>
          <p:cNvGrpSpPr>
            <a:grpSpLocks/>
          </p:cNvGrpSpPr>
          <p:nvPr/>
        </p:nvGrpSpPr>
        <p:grpSpPr bwMode="auto">
          <a:xfrm>
            <a:off x="2740707" y="4483100"/>
            <a:ext cx="3302000" cy="1857376"/>
            <a:chOff x="1728" y="2940"/>
            <a:chExt cx="2080" cy="1170"/>
          </a:xfrm>
        </p:grpSpPr>
        <p:sp>
          <p:nvSpPr>
            <p:cNvPr id="319" name="Rectangle 318"/>
            <p:cNvSpPr>
              <a:spLocks noChangeArrowheads="1"/>
            </p:cNvSpPr>
            <p:nvPr/>
          </p:nvSpPr>
          <p:spPr bwMode="auto">
            <a:xfrm>
              <a:off x="2407" y="3129"/>
              <a:ext cx="128" cy="128"/>
            </a:xfrm>
            <a:prstGeom prst="rect">
              <a:avLst/>
            </a:prstGeom>
            <a:solidFill>
              <a:srgbClr val="3366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2591" y="2942"/>
              <a:ext cx="128" cy="128"/>
            </a:xfrm>
            <a:prstGeom prst="rect">
              <a:avLst/>
            </a:prstGeom>
            <a:solidFill>
              <a:srgbClr val="0033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1" name="Rectangle 320"/>
            <p:cNvSpPr>
              <a:spLocks noChangeArrowheads="1"/>
            </p:cNvSpPr>
            <p:nvPr/>
          </p:nvSpPr>
          <p:spPr bwMode="auto">
            <a:xfrm>
              <a:off x="2391" y="3295"/>
              <a:ext cx="128" cy="128"/>
            </a:xfrm>
            <a:prstGeom prst="rect">
              <a:avLst/>
            </a:prstGeom>
            <a:solidFill>
              <a:srgbClr val="3399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2535" y="3596"/>
              <a:ext cx="128" cy="128"/>
            </a:xfrm>
            <a:prstGeom prst="rect">
              <a:avLst/>
            </a:prstGeom>
            <a:solidFill>
              <a:srgbClr val="CCFF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3" name="Rectangle 322"/>
            <p:cNvSpPr>
              <a:spLocks noChangeArrowheads="1"/>
            </p:cNvSpPr>
            <p:nvPr/>
          </p:nvSpPr>
          <p:spPr bwMode="auto">
            <a:xfrm>
              <a:off x="2399" y="3602"/>
              <a:ext cx="128" cy="128"/>
            </a:xfrm>
            <a:prstGeom prst="rect">
              <a:avLst/>
            </a:prstGeom>
            <a:solidFill>
              <a:srgbClr val="CC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2391" y="3428"/>
              <a:ext cx="128" cy="128"/>
            </a:xfrm>
            <a:prstGeom prst="rect">
              <a:avLst/>
            </a:prstGeom>
            <a:solidFill>
              <a:srgbClr val="00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5" name="Rectangle 324"/>
            <p:cNvSpPr>
              <a:spLocks noChangeArrowheads="1"/>
            </p:cNvSpPr>
            <p:nvPr/>
          </p:nvSpPr>
          <p:spPr bwMode="auto">
            <a:xfrm>
              <a:off x="2567" y="3113"/>
              <a:ext cx="128" cy="128"/>
            </a:xfrm>
            <a:prstGeom prst="rect">
              <a:avLst/>
            </a:prstGeom>
            <a:solidFill>
              <a:srgbClr val="33CC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2407" y="2992"/>
              <a:ext cx="128" cy="128"/>
            </a:xfrm>
            <a:prstGeom prst="rect">
              <a:avLst/>
            </a:prstGeom>
            <a:solidFill>
              <a:srgbClr val="0099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7" name="Rectangle 326"/>
            <p:cNvSpPr>
              <a:spLocks noChangeArrowheads="1"/>
            </p:cNvSpPr>
            <p:nvPr/>
          </p:nvSpPr>
          <p:spPr bwMode="auto">
            <a:xfrm>
              <a:off x="2527" y="3423"/>
              <a:ext cx="128" cy="128"/>
            </a:xfrm>
            <a:prstGeom prst="rect">
              <a:avLst/>
            </a:prstGeom>
            <a:solidFill>
              <a:srgbClr val="00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2535" y="3728"/>
              <a:ext cx="128" cy="128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9" name="Rectangle 328"/>
            <p:cNvSpPr>
              <a:spLocks noChangeArrowheads="1"/>
            </p:cNvSpPr>
            <p:nvPr/>
          </p:nvSpPr>
          <p:spPr bwMode="auto">
            <a:xfrm>
              <a:off x="2399" y="3734"/>
              <a:ext cx="128" cy="128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2567" y="3248"/>
              <a:ext cx="128" cy="128"/>
            </a:xfrm>
            <a:prstGeom prst="rect">
              <a:avLst/>
            </a:prstGeom>
            <a:solidFill>
              <a:srgbClr val="00CC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1" name="Rectangle 330"/>
            <p:cNvSpPr>
              <a:spLocks noChangeArrowheads="1"/>
            </p:cNvSpPr>
            <p:nvPr/>
          </p:nvSpPr>
          <p:spPr bwMode="auto">
            <a:xfrm>
              <a:off x="2721" y="3079"/>
              <a:ext cx="128" cy="128"/>
            </a:xfrm>
            <a:prstGeom prst="rect">
              <a:avLst/>
            </a:prstGeom>
            <a:solidFill>
              <a:srgbClr val="00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2721" y="2940"/>
              <a:ext cx="128" cy="128"/>
            </a:xfrm>
            <a:prstGeom prst="rect">
              <a:avLst/>
            </a:prstGeom>
            <a:solidFill>
              <a:srgbClr val="0000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3" name="Rectangle 332"/>
            <p:cNvSpPr>
              <a:spLocks noChangeArrowheads="1"/>
            </p:cNvSpPr>
            <p:nvPr/>
          </p:nvSpPr>
          <p:spPr bwMode="auto">
            <a:xfrm>
              <a:off x="2729" y="3261"/>
              <a:ext cx="128" cy="128"/>
            </a:xfrm>
            <a:prstGeom prst="rect">
              <a:avLst/>
            </a:prstGeom>
            <a:solidFill>
              <a:srgbClr val="6666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4" name="Rectangle 333"/>
            <p:cNvSpPr>
              <a:spLocks noChangeArrowheads="1"/>
            </p:cNvSpPr>
            <p:nvPr/>
          </p:nvSpPr>
          <p:spPr bwMode="auto">
            <a:xfrm>
              <a:off x="2697" y="3734"/>
              <a:ext cx="128" cy="128"/>
            </a:xfrm>
            <a:prstGeom prst="rect">
              <a:avLst/>
            </a:prstGeom>
            <a:solidFill>
              <a:srgbClr val="CC33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5" name="Rectangle 334"/>
            <p:cNvSpPr>
              <a:spLocks noChangeArrowheads="1"/>
            </p:cNvSpPr>
            <p:nvPr/>
          </p:nvSpPr>
          <p:spPr bwMode="auto">
            <a:xfrm>
              <a:off x="2697" y="3600"/>
              <a:ext cx="128" cy="128"/>
            </a:xfrm>
            <a:prstGeom prst="rect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6" name="Rectangle 335"/>
            <p:cNvSpPr>
              <a:spLocks noChangeArrowheads="1"/>
            </p:cNvSpPr>
            <p:nvPr/>
          </p:nvSpPr>
          <p:spPr bwMode="auto">
            <a:xfrm>
              <a:off x="2729" y="3394"/>
              <a:ext cx="128" cy="128"/>
            </a:xfrm>
            <a:prstGeom prst="rect">
              <a:avLst/>
            </a:prstGeom>
            <a:solidFill>
              <a:srgbClr val="9966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7" name="Rectangle 336"/>
            <p:cNvSpPr>
              <a:spLocks noChangeArrowheads="1"/>
            </p:cNvSpPr>
            <p:nvPr/>
          </p:nvSpPr>
          <p:spPr bwMode="auto">
            <a:xfrm>
              <a:off x="2881" y="3077"/>
              <a:ext cx="128" cy="128"/>
            </a:xfrm>
            <a:prstGeom prst="rect">
              <a:avLst/>
            </a:prstGeom>
            <a:solidFill>
              <a:srgbClr val="00CC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8" name="Rectangle 337"/>
            <p:cNvSpPr>
              <a:spLocks noChangeArrowheads="1"/>
            </p:cNvSpPr>
            <p:nvPr/>
          </p:nvSpPr>
          <p:spPr bwMode="auto">
            <a:xfrm>
              <a:off x="2881" y="2944"/>
              <a:ext cx="128" cy="128"/>
            </a:xfrm>
            <a:prstGeom prst="rect">
              <a:avLst/>
            </a:prstGeom>
            <a:solidFill>
              <a:srgbClr val="33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9" name="Rectangle 338"/>
            <p:cNvSpPr>
              <a:spLocks noChangeArrowheads="1"/>
            </p:cNvSpPr>
            <p:nvPr/>
          </p:nvSpPr>
          <p:spPr bwMode="auto">
            <a:xfrm>
              <a:off x="2897" y="3267"/>
              <a:ext cx="128" cy="128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0" name="Rectangle 339"/>
            <p:cNvSpPr>
              <a:spLocks noChangeArrowheads="1"/>
            </p:cNvSpPr>
            <p:nvPr/>
          </p:nvSpPr>
          <p:spPr bwMode="auto">
            <a:xfrm>
              <a:off x="2833" y="3732"/>
              <a:ext cx="128" cy="128"/>
            </a:xfrm>
            <a:prstGeom prst="rect">
              <a:avLst/>
            </a:prstGeom>
            <a:solidFill>
              <a:srgbClr val="CC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1" name="Rectangle 340"/>
            <p:cNvSpPr>
              <a:spLocks noChangeArrowheads="1"/>
            </p:cNvSpPr>
            <p:nvPr/>
          </p:nvSpPr>
          <p:spPr bwMode="auto">
            <a:xfrm>
              <a:off x="2833" y="3598"/>
              <a:ext cx="128" cy="128"/>
            </a:xfrm>
            <a:prstGeom prst="rect">
              <a:avLst/>
            </a:prstGeom>
            <a:solidFill>
              <a:srgbClr val="FF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2" name="Rectangle 341"/>
            <p:cNvSpPr>
              <a:spLocks noChangeArrowheads="1"/>
            </p:cNvSpPr>
            <p:nvPr/>
          </p:nvSpPr>
          <p:spPr bwMode="auto">
            <a:xfrm>
              <a:off x="2897" y="3400"/>
              <a:ext cx="128" cy="128"/>
            </a:xfrm>
            <a:prstGeom prst="rect">
              <a:avLst/>
            </a:prstGeom>
            <a:solidFill>
              <a:srgbClr val="6699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3" name="Rectangle 342"/>
            <p:cNvSpPr>
              <a:spLocks noChangeArrowheads="1"/>
            </p:cNvSpPr>
            <p:nvPr/>
          </p:nvSpPr>
          <p:spPr bwMode="auto">
            <a:xfrm>
              <a:off x="3067" y="3097"/>
              <a:ext cx="128" cy="128"/>
            </a:xfrm>
            <a:prstGeom prst="rect">
              <a:avLst/>
            </a:prstGeom>
            <a:solidFill>
              <a:srgbClr val="FF00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4" name="Rectangle 343"/>
            <p:cNvSpPr>
              <a:spLocks noChangeArrowheads="1"/>
            </p:cNvSpPr>
            <p:nvPr/>
          </p:nvSpPr>
          <p:spPr bwMode="auto">
            <a:xfrm>
              <a:off x="3067" y="2958"/>
              <a:ext cx="128" cy="128"/>
            </a:xfrm>
            <a:prstGeom prst="rect">
              <a:avLst/>
            </a:prstGeom>
            <a:solidFill>
              <a:srgbClr val="FF66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5" name="Rectangle 344"/>
            <p:cNvSpPr>
              <a:spLocks noChangeArrowheads="1"/>
            </p:cNvSpPr>
            <p:nvPr/>
          </p:nvSpPr>
          <p:spPr bwMode="auto">
            <a:xfrm>
              <a:off x="3083" y="3263"/>
              <a:ext cx="128" cy="128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6" name="Rectangle 345"/>
            <p:cNvSpPr>
              <a:spLocks noChangeArrowheads="1"/>
            </p:cNvSpPr>
            <p:nvPr/>
          </p:nvSpPr>
          <p:spPr bwMode="auto">
            <a:xfrm>
              <a:off x="3003" y="3728"/>
              <a:ext cx="128" cy="128"/>
            </a:xfrm>
            <a:prstGeom prst="rect">
              <a:avLst/>
            </a:prstGeom>
            <a:solidFill>
              <a:srgbClr val="FF99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7" name="Rectangle 346"/>
            <p:cNvSpPr>
              <a:spLocks noChangeArrowheads="1"/>
            </p:cNvSpPr>
            <p:nvPr/>
          </p:nvSpPr>
          <p:spPr bwMode="auto">
            <a:xfrm>
              <a:off x="3011" y="3578"/>
              <a:ext cx="128" cy="128"/>
            </a:xfrm>
            <a:prstGeom prst="rect">
              <a:avLst/>
            </a:prstGeom>
            <a:solidFill>
              <a:srgbClr val="00FF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8" name="Rectangle 347"/>
            <p:cNvSpPr>
              <a:spLocks noChangeArrowheads="1"/>
            </p:cNvSpPr>
            <p:nvPr/>
          </p:nvSpPr>
          <p:spPr bwMode="auto">
            <a:xfrm>
              <a:off x="3091" y="3420"/>
              <a:ext cx="128" cy="128"/>
            </a:xfrm>
            <a:prstGeom prst="rect">
              <a:avLst/>
            </a:prstGeom>
            <a:solidFill>
              <a:srgbClr val="9933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9" name="Rectangle 348"/>
            <p:cNvSpPr>
              <a:spLocks noChangeArrowheads="1"/>
            </p:cNvSpPr>
            <p:nvPr/>
          </p:nvSpPr>
          <p:spPr bwMode="auto">
            <a:xfrm>
              <a:off x="3203" y="3095"/>
              <a:ext cx="128" cy="128"/>
            </a:xfrm>
            <a:prstGeom prst="rect">
              <a:avLst/>
            </a:prstGeom>
            <a:solidFill>
              <a:srgbClr val="993366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0" name="Rectangle 349"/>
            <p:cNvSpPr>
              <a:spLocks noChangeArrowheads="1"/>
            </p:cNvSpPr>
            <p:nvPr/>
          </p:nvSpPr>
          <p:spPr bwMode="auto">
            <a:xfrm>
              <a:off x="3203" y="2962"/>
              <a:ext cx="128" cy="128"/>
            </a:xfrm>
            <a:prstGeom prst="rect">
              <a:avLst/>
            </a:prstGeom>
            <a:solidFill>
              <a:srgbClr val="9900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1" name="Rectangle 350"/>
            <p:cNvSpPr>
              <a:spLocks noChangeArrowheads="1"/>
            </p:cNvSpPr>
            <p:nvPr/>
          </p:nvSpPr>
          <p:spPr bwMode="auto">
            <a:xfrm>
              <a:off x="3267" y="3261"/>
              <a:ext cx="128" cy="128"/>
            </a:xfrm>
            <a:prstGeom prst="rect">
              <a:avLst/>
            </a:prstGeom>
            <a:solidFill>
              <a:srgbClr val="FF99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2" name="Rectangle 351"/>
            <p:cNvSpPr>
              <a:spLocks noChangeArrowheads="1"/>
            </p:cNvSpPr>
            <p:nvPr/>
          </p:nvSpPr>
          <p:spPr bwMode="auto">
            <a:xfrm>
              <a:off x="3195" y="3750"/>
              <a:ext cx="128" cy="128"/>
            </a:xfrm>
            <a:prstGeom prst="rect">
              <a:avLst/>
            </a:prstGeom>
            <a:solidFill>
              <a:srgbClr val="A5002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3" name="Rectangle 352"/>
            <p:cNvSpPr>
              <a:spLocks noChangeArrowheads="1"/>
            </p:cNvSpPr>
            <p:nvPr/>
          </p:nvSpPr>
          <p:spPr bwMode="auto">
            <a:xfrm>
              <a:off x="3147" y="3576"/>
              <a:ext cx="128" cy="128"/>
            </a:xfrm>
            <a:prstGeom prst="rect">
              <a:avLst/>
            </a:prstGeom>
            <a:solidFill>
              <a:srgbClr val="66FFCC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4" name="Rectangle 353"/>
            <p:cNvSpPr>
              <a:spLocks noChangeArrowheads="1"/>
            </p:cNvSpPr>
            <p:nvPr/>
          </p:nvSpPr>
          <p:spPr bwMode="auto">
            <a:xfrm>
              <a:off x="3267" y="3434"/>
              <a:ext cx="128" cy="1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5" name="Text Box 119"/>
            <p:cNvSpPr txBox="1">
              <a:spLocks noChangeArrowheads="1"/>
            </p:cNvSpPr>
            <p:nvPr/>
          </p:nvSpPr>
          <p:spPr bwMode="auto">
            <a:xfrm>
              <a:off x="1986" y="3904"/>
              <a:ext cx="1822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altLang="en-US" sz="1800" dirty="0">
                  <a:latin typeface="+mj-lt"/>
                </a:rPr>
                <a:t>Merging and measuring error</a:t>
              </a:r>
              <a:endParaRPr lang="en-US" altLang="en-US" sz="1800" dirty="0">
                <a:latin typeface="+mj-lt"/>
              </a:endParaRPr>
            </a:p>
          </p:txBody>
        </p:sp>
        <p:sp>
          <p:nvSpPr>
            <p:cNvPr id="356" name="AutoShape 120"/>
            <p:cNvSpPr>
              <a:spLocks noChangeArrowheads="1"/>
            </p:cNvSpPr>
            <p:nvPr/>
          </p:nvSpPr>
          <p:spPr bwMode="auto">
            <a:xfrm>
              <a:off x="1728" y="3344"/>
              <a:ext cx="440" cy="224"/>
            </a:xfrm>
            <a:prstGeom prst="leftRightArrow">
              <a:avLst>
                <a:gd name="adj1" fmla="val 50000"/>
                <a:gd name="adj2" fmla="val 39286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357" name="TextBox 356"/>
          <p:cNvSpPr txBox="1"/>
          <p:nvPr/>
        </p:nvSpPr>
        <p:spPr>
          <a:xfrm>
            <a:off x="228600" y="6384483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Still…a priori </a:t>
            </a:r>
            <a:r>
              <a:rPr lang="en-US" dirty="0">
                <a:solidFill>
                  <a:srgbClr val="FF0000"/>
                </a:solidFill>
              </a:rPr>
              <a:t>knowledge of all </a:t>
            </a:r>
            <a:r>
              <a:rPr lang="en-US" dirty="0" smtClean="0">
                <a:solidFill>
                  <a:srgbClr val="FF0000"/>
                </a:solidFill>
              </a:rPr>
              <a:t>application/configuration energies but faster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1143000"/>
            <a:ext cx="4611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 priori knowledge of all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application/configuration energies required!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4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SWAB Dynamics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0886" y="1219200"/>
            <a:ext cx="3646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Example: SWAB used to merge configurations in a design space</a:t>
            </a:r>
            <a:endParaRPr lang="en-US" sz="2000" dirty="0"/>
          </a:p>
        </p:txBody>
      </p:sp>
      <p:grpSp>
        <p:nvGrpSpPr>
          <p:cNvPr id="177" name="Group 62"/>
          <p:cNvGrpSpPr>
            <a:grpSpLocks/>
          </p:cNvGrpSpPr>
          <p:nvPr/>
        </p:nvGrpSpPr>
        <p:grpSpPr bwMode="auto">
          <a:xfrm>
            <a:off x="957262" y="4211637"/>
            <a:ext cx="647700" cy="673100"/>
            <a:chOff x="1296" y="2864"/>
            <a:chExt cx="408" cy="424"/>
          </a:xfrm>
        </p:grpSpPr>
        <p:sp>
          <p:nvSpPr>
            <p:cNvPr id="178" name="AutoShape 58"/>
            <p:cNvSpPr>
              <a:spLocks noChangeArrowheads="1"/>
            </p:cNvSpPr>
            <p:nvPr/>
          </p:nvSpPr>
          <p:spPr bwMode="auto">
            <a:xfrm>
              <a:off x="1296" y="2864"/>
              <a:ext cx="408" cy="424"/>
            </a:xfrm>
            <a:prstGeom prst="plus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Text Box 59"/>
            <p:cNvSpPr txBox="1">
              <a:spLocks noChangeArrowheads="1"/>
            </p:cNvSpPr>
            <p:nvPr/>
          </p:nvSpPr>
          <p:spPr bwMode="auto">
            <a:xfrm>
              <a:off x="1358" y="2882"/>
              <a:ext cx="262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rnd">
                  <a:solidFill>
                    <a:schemeClr val="accent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sz="2800" i="1"/>
                <a:t>c</a:t>
              </a:r>
              <a:r>
                <a:rPr lang="pt-BR" altLang="en-US" sz="2800" i="1" baseline="-25000"/>
                <a:t>j</a:t>
              </a:r>
              <a:endParaRPr lang="en-US" altLang="en-US" sz="2800" i="1" baseline="-25000"/>
            </a:p>
          </p:txBody>
        </p:sp>
      </p:grpSp>
      <p:grpSp>
        <p:nvGrpSpPr>
          <p:cNvPr id="180" name="Group 63"/>
          <p:cNvGrpSpPr>
            <a:grpSpLocks/>
          </p:cNvGrpSpPr>
          <p:nvPr/>
        </p:nvGrpSpPr>
        <p:grpSpPr bwMode="auto">
          <a:xfrm>
            <a:off x="2925762" y="4211637"/>
            <a:ext cx="647700" cy="673100"/>
            <a:chOff x="1296" y="2864"/>
            <a:chExt cx="408" cy="424"/>
          </a:xfrm>
        </p:grpSpPr>
        <p:sp>
          <p:nvSpPr>
            <p:cNvPr id="181" name="AutoShape 64"/>
            <p:cNvSpPr>
              <a:spLocks noChangeArrowheads="1"/>
            </p:cNvSpPr>
            <p:nvPr/>
          </p:nvSpPr>
          <p:spPr bwMode="auto">
            <a:xfrm>
              <a:off x="1296" y="2864"/>
              <a:ext cx="408" cy="424"/>
            </a:xfrm>
            <a:prstGeom prst="plus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Text Box 65"/>
            <p:cNvSpPr txBox="1">
              <a:spLocks noChangeArrowheads="1"/>
            </p:cNvSpPr>
            <p:nvPr/>
          </p:nvSpPr>
          <p:spPr bwMode="auto">
            <a:xfrm>
              <a:off x="1358" y="2882"/>
              <a:ext cx="304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rnd">
                  <a:solidFill>
                    <a:schemeClr val="accent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sz="2800" i="1"/>
                <a:t>c</a:t>
              </a:r>
              <a:r>
                <a:rPr lang="pt-BR" altLang="en-US" sz="2800" i="1" baseline="-25000"/>
                <a:t>k</a:t>
              </a:r>
              <a:endParaRPr lang="en-US" altLang="en-US" sz="2800" i="1" baseline="-25000"/>
            </a:p>
          </p:txBody>
        </p:sp>
      </p:grpSp>
      <p:grpSp>
        <p:nvGrpSpPr>
          <p:cNvPr id="183" name="Group 74"/>
          <p:cNvGrpSpPr>
            <a:grpSpLocks/>
          </p:cNvGrpSpPr>
          <p:nvPr/>
        </p:nvGrpSpPr>
        <p:grpSpPr bwMode="auto">
          <a:xfrm>
            <a:off x="550862" y="2622510"/>
            <a:ext cx="1450975" cy="802235"/>
            <a:chOff x="2416" y="1777"/>
            <a:chExt cx="914" cy="303"/>
          </a:xfrm>
        </p:grpSpPr>
        <p:sp>
          <p:nvSpPr>
            <p:cNvPr id="184" name="Rectangle 71"/>
            <p:cNvSpPr>
              <a:spLocks noChangeArrowheads="1"/>
            </p:cNvSpPr>
            <p:nvPr/>
          </p:nvSpPr>
          <p:spPr bwMode="auto">
            <a:xfrm>
              <a:off x="2416" y="1792"/>
              <a:ext cx="912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Text Box 72"/>
            <p:cNvSpPr txBox="1">
              <a:spLocks noChangeArrowheads="1"/>
            </p:cNvSpPr>
            <p:nvPr/>
          </p:nvSpPr>
          <p:spPr bwMode="auto">
            <a:xfrm>
              <a:off x="2430" y="1777"/>
              <a:ext cx="900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rnd">
                  <a:solidFill>
                    <a:schemeClr val="accent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pt-BR" altLang="en-US" dirty="0"/>
                <a:t>Application</a:t>
              </a:r>
              <a:br>
                <a:rPr lang="pt-BR" altLang="en-US" dirty="0"/>
              </a:br>
              <a:r>
                <a:rPr lang="pt-BR" altLang="en-US" sz="2800" i="1" dirty="0"/>
                <a:t>a</a:t>
              </a:r>
              <a:r>
                <a:rPr lang="pt-BR" altLang="en-US" sz="2800" i="1" baseline="-25000" dirty="0"/>
                <a:t>i</a:t>
              </a:r>
              <a:endParaRPr lang="en-US" altLang="en-US" sz="2800" i="1" baseline="-25000" dirty="0"/>
            </a:p>
          </p:txBody>
        </p:sp>
      </p:grpSp>
      <p:cxnSp>
        <p:nvCxnSpPr>
          <p:cNvPr id="186" name="AutoShape 75"/>
          <p:cNvCxnSpPr>
            <a:cxnSpLocks noChangeShapeType="1"/>
            <a:stCxn id="184" idx="2"/>
            <a:endCxn id="178" idx="0"/>
          </p:cNvCxnSpPr>
          <p:nvPr/>
        </p:nvCxnSpPr>
        <p:spPr bwMode="auto">
          <a:xfrm>
            <a:off x="1274762" y="3436937"/>
            <a:ext cx="6350" cy="762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" name="Text Box 76"/>
          <p:cNvSpPr txBox="1">
            <a:spLocks noChangeArrowheads="1"/>
          </p:cNvSpPr>
          <p:nvPr/>
        </p:nvSpPr>
        <p:spPr bwMode="auto">
          <a:xfrm>
            <a:off x="827087" y="5643562"/>
            <a:ext cx="9048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rnd">
                <a:solidFill>
                  <a:schemeClr val="accent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e(c</a:t>
            </a:r>
            <a:r>
              <a:rPr lang="pt-BR" altLang="en-US" i="1" baseline="-25000"/>
              <a:t>j</a:t>
            </a:r>
            <a:r>
              <a:rPr lang="pt-BR" altLang="en-US" i="1"/>
              <a:t>,a</a:t>
            </a:r>
            <a:r>
              <a:rPr lang="pt-BR" altLang="en-US" i="1" baseline="-25000"/>
              <a:t>i</a:t>
            </a:r>
            <a:r>
              <a:rPr lang="pt-BR" altLang="en-US" i="1"/>
              <a:t>)</a:t>
            </a:r>
            <a:endParaRPr lang="en-US" altLang="en-US" i="1"/>
          </a:p>
        </p:txBody>
      </p:sp>
      <p:cxnSp>
        <p:nvCxnSpPr>
          <p:cNvPr id="188" name="AutoShape 77"/>
          <p:cNvCxnSpPr>
            <a:cxnSpLocks noChangeShapeType="1"/>
            <a:stCxn id="178" idx="2"/>
            <a:endCxn id="187" idx="0"/>
          </p:cNvCxnSpPr>
          <p:nvPr/>
        </p:nvCxnSpPr>
        <p:spPr bwMode="auto">
          <a:xfrm flipH="1">
            <a:off x="1279525" y="4897437"/>
            <a:ext cx="1587" cy="746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9" name="Group 88"/>
          <p:cNvGrpSpPr>
            <a:grpSpLocks/>
          </p:cNvGrpSpPr>
          <p:nvPr/>
        </p:nvGrpSpPr>
        <p:grpSpPr bwMode="auto">
          <a:xfrm>
            <a:off x="804862" y="4986337"/>
            <a:ext cx="2928938" cy="1244600"/>
            <a:chOff x="2016" y="3064"/>
            <a:chExt cx="1845" cy="784"/>
          </a:xfrm>
        </p:grpSpPr>
        <p:grpSp>
          <p:nvGrpSpPr>
            <p:cNvPr id="190" name="Group 85"/>
            <p:cNvGrpSpPr>
              <a:grpSpLocks/>
            </p:cNvGrpSpPr>
            <p:nvPr/>
          </p:nvGrpSpPr>
          <p:grpSpPr bwMode="auto">
            <a:xfrm>
              <a:off x="3262" y="3064"/>
              <a:ext cx="599" cy="691"/>
              <a:chOff x="3262" y="3064"/>
              <a:chExt cx="599" cy="691"/>
            </a:xfrm>
          </p:grpSpPr>
          <p:sp>
            <p:nvSpPr>
              <p:cNvPr id="192" name="Text Box 83"/>
              <p:cNvSpPr txBox="1">
                <a:spLocks noChangeArrowheads="1"/>
              </p:cNvSpPr>
              <p:nvPr/>
            </p:nvSpPr>
            <p:spPr bwMode="auto">
              <a:xfrm>
                <a:off x="3262" y="3534"/>
                <a:ext cx="599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39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rnd">
                    <a:solidFill>
                      <a:schemeClr val="accent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en-US" i="1"/>
                  <a:t>e(c</a:t>
                </a:r>
                <a:r>
                  <a:rPr lang="pt-BR" altLang="en-US" i="1" baseline="-25000"/>
                  <a:t>k</a:t>
                </a:r>
                <a:r>
                  <a:rPr lang="pt-BR" altLang="en-US" i="1"/>
                  <a:t>,a</a:t>
                </a:r>
                <a:r>
                  <a:rPr lang="pt-BR" altLang="en-US" i="1" baseline="-25000"/>
                  <a:t>i</a:t>
                </a:r>
                <a:r>
                  <a:rPr lang="pt-BR" altLang="en-US" i="1"/>
                  <a:t>)</a:t>
                </a:r>
                <a:endParaRPr lang="en-US" altLang="en-US" i="1"/>
              </a:p>
            </p:txBody>
          </p:sp>
          <p:cxnSp>
            <p:nvCxnSpPr>
              <p:cNvPr id="193" name="AutoShape 84"/>
              <p:cNvCxnSpPr>
                <a:cxnSpLocks noChangeShapeType="1"/>
                <a:endCxn id="192" idx="0"/>
              </p:cNvCxnSpPr>
              <p:nvPr/>
            </p:nvCxnSpPr>
            <p:spPr bwMode="auto">
              <a:xfrm flipH="1">
                <a:off x="3547" y="3064"/>
                <a:ext cx="1" cy="47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1" name="Rectangle 86"/>
            <p:cNvSpPr>
              <a:spLocks noChangeArrowheads="1"/>
            </p:cNvSpPr>
            <p:nvPr/>
          </p:nvSpPr>
          <p:spPr bwMode="auto">
            <a:xfrm>
              <a:off x="2016" y="3064"/>
              <a:ext cx="768" cy="784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rnd">
                  <a:solidFill>
                    <a:schemeClr val="accent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94" name="Group 90"/>
          <p:cNvGrpSpPr>
            <a:grpSpLocks/>
          </p:cNvGrpSpPr>
          <p:nvPr/>
        </p:nvGrpSpPr>
        <p:grpSpPr bwMode="auto">
          <a:xfrm>
            <a:off x="741362" y="4135437"/>
            <a:ext cx="2984500" cy="1211263"/>
            <a:chOff x="1616" y="2528"/>
            <a:chExt cx="1880" cy="763"/>
          </a:xfrm>
        </p:grpSpPr>
        <p:grpSp>
          <p:nvGrpSpPr>
            <p:cNvPr id="195" name="Group 82"/>
            <p:cNvGrpSpPr>
              <a:grpSpLocks/>
            </p:cNvGrpSpPr>
            <p:nvPr/>
          </p:nvGrpSpPr>
          <p:grpSpPr bwMode="auto">
            <a:xfrm>
              <a:off x="1616" y="2528"/>
              <a:ext cx="1880" cy="512"/>
              <a:chOff x="1976" y="2528"/>
              <a:chExt cx="1880" cy="512"/>
            </a:xfrm>
          </p:grpSpPr>
          <p:sp>
            <p:nvSpPr>
              <p:cNvPr id="197" name="Rectangle 78"/>
              <p:cNvSpPr>
                <a:spLocks noChangeArrowheads="1"/>
              </p:cNvSpPr>
              <p:nvPr/>
            </p:nvSpPr>
            <p:spPr bwMode="auto">
              <a:xfrm>
                <a:off x="2032" y="2552"/>
                <a:ext cx="544" cy="456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cap="rnd">
                    <a:solidFill>
                      <a:schemeClr val="accent1"/>
                    </a:solidFill>
                    <a:prstDash val="sysDot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Rectangle 80"/>
              <p:cNvSpPr>
                <a:spLocks noChangeArrowheads="1"/>
              </p:cNvSpPr>
              <p:nvPr/>
            </p:nvSpPr>
            <p:spPr bwMode="auto">
              <a:xfrm>
                <a:off x="1976" y="2528"/>
                <a:ext cx="1880" cy="512"/>
              </a:xfrm>
              <a:prstGeom prst="rect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96" name="Text Box 89"/>
            <p:cNvSpPr txBox="1">
              <a:spLocks noChangeArrowheads="1"/>
            </p:cNvSpPr>
            <p:nvPr/>
          </p:nvSpPr>
          <p:spPr bwMode="auto">
            <a:xfrm>
              <a:off x="2214" y="3070"/>
              <a:ext cx="694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rnd">
                  <a:solidFill>
                    <a:schemeClr val="accent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/>
                <a:t>merging</a:t>
              </a:r>
              <a:endParaRPr lang="en-US" altLang="en-US"/>
            </a:p>
          </p:txBody>
        </p:sp>
      </p:grpSp>
      <p:grpSp>
        <p:nvGrpSpPr>
          <p:cNvPr id="199" name="Group 93"/>
          <p:cNvGrpSpPr>
            <a:grpSpLocks/>
          </p:cNvGrpSpPr>
          <p:nvPr/>
        </p:nvGrpSpPr>
        <p:grpSpPr bwMode="auto">
          <a:xfrm>
            <a:off x="1169987" y="5888037"/>
            <a:ext cx="1990725" cy="512763"/>
            <a:chOff x="1886" y="3632"/>
            <a:chExt cx="1254" cy="323"/>
          </a:xfrm>
        </p:grpSpPr>
        <p:sp>
          <p:nvSpPr>
            <p:cNvPr id="200" name="Line 91"/>
            <p:cNvSpPr>
              <a:spLocks noChangeShapeType="1"/>
            </p:cNvSpPr>
            <p:nvPr/>
          </p:nvSpPr>
          <p:spPr bwMode="auto">
            <a:xfrm>
              <a:off x="2248" y="3632"/>
              <a:ext cx="632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1" name="Text Box 92"/>
            <p:cNvSpPr txBox="1">
              <a:spLocks noChangeArrowheads="1"/>
            </p:cNvSpPr>
            <p:nvPr/>
          </p:nvSpPr>
          <p:spPr bwMode="auto">
            <a:xfrm>
              <a:off x="1886" y="3734"/>
              <a:ext cx="1254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rnd">
                  <a:solidFill>
                    <a:schemeClr val="accent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dirty="0"/>
                <a:t>energy increase</a:t>
              </a:r>
              <a:endParaRPr lang="en-US" altLang="en-US" dirty="0"/>
            </a:p>
          </p:txBody>
        </p:sp>
      </p:grpSp>
      <p:sp>
        <p:nvSpPr>
          <p:cNvPr id="209" name="TextBox 208"/>
          <p:cNvSpPr txBox="1"/>
          <p:nvPr/>
        </p:nvSpPr>
        <p:spPr>
          <a:xfrm>
            <a:off x="4648200" y="1219200"/>
            <a:ext cx="3646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Example: design space of a configurable cache</a:t>
            </a:r>
            <a:endParaRPr lang="en-US" sz="2000" dirty="0"/>
          </a:p>
        </p:txBody>
      </p:sp>
      <p:sp>
        <p:nvSpPr>
          <p:cNvPr id="210" name="TextBox 209"/>
          <p:cNvSpPr txBox="1"/>
          <p:nvPr/>
        </p:nvSpPr>
        <p:spPr>
          <a:xfrm>
            <a:off x="4549136" y="5760134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Requires a priori knowledge of energy to run </a:t>
            </a:r>
            <a:r>
              <a:rPr lang="en-US" b="1" i="1" dirty="0" err="1" smtClean="0">
                <a:solidFill>
                  <a:srgbClr val="FF0000"/>
                </a:solidFill>
              </a:rPr>
              <a:t>a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on </a:t>
            </a:r>
            <a:r>
              <a:rPr lang="en-US" b="1" i="1" dirty="0" err="1" smtClean="0">
                <a:solidFill>
                  <a:srgbClr val="FF0000"/>
                </a:solidFill>
              </a:rPr>
              <a:t>c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j</a:t>
            </a:r>
            <a:r>
              <a:rPr lang="en-US" b="1" i="1" baseline="-25000" dirty="0">
                <a:solidFill>
                  <a:srgbClr val="FF0000"/>
                </a:solidFill>
              </a:rPr>
              <a:t> </a:t>
            </a:r>
            <a:r>
              <a:rPr lang="en-US" b="1" i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i="1" dirty="0" err="1" smtClean="0">
                <a:solidFill>
                  <a:srgbClr val="FF0000"/>
                </a:solidFill>
              </a:rPr>
              <a:t>a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on </a:t>
            </a:r>
            <a:r>
              <a:rPr lang="en-US" b="1" i="1" dirty="0" err="1" smtClean="0">
                <a:solidFill>
                  <a:srgbClr val="FF0000"/>
                </a:solidFill>
              </a:rPr>
              <a:t>c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k</a:t>
            </a:r>
            <a:r>
              <a:rPr lang="en-US" b="1" i="1" baseline="-250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136" y="1981200"/>
            <a:ext cx="4442464" cy="343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5697990" y="2390782"/>
            <a:ext cx="2150609" cy="50323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en-US" sz="2800" b="1" i="1">
                <a:latin typeface="Times" pitchFamily="18" charset="0"/>
              </a:rPr>
              <a:t>c</a:t>
            </a:r>
            <a:r>
              <a:rPr lang="pt-BR" altLang="en-US" sz="2800" b="1" i="1" baseline="-25000">
                <a:latin typeface="Times" pitchFamily="18" charset="0"/>
              </a:rPr>
              <a:t>1</a:t>
            </a:r>
            <a:endParaRPr lang="en-US" altLang="en-US" sz="2800" b="1" i="1" baseline="-25000">
              <a:latin typeface="Times" pitchFamily="18" charset="0"/>
            </a:endParaRPr>
          </a:p>
        </p:txBody>
      </p:sp>
      <p:sp>
        <p:nvSpPr>
          <p:cNvPr id="204" name="Rectangle 6"/>
          <p:cNvSpPr>
            <a:spLocks noChangeArrowheads="1"/>
          </p:cNvSpPr>
          <p:nvPr/>
        </p:nvSpPr>
        <p:spPr bwMode="auto">
          <a:xfrm>
            <a:off x="5694361" y="2405856"/>
            <a:ext cx="2154238" cy="50323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en-US" sz="2800" b="1" i="1">
                <a:latin typeface="Times" pitchFamily="18" charset="0"/>
              </a:rPr>
              <a:t>c</a:t>
            </a:r>
            <a:r>
              <a:rPr lang="pt-BR" altLang="en-US" sz="2800" b="1" i="1" baseline="-25000">
                <a:latin typeface="Times" pitchFamily="18" charset="0"/>
              </a:rPr>
              <a:t>7</a:t>
            </a:r>
            <a:endParaRPr lang="en-US" altLang="en-US" sz="2800" b="1" i="1" baseline="-25000">
              <a:latin typeface="Times" pitchFamily="18" charset="0"/>
            </a:endParaRPr>
          </a:p>
        </p:txBody>
      </p:sp>
      <p:sp>
        <p:nvSpPr>
          <p:cNvPr id="207" name="Rectangle 9"/>
          <p:cNvSpPr>
            <a:spLocks noChangeArrowheads="1"/>
          </p:cNvSpPr>
          <p:nvPr/>
        </p:nvSpPr>
        <p:spPr bwMode="auto">
          <a:xfrm>
            <a:off x="5694022" y="2390782"/>
            <a:ext cx="1076346" cy="10215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en-US" sz="2800" b="1" i="1">
                <a:latin typeface="Times" pitchFamily="18" charset="0"/>
              </a:rPr>
              <a:t>c</a:t>
            </a:r>
            <a:r>
              <a:rPr lang="pt-BR" altLang="en-US" sz="2800" b="1" i="1" baseline="-25000">
                <a:latin typeface="Times" pitchFamily="18" charset="0"/>
              </a:rPr>
              <a:t>1</a:t>
            </a:r>
            <a:endParaRPr lang="en-US" altLang="en-US" sz="2800" b="1" i="1" baseline="-25000">
              <a:latin typeface="Times" pitchFamily="18" charset="0"/>
            </a:endParaRPr>
          </a:p>
        </p:txBody>
      </p:sp>
      <p:sp>
        <p:nvSpPr>
          <p:cNvPr id="208" name="Rectangle 10"/>
          <p:cNvSpPr>
            <a:spLocks noChangeArrowheads="1"/>
          </p:cNvSpPr>
          <p:nvPr/>
        </p:nvSpPr>
        <p:spPr bwMode="auto">
          <a:xfrm>
            <a:off x="5697990" y="2390782"/>
            <a:ext cx="1072378" cy="10215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en-US" sz="2800" b="1" i="1" dirty="0">
                <a:latin typeface="Times" pitchFamily="18" charset="0"/>
              </a:rPr>
              <a:t>c</a:t>
            </a:r>
            <a:r>
              <a:rPr lang="pt-BR" altLang="en-US" sz="2800" b="1" i="1" baseline="-25000" dirty="0">
                <a:latin typeface="Times" pitchFamily="18" charset="0"/>
              </a:rPr>
              <a:t>2</a:t>
            </a:r>
            <a:endParaRPr lang="en-US" altLang="en-US" sz="2800" b="1" i="1" baseline="-25000" dirty="0">
              <a:latin typeface="Times" pitchFamily="18" charset="0"/>
            </a:endParaRPr>
          </a:p>
        </p:txBody>
      </p:sp>
      <p:sp>
        <p:nvSpPr>
          <p:cNvPr id="205" name="Rectangle 7"/>
          <p:cNvSpPr>
            <a:spLocks noChangeArrowheads="1"/>
          </p:cNvSpPr>
          <p:nvPr/>
        </p:nvSpPr>
        <p:spPr bwMode="auto">
          <a:xfrm>
            <a:off x="6768620" y="2386734"/>
            <a:ext cx="2177761" cy="50323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en-US" sz="2800" b="1" i="1">
                <a:latin typeface="Times" pitchFamily="18" charset="0"/>
              </a:rPr>
              <a:t>c</a:t>
            </a:r>
            <a:r>
              <a:rPr lang="pt-BR" altLang="en-US" sz="2800" b="1" i="1" baseline="-25000">
                <a:latin typeface="Times" pitchFamily="18" charset="0"/>
              </a:rPr>
              <a:t>7</a:t>
            </a:r>
            <a:endParaRPr lang="en-US" altLang="en-US" sz="2800" b="1" i="1" baseline="-25000">
              <a:latin typeface="Times" pitchFamily="18" charset="0"/>
            </a:endParaRPr>
          </a:p>
        </p:txBody>
      </p:sp>
      <p:sp>
        <p:nvSpPr>
          <p:cNvPr id="206" name="Rectangle 8"/>
          <p:cNvSpPr>
            <a:spLocks noChangeArrowheads="1"/>
          </p:cNvSpPr>
          <p:nvPr/>
        </p:nvSpPr>
        <p:spPr bwMode="auto">
          <a:xfrm>
            <a:off x="6787436" y="2386113"/>
            <a:ext cx="2156199" cy="50323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en-US" sz="2800" b="1" i="1">
                <a:latin typeface="Times" pitchFamily="18" charset="0"/>
              </a:rPr>
              <a:t>c</a:t>
            </a:r>
            <a:r>
              <a:rPr lang="pt-BR" altLang="en-US" sz="2800" b="1" i="1" baseline="-25000">
                <a:latin typeface="Times" pitchFamily="18" charset="0"/>
              </a:rPr>
              <a:t>13</a:t>
            </a:r>
            <a:endParaRPr lang="en-US" altLang="en-US" sz="2800" b="1" i="1" baseline="-2500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12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/>
      <p:bldP spid="203" grpId="0" animBg="1"/>
      <p:bldP spid="204" grpId="0" animBg="1"/>
      <p:bldP spid="207" grpId="0" animBg="1"/>
      <p:bldP spid="208" grpId="0" animBg="1"/>
      <p:bldP spid="205" grpId="0" animBg="1"/>
      <p:bldP spid="2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1447800"/>
          </a:xfrm>
        </p:spPr>
        <p:txBody>
          <a:bodyPr/>
          <a:lstStyle/>
          <a:p>
            <a:r>
              <a:rPr lang="en-US" dirty="0" smtClean="0"/>
              <a:t>Given a large design space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etermine smaller, high-quality subset offering near-lowest energy configurations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ithout a priori knowledge of </a:t>
            </a:r>
            <a:r>
              <a:rPr lang="en-US" b="1" i="1" dirty="0" smtClean="0"/>
              <a:t>all</a:t>
            </a:r>
            <a:r>
              <a:rPr lang="en-US" dirty="0" smtClean="0"/>
              <a:t> anticipated applications</a:t>
            </a:r>
          </a:p>
        </p:txBody>
      </p:sp>
      <p:sp>
        <p:nvSpPr>
          <p:cNvPr id="5" name="Cloud 4"/>
          <p:cNvSpPr/>
          <p:nvPr/>
        </p:nvSpPr>
        <p:spPr bwMode="auto">
          <a:xfrm rot="5400000">
            <a:off x="5080453" y="3197225"/>
            <a:ext cx="2133600" cy="238125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AutoShape 64"/>
          <p:cNvSpPr>
            <a:spLocks noChangeArrowheads="1"/>
          </p:cNvSpPr>
          <p:nvPr/>
        </p:nvSpPr>
        <p:spPr bwMode="auto">
          <a:xfrm rot="5400000">
            <a:off x="6292114" y="4427141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9" name="AutoShape 64"/>
          <p:cNvSpPr>
            <a:spLocks noChangeArrowheads="1"/>
          </p:cNvSpPr>
          <p:nvPr/>
        </p:nvSpPr>
        <p:spPr bwMode="auto">
          <a:xfrm rot="5400000">
            <a:off x="6515554" y="4333478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AutoShape 64"/>
          <p:cNvSpPr>
            <a:spLocks noChangeArrowheads="1"/>
          </p:cNvSpPr>
          <p:nvPr/>
        </p:nvSpPr>
        <p:spPr bwMode="auto">
          <a:xfrm rot="5400000">
            <a:off x="6329419" y="4766072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1" name="AutoShape 64"/>
          <p:cNvSpPr>
            <a:spLocks noChangeArrowheads="1"/>
          </p:cNvSpPr>
          <p:nvPr/>
        </p:nvSpPr>
        <p:spPr bwMode="auto">
          <a:xfrm rot="5400000">
            <a:off x="6644539" y="4878785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" name="AutoShape 64"/>
          <p:cNvSpPr>
            <a:spLocks noChangeArrowheads="1"/>
          </p:cNvSpPr>
          <p:nvPr/>
        </p:nvSpPr>
        <p:spPr bwMode="auto">
          <a:xfrm rot="5400000">
            <a:off x="5958739" y="4427141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3" name="AutoShape 64"/>
          <p:cNvSpPr>
            <a:spLocks noChangeArrowheads="1"/>
          </p:cNvSpPr>
          <p:nvPr/>
        </p:nvSpPr>
        <p:spPr bwMode="auto">
          <a:xfrm rot="5400000">
            <a:off x="6211548" y="3530996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4" name="AutoShape 64"/>
          <p:cNvSpPr>
            <a:spLocks noChangeArrowheads="1"/>
          </p:cNvSpPr>
          <p:nvPr/>
        </p:nvSpPr>
        <p:spPr bwMode="auto">
          <a:xfrm rot="5400000">
            <a:off x="6201229" y="3883421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" name="AutoShape 64"/>
          <p:cNvSpPr>
            <a:spLocks noChangeArrowheads="1"/>
          </p:cNvSpPr>
          <p:nvPr/>
        </p:nvSpPr>
        <p:spPr bwMode="auto">
          <a:xfrm rot="5400000">
            <a:off x="5544798" y="4567634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6" name="AutoShape 64"/>
          <p:cNvSpPr>
            <a:spLocks noChangeArrowheads="1"/>
          </p:cNvSpPr>
          <p:nvPr/>
        </p:nvSpPr>
        <p:spPr bwMode="auto">
          <a:xfrm rot="5400000">
            <a:off x="6177019" y="420251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AutoShape 64"/>
          <p:cNvSpPr>
            <a:spLocks noChangeArrowheads="1"/>
          </p:cNvSpPr>
          <p:nvPr/>
        </p:nvSpPr>
        <p:spPr bwMode="auto">
          <a:xfrm rot="5400000">
            <a:off x="6111137" y="4940782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" name="AutoShape 64"/>
          <p:cNvSpPr>
            <a:spLocks noChangeArrowheads="1"/>
          </p:cNvSpPr>
          <p:nvPr/>
        </p:nvSpPr>
        <p:spPr bwMode="auto">
          <a:xfrm rot="5400000">
            <a:off x="6644538" y="405011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" name="AutoShape 64"/>
          <p:cNvSpPr>
            <a:spLocks noChangeArrowheads="1"/>
          </p:cNvSpPr>
          <p:nvPr/>
        </p:nvSpPr>
        <p:spPr bwMode="auto">
          <a:xfrm rot="5400000">
            <a:off x="6796938" y="4485878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AutoShape 64"/>
          <p:cNvSpPr>
            <a:spLocks noChangeArrowheads="1"/>
          </p:cNvSpPr>
          <p:nvPr/>
        </p:nvSpPr>
        <p:spPr bwMode="auto">
          <a:xfrm rot="5400000">
            <a:off x="6679067" y="3729434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1" name="AutoShape 64"/>
          <p:cNvSpPr>
            <a:spLocks noChangeArrowheads="1"/>
          </p:cNvSpPr>
          <p:nvPr/>
        </p:nvSpPr>
        <p:spPr bwMode="auto">
          <a:xfrm rot="5400000">
            <a:off x="5897224" y="412631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2" name="AutoShape 64"/>
          <p:cNvSpPr>
            <a:spLocks noChangeArrowheads="1"/>
          </p:cNvSpPr>
          <p:nvPr/>
        </p:nvSpPr>
        <p:spPr bwMode="auto">
          <a:xfrm rot="5400000">
            <a:off x="5662669" y="398264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4" name="AutoShape 64"/>
          <p:cNvSpPr>
            <a:spLocks noChangeArrowheads="1"/>
          </p:cNvSpPr>
          <p:nvPr/>
        </p:nvSpPr>
        <p:spPr bwMode="auto">
          <a:xfrm rot="5400000">
            <a:off x="5338819" y="3927872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5" name="AutoShape 64"/>
          <p:cNvSpPr>
            <a:spLocks noChangeArrowheads="1"/>
          </p:cNvSpPr>
          <p:nvPr/>
        </p:nvSpPr>
        <p:spPr bwMode="auto">
          <a:xfrm rot="5400000">
            <a:off x="5401129" y="4789091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AutoShape 64"/>
          <p:cNvSpPr>
            <a:spLocks noChangeArrowheads="1"/>
          </p:cNvSpPr>
          <p:nvPr/>
        </p:nvSpPr>
        <p:spPr bwMode="auto">
          <a:xfrm rot="5400000">
            <a:off x="5887640" y="473591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auto">
          <a:xfrm rot="5400000">
            <a:off x="5906749" y="3729434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9" name="AutoShape 64"/>
          <p:cNvSpPr>
            <a:spLocks noChangeArrowheads="1"/>
          </p:cNvSpPr>
          <p:nvPr/>
        </p:nvSpPr>
        <p:spPr bwMode="auto">
          <a:xfrm rot="5400000">
            <a:off x="5510269" y="428744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 rot="5400000">
            <a:off x="6119869" y="520184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1" name="AutoShape 64"/>
          <p:cNvSpPr>
            <a:spLocks noChangeArrowheads="1"/>
          </p:cNvSpPr>
          <p:nvPr/>
        </p:nvSpPr>
        <p:spPr bwMode="auto">
          <a:xfrm rot="5400000">
            <a:off x="5586469" y="3723878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AutoShape 64"/>
          <p:cNvSpPr>
            <a:spLocks noChangeArrowheads="1"/>
          </p:cNvSpPr>
          <p:nvPr/>
        </p:nvSpPr>
        <p:spPr bwMode="auto">
          <a:xfrm rot="5400000">
            <a:off x="5271350" y="3647678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AutoShape 64"/>
          <p:cNvSpPr>
            <a:spLocks noChangeArrowheads="1"/>
          </p:cNvSpPr>
          <p:nvPr/>
        </p:nvSpPr>
        <p:spPr bwMode="auto">
          <a:xfrm rot="5400000">
            <a:off x="5652350" y="3419078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4" name="AutoShape 64"/>
          <p:cNvSpPr>
            <a:spLocks noChangeArrowheads="1"/>
          </p:cNvSpPr>
          <p:nvPr/>
        </p:nvSpPr>
        <p:spPr bwMode="auto">
          <a:xfrm rot="5400000">
            <a:off x="6421040" y="504944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5" name="AutoShape 64"/>
          <p:cNvSpPr>
            <a:spLocks noChangeArrowheads="1"/>
          </p:cNvSpPr>
          <p:nvPr/>
        </p:nvSpPr>
        <p:spPr bwMode="auto">
          <a:xfrm rot="5400000">
            <a:off x="5118950" y="421124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" name="AutoShape 64"/>
          <p:cNvSpPr>
            <a:spLocks noChangeArrowheads="1"/>
          </p:cNvSpPr>
          <p:nvPr/>
        </p:nvSpPr>
        <p:spPr bwMode="auto">
          <a:xfrm rot="5400000">
            <a:off x="6958069" y="4897040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7" name="AutoShape 64"/>
          <p:cNvSpPr>
            <a:spLocks noChangeArrowheads="1"/>
          </p:cNvSpPr>
          <p:nvPr/>
        </p:nvSpPr>
        <p:spPr bwMode="auto">
          <a:xfrm rot="5400000">
            <a:off x="6881869" y="4181078"/>
            <a:ext cx="198438" cy="218281"/>
          </a:xfrm>
          <a:prstGeom prst="plus">
            <a:avLst>
              <a:gd name="adj" fmla="val 3397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0" name="Cloud 99"/>
          <p:cNvSpPr/>
          <p:nvPr/>
        </p:nvSpPr>
        <p:spPr bwMode="auto">
          <a:xfrm rot="5400000">
            <a:off x="1647825" y="3228975"/>
            <a:ext cx="2133600" cy="238125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448640" y="5715000"/>
            <a:ext cx="1761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Configuration design space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1918792" y="5632451"/>
            <a:ext cx="1761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Anticipated applications</a:t>
            </a:r>
            <a:endParaRPr lang="en-US" dirty="0"/>
          </a:p>
        </p:txBody>
      </p:sp>
      <p:grpSp>
        <p:nvGrpSpPr>
          <p:cNvPr id="208" name="Group 207"/>
          <p:cNvGrpSpPr/>
          <p:nvPr/>
        </p:nvGrpSpPr>
        <p:grpSpPr>
          <a:xfrm>
            <a:off x="1744421" y="3547271"/>
            <a:ext cx="1676400" cy="1828800"/>
            <a:chOff x="-228600" y="3464720"/>
            <a:chExt cx="1676400" cy="1828800"/>
          </a:xfrm>
        </p:grpSpPr>
        <p:sp>
          <p:nvSpPr>
            <p:cNvPr id="153" name="Oval 152"/>
            <p:cNvSpPr/>
            <p:nvPr/>
          </p:nvSpPr>
          <p:spPr bwMode="auto">
            <a:xfrm>
              <a:off x="474904" y="4032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779704" y="41088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5" name="Oval 154"/>
            <p:cNvSpPr/>
            <p:nvPr/>
          </p:nvSpPr>
          <p:spPr bwMode="auto">
            <a:xfrm>
              <a:off x="855904" y="4413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551104" y="44898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8" name="Oval 157"/>
            <p:cNvSpPr/>
            <p:nvPr/>
          </p:nvSpPr>
          <p:spPr bwMode="auto">
            <a:xfrm>
              <a:off x="1084504" y="42612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1236904" y="44898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551104" y="42612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855904" y="42612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627304" y="47184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932104" y="4032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322504" y="4413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5" name="Oval 164"/>
            <p:cNvSpPr/>
            <p:nvPr/>
          </p:nvSpPr>
          <p:spPr bwMode="auto">
            <a:xfrm>
              <a:off x="1084504" y="4032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6" name="Oval 165"/>
            <p:cNvSpPr/>
            <p:nvPr/>
          </p:nvSpPr>
          <p:spPr bwMode="auto">
            <a:xfrm>
              <a:off x="1084504" y="45660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1084504" y="48708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779704" y="45660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703504" y="49470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322504" y="45660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1" name="Oval 170"/>
            <p:cNvSpPr/>
            <p:nvPr/>
          </p:nvSpPr>
          <p:spPr bwMode="auto">
            <a:xfrm>
              <a:off x="398704" y="4794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70104" y="4413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703504" y="38802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-76200" y="48363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1313104" y="42612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1313104" y="38802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474904" y="51756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398704" y="49978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322504" y="391838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>
              <a:off x="222250" y="39219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222250" y="36933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4" name="Oval 183"/>
            <p:cNvSpPr/>
            <p:nvPr/>
          </p:nvSpPr>
          <p:spPr bwMode="auto">
            <a:xfrm>
              <a:off x="-6350" y="3845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>
              <a:off x="-6350" y="39981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6" name="Oval 185"/>
            <p:cNvSpPr/>
            <p:nvPr/>
          </p:nvSpPr>
          <p:spPr bwMode="auto">
            <a:xfrm>
              <a:off x="69850" y="4226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7" name="Oval 186"/>
            <p:cNvSpPr/>
            <p:nvPr/>
          </p:nvSpPr>
          <p:spPr bwMode="auto">
            <a:xfrm>
              <a:off x="-158750" y="4226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-228600" y="40743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146050" y="4607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69850" y="44299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2" name="Oval 191"/>
            <p:cNvSpPr/>
            <p:nvPr/>
          </p:nvSpPr>
          <p:spPr bwMode="auto">
            <a:xfrm>
              <a:off x="1371600" y="50649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3" name="Oval 192"/>
            <p:cNvSpPr/>
            <p:nvPr/>
          </p:nvSpPr>
          <p:spPr bwMode="auto">
            <a:xfrm>
              <a:off x="1371600" y="48363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4" name="Oval 193"/>
            <p:cNvSpPr/>
            <p:nvPr/>
          </p:nvSpPr>
          <p:spPr bwMode="auto">
            <a:xfrm>
              <a:off x="1143000" y="4988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5" name="Oval 194"/>
            <p:cNvSpPr/>
            <p:nvPr/>
          </p:nvSpPr>
          <p:spPr bwMode="auto">
            <a:xfrm>
              <a:off x="1143000" y="51411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6" name="Oval 195"/>
            <p:cNvSpPr/>
            <p:nvPr/>
          </p:nvSpPr>
          <p:spPr bwMode="auto">
            <a:xfrm>
              <a:off x="838200" y="3464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7" name="Oval 196"/>
            <p:cNvSpPr/>
            <p:nvPr/>
          </p:nvSpPr>
          <p:spPr bwMode="auto">
            <a:xfrm>
              <a:off x="609600" y="3464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990600" y="4988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920750" y="52173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0" name="Oval 199"/>
            <p:cNvSpPr/>
            <p:nvPr/>
          </p:nvSpPr>
          <p:spPr bwMode="auto">
            <a:xfrm>
              <a:off x="914400" y="384572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 rot="5400000">
            <a:off x="2129688" y="3806088"/>
            <a:ext cx="1090854" cy="1202969"/>
            <a:chOff x="-1752600" y="3276600"/>
            <a:chExt cx="1090854" cy="1202969"/>
          </a:xfrm>
        </p:grpSpPr>
        <p:sp>
          <p:nvSpPr>
            <p:cNvPr id="202" name="Oval 201"/>
            <p:cNvSpPr/>
            <p:nvPr/>
          </p:nvSpPr>
          <p:spPr bwMode="auto">
            <a:xfrm>
              <a:off x="-737946" y="432716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-1423746" y="440336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-1271346" y="3793769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-1752600" y="345440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-755650" y="3276600"/>
              <a:ext cx="76200" cy="76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73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animBg="1"/>
      <p:bldP spid="7" grpId="0" uiExpand="1" animBg="1"/>
      <p:bldP spid="9" grpId="0" uiExpand="1" animBg="1"/>
      <p:bldP spid="9" grpId="1" animBg="1"/>
      <p:bldP spid="10" grpId="0" uiExpand="1" animBg="1"/>
      <p:bldP spid="10" grpId="1" animBg="1"/>
      <p:bldP spid="11" grpId="0" uiExpand="1" animBg="1"/>
      <p:bldP spid="11" grpId="1" animBg="1"/>
      <p:bldP spid="12" grpId="0" uiExpand="1" animBg="1"/>
      <p:bldP spid="12" grpId="1" animBg="1"/>
      <p:bldP spid="13" grpId="0" uiExpand="1" animBg="1"/>
      <p:bldP spid="13" grpId="1" animBg="1"/>
      <p:bldP spid="14" grpId="0" uiExpand="1" animBg="1"/>
      <p:bldP spid="14" grpId="1" animBg="1"/>
      <p:bldP spid="15" grpId="0" uiExpand="1" animBg="1"/>
      <p:bldP spid="16" grpId="0" uiExpand="1" animBg="1"/>
      <p:bldP spid="16" grpId="1" animBg="1"/>
      <p:bldP spid="17" grpId="0" uiExpand="1" animBg="1"/>
      <p:bldP spid="17" grpId="1" animBg="1"/>
      <p:bldP spid="18" grpId="0" uiExpand="1" animBg="1"/>
      <p:bldP spid="18" grpId="1" animBg="1"/>
      <p:bldP spid="19" grpId="0" uiExpand="1" animBg="1"/>
      <p:bldP spid="19" grpId="1" animBg="1"/>
      <p:bldP spid="20" grpId="0" uiExpand="1" animBg="1"/>
      <p:bldP spid="20" grpId="1" animBg="1"/>
      <p:bldP spid="21" grpId="0" uiExpand="1" animBg="1"/>
      <p:bldP spid="21" grpId="1" animBg="1"/>
      <p:bldP spid="22" grpId="0" uiExpand="1" animBg="1"/>
      <p:bldP spid="22" grpId="1" animBg="1"/>
      <p:bldP spid="24" grpId="0" uiExpand="1" animBg="1"/>
      <p:bldP spid="24" grpId="1" animBg="1"/>
      <p:bldP spid="25" grpId="0" uiExpand="1" animBg="1"/>
      <p:bldP spid="25" grpId="1" animBg="1"/>
      <p:bldP spid="26" grpId="0" uiExpand="1" animBg="1"/>
      <p:bldP spid="26" grpId="1" animBg="1"/>
      <p:bldP spid="28" grpId="0" uiExpand="1" animBg="1"/>
      <p:bldP spid="29" grpId="0" uiExpand="1" animBg="1"/>
      <p:bldP spid="29" grpId="1" animBg="1"/>
      <p:bldP spid="30" grpId="0" uiExpand="1" animBg="1"/>
      <p:bldP spid="30" grpId="1" animBg="1"/>
      <p:bldP spid="31" grpId="0" uiExpand="1" animBg="1"/>
      <p:bldP spid="31" grpId="1" animBg="1"/>
      <p:bldP spid="32" grpId="0" uiExpand="1" animBg="1"/>
      <p:bldP spid="32" grpId="1" animBg="1"/>
      <p:bldP spid="33" grpId="0" uiExpand="1" animBg="1"/>
      <p:bldP spid="33" grpId="1" animBg="1"/>
      <p:bldP spid="34" grpId="0" uiExpand="1" animBg="1"/>
      <p:bldP spid="34" grpId="1" animBg="1"/>
      <p:bldP spid="35" grpId="0" uiExpand="1" animBg="1"/>
      <p:bldP spid="35" grpId="1" animBg="1"/>
      <p:bldP spid="36" grpId="0" uiExpand="1" animBg="1"/>
      <p:bldP spid="37" grpId="0" uiExpand="1" animBg="1"/>
      <p:bldP spid="37" grpId="1" animBg="1"/>
      <p:bldP spid="100" grpId="0" animBg="1"/>
      <p:bldP spid="151" grpId="0" uiExpand="1"/>
      <p:bldP spid="1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114800"/>
          </a:xfrm>
        </p:spPr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ubsetting</a:t>
            </a:r>
            <a:r>
              <a:rPr lang="en-US" dirty="0" smtClean="0"/>
              <a:t> method based on SWAB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educes design-time subset selection effort</a:t>
            </a:r>
          </a:p>
          <a:p>
            <a:pPr lvl="1"/>
            <a:r>
              <a:rPr lang="en-US" sz="2000" dirty="0" smtClean="0"/>
              <a:t>Eliminates SWABS requirement of a </a:t>
            </a:r>
            <a:r>
              <a:rPr lang="en-US" sz="2000" dirty="0"/>
              <a:t>priori knowledge of </a:t>
            </a:r>
            <a:r>
              <a:rPr lang="en-US" sz="2000" i="1" dirty="0"/>
              <a:t>all</a:t>
            </a:r>
            <a:r>
              <a:rPr lang="en-US" sz="2000" dirty="0"/>
              <a:t> anticipated applications</a:t>
            </a:r>
          </a:p>
          <a:p>
            <a:r>
              <a:rPr lang="en-US" dirty="0" smtClean="0"/>
              <a:t>Quantify the </a:t>
            </a:r>
            <a:r>
              <a:rPr lang="en-US" dirty="0"/>
              <a:t>extent to which</a:t>
            </a:r>
            <a:r>
              <a:rPr lang="en-US" i="1" dirty="0"/>
              <a:t> a priori knowledge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affects </a:t>
            </a:r>
            <a:r>
              <a:rPr lang="en-US" dirty="0"/>
              <a:t>SWAB </a:t>
            </a:r>
            <a:endParaRPr lang="en-US" dirty="0" smtClean="0"/>
          </a:p>
          <a:p>
            <a:pPr lvl="1"/>
            <a:r>
              <a:rPr lang="en-US" sz="2000" dirty="0" smtClean="0"/>
              <a:t>Train SWAB using random training-set applications to </a:t>
            </a:r>
            <a:br>
              <a:rPr lang="en-US" sz="2000" dirty="0" smtClean="0"/>
            </a:br>
            <a:r>
              <a:rPr lang="en-US" sz="2000" dirty="0" smtClean="0"/>
              <a:t>determine subsets</a:t>
            </a:r>
          </a:p>
          <a:p>
            <a:pPr lvl="1"/>
            <a:r>
              <a:rPr lang="en-US" sz="2000" dirty="0" smtClean="0"/>
              <a:t>Evaluate subsets’ qualities using testing-set applications</a:t>
            </a:r>
          </a:p>
          <a:p>
            <a:r>
              <a:rPr lang="en-US" dirty="0" smtClean="0"/>
              <a:t>Improving subset quality with application domain knowledge</a:t>
            </a:r>
          </a:p>
          <a:p>
            <a:pPr lvl="1"/>
            <a:r>
              <a:rPr lang="en-US" sz="2000" dirty="0" smtClean="0"/>
              <a:t>Small training set with applications from the same </a:t>
            </a:r>
            <a:r>
              <a:rPr lang="en-US" sz="2000" i="1" dirty="0" smtClean="0"/>
              <a:t>general </a:t>
            </a:r>
            <a:r>
              <a:rPr lang="en-US" sz="2000" dirty="0" smtClean="0"/>
              <a:t>domain</a:t>
            </a:r>
          </a:p>
          <a:p>
            <a:pPr lvl="2"/>
            <a:r>
              <a:rPr lang="en-US" dirty="0" smtClean="0"/>
              <a:t>Domain classification based on cache statistics</a:t>
            </a:r>
          </a:p>
          <a:p>
            <a:r>
              <a:rPr lang="en-US" sz="2600" dirty="0" smtClean="0"/>
              <a:t>SWAB </a:t>
            </a:r>
            <a:r>
              <a:rPr lang="en-US" sz="2600" dirty="0"/>
              <a:t>for application-domain specific </a:t>
            </a:r>
            <a:r>
              <a:rPr lang="en-US" sz="2600" dirty="0" smtClean="0"/>
              <a:t>systems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4259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99799"/>
          </a:xfrm>
        </p:spPr>
        <p:txBody>
          <a:bodyPr/>
          <a:lstStyle/>
          <a:p>
            <a:r>
              <a:rPr lang="en-US" dirty="0" smtClean="0"/>
              <a:t>Evaluating SWAB: Random Training Sets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 bwMode="auto">
          <a:xfrm rot="845404">
            <a:off x="704315" y="4315391"/>
            <a:ext cx="1698705" cy="17526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313104" y="4702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617904" y="47791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694104" y="5083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389304" y="51601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694104" y="53887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922704" y="4931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075104" y="51601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389304" y="4931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694104" y="4931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465504" y="53887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770304" y="4702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160704" y="5083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922704" y="4702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922704" y="52363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922704" y="55411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17904" y="52363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541704" y="56173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60704" y="52363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236904" y="5464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1008304" y="5464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008304" y="5083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160704" y="48553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541704" y="4550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938454" y="5312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151304" y="4931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151304" y="45505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1313104" y="58459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1236904" y="56681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160704" y="4588651"/>
            <a:ext cx="76200" cy="76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2000" y="112389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Given a set of anticipated applications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762000" y="1447800"/>
            <a:ext cx="6553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i="1" dirty="0" smtClean="0"/>
              <a:t>Randomly</a:t>
            </a:r>
            <a:r>
              <a:rPr lang="en-US" sz="2000" dirty="0" smtClean="0"/>
              <a:t> select </a:t>
            </a:r>
            <a:r>
              <a:rPr lang="en-US" sz="2000" i="1" dirty="0" smtClean="0"/>
              <a:t>n</a:t>
            </a:r>
            <a:r>
              <a:rPr lang="en-US" sz="2000" dirty="0" smtClean="0"/>
              <a:t> applications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Training set </a:t>
            </a:r>
            <a:r>
              <a:rPr lang="en-US" i="1" dirty="0" smtClean="0"/>
              <a:t>T(n)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Remaining are test set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Used SWAB to determine subsets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Evaluated subset quality based on energy increase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Best in subset normalized to best in complete design space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Best in subset normalized to default base configuration </a:t>
            </a:r>
            <a:r>
              <a:rPr lang="en-US" i="1" dirty="0" smtClean="0"/>
              <a:t>c</a:t>
            </a:r>
            <a:r>
              <a:rPr lang="en-US" i="1" baseline="-25000" dirty="0" smtClean="0"/>
              <a:t>18</a:t>
            </a:r>
            <a:endParaRPr lang="en-US" i="1" baseline="-25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Repeat for all training set and subset sizes</a:t>
            </a:r>
          </a:p>
        </p:txBody>
      </p:sp>
      <p:pic>
        <p:nvPicPr>
          <p:cNvPr id="39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lum bright="-38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57260"/>
            <a:ext cx="2286000" cy="180578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Plus 39"/>
          <p:cNvSpPr/>
          <p:nvPr/>
        </p:nvSpPr>
        <p:spPr bwMode="auto">
          <a:xfrm>
            <a:off x="3009900" y="4893451"/>
            <a:ext cx="533400" cy="495300"/>
          </a:xfrm>
          <a:prstGeom prst="mathPlu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86200" y="4865531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28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SWAB</a:t>
            </a:r>
            <a:endParaRPr lang="en-US" b="1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2" name="Plus 41"/>
          <p:cNvSpPr/>
          <p:nvPr/>
        </p:nvSpPr>
        <p:spPr bwMode="auto">
          <a:xfrm>
            <a:off x="5334000" y="4893451"/>
            <a:ext cx="533400" cy="495300"/>
          </a:xfrm>
          <a:prstGeom prst="mathPlu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010400" y="4602938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10400" y="4855350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467600" y="5083951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010400" y="5555438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8001000" y="5083950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467600" y="4855350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001000" y="4610062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977187" y="5793564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977187" y="5314914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472362" y="5560977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472362" y="5791165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505699" y="4607663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467600" y="5312551"/>
            <a:ext cx="381000" cy="200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10400" y="5077954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10400" y="5318526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977187" y="4844595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977187" y="5555437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010400" y="5790015"/>
            <a:ext cx="381000" cy="200025"/>
          </a:xfrm>
          <a:prstGeom prst="rect">
            <a:avLst/>
          </a:prstGeom>
          <a:noFill/>
          <a:ln w="19050" cap="flat" cmpd="sng" algn="ctr">
            <a:solidFill>
              <a:srgbClr val="CC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9716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19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3000"/>
                            </p:stCondLst>
                            <p:childTnLst>
                              <p:par>
                                <p:cTn id="28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1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2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1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2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6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1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2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6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7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1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2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6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7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1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2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1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6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7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 animBg="1"/>
      <p:bldP spid="33" grpId="0" animBg="1"/>
      <p:bldP spid="33" grpId="1" animBg="1"/>
      <p:bldP spid="34" grpId="0" animBg="1"/>
      <p:bldP spid="37" grpId="0"/>
      <p:bldP spid="40" grpId="0" animBg="1"/>
      <p:bldP spid="41" grpId="0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2_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8501</TotalTime>
  <Words>1169</Words>
  <Application>Microsoft Office PowerPoint</Application>
  <PresentationFormat>On-screen Show (4:3)</PresentationFormat>
  <Paragraphs>216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ＭＳ Ｐゴシック</vt:lpstr>
      <vt:lpstr>Arial</vt:lpstr>
      <vt:lpstr>Calibri</vt:lpstr>
      <vt:lpstr>Cambria</vt:lpstr>
      <vt:lpstr>Helvetica</vt:lpstr>
      <vt:lpstr>Lucida Grande</vt:lpstr>
      <vt:lpstr>Segoe UI</vt:lpstr>
      <vt:lpstr>Tahoma</vt:lpstr>
      <vt:lpstr>Times</vt:lpstr>
      <vt:lpstr>Times New Roman</vt:lpstr>
      <vt:lpstr>Wingdings</vt:lpstr>
      <vt:lpstr>2_gatorEng</vt:lpstr>
      <vt:lpstr>Custom Design</vt:lpstr>
      <vt:lpstr>PowerPoint Presentation</vt:lpstr>
      <vt:lpstr>Introduction and Motivation</vt:lpstr>
      <vt:lpstr>Introduction and Motivation</vt:lpstr>
      <vt:lpstr>Challenges of Design Space Exploration</vt:lpstr>
      <vt:lpstr>Methods for Determining Best Subset</vt:lpstr>
      <vt:lpstr>SWAB Dynamics</vt:lpstr>
      <vt:lpstr>Problem Definition</vt:lpstr>
      <vt:lpstr>Our Contribution</vt:lpstr>
      <vt:lpstr>Evaluating SWAB: Random Training Sets</vt:lpstr>
      <vt:lpstr>Our Subsetting Method:  Cache-Statistic Based Training Sets</vt:lpstr>
      <vt:lpstr>Experimental Set Up </vt:lpstr>
      <vt:lpstr>Random Training Set Applications</vt:lpstr>
      <vt:lpstr>Cache-Statistic Based Training Set Applications: Instruction Cache </vt:lpstr>
      <vt:lpstr>Cache-Statistic Based Training Set Applications: Data Cache </vt:lpstr>
      <vt:lpstr>Design-time Speedup Analysis </vt:lpstr>
      <vt:lpstr>Conclusion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marisha</dc:creator>
  <cp:lastModifiedBy>Ann</cp:lastModifiedBy>
  <cp:revision>595</cp:revision>
  <dcterms:created xsi:type="dcterms:W3CDTF">2011-05-19T16:23:59Z</dcterms:created>
  <dcterms:modified xsi:type="dcterms:W3CDTF">2014-08-26T11:28:36Z</dcterms:modified>
</cp:coreProperties>
</file>