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4"/>
  </p:notesMasterIdLst>
  <p:handoutMasterIdLst>
    <p:handoutMasterId r:id="rId5"/>
  </p:handoutMasterIdLst>
  <p:sldIdLst>
    <p:sldId id="622" r:id="rId2"/>
    <p:sldId id="624" r:id="rId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umar" initials="K" lastIdx="3" clrIdx="0"/>
  <p:cmAuthor id="1" name="kumar" initials="k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FFE"/>
    <a:srgbClr val="FFFF00"/>
    <a:srgbClr val="EEF8EC"/>
    <a:srgbClr val="FEEC02"/>
    <a:srgbClr val="BAD9FC"/>
    <a:srgbClr val="E1F3DD"/>
    <a:srgbClr val="CFE5FD"/>
    <a:srgbClr val="D1FFE8"/>
    <a:srgbClr val="FFF2CD"/>
    <a:srgbClr val="FFF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983" autoAdjust="0"/>
    <p:restoredTop sz="73946" autoAdjust="0"/>
  </p:normalViewPr>
  <p:slideViewPr>
    <p:cSldViewPr>
      <p:cViewPr varScale="1">
        <p:scale>
          <a:sx n="85" d="100"/>
          <a:sy n="85" d="100"/>
        </p:scale>
        <p:origin x="-22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70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74451C-5C73-4F58-B5A7-5E349B61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55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342C74-1A48-44E4-820A-4FBE9613D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99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4" descr="CHRECschool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3" y="4419600"/>
            <a:ext cx="31988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7"/>
          <p:cNvSpPr>
            <a:spLocks noChangeArrowheads="1"/>
          </p:cNvSpPr>
          <p:nvPr/>
        </p:nvSpPr>
        <p:spPr bwMode="auto">
          <a:xfrm>
            <a:off x="609600" y="121920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2327275" y="3962400"/>
            <a:ext cx="6511925" cy="0"/>
          </a:xfrm>
          <a:prstGeom prst="line">
            <a:avLst/>
          </a:prstGeom>
          <a:noFill/>
          <a:ln w="38100">
            <a:solidFill>
              <a:srgbClr val="FF4A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7" name="Picture 37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5600"/>
            <a:ext cx="9144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8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40" y="3511550"/>
            <a:ext cx="3200400" cy="908050"/>
          </a:xfrm>
          <a:prstGeom prst="rect">
            <a:avLst/>
          </a:prstGeom>
          <a:noFill/>
          <a:ln w="38100">
            <a:solidFill>
              <a:srgbClr val="FF4A00"/>
            </a:solidFill>
            <a:miter lim="800000"/>
            <a:headEnd/>
            <a:tailEnd/>
          </a:ln>
        </p:spPr>
      </p:pic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altLang="en-US" dirty="0"/>
              <a:t>Click to edit Master title style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419600"/>
            <a:ext cx="5257800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096000"/>
            <a:ext cx="1752600" cy="6048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FPT’ 2011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New Delhi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December 11-14 2011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3F38-BF21-4E6D-976D-0041DA023A0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7813"/>
            <a:ext cx="21336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7813"/>
            <a:ext cx="62484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3C891-AD6E-4893-BD77-9A3A2AC78C3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468F-9B5E-4C21-AB48-F97402DDCFF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1"/>
          </p:nvPr>
        </p:nvSpPr>
        <p:spPr bwMode="auto">
          <a:xfrm>
            <a:off x="2209800" y="6253162"/>
            <a:ext cx="1524000" cy="6048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FPT’ 2011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New Delhi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December 11-14 2011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747E-2092-4E3A-8FBB-5A1F3C0DD2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91000" cy="491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1FB6-59D9-4A30-B291-682E1F3F35A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D1E01-C00A-4AFE-B2F6-EC96DAD5565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BD4B9-D706-49CD-AA41-85C6585194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9C20-31EF-41B7-B58B-A76E1EB74A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E3B0-05B6-4E15-AB9D-3DA42D5B531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53F17-27CD-4B76-B873-1EE0E7AE312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F165B34F-D539-4835-ABD8-7AC665EED36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FF4A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28575">
            <a:solidFill>
              <a:srgbClr val="FF4A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2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257925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2"/>
          <p:cNvPicPr>
            <a:picLocks noChangeAspect="1" noChangeArrowheads="1"/>
          </p:cNvPicPr>
          <p:nvPr userDrawn="1"/>
        </p:nvPicPr>
        <p:blipFill>
          <a:blip r:embed="rId14" cstate="print"/>
          <a:srcRect l="1895" t="8839" r="3317" b="7182"/>
          <a:stretch>
            <a:fillRect/>
          </a:stretch>
        </p:blipFill>
        <p:spPr bwMode="auto">
          <a:xfrm>
            <a:off x="7467600" y="622935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400">
          <a:solidFill>
            <a:srgbClr val="FF4A00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rgbClr val="0021A5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83058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PRML: A Modeling Language for Rapid Design Exploration of Partially Reconfigurable FPGAs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3276600" y="4038600"/>
            <a:ext cx="5562600" cy="2286000"/>
          </a:xfrm>
        </p:spPr>
        <p:txBody>
          <a:bodyPr/>
          <a:lstStyle/>
          <a:p>
            <a:pPr algn="r"/>
            <a:r>
              <a:rPr lang="en-US" i="1" dirty="0" smtClean="0"/>
              <a:t>Rohit Kumar</a:t>
            </a:r>
          </a:p>
          <a:p>
            <a:pPr algn="r"/>
            <a:r>
              <a:rPr lang="en-US" i="1" u="sng" dirty="0" smtClean="0"/>
              <a:t>Dr. Ann Gordon-Ross</a:t>
            </a:r>
          </a:p>
          <a:p>
            <a:pPr algn="r"/>
            <a:r>
              <a:rPr lang="en-US" sz="1800" dirty="0" smtClean="0"/>
              <a:t>{</a:t>
            </a:r>
            <a:r>
              <a:rPr lang="en-US" sz="1800" dirty="0" err="1" smtClean="0"/>
              <a:t>kumar</a:t>
            </a:r>
            <a:r>
              <a:rPr lang="en-US" sz="1800" dirty="0" smtClean="0"/>
              <a:t>, </a:t>
            </a:r>
            <a:r>
              <a:rPr lang="en-US" sz="1800" dirty="0" err="1" smtClean="0"/>
              <a:t>ann</a:t>
            </a:r>
            <a:r>
              <a:rPr lang="en-US" sz="1800" dirty="0" smtClean="0"/>
              <a:t>}@</a:t>
            </a:r>
            <a:r>
              <a:rPr lang="en-US" sz="1800" dirty="0" err="1" smtClean="0"/>
              <a:t>chrec.org</a:t>
            </a:r>
            <a:endParaRPr lang="en-US" sz="1800" dirty="0" smtClean="0"/>
          </a:p>
          <a:p>
            <a:pPr algn="r"/>
            <a:r>
              <a:rPr lang="en-US" sz="1800" dirty="0" smtClean="0"/>
              <a:t>Dept. of Electrical and Computer Engineering</a:t>
            </a:r>
          </a:p>
          <a:p>
            <a:pPr algn="r"/>
            <a:r>
              <a:rPr lang="en-US" sz="1800" dirty="0" smtClean="0"/>
              <a:t>University of </a:t>
            </a:r>
            <a:r>
              <a:rPr lang="en-US" sz="1800" dirty="0" smtClean="0"/>
              <a:t>Florida, Gainesville</a:t>
            </a:r>
            <a:r>
              <a:rPr lang="en-US" sz="1800" dirty="0" smtClean="0"/>
              <a:t>, FL 32608 USA</a:t>
            </a:r>
            <a:endParaRPr lang="en-US" sz="2400" dirty="0"/>
          </a:p>
        </p:txBody>
      </p:sp>
      <p:sp>
        <p:nvSpPr>
          <p:cNvPr id="9" name="Rectangle 3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6200" y="6100762"/>
            <a:ext cx="1752600" cy="6048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FCCM’13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Seattle, Washington 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April 28-30, 2013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6248400"/>
            <a:ext cx="7315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This work was supported in part by the I/UCRC program of the National Science Foundation under Grant Nos. EEC-0642422 and IIIP-1161022</a:t>
            </a:r>
            <a:r>
              <a:rPr lang="en-US" sz="1100" i="1" dirty="0" smtClean="0"/>
              <a:t>. Any </a:t>
            </a:r>
            <a:r>
              <a:rPr lang="en-US" sz="1100" i="1" dirty="0" smtClean="0"/>
              <a:t>opinions, finding, and conclusions or recommendations expressed in this material are of the author(s) and do not reflect views of the National Science Foundation.</a:t>
            </a:r>
            <a:endParaRPr lang="en-US" sz="11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458200" cy="865187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>PR Modeling Language and Application Partitioning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2895600"/>
          </a:xfrm>
        </p:spPr>
        <p:txBody>
          <a:bodyPr numCol="2"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/>
              <a:t>Partial reconfiguration (PR) benefits</a:t>
            </a:r>
            <a:r>
              <a:rPr lang="en-US" sz="1600" dirty="0"/>
              <a:t>:</a:t>
            </a:r>
            <a:endParaRPr lang="en-US" sz="1600" dirty="0" smtClean="0"/>
          </a:p>
          <a:p>
            <a:pPr lvl="1">
              <a:spcBef>
                <a:spcPts val="600"/>
              </a:spcBef>
            </a:pPr>
            <a:r>
              <a:rPr lang="en-US" sz="1400" dirty="0" smtClean="0"/>
              <a:t>Enhanced hardware </a:t>
            </a:r>
            <a:r>
              <a:rPr lang="en-US" sz="1400" dirty="0"/>
              <a:t>resource time-</a:t>
            </a:r>
            <a:r>
              <a:rPr lang="en-US" sz="1400" dirty="0" smtClean="0"/>
              <a:t>multiplexing via isolated reconfiguration</a:t>
            </a:r>
            <a:endParaRPr lang="en-US" sz="1400" dirty="0"/>
          </a:p>
          <a:p>
            <a:pPr lvl="1">
              <a:spcBef>
                <a:spcPts val="600"/>
              </a:spcBef>
            </a:pPr>
            <a:r>
              <a:rPr lang="en-US" sz="1400" dirty="0" smtClean="0"/>
              <a:t>Area and power savings 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Leveraging these benefits is </a:t>
            </a:r>
            <a:r>
              <a:rPr lang="en-US" sz="1600" b="1" i="1" dirty="0" smtClean="0"/>
              <a:t>challenging!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Early PR benefit evaluation alleviates design time efforts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Early decisions prune design space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Algorithm-level application modeling and partitioning requires nominal effort</a:t>
            </a:r>
          </a:p>
          <a:p>
            <a:pPr defTabSz="4179888">
              <a:spcBef>
                <a:spcPts val="0"/>
              </a:spcBef>
              <a:defRPr/>
            </a:pPr>
            <a:r>
              <a:rPr lang="en-US" sz="1800" b="1" i="1" dirty="0" smtClean="0">
                <a:solidFill>
                  <a:srgbClr val="0000FF"/>
                </a:solidFill>
              </a:rPr>
              <a:t>PR modeling language (PRML)</a:t>
            </a:r>
          </a:p>
          <a:p>
            <a:pPr lvl="1" defTabSz="4179888">
              <a:spcBef>
                <a:spcPts val="600"/>
              </a:spcBef>
              <a:defRPr/>
            </a:pPr>
            <a:r>
              <a:rPr lang="en-US" altLang="zh-CN" sz="1400" dirty="0" smtClean="0"/>
              <a:t>Application-behavior-independent graph-theoretic technique for PR partitioning and benefit analysis</a:t>
            </a:r>
          </a:p>
          <a:p>
            <a:pPr lvl="1" defTabSz="4179888">
              <a:spcBef>
                <a:spcPts val="600"/>
              </a:spcBef>
              <a:defRPr/>
            </a:pPr>
            <a:r>
              <a:rPr lang="en-US" altLang="zh-CN" sz="1400" dirty="0" smtClean="0"/>
              <a:t>Partitioning </a:t>
            </a:r>
            <a:r>
              <a:rPr lang="en-US" altLang="zh-CN" sz="1400" dirty="0"/>
              <a:t>rules </a:t>
            </a:r>
            <a:r>
              <a:rPr lang="en-US" altLang="zh-CN" sz="1400" dirty="0" smtClean="0"/>
              <a:t>create all PR architectures</a:t>
            </a:r>
            <a:endParaRPr lang="en-US" altLang="zh-CN" sz="1600" dirty="0"/>
          </a:p>
          <a:p>
            <a:pPr lvl="1" defTabSz="4179888">
              <a:spcBef>
                <a:spcPts val="600"/>
              </a:spcBef>
              <a:defRPr/>
            </a:pPr>
            <a:r>
              <a:rPr lang="en-US" altLang="zh-CN" sz="1400" dirty="0" err="1" smtClean="0"/>
              <a:t>FoRSE</a:t>
            </a:r>
            <a:r>
              <a:rPr lang="en-US" altLang="zh-CN" sz="1400" baseline="30000" dirty="0"/>
              <a:t>*</a:t>
            </a:r>
            <a:r>
              <a:rPr lang="en-US" altLang="zh-CN" sz="1400" dirty="0" smtClean="0"/>
              <a:t> tool generates Pareto optimal PR architecture set trading off designer-specified constraints</a:t>
            </a:r>
          </a:p>
          <a:p>
            <a:pPr defTabSz="4179888">
              <a:spcBef>
                <a:spcPts val="600"/>
              </a:spcBef>
              <a:defRPr/>
            </a:pPr>
            <a:r>
              <a:rPr lang="en-US" altLang="zh-CN" sz="1600" dirty="0" smtClean="0"/>
              <a:t>Reduced design exploration time</a:t>
            </a:r>
          </a:p>
          <a:p>
            <a:pPr lvl="1" defTabSz="4179888">
              <a:spcBef>
                <a:spcPts val="600"/>
              </a:spcBef>
              <a:defRPr/>
            </a:pPr>
            <a:r>
              <a:rPr lang="en-US" altLang="zh-CN" sz="1400" dirty="0" smtClean="0"/>
              <a:t>Designers only consider Pareto optimal set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304800" y="4724400"/>
            <a:ext cx="11430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User-created PRML model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1828800" y="4724400"/>
            <a:ext cx="1524000" cy="1066800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1002">
            <a:schemeClr val="dk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Partitioning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and PR architecture generation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3730899" y="4724021"/>
            <a:ext cx="1755501" cy="1066800"/>
          </a:xfrm>
          <a:prstGeom prst="round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1002">
            <a:schemeClr val="dk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PR architecture evaluation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 err="1" smtClean="0"/>
              <a:t>FoRSE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>
            <a:stCxn id="26" idx="3"/>
            <a:endCxn id="27" idx="1"/>
          </p:cNvCxnSpPr>
          <p:nvPr/>
        </p:nvCxnSpPr>
        <p:spPr bwMode="auto">
          <a:xfrm>
            <a:off x="1447800" y="5257800"/>
            <a:ext cx="381000" cy="0"/>
          </a:xfrm>
          <a:prstGeom prst="straightConnector1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cxnSp>
        <p:nvCxnSpPr>
          <p:cNvPr id="30" name="Straight Arrow Connector 29"/>
          <p:cNvCxnSpPr>
            <a:stCxn id="27" idx="3"/>
            <a:endCxn id="28" idx="1"/>
          </p:cNvCxnSpPr>
          <p:nvPr/>
        </p:nvCxnSpPr>
        <p:spPr bwMode="auto">
          <a:xfrm flipV="1">
            <a:off x="3352800" y="5257421"/>
            <a:ext cx="378099" cy="379"/>
          </a:xfrm>
          <a:prstGeom prst="straightConnector1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med"/>
          </a:ln>
          <a:effectLst/>
        </p:spPr>
      </p:cxnSp>
      <p:sp>
        <p:nvSpPr>
          <p:cNvPr id="37" name="Cloud 36"/>
          <p:cNvSpPr/>
          <p:nvPr/>
        </p:nvSpPr>
        <p:spPr bwMode="auto">
          <a:xfrm>
            <a:off x="5715000" y="4229100"/>
            <a:ext cx="3050900" cy="1638300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algn="ctr"/>
            <a:r>
              <a:rPr lang="en-US" dirty="0" smtClean="0"/>
              <a:t>Designer selects a PR architecture for implementation from Pareto optimal </a:t>
            </a:r>
            <a:r>
              <a:rPr lang="en-US" dirty="0"/>
              <a:t>set based </a:t>
            </a:r>
            <a:r>
              <a:rPr lang="en-US" dirty="0" smtClean="0"/>
              <a:t>on </a:t>
            </a:r>
            <a:r>
              <a:rPr lang="en-US" dirty="0"/>
              <a:t>system goals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Horizontal Scroll 13"/>
          <p:cNvSpPr/>
          <p:nvPr/>
        </p:nvSpPr>
        <p:spPr bwMode="auto">
          <a:xfrm>
            <a:off x="304800" y="3810000"/>
            <a:ext cx="5181600" cy="838200"/>
          </a:xfrm>
          <a:prstGeom prst="horizontalScroll">
            <a:avLst>
              <a:gd name="adj" fmla="val 25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PRML flow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1200" y="6211669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*Formulation-level Design Space Exploration for Partially Reconfigurable FPGAs. </a:t>
            </a:r>
            <a:r>
              <a:rPr lang="en-US" sz="1200" i="1" dirty="0" smtClean="0"/>
              <a:t>R. Kumar and A. Gordon-Ross</a:t>
            </a:r>
            <a:r>
              <a:rPr lang="en-US" sz="1200" dirty="0" smtClean="0"/>
              <a:t>. International Conference on Field-Programmable Technology (FPT), December 2011.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6" grpId="0" animBg="1"/>
      <p:bldP spid="27" grpId="0" animBg="1"/>
      <p:bldP spid="28" grpId="0" animBg="1"/>
      <p:bldP spid="37" grpId="0" animBg="1"/>
      <p:bldP spid="14" grpId="0" animBg="1"/>
    </p:bldLst>
  </p:timing>
</p:sld>
</file>

<file path=ppt/theme/theme1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14094</TotalTime>
  <Words>280</Words>
  <Application>Microsoft Macintosh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1_Edge</vt:lpstr>
      <vt:lpstr>PRML: A Modeling Language for Rapid Design Exploration of Partially Reconfigurable FPGAs</vt:lpstr>
      <vt:lpstr>PR Modeling Language and Application Partitioning </vt:lpstr>
    </vt:vector>
  </TitlesOfParts>
  <Company>University of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F1 for CKW</dc:title>
  <dc:creator>Dr. Alan D. George</dc:creator>
  <cp:lastModifiedBy>Ann Gordon-Ross</cp:lastModifiedBy>
  <cp:revision>2053</cp:revision>
  <dcterms:created xsi:type="dcterms:W3CDTF">2003-07-12T15:21:27Z</dcterms:created>
  <dcterms:modified xsi:type="dcterms:W3CDTF">2013-04-23T17:56:08Z</dcterms:modified>
</cp:coreProperties>
</file>