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21945600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har char="•"/>
      <a:defRPr sz="3200" b="1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CC99"/>
    <a:srgbClr val="0000FF"/>
    <a:srgbClr val="B2B2B2"/>
    <a:srgbClr val="969696"/>
    <a:srgbClr val="777777"/>
    <a:srgbClr val="FF0000"/>
    <a:srgbClr val="99CC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-726" y="-144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kumar\Desktop\Result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kumar\Desktop\Results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kumar\Desktop\Results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kumar\Desktop\Results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kumar\Desktop\Results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kumar\Desktop\Results.xlsx" TargetMode="External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v>8bits</c:v>
          </c:tx>
          <c:val>
            <c:numRef>
              <c:f>'New Results'!$J$2:$J$4</c:f>
              <c:numCache>
                <c:formatCode>General</c:formatCode>
                <c:ptCount val="3"/>
                <c:pt idx="0">
                  <c:v>434</c:v>
                </c:pt>
                <c:pt idx="1">
                  <c:v>682</c:v>
                </c:pt>
                <c:pt idx="2">
                  <c:v>1462</c:v>
                </c:pt>
              </c:numCache>
            </c:numRef>
          </c:val>
        </c:ser>
        <c:ser>
          <c:idx val="1"/>
          <c:order val="1"/>
          <c:tx>
            <c:v>16bits</c:v>
          </c:tx>
          <c:val>
            <c:numRef>
              <c:f>'New Results'!$J$5:$J$7</c:f>
              <c:numCache>
                <c:formatCode>General</c:formatCode>
                <c:ptCount val="3"/>
                <c:pt idx="0">
                  <c:v>575.5</c:v>
                </c:pt>
                <c:pt idx="1">
                  <c:v>911</c:v>
                </c:pt>
                <c:pt idx="2">
                  <c:v>1986</c:v>
                </c:pt>
              </c:numCache>
            </c:numRef>
          </c:val>
        </c:ser>
        <c:ser>
          <c:idx val="2"/>
          <c:order val="2"/>
          <c:tx>
            <c:v>32bits</c:v>
          </c:tx>
          <c:val>
            <c:numRef>
              <c:f>'New Results'!$J$8:$J$10</c:f>
              <c:numCache>
                <c:formatCode>General</c:formatCode>
                <c:ptCount val="3"/>
                <c:pt idx="0">
                  <c:v>968.5</c:v>
                </c:pt>
                <c:pt idx="1">
                  <c:v>1320.5</c:v>
                </c:pt>
                <c:pt idx="2">
                  <c:v>2840.5</c:v>
                </c:pt>
              </c:numCache>
            </c:numRef>
          </c:val>
        </c:ser>
        <c:axId val="47648128"/>
        <c:axId val="47649920"/>
      </c:barChart>
      <c:catAx>
        <c:axId val="47648128"/>
        <c:scaling>
          <c:orientation val="minMax"/>
        </c:scaling>
        <c:axPos val="b"/>
        <c:tickLblPos val="nextTo"/>
        <c:crossAx val="47649920"/>
        <c:crosses val="autoZero"/>
        <c:auto val="1"/>
        <c:lblAlgn val="ctr"/>
        <c:lblOffset val="100"/>
      </c:catAx>
      <c:valAx>
        <c:axId val="47649920"/>
        <c:scaling>
          <c:orientation val="minMax"/>
        </c:scaling>
        <c:axPos val="l"/>
        <c:majorGridlines/>
        <c:numFmt formatCode="General" sourceLinked="1"/>
        <c:tickLblPos val="nextTo"/>
        <c:crossAx val="47648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v>8bits</c:v>
          </c:tx>
          <c:val>
            <c:numRef>
              <c:f>'New Results'!$J$12:$J$14</c:f>
              <c:numCache>
                <c:formatCode>General</c:formatCode>
                <c:ptCount val="3"/>
                <c:pt idx="0">
                  <c:v>577.5</c:v>
                </c:pt>
                <c:pt idx="1">
                  <c:v>973</c:v>
                </c:pt>
                <c:pt idx="2">
                  <c:v>1746</c:v>
                </c:pt>
              </c:numCache>
            </c:numRef>
          </c:val>
        </c:ser>
        <c:ser>
          <c:idx val="1"/>
          <c:order val="1"/>
          <c:tx>
            <c:v>16bits</c:v>
          </c:tx>
          <c:val>
            <c:numRef>
              <c:f>'New Results'!$J$15:$J$17</c:f>
              <c:numCache>
                <c:formatCode>General</c:formatCode>
                <c:ptCount val="3"/>
                <c:pt idx="0">
                  <c:v>772</c:v>
                </c:pt>
                <c:pt idx="1">
                  <c:v>1241</c:v>
                </c:pt>
                <c:pt idx="2">
                  <c:v>2298</c:v>
                </c:pt>
              </c:numCache>
            </c:numRef>
          </c:val>
        </c:ser>
        <c:ser>
          <c:idx val="2"/>
          <c:order val="2"/>
          <c:tx>
            <c:v>32bits</c:v>
          </c:tx>
          <c:val>
            <c:numRef>
              <c:f>'New Results'!$J$18:$J$20</c:f>
              <c:numCache>
                <c:formatCode>General</c:formatCode>
                <c:ptCount val="3"/>
                <c:pt idx="0">
                  <c:v>1121</c:v>
                </c:pt>
                <c:pt idx="1">
                  <c:v>1773.5</c:v>
                </c:pt>
                <c:pt idx="2">
                  <c:v>3277.5</c:v>
                </c:pt>
              </c:numCache>
            </c:numRef>
          </c:val>
        </c:ser>
        <c:axId val="47658880"/>
        <c:axId val="47660416"/>
      </c:barChart>
      <c:catAx>
        <c:axId val="47658880"/>
        <c:scaling>
          <c:orientation val="minMax"/>
        </c:scaling>
        <c:axPos val="b"/>
        <c:tickLblPos val="nextTo"/>
        <c:crossAx val="47660416"/>
        <c:crosses val="autoZero"/>
        <c:auto val="1"/>
        <c:lblAlgn val="ctr"/>
        <c:lblOffset val="100"/>
      </c:catAx>
      <c:valAx>
        <c:axId val="47660416"/>
        <c:scaling>
          <c:orientation val="minMax"/>
        </c:scaling>
        <c:axPos val="l"/>
        <c:majorGridlines/>
        <c:numFmt formatCode="General" sourceLinked="1"/>
        <c:tickLblPos val="nextTo"/>
        <c:crossAx val="476588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v>8bits</c:v>
          </c:tx>
          <c:val>
            <c:numRef>
              <c:f>'New Results'!$J$22:$J$24</c:f>
              <c:numCache>
                <c:formatCode>General</c:formatCode>
                <c:ptCount val="3"/>
                <c:pt idx="0">
                  <c:v>829.5</c:v>
                </c:pt>
                <c:pt idx="1">
                  <c:v>1280.5</c:v>
                </c:pt>
                <c:pt idx="2">
                  <c:v>2232.5</c:v>
                </c:pt>
              </c:numCache>
            </c:numRef>
          </c:val>
        </c:ser>
        <c:ser>
          <c:idx val="1"/>
          <c:order val="1"/>
          <c:tx>
            <c:v>16bits</c:v>
          </c:tx>
          <c:val>
            <c:numRef>
              <c:f>'New Results'!$J$25:$J$27</c:f>
              <c:numCache>
                <c:formatCode>General</c:formatCode>
                <c:ptCount val="3"/>
                <c:pt idx="0">
                  <c:v>1104</c:v>
                </c:pt>
                <c:pt idx="1">
                  <c:v>1757.5</c:v>
                </c:pt>
                <c:pt idx="2">
                  <c:v>3009.5</c:v>
                </c:pt>
              </c:numCache>
            </c:numRef>
          </c:val>
        </c:ser>
        <c:ser>
          <c:idx val="2"/>
          <c:order val="2"/>
          <c:tx>
            <c:v>32bits</c:v>
          </c:tx>
          <c:val>
            <c:numRef>
              <c:f>'New Results'!$J$28:$J$30</c:f>
              <c:numCache>
                <c:formatCode>General</c:formatCode>
                <c:ptCount val="3"/>
                <c:pt idx="0">
                  <c:v>1617.5</c:v>
                </c:pt>
                <c:pt idx="1">
                  <c:v>2524.5</c:v>
                </c:pt>
                <c:pt idx="2">
                  <c:v>4376</c:v>
                </c:pt>
              </c:numCache>
            </c:numRef>
          </c:val>
        </c:ser>
        <c:axId val="47821184"/>
        <c:axId val="47822720"/>
      </c:barChart>
      <c:catAx>
        <c:axId val="47821184"/>
        <c:scaling>
          <c:orientation val="minMax"/>
        </c:scaling>
        <c:axPos val="b"/>
        <c:tickLblPos val="nextTo"/>
        <c:crossAx val="47822720"/>
        <c:crosses val="autoZero"/>
        <c:auto val="1"/>
        <c:lblAlgn val="ctr"/>
        <c:lblOffset val="100"/>
      </c:catAx>
      <c:valAx>
        <c:axId val="47822720"/>
        <c:scaling>
          <c:orientation val="minMax"/>
        </c:scaling>
        <c:axPos val="l"/>
        <c:majorGridlines/>
        <c:numFmt formatCode="General" sourceLinked="1"/>
        <c:tickLblPos val="nextTo"/>
        <c:crossAx val="478211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v>8bits</c:v>
          </c:tx>
          <c:val>
            <c:numRef>
              <c:f>'New Results'!$H$2:$H$4</c:f>
              <c:numCache>
                <c:formatCode>General</c:formatCode>
                <c:ptCount val="3"/>
                <c:pt idx="0">
                  <c:v>250.125</c:v>
                </c:pt>
                <c:pt idx="1">
                  <c:v>250.25</c:v>
                </c:pt>
                <c:pt idx="2">
                  <c:v>187.126</c:v>
                </c:pt>
              </c:numCache>
            </c:numRef>
          </c:val>
        </c:ser>
        <c:ser>
          <c:idx val="1"/>
          <c:order val="1"/>
          <c:tx>
            <c:v>16bits</c:v>
          </c:tx>
          <c:val>
            <c:numRef>
              <c:f>'New Results'!$H$5:$H$7</c:f>
              <c:numCache>
                <c:formatCode>General</c:formatCode>
                <c:ptCount val="3"/>
                <c:pt idx="0">
                  <c:v>250.68900000000002</c:v>
                </c:pt>
                <c:pt idx="1">
                  <c:v>240.90600000000001</c:v>
                </c:pt>
                <c:pt idx="2">
                  <c:v>179.43700000000001</c:v>
                </c:pt>
              </c:numCache>
            </c:numRef>
          </c:val>
        </c:ser>
        <c:ser>
          <c:idx val="2"/>
          <c:order val="2"/>
          <c:tx>
            <c:v>32bits</c:v>
          </c:tx>
          <c:val>
            <c:numRef>
              <c:f>'New Results'!$H$8:$H$10</c:f>
              <c:numCache>
                <c:formatCode>General</c:formatCode>
                <c:ptCount val="3"/>
                <c:pt idx="0">
                  <c:v>250.75200000000001</c:v>
                </c:pt>
                <c:pt idx="1">
                  <c:v>308.166</c:v>
                </c:pt>
                <c:pt idx="2">
                  <c:v>303.39799999999889</c:v>
                </c:pt>
              </c:numCache>
            </c:numRef>
          </c:val>
        </c:ser>
        <c:axId val="47885312"/>
        <c:axId val="47919872"/>
      </c:barChart>
      <c:catAx>
        <c:axId val="47885312"/>
        <c:scaling>
          <c:orientation val="minMax"/>
        </c:scaling>
        <c:axPos val="b"/>
        <c:tickLblPos val="nextTo"/>
        <c:crossAx val="47919872"/>
        <c:crosses val="autoZero"/>
        <c:auto val="1"/>
        <c:lblAlgn val="ctr"/>
        <c:lblOffset val="100"/>
      </c:catAx>
      <c:valAx>
        <c:axId val="47919872"/>
        <c:scaling>
          <c:orientation val="minMax"/>
        </c:scaling>
        <c:axPos val="l"/>
        <c:majorGridlines/>
        <c:numFmt formatCode="General" sourceLinked="1"/>
        <c:tickLblPos val="nextTo"/>
        <c:crossAx val="47885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031790472240328"/>
          <c:y val="0.34023106183822299"/>
          <c:w val="0.18620406929040537"/>
          <c:h val="0.41019615114221902"/>
        </c:manualLayout>
      </c:layout>
    </c:legend>
    <c:plotVisOnly val="1"/>
  </c:chart>
  <c:txPr>
    <a:bodyPr/>
    <a:lstStyle/>
    <a:p>
      <a:pPr>
        <a:defRPr sz="1600" baseline="0"/>
      </a:pPr>
      <a:endParaRPr lang="en-US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v>8bits</c:v>
          </c:tx>
          <c:val>
            <c:numRef>
              <c:f>'New Results'!$H$12:$H$14</c:f>
              <c:numCache>
                <c:formatCode>General</c:formatCode>
                <c:ptCount val="3"/>
                <c:pt idx="0">
                  <c:v>250.43800000000024</c:v>
                </c:pt>
                <c:pt idx="1">
                  <c:v>245.58</c:v>
                </c:pt>
                <c:pt idx="2">
                  <c:v>169.63499999999999</c:v>
                </c:pt>
              </c:numCache>
            </c:numRef>
          </c:val>
        </c:ser>
        <c:ser>
          <c:idx val="1"/>
          <c:order val="1"/>
          <c:tx>
            <c:v>16bits</c:v>
          </c:tx>
          <c:val>
            <c:numRef>
              <c:f>'New Results'!$H$15:$H$17</c:f>
              <c:numCache>
                <c:formatCode>General</c:formatCode>
                <c:ptCount val="3"/>
                <c:pt idx="0">
                  <c:v>250.31300000000002</c:v>
                </c:pt>
                <c:pt idx="1">
                  <c:v>247.28</c:v>
                </c:pt>
                <c:pt idx="2">
                  <c:v>279.33</c:v>
                </c:pt>
              </c:numCache>
            </c:numRef>
          </c:val>
        </c:ser>
        <c:ser>
          <c:idx val="2"/>
          <c:order val="2"/>
          <c:tx>
            <c:v>32bits</c:v>
          </c:tx>
          <c:val>
            <c:numRef>
              <c:f>'New Results'!$H$18:$H$20</c:f>
              <c:numCache>
                <c:formatCode>General</c:formatCode>
                <c:ptCount val="3"/>
                <c:pt idx="0">
                  <c:v>250.18800000000024</c:v>
                </c:pt>
                <c:pt idx="1">
                  <c:v>329.815</c:v>
                </c:pt>
                <c:pt idx="2">
                  <c:v>277.70099999999866</c:v>
                </c:pt>
              </c:numCache>
            </c:numRef>
          </c:val>
        </c:ser>
        <c:axId val="47945216"/>
        <c:axId val="47946752"/>
      </c:barChart>
      <c:catAx>
        <c:axId val="47945216"/>
        <c:scaling>
          <c:orientation val="minMax"/>
        </c:scaling>
        <c:axPos val="b"/>
        <c:tickLblPos val="nextTo"/>
        <c:crossAx val="47946752"/>
        <c:crosses val="autoZero"/>
        <c:auto val="1"/>
        <c:lblAlgn val="ctr"/>
        <c:lblOffset val="100"/>
      </c:catAx>
      <c:valAx>
        <c:axId val="47946752"/>
        <c:scaling>
          <c:orientation val="minMax"/>
        </c:scaling>
        <c:axPos val="l"/>
        <c:majorGridlines/>
        <c:numFmt formatCode="General" sourceLinked="1"/>
        <c:tickLblPos val="nextTo"/>
        <c:crossAx val="4794521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/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v>8bits</c:v>
          </c:tx>
          <c:val>
            <c:numRef>
              <c:f>'New Results'!$H$22:$H$24</c:f>
              <c:numCache>
                <c:formatCode>General</c:formatCode>
                <c:ptCount val="3"/>
                <c:pt idx="0">
                  <c:v>219.202</c:v>
                </c:pt>
                <c:pt idx="1">
                  <c:v>178.38000000000144</c:v>
                </c:pt>
                <c:pt idx="2">
                  <c:v>175.74699999999999</c:v>
                </c:pt>
              </c:numCache>
            </c:numRef>
          </c:val>
        </c:ser>
        <c:ser>
          <c:idx val="1"/>
          <c:order val="1"/>
          <c:tx>
            <c:v>16bits</c:v>
          </c:tx>
          <c:val>
            <c:numRef>
              <c:f>'New Results'!$H$25:$H$27</c:f>
              <c:numCache>
                <c:formatCode>General</c:formatCode>
                <c:ptCount val="3"/>
                <c:pt idx="0">
                  <c:v>225.07299999999998</c:v>
                </c:pt>
                <c:pt idx="1">
                  <c:v>178.19</c:v>
                </c:pt>
                <c:pt idx="2">
                  <c:v>284.57599999999866</c:v>
                </c:pt>
              </c:numCache>
            </c:numRef>
          </c:val>
        </c:ser>
        <c:ser>
          <c:idx val="2"/>
          <c:order val="2"/>
          <c:tx>
            <c:v>32bits</c:v>
          </c:tx>
          <c:val>
            <c:numRef>
              <c:f>'New Results'!$H$28:$H$30</c:f>
              <c:numCache>
                <c:formatCode>General</c:formatCode>
                <c:ptCount val="3"/>
                <c:pt idx="0">
                  <c:v>306.56</c:v>
                </c:pt>
                <c:pt idx="1">
                  <c:v>303.39799999999889</c:v>
                </c:pt>
                <c:pt idx="2">
                  <c:v>295.334</c:v>
                </c:pt>
              </c:numCache>
            </c:numRef>
          </c:val>
        </c:ser>
        <c:axId val="47751168"/>
        <c:axId val="47752704"/>
      </c:barChart>
      <c:catAx>
        <c:axId val="47751168"/>
        <c:scaling>
          <c:orientation val="minMax"/>
        </c:scaling>
        <c:axPos val="b"/>
        <c:tickLblPos val="nextTo"/>
        <c:crossAx val="47752704"/>
        <c:crosses val="autoZero"/>
        <c:auto val="1"/>
        <c:lblAlgn val="ctr"/>
        <c:lblOffset val="100"/>
      </c:catAx>
      <c:valAx>
        <c:axId val="47752704"/>
        <c:scaling>
          <c:orientation val="minMax"/>
        </c:scaling>
        <c:axPos val="l"/>
        <c:majorGridlines/>
        <c:numFmt formatCode="General" sourceLinked="1"/>
        <c:tickLblPos val="nextTo"/>
        <c:crossAx val="477511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600"/>
      </a:pPr>
      <a:endParaRPr lang="en-US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7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 smtClean="0"/>
            </a:lvl1pPr>
          </a:lstStyle>
          <a:p>
            <a:pPr>
              <a:defRPr/>
            </a:pPr>
            <a:fld id="{D1583233-27AE-42EB-9EFD-3E1089AEDC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6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0" smtClean="0"/>
            </a:lvl1pPr>
          </a:lstStyle>
          <a:p>
            <a:pPr>
              <a:defRPr/>
            </a:pPr>
            <a:fld id="{1C02BCC0-0795-4CC7-814C-01FCAC0553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6816725"/>
            <a:ext cx="27981275" cy="4705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2436475"/>
            <a:ext cx="23044150" cy="56070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47837-9C1A-4C90-8C21-DD54A69DE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C423D-7D3B-4A3B-B0B5-0D02E41F5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6475" y="879475"/>
            <a:ext cx="7405688" cy="18724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6238" y="879475"/>
            <a:ext cx="22067837" cy="18724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1858A-4335-4E9A-A8B3-FA4E91A3A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9475"/>
            <a:ext cx="29625925" cy="3657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646238" y="5121275"/>
            <a:ext cx="14736762" cy="14482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121275"/>
            <a:ext cx="14736763" cy="14482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C3773-A3FE-4045-8859-35A9895061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314DB-CA8B-4363-BF02-148658178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4101763"/>
            <a:ext cx="27981275" cy="43592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9301163"/>
            <a:ext cx="27981275" cy="4800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61007-222B-4B0D-97BD-B654BE34C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6238" y="5121275"/>
            <a:ext cx="14736762" cy="1448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35400" y="5121275"/>
            <a:ext cx="14736763" cy="14482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DF075-ABFE-40E2-9129-F7C1C019B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911725"/>
            <a:ext cx="14544675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959600"/>
            <a:ext cx="14544675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911725"/>
            <a:ext cx="14549438" cy="20478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959600"/>
            <a:ext cx="14549438" cy="12644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9DEEE7-A797-4702-B6FF-96D99FE5E9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2B265-B951-41C3-9EDB-79B36A761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ADB517-0068-43DE-AEA2-36DE2015F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873125"/>
            <a:ext cx="10829925" cy="37195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873125"/>
            <a:ext cx="18402300" cy="187309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592638"/>
            <a:ext cx="10829925" cy="150114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1DCE-6268-44B8-93DA-E2A85CF53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5362238"/>
            <a:ext cx="19751675" cy="18129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960563"/>
            <a:ext cx="19751675" cy="13168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7175163"/>
            <a:ext cx="19751675" cy="25765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8FCD9-F88F-449D-9AFE-E51130E88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46238" y="879475"/>
            <a:ext cx="29625925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502" tIns="156751" rIns="313502" bIns="1567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46238" y="5121275"/>
            <a:ext cx="29625925" cy="1448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3502" tIns="156751" rIns="313502" bIns="1567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08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46238" y="19985038"/>
            <a:ext cx="76803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3502" tIns="156751" rIns="313502" bIns="156751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48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7438" y="19985038"/>
            <a:ext cx="104235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3502" tIns="156751" rIns="313502" bIns="156751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48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08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1838" y="19985038"/>
            <a:ext cx="76803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13502" tIns="156751" rIns="313502" bIns="156751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4800" b="0" smtClean="0"/>
            </a:lvl1pPr>
          </a:lstStyle>
          <a:p>
            <a:pPr>
              <a:defRPr/>
            </a:pPr>
            <a:fld id="{49460288-F488-46FE-9EBB-436E73726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xStyles>
    <p:titleStyle>
      <a:lvl1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+mj-lt"/>
          <a:ea typeface="ＭＳ Ｐゴシック" charset="-128"/>
          <a:cs typeface="ＭＳ Ｐゴシック" pitchFamily="-106" charset="-128"/>
        </a:defRPr>
      </a:lvl1pPr>
      <a:lvl2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pitchFamily="-106" charset="-128"/>
        </a:defRPr>
      </a:lvl2pPr>
      <a:lvl3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pitchFamily="-106" charset="-128"/>
        </a:defRPr>
      </a:lvl3pPr>
      <a:lvl4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pitchFamily="-106" charset="-128"/>
        </a:defRPr>
      </a:lvl4pPr>
      <a:lvl5pPr algn="ctr" defTabSz="3135313" rtl="0" eaLnBrk="0" fontAlgn="base" hangingPunct="0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  <a:ea typeface="ＭＳ Ｐゴシック" charset="-128"/>
          <a:cs typeface="ＭＳ Ｐゴシック" pitchFamily="-106" charset="-128"/>
        </a:defRPr>
      </a:lvl5pPr>
      <a:lvl6pPr marL="4572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6pPr>
      <a:lvl7pPr marL="9144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7pPr>
      <a:lvl8pPr marL="13716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8pPr>
      <a:lvl9pPr marL="1828800" algn="ctr" defTabSz="3135313" rtl="0" fontAlgn="base">
        <a:spcBef>
          <a:spcPct val="0"/>
        </a:spcBef>
        <a:spcAft>
          <a:spcPct val="0"/>
        </a:spcAft>
        <a:defRPr sz="15100">
          <a:solidFill>
            <a:schemeClr val="tx2"/>
          </a:solidFill>
          <a:latin typeface="Arial" charset="0"/>
        </a:defRPr>
      </a:lvl9pPr>
    </p:titleStyle>
    <p:bodyStyle>
      <a:lvl1pPr marL="1176338" indent="-1176338" algn="l" defTabSz="3135313" rtl="0" eaLnBrk="0" fontAlgn="base" hangingPunct="0">
        <a:spcBef>
          <a:spcPct val="20000"/>
        </a:spcBef>
        <a:spcAft>
          <a:spcPct val="0"/>
        </a:spcAft>
        <a:buChar char="•"/>
        <a:defRPr sz="11000" b="1">
          <a:solidFill>
            <a:schemeClr val="tx1"/>
          </a:solidFill>
          <a:latin typeface="+mn-lt"/>
          <a:ea typeface="ＭＳ Ｐゴシック" charset="-128"/>
          <a:cs typeface="ＭＳ Ｐゴシック" pitchFamily="-106" charset="-128"/>
        </a:defRPr>
      </a:lvl1pPr>
      <a:lvl2pPr marL="2547938" indent="-981075" algn="l" defTabSz="3135313" rtl="0" eaLnBrk="0" fontAlgn="base" hangingPunct="0">
        <a:spcBef>
          <a:spcPct val="20000"/>
        </a:spcBef>
        <a:spcAft>
          <a:spcPct val="0"/>
        </a:spcAft>
        <a:buSzPct val="50000"/>
        <a:buFont typeface="Wingdings" pitchFamily="-106" charset="2"/>
        <a:buChar char="q"/>
        <a:defRPr sz="9600" b="1">
          <a:solidFill>
            <a:srgbClr val="0000FF"/>
          </a:solidFill>
          <a:latin typeface="+mn-lt"/>
          <a:ea typeface="ＭＳ Ｐゴシック" charset="-128"/>
        </a:defRPr>
      </a:lvl2pPr>
      <a:lvl3pPr marL="3919538" indent="-784225" algn="l" defTabSz="3135313" rtl="0" eaLnBrk="0" fontAlgn="base" hangingPunct="0">
        <a:spcBef>
          <a:spcPct val="20000"/>
        </a:spcBef>
        <a:spcAft>
          <a:spcPct val="0"/>
        </a:spcAft>
        <a:buSzPct val="60000"/>
        <a:buChar char="o"/>
        <a:defRPr sz="8200" b="1">
          <a:solidFill>
            <a:srgbClr val="009900"/>
          </a:solidFill>
          <a:latin typeface="+mn-lt"/>
          <a:ea typeface="ＭＳ Ｐゴシック" charset="-128"/>
        </a:defRPr>
      </a:lvl3pPr>
      <a:lvl4pPr marL="5486400" indent="-784225" algn="l" defTabSz="3135313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  <a:ea typeface="ＭＳ Ｐゴシック" charset="-128"/>
        </a:defRPr>
      </a:lvl4pPr>
      <a:lvl5pPr marL="7053263" indent="-782638" algn="l" defTabSz="3135313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  <a:ea typeface="ＭＳ Ｐゴシック" charset="-128"/>
        </a:defRPr>
      </a:lvl5pPr>
      <a:lvl6pPr marL="7510463" indent="-782638" algn="l" defTabSz="3135313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7967663" indent="-782638" algn="l" defTabSz="3135313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424863" indent="-782638" algn="l" defTabSz="3135313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8882063" indent="-782638" algn="l" defTabSz="3135313" rtl="0" fontAlgn="base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image" Target="../media/image2.png"/><Relationship Id="rId7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67"/>
          <p:cNvSpPr>
            <a:spLocks noChangeArrowheads="1"/>
          </p:cNvSpPr>
          <p:nvPr/>
        </p:nvSpPr>
        <p:spPr bwMode="auto">
          <a:xfrm>
            <a:off x="18026742" y="12813475"/>
            <a:ext cx="14536058" cy="8977745"/>
          </a:xfrm>
          <a:prstGeom prst="rect">
            <a:avLst/>
          </a:prstGeom>
          <a:solidFill>
            <a:schemeClr val="bg1">
              <a:alpha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13502" tIns="156751" rIns="313502" bIns="156751" anchor="ctr"/>
          <a:lstStyle/>
          <a:p>
            <a:endParaRPr lang="es-ES"/>
          </a:p>
        </p:txBody>
      </p:sp>
      <p:sp>
        <p:nvSpPr>
          <p:cNvPr id="1030" name="Rectangle 269"/>
          <p:cNvSpPr>
            <a:spLocks noChangeArrowheads="1"/>
          </p:cNvSpPr>
          <p:nvPr/>
        </p:nvSpPr>
        <p:spPr bwMode="auto">
          <a:xfrm>
            <a:off x="406400" y="12801600"/>
            <a:ext cx="17457468" cy="9001496"/>
          </a:xfrm>
          <a:prstGeom prst="rect">
            <a:avLst/>
          </a:prstGeom>
          <a:solidFill>
            <a:schemeClr val="bg1">
              <a:alpha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13502" tIns="156751" rIns="313502" bIns="156751" anchor="ctr"/>
          <a:lstStyle/>
          <a:p>
            <a:endParaRPr lang="es-ES"/>
          </a:p>
        </p:txBody>
      </p:sp>
      <p:sp>
        <p:nvSpPr>
          <p:cNvPr id="1031" name="Rectangle 270"/>
          <p:cNvSpPr>
            <a:spLocks noChangeArrowheads="1"/>
          </p:cNvSpPr>
          <p:nvPr/>
        </p:nvSpPr>
        <p:spPr bwMode="auto">
          <a:xfrm>
            <a:off x="406400" y="4089400"/>
            <a:ext cx="8534400" cy="8636000"/>
          </a:xfrm>
          <a:prstGeom prst="rect">
            <a:avLst/>
          </a:prstGeom>
          <a:solidFill>
            <a:schemeClr val="bg1">
              <a:alpha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13502" tIns="156751" rIns="313502" bIns="156751" anchor="ctr"/>
          <a:lstStyle/>
          <a:p>
            <a:endParaRPr lang="es-ES"/>
          </a:p>
        </p:txBody>
      </p:sp>
      <p:sp>
        <p:nvSpPr>
          <p:cNvPr id="248850" name="Rectangle 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32918400" cy="3937000"/>
          </a:xfrm>
          <a:solidFill>
            <a:srgbClr val="0033CC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7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06" charset="-128"/>
              </a:rPr>
              <a:t>MACS: A Minimal Adaptive Routing Circuit Switched Architecture for </a:t>
            </a:r>
            <a:r>
              <a:rPr lang="en-US" sz="7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06" charset="-128"/>
              </a:rPr>
              <a:t>Scalable and </a:t>
            </a:r>
            <a:r>
              <a:rPr lang="en-US" sz="7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06" charset="-128"/>
              </a:rPr>
              <a:t>Parametric NoCs </a:t>
            </a:r>
            <a:br>
              <a:rPr lang="en-US" sz="7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06" charset="-128"/>
              </a:rPr>
            </a:br>
            <a: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06" charset="-128"/>
              </a:rPr>
              <a:t/>
            </a:r>
            <a:br>
              <a:rPr lang="en-US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06" charset="-128"/>
              </a:rPr>
            </a:br>
            <a:r>
              <a:rPr lang="en-US" sz="4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06" charset="-128"/>
              </a:rPr>
              <a:t> Rohit Kumar</a:t>
            </a:r>
            <a:br>
              <a:rPr lang="en-US" sz="4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06" charset="-128"/>
              </a:rPr>
            </a:br>
            <a:r>
              <a:rPr lang="en-US" sz="4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pitchFamily="-106" charset="-128"/>
              </a:rPr>
              <a:t>Dr. Ann Gordon-Ross</a:t>
            </a:r>
          </a:p>
        </p:txBody>
      </p:sp>
      <p:sp>
        <p:nvSpPr>
          <p:cNvPr id="1033" name="Text Box 254"/>
          <p:cNvSpPr txBox="1">
            <a:spLocks noChangeArrowheads="1"/>
          </p:cNvSpPr>
          <p:nvPr/>
        </p:nvSpPr>
        <p:spPr bwMode="auto">
          <a:xfrm>
            <a:off x="381000" y="3867150"/>
            <a:ext cx="853440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13502" tIns="156751" rIns="313502" bIns="156751">
            <a:spAutoFit/>
          </a:bodyPr>
          <a:lstStyle/>
          <a:p>
            <a:pPr algn="ctr" defTabSz="3135313">
              <a:buFontTx/>
              <a:buNone/>
            </a:pPr>
            <a:r>
              <a:rPr lang="en-US" sz="5400" u="sng" dirty="0">
                <a:solidFill>
                  <a:srgbClr val="FF0000"/>
                </a:solidFill>
              </a:rPr>
              <a:t>Introduction</a:t>
            </a:r>
          </a:p>
        </p:txBody>
      </p:sp>
      <p:pic>
        <p:nvPicPr>
          <p:cNvPr id="1034" name="Picture 27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3678" y="2217738"/>
            <a:ext cx="5257800" cy="1490662"/>
          </a:xfrm>
          <a:prstGeom prst="rect">
            <a:avLst/>
          </a:prstGeom>
          <a:noFill/>
          <a:ln w="28575">
            <a:solidFill>
              <a:srgbClr val="FF4A00"/>
            </a:solidFill>
            <a:miter lim="800000"/>
            <a:headEnd/>
            <a:tailEnd/>
          </a:ln>
        </p:spPr>
      </p:pic>
      <p:pic>
        <p:nvPicPr>
          <p:cNvPr id="1035" name="Picture 276" descr="UF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04040" y="2216150"/>
            <a:ext cx="5257800" cy="1492250"/>
          </a:xfrm>
          <a:prstGeom prst="rect">
            <a:avLst/>
          </a:prstGeom>
          <a:noFill/>
          <a:ln w="25400">
            <a:solidFill>
              <a:srgbClr val="FF5050"/>
            </a:solidFill>
            <a:miter lim="800000"/>
            <a:headEnd/>
            <a:tailEnd/>
          </a:ln>
        </p:spPr>
      </p:pic>
      <p:sp>
        <p:nvSpPr>
          <p:cNvPr id="1036" name="Rectangle 278"/>
          <p:cNvSpPr>
            <a:spLocks noChangeArrowheads="1"/>
          </p:cNvSpPr>
          <p:nvPr/>
        </p:nvSpPr>
        <p:spPr bwMode="auto">
          <a:xfrm>
            <a:off x="381000" y="4776788"/>
            <a:ext cx="8515350" cy="795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13502" tIns="156751" rIns="313502" bIns="156751"/>
          <a:lstStyle/>
          <a:p>
            <a:pPr marL="457200" indent="-457200" defTabSz="3135313">
              <a:buFontTx/>
              <a:buNone/>
            </a:pPr>
            <a:r>
              <a:rPr lang="en-US" sz="3600" dirty="0"/>
              <a:t>Motivations </a:t>
            </a:r>
            <a:r>
              <a:rPr lang="en-US" sz="3600"/>
              <a:t>and </a:t>
            </a:r>
            <a:r>
              <a:rPr lang="en-US" sz="3600" smtClean="0"/>
              <a:t>ideas</a:t>
            </a:r>
            <a:endParaRPr lang="en-US" sz="3600" dirty="0"/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>
                <a:solidFill>
                  <a:srgbClr val="0000FF"/>
                </a:solidFill>
              </a:rPr>
              <a:t>Reduce data transfer latency between HW modules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Avoid involving central processing unit e.g. </a:t>
            </a:r>
            <a:r>
              <a:rPr lang="en-US" sz="2800" b="0" dirty="0" err="1"/>
              <a:t>MicroBlaze</a:t>
            </a:r>
            <a:endParaRPr lang="en-US" sz="2800" b="0" dirty="0"/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>
                <a:solidFill>
                  <a:srgbClr val="0000FF"/>
                </a:solidFill>
              </a:rPr>
              <a:t>Quick channel formation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Establish communication channel along shortest path between modules</a:t>
            </a:r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>
                <a:solidFill>
                  <a:srgbClr val="0000FF"/>
                </a:solidFill>
              </a:rPr>
              <a:t>Reduce resource bottlenecks in communication channel formation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Provide alternate communication paths</a:t>
            </a:r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>
                <a:solidFill>
                  <a:srgbClr val="0000FF"/>
                </a:solidFill>
              </a:rPr>
              <a:t>Select best communication path 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Identify route cost metric for each path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Intelligently select path that reduces contention and best distributes network load</a:t>
            </a:r>
          </a:p>
        </p:txBody>
      </p:sp>
      <p:sp>
        <p:nvSpPr>
          <p:cNvPr id="1037" name="Rectangle 299"/>
          <p:cNvSpPr>
            <a:spLocks noChangeArrowheads="1"/>
          </p:cNvSpPr>
          <p:nvPr/>
        </p:nvSpPr>
        <p:spPr bwMode="auto">
          <a:xfrm>
            <a:off x="9105900" y="4089400"/>
            <a:ext cx="23431500" cy="8616950"/>
          </a:xfrm>
          <a:prstGeom prst="rect">
            <a:avLst/>
          </a:prstGeom>
          <a:solidFill>
            <a:schemeClr val="bg1">
              <a:alpha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313502" tIns="156751" rIns="313502" bIns="156751" anchor="ctr"/>
          <a:lstStyle/>
          <a:p>
            <a:endParaRPr lang="es-ES"/>
          </a:p>
        </p:txBody>
      </p:sp>
      <p:sp>
        <p:nvSpPr>
          <p:cNvPr id="1038" name="Text Box 302"/>
          <p:cNvSpPr txBox="1">
            <a:spLocks noChangeArrowheads="1"/>
          </p:cNvSpPr>
          <p:nvPr/>
        </p:nvSpPr>
        <p:spPr bwMode="auto">
          <a:xfrm>
            <a:off x="8847438" y="3913188"/>
            <a:ext cx="24070962" cy="1147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13502" tIns="156751" rIns="313502" bIns="156751">
            <a:spAutoFit/>
          </a:bodyPr>
          <a:lstStyle/>
          <a:p>
            <a:pPr algn="ctr" defTabSz="3135313">
              <a:buNone/>
            </a:pPr>
            <a:r>
              <a:rPr lang="en-US" sz="5400" u="sng" dirty="0">
                <a:solidFill>
                  <a:srgbClr val="FF0000"/>
                </a:solidFill>
              </a:rPr>
              <a:t>MACS</a:t>
            </a:r>
            <a:r>
              <a:rPr lang="en-US" sz="5400" u="sng" dirty="0" smtClean="0">
                <a:solidFill>
                  <a:srgbClr val="FF0000"/>
                </a:solidFill>
              </a:rPr>
              <a:t>: A stream-based communication architecture for scalable </a:t>
            </a:r>
            <a:r>
              <a:rPr lang="en-US" sz="5400" u="sng" dirty="0" smtClean="0">
                <a:solidFill>
                  <a:srgbClr val="FF0000"/>
                </a:solidFill>
              </a:rPr>
              <a:t>NoCs</a:t>
            </a:r>
            <a:endParaRPr lang="en-US" sz="5400" u="sng" dirty="0">
              <a:solidFill>
                <a:srgbClr val="FF0000"/>
              </a:solidFill>
            </a:endParaRPr>
          </a:p>
        </p:txBody>
      </p:sp>
      <p:sp>
        <p:nvSpPr>
          <p:cNvPr id="1041" name="Rectangle 278"/>
          <p:cNvSpPr>
            <a:spLocks noChangeArrowheads="1"/>
          </p:cNvSpPr>
          <p:nvPr/>
        </p:nvSpPr>
        <p:spPr bwMode="auto">
          <a:xfrm>
            <a:off x="9105900" y="4762500"/>
            <a:ext cx="7562850" cy="788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13502" tIns="156751" rIns="313502" bIns="156751"/>
          <a:lstStyle/>
          <a:p>
            <a:pPr marL="457200" indent="-457200" defTabSz="3135313">
              <a:buFontTx/>
              <a:buNone/>
            </a:pPr>
            <a:r>
              <a:rPr lang="en-US" sz="3600" dirty="0"/>
              <a:t>Overview</a:t>
            </a:r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>
                <a:solidFill>
                  <a:srgbClr val="0000FF"/>
                </a:solidFill>
              </a:rPr>
              <a:t>Switches connected in mesh topology</a:t>
            </a:r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>
                <a:solidFill>
                  <a:srgbClr val="0000FF"/>
                </a:solidFill>
              </a:rPr>
              <a:t>Each switch contains six ports with similar interfaces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Four ports connect to four neighboring switches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Two ports connect to two modules</a:t>
            </a:r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>
                <a:solidFill>
                  <a:srgbClr val="0000FF"/>
                </a:solidFill>
              </a:rPr>
              <a:t>Each port contains lanes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Communication channels are established on per lane basis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Number of lanes per port is an architectural parameter (Ku, </a:t>
            </a:r>
            <a:r>
              <a:rPr lang="en-US" sz="2800" b="0" dirty="0" err="1"/>
              <a:t>Kd</a:t>
            </a:r>
            <a:r>
              <a:rPr lang="en-US" sz="2800" b="0" dirty="0"/>
              <a:t> etc.) 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/>
              <a:t>Data width (W) per lane is constant across ports but is parameterized</a:t>
            </a:r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>
                <a:solidFill>
                  <a:srgbClr val="0000FF"/>
                </a:solidFill>
              </a:rPr>
              <a:t>Routing control logic blocks at each port ensures correct functionality</a:t>
            </a:r>
          </a:p>
          <a:p>
            <a:pPr marL="457200" indent="-457200" defTabSz="3135313">
              <a:buSzPct val="50000"/>
              <a:buFontTx/>
              <a:buNone/>
            </a:pPr>
            <a:endParaRPr lang="en-US" sz="2800" b="0" dirty="0"/>
          </a:p>
          <a:p>
            <a:pPr marL="457200" indent="-457200" defTabSz="3135313">
              <a:buFontTx/>
              <a:buNone/>
            </a:pPr>
            <a:endParaRPr lang="en-US" sz="3600" dirty="0"/>
          </a:p>
          <a:p>
            <a:pPr marL="457200" indent="-457200" defTabSz="3135313">
              <a:buFontTx/>
              <a:buNone/>
            </a:pP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1042" name="Text Box 282"/>
          <p:cNvSpPr txBox="1">
            <a:spLocks noChangeArrowheads="1"/>
          </p:cNvSpPr>
          <p:nvPr/>
        </p:nvSpPr>
        <p:spPr bwMode="auto">
          <a:xfrm>
            <a:off x="18042176" y="12715587"/>
            <a:ext cx="1445895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13502" tIns="156751" rIns="313502" bIns="156751">
            <a:spAutoFit/>
          </a:bodyPr>
          <a:lstStyle/>
          <a:p>
            <a:pPr algn="ctr" defTabSz="3135313">
              <a:buFontTx/>
              <a:buNone/>
            </a:pPr>
            <a:r>
              <a:rPr lang="en-US" sz="5400" u="sng" dirty="0">
                <a:solidFill>
                  <a:srgbClr val="FF0000"/>
                </a:solidFill>
              </a:rPr>
              <a:t>Implementation results</a:t>
            </a:r>
          </a:p>
        </p:txBody>
      </p:sp>
      <p:sp>
        <p:nvSpPr>
          <p:cNvPr id="1043" name="Rectangle 278"/>
          <p:cNvSpPr>
            <a:spLocks noChangeArrowheads="1"/>
          </p:cNvSpPr>
          <p:nvPr/>
        </p:nvSpPr>
        <p:spPr bwMode="auto">
          <a:xfrm>
            <a:off x="704850" y="14116050"/>
            <a:ext cx="70866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13502" tIns="156751" rIns="313502" bIns="156751"/>
          <a:lstStyle/>
          <a:p>
            <a:pPr marL="457200" indent="-457200" defTabSz="3135313">
              <a:buFontTx/>
              <a:buNone/>
              <a:tabLst>
                <a:tab pos="1714500" algn="l"/>
              </a:tabLst>
            </a:pPr>
            <a:endParaRPr lang="en-US" sz="2600"/>
          </a:p>
        </p:txBody>
      </p:sp>
      <p:sp>
        <p:nvSpPr>
          <p:cNvPr id="1044" name="Rectangle 278"/>
          <p:cNvSpPr>
            <a:spLocks noChangeArrowheads="1"/>
          </p:cNvSpPr>
          <p:nvPr/>
        </p:nvSpPr>
        <p:spPr bwMode="auto">
          <a:xfrm>
            <a:off x="15487650" y="14116050"/>
            <a:ext cx="9525000" cy="754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156751" rIns="182880" bIns="156751"/>
          <a:lstStyle/>
          <a:p>
            <a:pPr marL="457200" indent="-457200" defTabSz="3135313">
              <a:buSzPct val="50000"/>
              <a:buFont typeface="Wingdings" pitchFamily="-106" charset="2"/>
              <a:buChar char="q"/>
            </a:pPr>
            <a:endParaRPr lang="en-US" sz="2800">
              <a:solidFill>
                <a:srgbClr val="0000FF"/>
              </a:solidFill>
            </a:endParaRPr>
          </a:p>
        </p:txBody>
      </p:sp>
      <p:grpSp>
        <p:nvGrpSpPr>
          <p:cNvPr id="1046" name="Group 680"/>
          <p:cNvGrpSpPr>
            <a:grpSpLocks/>
          </p:cNvGrpSpPr>
          <p:nvPr/>
        </p:nvGrpSpPr>
        <p:grpSpPr bwMode="auto">
          <a:xfrm>
            <a:off x="15735300" y="5165725"/>
            <a:ext cx="9734550" cy="5946775"/>
            <a:chOff x="76199" y="533399"/>
            <a:chExt cx="8762997" cy="5029194"/>
          </a:xfrm>
        </p:grpSpPr>
        <p:sp>
          <p:nvSpPr>
            <p:cNvPr id="682" name="Oval 681"/>
            <p:cNvSpPr/>
            <p:nvPr/>
          </p:nvSpPr>
          <p:spPr>
            <a:xfrm>
              <a:off x="3048644" y="533399"/>
              <a:ext cx="5790552" cy="502919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683" name="Rectangle 682"/>
            <p:cNvSpPr/>
            <p:nvPr/>
          </p:nvSpPr>
          <p:spPr bwMode="auto">
            <a:xfrm rot="13471044" flipH="1">
              <a:off x="4287640" y="3585017"/>
              <a:ext cx="1150393" cy="2242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684" name="Rectangle 683"/>
            <p:cNvSpPr/>
            <p:nvPr/>
          </p:nvSpPr>
          <p:spPr bwMode="auto">
            <a:xfrm rot="10800000" flipH="1">
              <a:off x="5355147" y="4092501"/>
              <a:ext cx="1124671" cy="225548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685" name="Rectangle 684"/>
            <p:cNvSpPr/>
            <p:nvPr/>
          </p:nvSpPr>
          <p:spPr bwMode="auto">
            <a:xfrm>
              <a:off x="5943920" y="4163655"/>
              <a:ext cx="483022" cy="149024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InSIF</a:t>
              </a:r>
            </a:p>
          </p:txBody>
        </p:sp>
        <p:sp>
          <p:nvSpPr>
            <p:cNvPr id="686" name="Rectangle 685"/>
            <p:cNvSpPr/>
            <p:nvPr/>
          </p:nvSpPr>
          <p:spPr bwMode="auto">
            <a:xfrm>
              <a:off x="5409452" y="4163655"/>
              <a:ext cx="481594" cy="149024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ExSIF</a:t>
              </a:r>
              <a:endParaRPr lang="en-US" sz="1000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687" name="Snip Same Side Corner Rectangle 686"/>
            <p:cNvSpPr/>
            <p:nvPr/>
          </p:nvSpPr>
          <p:spPr bwMode="auto">
            <a:xfrm flipV="1">
              <a:off x="4291927" y="1794054"/>
              <a:ext cx="3242538" cy="2521310"/>
            </a:xfrm>
            <a:prstGeom prst="snip2SameRect">
              <a:avLst>
                <a:gd name="adj1" fmla="val 39215"/>
                <a:gd name="adj2" fmla="val 0"/>
              </a:avLst>
            </a:prstGeom>
            <a:noFill/>
            <a:ln w="2540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688" name="Straight Arrow Connector 687"/>
            <p:cNvCxnSpPr/>
            <p:nvPr/>
          </p:nvCxnSpPr>
          <p:spPr bwMode="auto">
            <a:xfrm rot="16200000">
              <a:off x="5205621" y="4533485"/>
              <a:ext cx="437671" cy="143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6" name="TextBox 688"/>
            <p:cNvSpPr txBox="1">
              <a:spLocks noChangeArrowheads="1"/>
            </p:cNvSpPr>
            <p:nvPr/>
          </p:nvSpPr>
          <p:spPr bwMode="auto">
            <a:xfrm rot="-5400000">
              <a:off x="4963689" y="4934745"/>
              <a:ext cx="893798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down_data_in</a:t>
              </a:r>
              <a:endParaRPr lang="en-US" sz="1100"/>
            </a:p>
          </p:txBody>
        </p:sp>
        <p:cxnSp>
          <p:nvCxnSpPr>
            <p:cNvPr id="690" name="Straight Arrow Connector 689"/>
            <p:cNvCxnSpPr/>
            <p:nvPr/>
          </p:nvCxnSpPr>
          <p:spPr bwMode="auto">
            <a:xfrm rot="16200000" flipH="1">
              <a:off x="6195245" y="4534200"/>
              <a:ext cx="43767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8" name="TextBox 690"/>
            <p:cNvSpPr txBox="1">
              <a:spLocks noChangeArrowheads="1"/>
            </p:cNvSpPr>
            <p:nvPr/>
          </p:nvSpPr>
          <p:spPr bwMode="auto">
            <a:xfrm rot="-5400000">
              <a:off x="5933363" y="4914312"/>
              <a:ext cx="934664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down_data_out</a:t>
              </a:r>
              <a:endParaRPr lang="en-US" sz="1100"/>
            </a:p>
          </p:txBody>
        </p:sp>
        <p:cxnSp>
          <p:nvCxnSpPr>
            <p:cNvPr id="692" name="Straight Arrow Connector 691"/>
            <p:cNvCxnSpPr/>
            <p:nvPr/>
          </p:nvCxnSpPr>
          <p:spPr bwMode="auto">
            <a:xfrm rot="16200000">
              <a:off x="5317802" y="4534200"/>
              <a:ext cx="43767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0" name="TextBox 692"/>
            <p:cNvSpPr txBox="1">
              <a:spLocks noChangeArrowheads="1"/>
            </p:cNvSpPr>
            <p:nvPr/>
          </p:nvSpPr>
          <p:spPr bwMode="auto">
            <a:xfrm rot="-5400000">
              <a:off x="5093381" y="4952034"/>
              <a:ext cx="859219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down_req_in</a:t>
              </a:r>
              <a:endParaRPr lang="en-US" sz="1100"/>
            </a:p>
          </p:txBody>
        </p:sp>
        <p:cxnSp>
          <p:nvCxnSpPr>
            <p:cNvPr id="694" name="Straight Arrow Connector 693"/>
            <p:cNvCxnSpPr/>
            <p:nvPr/>
          </p:nvCxnSpPr>
          <p:spPr bwMode="auto">
            <a:xfrm rot="16200000" flipH="1">
              <a:off x="6056626" y="4534200"/>
              <a:ext cx="43767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2" name="TextBox 694"/>
            <p:cNvSpPr txBox="1">
              <a:spLocks noChangeArrowheads="1"/>
            </p:cNvSpPr>
            <p:nvPr/>
          </p:nvSpPr>
          <p:spPr bwMode="auto">
            <a:xfrm rot="-5400000">
              <a:off x="5816727" y="4936261"/>
              <a:ext cx="890766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down_req_out</a:t>
              </a:r>
              <a:endParaRPr lang="en-US" sz="1100"/>
            </a:p>
          </p:txBody>
        </p:sp>
        <p:cxnSp>
          <p:nvCxnSpPr>
            <p:cNvPr id="696" name="Straight Arrow Connector 695"/>
            <p:cNvCxnSpPr/>
            <p:nvPr/>
          </p:nvCxnSpPr>
          <p:spPr bwMode="auto">
            <a:xfrm rot="16200000">
              <a:off x="5409977" y="4533485"/>
              <a:ext cx="437671" cy="142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4" name="TextBox 696"/>
            <p:cNvSpPr txBox="1">
              <a:spLocks noChangeArrowheads="1"/>
            </p:cNvSpPr>
            <p:nvPr/>
          </p:nvSpPr>
          <p:spPr bwMode="auto">
            <a:xfrm rot="-5400000">
              <a:off x="5191512" y="4957774"/>
              <a:ext cx="847737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down_gnt_in</a:t>
              </a:r>
              <a:endParaRPr lang="en-US"/>
            </a:p>
          </p:txBody>
        </p:sp>
        <p:cxnSp>
          <p:nvCxnSpPr>
            <p:cNvPr id="698" name="Straight Arrow Connector 697"/>
            <p:cNvCxnSpPr/>
            <p:nvPr/>
          </p:nvCxnSpPr>
          <p:spPr bwMode="auto">
            <a:xfrm rot="16200000">
              <a:off x="5502865" y="4533485"/>
              <a:ext cx="437671" cy="143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6" name="TextBox 698"/>
            <p:cNvSpPr txBox="1">
              <a:spLocks noChangeArrowheads="1"/>
            </p:cNvSpPr>
            <p:nvPr/>
          </p:nvSpPr>
          <p:spPr bwMode="auto">
            <a:xfrm rot="-5400000">
              <a:off x="5277421" y="4951293"/>
              <a:ext cx="860698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down_dny_in</a:t>
              </a:r>
              <a:endParaRPr lang="en-US" sz="1100"/>
            </a:p>
          </p:txBody>
        </p:sp>
        <p:cxnSp>
          <p:nvCxnSpPr>
            <p:cNvPr id="700" name="Straight Arrow Connector 699"/>
            <p:cNvCxnSpPr/>
            <p:nvPr/>
          </p:nvCxnSpPr>
          <p:spPr bwMode="auto">
            <a:xfrm rot="16200000">
              <a:off x="5595040" y="4534200"/>
              <a:ext cx="43767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8" name="TextBox 700"/>
            <p:cNvSpPr txBox="1">
              <a:spLocks noChangeArrowheads="1"/>
            </p:cNvSpPr>
            <p:nvPr/>
          </p:nvSpPr>
          <p:spPr bwMode="auto">
            <a:xfrm rot="16200000">
              <a:off x="5485532" y="5070488"/>
              <a:ext cx="629257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 dirty="0" err="1"/>
                <a:t>down_ful_in</a:t>
              </a:r>
              <a:endParaRPr lang="en-US" sz="1100" dirty="0"/>
            </a:p>
          </p:txBody>
        </p:sp>
        <p:cxnSp>
          <p:nvCxnSpPr>
            <p:cNvPr id="702" name="Straight Arrow Connector 701"/>
            <p:cNvCxnSpPr/>
            <p:nvPr/>
          </p:nvCxnSpPr>
          <p:spPr bwMode="auto">
            <a:xfrm rot="16200000" flipH="1">
              <a:off x="5964452" y="4533485"/>
              <a:ext cx="437671" cy="142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0" name="TextBox 702"/>
            <p:cNvSpPr txBox="1">
              <a:spLocks noChangeArrowheads="1"/>
            </p:cNvSpPr>
            <p:nvPr/>
          </p:nvSpPr>
          <p:spPr bwMode="auto">
            <a:xfrm rot="-5400000">
              <a:off x="5716537" y="4928460"/>
              <a:ext cx="906367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down_gnt_out</a:t>
              </a:r>
              <a:endParaRPr lang="en-US" sz="1100"/>
            </a:p>
          </p:txBody>
        </p:sp>
        <p:cxnSp>
          <p:nvCxnSpPr>
            <p:cNvPr id="704" name="Straight Arrow Connector 703"/>
            <p:cNvCxnSpPr/>
            <p:nvPr/>
          </p:nvCxnSpPr>
          <p:spPr bwMode="auto">
            <a:xfrm rot="16200000" flipH="1">
              <a:off x="5872278" y="4534200"/>
              <a:ext cx="43767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2" name="TextBox 704"/>
            <p:cNvSpPr txBox="1">
              <a:spLocks noChangeArrowheads="1"/>
            </p:cNvSpPr>
            <p:nvPr/>
          </p:nvSpPr>
          <p:spPr bwMode="auto">
            <a:xfrm rot="-5400000">
              <a:off x="5615318" y="4919632"/>
              <a:ext cx="924023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down_dny_out</a:t>
              </a:r>
              <a:endParaRPr lang="en-US"/>
            </a:p>
          </p:txBody>
        </p:sp>
        <p:cxnSp>
          <p:nvCxnSpPr>
            <p:cNvPr id="706" name="Straight Arrow Connector 705"/>
            <p:cNvCxnSpPr/>
            <p:nvPr/>
          </p:nvCxnSpPr>
          <p:spPr bwMode="auto">
            <a:xfrm rot="16200000" flipH="1">
              <a:off x="5780103" y="4533485"/>
              <a:ext cx="437671" cy="143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4" name="TextBox 706"/>
            <p:cNvSpPr txBox="1">
              <a:spLocks noChangeArrowheads="1"/>
            </p:cNvSpPr>
            <p:nvPr/>
          </p:nvSpPr>
          <p:spPr bwMode="auto">
            <a:xfrm rot="-5400000">
              <a:off x="5543957" y="4940656"/>
              <a:ext cx="881971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down_ful_out</a:t>
              </a:r>
              <a:endParaRPr lang="en-US" sz="1100"/>
            </a:p>
          </p:txBody>
        </p:sp>
        <p:cxnSp>
          <p:nvCxnSpPr>
            <p:cNvPr id="708" name="Straight Arrow Connector 707"/>
            <p:cNvCxnSpPr/>
            <p:nvPr/>
          </p:nvCxnSpPr>
          <p:spPr bwMode="auto">
            <a:xfrm rot="13489060" flipV="1">
              <a:off x="7391558" y="3538027"/>
              <a:ext cx="410140" cy="13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6" name="TextBox 708"/>
            <p:cNvSpPr txBox="1">
              <a:spLocks noChangeArrowheads="1"/>
            </p:cNvSpPr>
            <p:nvPr/>
          </p:nvSpPr>
          <p:spPr bwMode="auto">
            <a:xfrm rot="13489060" flipV="1">
              <a:off x="7590711" y="3821761"/>
              <a:ext cx="852389" cy="182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r_loc_data_in</a:t>
              </a:r>
              <a:endParaRPr lang="en-US" sz="1100"/>
            </a:p>
          </p:txBody>
        </p:sp>
        <p:sp>
          <p:nvSpPr>
            <p:cNvPr id="1227" name="TextBox 709"/>
            <p:cNvSpPr txBox="1">
              <a:spLocks noChangeArrowheads="1"/>
            </p:cNvSpPr>
            <p:nvPr/>
          </p:nvSpPr>
          <p:spPr bwMode="auto">
            <a:xfrm rot="13489060" flipV="1">
              <a:off x="6718193" y="4150903"/>
              <a:ext cx="292540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Krl*w</a:t>
              </a:r>
              <a:endParaRPr lang="en-US" sz="900"/>
            </a:p>
          </p:txBody>
        </p:sp>
        <p:cxnSp>
          <p:nvCxnSpPr>
            <p:cNvPr id="711" name="Straight Arrow Connector 710"/>
            <p:cNvCxnSpPr/>
            <p:nvPr/>
          </p:nvCxnSpPr>
          <p:spPr bwMode="auto">
            <a:xfrm rot="13489060" flipH="1" flipV="1">
              <a:off x="6629869" y="4273745"/>
              <a:ext cx="410141" cy="13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9" name="TextBox 711"/>
            <p:cNvSpPr txBox="1">
              <a:spLocks noChangeArrowheads="1"/>
            </p:cNvSpPr>
            <p:nvPr/>
          </p:nvSpPr>
          <p:spPr bwMode="auto">
            <a:xfrm rot="13489060" flipV="1">
              <a:off x="6572752" y="4423667"/>
              <a:ext cx="1080867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             r_loc_data_out</a:t>
              </a:r>
              <a:endParaRPr lang="en-US" sz="1100"/>
            </a:p>
          </p:txBody>
        </p:sp>
        <p:cxnSp>
          <p:nvCxnSpPr>
            <p:cNvPr id="713" name="Straight Connector 712"/>
            <p:cNvCxnSpPr/>
            <p:nvPr/>
          </p:nvCxnSpPr>
          <p:spPr bwMode="auto">
            <a:xfrm rot="10800000" flipV="1">
              <a:off x="6692748" y="4148888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4" name="Straight Arrow Connector 713"/>
            <p:cNvCxnSpPr/>
            <p:nvPr/>
          </p:nvCxnSpPr>
          <p:spPr bwMode="auto">
            <a:xfrm rot="13489060" flipV="1">
              <a:off x="7307243" y="3623950"/>
              <a:ext cx="408711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2" name="TextBox 714"/>
            <p:cNvSpPr txBox="1">
              <a:spLocks noChangeArrowheads="1"/>
            </p:cNvSpPr>
            <p:nvPr/>
          </p:nvSpPr>
          <p:spPr bwMode="auto">
            <a:xfrm rot="13489060" flipV="1">
              <a:off x="7433849" y="3796205"/>
              <a:ext cx="788596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     r_loc_req_in</a:t>
              </a:r>
              <a:endParaRPr lang="en-US" sz="1100"/>
            </a:p>
          </p:txBody>
        </p:sp>
        <p:cxnSp>
          <p:nvCxnSpPr>
            <p:cNvPr id="716" name="Straight Arrow Connector 715"/>
            <p:cNvCxnSpPr/>
            <p:nvPr/>
          </p:nvCxnSpPr>
          <p:spPr bwMode="auto">
            <a:xfrm rot="13489060" flipH="1" flipV="1">
              <a:off x="6734191" y="4169026"/>
              <a:ext cx="410140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4" name="TextBox 716"/>
            <p:cNvSpPr txBox="1">
              <a:spLocks noChangeArrowheads="1"/>
            </p:cNvSpPr>
            <p:nvPr/>
          </p:nvSpPr>
          <p:spPr bwMode="auto">
            <a:xfrm rot="13489060" flipV="1">
              <a:off x="6760735" y="4332547"/>
              <a:ext cx="941434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         r_loc_req_out</a:t>
              </a:r>
              <a:endParaRPr lang="en-US" sz="1100"/>
            </a:p>
          </p:txBody>
        </p:sp>
        <p:cxnSp>
          <p:nvCxnSpPr>
            <p:cNvPr id="718" name="Straight Arrow Connector 717"/>
            <p:cNvCxnSpPr/>
            <p:nvPr/>
          </p:nvCxnSpPr>
          <p:spPr bwMode="auto">
            <a:xfrm rot="13489060" flipV="1">
              <a:off x="7237220" y="3693763"/>
              <a:ext cx="410140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6" name="TextBox 718"/>
            <p:cNvSpPr txBox="1">
              <a:spLocks noChangeArrowheads="1"/>
            </p:cNvSpPr>
            <p:nvPr/>
          </p:nvSpPr>
          <p:spPr bwMode="auto">
            <a:xfrm rot="13489060" flipV="1">
              <a:off x="7367055" y="3892295"/>
              <a:ext cx="763122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    r_loc_gnt_in</a:t>
              </a:r>
              <a:endParaRPr lang="en-US"/>
            </a:p>
          </p:txBody>
        </p:sp>
        <p:cxnSp>
          <p:nvCxnSpPr>
            <p:cNvPr id="720" name="Straight Arrow Connector 719"/>
            <p:cNvCxnSpPr/>
            <p:nvPr/>
          </p:nvCxnSpPr>
          <p:spPr bwMode="auto">
            <a:xfrm rot="13489060" flipV="1">
              <a:off x="7167196" y="3763575"/>
              <a:ext cx="410141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8" name="TextBox 720"/>
            <p:cNvSpPr txBox="1">
              <a:spLocks noChangeArrowheads="1"/>
            </p:cNvSpPr>
            <p:nvPr/>
          </p:nvSpPr>
          <p:spPr bwMode="auto">
            <a:xfrm rot="13489060" flipV="1">
              <a:off x="7273076" y="3959981"/>
              <a:ext cx="807366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     r_loc_dny_in</a:t>
              </a:r>
              <a:endParaRPr lang="en-US" sz="1100"/>
            </a:p>
          </p:txBody>
        </p:sp>
        <p:cxnSp>
          <p:nvCxnSpPr>
            <p:cNvPr id="722" name="Straight Arrow Connector 721"/>
            <p:cNvCxnSpPr/>
            <p:nvPr/>
          </p:nvCxnSpPr>
          <p:spPr bwMode="auto">
            <a:xfrm rot="13489060" flipV="1">
              <a:off x="7098601" y="3833388"/>
              <a:ext cx="408711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0" name="TextBox 722"/>
            <p:cNvSpPr txBox="1">
              <a:spLocks noChangeArrowheads="1"/>
            </p:cNvSpPr>
            <p:nvPr/>
          </p:nvSpPr>
          <p:spPr bwMode="auto">
            <a:xfrm rot="13489060" flipV="1">
              <a:off x="7291944" y="4045886"/>
              <a:ext cx="662571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 r_loc_ful_in</a:t>
              </a:r>
              <a:endParaRPr lang="en-US" sz="1100"/>
            </a:p>
          </p:txBody>
        </p:sp>
        <p:cxnSp>
          <p:nvCxnSpPr>
            <p:cNvPr id="724" name="Straight Arrow Connector 723"/>
            <p:cNvCxnSpPr/>
            <p:nvPr/>
          </p:nvCxnSpPr>
          <p:spPr bwMode="auto">
            <a:xfrm rot="13489060" flipH="1" flipV="1">
              <a:off x="6804214" y="4099213"/>
              <a:ext cx="41014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2" name="TextBox 724"/>
            <p:cNvSpPr txBox="1">
              <a:spLocks noChangeArrowheads="1"/>
            </p:cNvSpPr>
            <p:nvPr/>
          </p:nvSpPr>
          <p:spPr bwMode="auto">
            <a:xfrm rot="13489060" flipV="1">
              <a:off x="6844713" y="4264243"/>
              <a:ext cx="915962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        r_loc_gnt_out</a:t>
              </a:r>
              <a:endParaRPr lang="en-US" sz="1100"/>
            </a:p>
          </p:txBody>
        </p:sp>
        <p:cxnSp>
          <p:nvCxnSpPr>
            <p:cNvPr id="726" name="Straight Arrow Connector 725"/>
            <p:cNvCxnSpPr/>
            <p:nvPr/>
          </p:nvCxnSpPr>
          <p:spPr bwMode="auto">
            <a:xfrm rot="13489060" flipH="1" flipV="1">
              <a:off x="6874239" y="4029400"/>
              <a:ext cx="40871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4" name="TextBox 726"/>
            <p:cNvSpPr txBox="1">
              <a:spLocks noChangeArrowheads="1"/>
            </p:cNvSpPr>
            <p:nvPr/>
          </p:nvSpPr>
          <p:spPr bwMode="auto">
            <a:xfrm rot="13489060" flipV="1">
              <a:off x="6874636" y="4188855"/>
              <a:ext cx="984337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          r_loc_dny_out</a:t>
              </a:r>
              <a:endParaRPr lang="en-US"/>
            </a:p>
          </p:txBody>
        </p:sp>
        <p:cxnSp>
          <p:nvCxnSpPr>
            <p:cNvPr id="728" name="Straight Arrow Connector 727"/>
            <p:cNvCxnSpPr/>
            <p:nvPr/>
          </p:nvCxnSpPr>
          <p:spPr bwMode="auto">
            <a:xfrm rot="13489060" flipH="1" flipV="1">
              <a:off x="6942834" y="3958246"/>
              <a:ext cx="410140" cy="13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6" name="TextBox 728"/>
            <p:cNvSpPr txBox="1">
              <a:spLocks noChangeArrowheads="1"/>
            </p:cNvSpPr>
            <p:nvPr/>
          </p:nvSpPr>
          <p:spPr bwMode="auto">
            <a:xfrm rot="13489060" flipV="1">
              <a:off x="7017760" y="4132033"/>
              <a:ext cx="863675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       r_loc_ful_out</a:t>
              </a:r>
              <a:endParaRPr lang="en-US" sz="1100"/>
            </a:p>
          </p:txBody>
        </p:sp>
        <p:cxnSp>
          <p:nvCxnSpPr>
            <p:cNvPr id="730" name="Straight Arrow Connector 729"/>
            <p:cNvCxnSpPr/>
            <p:nvPr/>
          </p:nvCxnSpPr>
          <p:spPr bwMode="auto">
            <a:xfrm rot="10800000" flipV="1">
              <a:off x="7534465" y="2014233"/>
              <a:ext cx="410140" cy="134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8" name="TextBox 730"/>
            <p:cNvSpPr txBox="1">
              <a:spLocks noChangeArrowheads="1"/>
            </p:cNvSpPr>
            <p:nvPr/>
          </p:nvSpPr>
          <p:spPr bwMode="auto">
            <a:xfrm rot="10800000" flipV="1">
              <a:off x="7874994" y="1913963"/>
              <a:ext cx="694747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right_data_in</a:t>
              </a:r>
              <a:endParaRPr lang="en-US" sz="1100"/>
            </a:p>
          </p:txBody>
        </p:sp>
        <p:cxnSp>
          <p:nvCxnSpPr>
            <p:cNvPr id="732" name="Straight Arrow Connector 731"/>
            <p:cNvCxnSpPr/>
            <p:nvPr/>
          </p:nvCxnSpPr>
          <p:spPr bwMode="auto">
            <a:xfrm rot="10800000" flipH="1" flipV="1">
              <a:off x="7534465" y="3072162"/>
              <a:ext cx="41014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0" name="TextBox 732"/>
            <p:cNvSpPr txBox="1">
              <a:spLocks noChangeArrowheads="1"/>
            </p:cNvSpPr>
            <p:nvPr/>
          </p:nvSpPr>
          <p:spPr bwMode="auto">
            <a:xfrm rot="10800000" flipV="1">
              <a:off x="7860088" y="2971320"/>
              <a:ext cx="751056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right_data_out</a:t>
              </a:r>
              <a:endParaRPr lang="en-US" sz="1100"/>
            </a:p>
          </p:txBody>
        </p:sp>
        <p:cxnSp>
          <p:nvCxnSpPr>
            <p:cNvPr id="734" name="Straight Arrow Connector 733"/>
            <p:cNvCxnSpPr/>
            <p:nvPr/>
          </p:nvCxnSpPr>
          <p:spPr bwMode="auto">
            <a:xfrm rot="10800000" flipV="1">
              <a:off x="7534465" y="2135062"/>
              <a:ext cx="4101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2" name="TextBox 734"/>
            <p:cNvSpPr txBox="1">
              <a:spLocks noChangeArrowheads="1"/>
            </p:cNvSpPr>
            <p:nvPr/>
          </p:nvSpPr>
          <p:spPr bwMode="auto">
            <a:xfrm rot="10800000" flipV="1">
              <a:off x="7883794" y="2034000"/>
              <a:ext cx="651846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right_req_in</a:t>
              </a:r>
              <a:endParaRPr lang="en-US" sz="1100"/>
            </a:p>
          </p:txBody>
        </p:sp>
        <p:cxnSp>
          <p:nvCxnSpPr>
            <p:cNvPr id="736" name="Straight Arrow Connector 735"/>
            <p:cNvCxnSpPr/>
            <p:nvPr/>
          </p:nvCxnSpPr>
          <p:spPr bwMode="auto">
            <a:xfrm rot="10800000" flipH="1" flipV="1">
              <a:off x="7534465" y="2923139"/>
              <a:ext cx="410140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4" name="TextBox 736"/>
            <p:cNvSpPr txBox="1">
              <a:spLocks noChangeArrowheads="1"/>
            </p:cNvSpPr>
            <p:nvPr/>
          </p:nvSpPr>
          <p:spPr bwMode="auto">
            <a:xfrm rot="10800000" flipV="1">
              <a:off x="7867827" y="2823322"/>
              <a:ext cx="708155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right_req_out</a:t>
              </a:r>
              <a:endParaRPr lang="en-US" sz="1100"/>
            </a:p>
          </p:txBody>
        </p:sp>
        <p:cxnSp>
          <p:nvCxnSpPr>
            <p:cNvPr id="738" name="Straight Arrow Connector 737"/>
            <p:cNvCxnSpPr/>
            <p:nvPr/>
          </p:nvCxnSpPr>
          <p:spPr bwMode="auto">
            <a:xfrm rot="10800000" flipV="1">
              <a:off x="7534465" y="2233068"/>
              <a:ext cx="410140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6" name="TextBox 738"/>
            <p:cNvSpPr txBox="1">
              <a:spLocks noChangeArrowheads="1"/>
            </p:cNvSpPr>
            <p:nvPr/>
          </p:nvSpPr>
          <p:spPr bwMode="auto">
            <a:xfrm rot="10800000" flipV="1">
              <a:off x="7871337" y="2132668"/>
              <a:ext cx="650504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right_gnt_in</a:t>
              </a:r>
              <a:endParaRPr lang="en-US"/>
            </a:p>
          </p:txBody>
        </p:sp>
        <p:cxnSp>
          <p:nvCxnSpPr>
            <p:cNvPr id="740" name="Straight Arrow Connector 739"/>
            <p:cNvCxnSpPr/>
            <p:nvPr/>
          </p:nvCxnSpPr>
          <p:spPr bwMode="auto">
            <a:xfrm rot="10800000" flipV="1">
              <a:off x="7534465" y="2332417"/>
              <a:ext cx="41014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8" name="TextBox 740"/>
            <p:cNvSpPr txBox="1">
              <a:spLocks noChangeArrowheads="1"/>
            </p:cNvSpPr>
            <p:nvPr/>
          </p:nvSpPr>
          <p:spPr bwMode="auto">
            <a:xfrm rot="10800000" flipV="1">
              <a:off x="7872275" y="2231330"/>
              <a:ext cx="670616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right_dny_in</a:t>
              </a:r>
              <a:endParaRPr lang="en-US" sz="1100"/>
            </a:p>
          </p:txBody>
        </p:sp>
        <p:cxnSp>
          <p:nvCxnSpPr>
            <p:cNvPr id="742" name="Straight Arrow Connector 741"/>
            <p:cNvCxnSpPr/>
            <p:nvPr/>
          </p:nvCxnSpPr>
          <p:spPr bwMode="auto">
            <a:xfrm rot="10800000" flipV="1">
              <a:off x="7534465" y="2430423"/>
              <a:ext cx="410140" cy="13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0" name="TextBox 742"/>
            <p:cNvSpPr txBox="1">
              <a:spLocks noChangeArrowheads="1"/>
            </p:cNvSpPr>
            <p:nvPr/>
          </p:nvSpPr>
          <p:spPr bwMode="auto">
            <a:xfrm rot="10800000" flipV="1">
              <a:off x="7872039" y="2329997"/>
              <a:ext cx="622350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right_ful_in</a:t>
              </a:r>
              <a:endParaRPr lang="en-US" sz="1100"/>
            </a:p>
          </p:txBody>
        </p:sp>
        <p:cxnSp>
          <p:nvCxnSpPr>
            <p:cNvPr id="744" name="Straight Arrow Connector 743"/>
            <p:cNvCxnSpPr/>
            <p:nvPr/>
          </p:nvCxnSpPr>
          <p:spPr bwMode="auto">
            <a:xfrm rot="10800000" flipH="1" flipV="1">
              <a:off x="7534465" y="2825133"/>
              <a:ext cx="410140" cy="13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2" name="TextBox 744"/>
            <p:cNvSpPr txBox="1">
              <a:spLocks noChangeArrowheads="1"/>
            </p:cNvSpPr>
            <p:nvPr/>
          </p:nvSpPr>
          <p:spPr bwMode="auto">
            <a:xfrm rot="10800000" flipV="1">
              <a:off x="7866324" y="2724657"/>
              <a:ext cx="706813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right_gnt_out</a:t>
              </a:r>
              <a:endParaRPr lang="en-US" sz="1100"/>
            </a:p>
          </p:txBody>
        </p:sp>
        <p:cxnSp>
          <p:nvCxnSpPr>
            <p:cNvPr id="746" name="Straight Arrow Connector 745"/>
            <p:cNvCxnSpPr/>
            <p:nvPr/>
          </p:nvCxnSpPr>
          <p:spPr bwMode="auto">
            <a:xfrm rot="10800000" flipH="1" flipV="1">
              <a:off x="7534465" y="2725784"/>
              <a:ext cx="410140" cy="13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4" name="TextBox 746"/>
            <p:cNvSpPr txBox="1">
              <a:spLocks noChangeArrowheads="1"/>
            </p:cNvSpPr>
            <p:nvPr/>
          </p:nvSpPr>
          <p:spPr bwMode="auto">
            <a:xfrm rot="10800000" flipV="1">
              <a:off x="7864971" y="2625992"/>
              <a:ext cx="726925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right_dny_out</a:t>
              </a:r>
              <a:endParaRPr lang="en-US"/>
            </a:p>
          </p:txBody>
        </p:sp>
        <p:cxnSp>
          <p:nvCxnSpPr>
            <p:cNvPr id="748" name="Straight Arrow Connector 747"/>
            <p:cNvCxnSpPr/>
            <p:nvPr/>
          </p:nvCxnSpPr>
          <p:spPr bwMode="auto">
            <a:xfrm rot="10800000" flipH="1" flipV="1">
              <a:off x="7534465" y="2627778"/>
              <a:ext cx="410140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6" name="TextBox 748"/>
            <p:cNvSpPr txBox="1">
              <a:spLocks noChangeArrowheads="1"/>
            </p:cNvSpPr>
            <p:nvPr/>
          </p:nvSpPr>
          <p:spPr bwMode="auto">
            <a:xfrm rot="10800000" flipV="1">
              <a:off x="7870269" y="2527328"/>
              <a:ext cx="678660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right_ful_out</a:t>
              </a:r>
              <a:endParaRPr lang="en-US" sz="1100"/>
            </a:p>
          </p:txBody>
        </p:sp>
        <p:sp>
          <p:nvSpPr>
            <p:cNvPr id="750" name="Rectangle 749"/>
            <p:cNvSpPr/>
            <p:nvPr/>
          </p:nvSpPr>
          <p:spPr bwMode="auto">
            <a:xfrm rot="8088439" flipH="1">
              <a:off x="6384870" y="3572271"/>
              <a:ext cx="1200240" cy="22150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751" name="Rectangle 750"/>
            <p:cNvSpPr/>
            <p:nvPr/>
          </p:nvSpPr>
          <p:spPr bwMode="auto">
            <a:xfrm rot="18888439" flipH="1">
              <a:off x="6518578" y="3847317"/>
              <a:ext cx="515539" cy="138619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InSIF</a:t>
              </a:r>
            </a:p>
          </p:txBody>
        </p:sp>
        <p:sp>
          <p:nvSpPr>
            <p:cNvPr id="752" name="Rectangle 751"/>
            <p:cNvSpPr/>
            <p:nvPr/>
          </p:nvSpPr>
          <p:spPr bwMode="auto">
            <a:xfrm rot="18888439" flipH="1">
              <a:off x="6970833" y="3429112"/>
              <a:ext cx="514196" cy="138619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ExSIF</a:t>
              </a:r>
              <a:endParaRPr lang="en-US" sz="1000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753" name="Rectangle 752"/>
            <p:cNvSpPr/>
            <p:nvPr/>
          </p:nvSpPr>
          <p:spPr bwMode="auto">
            <a:xfrm rot="5400000" flipH="1">
              <a:off x="6828594" y="2438790"/>
              <a:ext cx="1200240" cy="21150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754" name="Rectangle 753"/>
            <p:cNvSpPr/>
            <p:nvPr/>
          </p:nvSpPr>
          <p:spPr bwMode="auto">
            <a:xfrm rot="5400000">
              <a:off x="7201669" y="2761194"/>
              <a:ext cx="515539" cy="138619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100">
                  <a:solidFill>
                    <a:schemeClr val="tx1"/>
                  </a:solidFill>
                  <a:ea typeface="ＭＳ Ｐゴシック" pitchFamily="-106" charset="-128"/>
                </a:rPr>
                <a:t>InSIF</a:t>
              </a:r>
            </a:p>
          </p:txBody>
        </p:sp>
        <p:sp>
          <p:nvSpPr>
            <p:cNvPr id="755" name="Rectangle 754"/>
            <p:cNvSpPr/>
            <p:nvPr/>
          </p:nvSpPr>
          <p:spPr bwMode="auto">
            <a:xfrm rot="5400000">
              <a:off x="7201669" y="2189267"/>
              <a:ext cx="515539" cy="138619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ExSIF</a:t>
              </a:r>
              <a:endParaRPr lang="en-US" sz="1000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756" name="Straight Arrow Connector 755"/>
            <p:cNvCxnSpPr/>
            <p:nvPr/>
          </p:nvCxnSpPr>
          <p:spPr bwMode="auto">
            <a:xfrm rot="5400000" flipV="1">
              <a:off x="5241348" y="1575846"/>
              <a:ext cx="437671" cy="142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4" name="TextBox 756"/>
            <p:cNvSpPr txBox="1">
              <a:spLocks noChangeArrowheads="1"/>
            </p:cNvSpPr>
            <p:nvPr/>
          </p:nvSpPr>
          <p:spPr bwMode="auto">
            <a:xfrm rot="5400000" flipV="1">
              <a:off x="5154377" y="976760"/>
              <a:ext cx="584237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up_data_in</a:t>
              </a:r>
              <a:endParaRPr lang="en-US" sz="1100"/>
            </a:p>
          </p:txBody>
        </p:sp>
        <p:cxnSp>
          <p:nvCxnSpPr>
            <p:cNvPr id="758" name="Straight Arrow Connector 757"/>
            <p:cNvCxnSpPr/>
            <p:nvPr/>
          </p:nvCxnSpPr>
          <p:spPr bwMode="auto">
            <a:xfrm rot="5400000" flipH="1" flipV="1">
              <a:off x="6231686" y="1575846"/>
              <a:ext cx="437671" cy="143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6" name="TextBox 758"/>
            <p:cNvSpPr txBox="1">
              <a:spLocks noChangeArrowheads="1"/>
            </p:cNvSpPr>
            <p:nvPr/>
          </p:nvSpPr>
          <p:spPr bwMode="auto">
            <a:xfrm rot="5400000" flipV="1">
              <a:off x="6117462" y="951246"/>
              <a:ext cx="638262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up_data_out</a:t>
              </a:r>
              <a:endParaRPr lang="en-US" sz="1100"/>
            </a:p>
          </p:txBody>
        </p:sp>
        <p:cxnSp>
          <p:nvCxnSpPr>
            <p:cNvPr id="760" name="Straight Arrow Connector 759"/>
            <p:cNvCxnSpPr/>
            <p:nvPr/>
          </p:nvCxnSpPr>
          <p:spPr bwMode="auto">
            <a:xfrm rot="5400000" flipV="1">
              <a:off x="5353528" y="1576561"/>
              <a:ext cx="43767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8" name="TextBox 760"/>
            <p:cNvSpPr txBox="1">
              <a:spLocks noChangeArrowheads="1"/>
            </p:cNvSpPr>
            <p:nvPr/>
          </p:nvSpPr>
          <p:spPr bwMode="auto">
            <a:xfrm rot="5400000" flipV="1">
              <a:off x="5287359" y="1009131"/>
              <a:ext cx="543075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up_req_in</a:t>
              </a:r>
              <a:endParaRPr lang="en-US" sz="1100"/>
            </a:p>
          </p:txBody>
        </p:sp>
        <p:cxnSp>
          <p:nvCxnSpPr>
            <p:cNvPr id="762" name="Straight Arrow Connector 761"/>
            <p:cNvCxnSpPr/>
            <p:nvPr/>
          </p:nvCxnSpPr>
          <p:spPr bwMode="auto">
            <a:xfrm rot="5400000" flipH="1" flipV="1">
              <a:off x="6093068" y="1575846"/>
              <a:ext cx="437671" cy="142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0" name="TextBox 762"/>
            <p:cNvSpPr txBox="1">
              <a:spLocks noChangeArrowheads="1"/>
            </p:cNvSpPr>
            <p:nvPr/>
          </p:nvSpPr>
          <p:spPr bwMode="auto">
            <a:xfrm rot="5400000" flipV="1">
              <a:off x="5999458" y="977549"/>
              <a:ext cx="597100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up_req_out</a:t>
              </a:r>
              <a:endParaRPr lang="en-US" sz="1100"/>
            </a:p>
          </p:txBody>
        </p:sp>
        <p:cxnSp>
          <p:nvCxnSpPr>
            <p:cNvPr id="764" name="Straight Arrow Connector 763"/>
            <p:cNvCxnSpPr/>
            <p:nvPr/>
          </p:nvCxnSpPr>
          <p:spPr bwMode="auto">
            <a:xfrm rot="5400000" flipV="1">
              <a:off x="5445703" y="1575846"/>
              <a:ext cx="437671" cy="143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2" name="TextBox 764"/>
            <p:cNvSpPr txBox="1">
              <a:spLocks noChangeArrowheads="1"/>
            </p:cNvSpPr>
            <p:nvPr/>
          </p:nvSpPr>
          <p:spPr bwMode="auto">
            <a:xfrm rot="5400000" flipV="1">
              <a:off x="5380393" y="1011499"/>
              <a:ext cx="541789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up_gnt_in</a:t>
              </a:r>
              <a:endParaRPr lang="en-US"/>
            </a:p>
          </p:txBody>
        </p:sp>
        <p:cxnSp>
          <p:nvCxnSpPr>
            <p:cNvPr id="766" name="Straight Arrow Connector 765"/>
            <p:cNvCxnSpPr/>
            <p:nvPr/>
          </p:nvCxnSpPr>
          <p:spPr bwMode="auto">
            <a:xfrm rot="5400000" flipV="1">
              <a:off x="5538592" y="1575846"/>
              <a:ext cx="437671" cy="142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4" name="TextBox 766"/>
            <p:cNvSpPr txBox="1">
              <a:spLocks noChangeArrowheads="1"/>
            </p:cNvSpPr>
            <p:nvPr/>
          </p:nvSpPr>
          <p:spPr bwMode="auto">
            <a:xfrm rot="5400000" flipV="1">
              <a:off x="5463133" y="1002025"/>
              <a:ext cx="561083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up_dny_in</a:t>
              </a:r>
              <a:endParaRPr lang="en-US" sz="1100"/>
            </a:p>
          </p:txBody>
        </p:sp>
        <p:cxnSp>
          <p:nvCxnSpPr>
            <p:cNvPr id="768" name="Straight Arrow Connector 767"/>
            <p:cNvCxnSpPr/>
            <p:nvPr/>
          </p:nvCxnSpPr>
          <p:spPr bwMode="auto">
            <a:xfrm rot="5400000" flipV="1">
              <a:off x="5630766" y="1576561"/>
              <a:ext cx="43767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6" name="TextBox 768"/>
            <p:cNvSpPr txBox="1">
              <a:spLocks noChangeArrowheads="1"/>
            </p:cNvSpPr>
            <p:nvPr/>
          </p:nvSpPr>
          <p:spPr bwMode="auto">
            <a:xfrm rot="5400000" flipV="1">
              <a:off x="5578677" y="1024132"/>
              <a:ext cx="514777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up_ful_in</a:t>
              </a:r>
              <a:endParaRPr lang="en-US" sz="1100"/>
            </a:p>
          </p:txBody>
        </p:sp>
        <p:cxnSp>
          <p:nvCxnSpPr>
            <p:cNvPr id="770" name="Straight Arrow Connector 769"/>
            <p:cNvCxnSpPr/>
            <p:nvPr/>
          </p:nvCxnSpPr>
          <p:spPr bwMode="auto">
            <a:xfrm rot="5400000" flipH="1" flipV="1">
              <a:off x="6000178" y="1575846"/>
              <a:ext cx="437671" cy="143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88" name="TextBox 770"/>
            <p:cNvSpPr txBox="1">
              <a:spLocks noChangeArrowheads="1"/>
            </p:cNvSpPr>
            <p:nvPr/>
          </p:nvSpPr>
          <p:spPr bwMode="auto">
            <a:xfrm rot="5400000" flipV="1">
              <a:off x="5907713" y="979918"/>
              <a:ext cx="595813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up_gnt_out</a:t>
              </a:r>
              <a:endParaRPr lang="en-US" sz="1100"/>
            </a:p>
          </p:txBody>
        </p:sp>
        <p:cxnSp>
          <p:nvCxnSpPr>
            <p:cNvPr id="772" name="Straight Arrow Connector 771"/>
            <p:cNvCxnSpPr/>
            <p:nvPr/>
          </p:nvCxnSpPr>
          <p:spPr bwMode="auto">
            <a:xfrm rot="5400000" flipH="1" flipV="1">
              <a:off x="5908004" y="1576561"/>
              <a:ext cx="43767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0" name="TextBox 772"/>
            <p:cNvSpPr txBox="1">
              <a:spLocks noChangeArrowheads="1"/>
            </p:cNvSpPr>
            <p:nvPr/>
          </p:nvSpPr>
          <p:spPr bwMode="auto">
            <a:xfrm rot="5400000" flipV="1">
              <a:off x="5805676" y="970446"/>
              <a:ext cx="615110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up_dny_out</a:t>
              </a:r>
              <a:endParaRPr lang="en-US"/>
            </a:p>
          </p:txBody>
        </p:sp>
        <p:cxnSp>
          <p:nvCxnSpPr>
            <p:cNvPr id="774" name="Straight Arrow Connector 773"/>
            <p:cNvCxnSpPr/>
            <p:nvPr/>
          </p:nvCxnSpPr>
          <p:spPr bwMode="auto">
            <a:xfrm rot="5400000" flipH="1" flipV="1">
              <a:off x="5815830" y="1575846"/>
              <a:ext cx="437671" cy="1429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2" name="TextBox 774"/>
            <p:cNvSpPr txBox="1">
              <a:spLocks noChangeArrowheads="1"/>
            </p:cNvSpPr>
            <p:nvPr/>
          </p:nvSpPr>
          <p:spPr bwMode="auto">
            <a:xfrm rot="5400000" flipV="1">
              <a:off x="5736443" y="988413"/>
              <a:ext cx="568802" cy="180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up_ful_out</a:t>
              </a:r>
              <a:endParaRPr lang="en-US" sz="1100"/>
            </a:p>
          </p:txBody>
        </p:sp>
        <p:sp>
          <p:nvSpPr>
            <p:cNvPr id="776" name="Rectangle 775"/>
            <p:cNvSpPr/>
            <p:nvPr/>
          </p:nvSpPr>
          <p:spPr bwMode="auto">
            <a:xfrm rot="10800000" flipV="1">
              <a:off x="5390874" y="1794054"/>
              <a:ext cx="1124670" cy="22420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777" name="Rectangle 776"/>
            <p:cNvSpPr/>
            <p:nvPr/>
          </p:nvSpPr>
          <p:spPr bwMode="auto">
            <a:xfrm>
              <a:off x="5979647" y="1799425"/>
              <a:ext cx="481593" cy="147681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InSIF</a:t>
              </a:r>
              <a:endParaRPr lang="en-US" sz="11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sp>
          <p:nvSpPr>
            <p:cNvPr id="778" name="Rectangle 777"/>
            <p:cNvSpPr/>
            <p:nvPr/>
          </p:nvSpPr>
          <p:spPr bwMode="auto">
            <a:xfrm>
              <a:off x="5443749" y="1799425"/>
              <a:ext cx="483022" cy="147681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ExSIF</a:t>
              </a:r>
              <a:endParaRPr lang="en-US" sz="1000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1296" name="TextBox 778"/>
            <p:cNvSpPr txBox="1">
              <a:spLocks noChangeArrowheads="1"/>
            </p:cNvSpPr>
            <p:nvPr/>
          </p:nvSpPr>
          <p:spPr bwMode="auto">
            <a:xfrm rot="10800000" flipH="1" flipV="1">
              <a:off x="3886299" y="1876981"/>
              <a:ext cx="291198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kr*w</a:t>
              </a:r>
              <a:endParaRPr lang="en-US" sz="1000"/>
            </a:p>
          </p:txBody>
        </p:sp>
        <p:cxnSp>
          <p:nvCxnSpPr>
            <p:cNvPr id="780" name="Straight Arrow Connector 779"/>
            <p:cNvCxnSpPr/>
            <p:nvPr/>
          </p:nvCxnSpPr>
          <p:spPr bwMode="auto">
            <a:xfrm rot="10800000" flipH="1" flipV="1">
              <a:off x="3891790" y="2014233"/>
              <a:ext cx="408711" cy="134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8" name="TextBox 780"/>
            <p:cNvSpPr txBox="1">
              <a:spLocks noChangeArrowheads="1"/>
            </p:cNvSpPr>
            <p:nvPr/>
          </p:nvSpPr>
          <p:spPr bwMode="auto">
            <a:xfrm rot="10800000" flipH="1" flipV="1">
              <a:off x="3280333" y="1913964"/>
              <a:ext cx="633075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left_data_in</a:t>
              </a:r>
              <a:endParaRPr lang="en-US" sz="1100"/>
            </a:p>
          </p:txBody>
        </p:sp>
        <p:sp>
          <p:nvSpPr>
            <p:cNvPr id="1299" name="TextBox 781"/>
            <p:cNvSpPr txBox="1">
              <a:spLocks noChangeArrowheads="1"/>
            </p:cNvSpPr>
            <p:nvPr/>
          </p:nvSpPr>
          <p:spPr bwMode="auto">
            <a:xfrm rot="10800000" flipH="1" flipV="1">
              <a:off x="3969401" y="2934342"/>
              <a:ext cx="283154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kl*w</a:t>
              </a:r>
              <a:endParaRPr lang="en-US" sz="1000"/>
            </a:p>
          </p:txBody>
        </p:sp>
        <p:cxnSp>
          <p:nvCxnSpPr>
            <p:cNvPr id="783" name="Straight Arrow Connector 782"/>
            <p:cNvCxnSpPr/>
            <p:nvPr/>
          </p:nvCxnSpPr>
          <p:spPr bwMode="auto">
            <a:xfrm rot="10800000" flipV="1">
              <a:off x="3891790" y="3072162"/>
              <a:ext cx="408711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1" name="TextBox 783"/>
            <p:cNvSpPr txBox="1">
              <a:spLocks noChangeArrowheads="1"/>
            </p:cNvSpPr>
            <p:nvPr/>
          </p:nvSpPr>
          <p:spPr bwMode="auto">
            <a:xfrm rot="10800000" flipH="1" flipV="1">
              <a:off x="3238806" y="2971320"/>
              <a:ext cx="689385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 dirty="0" err="1"/>
                <a:t>left_data_out</a:t>
              </a:r>
              <a:endParaRPr lang="en-US" sz="1100" dirty="0"/>
            </a:p>
          </p:txBody>
        </p:sp>
        <p:cxnSp>
          <p:nvCxnSpPr>
            <p:cNvPr id="785" name="Straight Connector 784"/>
            <p:cNvCxnSpPr/>
            <p:nvPr/>
          </p:nvCxnSpPr>
          <p:spPr bwMode="auto">
            <a:xfrm rot="5400000">
              <a:off x="4155881" y="3057070"/>
              <a:ext cx="102034" cy="328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6" name="Straight Arrow Connector 785"/>
            <p:cNvCxnSpPr/>
            <p:nvPr/>
          </p:nvCxnSpPr>
          <p:spPr bwMode="auto">
            <a:xfrm rot="10800000" flipH="1" flipV="1">
              <a:off x="3891790" y="2135062"/>
              <a:ext cx="40871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4" name="TextBox 786"/>
            <p:cNvSpPr txBox="1">
              <a:spLocks noChangeArrowheads="1"/>
            </p:cNvSpPr>
            <p:nvPr/>
          </p:nvSpPr>
          <p:spPr bwMode="auto">
            <a:xfrm rot="10800000" flipH="1" flipV="1">
              <a:off x="3280343" y="2034001"/>
              <a:ext cx="590173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left_req_in</a:t>
              </a:r>
              <a:endParaRPr lang="en-US" sz="1100"/>
            </a:p>
          </p:txBody>
        </p:sp>
        <p:cxnSp>
          <p:nvCxnSpPr>
            <p:cNvPr id="788" name="Straight Arrow Connector 787"/>
            <p:cNvCxnSpPr/>
            <p:nvPr/>
          </p:nvCxnSpPr>
          <p:spPr bwMode="auto">
            <a:xfrm rot="10800000" flipV="1">
              <a:off x="3891790" y="2923139"/>
              <a:ext cx="408711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6" name="TextBox 788"/>
            <p:cNvSpPr txBox="1">
              <a:spLocks noChangeArrowheads="1"/>
            </p:cNvSpPr>
            <p:nvPr/>
          </p:nvSpPr>
          <p:spPr bwMode="auto">
            <a:xfrm rot="10800000" flipH="1" flipV="1">
              <a:off x="3238816" y="2823323"/>
              <a:ext cx="646483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 dirty="0" err="1"/>
                <a:t>left_req_out</a:t>
              </a:r>
              <a:endParaRPr lang="en-US" sz="1100" dirty="0"/>
            </a:p>
          </p:txBody>
        </p:sp>
        <p:cxnSp>
          <p:nvCxnSpPr>
            <p:cNvPr id="790" name="Straight Arrow Connector 789"/>
            <p:cNvCxnSpPr/>
            <p:nvPr/>
          </p:nvCxnSpPr>
          <p:spPr bwMode="auto">
            <a:xfrm rot="10800000" flipH="1" flipV="1">
              <a:off x="3891790" y="2233068"/>
              <a:ext cx="408711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8" name="TextBox 790"/>
            <p:cNvSpPr txBox="1">
              <a:spLocks noChangeArrowheads="1"/>
            </p:cNvSpPr>
            <p:nvPr/>
          </p:nvSpPr>
          <p:spPr bwMode="auto">
            <a:xfrm rot="10800000" flipH="1" flipV="1">
              <a:off x="3278797" y="2132668"/>
              <a:ext cx="588833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left_gnt_in</a:t>
              </a:r>
              <a:endParaRPr lang="en-US"/>
            </a:p>
          </p:txBody>
        </p:sp>
        <p:cxnSp>
          <p:nvCxnSpPr>
            <p:cNvPr id="792" name="Straight Arrow Connector 791"/>
            <p:cNvCxnSpPr/>
            <p:nvPr/>
          </p:nvCxnSpPr>
          <p:spPr bwMode="auto">
            <a:xfrm rot="10800000" flipH="1" flipV="1">
              <a:off x="3891790" y="2332417"/>
              <a:ext cx="408711" cy="0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0" name="TextBox 792"/>
            <p:cNvSpPr txBox="1">
              <a:spLocks noChangeArrowheads="1"/>
            </p:cNvSpPr>
            <p:nvPr/>
          </p:nvSpPr>
          <p:spPr bwMode="auto">
            <a:xfrm rot="10800000" flipH="1" flipV="1">
              <a:off x="3277612" y="2231331"/>
              <a:ext cx="608943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left_dny_in</a:t>
              </a:r>
              <a:endParaRPr lang="en-US" sz="1100"/>
            </a:p>
          </p:txBody>
        </p:sp>
        <p:cxnSp>
          <p:nvCxnSpPr>
            <p:cNvPr id="794" name="Straight Arrow Connector 793"/>
            <p:cNvCxnSpPr/>
            <p:nvPr/>
          </p:nvCxnSpPr>
          <p:spPr bwMode="auto">
            <a:xfrm rot="10800000" flipH="1" flipV="1">
              <a:off x="3891790" y="2430423"/>
              <a:ext cx="408711" cy="13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2" name="TextBox 794"/>
            <p:cNvSpPr txBox="1">
              <a:spLocks noChangeArrowheads="1"/>
            </p:cNvSpPr>
            <p:nvPr/>
          </p:nvSpPr>
          <p:spPr bwMode="auto">
            <a:xfrm rot="10800000" flipH="1" flipV="1">
              <a:off x="3281044" y="2329998"/>
              <a:ext cx="560678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 dirty="0" err="1"/>
                <a:t>left_ful_in</a:t>
              </a:r>
              <a:endParaRPr lang="en-US" sz="1100" dirty="0"/>
            </a:p>
          </p:txBody>
        </p:sp>
        <p:cxnSp>
          <p:nvCxnSpPr>
            <p:cNvPr id="796" name="Straight Arrow Connector 795"/>
            <p:cNvCxnSpPr/>
            <p:nvPr/>
          </p:nvCxnSpPr>
          <p:spPr bwMode="auto">
            <a:xfrm rot="10800000" flipV="1">
              <a:off x="3891790" y="2825133"/>
              <a:ext cx="408711" cy="13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4" name="TextBox 796"/>
            <p:cNvSpPr txBox="1">
              <a:spLocks noChangeArrowheads="1"/>
            </p:cNvSpPr>
            <p:nvPr/>
          </p:nvSpPr>
          <p:spPr bwMode="auto">
            <a:xfrm rot="10800000" flipH="1" flipV="1">
              <a:off x="3237269" y="2724657"/>
              <a:ext cx="645142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left_gnt_out</a:t>
              </a:r>
              <a:endParaRPr lang="en-US" sz="1100"/>
            </a:p>
          </p:txBody>
        </p:sp>
        <p:cxnSp>
          <p:nvCxnSpPr>
            <p:cNvPr id="798" name="Straight Arrow Connector 797"/>
            <p:cNvCxnSpPr/>
            <p:nvPr/>
          </p:nvCxnSpPr>
          <p:spPr bwMode="auto">
            <a:xfrm rot="10800000" flipV="1">
              <a:off x="3891790" y="2725784"/>
              <a:ext cx="408711" cy="1342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6" name="TextBox 798"/>
            <p:cNvSpPr txBox="1">
              <a:spLocks noChangeArrowheads="1"/>
            </p:cNvSpPr>
            <p:nvPr/>
          </p:nvSpPr>
          <p:spPr bwMode="auto">
            <a:xfrm rot="10800000" flipH="1" flipV="1">
              <a:off x="3236086" y="2625993"/>
              <a:ext cx="665253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left_dny_out</a:t>
              </a:r>
              <a:endParaRPr lang="en-US"/>
            </a:p>
          </p:txBody>
        </p:sp>
        <p:cxnSp>
          <p:nvCxnSpPr>
            <p:cNvPr id="800" name="Straight Arrow Connector 799"/>
            <p:cNvCxnSpPr/>
            <p:nvPr/>
          </p:nvCxnSpPr>
          <p:spPr bwMode="auto">
            <a:xfrm rot="10800000" flipV="1">
              <a:off x="3891790" y="2627778"/>
              <a:ext cx="408711" cy="1343"/>
            </a:xfrm>
            <a:prstGeom prst="straightConnector1">
              <a:avLst/>
            </a:prstGeom>
            <a:ln w="127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8" name="TextBox 800"/>
            <p:cNvSpPr txBox="1">
              <a:spLocks noChangeArrowheads="1"/>
            </p:cNvSpPr>
            <p:nvPr/>
          </p:nvSpPr>
          <p:spPr bwMode="auto">
            <a:xfrm rot="10800000" flipH="1" flipV="1">
              <a:off x="3239517" y="2527329"/>
              <a:ext cx="616987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left_ful_out</a:t>
              </a:r>
              <a:endParaRPr lang="en-US" sz="1100"/>
            </a:p>
          </p:txBody>
        </p:sp>
        <p:sp>
          <p:nvSpPr>
            <p:cNvPr id="802" name="Rectangle 801"/>
            <p:cNvSpPr/>
            <p:nvPr/>
          </p:nvSpPr>
          <p:spPr bwMode="auto">
            <a:xfrm rot="16200000">
              <a:off x="3806131" y="2438790"/>
              <a:ext cx="1200240" cy="211501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19050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803" name="Rectangle 802"/>
            <p:cNvSpPr/>
            <p:nvPr/>
          </p:nvSpPr>
          <p:spPr bwMode="auto">
            <a:xfrm rot="5400000">
              <a:off x="4117757" y="2761194"/>
              <a:ext cx="515539" cy="138619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InSIF</a:t>
              </a:r>
            </a:p>
          </p:txBody>
        </p:sp>
        <p:sp>
          <p:nvSpPr>
            <p:cNvPr id="804" name="Rectangle 803"/>
            <p:cNvSpPr/>
            <p:nvPr/>
          </p:nvSpPr>
          <p:spPr bwMode="auto">
            <a:xfrm rot="5400000">
              <a:off x="4117757" y="2189267"/>
              <a:ext cx="515539" cy="138619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ExSIF</a:t>
              </a:r>
              <a:endParaRPr lang="en-US" sz="1100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05" name="Straight Arrow Connector 804"/>
            <p:cNvCxnSpPr/>
            <p:nvPr/>
          </p:nvCxnSpPr>
          <p:spPr bwMode="auto">
            <a:xfrm rot="8110940" flipH="1" flipV="1">
              <a:off x="4036125" y="3574276"/>
              <a:ext cx="410140" cy="134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3" name="TextBox 805"/>
            <p:cNvSpPr txBox="1">
              <a:spLocks noChangeArrowheads="1"/>
            </p:cNvSpPr>
            <p:nvPr/>
          </p:nvSpPr>
          <p:spPr bwMode="auto">
            <a:xfrm rot="8110940" flipH="1" flipV="1">
              <a:off x="3485441" y="3800897"/>
              <a:ext cx="797549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l_loc_data_in</a:t>
              </a:r>
              <a:endParaRPr lang="en-US" sz="1100"/>
            </a:p>
          </p:txBody>
        </p:sp>
        <p:cxnSp>
          <p:nvCxnSpPr>
            <p:cNvPr id="807" name="Straight Arrow Connector 806"/>
            <p:cNvCxnSpPr/>
            <p:nvPr/>
          </p:nvCxnSpPr>
          <p:spPr bwMode="auto">
            <a:xfrm rot="8110940" flipV="1">
              <a:off x="4802101" y="4295225"/>
              <a:ext cx="410140" cy="1343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5" name="TextBox 807"/>
            <p:cNvSpPr txBox="1">
              <a:spLocks noChangeArrowheads="1"/>
            </p:cNvSpPr>
            <p:nvPr/>
          </p:nvSpPr>
          <p:spPr bwMode="auto">
            <a:xfrm rot="8110940" flipH="1" flipV="1">
              <a:off x="4210865" y="4536550"/>
              <a:ext cx="851132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buFontTx/>
                <a:buNone/>
              </a:pPr>
              <a:r>
                <a:rPr lang="en-US" sz="800" dirty="0" err="1"/>
                <a:t>l_loc_data_out</a:t>
              </a:r>
              <a:endParaRPr lang="en-US" sz="1100" dirty="0"/>
            </a:p>
          </p:txBody>
        </p:sp>
        <p:grpSp>
          <p:nvGrpSpPr>
            <p:cNvPr id="1326" name="Group 115"/>
            <p:cNvGrpSpPr>
              <a:grpSpLocks/>
            </p:cNvGrpSpPr>
            <p:nvPr/>
          </p:nvGrpSpPr>
          <p:grpSpPr bwMode="auto">
            <a:xfrm rot="8110940" flipH="1" flipV="1">
              <a:off x="3529952" y="3787999"/>
              <a:ext cx="1076178" cy="172879"/>
              <a:chOff x="4446511" y="1193803"/>
              <a:chExt cx="1801216" cy="267054"/>
            </a:xfrm>
          </p:grpSpPr>
          <p:cxnSp>
            <p:nvCxnSpPr>
              <p:cNvPr id="2" name="Straight Arrow Connector 1029"/>
              <p:cNvCxnSpPr/>
              <p:nvPr/>
            </p:nvCxnSpPr>
            <p:spPr bwMode="auto">
              <a:xfrm>
                <a:off x="5561268" y="1371401"/>
                <a:ext cx="686459" cy="207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8" name="TextBox 1030"/>
              <p:cNvSpPr txBox="1">
                <a:spLocks noChangeArrowheads="1"/>
              </p:cNvSpPr>
              <p:nvPr/>
            </p:nvSpPr>
            <p:spPr bwMode="auto">
              <a:xfrm>
                <a:off x="4446511" y="1193803"/>
                <a:ext cx="1278909" cy="267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800"/>
                  <a:t>l_loc_req_in</a:t>
                </a:r>
                <a:endParaRPr lang="en-US" sz="1100"/>
              </a:p>
            </p:txBody>
          </p:sp>
        </p:grpSp>
        <p:grpSp>
          <p:nvGrpSpPr>
            <p:cNvPr id="1327" name="Group 119"/>
            <p:cNvGrpSpPr>
              <a:grpSpLocks/>
            </p:cNvGrpSpPr>
            <p:nvPr/>
          </p:nvGrpSpPr>
          <p:grpSpPr bwMode="auto">
            <a:xfrm rot="8110940" flipH="1" flipV="1">
              <a:off x="4065993" y="4335380"/>
              <a:ext cx="1126523" cy="172879"/>
              <a:chOff x="4424926" y="2328462"/>
              <a:chExt cx="1885480" cy="267054"/>
            </a:xfrm>
          </p:grpSpPr>
          <p:cxnSp>
            <p:nvCxnSpPr>
              <p:cNvPr id="1028" name="Straight Arrow Connector 1027"/>
              <p:cNvCxnSpPr/>
              <p:nvPr/>
            </p:nvCxnSpPr>
            <p:spPr bwMode="auto">
              <a:xfrm flipH="1">
                <a:off x="5623949" y="2500054"/>
                <a:ext cx="686457" cy="207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6" name="TextBox 1028"/>
              <p:cNvSpPr txBox="1">
                <a:spLocks noChangeArrowheads="1"/>
              </p:cNvSpPr>
              <p:nvPr/>
            </p:nvSpPr>
            <p:spPr bwMode="auto">
              <a:xfrm>
                <a:off x="4424926" y="2328462"/>
                <a:ext cx="1356283" cy="267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800"/>
                  <a:t>l_loc_req_out</a:t>
                </a:r>
                <a:endParaRPr lang="en-US" sz="1100"/>
              </a:p>
            </p:txBody>
          </p:sp>
        </p:grpSp>
        <p:grpSp>
          <p:nvGrpSpPr>
            <p:cNvPr id="1328" name="Group 120"/>
            <p:cNvGrpSpPr>
              <a:grpSpLocks/>
            </p:cNvGrpSpPr>
            <p:nvPr/>
          </p:nvGrpSpPr>
          <p:grpSpPr bwMode="auto">
            <a:xfrm rot="8110940" flipH="1" flipV="1">
              <a:off x="3601498" y="3861810"/>
              <a:ext cx="1063983" cy="172879"/>
              <a:chOff x="4447348" y="1193533"/>
              <a:chExt cx="1780805" cy="267054"/>
            </a:xfrm>
          </p:grpSpPr>
          <p:cxnSp>
            <p:nvCxnSpPr>
              <p:cNvPr id="3" name="Straight Arrow Connector 1025"/>
              <p:cNvCxnSpPr/>
              <p:nvPr/>
            </p:nvCxnSpPr>
            <p:spPr bwMode="auto">
              <a:xfrm>
                <a:off x="5541695" y="1354165"/>
                <a:ext cx="686458" cy="207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4" name="TextBox 1026"/>
              <p:cNvSpPr txBox="1">
                <a:spLocks noChangeArrowheads="1"/>
              </p:cNvSpPr>
              <p:nvPr/>
            </p:nvSpPr>
            <p:spPr bwMode="auto">
              <a:xfrm>
                <a:off x="4447348" y="1193533"/>
                <a:ext cx="1260388" cy="267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800"/>
                  <a:t>l_loc_gnt_in</a:t>
                </a:r>
                <a:endParaRPr lang="en-US"/>
              </a:p>
            </p:txBody>
          </p:sp>
        </p:grpSp>
        <p:grpSp>
          <p:nvGrpSpPr>
            <p:cNvPr id="1329" name="Group 123"/>
            <p:cNvGrpSpPr>
              <a:grpSpLocks/>
            </p:cNvGrpSpPr>
            <p:nvPr/>
          </p:nvGrpSpPr>
          <p:grpSpPr bwMode="auto">
            <a:xfrm rot="8110940" flipH="1" flipV="1">
              <a:off x="3670942" y="3930848"/>
              <a:ext cx="1066198" cy="172879"/>
              <a:chOff x="4447817" y="1193587"/>
              <a:chExt cx="1784517" cy="267054"/>
            </a:xfrm>
          </p:grpSpPr>
          <p:cxnSp>
            <p:nvCxnSpPr>
              <p:cNvPr id="1024" name="Straight Arrow Connector 1023"/>
              <p:cNvCxnSpPr/>
              <p:nvPr/>
            </p:nvCxnSpPr>
            <p:spPr bwMode="auto">
              <a:xfrm>
                <a:off x="5545874" y="1357393"/>
                <a:ext cx="686460" cy="207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2" name="TextBox 1024"/>
              <p:cNvSpPr txBox="1">
                <a:spLocks noChangeArrowheads="1"/>
              </p:cNvSpPr>
              <p:nvPr/>
            </p:nvSpPr>
            <p:spPr bwMode="auto">
              <a:xfrm>
                <a:off x="4447817" y="1193587"/>
                <a:ext cx="1280172" cy="267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800"/>
                  <a:t>l_loc_dny_in</a:t>
                </a:r>
                <a:endParaRPr lang="en-US" sz="1100"/>
              </a:p>
            </p:txBody>
          </p:sp>
        </p:grpSp>
        <p:grpSp>
          <p:nvGrpSpPr>
            <p:cNvPr id="1330" name="Group 138"/>
            <p:cNvGrpSpPr>
              <a:grpSpLocks/>
            </p:cNvGrpSpPr>
            <p:nvPr/>
          </p:nvGrpSpPr>
          <p:grpSpPr bwMode="auto">
            <a:xfrm rot="8110940" flipH="1" flipV="1">
              <a:off x="3740373" y="3999870"/>
              <a:ext cx="1068412" cy="172879"/>
              <a:chOff x="4448281" y="1574643"/>
              <a:chExt cx="1788222" cy="267054"/>
            </a:xfrm>
          </p:grpSpPr>
          <p:cxnSp>
            <p:nvCxnSpPr>
              <p:cNvPr id="1022" name="Straight Arrow Connector 1021"/>
              <p:cNvCxnSpPr/>
              <p:nvPr/>
            </p:nvCxnSpPr>
            <p:spPr bwMode="auto">
              <a:xfrm>
                <a:off x="5550044" y="1741652"/>
                <a:ext cx="686459" cy="207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40" name="TextBox 1022"/>
              <p:cNvSpPr txBox="1">
                <a:spLocks noChangeArrowheads="1"/>
              </p:cNvSpPr>
              <p:nvPr/>
            </p:nvSpPr>
            <p:spPr bwMode="auto">
              <a:xfrm>
                <a:off x="4448281" y="1574643"/>
                <a:ext cx="1207204" cy="267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800" dirty="0" err="1"/>
                  <a:t>l_loc_ful_in</a:t>
                </a:r>
                <a:endParaRPr lang="en-US" sz="1100" dirty="0"/>
              </a:p>
            </p:txBody>
          </p:sp>
        </p:grpSp>
        <p:grpSp>
          <p:nvGrpSpPr>
            <p:cNvPr id="1331" name="Group 129"/>
            <p:cNvGrpSpPr>
              <a:grpSpLocks/>
            </p:cNvGrpSpPr>
            <p:nvPr/>
          </p:nvGrpSpPr>
          <p:grpSpPr bwMode="auto">
            <a:xfrm rot="8110940" flipH="1" flipV="1">
              <a:off x="3996244" y="4265666"/>
              <a:ext cx="1126380" cy="172879"/>
              <a:chOff x="4424396" y="2328462"/>
              <a:chExt cx="1885241" cy="267054"/>
            </a:xfrm>
          </p:grpSpPr>
          <p:cxnSp>
            <p:nvCxnSpPr>
              <p:cNvPr id="1020" name="Straight Arrow Connector 1019"/>
              <p:cNvCxnSpPr/>
              <p:nvPr/>
            </p:nvCxnSpPr>
            <p:spPr bwMode="auto">
              <a:xfrm flipH="1">
                <a:off x="5623178" y="2499739"/>
                <a:ext cx="686459" cy="207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8" name="TextBox 1020"/>
              <p:cNvSpPr txBox="1">
                <a:spLocks noChangeArrowheads="1"/>
              </p:cNvSpPr>
              <p:nvPr/>
            </p:nvSpPr>
            <p:spPr bwMode="auto">
              <a:xfrm>
                <a:off x="4424396" y="2328462"/>
                <a:ext cx="1349098" cy="267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800"/>
                  <a:t>l_loc_gnt_out</a:t>
                </a:r>
                <a:endParaRPr lang="en-US" sz="1100"/>
              </a:p>
            </p:txBody>
          </p:sp>
        </p:grpSp>
        <p:grpSp>
          <p:nvGrpSpPr>
            <p:cNvPr id="1332" name="Group 132"/>
            <p:cNvGrpSpPr>
              <a:grpSpLocks/>
            </p:cNvGrpSpPr>
            <p:nvPr/>
          </p:nvGrpSpPr>
          <p:grpSpPr bwMode="auto">
            <a:xfrm rot="8110940" flipH="1" flipV="1">
              <a:off x="3926325" y="4195524"/>
              <a:ext cx="1127435" cy="172879"/>
              <a:chOff x="4423876" y="2328464"/>
              <a:chExt cx="1887006" cy="267054"/>
            </a:xfrm>
          </p:grpSpPr>
          <p:cxnSp>
            <p:nvCxnSpPr>
              <p:cNvPr id="1018" name="Straight Arrow Connector 1017"/>
              <p:cNvCxnSpPr/>
              <p:nvPr/>
            </p:nvCxnSpPr>
            <p:spPr bwMode="auto">
              <a:xfrm flipH="1">
                <a:off x="5622032" y="2500186"/>
                <a:ext cx="688850" cy="2075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6" name="TextBox 1018"/>
              <p:cNvSpPr txBox="1">
                <a:spLocks noChangeArrowheads="1"/>
              </p:cNvSpPr>
              <p:nvPr/>
            </p:nvSpPr>
            <p:spPr bwMode="auto">
              <a:xfrm>
                <a:off x="4423876" y="2328464"/>
                <a:ext cx="1377297" cy="267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800"/>
                  <a:t>l_loc_dny_out</a:t>
                </a:r>
                <a:endParaRPr lang="en-US"/>
              </a:p>
            </p:txBody>
          </p:sp>
        </p:grpSp>
        <p:grpSp>
          <p:nvGrpSpPr>
            <p:cNvPr id="1333" name="Group 135"/>
            <p:cNvGrpSpPr>
              <a:grpSpLocks/>
            </p:cNvGrpSpPr>
            <p:nvPr/>
          </p:nvGrpSpPr>
          <p:grpSpPr bwMode="auto">
            <a:xfrm rot="8110940" flipH="1" flipV="1">
              <a:off x="3856942" y="4126745"/>
              <a:ext cx="1124759" cy="172879"/>
              <a:chOff x="4423295" y="2328508"/>
              <a:chExt cx="1882528" cy="267054"/>
            </a:xfrm>
          </p:grpSpPr>
          <p:cxnSp>
            <p:nvCxnSpPr>
              <p:cNvPr id="1016" name="Straight Arrow Connector 1015"/>
              <p:cNvCxnSpPr/>
              <p:nvPr/>
            </p:nvCxnSpPr>
            <p:spPr bwMode="auto">
              <a:xfrm flipH="1">
                <a:off x="5612190" y="2490988"/>
                <a:ext cx="693633" cy="2073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4" name="TextBox 1016"/>
              <p:cNvSpPr txBox="1">
                <a:spLocks noChangeArrowheads="1"/>
              </p:cNvSpPr>
              <p:nvPr/>
            </p:nvSpPr>
            <p:spPr bwMode="auto">
              <a:xfrm>
                <a:off x="4423295" y="2328508"/>
                <a:ext cx="1313155" cy="2670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buFontTx/>
                  <a:buNone/>
                </a:pPr>
                <a:r>
                  <a:rPr lang="en-US" sz="800"/>
                  <a:t>l_loc_ful_out</a:t>
                </a:r>
                <a:endParaRPr lang="en-US" sz="1100"/>
              </a:p>
            </p:txBody>
          </p:sp>
        </p:grpSp>
        <p:sp>
          <p:nvSpPr>
            <p:cNvPr id="817" name="Rectangle 816"/>
            <p:cNvSpPr/>
            <p:nvPr/>
          </p:nvSpPr>
          <p:spPr bwMode="auto">
            <a:xfrm rot="2688439" flipH="1">
              <a:off x="4374812" y="3444048"/>
              <a:ext cx="481594" cy="147681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ExSIF</a:t>
              </a:r>
            </a:p>
          </p:txBody>
        </p:sp>
        <p:sp>
          <p:nvSpPr>
            <p:cNvPr id="818" name="Rectangle 817"/>
            <p:cNvSpPr/>
            <p:nvPr/>
          </p:nvSpPr>
          <p:spPr bwMode="auto">
            <a:xfrm rot="2688439" flipH="1">
              <a:off x="4816392" y="3857554"/>
              <a:ext cx="481593" cy="147681"/>
            </a:xfrm>
            <a:prstGeom prst="rect">
              <a:avLst/>
            </a:prstGeom>
            <a:solidFill>
              <a:schemeClr val="bg1"/>
            </a:solidFill>
            <a:ln w="12700" cmpd="tri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>
                  <a:solidFill>
                    <a:schemeClr val="tx1"/>
                  </a:solidFill>
                  <a:ea typeface="ＭＳ Ｐゴシック" pitchFamily="-106" charset="-128"/>
                </a:rPr>
                <a:t>InSIF</a:t>
              </a:r>
              <a:endParaRPr lang="en-US" sz="1100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sp>
          <p:nvSpPr>
            <p:cNvPr id="819" name="TextBox 818"/>
            <p:cNvSpPr txBox="1"/>
            <p:nvPr/>
          </p:nvSpPr>
          <p:spPr>
            <a:xfrm>
              <a:off x="5165083" y="2619722"/>
              <a:ext cx="1553388" cy="2215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>
              <a:spAutoFit/>
            </a:bodyPr>
            <a:lstStyle/>
            <a:p>
              <a:pPr>
                <a:buFontTx/>
                <a:buNone/>
                <a:defRPr/>
              </a:pPr>
              <a:r>
                <a:rPr lang="en-US" sz="1200"/>
                <a:t>Routing Control Logic </a:t>
              </a:r>
            </a:p>
          </p:txBody>
        </p:sp>
        <p:cxnSp>
          <p:nvCxnSpPr>
            <p:cNvPr id="820" name="Straight Arrow Connector 819"/>
            <p:cNvCxnSpPr>
              <a:stCxn id="819" idx="1"/>
              <a:endCxn id="683" idx="2"/>
            </p:cNvCxnSpPr>
            <p:nvPr/>
          </p:nvCxnSpPr>
          <p:spPr>
            <a:xfrm rot="10800000" flipV="1">
              <a:off x="4946436" y="2731155"/>
              <a:ext cx="218647" cy="886083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1" name="Straight Arrow Connector 820"/>
            <p:cNvCxnSpPr>
              <a:stCxn id="819" idx="1"/>
              <a:endCxn id="802" idx="2"/>
            </p:cNvCxnSpPr>
            <p:nvPr/>
          </p:nvCxnSpPr>
          <p:spPr>
            <a:xfrm rot="10800000">
              <a:off x="4512002" y="2544540"/>
              <a:ext cx="653081" cy="186615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2" name="Straight Arrow Connector 821"/>
            <p:cNvCxnSpPr>
              <a:stCxn id="819" idx="0"/>
              <a:endCxn id="776" idx="2"/>
            </p:cNvCxnSpPr>
            <p:nvPr/>
          </p:nvCxnSpPr>
          <p:spPr>
            <a:xfrm rot="5400000" flipH="1" flipV="1">
              <a:off x="5646047" y="2313275"/>
              <a:ext cx="601463" cy="11432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headEnd type="none" w="med" len="med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3" name="Straight Arrow Connector 822"/>
            <p:cNvCxnSpPr>
              <a:stCxn id="819" idx="3"/>
              <a:endCxn id="753" idx="2"/>
            </p:cNvCxnSpPr>
            <p:nvPr/>
          </p:nvCxnSpPr>
          <p:spPr>
            <a:xfrm flipV="1">
              <a:off x="6718471" y="2544540"/>
              <a:ext cx="604493" cy="186615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4" name="Straight Arrow Connector 823"/>
            <p:cNvCxnSpPr>
              <a:stCxn id="819" idx="3"/>
              <a:endCxn id="750" idx="2"/>
            </p:cNvCxnSpPr>
            <p:nvPr/>
          </p:nvCxnSpPr>
          <p:spPr>
            <a:xfrm>
              <a:off x="6718471" y="2731155"/>
              <a:ext cx="188636" cy="878028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5" name="Straight Arrow Connector 824"/>
            <p:cNvCxnSpPr>
              <a:stCxn id="819" idx="2"/>
              <a:endCxn id="684" idx="2"/>
            </p:cNvCxnSpPr>
            <p:nvPr/>
          </p:nvCxnSpPr>
          <p:spPr>
            <a:xfrm rot="5400000">
              <a:off x="5304001" y="3455440"/>
              <a:ext cx="1251257" cy="22865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6" name="Straight Connector 825"/>
            <p:cNvCxnSpPr>
              <a:stCxn id="827" idx="3"/>
              <a:endCxn id="682" idx="3"/>
            </p:cNvCxnSpPr>
            <p:nvPr/>
          </p:nvCxnSpPr>
          <p:spPr>
            <a:xfrm rot="16200000" flipH="1">
              <a:off x="1989620" y="2919075"/>
              <a:ext cx="1283478" cy="2529437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27" name="Oval 826"/>
            <p:cNvSpPr/>
            <p:nvPr/>
          </p:nvSpPr>
          <p:spPr>
            <a:xfrm>
              <a:off x="1295188" y="3141975"/>
              <a:ext cx="491597" cy="4685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en-US">
                <a:solidFill>
                  <a:srgbClr val="FFFFFF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28" name="Straight Connector 827"/>
            <p:cNvCxnSpPr>
              <a:stCxn id="867" idx="1"/>
              <a:endCxn id="859" idx="3"/>
            </p:cNvCxnSpPr>
            <p:nvPr/>
          </p:nvCxnSpPr>
          <p:spPr>
            <a:xfrm rot="16200000" flipH="1">
              <a:off x="-659834" y="3313107"/>
              <a:ext cx="2370944" cy="14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9" name="Straight Connector 828"/>
            <p:cNvCxnSpPr>
              <a:stCxn id="834" idx="1"/>
              <a:endCxn id="855" idx="3"/>
            </p:cNvCxnSpPr>
            <p:nvPr/>
          </p:nvCxnSpPr>
          <p:spPr>
            <a:xfrm rot="16200000" flipH="1">
              <a:off x="361274" y="3311006"/>
              <a:ext cx="2372286" cy="42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0" name="Straight Connector 829"/>
            <p:cNvCxnSpPr>
              <a:stCxn id="838" idx="1"/>
              <a:endCxn id="851" idx="3"/>
            </p:cNvCxnSpPr>
            <p:nvPr/>
          </p:nvCxnSpPr>
          <p:spPr>
            <a:xfrm rot="16200000" flipH="1">
              <a:off x="1374131" y="3317805"/>
              <a:ext cx="2361546" cy="143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1" name="Straight Connector 830"/>
            <p:cNvCxnSpPr/>
            <p:nvPr/>
          </p:nvCxnSpPr>
          <p:spPr>
            <a:xfrm rot="10800000">
              <a:off x="380589" y="2219642"/>
              <a:ext cx="2317936" cy="26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2" name="Straight Connector 831"/>
            <p:cNvCxnSpPr/>
            <p:nvPr/>
          </p:nvCxnSpPr>
          <p:spPr>
            <a:xfrm flipH="1">
              <a:off x="380589" y="3354098"/>
              <a:ext cx="2319364" cy="26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3" name="Straight Connector 832"/>
            <p:cNvCxnSpPr/>
            <p:nvPr/>
          </p:nvCxnSpPr>
          <p:spPr>
            <a:xfrm rot="10800000">
              <a:off x="380589" y="4326104"/>
              <a:ext cx="2319364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4" name="Snip Same Side Corner Rectangle 833"/>
            <p:cNvSpPr/>
            <p:nvPr/>
          </p:nvSpPr>
          <p:spPr>
            <a:xfrm rot="10800000">
              <a:off x="1354180" y="2126905"/>
              <a:ext cx="381000" cy="269668"/>
            </a:xfrm>
            <a:prstGeom prst="snip2SameRect">
              <a:avLst>
                <a:gd name="adj1" fmla="val 36667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35" name="Rectangle 834"/>
            <p:cNvSpPr/>
            <p:nvPr/>
          </p:nvSpPr>
          <p:spPr>
            <a:xfrm>
              <a:off x="1752487" y="2497551"/>
              <a:ext cx="228650" cy="2027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700">
                  <a:solidFill>
                    <a:schemeClr val="tx1"/>
                  </a:solidFill>
                  <a:ea typeface="ＭＳ Ｐゴシック" pitchFamily="-106" charset="-128"/>
                </a:rPr>
                <a:t>N</a:t>
              </a:r>
              <a:endParaRPr lang="en-US" sz="5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36" name="Straight Connector 835"/>
            <p:cNvCxnSpPr/>
            <p:nvPr/>
          </p:nvCxnSpPr>
          <p:spPr>
            <a:xfrm rot="16200000" flipV="1">
              <a:off x="1643050" y="2395910"/>
              <a:ext cx="151708" cy="757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54" name="Group 292"/>
            <p:cNvGrpSpPr>
              <a:grpSpLocks/>
            </p:cNvGrpSpPr>
            <p:nvPr/>
          </p:nvGrpSpPr>
          <p:grpSpPr bwMode="auto">
            <a:xfrm flipH="1">
              <a:off x="1095377" y="2357432"/>
              <a:ext cx="300039" cy="342906"/>
              <a:chOff x="995361" y="2324094"/>
              <a:chExt cx="300039" cy="342906"/>
            </a:xfrm>
          </p:grpSpPr>
          <p:sp>
            <p:nvSpPr>
              <p:cNvPr id="1014" name="Rectangle 1013"/>
              <p:cNvSpPr/>
              <p:nvPr/>
            </p:nvSpPr>
            <p:spPr>
              <a:xfrm>
                <a:off x="1067008" y="2465555"/>
                <a:ext cx="228650" cy="20138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r>
                  <a:rPr lang="en-US" sz="700">
                    <a:solidFill>
                      <a:schemeClr val="tx1"/>
                    </a:solidFill>
                    <a:ea typeface="ＭＳ Ｐゴシック" pitchFamily="-106" charset="-128"/>
                  </a:rPr>
                  <a:t>N</a:t>
                </a:r>
                <a:endParaRPr lang="en-US" sz="500">
                  <a:solidFill>
                    <a:schemeClr val="tx1"/>
                  </a:solidFill>
                  <a:ea typeface="ＭＳ Ｐゴシック" pitchFamily="-106" charset="-128"/>
                </a:endParaRPr>
              </a:p>
            </p:txBody>
          </p:sp>
          <p:cxnSp>
            <p:nvCxnSpPr>
              <p:cNvPr id="1015" name="Straight Connector 1014"/>
              <p:cNvCxnSpPr/>
              <p:nvPr/>
            </p:nvCxnSpPr>
            <p:spPr>
              <a:xfrm rot="16200000" flipV="1">
                <a:off x="957572" y="2362572"/>
                <a:ext cx="151708" cy="7574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8" name="Snip Same Side Corner Rectangle 837"/>
            <p:cNvSpPr/>
            <p:nvPr/>
          </p:nvSpPr>
          <p:spPr>
            <a:xfrm rot="10800000">
              <a:off x="2363833" y="2136422"/>
              <a:ext cx="381000" cy="269668"/>
            </a:xfrm>
            <a:prstGeom prst="snip2SameRect">
              <a:avLst>
                <a:gd name="adj1" fmla="val 36667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39" name="Rectangle 838"/>
            <p:cNvSpPr/>
            <p:nvPr/>
          </p:nvSpPr>
          <p:spPr>
            <a:xfrm>
              <a:off x="2762832" y="2506948"/>
              <a:ext cx="228650" cy="202726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700">
                  <a:solidFill>
                    <a:schemeClr val="tx1"/>
                  </a:solidFill>
                  <a:ea typeface="ＭＳ Ｐゴシック" pitchFamily="-106" charset="-128"/>
                </a:rPr>
                <a:t>N</a:t>
              </a:r>
              <a:endParaRPr lang="en-US" sz="5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40" name="Straight Connector 839"/>
            <p:cNvCxnSpPr/>
            <p:nvPr/>
          </p:nvCxnSpPr>
          <p:spPr>
            <a:xfrm rot="16200000" flipV="1">
              <a:off x="2653395" y="2405307"/>
              <a:ext cx="151709" cy="75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58" name="Group 298"/>
            <p:cNvGrpSpPr>
              <a:grpSpLocks/>
            </p:cNvGrpSpPr>
            <p:nvPr/>
          </p:nvGrpSpPr>
          <p:grpSpPr bwMode="auto">
            <a:xfrm flipH="1">
              <a:off x="2105028" y="2366950"/>
              <a:ext cx="300039" cy="342906"/>
              <a:chOff x="995361" y="2324094"/>
              <a:chExt cx="300039" cy="342906"/>
            </a:xfrm>
          </p:grpSpPr>
          <p:sp>
            <p:nvSpPr>
              <p:cNvPr id="1012" name="Rectangle 1011"/>
              <p:cNvSpPr/>
              <p:nvPr/>
            </p:nvSpPr>
            <p:spPr>
              <a:xfrm>
                <a:off x="1066314" y="2465435"/>
                <a:ext cx="228650" cy="20138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r>
                  <a:rPr lang="en-US" sz="700">
                    <a:solidFill>
                      <a:schemeClr val="tx1"/>
                    </a:solidFill>
                    <a:ea typeface="ＭＳ Ｐゴシック" pitchFamily="-106" charset="-128"/>
                  </a:rPr>
                  <a:t>N</a:t>
                </a:r>
                <a:endParaRPr lang="en-US" sz="500">
                  <a:solidFill>
                    <a:schemeClr val="tx1"/>
                  </a:solidFill>
                  <a:ea typeface="ＭＳ Ｐゴシック" pitchFamily="-106" charset="-128"/>
                </a:endParaRPr>
              </a:p>
            </p:txBody>
          </p:sp>
          <p:cxnSp>
            <p:nvCxnSpPr>
              <p:cNvPr id="1013" name="Straight Connector 1012"/>
              <p:cNvCxnSpPr/>
              <p:nvPr/>
            </p:nvCxnSpPr>
            <p:spPr>
              <a:xfrm rot="16200000" flipV="1">
                <a:off x="956876" y="2362451"/>
                <a:ext cx="151708" cy="757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42" name="Straight Connector 841"/>
            <p:cNvCxnSpPr>
              <a:stCxn id="827" idx="1"/>
              <a:endCxn id="682" idx="1"/>
            </p:cNvCxnSpPr>
            <p:nvPr/>
          </p:nvCxnSpPr>
          <p:spPr>
            <a:xfrm rot="5400000" flipH="1" flipV="1">
              <a:off x="1661367" y="975734"/>
              <a:ext cx="1939985" cy="2529437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43" name="Snip Same Side Corner Rectangle 842"/>
            <p:cNvSpPr/>
            <p:nvPr/>
          </p:nvSpPr>
          <p:spPr>
            <a:xfrm rot="10800000">
              <a:off x="2363833" y="3262307"/>
              <a:ext cx="381000" cy="269668"/>
            </a:xfrm>
            <a:prstGeom prst="snip2SameRect">
              <a:avLst>
                <a:gd name="adj1" fmla="val 36667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44" name="Rectangle 843"/>
            <p:cNvSpPr/>
            <p:nvPr/>
          </p:nvSpPr>
          <p:spPr>
            <a:xfrm>
              <a:off x="2762832" y="3633348"/>
              <a:ext cx="228650" cy="2027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700">
                  <a:solidFill>
                    <a:schemeClr val="tx1"/>
                  </a:solidFill>
                  <a:ea typeface="ＭＳ Ｐゴシック" pitchFamily="-106" charset="-128"/>
                </a:rPr>
                <a:t>N</a:t>
              </a:r>
              <a:endParaRPr lang="en-US" sz="5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45" name="Straight Connector 844"/>
            <p:cNvCxnSpPr/>
            <p:nvPr/>
          </p:nvCxnSpPr>
          <p:spPr>
            <a:xfrm rot="16200000" flipV="1">
              <a:off x="2652724" y="3531036"/>
              <a:ext cx="153051" cy="75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63" name="Group 305"/>
            <p:cNvGrpSpPr>
              <a:grpSpLocks/>
            </p:cNvGrpSpPr>
            <p:nvPr/>
          </p:nvGrpSpPr>
          <p:grpSpPr bwMode="auto">
            <a:xfrm flipH="1">
              <a:off x="2105028" y="3492835"/>
              <a:ext cx="300039" cy="342906"/>
              <a:chOff x="995361" y="2324094"/>
              <a:chExt cx="300039" cy="342906"/>
            </a:xfrm>
          </p:grpSpPr>
          <p:sp>
            <p:nvSpPr>
              <p:cNvPr id="1010" name="Rectangle 1009"/>
              <p:cNvSpPr/>
              <p:nvPr/>
            </p:nvSpPr>
            <p:spPr>
              <a:xfrm>
                <a:off x="1066314" y="2464607"/>
                <a:ext cx="228650" cy="2027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r>
                  <a:rPr lang="en-US" sz="700">
                    <a:solidFill>
                      <a:schemeClr val="tx1"/>
                    </a:solidFill>
                    <a:ea typeface="ＭＳ Ｐゴシック" pitchFamily="-106" charset="-128"/>
                  </a:rPr>
                  <a:t>N</a:t>
                </a:r>
                <a:endParaRPr lang="en-US" sz="500">
                  <a:solidFill>
                    <a:schemeClr val="tx1"/>
                  </a:solidFill>
                  <a:ea typeface="ＭＳ Ｐゴシック" pitchFamily="-106" charset="-128"/>
                </a:endParaRPr>
              </a:p>
            </p:txBody>
          </p:sp>
          <p:cxnSp>
            <p:nvCxnSpPr>
              <p:cNvPr id="1011" name="Straight Connector 1010"/>
              <p:cNvCxnSpPr/>
              <p:nvPr/>
            </p:nvCxnSpPr>
            <p:spPr>
              <a:xfrm rot="16200000" flipV="1">
                <a:off x="956205" y="2362294"/>
                <a:ext cx="153051" cy="757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7" name="Snip Same Side Corner Rectangle 846"/>
            <p:cNvSpPr/>
            <p:nvPr/>
          </p:nvSpPr>
          <p:spPr>
            <a:xfrm rot="10800000">
              <a:off x="1349418" y="3262307"/>
              <a:ext cx="381000" cy="269668"/>
            </a:xfrm>
            <a:prstGeom prst="snip2SameRect">
              <a:avLst>
                <a:gd name="adj1" fmla="val 36667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48" name="Rectangle 847"/>
            <p:cNvSpPr/>
            <p:nvPr/>
          </p:nvSpPr>
          <p:spPr>
            <a:xfrm>
              <a:off x="1748199" y="3633348"/>
              <a:ext cx="228650" cy="2027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700">
                  <a:solidFill>
                    <a:schemeClr val="tx1"/>
                  </a:solidFill>
                  <a:ea typeface="ＭＳ Ｐゴシック" pitchFamily="-106" charset="-128"/>
                </a:rPr>
                <a:t>N</a:t>
              </a:r>
              <a:endParaRPr lang="en-US" sz="5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49" name="Straight Connector 848"/>
            <p:cNvCxnSpPr/>
            <p:nvPr/>
          </p:nvCxnSpPr>
          <p:spPr>
            <a:xfrm rot="16200000" flipV="1">
              <a:off x="1638091" y="3531036"/>
              <a:ext cx="153051" cy="75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67" name="Group 313"/>
            <p:cNvGrpSpPr>
              <a:grpSpLocks/>
            </p:cNvGrpSpPr>
            <p:nvPr/>
          </p:nvGrpSpPr>
          <p:grpSpPr bwMode="auto">
            <a:xfrm flipH="1">
              <a:off x="1090614" y="3492835"/>
              <a:ext cx="300039" cy="342906"/>
              <a:chOff x="995361" y="2324094"/>
              <a:chExt cx="300039" cy="342906"/>
            </a:xfrm>
          </p:grpSpPr>
          <p:sp>
            <p:nvSpPr>
              <p:cNvPr id="1008" name="Rectangle 1007"/>
              <p:cNvSpPr/>
              <p:nvPr/>
            </p:nvSpPr>
            <p:spPr>
              <a:xfrm>
                <a:off x="1066532" y="2464607"/>
                <a:ext cx="228650" cy="2027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r>
                  <a:rPr lang="en-US" sz="700">
                    <a:solidFill>
                      <a:schemeClr val="tx1"/>
                    </a:solidFill>
                    <a:ea typeface="ＭＳ Ｐゴシック" pitchFamily="-106" charset="-128"/>
                  </a:rPr>
                  <a:t>N</a:t>
                </a:r>
                <a:endParaRPr lang="en-US" sz="500">
                  <a:solidFill>
                    <a:schemeClr val="tx1"/>
                  </a:solidFill>
                  <a:ea typeface="ＭＳ Ｐゴシック" pitchFamily="-106" charset="-128"/>
                </a:endParaRPr>
              </a:p>
            </p:txBody>
          </p:sp>
          <p:cxnSp>
            <p:nvCxnSpPr>
              <p:cNvPr id="1009" name="Straight Connector 1008"/>
              <p:cNvCxnSpPr/>
              <p:nvPr/>
            </p:nvCxnSpPr>
            <p:spPr>
              <a:xfrm rot="16200000" flipV="1">
                <a:off x="956424" y="2362294"/>
                <a:ext cx="153051" cy="757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1" name="Snip Same Side Corner Rectangle 850"/>
            <p:cNvSpPr/>
            <p:nvPr/>
          </p:nvSpPr>
          <p:spPr>
            <a:xfrm rot="10800000">
              <a:off x="2363833" y="4229098"/>
              <a:ext cx="381000" cy="269668"/>
            </a:xfrm>
            <a:prstGeom prst="snip2SameRect">
              <a:avLst>
                <a:gd name="adj1" fmla="val 36667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52" name="Rectangle 851"/>
            <p:cNvSpPr/>
            <p:nvPr/>
          </p:nvSpPr>
          <p:spPr>
            <a:xfrm>
              <a:off x="2762832" y="4599985"/>
              <a:ext cx="228650" cy="2027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700">
                  <a:solidFill>
                    <a:schemeClr val="tx1"/>
                  </a:solidFill>
                  <a:ea typeface="ＭＳ Ｐゴシック" pitchFamily="-106" charset="-128"/>
                </a:rPr>
                <a:t>N</a:t>
              </a:r>
              <a:endParaRPr lang="en-US" sz="5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53" name="Straight Connector 852"/>
            <p:cNvCxnSpPr/>
            <p:nvPr/>
          </p:nvCxnSpPr>
          <p:spPr>
            <a:xfrm rot="16200000" flipV="1">
              <a:off x="2652724" y="4497672"/>
              <a:ext cx="153051" cy="75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71" name="Group 322"/>
            <p:cNvGrpSpPr>
              <a:grpSpLocks/>
            </p:cNvGrpSpPr>
            <p:nvPr/>
          </p:nvGrpSpPr>
          <p:grpSpPr bwMode="auto">
            <a:xfrm flipH="1">
              <a:off x="2105028" y="4459626"/>
              <a:ext cx="300039" cy="342906"/>
              <a:chOff x="995361" y="2324094"/>
              <a:chExt cx="300039" cy="342906"/>
            </a:xfrm>
          </p:grpSpPr>
          <p:sp>
            <p:nvSpPr>
              <p:cNvPr id="1006" name="Rectangle 1005"/>
              <p:cNvSpPr/>
              <p:nvPr/>
            </p:nvSpPr>
            <p:spPr>
              <a:xfrm>
                <a:off x="1066314" y="2464452"/>
                <a:ext cx="228650" cy="2027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r>
                  <a:rPr lang="en-US" sz="700">
                    <a:solidFill>
                      <a:schemeClr val="tx1"/>
                    </a:solidFill>
                    <a:ea typeface="ＭＳ Ｐゴシック" pitchFamily="-106" charset="-128"/>
                  </a:rPr>
                  <a:t>N</a:t>
                </a:r>
                <a:endParaRPr lang="en-US" sz="500">
                  <a:solidFill>
                    <a:schemeClr val="tx1"/>
                  </a:solidFill>
                  <a:ea typeface="ＭＳ Ｐゴシック" pitchFamily="-106" charset="-128"/>
                </a:endParaRPr>
              </a:p>
            </p:txBody>
          </p:sp>
          <p:cxnSp>
            <p:nvCxnSpPr>
              <p:cNvPr id="1007" name="Straight Connector 1006"/>
              <p:cNvCxnSpPr/>
              <p:nvPr/>
            </p:nvCxnSpPr>
            <p:spPr>
              <a:xfrm rot="16200000" flipV="1">
                <a:off x="956205" y="2362140"/>
                <a:ext cx="153051" cy="757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5" name="Snip Same Side Corner Rectangle 854"/>
            <p:cNvSpPr/>
            <p:nvPr/>
          </p:nvSpPr>
          <p:spPr>
            <a:xfrm rot="10800000">
              <a:off x="1358943" y="4229098"/>
              <a:ext cx="381000" cy="269668"/>
            </a:xfrm>
            <a:prstGeom prst="snip2SameRect">
              <a:avLst>
                <a:gd name="adj1" fmla="val 36667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56" name="Rectangle 855"/>
            <p:cNvSpPr/>
            <p:nvPr/>
          </p:nvSpPr>
          <p:spPr>
            <a:xfrm>
              <a:off x="1756774" y="4599985"/>
              <a:ext cx="228650" cy="2027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700">
                  <a:solidFill>
                    <a:schemeClr val="tx1"/>
                  </a:solidFill>
                  <a:ea typeface="ＭＳ Ｐゴシック" pitchFamily="-106" charset="-128"/>
                </a:rPr>
                <a:t>N</a:t>
              </a:r>
              <a:endParaRPr lang="en-US" sz="5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57" name="Straight Connector 856"/>
            <p:cNvCxnSpPr/>
            <p:nvPr/>
          </p:nvCxnSpPr>
          <p:spPr>
            <a:xfrm rot="16200000" flipV="1">
              <a:off x="1647380" y="4496957"/>
              <a:ext cx="153051" cy="771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75" name="Group 331"/>
            <p:cNvGrpSpPr>
              <a:grpSpLocks/>
            </p:cNvGrpSpPr>
            <p:nvPr/>
          </p:nvGrpSpPr>
          <p:grpSpPr bwMode="auto">
            <a:xfrm flipH="1">
              <a:off x="1100140" y="4459626"/>
              <a:ext cx="300039" cy="342906"/>
              <a:chOff x="995361" y="2324094"/>
              <a:chExt cx="300039" cy="342906"/>
            </a:xfrm>
          </p:grpSpPr>
          <p:sp>
            <p:nvSpPr>
              <p:cNvPr id="1004" name="Rectangle 1003"/>
              <p:cNvSpPr/>
              <p:nvPr/>
            </p:nvSpPr>
            <p:spPr>
              <a:xfrm>
                <a:off x="1067484" y="2464452"/>
                <a:ext cx="227220" cy="2027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r>
                  <a:rPr lang="en-US" sz="700">
                    <a:solidFill>
                      <a:schemeClr val="tx1"/>
                    </a:solidFill>
                    <a:ea typeface="ＭＳ Ｐゴシック" pitchFamily="-106" charset="-128"/>
                  </a:rPr>
                  <a:t>N</a:t>
                </a:r>
                <a:endParaRPr lang="en-US" sz="500">
                  <a:solidFill>
                    <a:schemeClr val="tx1"/>
                  </a:solidFill>
                  <a:ea typeface="ＭＳ Ｐゴシック" pitchFamily="-106" charset="-128"/>
                </a:endParaRPr>
              </a:p>
            </p:txBody>
          </p:sp>
          <p:cxnSp>
            <p:nvCxnSpPr>
              <p:cNvPr id="1005" name="Straight Connector 1004"/>
              <p:cNvCxnSpPr/>
              <p:nvPr/>
            </p:nvCxnSpPr>
            <p:spPr>
              <a:xfrm rot="16200000" flipV="1">
                <a:off x="957375" y="2362140"/>
                <a:ext cx="153051" cy="757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59" name="Snip Same Side Corner Rectangle 858"/>
            <p:cNvSpPr/>
            <p:nvPr/>
          </p:nvSpPr>
          <p:spPr>
            <a:xfrm rot="10800000">
              <a:off x="335003" y="4229098"/>
              <a:ext cx="381000" cy="269668"/>
            </a:xfrm>
            <a:prstGeom prst="snip2SameRect">
              <a:avLst>
                <a:gd name="adj1" fmla="val 36667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60" name="Rectangle 859"/>
            <p:cNvSpPr/>
            <p:nvPr/>
          </p:nvSpPr>
          <p:spPr>
            <a:xfrm>
              <a:off x="733567" y="4599985"/>
              <a:ext cx="228650" cy="2027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700">
                  <a:solidFill>
                    <a:schemeClr val="tx1"/>
                  </a:solidFill>
                  <a:ea typeface="ＭＳ Ｐゴシック" pitchFamily="-106" charset="-128"/>
                </a:rPr>
                <a:t>N</a:t>
              </a:r>
              <a:endParaRPr lang="en-US" sz="5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61" name="Straight Connector 860"/>
            <p:cNvCxnSpPr/>
            <p:nvPr/>
          </p:nvCxnSpPr>
          <p:spPr>
            <a:xfrm rot="16200000" flipV="1">
              <a:off x="623458" y="4497672"/>
              <a:ext cx="153051" cy="75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79" name="Group 339"/>
            <p:cNvGrpSpPr>
              <a:grpSpLocks/>
            </p:cNvGrpSpPr>
            <p:nvPr/>
          </p:nvGrpSpPr>
          <p:grpSpPr bwMode="auto">
            <a:xfrm flipH="1">
              <a:off x="76199" y="4459626"/>
              <a:ext cx="300039" cy="342906"/>
              <a:chOff x="995361" y="2324094"/>
              <a:chExt cx="300039" cy="342906"/>
            </a:xfrm>
          </p:grpSpPr>
          <p:sp>
            <p:nvSpPr>
              <p:cNvPr id="1002" name="Rectangle 1001"/>
              <p:cNvSpPr/>
              <p:nvPr/>
            </p:nvSpPr>
            <p:spPr>
              <a:xfrm>
                <a:off x="1066750" y="2464452"/>
                <a:ext cx="228650" cy="202724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r>
                  <a:rPr lang="en-US" sz="700">
                    <a:solidFill>
                      <a:schemeClr val="tx1"/>
                    </a:solidFill>
                    <a:ea typeface="ＭＳ Ｐゴシック" pitchFamily="-106" charset="-128"/>
                  </a:rPr>
                  <a:t>N</a:t>
                </a:r>
                <a:endParaRPr lang="en-US" sz="500">
                  <a:solidFill>
                    <a:schemeClr val="tx1"/>
                  </a:solidFill>
                  <a:ea typeface="ＭＳ Ｐゴシック" pitchFamily="-106" charset="-128"/>
                </a:endParaRPr>
              </a:p>
            </p:txBody>
          </p:sp>
          <p:cxnSp>
            <p:nvCxnSpPr>
              <p:cNvPr id="1003" name="Straight Connector 1002"/>
              <p:cNvCxnSpPr/>
              <p:nvPr/>
            </p:nvCxnSpPr>
            <p:spPr>
              <a:xfrm rot="16200000" flipV="1">
                <a:off x="956642" y="2362140"/>
                <a:ext cx="153051" cy="757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3" name="Snip Same Side Corner Rectangle 862"/>
            <p:cNvSpPr/>
            <p:nvPr/>
          </p:nvSpPr>
          <p:spPr>
            <a:xfrm rot="10800000">
              <a:off x="335003" y="3257552"/>
              <a:ext cx="381000" cy="269668"/>
            </a:xfrm>
            <a:prstGeom prst="snip2SameRect">
              <a:avLst>
                <a:gd name="adj1" fmla="val 36667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64" name="Rectangle 863"/>
            <p:cNvSpPr/>
            <p:nvPr/>
          </p:nvSpPr>
          <p:spPr>
            <a:xfrm>
              <a:off x="733567" y="3629320"/>
              <a:ext cx="228650" cy="201383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700">
                  <a:solidFill>
                    <a:schemeClr val="tx1"/>
                  </a:solidFill>
                  <a:ea typeface="ＭＳ Ｐゴシック" pitchFamily="-106" charset="-128"/>
                </a:rPr>
                <a:t>N</a:t>
              </a:r>
              <a:endParaRPr lang="en-US" sz="5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65" name="Straight Connector 864"/>
            <p:cNvCxnSpPr/>
            <p:nvPr/>
          </p:nvCxnSpPr>
          <p:spPr>
            <a:xfrm rot="16200000" flipV="1">
              <a:off x="624130" y="3526337"/>
              <a:ext cx="151708" cy="75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83" name="Group 347"/>
            <p:cNvGrpSpPr>
              <a:grpSpLocks/>
            </p:cNvGrpSpPr>
            <p:nvPr/>
          </p:nvGrpSpPr>
          <p:grpSpPr bwMode="auto">
            <a:xfrm flipH="1">
              <a:off x="76199" y="3488080"/>
              <a:ext cx="300039" cy="342906"/>
              <a:chOff x="995361" y="2324094"/>
              <a:chExt cx="300039" cy="342906"/>
            </a:xfrm>
          </p:grpSpPr>
          <p:sp>
            <p:nvSpPr>
              <p:cNvPr id="1000" name="Rectangle 999"/>
              <p:cNvSpPr/>
              <p:nvPr/>
            </p:nvSpPr>
            <p:spPr>
              <a:xfrm>
                <a:off x="1066750" y="2465334"/>
                <a:ext cx="228650" cy="20138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r>
                  <a:rPr lang="en-US" sz="700">
                    <a:solidFill>
                      <a:schemeClr val="tx1"/>
                    </a:solidFill>
                    <a:ea typeface="ＭＳ Ｐゴシック" pitchFamily="-106" charset="-128"/>
                  </a:rPr>
                  <a:t>N</a:t>
                </a:r>
                <a:endParaRPr lang="en-US" sz="500">
                  <a:solidFill>
                    <a:schemeClr val="tx1"/>
                  </a:solidFill>
                  <a:ea typeface="ＭＳ Ｐゴシック" pitchFamily="-106" charset="-128"/>
                </a:endParaRPr>
              </a:p>
            </p:txBody>
          </p:sp>
          <p:cxnSp>
            <p:nvCxnSpPr>
              <p:cNvPr id="1001" name="Straight Connector 1000"/>
              <p:cNvCxnSpPr/>
              <p:nvPr/>
            </p:nvCxnSpPr>
            <p:spPr>
              <a:xfrm rot="16200000" flipV="1">
                <a:off x="957313" y="2362351"/>
                <a:ext cx="151708" cy="757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67" name="Snip Same Side Corner Rectangle 866"/>
            <p:cNvSpPr/>
            <p:nvPr/>
          </p:nvSpPr>
          <p:spPr>
            <a:xfrm rot="10800000">
              <a:off x="335003" y="2126905"/>
              <a:ext cx="381000" cy="269668"/>
            </a:xfrm>
            <a:prstGeom prst="snip2SameRect">
              <a:avLst>
                <a:gd name="adj1" fmla="val 36667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1000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68" name="Rectangle 867"/>
            <p:cNvSpPr/>
            <p:nvPr/>
          </p:nvSpPr>
          <p:spPr>
            <a:xfrm>
              <a:off x="733567" y="2497551"/>
              <a:ext cx="228650" cy="202725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r>
                <a:rPr lang="en-US" sz="700">
                  <a:solidFill>
                    <a:schemeClr val="tx1"/>
                  </a:solidFill>
                  <a:ea typeface="ＭＳ Ｐゴシック" pitchFamily="-106" charset="-128"/>
                </a:rPr>
                <a:t>N</a:t>
              </a:r>
              <a:endParaRPr lang="en-US" sz="500">
                <a:solidFill>
                  <a:schemeClr val="tx1"/>
                </a:solidFill>
                <a:ea typeface="ＭＳ Ｐゴシック" pitchFamily="-106" charset="-128"/>
              </a:endParaRPr>
            </a:p>
          </p:txBody>
        </p:sp>
        <p:cxnSp>
          <p:nvCxnSpPr>
            <p:cNvPr id="869" name="Straight Connector 868"/>
            <p:cNvCxnSpPr/>
            <p:nvPr/>
          </p:nvCxnSpPr>
          <p:spPr>
            <a:xfrm rot="16200000" flipV="1">
              <a:off x="624130" y="2395909"/>
              <a:ext cx="151708" cy="75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87" name="Group 362"/>
            <p:cNvGrpSpPr>
              <a:grpSpLocks/>
            </p:cNvGrpSpPr>
            <p:nvPr/>
          </p:nvGrpSpPr>
          <p:grpSpPr bwMode="auto">
            <a:xfrm flipH="1">
              <a:off x="76199" y="2357432"/>
              <a:ext cx="300039" cy="342906"/>
              <a:chOff x="995361" y="2324094"/>
              <a:chExt cx="300039" cy="342906"/>
            </a:xfrm>
          </p:grpSpPr>
          <p:sp>
            <p:nvSpPr>
              <p:cNvPr id="998" name="Rectangle 997"/>
              <p:cNvSpPr/>
              <p:nvPr/>
            </p:nvSpPr>
            <p:spPr>
              <a:xfrm>
                <a:off x="1066750" y="2465555"/>
                <a:ext cx="228650" cy="201382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buFontTx/>
                  <a:buNone/>
                  <a:defRPr/>
                </a:pPr>
                <a:r>
                  <a:rPr lang="en-US" sz="700">
                    <a:solidFill>
                      <a:schemeClr val="tx1"/>
                    </a:solidFill>
                    <a:ea typeface="ＭＳ Ｐゴシック" pitchFamily="-106" charset="-128"/>
                  </a:rPr>
                  <a:t>N</a:t>
                </a:r>
                <a:endParaRPr lang="en-US" sz="500">
                  <a:solidFill>
                    <a:schemeClr val="tx1"/>
                  </a:solidFill>
                  <a:ea typeface="ＭＳ Ｐゴシック" pitchFamily="-106" charset="-128"/>
                </a:endParaRPr>
              </a:p>
            </p:txBody>
          </p:sp>
          <p:cxnSp>
            <p:nvCxnSpPr>
              <p:cNvPr id="999" name="Straight Connector 998"/>
              <p:cNvCxnSpPr/>
              <p:nvPr/>
            </p:nvCxnSpPr>
            <p:spPr>
              <a:xfrm rot="16200000" flipV="1">
                <a:off x="957313" y="2362572"/>
                <a:ext cx="151708" cy="7574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1" name="TextBox 870"/>
            <p:cNvSpPr txBox="1"/>
            <p:nvPr/>
          </p:nvSpPr>
          <p:spPr>
            <a:xfrm>
              <a:off x="4724932" y="2133719"/>
              <a:ext cx="888875" cy="31818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none">
              <a:spAutoFit/>
            </a:bodyPr>
            <a:lstStyle/>
            <a:p>
              <a:pPr>
                <a:buFontTx/>
                <a:buNone/>
                <a:defRPr/>
              </a:pPr>
              <a:r>
                <a:rPr lang="en-US" sz="900"/>
                <a:t>Routing Control</a:t>
              </a:r>
            </a:p>
            <a:p>
              <a:pPr>
                <a:buFontTx/>
                <a:buNone/>
                <a:defRPr/>
              </a:pPr>
              <a:r>
                <a:rPr lang="en-US" sz="900"/>
                <a:t>Logic Blocks</a:t>
              </a:r>
            </a:p>
          </p:txBody>
        </p:sp>
        <p:cxnSp>
          <p:nvCxnSpPr>
            <p:cNvPr id="872" name="Straight Arrow Connector 871"/>
            <p:cNvCxnSpPr>
              <a:stCxn id="871" idx="0"/>
              <a:endCxn id="778" idx="1"/>
            </p:cNvCxnSpPr>
            <p:nvPr/>
          </p:nvCxnSpPr>
          <p:spPr>
            <a:xfrm rot="5400000" flipH="1" flipV="1">
              <a:off x="5176331" y="1866302"/>
              <a:ext cx="260455" cy="274380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3" name="Straight Arrow Connector 872"/>
            <p:cNvCxnSpPr>
              <a:stCxn id="871" idx="1"/>
              <a:endCxn id="804" idx="0"/>
            </p:cNvCxnSpPr>
            <p:nvPr/>
          </p:nvCxnSpPr>
          <p:spPr>
            <a:xfrm rot="10800000">
              <a:off x="4444836" y="2258577"/>
              <a:ext cx="280096" cy="34906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4" name="TextBox 873"/>
            <p:cNvSpPr txBox="1"/>
            <p:nvPr/>
          </p:nvSpPr>
          <p:spPr>
            <a:xfrm>
              <a:off x="5981076" y="3124521"/>
              <a:ext cx="805990" cy="4524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>
              <a:spAutoFit/>
            </a:bodyPr>
            <a:lstStyle/>
            <a:p>
              <a:pPr>
                <a:buFontTx/>
                <a:buNone/>
                <a:defRPr/>
              </a:pPr>
              <a:r>
                <a:rPr lang="en-US" sz="900"/>
                <a:t>Routing Control</a:t>
              </a:r>
            </a:p>
            <a:p>
              <a:pPr>
                <a:buFontTx/>
                <a:buNone/>
                <a:defRPr/>
              </a:pPr>
              <a:r>
                <a:rPr lang="en-US" sz="900"/>
                <a:t>Logic Blocks</a:t>
              </a:r>
            </a:p>
          </p:txBody>
        </p:sp>
        <p:cxnSp>
          <p:nvCxnSpPr>
            <p:cNvPr id="875" name="Straight Arrow Connector 874"/>
            <p:cNvCxnSpPr>
              <a:stCxn id="874" idx="2"/>
              <a:endCxn id="685" idx="0"/>
            </p:cNvCxnSpPr>
            <p:nvPr/>
          </p:nvCxnSpPr>
          <p:spPr>
            <a:xfrm rot="5400000">
              <a:off x="5991404" y="3770989"/>
              <a:ext cx="586694" cy="198639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6" name="Straight Arrow Connector 875"/>
            <p:cNvCxnSpPr>
              <a:stCxn id="874" idx="2"/>
              <a:endCxn id="751" idx="0"/>
            </p:cNvCxnSpPr>
            <p:nvPr/>
          </p:nvCxnSpPr>
          <p:spPr>
            <a:xfrm rot="16200000" flipH="1">
              <a:off x="6408549" y="3552483"/>
              <a:ext cx="294018" cy="342974"/>
            </a:xfrm>
            <a:prstGeom prst="straightConnector1">
              <a:avLst/>
            </a:prstGeom>
            <a:ln w="1270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7" name="Straight Connector 876"/>
            <p:cNvCxnSpPr/>
            <p:nvPr/>
          </p:nvCxnSpPr>
          <p:spPr bwMode="auto">
            <a:xfrm rot="5400000">
              <a:off x="4136482" y="2917488"/>
              <a:ext cx="76525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5" name="TextBox 877"/>
            <p:cNvSpPr txBox="1">
              <a:spLocks noChangeArrowheads="1"/>
            </p:cNvSpPr>
            <p:nvPr/>
          </p:nvSpPr>
          <p:spPr bwMode="auto">
            <a:xfrm rot="10800000" flipH="1" flipV="1">
              <a:off x="4014537" y="2800642"/>
              <a:ext cx="208076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</a:t>
              </a:r>
              <a:endParaRPr lang="en-US" sz="1000"/>
            </a:p>
          </p:txBody>
        </p:sp>
        <p:cxnSp>
          <p:nvCxnSpPr>
            <p:cNvPr id="879" name="Straight Connector 878"/>
            <p:cNvCxnSpPr/>
            <p:nvPr/>
          </p:nvCxnSpPr>
          <p:spPr bwMode="auto">
            <a:xfrm rot="5400000">
              <a:off x="4145056" y="2803371"/>
              <a:ext cx="76526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0" name="Straight Connector 879"/>
            <p:cNvCxnSpPr/>
            <p:nvPr/>
          </p:nvCxnSpPr>
          <p:spPr bwMode="auto">
            <a:xfrm rot="5400000">
              <a:off x="4136482" y="2713421"/>
              <a:ext cx="76525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1" name="Straight Connector 880"/>
            <p:cNvCxnSpPr/>
            <p:nvPr/>
          </p:nvCxnSpPr>
          <p:spPr bwMode="auto">
            <a:xfrm rot="5400000">
              <a:off x="4130765" y="2612729"/>
              <a:ext cx="76526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2" name="Straight Connector 881"/>
            <p:cNvCxnSpPr/>
            <p:nvPr/>
          </p:nvCxnSpPr>
          <p:spPr bwMode="auto">
            <a:xfrm rot="5400000">
              <a:off x="4092895" y="2411975"/>
              <a:ext cx="76525" cy="328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3" name="Straight Connector 882"/>
            <p:cNvCxnSpPr/>
            <p:nvPr/>
          </p:nvCxnSpPr>
          <p:spPr bwMode="auto">
            <a:xfrm rot="5400000">
              <a:off x="4093567" y="2317325"/>
              <a:ext cx="75183" cy="328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4" name="Straight Connector 883"/>
            <p:cNvCxnSpPr/>
            <p:nvPr/>
          </p:nvCxnSpPr>
          <p:spPr bwMode="auto">
            <a:xfrm rot="5400000">
              <a:off x="4092895" y="2217305"/>
              <a:ext cx="76526" cy="328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5" name="Straight Connector 884"/>
            <p:cNvCxnSpPr/>
            <p:nvPr/>
          </p:nvCxnSpPr>
          <p:spPr bwMode="auto">
            <a:xfrm rot="5400000">
              <a:off x="4088565" y="2117999"/>
              <a:ext cx="75183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6" name="Straight Connector 885"/>
            <p:cNvCxnSpPr/>
            <p:nvPr/>
          </p:nvCxnSpPr>
          <p:spPr bwMode="auto">
            <a:xfrm rot="5400000">
              <a:off x="4082891" y="1993100"/>
              <a:ext cx="76525" cy="328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4" name="TextBox 886"/>
            <p:cNvSpPr txBox="1">
              <a:spLocks noChangeArrowheads="1"/>
            </p:cNvSpPr>
            <p:nvPr/>
          </p:nvSpPr>
          <p:spPr bwMode="auto">
            <a:xfrm rot="10800000" flipH="1" flipV="1">
              <a:off x="4010515" y="2700627"/>
              <a:ext cx="216120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</a:t>
              </a:r>
              <a:endParaRPr lang="en-US" sz="1000"/>
            </a:p>
          </p:txBody>
        </p:sp>
        <p:sp>
          <p:nvSpPr>
            <p:cNvPr id="1405" name="TextBox 887"/>
            <p:cNvSpPr txBox="1">
              <a:spLocks noChangeArrowheads="1"/>
            </p:cNvSpPr>
            <p:nvPr/>
          </p:nvSpPr>
          <p:spPr bwMode="auto">
            <a:xfrm rot="10800000" flipH="1" flipV="1">
              <a:off x="4010515" y="2605374"/>
              <a:ext cx="216120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</a:t>
              </a:r>
              <a:endParaRPr lang="en-US" sz="1000"/>
            </a:p>
          </p:txBody>
        </p:sp>
        <p:sp>
          <p:nvSpPr>
            <p:cNvPr id="1406" name="TextBox 888"/>
            <p:cNvSpPr txBox="1">
              <a:spLocks noChangeArrowheads="1"/>
            </p:cNvSpPr>
            <p:nvPr/>
          </p:nvSpPr>
          <p:spPr bwMode="auto">
            <a:xfrm rot="10800000" flipH="1" flipV="1">
              <a:off x="4010515" y="2510123"/>
              <a:ext cx="216120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</a:t>
              </a:r>
              <a:endParaRPr lang="en-US" sz="1000"/>
            </a:p>
          </p:txBody>
        </p:sp>
        <p:sp>
          <p:nvSpPr>
            <p:cNvPr id="1407" name="TextBox 889"/>
            <p:cNvSpPr txBox="1">
              <a:spLocks noChangeArrowheads="1"/>
            </p:cNvSpPr>
            <p:nvPr/>
          </p:nvSpPr>
          <p:spPr bwMode="auto">
            <a:xfrm rot="10800000" flipH="1" flipV="1">
              <a:off x="3962854" y="2313773"/>
              <a:ext cx="208076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</a:t>
              </a:r>
              <a:endParaRPr lang="en-US" sz="1000"/>
            </a:p>
          </p:txBody>
        </p:sp>
        <p:sp>
          <p:nvSpPr>
            <p:cNvPr id="1408" name="TextBox 890"/>
            <p:cNvSpPr txBox="1">
              <a:spLocks noChangeArrowheads="1"/>
            </p:cNvSpPr>
            <p:nvPr/>
          </p:nvSpPr>
          <p:spPr bwMode="auto">
            <a:xfrm rot="10800000" flipH="1" flipV="1">
              <a:off x="3962854" y="2218521"/>
              <a:ext cx="208076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</a:t>
              </a:r>
              <a:endParaRPr lang="en-US" sz="1000"/>
            </a:p>
          </p:txBody>
        </p:sp>
        <p:sp>
          <p:nvSpPr>
            <p:cNvPr id="1409" name="TextBox 891"/>
            <p:cNvSpPr txBox="1">
              <a:spLocks noChangeArrowheads="1"/>
            </p:cNvSpPr>
            <p:nvPr/>
          </p:nvSpPr>
          <p:spPr bwMode="auto">
            <a:xfrm rot="10800000" flipH="1" flipV="1">
              <a:off x="3962854" y="2123268"/>
              <a:ext cx="208076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</a:t>
              </a:r>
              <a:endParaRPr lang="en-US" sz="1000"/>
            </a:p>
          </p:txBody>
        </p:sp>
        <p:sp>
          <p:nvSpPr>
            <p:cNvPr id="1410" name="TextBox 892"/>
            <p:cNvSpPr txBox="1">
              <a:spLocks noChangeArrowheads="1"/>
            </p:cNvSpPr>
            <p:nvPr/>
          </p:nvSpPr>
          <p:spPr bwMode="auto">
            <a:xfrm rot="10800000" flipH="1" flipV="1">
              <a:off x="3964155" y="2013729"/>
              <a:ext cx="216120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</a:t>
              </a:r>
              <a:endParaRPr lang="en-US" sz="1000"/>
            </a:p>
          </p:txBody>
        </p:sp>
        <p:sp>
          <p:nvSpPr>
            <p:cNvPr id="1411" name="TextBox 893"/>
            <p:cNvSpPr txBox="1">
              <a:spLocks noChangeArrowheads="1"/>
            </p:cNvSpPr>
            <p:nvPr/>
          </p:nvSpPr>
          <p:spPr bwMode="auto">
            <a:xfrm rot="10800000" flipH="1" flipV="1">
              <a:off x="7617951" y="1880380"/>
              <a:ext cx="283154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kl*w</a:t>
              </a:r>
              <a:endParaRPr lang="en-US" sz="1000"/>
            </a:p>
          </p:txBody>
        </p:sp>
        <p:sp>
          <p:nvSpPr>
            <p:cNvPr id="1412" name="TextBox 894"/>
            <p:cNvSpPr txBox="1">
              <a:spLocks noChangeArrowheads="1"/>
            </p:cNvSpPr>
            <p:nvPr/>
          </p:nvSpPr>
          <p:spPr bwMode="auto">
            <a:xfrm rot="10800000" flipH="1" flipV="1">
              <a:off x="7549179" y="2948246"/>
              <a:ext cx="291198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kr*w</a:t>
              </a:r>
              <a:endParaRPr lang="en-US" sz="1000"/>
            </a:p>
          </p:txBody>
        </p:sp>
        <p:sp>
          <p:nvSpPr>
            <p:cNvPr id="1413" name="TextBox 895"/>
            <p:cNvSpPr txBox="1">
              <a:spLocks noChangeArrowheads="1"/>
            </p:cNvSpPr>
            <p:nvPr/>
          </p:nvSpPr>
          <p:spPr bwMode="auto">
            <a:xfrm rot="10800000" flipH="1" flipV="1">
              <a:off x="7559330" y="2804041"/>
              <a:ext cx="216120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</a:t>
              </a:r>
              <a:endParaRPr lang="en-US" sz="1000"/>
            </a:p>
          </p:txBody>
        </p:sp>
        <p:sp>
          <p:nvSpPr>
            <p:cNvPr id="1414" name="TextBox 896"/>
            <p:cNvSpPr txBox="1">
              <a:spLocks noChangeArrowheads="1"/>
            </p:cNvSpPr>
            <p:nvPr/>
          </p:nvSpPr>
          <p:spPr bwMode="auto">
            <a:xfrm rot="10800000" flipH="1" flipV="1">
              <a:off x="7563352" y="2704026"/>
              <a:ext cx="208076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</a:t>
              </a:r>
              <a:endParaRPr lang="en-US" sz="1000"/>
            </a:p>
          </p:txBody>
        </p:sp>
        <p:sp>
          <p:nvSpPr>
            <p:cNvPr id="1415" name="TextBox 897"/>
            <p:cNvSpPr txBox="1">
              <a:spLocks noChangeArrowheads="1"/>
            </p:cNvSpPr>
            <p:nvPr/>
          </p:nvSpPr>
          <p:spPr bwMode="auto">
            <a:xfrm rot="10800000" flipH="1" flipV="1">
              <a:off x="7563352" y="2608773"/>
              <a:ext cx="208076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</a:t>
              </a:r>
              <a:endParaRPr lang="en-US" sz="1000"/>
            </a:p>
          </p:txBody>
        </p:sp>
        <p:sp>
          <p:nvSpPr>
            <p:cNvPr id="1416" name="TextBox 898"/>
            <p:cNvSpPr txBox="1">
              <a:spLocks noChangeArrowheads="1"/>
            </p:cNvSpPr>
            <p:nvPr/>
          </p:nvSpPr>
          <p:spPr bwMode="auto">
            <a:xfrm rot="10800000" flipH="1" flipV="1">
              <a:off x="7563352" y="2513521"/>
              <a:ext cx="208076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</a:t>
              </a:r>
              <a:endParaRPr lang="en-US" sz="1000"/>
            </a:p>
          </p:txBody>
        </p:sp>
        <p:sp>
          <p:nvSpPr>
            <p:cNvPr id="1417" name="TextBox 899"/>
            <p:cNvSpPr txBox="1">
              <a:spLocks noChangeArrowheads="1"/>
            </p:cNvSpPr>
            <p:nvPr/>
          </p:nvSpPr>
          <p:spPr bwMode="auto">
            <a:xfrm rot="10800000" flipH="1" flipV="1">
              <a:off x="7569319" y="2317172"/>
              <a:ext cx="216120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</a:t>
              </a:r>
              <a:endParaRPr lang="en-US" sz="1000"/>
            </a:p>
          </p:txBody>
        </p:sp>
        <p:sp>
          <p:nvSpPr>
            <p:cNvPr id="1418" name="TextBox 900"/>
            <p:cNvSpPr txBox="1">
              <a:spLocks noChangeArrowheads="1"/>
            </p:cNvSpPr>
            <p:nvPr/>
          </p:nvSpPr>
          <p:spPr bwMode="auto">
            <a:xfrm rot="10800000" flipH="1" flipV="1">
              <a:off x="7569319" y="2221919"/>
              <a:ext cx="216120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</a:t>
              </a:r>
              <a:endParaRPr lang="en-US" sz="1000"/>
            </a:p>
          </p:txBody>
        </p:sp>
        <p:sp>
          <p:nvSpPr>
            <p:cNvPr id="1419" name="TextBox 901"/>
            <p:cNvSpPr txBox="1">
              <a:spLocks noChangeArrowheads="1"/>
            </p:cNvSpPr>
            <p:nvPr/>
          </p:nvSpPr>
          <p:spPr bwMode="auto">
            <a:xfrm rot="10800000" flipH="1" flipV="1">
              <a:off x="7569319" y="2126667"/>
              <a:ext cx="216120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kr</a:t>
              </a:r>
              <a:endParaRPr lang="en-US" sz="1000"/>
            </a:p>
          </p:txBody>
        </p:sp>
        <p:sp>
          <p:nvSpPr>
            <p:cNvPr id="1420" name="TextBox 902"/>
            <p:cNvSpPr txBox="1">
              <a:spLocks noChangeArrowheads="1"/>
            </p:cNvSpPr>
            <p:nvPr/>
          </p:nvSpPr>
          <p:spPr bwMode="auto">
            <a:xfrm rot="10800000" flipH="1" flipV="1">
              <a:off x="7578664" y="2017128"/>
              <a:ext cx="208076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kl</a:t>
              </a:r>
              <a:endParaRPr lang="en-US" sz="1000"/>
            </a:p>
          </p:txBody>
        </p:sp>
        <p:cxnSp>
          <p:nvCxnSpPr>
            <p:cNvPr id="904" name="Straight Connector 903"/>
            <p:cNvCxnSpPr/>
            <p:nvPr/>
          </p:nvCxnSpPr>
          <p:spPr bwMode="auto">
            <a:xfrm rot="5400000">
              <a:off x="7717706" y="2412690"/>
              <a:ext cx="76525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5" name="Straight Connector 904"/>
            <p:cNvCxnSpPr/>
            <p:nvPr/>
          </p:nvCxnSpPr>
          <p:spPr bwMode="auto">
            <a:xfrm rot="5400000">
              <a:off x="7718378" y="2318039"/>
              <a:ext cx="75183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6" name="Straight Connector 905"/>
            <p:cNvCxnSpPr/>
            <p:nvPr/>
          </p:nvCxnSpPr>
          <p:spPr bwMode="auto">
            <a:xfrm rot="5400000">
              <a:off x="7717706" y="2218019"/>
              <a:ext cx="76526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7" name="Straight Connector 906"/>
            <p:cNvCxnSpPr/>
            <p:nvPr/>
          </p:nvCxnSpPr>
          <p:spPr bwMode="auto">
            <a:xfrm rot="5400000">
              <a:off x="7714090" y="2117999"/>
              <a:ext cx="75183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8" name="Straight Connector 907"/>
            <p:cNvCxnSpPr/>
            <p:nvPr/>
          </p:nvCxnSpPr>
          <p:spPr bwMode="auto">
            <a:xfrm rot="5400000">
              <a:off x="7717706" y="2908090"/>
              <a:ext cx="76526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9" name="Straight Connector 908"/>
            <p:cNvCxnSpPr/>
            <p:nvPr/>
          </p:nvCxnSpPr>
          <p:spPr bwMode="auto">
            <a:xfrm rot="5400000">
              <a:off x="7717706" y="2812770"/>
              <a:ext cx="76525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0" name="Straight Connector 909"/>
            <p:cNvCxnSpPr/>
            <p:nvPr/>
          </p:nvCxnSpPr>
          <p:spPr bwMode="auto">
            <a:xfrm rot="5400000">
              <a:off x="7717706" y="2713421"/>
              <a:ext cx="76525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1" name="Straight Connector 910"/>
            <p:cNvCxnSpPr/>
            <p:nvPr/>
          </p:nvCxnSpPr>
          <p:spPr bwMode="auto">
            <a:xfrm rot="5400000">
              <a:off x="7713419" y="2612729"/>
              <a:ext cx="76526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2" name="Straight Connector 911"/>
            <p:cNvCxnSpPr/>
            <p:nvPr/>
          </p:nvCxnSpPr>
          <p:spPr bwMode="auto">
            <a:xfrm rot="5400000">
              <a:off x="7736998" y="3051029"/>
              <a:ext cx="76525" cy="3286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3" name="Straight Connector 912"/>
            <p:cNvCxnSpPr/>
            <p:nvPr/>
          </p:nvCxnSpPr>
          <p:spPr bwMode="auto">
            <a:xfrm rot="5400000">
              <a:off x="7803450" y="1993814"/>
              <a:ext cx="76525" cy="3143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31" name="TextBox 913"/>
            <p:cNvSpPr txBox="1">
              <a:spLocks noChangeArrowheads="1"/>
            </p:cNvSpPr>
            <p:nvPr/>
          </p:nvSpPr>
          <p:spPr bwMode="auto">
            <a:xfrm rot="10800000" flipH="1" flipV="1">
              <a:off x="6418573" y="1466041"/>
              <a:ext cx="304605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ku*w</a:t>
              </a:r>
              <a:endParaRPr lang="en-US" sz="1000"/>
            </a:p>
          </p:txBody>
        </p:sp>
        <p:cxnSp>
          <p:nvCxnSpPr>
            <p:cNvPr id="915" name="Straight Connector 914"/>
            <p:cNvCxnSpPr/>
            <p:nvPr/>
          </p:nvCxnSpPr>
          <p:spPr bwMode="auto">
            <a:xfrm rot="10800000">
              <a:off x="6409794" y="1623550"/>
              <a:ext cx="77169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6" name="Straight Connector 915"/>
            <p:cNvCxnSpPr/>
            <p:nvPr/>
          </p:nvCxnSpPr>
          <p:spPr bwMode="auto">
            <a:xfrm rot="10800000">
              <a:off x="6272604" y="1623550"/>
              <a:ext cx="75741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7" name="Straight Connector 916"/>
            <p:cNvCxnSpPr/>
            <p:nvPr/>
          </p:nvCxnSpPr>
          <p:spPr bwMode="auto">
            <a:xfrm rot="10800000">
              <a:off x="6181144" y="1623550"/>
              <a:ext cx="77169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8" name="Straight Connector 917"/>
            <p:cNvCxnSpPr/>
            <p:nvPr/>
          </p:nvCxnSpPr>
          <p:spPr bwMode="auto">
            <a:xfrm rot="10800000">
              <a:off x="6086826" y="1623550"/>
              <a:ext cx="75741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9" name="Straight Connector 918"/>
            <p:cNvCxnSpPr/>
            <p:nvPr/>
          </p:nvCxnSpPr>
          <p:spPr bwMode="auto">
            <a:xfrm rot="10800000">
              <a:off x="5991080" y="1623550"/>
              <a:ext cx="75740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0" name="Straight Connector 919"/>
            <p:cNvCxnSpPr/>
            <p:nvPr/>
          </p:nvCxnSpPr>
          <p:spPr bwMode="auto">
            <a:xfrm rot="10800000">
              <a:off x="5815305" y="1623550"/>
              <a:ext cx="75741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1" name="Straight Connector 920"/>
            <p:cNvCxnSpPr/>
            <p:nvPr/>
          </p:nvCxnSpPr>
          <p:spPr bwMode="auto">
            <a:xfrm rot="10800000">
              <a:off x="5719558" y="1623550"/>
              <a:ext cx="75740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2" name="Straight Connector 921"/>
            <p:cNvCxnSpPr/>
            <p:nvPr/>
          </p:nvCxnSpPr>
          <p:spPr bwMode="auto">
            <a:xfrm rot="10800000">
              <a:off x="5629527" y="1623550"/>
              <a:ext cx="75741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3" name="Straight Connector 922"/>
            <p:cNvCxnSpPr/>
            <p:nvPr/>
          </p:nvCxnSpPr>
          <p:spPr bwMode="auto">
            <a:xfrm rot="10800000">
              <a:off x="5539497" y="1623550"/>
              <a:ext cx="75740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4" name="Straight Connector 923"/>
            <p:cNvCxnSpPr/>
            <p:nvPr/>
          </p:nvCxnSpPr>
          <p:spPr bwMode="auto">
            <a:xfrm rot="10800000">
              <a:off x="5419455" y="1623550"/>
              <a:ext cx="77169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2" name="TextBox 924"/>
            <p:cNvSpPr txBox="1">
              <a:spLocks noChangeArrowheads="1"/>
            </p:cNvSpPr>
            <p:nvPr/>
          </p:nvSpPr>
          <p:spPr bwMode="auto">
            <a:xfrm rot="10800000" flipH="1" flipV="1">
              <a:off x="6238641" y="1466041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</a:t>
              </a:r>
              <a:endParaRPr lang="en-US" sz="1000"/>
            </a:p>
          </p:txBody>
        </p:sp>
        <p:sp>
          <p:nvSpPr>
            <p:cNvPr id="1443" name="TextBox 925"/>
            <p:cNvSpPr txBox="1">
              <a:spLocks noChangeArrowheads="1"/>
            </p:cNvSpPr>
            <p:nvPr/>
          </p:nvSpPr>
          <p:spPr bwMode="auto">
            <a:xfrm rot="10800000" flipH="1" flipV="1">
              <a:off x="5199374" y="1466041"/>
              <a:ext cx="304605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kd*w</a:t>
              </a:r>
              <a:endParaRPr lang="en-US" sz="1000"/>
            </a:p>
          </p:txBody>
        </p:sp>
        <p:sp>
          <p:nvSpPr>
            <p:cNvPr id="1444" name="TextBox 926"/>
            <p:cNvSpPr txBox="1">
              <a:spLocks noChangeArrowheads="1"/>
            </p:cNvSpPr>
            <p:nvPr/>
          </p:nvSpPr>
          <p:spPr bwMode="auto">
            <a:xfrm rot="10800000" flipH="1" flipV="1">
              <a:off x="6148153" y="1466041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</a:t>
              </a:r>
              <a:endParaRPr lang="en-US" sz="1000"/>
            </a:p>
          </p:txBody>
        </p:sp>
        <p:sp>
          <p:nvSpPr>
            <p:cNvPr id="1445" name="TextBox 927"/>
            <p:cNvSpPr txBox="1">
              <a:spLocks noChangeArrowheads="1"/>
            </p:cNvSpPr>
            <p:nvPr/>
          </p:nvSpPr>
          <p:spPr bwMode="auto">
            <a:xfrm rot="10800000" flipH="1" flipV="1">
              <a:off x="6057664" y="1466041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</a:t>
              </a:r>
              <a:endParaRPr lang="en-US" sz="1000"/>
            </a:p>
          </p:txBody>
        </p:sp>
        <p:sp>
          <p:nvSpPr>
            <p:cNvPr id="1446" name="TextBox 928"/>
            <p:cNvSpPr txBox="1">
              <a:spLocks noChangeArrowheads="1"/>
            </p:cNvSpPr>
            <p:nvPr/>
          </p:nvSpPr>
          <p:spPr bwMode="auto">
            <a:xfrm rot="10800000" flipH="1" flipV="1">
              <a:off x="5966715" y="1466041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</a:t>
              </a:r>
              <a:endParaRPr lang="en-US" sz="1000"/>
            </a:p>
          </p:txBody>
        </p:sp>
        <p:sp>
          <p:nvSpPr>
            <p:cNvPr id="1447" name="TextBox 929"/>
            <p:cNvSpPr txBox="1">
              <a:spLocks noChangeArrowheads="1"/>
            </p:cNvSpPr>
            <p:nvPr/>
          </p:nvSpPr>
          <p:spPr bwMode="auto">
            <a:xfrm rot="10800000" flipH="1" flipV="1">
              <a:off x="5780974" y="1466041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</a:t>
              </a:r>
              <a:endParaRPr lang="en-US" sz="1000"/>
            </a:p>
          </p:txBody>
        </p:sp>
        <p:sp>
          <p:nvSpPr>
            <p:cNvPr id="1448" name="TextBox 930"/>
            <p:cNvSpPr txBox="1">
              <a:spLocks noChangeArrowheads="1"/>
            </p:cNvSpPr>
            <p:nvPr/>
          </p:nvSpPr>
          <p:spPr bwMode="auto">
            <a:xfrm rot="10800000" flipH="1" flipV="1">
              <a:off x="5685730" y="1466041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</a:t>
              </a:r>
              <a:endParaRPr lang="en-US" sz="1000"/>
            </a:p>
          </p:txBody>
        </p:sp>
        <p:sp>
          <p:nvSpPr>
            <p:cNvPr id="1449" name="TextBox 931"/>
            <p:cNvSpPr txBox="1">
              <a:spLocks noChangeArrowheads="1"/>
            </p:cNvSpPr>
            <p:nvPr/>
          </p:nvSpPr>
          <p:spPr bwMode="auto">
            <a:xfrm rot="10800000" flipH="1" flipV="1">
              <a:off x="5590478" y="1466041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</a:t>
              </a:r>
              <a:endParaRPr lang="en-US" sz="1000"/>
            </a:p>
          </p:txBody>
        </p:sp>
        <p:sp>
          <p:nvSpPr>
            <p:cNvPr id="1450" name="TextBox 932"/>
            <p:cNvSpPr txBox="1">
              <a:spLocks noChangeArrowheads="1"/>
            </p:cNvSpPr>
            <p:nvPr/>
          </p:nvSpPr>
          <p:spPr bwMode="auto">
            <a:xfrm rot="10800000" flipH="1" flipV="1">
              <a:off x="5504753" y="1466041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</a:t>
              </a:r>
              <a:endParaRPr lang="en-US" sz="1000"/>
            </a:p>
          </p:txBody>
        </p:sp>
        <p:sp>
          <p:nvSpPr>
            <p:cNvPr id="1451" name="TextBox 933"/>
            <p:cNvSpPr txBox="1">
              <a:spLocks noChangeArrowheads="1"/>
            </p:cNvSpPr>
            <p:nvPr/>
          </p:nvSpPr>
          <p:spPr bwMode="auto">
            <a:xfrm rot="10800000" flipH="1" flipV="1">
              <a:off x="6382128" y="4505593"/>
              <a:ext cx="304605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kd*w</a:t>
              </a:r>
              <a:endParaRPr lang="en-US" sz="1000"/>
            </a:p>
          </p:txBody>
        </p:sp>
        <p:sp>
          <p:nvSpPr>
            <p:cNvPr id="1452" name="TextBox 934"/>
            <p:cNvSpPr txBox="1">
              <a:spLocks noChangeArrowheads="1"/>
            </p:cNvSpPr>
            <p:nvPr/>
          </p:nvSpPr>
          <p:spPr bwMode="auto">
            <a:xfrm rot="10800000" flipH="1" flipV="1">
              <a:off x="6202196" y="4505593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</a:t>
              </a:r>
              <a:endParaRPr lang="en-US" sz="1000"/>
            </a:p>
          </p:txBody>
        </p:sp>
        <p:sp>
          <p:nvSpPr>
            <p:cNvPr id="1453" name="TextBox 935"/>
            <p:cNvSpPr txBox="1">
              <a:spLocks noChangeArrowheads="1"/>
            </p:cNvSpPr>
            <p:nvPr/>
          </p:nvSpPr>
          <p:spPr bwMode="auto">
            <a:xfrm rot="10800000" flipH="1" flipV="1">
              <a:off x="5153403" y="4505593"/>
              <a:ext cx="304605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ku*w</a:t>
              </a:r>
              <a:endParaRPr lang="en-US" sz="1000"/>
            </a:p>
          </p:txBody>
        </p:sp>
        <p:sp>
          <p:nvSpPr>
            <p:cNvPr id="1454" name="TextBox 936"/>
            <p:cNvSpPr txBox="1">
              <a:spLocks noChangeArrowheads="1"/>
            </p:cNvSpPr>
            <p:nvPr/>
          </p:nvSpPr>
          <p:spPr bwMode="auto">
            <a:xfrm rot="10800000" flipH="1" flipV="1">
              <a:off x="6111707" y="4505593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</a:t>
              </a:r>
              <a:endParaRPr lang="en-US" sz="1000"/>
            </a:p>
          </p:txBody>
        </p:sp>
        <p:sp>
          <p:nvSpPr>
            <p:cNvPr id="1455" name="TextBox 937"/>
            <p:cNvSpPr txBox="1">
              <a:spLocks noChangeArrowheads="1"/>
            </p:cNvSpPr>
            <p:nvPr/>
          </p:nvSpPr>
          <p:spPr bwMode="auto">
            <a:xfrm rot="10800000" flipH="1" flipV="1">
              <a:off x="6021218" y="4505593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</a:t>
              </a:r>
              <a:endParaRPr lang="en-US" sz="1000"/>
            </a:p>
          </p:txBody>
        </p:sp>
        <p:sp>
          <p:nvSpPr>
            <p:cNvPr id="1456" name="TextBox 938"/>
            <p:cNvSpPr txBox="1">
              <a:spLocks noChangeArrowheads="1"/>
            </p:cNvSpPr>
            <p:nvPr/>
          </p:nvSpPr>
          <p:spPr bwMode="auto">
            <a:xfrm rot="10800000" flipH="1" flipV="1">
              <a:off x="5930269" y="4505593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</a:t>
              </a:r>
              <a:endParaRPr lang="en-US" sz="1000"/>
            </a:p>
          </p:txBody>
        </p:sp>
        <p:sp>
          <p:nvSpPr>
            <p:cNvPr id="1457" name="TextBox 939"/>
            <p:cNvSpPr txBox="1">
              <a:spLocks noChangeArrowheads="1"/>
            </p:cNvSpPr>
            <p:nvPr/>
          </p:nvSpPr>
          <p:spPr bwMode="auto">
            <a:xfrm rot="10800000" flipH="1" flipV="1">
              <a:off x="5744528" y="4505593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</a:t>
              </a:r>
              <a:endParaRPr lang="en-US" sz="1000"/>
            </a:p>
          </p:txBody>
        </p:sp>
        <p:sp>
          <p:nvSpPr>
            <p:cNvPr id="1458" name="TextBox 940"/>
            <p:cNvSpPr txBox="1">
              <a:spLocks noChangeArrowheads="1"/>
            </p:cNvSpPr>
            <p:nvPr/>
          </p:nvSpPr>
          <p:spPr bwMode="auto">
            <a:xfrm rot="10800000" flipH="1" flipV="1">
              <a:off x="5649285" y="4505593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</a:t>
              </a:r>
              <a:endParaRPr lang="en-US" sz="1000"/>
            </a:p>
          </p:txBody>
        </p:sp>
        <p:sp>
          <p:nvSpPr>
            <p:cNvPr id="1459" name="TextBox 941"/>
            <p:cNvSpPr txBox="1">
              <a:spLocks noChangeArrowheads="1"/>
            </p:cNvSpPr>
            <p:nvPr/>
          </p:nvSpPr>
          <p:spPr bwMode="auto">
            <a:xfrm rot="10800000" flipH="1" flipV="1">
              <a:off x="5554032" y="4505593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kd</a:t>
              </a:r>
              <a:endParaRPr lang="en-US" sz="1000"/>
            </a:p>
          </p:txBody>
        </p:sp>
        <p:sp>
          <p:nvSpPr>
            <p:cNvPr id="1460" name="TextBox 942"/>
            <p:cNvSpPr txBox="1">
              <a:spLocks noChangeArrowheads="1"/>
            </p:cNvSpPr>
            <p:nvPr/>
          </p:nvSpPr>
          <p:spPr bwMode="auto">
            <a:xfrm rot="10800000" flipH="1" flipV="1">
              <a:off x="5468306" y="4505593"/>
              <a:ext cx="229527" cy="148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600"/>
                <a:t>ku</a:t>
              </a:r>
              <a:endParaRPr lang="en-US" sz="1000"/>
            </a:p>
          </p:txBody>
        </p:sp>
        <p:cxnSp>
          <p:nvCxnSpPr>
            <p:cNvPr id="944" name="Straight Connector 943"/>
            <p:cNvCxnSpPr/>
            <p:nvPr/>
          </p:nvCxnSpPr>
          <p:spPr bwMode="auto">
            <a:xfrm rot="10800000">
              <a:off x="6376926" y="4497951"/>
              <a:ext cx="75740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5" name="Straight Connector 944"/>
            <p:cNvCxnSpPr/>
            <p:nvPr/>
          </p:nvCxnSpPr>
          <p:spPr bwMode="auto">
            <a:xfrm rot="10800000">
              <a:off x="6238306" y="4497951"/>
              <a:ext cx="75741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6" name="Straight Connector 945"/>
            <p:cNvCxnSpPr/>
            <p:nvPr/>
          </p:nvCxnSpPr>
          <p:spPr bwMode="auto">
            <a:xfrm rot="10800000">
              <a:off x="6148276" y="4497951"/>
              <a:ext cx="75740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7" name="Straight Connector 946"/>
            <p:cNvCxnSpPr/>
            <p:nvPr/>
          </p:nvCxnSpPr>
          <p:spPr bwMode="auto">
            <a:xfrm rot="10800000">
              <a:off x="6052529" y="4497951"/>
              <a:ext cx="75741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8" name="Straight Connector 947"/>
            <p:cNvCxnSpPr/>
            <p:nvPr/>
          </p:nvCxnSpPr>
          <p:spPr bwMode="auto">
            <a:xfrm rot="10800000">
              <a:off x="5958211" y="4497951"/>
              <a:ext cx="75741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9" name="Straight Connector 948"/>
            <p:cNvCxnSpPr/>
            <p:nvPr/>
          </p:nvCxnSpPr>
          <p:spPr bwMode="auto">
            <a:xfrm rot="10800000">
              <a:off x="5781007" y="4497951"/>
              <a:ext cx="77169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0" name="Straight Connector 949"/>
            <p:cNvCxnSpPr/>
            <p:nvPr/>
          </p:nvCxnSpPr>
          <p:spPr bwMode="auto">
            <a:xfrm rot="10800000">
              <a:off x="5686689" y="4497951"/>
              <a:ext cx="75741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1" name="Straight Connector 950"/>
            <p:cNvCxnSpPr/>
            <p:nvPr/>
          </p:nvCxnSpPr>
          <p:spPr bwMode="auto">
            <a:xfrm rot="10800000">
              <a:off x="5595229" y="4497951"/>
              <a:ext cx="77169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2" name="Straight Connector 951"/>
            <p:cNvCxnSpPr/>
            <p:nvPr/>
          </p:nvCxnSpPr>
          <p:spPr bwMode="auto">
            <a:xfrm rot="10800000">
              <a:off x="5505199" y="4497951"/>
              <a:ext cx="75740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3" name="Straight Connector 952"/>
            <p:cNvCxnSpPr/>
            <p:nvPr/>
          </p:nvCxnSpPr>
          <p:spPr bwMode="auto">
            <a:xfrm rot="10800000">
              <a:off x="5386587" y="4497951"/>
              <a:ext cx="75741" cy="3222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4" name="Straight Connector 953"/>
            <p:cNvCxnSpPr/>
            <p:nvPr/>
          </p:nvCxnSpPr>
          <p:spPr bwMode="auto">
            <a:xfrm rot="10800000" flipV="1">
              <a:off x="6812789" y="4056251"/>
              <a:ext cx="74311" cy="362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5" name="Straight Connector 954"/>
            <p:cNvCxnSpPr/>
            <p:nvPr/>
          </p:nvCxnSpPr>
          <p:spPr bwMode="auto">
            <a:xfrm rot="10800000" flipV="1">
              <a:off x="6884242" y="3993152"/>
              <a:ext cx="74311" cy="362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6" name="Straight Connector 955"/>
            <p:cNvCxnSpPr/>
            <p:nvPr/>
          </p:nvCxnSpPr>
          <p:spPr bwMode="auto">
            <a:xfrm rot="10800000" flipV="1">
              <a:off x="6959982" y="3924681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7" name="Straight Connector 956"/>
            <p:cNvCxnSpPr/>
            <p:nvPr/>
          </p:nvCxnSpPr>
          <p:spPr bwMode="auto">
            <a:xfrm rot="10800000" flipV="1">
              <a:off x="7031435" y="3857554"/>
              <a:ext cx="75740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8" name="Straight Connector 957"/>
            <p:cNvCxnSpPr/>
            <p:nvPr/>
          </p:nvCxnSpPr>
          <p:spPr bwMode="auto">
            <a:xfrm rot="10800000" flipV="1">
              <a:off x="7230074" y="3783714"/>
              <a:ext cx="74311" cy="362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9" name="Straight Connector 958"/>
            <p:cNvCxnSpPr/>
            <p:nvPr/>
          </p:nvCxnSpPr>
          <p:spPr bwMode="auto">
            <a:xfrm rot="10800000" flipV="1">
              <a:off x="7304385" y="3715244"/>
              <a:ext cx="7574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0" name="Straight Connector 959"/>
            <p:cNvCxnSpPr/>
            <p:nvPr/>
          </p:nvCxnSpPr>
          <p:spPr bwMode="auto">
            <a:xfrm rot="10800000" flipV="1">
              <a:off x="7378696" y="3648116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1" name="Straight Connector 960"/>
            <p:cNvCxnSpPr/>
            <p:nvPr/>
          </p:nvCxnSpPr>
          <p:spPr bwMode="auto">
            <a:xfrm rot="10800000" flipV="1">
              <a:off x="7445863" y="3570248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2" name="Straight Connector 961"/>
            <p:cNvCxnSpPr/>
            <p:nvPr/>
          </p:nvCxnSpPr>
          <p:spPr bwMode="auto">
            <a:xfrm rot="10800000" flipV="1">
              <a:off x="7560188" y="3515204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0" name="TextBox 962"/>
            <p:cNvSpPr txBox="1">
              <a:spLocks noChangeArrowheads="1"/>
            </p:cNvSpPr>
            <p:nvPr/>
          </p:nvSpPr>
          <p:spPr bwMode="auto">
            <a:xfrm rot="13489060" flipV="1">
              <a:off x="6818048" y="4040818"/>
              <a:ext cx="229527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</a:t>
              </a:r>
              <a:endParaRPr lang="en-US" sz="900"/>
            </a:p>
          </p:txBody>
        </p:sp>
        <p:sp>
          <p:nvSpPr>
            <p:cNvPr id="1481" name="TextBox 963"/>
            <p:cNvSpPr txBox="1">
              <a:spLocks noChangeArrowheads="1"/>
            </p:cNvSpPr>
            <p:nvPr/>
          </p:nvSpPr>
          <p:spPr bwMode="auto">
            <a:xfrm rot="13489060" flipV="1">
              <a:off x="6898751" y="3968952"/>
              <a:ext cx="229527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</a:t>
              </a:r>
              <a:endParaRPr lang="en-US" sz="900"/>
            </a:p>
          </p:txBody>
        </p:sp>
        <p:sp>
          <p:nvSpPr>
            <p:cNvPr id="1482" name="TextBox 964"/>
            <p:cNvSpPr txBox="1">
              <a:spLocks noChangeArrowheads="1"/>
            </p:cNvSpPr>
            <p:nvPr/>
          </p:nvSpPr>
          <p:spPr bwMode="auto">
            <a:xfrm rot="13489060" flipV="1">
              <a:off x="6960050" y="3896575"/>
              <a:ext cx="229527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</a:t>
              </a:r>
              <a:endParaRPr lang="en-US" sz="900"/>
            </a:p>
          </p:txBody>
        </p:sp>
        <p:sp>
          <p:nvSpPr>
            <p:cNvPr id="1483" name="TextBox 965"/>
            <p:cNvSpPr txBox="1">
              <a:spLocks noChangeArrowheads="1"/>
            </p:cNvSpPr>
            <p:nvPr/>
          </p:nvSpPr>
          <p:spPr bwMode="auto">
            <a:xfrm rot="13489060" flipV="1">
              <a:off x="7040460" y="3824709"/>
              <a:ext cx="229527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</a:t>
              </a:r>
              <a:endParaRPr lang="en-US" sz="900"/>
            </a:p>
          </p:txBody>
        </p:sp>
        <p:sp>
          <p:nvSpPr>
            <p:cNvPr id="1484" name="TextBox 966"/>
            <p:cNvSpPr txBox="1">
              <a:spLocks noChangeArrowheads="1"/>
            </p:cNvSpPr>
            <p:nvPr/>
          </p:nvSpPr>
          <p:spPr bwMode="auto">
            <a:xfrm rot="13489060" flipV="1">
              <a:off x="7278963" y="3781599"/>
              <a:ext cx="229527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</a:t>
              </a:r>
              <a:endParaRPr lang="en-US" sz="900"/>
            </a:p>
          </p:txBody>
        </p:sp>
        <p:sp>
          <p:nvSpPr>
            <p:cNvPr id="1485" name="TextBox 967"/>
            <p:cNvSpPr txBox="1">
              <a:spLocks noChangeArrowheads="1"/>
            </p:cNvSpPr>
            <p:nvPr/>
          </p:nvSpPr>
          <p:spPr bwMode="auto">
            <a:xfrm rot="13489060" flipV="1">
              <a:off x="7355286" y="3709733"/>
              <a:ext cx="229527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</a:t>
              </a:r>
              <a:endParaRPr lang="en-US" sz="900"/>
            </a:p>
          </p:txBody>
        </p:sp>
        <p:sp>
          <p:nvSpPr>
            <p:cNvPr id="1486" name="TextBox 968"/>
            <p:cNvSpPr txBox="1">
              <a:spLocks noChangeArrowheads="1"/>
            </p:cNvSpPr>
            <p:nvPr/>
          </p:nvSpPr>
          <p:spPr bwMode="auto">
            <a:xfrm rot="13489060" flipV="1">
              <a:off x="7424231" y="3644470"/>
              <a:ext cx="229527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</a:t>
              </a:r>
              <a:endParaRPr lang="en-US" sz="900"/>
            </a:p>
          </p:txBody>
        </p:sp>
        <p:sp>
          <p:nvSpPr>
            <p:cNvPr id="1487" name="TextBox 969"/>
            <p:cNvSpPr txBox="1">
              <a:spLocks noChangeArrowheads="1"/>
            </p:cNvSpPr>
            <p:nvPr/>
          </p:nvSpPr>
          <p:spPr bwMode="auto">
            <a:xfrm rot="13489060" flipV="1">
              <a:off x="7495973" y="3574620"/>
              <a:ext cx="229527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</a:t>
              </a:r>
              <a:endParaRPr lang="en-US" sz="900"/>
            </a:p>
          </p:txBody>
        </p:sp>
        <p:sp>
          <p:nvSpPr>
            <p:cNvPr id="1488" name="TextBox 970"/>
            <p:cNvSpPr txBox="1">
              <a:spLocks noChangeArrowheads="1"/>
            </p:cNvSpPr>
            <p:nvPr/>
          </p:nvSpPr>
          <p:spPr bwMode="auto">
            <a:xfrm rot="13489060" flipV="1">
              <a:off x="7562559" y="3505485"/>
              <a:ext cx="292540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Krl*w</a:t>
              </a:r>
              <a:endParaRPr lang="en-US" sz="900"/>
            </a:p>
          </p:txBody>
        </p:sp>
        <p:sp>
          <p:nvSpPr>
            <p:cNvPr id="1489" name="TextBox 971"/>
            <p:cNvSpPr txBox="1">
              <a:spLocks noChangeArrowheads="1"/>
            </p:cNvSpPr>
            <p:nvPr/>
          </p:nvSpPr>
          <p:spPr bwMode="auto">
            <a:xfrm rot="8110940" flipH="1" flipV="1">
              <a:off x="4828875" y="4179758"/>
              <a:ext cx="285836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Kll*w</a:t>
              </a:r>
              <a:endParaRPr lang="en-US" sz="900"/>
            </a:p>
          </p:txBody>
        </p:sp>
        <p:cxnSp>
          <p:nvCxnSpPr>
            <p:cNvPr id="973" name="Straight Connector 972"/>
            <p:cNvCxnSpPr/>
            <p:nvPr/>
          </p:nvCxnSpPr>
          <p:spPr bwMode="auto">
            <a:xfrm rot="10800000" flipH="1" flipV="1">
              <a:off x="5073623" y="4179766"/>
              <a:ext cx="75740" cy="362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4" name="Straight Connector 973"/>
            <p:cNvCxnSpPr/>
            <p:nvPr/>
          </p:nvCxnSpPr>
          <p:spPr bwMode="auto">
            <a:xfrm rot="10800000" flipH="1" flipV="1">
              <a:off x="4955010" y="4085788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5" name="Straight Connector 974"/>
            <p:cNvCxnSpPr/>
            <p:nvPr/>
          </p:nvCxnSpPr>
          <p:spPr bwMode="auto">
            <a:xfrm rot="10800000" flipH="1" flipV="1">
              <a:off x="4883557" y="4022688"/>
              <a:ext cx="74311" cy="3624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6" name="Straight Connector 975"/>
            <p:cNvCxnSpPr/>
            <p:nvPr/>
          </p:nvCxnSpPr>
          <p:spPr bwMode="auto">
            <a:xfrm rot="10800000" flipH="1" flipV="1">
              <a:off x="4806388" y="3954218"/>
              <a:ext cx="7574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7" name="Straight Connector 976"/>
            <p:cNvCxnSpPr/>
            <p:nvPr/>
          </p:nvCxnSpPr>
          <p:spPr bwMode="auto">
            <a:xfrm rot="10800000" flipH="1" flipV="1">
              <a:off x="4734935" y="3887090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8" name="Straight Connector 977"/>
            <p:cNvCxnSpPr/>
            <p:nvPr/>
          </p:nvCxnSpPr>
          <p:spPr bwMode="auto">
            <a:xfrm rot="10800000" flipH="1" flipV="1">
              <a:off x="4530580" y="3828018"/>
              <a:ext cx="75740" cy="362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9" name="Straight Connector 978"/>
            <p:cNvCxnSpPr/>
            <p:nvPr/>
          </p:nvCxnSpPr>
          <p:spPr bwMode="auto">
            <a:xfrm rot="10800000" flipH="1" flipV="1">
              <a:off x="4456269" y="3759548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0" name="Straight Connector 979"/>
            <p:cNvCxnSpPr/>
            <p:nvPr/>
          </p:nvCxnSpPr>
          <p:spPr bwMode="auto">
            <a:xfrm rot="10800000" flipH="1" flipV="1">
              <a:off x="4383386" y="3692421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1" name="Straight Connector 980"/>
            <p:cNvCxnSpPr/>
            <p:nvPr/>
          </p:nvCxnSpPr>
          <p:spPr bwMode="auto">
            <a:xfrm rot="10800000" flipH="1" flipV="1">
              <a:off x="4201896" y="3559508"/>
              <a:ext cx="74311" cy="3759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9" name="TextBox 981"/>
            <p:cNvSpPr txBox="1">
              <a:spLocks noChangeArrowheads="1"/>
            </p:cNvSpPr>
            <p:nvPr/>
          </p:nvSpPr>
          <p:spPr bwMode="auto">
            <a:xfrm rot="8110940" flipH="1" flipV="1">
              <a:off x="4792031" y="4069674"/>
              <a:ext cx="222824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</a:t>
              </a:r>
              <a:endParaRPr lang="en-US" sz="900"/>
            </a:p>
          </p:txBody>
        </p:sp>
        <p:sp>
          <p:nvSpPr>
            <p:cNvPr id="1500" name="TextBox 982"/>
            <p:cNvSpPr txBox="1">
              <a:spLocks noChangeArrowheads="1"/>
            </p:cNvSpPr>
            <p:nvPr/>
          </p:nvSpPr>
          <p:spPr bwMode="auto">
            <a:xfrm rot="8110940" flipH="1" flipV="1">
              <a:off x="4722021" y="3997808"/>
              <a:ext cx="222824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</a:t>
              </a:r>
              <a:endParaRPr lang="en-US" sz="900"/>
            </a:p>
          </p:txBody>
        </p:sp>
        <p:sp>
          <p:nvSpPr>
            <p:cNvPr id="1501" name="TextBox 983"/>
            <p:cNvSpPr txBox="1">
              <a:spLocks noChangeArrowheads="1"/>
            </p:cNvSpPr>
            <p:nvPr/>
          </p:nvSpPr>
          <p:spPr bwMode="auto">
            <a:xfrm rot="8110940" flipH="1" flipV="1">
              <a:off x="4650030" y="3925432"/>
              <a:ext cx="222824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</a:t>
              </a:r>
              <a:endParaRPr lang="en-US" sz="900"/>
            </a:p>
          </p:txBody>
        </p:sp>
        <p:sp>
          <p:nvSpPr>
            <p:cNvPr id="1502" name="TextBox 984"/>
            <p:cNvSpPr txBox="1">
              <a:spLocks noChangeArrowheads="1"/>
            </p:cNvSpPr>
            <p:nvPr/>
          </p:nvSpPr>
          <p:spPr bwMode="auto">
            <a:xfrm rot="8110940" flipH="1" flipV="1">
              <a:off x="4569620" y="3853566"/>
              <a:ext cx="222824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</a:t>
              </a:r>
              <a:endParaRPr lang="en-US" sz="900"/>
            </a:p>
          </p:txBody>
        </p:sp>
        <p:sp>
          <p:nvSpPr>
            <p:cNvPr id="1503" name="TextBox 985"/>
            <p:cNvSpPr txBox="1">
              <a:spLocks noChangeArrowheads="1"/>
            </p:cNvSpPr>
            <p:nvPr/>
          </p:nvSpPr>
          <p:spPr bwMode="auto">
            <a:xfrm rot="8110940" flipH="1" flipV="1">
              <a:off x="4352500" y="3820498"/>
              <a:ext cx="222824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</a:t>
              </a:r>
              <a:endParaRPr lang="en-US" sz="900"/>
            </a:p>
          </p:txBody>
        </p:sp>
        <p:sp>
          <p:nvSpPr>
            <p:cNvPr id="1504" name="TextBox 986"/>
            <p:cNvSpPr txBox="1">
              <a:spLocks noChangeArrowheads="1"/>
            </p:cNvSpPr>
            <p:nvPr/>
          </p:nvSpPr>
          <p:spPr bwMode="auto">
            <a:xfrm rot="8110940" flipH="1" flipV="1">
              <a:off x="4276176" y="3748632"/>
              <a:ext cx="222824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</a:t>
              </a:r>
              <a:endParaRPr lang="en-US" sz="900"/>
            </a:p>
          </p:txBody>
        </p:sp>
        <p:sp>
          <p:nvSpPr>
            <p:cNvPr id="1505" name="TextBox 987"/>
            <p:cNvSpPr txBox="1">
              <a:spLocks noChangeArrowheads="1"/>
            </p:cNvSpPr>
            <p:nvPr/>
          </p:nvSpPr>
          <p:spPr bwMode="auto">
            <a:xfrm rot="8110940" flipH="1" flipV="1">
              <a:off x="4207231" y="3683369"/>
              <a:ext cx="222824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</a:t>
              </a:r>
              <a:endParaRPr lang="en-US" sz="900"/>
            </a:p>
          </p:txBody>
        </p:sp>
        <p:sp>
          <p:nvSpPr>
            <p:cNvPr id="1506" name="TextBox 988"/>
            <p:cNvSpPr txBox="1">
              <a:spLocks noChangeArrowheads="1"/>
            </p:cNvSpPr>
            <p:nvPr/>
          </p:nvSpPr>
          <p:spPr bwMode="auto">
            <a:xfrm rot="8110940" flipH="1" flipV="1">
              <a:off x="4135489" y="3613519"/>
              <a:ext cx="222824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</a:t>
              </a:r>
              <a:endParaRPr lang="en-US" sz="900"/>
            </a:p>
          </p:txBody>
        </p:sp>
        <p:sp>
          <p:nvSpPr>
            <p:cNvPr id="1507" name="TextBox 989"/>
            <p:cNvSpPr txBox="1">
              <a:spLocks noChangeArrowheads="1"/>
            </p:cNvSpPr>
            <p:nvPr/>
          </p:nvSpPr>
          <p:spPr bwMode="auto">
            <a:xfrm rot="8110940" flipH="1" flipV="1">
              <a:off x="3984510" y="3549407"/>
              <a:ext cx="285836" cy="1358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500"/>
                <a:t>Kll*w</a:t>
              </a:r>
              <a:endParaRPr lang="en-US" sz="900"/>
            </a:p>
          </p:txBody>
        </p:sp>
        <p:cxnSp>
          <p:nvCxnSpPr>
            <p:cNvPr id="991" name="Straight Connector 990"/>
            <p:cNvCxnSpPr/>
            <p:nvPr/>
          </p:nvCxnSpPr>
          <p:spPr bwMode="auto">
            <a:xfrm rot="10800000" flipH="1" flipV="1">
              <a:off x="4301930" y="3629320"/>
              <a:ext cx="74311" cy="36249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9" name="TextBox 991"/>
            <p:cNvSpPr txBox="1">
              <a:spLocks noChangeArrowheads="1"/>
            </p:cNvSpPr>
            <p:nvPr/>
          </p:nvSpPr>
          <p:spPr bwMode="auto">
            <a:xfrm>
              <a:off x="3428998" y="1676398"/>
              <a:ext cx="808706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Left Switch Port</a:t>
              </a:r>
            </a:p>
          </p:txBody>
        </p:sp>
        <p:sp>
          <p:nvSpPr>
            <p:cNvPr id="1510" name="TextBox 992"/>
            <p:cNvSpPr txBox="1">
              <a:spLocks noChangeArrowheads="1"/>
            </p:cNvSpPr>
            <p:nvPr/>
          </p:nvSpPr>
          <p:spPr bwMode="auto">
            <a:xfrm>
              <a:off x="7543798" y="1676398"/>
              <a:ext cx="870379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 Switch Port</a:t>
              </a:r>
            </a:p>
          </p:txBody>
        </p:sp>
        <p:sp>
          <p:nvSpPr>
            <p:cNvPr id="1511" name="TextBox 993"/>
            <p:cNvSpPr txBox="1">
              <a:spLocks noChangeArrowheads="1"/>
            </p:cNvSpPr>
            <p:nvPr/>
          </p:nvSpPr>
          <p:spPr bwMode="auto">
            <a:xfrm>
              <a:off x="6475763" y="1600198"/>
              <a:ext cx="765803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Up Switch Port</a:t>
              </a:r>
            </a:p>
          </p:txBody>
        </p:sp>
        <p:sp>
          <p:nvSpPr>
            <p:cNvPr id="1512" name="TextBox 994"/>
            <p:cNvSpPr txBox="1">
              <a:spLocks noChangeArrowheads="1"/>
            </p:cNvSpPr>
            <p:nvPr/>
          </p:nvSpPr>
          <p:spPr bwMode="auto">
            <a:xfrm>
              <a:off x="7543798" y="3365951"/>
              <a:ext cx="818092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Right Local Port</a:t>
              </a:r>
            </a:p>
          </p:txBody>
        </p:sp>
        <p:sp>
          <p:nvSpPr>
            <p:cNvPr id="1513" name="TextBox 995"/>
            <p:cNvSpPr txBox="1">
              <a:spLocks noChangeArrowheads="1"/>
            </p:cNvSpPr>
            <p:nvPr/>
          </p:nvSpPr>
          <p:spPr bwMode="auto">
            <a:xfrm>
              <a:off x="3454155" y="3365950"/>
              <a:ext cx="756420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 dirty="0"/>
                <a:t>Left Local Port</a:t>
              </a:r>
            </a:p>
          </p:txBody>
        </p:sp>
        <p:sp>
          <p:nvSpPr>
            <p:cNvPr id="1514" name="TextBox 996"/>
            <p:cNvSpPr txBox="1">
              <a:spLocks noChangeArrowheads="1"/>
            </p:cNvSpPr>
            <p:nvPr/>
          </p:nvSpPr>
          <p:spPr bwMode="auto">
            <a:xfrm>
              <a:off x="4465711" y="4953000"/>
              <a:ext cx="885126" cy="17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lang="en-US" sz="800"/>
                <a:t>Down Switch Port</a:t>
              </a:r>
            </a:p>
          </p:txBody>
        </p:sp>
      </p:grpSp>
      <p:graphicFrame>
        <p:nvGraphicFramePr>
          <p:cNvPr id="4" name="Table 1032"/>
          <p:cNvGraphicFramePr>
            <a:graphicFrameLocks noGrp="1"/>
          </p:cNvGraphicFramePr>
          <p:nvPr/>
        </p:nvGraphicFramePr>
        <p:xfrm>
          <a:off x="25527000" y="4976813"/>
          <a:ext cx="7010400" cy="7715253"/>
        </p:xfrm>
        <a:graphic>
          <a:graphicData uri="http://schemas.openxmlformats.org/drawingml/2006/table">
            <a:tbl>
              <a:tblPr/>
              <a:tblGrid>
                <a:gridCol w="2895600"/>
                <a:gridCol w="4114800"/>
              </a:tblGrid>
              <a:tr h="773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Features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Impacts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Mesh topology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Suitable for FPGAs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</a:tr>
              <a:tr h="1147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Minimal adaptive routing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Choices of alternate paths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7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Circuit switched architecture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No packetization overhead, high Speed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</a:tr>
              <a:tr h="113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Highly parametric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Application dependent sizing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7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Innovative path resolution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Contention free path, network load distribution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>
                        <a:alpha val="20000"/>
                      </a:srgbClr>
                    </a:solidFill>
                  </a:tcPr>
                </a:tc>
              </a:tr>
              <a:tr h="168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Two modules per switch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</a:rPr>
                        <a:t>Instant ultra low latency channel formation for paired modules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D2D8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3" name="TextBox 1033"/>
          <p:cNvSpPr txBox="1">
            <a:spLocks noChangeArrowheads="1"/>
          </p:cNvSpPr>
          <p:nvPr/>
        </p:nvSpPr>
        <p:spPr bwMode="auto">
          <a:xfrm>
            <a:off x="16306800" y="11182350"/>
            <a:ext cx="88963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Tx/>
              <a:buNone/>
            </a:pPr>
            <a:r>
              <a:rPr lang="en-US" sz="2000" dirty="0"/>
              <a:t>Figure 1: A 3x3 MACS NoC. A single switch is enlarged to show all ports, lanes, architectural parameters associated with each port  and routing control logic blocks</a:t>
            </a:r>
          </a:p>
        </p:txBody>
      </p:sp>
      <p:graphicFrame>
        <p:nvGraphicFramePr>
          <p:cNvPr id="374" name="Table 373"/>
          <p:cNvGraphicFramePr>
            <a:graphicFrameLocks noGrp="1"/>
          </p:cNvGraphicFramePr>
          <p:nvPr/>
        </p:nvGraphicFramePr>
        <p:xfrm>
          <a:off x="18099326" y="16600488"/>
          <a:ext cx="14344650" cy="1151890"/>
        </p:xfrm>
        <a:graphic>
          <a:graphicData uri="http://schemas.openxmlformats.org/drawingml/2006/table">
            <a:tbl>
              <a:tblPr/>
              <a:tblGrid>
                <a:gridCol w="14344650"/>
              </a:tblGrid>
              <a:tr h="506413">
                <a:tc>
                  <a:txBody>
                    <a:bodyPr/>
                    <a:lstStyle/>
                    <a:p>
                      <a:pPr marL="639763" marR="0" lvl="0" indent="-6397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>
                          <a:tab pos="639763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Figure 3: Area usage in number of slices per module for data widths W = 8, 16, and 32 bits for a varying number of lanes per switch and local port. The x-axis in each graph varies the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, Kr,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, and Ku parameters from 1 to 3 lanes per switch port. Left to right, the graphs vary the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Kll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 and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Krl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 parameters from 1 to 3 lanes per local port.</a:t>
                      </a:r>
                    </a:p>
                  </a:txBody>
                  <a:tcPr marL="118745" marR="118745" marT="118745" marB="11874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9" name="Chart 378"/>
          <p:cNvGraphicFramePr/>
          <p:nvPr/>
        </p:nvGraphicFramePr>
        <p:xfrm>
          <a:off x="18035136" y="14225380"/>
          <a:ext cx="4902890" cy="2538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80" name="Chart 379"/>
          <p:cNvGraphicFramePr/>
          <p:nvPr/>
        </p:nvGraphicFramePr>
        <p:xfrm>
          <a:off x="23044457" y="14192250"/>
          <a:ext cx="4598919" cy="2571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81" name="Chart 380"/>
          <p:cNvGraphicFramePr/>
          <p:nvPr/>
        </p:nvGraphicFramePr>
        <p:xfrm>
          <a:off x="27624326" y="14150312"/>
          <a:ext cx="4648200" cy="2613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82" name="Table 381"/>
          <p:cNvGraphicFramePr>
            <a:graphicFrameLocks noGrp="1"/>
          </p:cNvGraphicFramePr>
          <p:nvPr/>
        </p:nvGraphicFramePr>
        <p:xfrm>
          <a:off x="18023126" y="20278725"/>
          <a:ext cx="14497050" cy="1151890"/>
        </p:xfrm>
        <a:graphic>
          <a:graphicData uri="http://schemas.openxmlformats.org/drawingml/2006/table">
            <a:tbl>
              <a:tblPr/>
              <a:tblGrid>
                <a:gridCol w="14497050"/>
              </a:tblGrid>
              <a:tr h="485775">
                <a:tc>
                  <a:txBody>
                    <a:bodyPr/>
                    <a:lstStyle/>
                    <a:p>
                      <a:pPr marL="639763" marR="0" lvl="0" indent="-6397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>
                          <a:tab pos="639763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Figure 4: Maximum operating frequency for data widths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W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 = 8, 16, and 32 bits for a varying number of lanes per switch and local port. The x-axis in each graph varies the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,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,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Kd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, and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Ku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 parameters from 1 to 3 lanes per switch port. From left to right, the graphs vary the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Kll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 and </a:t>
                      </a:r>
                      <a:r>
                        <a:rPr kumimoji="0" lang="en-US" sz="20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Krl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 parameters from 1 to 3 lanes per local port.</a:t>
                      </a:r>
                    </a:p>
                  </a:txBody>
                  <a:tcPr marL="118745" marR="118745" marT="118745" marB="11874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88" name="Chart 387"/>
          <p:cNvGraphicFramePr/>
          <p:nvPr/>
        </p:nvGraphicFramePr>
        <p:xfrm>
          <a:off x="18070336" y="17926050"/>
          <a:ext cx="5020089" cy="2514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90" name="Chart 389"/>
          <p:cNvGraphicFramePr/>
          <p:nvPr/>
        </p:nvGraphicFramePr>
        <p:xfrm>
          <a:off x="23052643" y="17964150"/>
          <a:ext cx="4647883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392" name="Chart 391"/>
          <p:cNvGraphicFramePr/>
          <p:nvPr/>
        </p:nvGraphicFramePr>
        <p:xfrm>
          <a:off x="27787907" y="18002250"/>
          <a:ext cx="4446519" cy="247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pSp>
        <p:nvGrpSpPr>
          <p:cNvPr id="455" name="Group 454"/>
          <p:cNvGrpSpPr/>
          <p:nvPr/>
        </p:nvGrpSpPr>
        <p:grpSpPr>
          <a:xfrm>
            <a:off x="10561125" y="15115473"/>
            <a:ext cx="7086771" cy="4724233"/>
            <a:chOff x="685800" y="4648200"/>
            <a:chExt cx="3276600" cy="1676400"/>
          </a:xfrm>
        </p:grpSpPr>
        <p:sp>
          <p:nvSpPr>
            <p:cNvPr id="456" name="Rounded Rectangle 455"/>
            <p:cNvSpPr/>
            <p:nvPr/>
          </p:nvSpPr>
          <p:spPr>
            <a:xfrm>
              <a:off x="1295400" y="4648200"/>
              <a:ext cx="990600" cy="3810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None/>
                <a:tabLst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Try route in all shortest path directions (at most 2: ‘C0’, ‘C1’)</a:t>
              </a:r>
            </a:p>
          </p:txBody>
        </p:sp>
        <p:sp>
          <p:nvSpPr>
            <p:cNvPr id="457" name="Rounded Rectangle 456"/>
            <p:cNvSpPr/>
            <p:nvPr/>
          </p:nvSpPr>
          <p:spPr>
            <a:xfrm>
              <a:off x="2895600" y="4687417"/>
              <a:ext cx="685800" cy="3048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indent="0" algn="ctr" fontAlgn="auto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Reserve resources for OKs</a:t>
              </a:r>
            </a:p>
          </p:txBody>
        </p:sp>
        <p:sp>
          <p:nvSpPr>
            <p:cNvPr id="458" name="Rounded Rectangle 457"/>
            <p:cNvSpPr/>
            <p:nvPr/>
          </p:nvSpPr>
          <p:spPr>
            <a:xfrm>
              <a:off x="3429000" y="5105400"/>
              <a:ext cx="533400" cy="2286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indent="0" algn="ctr" fontAlgn="auto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Forward request</a:t>
              </a:r>
            </a:p>
          </p:txBody>
        </p:sp>
        <p:sp>
          <p:nvSpPr>
            <p:cNvPr id="459" name="Rounded Rectangle 458"/>
            <p:cNvSpPr/>
            <p:nvPr/>
          </p:nvSpPr>
          <p:spPr>
            <a:xfrm>
              <a:off x="2667000" y="5105400"/>
              <a:ext cx="609600" cy="2286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None/>
                <a:tabLst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Wait for all grants/denies</a:t>
              </a:r>
            </a:p>
          </p:txBody>
        </p:sp>
        <p:sp>
          <p:nvSpPr>
            <p:cNvPr id="460" name="Rounded Rectangle 459"/>
            <p:cNvSpPr/>
            <p:nvPr/>
          </p:nvSpPr>
          <p:spPr>
            <a:xfrm>
              <a:off x="2743200" y="5867400"/>
              <a:ext cx="1219200" cy="4572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indent="0" algn="ctr" fontAlgn="auto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Port in ‘C0’ has lower no. of  busy lanes, or if  no. of lanes are same, port in ‘C1’ has lower PID</a:t>
              </a:r>
            </a:p>
          </p:txBody>
        </p:sp>
        <p:sp>
          <p:nvSpPr>
            <p:cNvPr id="461" name="Rounded Rectangle 460"/>
            <p:cNvSpPr/>
            <p:nvPr/>
          </p:nvSpPr>
          <p:spPr>
            <a:xfrm>
              <a:off x="1447800" y="5867400"/>
              <a:ext cx="1066800" cy="4572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None/>
                <a:tabLst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Send grant of ‘C0’ to requesting switch. Release resources for ‘C1’ if any</a:t>
              </a:r>
            </a:p>
          </p:txBody>
        </p:sp>
        <p:sp>
          <p:nvSpPr>
            <p:cNvPr id="462" name="Rounded Rectangle 461"/>
            <p:cNvSpPr/>
            <p:nvPr/>
          </p:nvSpPr>
          <p:spPr>
            <a:xfrm>
              <a:off x="762000" y="5982207"/>
              <a:ext cx="381000" cy="2286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indent="0" algn="ctr" fontAlgn="auto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Data transfer</a:t>
              </a:r>
            </a:p>
          </p:txBody>
        </p:sp>
        <p:sp>
          <p:nvSpPr>
            <p:cNvPr id="463" name="Rounded Rectangle 462"/>
            <p:cNvSpPr/>
            <p:nvPr/>
          </p:nvSpPr>
          <p:spPr>
            <a:xfrm>
              <a:off x="2237613" y="5297017"/>
              <a:ext cx="381000" cy="2286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None/>
                <a:tabLst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Release all</a:t>
              </a:r>
            </a:p>
          </p:txBody>
        </p:sp>
        <p:sp>
          <p:nvSpPr>
            <p:cNvPr id="464" name="Rounded Rectangle 463"/>
            <p:cNvSpPr/>
            <p:nvPr/>
          </p:nvSpPr>
          <p:spPr>
            <a:xfrm>
              <a:off x="1328775" y="5257800"/>
              <a:ext cx="762000" cy="3048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indent="0" algn="ctr" fontAlgn="auto">
                <a:spcBef>
                  <a:spcPts val="0"/>
                </a:spcBef>
                <a:spcAft>
                  <a:spcPts val="0"/>
                </a:spcAft>
                <a:buNone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Send deny to requesting switch</a:t>
              </a:r>
            </a:p>
          </p:txBody>
        </p:sp>
        <p:sp>
          <p:nvSpPr>
            <p:cNvPr id="465" name="Oval 464"/>
            <p:cNvSpPr/>
            <p:nvPr/>
          </p:nvSpPr>
          <p:spPr>
            <a:xfrm>
              <a:off x="685800" y="5105400"/>
              <a:ext cx="533400" cy="304800"/>
            </a:xfrm>
            <a:prstGeom prst="ellipse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None/>
                <a:tabLst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Idle</a:t>
              </a:r>
            </a:p>
          </p:txBody>
        </p:sp>
        <p:sp>
          <p:nvSpPr>
            <p:cNvPr id="466" name="Arc 465"/>
            <p:cNvSpPr/>
            <p:nvPr/>
          </p:nvSpPr>
          <p:spPr>
            <a:xfrm rot="20498046">
              <a:off x="685800" y="4985062"/>
              <a:ext cx="304800" cy="152400"/>
            </a:xfrm>
            <a:prstGeom prst="arc">
              <a:avLst>
                <a:gd name="adj1" fmla="val 8137775"/>
                <a:gd name="adj2" fmla="val 3540602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467" name="Rounded Rectangle 466"/>
            <p:cNvSpPr/>
            <p:nvPr/>
          </p:nvSpPr>
          <p:spPr>
            <a:xfrm>
              <a:off x="762000" y="5562600"/>
              <a:ext cx="381000" cy="228600"/>
            </a:xfrm>
            <a:prstGeom prst="roundRect">
              <a:avLst/>
            </a:prstGeom>
            <a:gradFill flip="none" rotWithShape="1">
              <a:gsLst>
                <a:gs pos="0">
                  <a:srgbClr val="FFEFD1"/>
                </a:gs>
                <a:gs pos="64999">
                  <a:srgbClr val="F0EBD5"/>
                </a:gs>
                <a:gs pos="100000">
                  <a:srgbClr val="D1C39F"/>
                </a:gs>
              </a:gsLst>
              <a:path path="circle">
                <a:fillToRect l="50000" t="50000" r="50000" b="50000"/>
              </a:path>
              <a:tileRect/>
            </a:gradFill>
            <a:ln w="1905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algn="ctr" defTabSz="91440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None/>
                <a:tabLst/>
                <a:defRPr/>
              </a:pPr>
              <a:r>
                <a:rPr lang="en-US" sz="1600" kern="0" dirty="0" smtClean="0">
                  <a:solidFill>
                    <a:sysClr val="windowText" lastClr="000000"/>
                  </a:solidFill>
                  <a:latin typeface="Times New Roman" pitchFamily="18" charset="0"/>
                  <a:ea typeface="+mn-ea"/>
                  <a:cs typeface="Times New Roman" pitchFamily="18" charset="0"/>
                </a:rPr>
                <a:t>Release all</a:t>
              </a:r>
            </a:p>
          </p:txBody>
        </p:sp>
        <p:cxnSp>
          <p:nvCxnSpPr>
            <p:cNvPr id="468" name="Straight Arrow Connector 467"/>
            <p:cNvCxnSpPr>
              <a:stCxn id="456" idx="3"/>
              <a:endCxn id="457" idx="1"/>
            </p:cNvCxnSpPr>
            <p:nvPr/>
          </p:nvCxnSpPr>
          <p:spPr>
            <a:xfrm>
              <a:off x="2286000" y="4838700"/>
              <a:ext cx="609600" cy="111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sp>
          <p:nvSpPr>
            <p:cNvPr id="469" name="TextBox 468"/>
            <p:cNvSpPr txBox="1"/>
            <p:nvPr/>
          </p:nvSpPr>
          <p:spPr>
            <a:xfrm>
              <a:off x="2304613" y="4734268"/>
              <a:ext cx="576026" cy="207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One or both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available 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0" name="TextBox 469"/>
            <p:cNvSpPr txBox="1"/>
            <p:nvPr/>
          </p:nvSpPr>
          <p:spPr>
            <a:xfrm>
              <a:off x="904981" y="4730139"/>
              <a:ext cx="412231" cy="1201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Request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71" name="Straight Arrow Connector 470"/>
            <p:cNvCxnSpPr>
              <a:stCxn id="464" idx="1"/>
              <a:endCxn id="465" idx="5"/>
            </p:cNvCxnSpPr>
            <p:nvPr/>
          </p:nvCxnSpPr>
          <p:spPr>
            <a:xfrm rot="10800000">
              <a:off x="1141085" y="5365564"/>
              <a:ext cx="187690" cy="4463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cxnSp>
          <p:nvCxnSpPr>
            <p:cNvPr id="472" name="Straight Arrow Connector 471"/>
            <p:cNvCxnSpPr>
              <a:stCxn id="463" idx="1"/>
              <a:endCxn id="464" idx="3"/>
            </p:cNvCxnSpPr>
            <p:nvPr/>
          </p:nvCxnSpPr>
          <p:spPr>
            <a:xfrm rot="10800000">
              <a:off x="2090776" y="5410200"/>
              <a:ext cx="146837" cy="111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cxnSp>
          <p:nvCxnSpPr>
            <p:cNvPr id="473" name="Straight Arrow Connector 472"/>
            <p:cNvCxnSpPr>
              <a:stCxn id="456" idx="2"/>
            </p:cNvCxnSpPr>
            <p:nvPr/>
          </p:nvCxnSpPr>
          <p:spPr>
            <a:xfrm rot="5400000">
              <a:off x="1672823" y="5143513"/>
              <a:ext cx="232190" cy="3564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cxnSp>
          <p:nvCxnSpPr>
            <p:cNvPr id="474" name="Straight Arrow Connector 473"/>
            <p:cNvCxnSpPr>
              <a:stCxn id="458" idx="1"/>
              <a:endCxn id="459" idx="3"/>
            </p:cNvCxnSpPr>
            <p:nvPr/>
          </p:nvCxnSpPr>
          <p:spPr>
            <a:xfrm rot="10800000">
              <a:off x="3276600" y="5219700"/>
              <a:ext cx="152400" cy="158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cxnSp>
          <p:nvCxnSpPr>
            <p:cNvPr id="475" name="Shape 474"/>
            <p:cNvCxnSpPr>
              <a:stCxn id="457" idx="3"/>
              <a:endCxn id="458" idx="0"/>
            </p:cNvCxnSpPr>
            <p:nvPr/>
          </p:nvCxnSpPr>
          <p:spPr>
            <a:xfrm>
              <a:off x="3581400" y="4839817"/>
              <a:ext cx="114300" cy="265583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cxnSp>
          <p:nvCxnSpPr>
            <p:cNvPr id="476" name="Shape 475"/>
            <p:cNvCxnSpPr>
              <a:stCxn id="459" idx="1"/>
              <a:endCxn id="463" idx="0"/>
            </p:cNvCxnSpPr>
            <p:nvPr/>
          </p:nvCxnSpPr>
          <p:spPr>
            <a:xfrm rot="10800000" flipV="1">
              <a:off x="2428113" y="5219700"/>
              <a:ext cx="238887" cy="77317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sp>
          <p:nvSpPr>
            <p:cNvPr id="477" name="TextBox 476"/>
            <p:cNvSpPr txBox="1"/>
            <p:nvPr/>
          </p:nvSpPr>
          <p:spPr>
            <a:xfrm>
              <a:off x="2220372" y="5115552"/>
              <a:ext cx="656922" cy="1201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All denies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78" name="TextBox 477"/>
            <p:cNvSpPr txBox="1"/>
            <p:nvPr/>
          </p:nvSpPr>
          <p:spPr>
            <a:xfrm>
              <a:off x="1238396" y="5023942"/>
              <a:ext cx="613084" cy="207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No</a:t>
              </a:r>
              <a:r>
                <a:rPr kumimoji="0" lang="en-US" sz="1600" b="1" i="0" u="none" strike="noStrike" kern="0" cap="none" spc="0" normalizeH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 available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route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79" name="Elbow Connector 478"/>
            <p:cNvCxnSpPr>
              <a:stCxn id="459" idx="2"/>
              <a:endCxn id="461" idx="0"/>
            </p:cNvCxnSpPr>
            <p:nvPr/>
          </p:nvCxnSpPr>
          <p:spPr>
            <a:xfrm rot="5400000">
              <a:off x="2209800" y="5105400"/>
              <a:ext cx="533400" cy="990600"/>
            </a:xfrm>
            <a:prstGeom prst="bentConnector3">
              <a:avLst>
                <a:gd name="adj1" fmla="val 5000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cxnSp>
          <p:nvCxnSpPr>
            <p:cNvPr id="480" name="Straight Arrow Connector 479"/>
            <p:cNvCxnSpPr>
              <a:stCxn id="460" idx="1"/>
              <a:endCxn id="461" idx="3"/>
            </p:cNvCxnSpPr>
            <p:nvPr/>
          </p:nvCxnSpPr>
          <p:spPr>
            <a:xfrm rot="10800000">
              <a:off x="2514600" y="6096000"/>
              <a:ext cx="228600" cy="158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cxnSp>
          <p:nvCxnSpPr>
            <p:cNvPr id="481" name="Straight Arrow Connector 480"/>
            <p:cNvCxnSpPr>
              <a:stCxn id="461" idx="1"/>
              <a:endCxn id="462" idx="3"/>
            </p:cNvCxnSpPr>
            <p:nvPr/>
          </p:nvCxnSpPr>
          <p:spPr>
            <a:xfrm rot="10800000" flipV="1">
              <a:off x="1143001" y="6096000"/>
              <a:ext cx="304800" cy="50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sp>
          <p:nvSpPr>
            <p:cNvPr id="482" name="TextBox 481"/>
            <p:cNvSpPr txBox="1"/>
            <p:nvPr/>
          </p:nvSpPr>
          <p:spPr>
            <a:xfrm>
              <a:off x="1981200" y="5599583"/>
              <a:ext cx="1066800" cy="207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Grant on ‘C0’, deny on  other, if any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83" name="Shape 482"/>
            <p:cNvCxnSpPr>
              <a:stCxn id="465" idx="7"/>
              <a:endCxn id="456" idx="1"/>
            </p:cNvCxnSpPr>
            <p:nvPr/>
          </p:nvCxnSpPr>
          <p:spPr>
            <a:xfrm rot="5400000" flipH="1" flipV="1">
              <a:off x="1062574" y="4917212"/>
              <a:ext cx="311337" cy="154315"/>
            </a:xfrm>
            <a:prstGeom prst="bentConnector2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cxnSp>
          <p:nvCxnSpPr>
            <p:cNvPr id="484" name="Straight Arrow Connector 483"/>
            <p:cNvCxnSpPr>
              <a:stCxn id="462" idx="0"/>
              <a:endCxn id="467" idx="2"/>
            </p:cNvCxnSpPr>
            <p:nvPr/>
          </p:nvCxnSpPr>
          <p:spPr>
            <a:xfrm rot="5400000" flipH="1" flipV="1">
              <a:off x="856996" y="5886634"/>
              <a:ext cx="191007" cy="831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cxnSp>
          <p:nvCxnSpPr>
            <p:cNvPr id="485" name="Straight Arrow Connector 484"/>
            <p:cNvCxnSpPr>
              <a:stCxn id="467" idx="0"/>
              <a:endCxn id="465" idx="4"/>
            </p:cNvCxnSpPr>
            <p:nvPr/>
          </p:nvCxnSpPr>
          <p:spPr>
            <a:xfrm rot="5400000" flipH="1" flipV="1">
              <a:off x="876300" y="5486400"/>
              <a:ext cx="152400" cy="158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sp>
          <p:nvSpPr>
            <p:cNvPr id="486" name="TextBox 485"/>
            <p:cNvSpPr txBox="1"/>
            <p:nvPr/>
          </p:nvSpPr>
          <p:spPr>
            <a:xfrm>
              <a:off x="3114750" y="5438095"/>
              <a:ext cx="833199" cy="294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All grants if both ‘C0’ and ‘C1’ are resent</a:t>
              </a:r>
            </a:p>
          </p:txBody>
        </p:sp>
        <p:cxnSp>
          <p:nvCxnSpPr>
            <p:cNvPr id="487" name="Straight Arrow Connector 486"/>
            <p:cNvCxnSpPr/>
            <p:nvPr/>
          </p:nvCxnSpPr>
          <p:spPr>
            <a:xfrm rot="5400000">
              <a:off x="2857500" y="5600700"/>
              <a:ext cx="533400" cy="1588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tailEnd type="triangle" w="sm" len="med"/>
            </a:ln>
            <a:effectLst/>
          </p:spPr>
        </p:cxnSp>
        <p:sp>
          <p:nvSpPr>
            <p:cNvPr id="488" name="TextBox 487"/>
            <p:cNvSpPr txBox="1"/>
            <p:nvPr/>
          </p:nvSpPr>
          <p:spPr>
            <a:xfrm>
              <a:off x="936650" y="5777654"/>
              <a:ext cx="459665" cy="2075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No more 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data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91" name="Text Box 254"/>
          <p:cNvSpPr txBox="1">
            <a:spLocks noChangeArrowheads="1"/>
          </p:cNvSpPr>
          <p:nvPr/>
        </p:nvSpPr>
        <p:spPr bwMode="auto">
          <a:xfrm>
            <a:off x="390199" y="12703309"/>
            <a:ext cx="17458764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13502" tIns="156751" rIns="313502" bIns="156751">
            <a:spAutoFit/>
          </a:bodyPr>
          <a:lstStyle/>
          <a:p>
            <a:pPr algn="ctr" defTabSz="3135313">
              <a:buFontTx/>
              <a:buNone/>
            </a:pPr>
            <a:r>
              <a:rPr lang="en-US" sz="5400" u="sng" dirty="0" smtClean="0">
                <a:solidFill>
                  <a:srgbClr val="FF0000"/>
                </a:solidFill>
              </a:rPr>
              <a:t>Channel routing algorithm</a:t>
            </a:r>
            <a:endParaRPr lang="en-US" sz="5400" u="sng" dirty="0">
              <a:solidFill>
                <a:srgbClr val="FF0000"/>
              </a:solidFill>
            </a:endParaRPr>
          </a:p>
        </p:txBody>
      </p:sp>
      <p:graphicFrame>
        <p:nvGraphicFramePr>
          <p:cNvPr id="492" name="Table 491"/>
          <p:cNvGraphicFramePr>
            <a:graphicFrameLocks noGrp="1"/>
          </p:cNvGraphicFramePr>
          <p:nvPr/>
        </p:nvGraphicFramePr>
        <p:xfrm>
          <a:off x="10711542" y="20174655"/>
          <a:ext cx="7028255" cy="847090"/>
        </p:xfrm>
        <a:graphic>
          <a:graphicData uri="http://schemas.openxmlformats.org/drawingml/2006/table">
            <a:tbl>
              <a:tblPr/>
              <a:tblGrid>
                <a:gridCol w="7028255"/>
              </a:tblGrid>
              <a:tr h="485775">
                <a:tc>
                  <a:txBody>
                    <a:bodyPr/>
                    <a:lstStyle/>
                    <a:p>
                      <a:pPr marL="639763" marR="0" lvl="0" indent="-63976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>
                          <a:tab pos="639763" algn="l"/>
                        </a:tabLst>
                        <a:defRPr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-106" charset="-128"/>
                          <a:cs typeface="Times New Roman" pitchFamily="-106" charset="0"/>
                        </a:rPr>
                        <a:t>Figure 2: State diagram for a channel establishment phase actions and transitions.</a:t>
                      </a:r>
                    </a:p>
                  </a:txBody>
                  <a:tcPr marL="118745" marR="118745" marT="118745" marB="11874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96" name="Rectangle 278"/>
          <p:cNvSpPr>
            <a:spLocks noChangeArrowheads="1"/>
          </p:cNvSpPr>
          <p:nvPr/>
        </p:nvSpPr>
        <p:spPr bwMode="auto">
          <a:xfrm>
            <a:off x="386824" y="13492859"/>
            <a:ext cx="10253467" cy="8452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13502" tIns="156751" rIns="313502" bIns="156751"/>
          <a:lstStyle/>
          <a:p>
            <a:pPr marL="457200" indent="-457200" defTabSz="3135313">
              <a:buFontTx/>
              <a:buNone/>
            </a:pPr>
            <a:r>
              <a:rPr lang="en-US" sz="3600" dirty="0" smtClean="0"/>
              <a:t>Channel phases</a:t>
            </a:r>
            <a:endParaRPr lang="en-US" sz="3600" dirty="0"/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 smtClean="0">
                <a:solidFill>
                  <a:srgbClr val="0000FF"/>
                </a:solidFill>
              </a:rPr>
              <a:t>Channel is a unique communication path between two modules along one or more switches' lanes</a:t>
            </a:r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 smtClean="0">
                <a:solidFill>
                  <a:srgbClr val="0000FF"/>
                </a:solidFill>
              </a:rPr>
              <a:t>Four phases of channel life cycle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 smtClean="0"/>
              <a:t>Request service phase: All possible path(s) are determined according to minimal adaptive routing algorithm and request is forwarded to those path(s)</a:t>
            </a:r>
            <a:endParaRPr lang="en-US" sz="2400" b="0" dirty="0" smtClean="0"/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 smtClean="0"/>
              <a:t>Grant/deny phase: Unique path is determined according to route availability and/or route cost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 smtClean="0"/>
              <a:t>Data transfer phase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 smtClean="0"/>
              <a:t>Resource release phase: Switch lanes are released from channel</a:t>
            </a:r>
            <a:endParaRPr lang="en-US" sz="2800" b="0" dirty="0"/>
          </a:p>
          <a:p>
            <a:pPr marL="457200" indent="-457200" defTabSz="3135313">
              <a:buSzPct val="50000"/>
              <a:buFont typeface="Wingdings" pitchFamily="-106" charset="2"/>
              <a:buChar char="q"/>
            </a:pPr>
            <a:r>
              <a:rPr lang="en-US" sz="2800" dirty="0" smtClean="0">
                <a:solidFill>
                  <a:srgbClr val="0000FF"/>
                </a:solidFill>
              </a:rPr>
              <a:t>Path resolution based on route cost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 smtClean="0"/>
              <a:t>In case of two grants, port having lower number of engaged lanes contains lower route cost path</a:t>
            </a:r>
          </a:p>
          <a:p>
            <a:pPr marL="914400" lvl="1" indent="-457200" defTabSz="3135313">
              <a:buSzPct val="50000"/>
              <a:buFont typeface="Wingdings" pitchFamily="-106" charset="2"/>
              <a:buChar char="q"/>
            </a:pPr>
            <a:r>
              <a:rPr lang="en-US" sz="2800" b="0" dirty="0" smtClean="0"/>
              <a:t>Further, if both grant ports has same number of channels, port with lower PID has lower route cost path</a:t>
            </a:r>
            <a:endParaRPr lang="en-US" sz="2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13502" tIns="156751" rIns="313502" bIns="156751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13502" tIns="156751" rIns="313502" bIns="156751" numCol="1" anchor="t" anchorCtr="0" compatLnSpc="1">
        <a:prstTxWarp prst="textNoShape">
          <a:avLst/>
        </a:prstTxWarp>
      </a:bodyPr>
      <a:lstStyle>
        <a:defPPr marL="0" marR="0" indent="0" algn="l" defTabSz="3135313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10462</TotalTime>
  <Words>865</Words>
  <Application>Microsoft Office PowerPoint</Application>
  <PresentationFormat>Custom</PresentationFormat>
  <Paragraphs>245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MACS: A Minimal Adaptive Routing Circuit Switched Architecture for Scalable and Parametric NoCs    Rohit Kumar Dr. Ann Gordon-Ross</vt:lpstr>
    </vt:vector>
  </TitlesOfParts>
  <Company>University of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Prediction of RC Systems and Application  Casey Reardon, Eric Grobelny, Dr. Alan George High-Performance Computing and Simulation Research Laboratory Dept. of ECE, University of Florida</dc:title>
  <dc:creator>Casey Reardon</dc:creator>
  <cp:lastModifiedBy>kumar</cp:lastModifiedBy>
  <cp:revision>484</cp:revision>
  <cp:lastPrinted>1601-01-01T00:00:00Z</cp:lastPrinted>
  <dcterms:created xsi:type="dcterms:W3CDTF">2009-05-22T00:04:18Z</dcterms:created>
  <dcterms:modified xsi:type="dcterms:W3CDTF">2009-08-24T23:52:32Z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