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907" r:id="rId2"/>
    <p:sldMasterId id="2147483919" r:id="rId3"/>
    <p:sldMasterId id="2147483944" r:id="rId4"/>
  </p:sldMasterIdLst>
  <p:notesMasterIdLst>
    <p:notesMasterId r:id="rId22"/>
  </p:notesMasterIdLst>
  <p:handoutMasterIdLst>
    <p:handoutMasterId r:id="rId23"/>
  </p:handoutMasterIdLst>
  <p:sldIdLst>
    <p:sldId id="584" r:id="rId5"/>
    <p:sldId id="599" r:id="rId6"/>
    <p:sldId id="690" r:id="rId7"/>
    <p:sldId id="691" r:id="rId8"/>
    <p:sldId id="692" r:id="rId9"/>
    <p:sldId id="695" r:id="rId10"/>
    <p:sldId id="694" r:id="rId11"/>
    <p:sldId id="696" r:id="rId12"/>
    <p:sldId id="699" r:id="rId13"/>
    <p:sldId id="700" r:id="rId14"/>
    <p:sldId id="704" r:id="rId15"/>
    <p:sldId id="613" r:id="rId16"/>
    <p:sldId id="701" r:id="rId17"/>
    <p:sldId id="702" r:id="rId18"/>
    <p:sldId id="703" r:id="rId19"/>
    <p:sldId id="590" r:id="rId20"/>
    <p:sldId id="659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FFE8"/>
    <a:srgbClr val="FFF2CD"/>
    <a:srgbClr val="FF0000"/>
    <a:srgbClr val="FFCC00"/>
    <a:srgbClr val="FF9900"/>
    <a:srgbClr val="66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86379" autoAdjust="0"/>
  </p:normalViewPr>
  <p:slideViewPr>
    <p:cSldViewPr>
      <p:cViewPr varScale="1">
        <p:scale>
          <a:sx n="86" d="100"/>
          <a:sy n="86" d="100"/>
        </p:scale>
        <p:origin x="-119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8" y="267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2F76B12-899E-457B-8A96-C0969DDA31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F76104B-784E-4065-81DB-BBE4F1BA23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0:45 min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Total = 0:45 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Changes: Left side, bullet 2.1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313ED-7FA0-4DD5-AE65-8886CBCA3D17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42C74-1A48-44E4-820A-4FBE9613D8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0:20 min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Total = 10:50 min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George:</a:t>
            </a:r>
            <a:r>
              <a:rPr lang="en-US" baseline="0" dirty="0" smtClean="0"/>
              <a:t> incomplete, needs much work</a:t>
            </a:r>
          </a:p>
          <a:p>
            <a:r>
              <a:rPr lang="en-US" b="1" dirty="0" smtClean="0"/>
              <a:t>Dr. Ann:</a:t>
            </a:r>
            <a:r>
              <a:rPr lang="en-US" dirty="0" smtClean="0"/>
              <a:t> Not sure about the title here.  It says increased productivity, but this slide is about AFT.  Not entirely what that work was targeted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42C74-1A48-44E4-820A-4FBE9613D8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0:20 min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Total = 10:50 min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George:</a:t>
            </a:r>
            <a:r>
              <a:rPr lang="en-US" baseline="0" dirty="0" smtClean="0"/>
              <a:t> incomplete, needs much work</a:t>
            </a:r>
          </a:p>
          <a:p>
            <a:r>
              <a:rPr lang="en-US" b="1" dirty="0" smtClean="0"/>
              <a:t>Dr. Ann:</a:t>
            </a:r>
            <a:r>
              <a:rPr lang="en-US" dirty="0" smtClean="0"/>
              <a:t> Not sure about the title here.  It says increased productivity, but this slide is about AFT.  Not entirely what that work was targeted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42C74-1A48-44E4-820A-4FBE9613D8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0:30 min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Total = 15:00 min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3198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-109" charset="0"/>
              <a:cs typeface="Arial" pitchFamily="-109" charset="0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5D723-117F-4245-86D3-5CEFEB7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2DC0-AB1B-4380-B697-E2645CD32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361BC-EE7A-4518-850B-F1A2590E5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pc="-30" dirty="0">
                <a:solidFill>
                  <a:srgbClr val="FFFFFF"/>
                </a:solidFill>
                <a:latin typeface="Arial Narrow" pitchFamily="34" charset="0"/>
              </a:rPr>
              <a:t>CHREC Annual Workshop (CAW10)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December 1-2, 2010</a:t>
            </a:r>
            <a:endParaRPr lang="en-US" alt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468F-9B5E-4C21-AB48-F97402DDCF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747E-2092-4E3A-8FBB-5A1F3C0DD2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1FB6-59D9-4A30-B291-682E1F3F35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1E01-C00A-4AFE-B2F6-EC96DAD556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D4B9-D706-49CD-AA41-85C6585194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9C20-31EF-41B7-B58B-A76E1EB74A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F3000-20BF-4A3E-A4BB-1625437FF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E3B0-05B6-4E15-AB9D-3DA42D5B53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3F17-27CD-4B76-B873-1EE0E7AE31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3F38-BF21-4E6D-976D-0041DA023A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C891-AD6E-4893-BD77-9A3A2AC78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pic>
        <p:nvPicPr>
          <p:cNvPr id="8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pc="-30" dirty="0">
                <a:solidFill>
                  <a:srgbClr val="FFFFFF"/>
                </a:solidFill>
                <a:latin typeface="Arial Narrow" pitchFamily="34" charset="0"/>
              </a:rPr>
              <a:t>CHREC Annual Workshop (CAW10)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December 1-2, 2010</a:t>
            </a:r>
            <a:endParaRPr lang="en-US" alt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DFF-DCE6-4846-B0E6-BC3CC3EB5A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81C8-3165-4285-BDC6-9D197B6422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4042-DDB8-4731-ACB6-38877BE6E2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4BB8-E14B-461A-8A22-C0D959B54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23E9-FFE9-487B-B8DB-36C038280B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E149-E0FA-4034-9683-CA2FD4350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C776-3359-48A6-B3C4-DF05482A5F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AEAC-F502-4FE9-85E7-2DADB22E50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4406-FB93-4161-A7FF-C97F1D95F5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74E5-63F4-4426-A83C-358B8E8955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7A4F-3229-426D-BE2A-497D5C2355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0">
                <a:solidFill>
                  <a:srgbClr val="FFFFFF"/>
                </a:solidFill>
                <a:latin typeface="Script MT Bold" pitchFamily="66" charset="0"/>
              </a:rPr>
              <a:t>2009 Annual Workshop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December 3-4, 2009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BAB0-5292-49AB-982C-008207FE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9F8D-E2B2-43E8-AAB4-0139C0184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D567-FE9C-4C2D-B4C6-51E5B0FCC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6B12-339C-4901-A2B2-B7246359C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35566-75A7-4C3C-BFEB-BFD029AB5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6BE1-C2F4-4EDE-B82A-F7069512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8208-8F0B-45FF-AB67-81C506440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A09A-E40E-41E9-B1A0-AB29B6D343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E69A-40F6-4B1D-ACE7-4EC87BE9F6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1C8-F821-49F6-AB1F-F95C7257D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587B-02F2-4843-AD31-8F3335F7B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EA77-2535-4E3D-A348-1ADB42005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1073B-2F7A-4B62-9292-CF9280D63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CC220-A91B-42C6-8CB1-21B6DAFF2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78FE5-5513-4345-A2F2-6D4D0DE1E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69A9C-49B4-41F4-B628-35C1D27D9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itchFamily="-109" charset="0"/>
              </a:defRPr>
            </a:lvl1pPr>
          </a:lstStyle>
          <a:p>
            <a:fld id="{7EDDCC32-23F3-40F6-B7E4-D5278DF8C6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-109" charset="0"/>
              <a:cs typeface="Arial" pitchFamily="-109" charset="0"/>
            </a:endParaRPr>
          </a:p>
        </p:txBody>
      </p:sp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2"/>
          <p:cNvPicPr>
            <a:picLocks noChangeAspect="1" noChangeArrowheads="1"/>
          </p:cNvPicPr>
          <p:nvPr/>
        </p:nvPicPr>
        <p:blipFill>
          <a:blip r:embed="rId15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9" charset="2"/>
        <a:buChar char="q"/>
        <a:defRPr sz="2400">
          <a:solidFill>
            <a:srgbClr val="FF4A00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000">
          <a:solidFill>
            <a:srgbClr val="0021A5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9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F165B34F-D539-4835-ABD8-7AC665EED36D}" type="slidenum">
              <a:rPr lang="en-US" alt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fld id="{E67B43E2-08C9-41A9-825E-CA792ECD1409}" type="slidenum">
              <a:rPr lang="en-US" alt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055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5DBB19FA-33DB-43FE-808A-A6C0C4981D5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ea typeface="Arial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ea typeface="Arial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me.isde.vanderbilt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Partially Reconfigurable System-on-Chips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Adaptive Fault Tolerance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57600" y="4038600"/>
            <a:ext cx="487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sz="2400" b="0" u="sng" dirty="0" err="1"/>
              <a:t>Shaon</a:t>
            </a:r>
            <a:r>
              <a:rPr lang="en-US" sz="2400" b="0" u="sng" dirty="0"/>
              <a:t> </a:t>
            </a:r>
            <a:r>
              <a:rPr lang="en-US" sz="2400" b="0" u="sng" dirty="0" err="1"/>
              <a:t>Yousuf</a:t>
            </a:r>
            <a:endParaRPr lang="en-US" sz="2400" b="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400" b="0" dirty="0" smtClean="0"/>
              <a:t>Adam Jacobs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 smtClean="0">
                <a:solidFill>
                  <a:srgbClr val="FF4A00"/>
                </a:solidFill>
              </a:rPr>
              <a:t>Ph.D</a:t>
            </a:r>
            <a:r>
              <a:rPr lang="en-US" b="0" dirty="0">
                <a:solidFill>
                  <a:srgbClr val="FF4A00"/>
                </a:solidFill>
              </a:rPr>
              <a:t>. </a:t>
            </a:r>
            <a:r>
              <a:rPr lang="en-US" b="0" dirty="0" smtClean="0">
                <a:solidFill>
                  <a:srgbClr val="FF4A00"/>
                </a:solidFill>
              </a:rPr>
              <a:t>Students</a:t>
            </a:r>
            <a:endParaRPr lang="en-US" b="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>
                <a:solidFill>
                  <a:srgbClr val="FF4A00"/>
                </a:solidFill>
              </a:rPr>
              <a:t>NSF CHREC Center, University of Florida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endParaRPr lang="en-US" b="0" dirty="0"/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sz="2400" b="0" dirty="0"/>
              <a:t>Dr. Ann Gordon-Ross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>
                <a:solidFill>
                  <a:srgbClr val="FF4A00"/>
                </a:solidFill>
              </a:rPr>
              <a:t>Assistant Professor of ECE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>
                <a:solidFill>
                  <a:srgbClr val="FF4A00"/>
                </a:solidFill>
              </a:rPr>
              <a:t>NSF CHREC Center, University of Florida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Data Flow Controller</a:t>
            </a:r>
            <a:endParaRPr lang="en-US" sz="4400" dirty="0"/>
          </a:p>
        </p:txBody>
      </p:sp>
      <p:grpSp>
        <p:nvGrpSpPr>
          <p:cNvPr id="5" name="Group 222"/>
          <p:cNvGrpSpPr/>
          <p:nvPr/>
        </p:nvGrpSpPr>
        <p:grpSpPr>
          <a:xfrm>
            <a:off x="193830" y="241385"/>
            <a:ext cx="10185399" cy="5791200"/>
            <a:chOff x="191473" y="-363901"/>
            <a:chExt cx="10074208" cy="5132159"/>
          </a:xfrm>
        </p:grpSpPr>
        <p:sp>
          <p:nvSpPr>
            <p:cNvPr id="6" name="Oval 5"/>
            <p:cNvSpPr/>
            <p:nvPr/>
          </p:nvSpPr>
          <p:spPr bwMode="auto">
            <a:xfrm>
              <a:off x="1308100" y="651656"/>
              <a:ext cx="983018" cy="4659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Idle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765800" y="609600"/>
              <a:ext cx="1562100" cy="6477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i="1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Read_Data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809096" y="3068823"/>
              <a:ext cx="1528204" cy="5252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Read_Write_Data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965200" y="2184400"/>
              <a:ext cx="1310111" cy="469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i="1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W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rite_Data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606799" y="1651000"/>
              <a:ext cx="1126965" cy="469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i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Stall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795" y="471824"/>
              <a:ext cx="2146294" cy="3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p_consumerfsl_rdy</a:t>
              </a:r>
              <a:r>
                <a:rPr lang="en-US" sz="1400" b="1" dirty="0" smtClean="0"/>
                <a:t>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 = 1, start = 1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1331" y="1663976"/>
              <a:ext cx="2592669" cy="64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</a:t>
              </a:r>
              <a:r>
                <a:rPr lang="en-US" sz="1400" b="1" dirty="0" smtClean="0"/>
                <a:t>  and 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 and done/</a:t>
              </a:r>
            </a:p>
            <a:p>
              <a:r>
                <a:rPr lang="en-US" sz="1400" b="1" dirty="0" err="1" smtClean="0"/>
                <a:t>ce</a:t>
              </a:r>
              <a:r>
                <a:rPr lang="en-US" sz="1400" b="1" dirty="0" smtClean="0"/>
                <a:t>=1, start=1</a:t>
              </a:r>
            </a:p>
            <a:p>
              <a:pPr algn="ctr"/>
              <a:endParaRPr lang="en-US" sz="1400" b="1" dirty="0"/>
            </a:p>
          </p:txBody>
        </p:sp>
        <p:cxnSp>
          <p:nvCxnSpPr>
            <p:cNvPr id="13" name="Curved Connector 12"/>
            <p:cNvCxnSpPr>
              <a:stCxn id="6" idx="1"/>
              <a:endCxn id="6" idx="7"/>
            </p:cNvCxnSpPr>
            <p:nvPr/>
          </p:nvCxnSpPr>
          <p:spPr bwMode="auto">
            <a:xfrm rot="5400000" flipH="1" flipV="1">
              <a:off x="1799867" y="372342"/>
              <a:ext cx="1073" cy="695098"/>
            </a:xfrm>
            <a:prstGeom prst="curvedConnector3">
              <a:avLst>
                <a:gd name="adj1" fmla="val 2075724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30200" y="259182"/>
              <a:ext cx="2921000" cy="207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p_consumerfsl_rdy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189" y="-363901"/>
              <a:ext cx="3733790" cy="845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</a:t>
              </a:r>
              <a:r>
                <a:rPr lang="en-US" sz="1400" b="1" dirty="0" smtClean="0"/>
                <a:t>  </a:t>
              </a:r>
              <a:br>
                <a:rPr lang="en-US" sz="1400" b="1" dirty="0" smtClean="0"/>
              </a:br>
              <a:r>
                <a:rPr lang="en-US" sz="1400" b="1" dirty="0" smtClean="0"/>
                <a:t>and 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 and !done/</a:t>
              </a:r>
            </a:p>
            <a:p>
              <a:r>
                <a:rPr lang="en-US" sz="1400" b="1" dirty="0" err="1" smtClean="0"/>
                <a:t>ce</a:t>
              </a:r>
              <a:r>
                <a:rPr lang="en-US" sz="1400" b="1" dirty="0" smtClean="0"/>
                <a:t>=1, start=1, </a:t>
              </a:r>
              <a:r>
                <a:rPr lang="en-US" sz="1400" b="1" dirty="0" err="1" smtClean="0"/>
                <a:t>p_consumer_en</a:t>
              </a:r>
              <a:r>
                <a:rPr lang="en-US" sz="1400" b="1" dirty="0" smtClean="0"/>
                <a:t> =1, </a:t>
              </a:r>
              <a:br>
                <a:rPr lang="en-US" sz="1400" b="1" dirty="0" smtClean="0"/>
              </a:br>
              <a:r>
                <a:rPr lang="en-US" sz="1400" b="1" dirty="0" err="1" smtClean="0"/>
                <a:t>p_consumer_data</a:t>
              </a:r>
              <a:r>
                <a:rPr lang="en-US" sz="1400" b="1" dirty="0" smtClean="0"/>
                <a:t> (32) = </a:t>
              </a:r>
              <a:r>
                <a:rPr lang="en-US" sz="1400" b="1" dirty="0" err="1" smtClean="0"/>
                <a:t>input_data</a:t>
              </a:r>
              <a:r>
                <a:rPr lang="en-US" sz="1400" b="1" dirty="0" smtClean="0"/>
                <a:t> (32)</a:t>
              </a:r>
            </a:p>
          </p:txBody>
        </p:sp>
        <p:cxnSp>
          <p:nvCxnSpPr>
            <p:cNvPr id="16" name="Curved Connector 78"/>
            <p:cNvCxnSpPr>
              <a:stCxn id="7" idx="7"/>
              <a:endCxn id="7" idx="1"/>
            </p:cNvCxnSpPr>
            <p:nvPr/>
          </p:nvCxnSpPr>
          <p:spPr bwMode="auto">
            <a:xfrm rot="16200000" flipV="1">
              <a:off x="6547108" y="152167"/>
              <a:ext cx="1073" cy="1104572"/>
            </a:xfrm>
            <a:prstGeom prst="curvedConnector3">
              <a:avLst>
                <a:gd name="adj1" fmla="val 23238854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7" name="Curved Connector 78"/>
            <p:cNvCxnSpPr>
              <a:stCxn id="8" idx="5"/>
              <a:endCxn id="8" idx="3"/>
            </p:cNvCxnSpPr>
            <p:nvPr/>
          </p:nvCxnSpPr>
          <p:spPr bwMode="auto">
            <a:xfrm rot="5400000">
              <a:off x="5573456" y="2976873"/>
              <a:ext cx="1073" cy="1080604"/>
            </a:xfrm>
            <a:prstGeom prst="curvedConnector3">
              <a:avLst>
                <a:gd name="adj1" fmla="val 2156738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647668" y="3399517"/>
              <a:ext cx="2001082" cy="49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 and !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/</a:t>
              </a:r>
            </a:p>
            <a:p>
              <a:pPr algn="ctr"/>
              <a:r>
                <a:rPr lang="en-US" sz="1400" b="1" dirty="0" err="1" smtClean="0"/>
                <a:t>p_consumer_en</a:t>
              </a:r>
              <a:r>
                <a:rPr lang="en-US" sz="1400" b="1" dirty="0" smtClean="0"/>
                <a:t>=0</a:t>
              </a:r>
              <a:endParaRPr lang="en-US" sz="1400" b="1" dirty="0"/>
            </a:p>
          </p:txBody>
        </p:sp>
        <p:cxnSp>
          <p:nvCxnSpPr>
            <p:cNvPr id="19" name="Curved Connector 78"/>
            <p:cNvCxnSpPr>
              <a:stCxn id="9" idx="5"/>
              <a:endCxn id="9" idx="3"/>
            </p:cNvCxnSpPr>
            <p:nvPr/>
          </p:nvCxnSpPr>
          <p:spPr bwMode="auto">
            <a:xfrm rot="5400000">
              <a:off x="1620514" y="2122291"/>
              <a:ext cx="1073" cy="926389"/>
            </a:xfrm>
            <a:prstGeom prst="curvedConnector3">
              <a:avLst>
                <a:gd name="adj1" fmla="val 2081127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91473" y="2775342"/>
              <a:ext cx="3289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dv</a:t>
              </a:r>
              <a:r>
                <a:rPr lang="en-US" sz="1400" b="1" dirty="0" smtClean="0"/>
                <a:t> and 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</a:t>
              </a:r>
            </a:p>
            <a:p>
              <a:r>
                <a:rPr lang="en-US" sz="1400" b="1" dirty="0" err="1" smtClean="0"/>
                <a:t>p_producerfsl_en</a:t>
              </a:r>
              <a:r>
                <a:rPr lang="en-US" sz="1400" b="1" dirty="0" smtClean="0"/>
                <a:t> = 1</a:t>
              </a:r>
            </a:p>
            <a:p>
              <a:r>
                <a:rPr lang="en-US" sz="1400" b="1" dirty="0" err="1" smtClean="0"/>
                <a:t>p_producerfsl_data</a:t>
              </a:r>
              <a:r>
                <a:rPr lang="en-US" sz="1400" b="1" dirty="0" smtClean="0"/>
                <a:t>(32) = </a:t>
              </a:r>
              <a:r>
                <a:rPr lang="en-US" sz="1400" b="1" dirty="0" err="1" smtClean="0"/>
                <a:t>output_data</a:t>
              </a:r>
              <a:r>
                <a:rPr lang="en-US" sz="1400" b="1" dirty="0" smtClean="0"/>
                <a:t>(32)</a:t>
              </a:r>
            </a:p>
          </p:txBody>
        </p:sp>
        <p:cxnSp>
          <p:nvCxnSpPr>
            <p:cNvPr id="22" name="Curved Connector 78"/>
            <p:cNvCxnSpPr>
              <a:stCxn id="10" idx="1"/>
              <a:endCxn id="10" idx="7"/>
            </p:cNvCxnSpPr>
            <p:nvPr/>
          </p:nvCxnSpPr>
          <p:spPr bwMode="auto">
            <a:xfrm rot="5400000" flipH="1" flipV="1">
              <a:off x="4170539" y="1321373"/>
              <a:ext cx="1073" cy="796885"/>
            </a:xfrm>
            <a:prstGeom prst="curvedConnector3">
              <a:avLst>
                <a:gd name="adj1" fmla="val 2081127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660622" y="1293907"/>
              <a:ext cx="1752600" cy="49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= 0, start=0 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84199" y="1048409"/>
              <a:ext cx="1857701" cy="498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 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= 0, start=0 </a:t>
              </a:r>
            </a:p>
            <a:p>
              <a:pPr algn="ctr"/>
              <a:endParaRPr lang="en-US" sz="1400" b="1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63560" y="1551042"/>
              <a:ext cx="2146294" cy="353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 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= 0, start=0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5457" y="2168251"/>
              <a:ext cx="1790695" cy="3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 </a:t>
              </a:r>
              <a:r>
                <a:rPr lang="en-US" sz="1400" b="1" dirty="0" err="1" smtClean="0"/>
                <a:t>ce</a:t>
              </a:r>
              <a:r>
                <a:rPr lang="en-US" sz="1400" b="1" dirty="0" smtClean="0"/>
                <a:t>= 1, start=1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500" y="1362723"/>
              <a:ext cx="1651000" cy="3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!</a:t>
              </a:r>
              <a:r>
                <a:rPr lang="en-US" sz="1400" b="1" dirty="0" err="1" smtClean="0"/>
                <a:t>data_valid</a:t>
              </a:r>
              <a:r>
                <a:rPr lang="en-US" sz="1400" b="1" dirty="0" smtClean="0"/>
                <a:t>/ </a:t>
              </a:r>
              <a:br>
                <a:rPr lang="en-US" sz="1400" b="1" dirty="0" smtClean="0"/>
              </a:br>
              <a:r>
                <a:rPr lang="en-US" sz="1400" b="1" dirty="0" err="1" smtClean="0"/>
                <a:t>ce</a:t>
              </a:r>
              <a:r>
                <a:rPr lang="en-US" sz="1400" b="1" dirty="0" smtClean="0"/>
                <a:t> = 0, start = 0</a:t>
              </a:r>
              <a:endParaRPr lang="en-US" sz="1400" b="1" dirty="0"/>
            </a:p>
          </p:txBody>
        </p:sp>
        <p:cxnSp>
          <p:nvCxnSpPr>
            <p:cNvPr id="28" name="Curved Connector 78"/>
            <p:cNvCxnSpPr>
              <a:stCxn id="7" idx="4"/>
              <a:endCxn id="8" idx="6"/>
            </p:cNvCxnSpPr>
            <p:nvPr/>
          </p:nvCxnSpPr>
          <p:spPr bwMode="auto">
            <a:xfrm rot="5400000">
              <a:off x="5404994" y="2189606"/>
              <a:ext cx="2074162" cy="209550"/>
            </a:xfrm>
            <a:prstGeom prst="curvedConnector2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9" name="Curved Connector 78"/>
            <p:cNvCxnSpPr>
              <a:endCxn id="10" idx="6"/>
            </p:cNvCxnSpPr>
            <p:nvPr/>
          </p:nvCxnSpPr>
          <p:spPr bwMode="auto">
            <a:xfrm rot="16200000" flipV="1">
              <a:off x="4698292" y="1921423"/>
              <a:ext cx="1229983" cy="1159038"/>
            </a:xfrm>
            <a:prstGeom prst="curvedConnector2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1" name="Curved Connector 78"/>
            <p:cNvCxnSpPr>
              <a:stCxn id="10" idx="5"/>
              <a:endCxn id="8" idx="1"/>
            </p:cNvCxnSpPr>
            <p:nvPr/>
          </p:nvCxnSpPr>
          <p:spPr bwMode="auto">
            <a:xfrm rot="16200000" flipH="1">
              <a:off x="4253979" y="2366830"/>
              <a:ext cx="1093663" cy="464172"/>
            </a:xfrm>
            <a:prstGeom prst="curvedConnector3">
              <a:avLst>
                <a:gd name="adj1" fmla="val 5000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2" name="Straight Arrow Connector 31"/>
            <p:cNvCxnSpPr>
              <a:stCxn id="9" idx="7"/>
              <a:endCxn id="10" idx="2"/>
            </p:cNvCxnSpPr>
            <p:nvPr/>
          </p:nvCxnSpPr>
          <p:spPr bwMode="auto">
            <a:xfrm rot="5400000" flipH="1" flipV="1">
              <a:off x="2661491" y="1307908"/>
              <a:ext cx="367265" cy="15233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9" idx="0"/>
              <a:endCxn id="6" idx="4"/>
            </p:cNvCxnSpPr>
            <p:nvPr/>
          </p:nvCxnSpPr>
          <p:spPr bwMode="auto">
            <a:xfrm rot="5400000" flipH="1" flipV="1">
              <a:off x="1176532" y="1561324"/>
              <a:ext cx="1066800" cy="1793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6" idx="6"/>
              <a:endCxn id="7" idx="2"/>
            </p:cNvCxnSpPr>
            <p:nvPr/>
          </p:nvCxnSpPr>
          <p:spPr bwMode="auto">
            <a:xfrm>
              <a:off x="2291118" y="884628"/>
              <a:ext cx="3474682" cy="4882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249194" y="3687269"/>
              <a:ext cx="5016487" cy="108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</a:t>
              </a:r>
              <a:r>
                <a:rPr lang="en-US" sz="1400" b="1" dirty="0" smtClean="0"/>
                <a:t>  and 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 </a:t>
              </a:r>
              <a:br>
                <a:rPr lang="en-US" sz="1400" b="1" dirty="0" smtClean="0"/>
              </a:br>
              <a:r>
                <a:rPr lang="en-US" sz="1400" b="1" dirty="0" smtClean="0"/>
                <a:t>and </a:t>
              </a:r>
              <a:r>
                <a:rPr lang="en-US" sz="1400" b="1" dirty="0" err="1" smtClean="0"/>
                <a:t>dv</a:t>
              </a:r>
              <a:r>
                <a:rPr lang="en-US" sz="1400" b="1" dirty="0" smtClean="0"/>
                <a:t> and 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</a:t>
              </a:r>
            </a:p>
            <a:p>
              <a:r>
                <a:rPr lang="en-US" sz="1400" b="1" dirty="0" err="1" smtClean="0"/>
                <a:t>p_consumer_en</a:t>
              </a:r>
              <a:r>
                <a:rPr lang="en-US" sz="1400" b="1" dirty="0" smtClean="0"/>
                <a:t> =1, </a:t>
              </a:r>
              <a:br>
                <a:rPr lang="en-US" sz="1400" b="1" dirty="0" smtClean="0"/>
              </a:br>
              <a:r>
                <a:rPr lang="en-US" sz="1400" b="1" dirty="0" err="1" smtClean="0"/>
                <a:t>p_consumer_data</a:t>
              </a:r>
              <a:r>
                <a:rPr lang="en-US" sz="1400" b="1" dirty="0" smtClean="0"/>
                <a:t> (32) = </a:t>
              </a:r>
              <a:r>
                <a:rPr lang="en-US" sz="1400" b="1" dirty="0" err="1" smtClean="0"/>
                <a:t>input_data</a:t>
              </a:r>
              <a:r>
                <a:rPr lang="en-US" sz="1400" b="1" dirty="0" smtClean="0"/>
                <a:t> (32),</a:t>
              </a:r>
            </a:p>
            <a:p>
              <a:r>
                <a:rPr lang="en-US" sz="1400" b="1" dirty="0" err="1" smtClean="0"/>
                <a:t>p_producerfsl_en</a:t>
              </a:r>
              <a:r>
                <a:rPr lang="en-US" sz="1400" b="1" dirty="0" smtClean="0"/>
                <a:t> = 1,</a:t>
              </a:r>
            </a:p>
            <a:p>
              <a:r>
                <a:rPr lang="en-US" sz="1400" b="1" dirty="0" err="1" smtClean="0"/>
                <a:t>p_producerfsl_data</a:t>
              </a:r>
              <a:r>
                <a:rPr lang="en-US" sz="1400" b="1" dirty="0" smtClean="0"/>
                <a:t>(32) = </a:t>
              </a:r>
              <a:r>
                <a:rPr lang="en-US" sz="1400" b="1" dirty="0" err="1" smtClean="0"/>
                <a:t>output_data</a:t>
              </a:r>
              <a:r>
                <a:rPr lang="en-US" sz="1400" b="1" dirty="0" smtClean="0"/>
                <a:t>(32)</a:t>
              </a:r>
            </a:p>
            <a:p>
              <a:pPr algn="ctr"/>
              <a:endParaRPr lang="en-US" sz="1400" b="1" dirty="0"/>
            </a:p>
          </p:txBody>
        </p:sp>
        <p:cxnSp>
          <p:nvCxnSpPr>
            <p:cNvPr id="36" name="Curved Connector 78"/>
            <p:cNvCxnSpPr>
              <a:endCxn id="9" idx="6"/>
            </p:cNvCxnSpPr>
            <p:nvPr/>
          </p:nvCxnSpPr>
          <p:spPr bwMode="auto">
            <a:xfrm rot="10800000">
              <a:off x="2275312" y="2419350"/>
              <a:ext cx="2576091" cy="1013968"/>
            </a:xfrm>
            <a:prstGeom prst="curvedConnector3">
              <a:avLst>
                <a:gd name="adj1" fmla="val 8155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DFF8D-A046-46D8-9539-F9B2D3F0FFE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020" y="838200"/>
            <a:ext cx="5943600" cy="24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AFT 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controller brings 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efficient resource </a:t>
            </a:r>
            <a:b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management to traditional fault tolerant (FT) systems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Required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FT level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varies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to match current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/>
            </a:r>
            <a:b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</a:b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orbital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position’s radiation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level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Offers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four reliability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modes (software-based switching)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Reliability mode switching depends on thresholds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Required FT level dictates hardware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task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(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PRMs) loading/unloading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into PRRs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Unused </a:t>
            </a: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PRRs turned off to save </a:t>
            </a: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power (power saving mode)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Software voter detects anomalies and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refreshes PRRs (configuration scrubbing)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when errors detected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(refresh </a:t>
            </a: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mode)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endParaRPr lang="en-US" sz="16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107950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07950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1400" b="0" dirty="0" smtClean="0">
              <a:solidFill>
                <a:srgbClr val="0021A5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0"/>
          <p:cNvCxnSpPr>
            <a:cxnSpLocks noChangeShapeType="1"/>
          </p:cNvCxnSpPr>
          <p:nvPr/>
        </p:nvCxnSpPr>
        <p:spPr bwMode="auto">
          <a:xfrm>
            <a:off x="750748" y="4068426"/>
            <a:ext cx="5174374" cy="4754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</p:cxnSp>
      <p:sp>
        <p:nvSpPr>
          <p:cNvPr id="33" name="Rounded Rectangle 32"/>
          <p:cNvSpPr/>
          <p:nvPr/>
        </p:nvSpPr>
        <p:spPr bwMode="auto">
          <a:xfrm>
            <a:off x="1735510" y="3496021"/>
            <a:ext cx="5775852" cy="518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</a:t>
            </a:r>
            <a:r>
              <a:rPr lang="en-US" sz="2000" b="0" dirty="0" err="1" smtClean="0">
                <a:solidFill>
                  <a:srgbClr val="000000"/>
                </a:solidFill>
                <a:latin typeface="Arial"/>
                <a:cs typeface="Arial"/>
              </a:rPr>
              <a:t>MicroBlaze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CPU</a:t>
            </a:r>
            <a:endParaRPr lang="en-US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80"/>
          <p:cNvSpPr txBox="1">
            <a:spLocks noChangeArrowheads="1"/>
          </p:cNvSpPr>
          <p:nvPr/>
        </p:nvSpPr>
        <p:spPr bwMode="auto">
          <a:xfrm>
            <a:off x="3663972" y="3124200"/>
            <a:ext cx="4227072" cy="33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0" dirty="0">
                <a:solidFill>
                  <a:srgbClr val="474747"/>
                </a:solidFill>
                <a:latin typeface="Arial"/>
                <a:cs typeface="Arial"/>
              </a:rPr>
              <a:t>PLB Bus (other peripherals: SDRAM, UART) </a:t>
            </a:r>
          </a:p>
        </p:txBody>
      </p:sp>
      <p:cxnSp>
        <p:nvCxnSpPr>
          <p:cNvPr id="12" name="Straight Arrow Connector 79"/>
          <p:cNvCxnSpPr>
            <a:cxnSpLocks noChangeShapeType="1"/>
          </p:cNvCxnSpPr>
          <p:nvPr/>
        </p:nvCxnSpPr>
        <p:spPr bwMode="auto">
          <a:xfrm rot="5400000">
            <a:off x="4537978" y="3449531"/>
            <a:ext cx="14127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3" name="Straight Arrow Connector 67"/>
          <p:cNvCxnSpPr>
            <a:cxnSpLocks noChangeShapeType="1"/>
            <a:stCxn id="24" idx="2"/>
          </p:cNvCxnSpPr>
          <p:nvPr/>
        </p:nvCxnSpPr>
        <p:spPr bwMode="auto">
          <a:xfrm rot="16200000" flipH="1">
            <a:off x="531167" y="5215623"/>
            <a:ext cx="756408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4" name="Straight Arrow Connector 75"/>
          <p:cNvCxnSpPr>
            <a:cxnSpLocks noChangeShapeType="1"/>
          </p:cNvCxnSpPr>
          <p:nvPr/>
        </p:nvCxnSpPr>
        <p:spPr bwMode="auto">
          <a:xfrm>
            <a:off x="849069" y="3358088"/>
            <a:ext cx="7359110" cy="13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5" name="Straight Arrow Connector 78"/>
          <p:cNvCxnSpPr>
            <a:cxnSpLocks noChangeShapeType="1"/>
          </p:cNvCxnSpPr>
          <p:nvPr/>
        </p:nvCxnSpPr>
        <p:spPr bwMode="auto">
          <a:xfrm rot="5400000">
            <a:off x="389054" y="3838913"/>
            <a:ext cx="939719" cy="19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4" name="Rounded Rectangle 23"/>
          <p:cNvSpPr/>
          <p:nvPr/>
        </p:nvSpPr>
        <p:spPr bwMode="auto">
          <a:xfrm>
            <a:off x="384434" y="4319126"/>
            <a:ext cx="1049337" cy="5187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300" b="0" dirty="0" smtClean="0">
                <a:solidFill>
                  <a:srgbClr val="000000"/>
                </a:solidFill>
                <a:latin typeface="Arial"/>
                <a:cs typeface="Arial"/>
              </a:rPr>
              <a:t>GPIO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300" b="0" dirty="0" smtClean="0">
                <a:solidFill>
                  <a:srgbClr val="000000"/>
                </a:solidFill>
                <a:latin typeface="Arial"/>
                <a:cs typeface="Arial"/>
              </a:rPr>
              <a:t>Peripheral</a:t>
            </a:r>
            <a:endParaRPr lang="en-US" sz="13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Arrow Connector 69"/>
          <p:cNvCxnSpPr>
            <a:cxnSpLocks noChangeShapeType="1"/>
          </p:cNvCxnSpPr>
          <p:nvPr/>
        </p:nvCxnSpPr>
        <p:spPr bwMode="auto">
          <a:xfrm>
            <a:off x="885013" y="5585438"/>
            <a:ext cx="599977" cy="13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9" name="TextBox 81"/>
          <p:cNvSpPr txBox="1">
            <a:spLocks noChangeArrowheads="1"/>
          </p:cNvSpPr>
          <p:nvPr/>
        </p:nvSpPr>
        <p:spPr bwMode="auto">
          <a:xfrm>
            <a:off x="1096617" y="5715000"/>
            <a:ext cx="983215" cy="43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35213" y="3512514"/>
            <a:ext cx="1051587" cy="5187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ICAP</a:t>
            </a:r>
          </a:p>
        </p:txBody>
      </p:sp>
      <p:cxnSp>
        <p:nvCxnSpPr>
          <p:cNvPr id="18" name="Straight Arrow Connector 172"/>
          <p:cNvCxnSpPr>
            <a:cxnSpLocks noChangeShapeType="1"/>
          </p:cNvCxnSpPr>
          <p:nvPr/>
        </p:nvCxnSpPr>
        <p:spPr bwMode="auto">
          <a:xfrm rot="5400000">
            <a:off x="8126222" y="3449531"/>
            <a:ext cx="14127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5442857" y="3554994"/>
            <a:ext cx="1959907" cy="3810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err="1" smtClean="0">
                <a:solidFill>
                  <a:srgbClr val="000000"/>
                </a:solidFill>
                <a:latin typeface="Arial"/>
                <a:cs typeface="Arial"/>
              </a:rPr>
              <a:t>Voter+Controller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781931" y="4320625"/>
            <a:ext cx="327479" cy="2833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8"/>
          <p:cNvCxnSpPr>
            <a:cxnSpLocks noChangeShapeType="1"/>
          </p:cNvCxnSpPr>
          <p:nvPr/>
        </p:nvCxnSpPr>
        <p:spPr bwMode="auto">
          <a:xfrm rot="5400000">
            <a:off x="1711200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39" name="Straight Connector 9"/>
          <p:cNvCxnSpPr>
            <a:cxnSpLocks noChangeShapeType="1"/>
          </p:cNvCxnSpPr>
          <p:nvPr/>
        </p:nvCxnSpPr>
        <p:spPr bwMode="auto">
          <a:xfrm rot="5400000">
            <a:off x="2038378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40" name="Rectangle 39"/>
          <p:cNvSpPr/>
          <p:nvPr/>
        </p:nvSpPr>
        <p:spPr bwMode="auto">
          <a:xfrm>
            <a:off x="2163443" y="4224671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16"/>
          <p:cNvCxnSpPr>
            <a:cxnSpLocks noChangeShapeType="1"/>
          </p:cNvCxnSpPr>
          <p:nvPr/>
        </p:nvCxnSpPr>
        <p:spPr bwMode="auto">
          <a:xfrm rot="5400000">
            <a:off x="2092908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2" name="Straight Connector 17"/>
          <p:cNvCxnSpPr>
            <a:cxnSpLocks noChangeShapeType="1"/>
          </p:cNvCxnSpPr>
          <p:nvPr/>
        </p:nvCxnSpPr>
        <p:spPr bwMode="auto">
          <a:xfrm rot="5400000">
            <a:off x="2420087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43" name="Rectangle 42"/>
          <p:cNvSpPr/>
          <p:nvPr/>
        </p:nvSpPr>
        <p:spPr bwMode="auto">
          <a:xfrm>
            <a:off x="3363656" y="4320625"/>
            <a:ext cx="327479" cy="2833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21"/>
          <p:cNvCxnSpPr>
            <a:cxnSpLocks noChangeShapeType="1"/>
          </p:cNvCxnSpPr>
          <p:nvPr/>
        </p:nvCxnSpPr>
        <p:spPr bwMode="auto">
          <a:xfrm rot="5400000">
            <a:off x="3292563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5" name="Straight Connector 22"/>
          <p:cNvCxnSpPr>
            <a:cxnSpLocks noChangeShapeType="1"/>
          </p:cNvCxnSpPr>
          <p:nvPr/>
        </p:nvCxnSpPr>
        <p:spPr bwMode="auto">
          <a:xfrm rot="5400000">
            <a:off x="3619742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46" name="Rectangle 45"/>
          <p:cNvSpPr/>
          <p:nvPr/>
        </p:nvSpPr>
        <p:spPr bwMode="auto">
          <a:xfrm>
            <a:off x="3745168" y="4224671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24"/>
          <p:cNvCxnSpPr>
            <a:cxnSpLocks noChangeShapeType="1"/>
          </p:cNvCxnSpPr>
          <p:nvPr/>
        </p:nvCxnSpPr>
        <p:spPr bwMode="auto">
          <a:xfrm rot="5400000">
            <a:off x="3674271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8" name="Straight Connector 25"/>
          <p:cNvCxnSpPr>
            <a:cxnSpLocks noChangeShapeType="1"/>
          </p:cNvCxnSpPr>
          <p:nvPr/>
        </p:nvCxnSpPr>
        <p:spPr bwMode="auto">
          <a:xfrm rot="5400000">
            <a:off x="4001450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9" name="Straight Arrow Connector 28"/>
          <p:cNvCxnSpPr>
            <a:cxnSpLocks noChangeShapeType="1"/>
          </p:cNvCxnSpPr>
          <p:nvPr/>
        </p:nvCxnSpPr>
        <p:spPr bwMode="auto">
          <a:xfrm rot="5400000">
            <a:off x="1875488" y="4108280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0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2257104" y="4106974"/>
            <a:ext cx="142636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1" name="Straight Arrow Connector 48"/>
          <p:cNvCxnSpPr>
            <a:cxnSpLocks noChangeShapeType="1"/>
          </p:cNvCxnSpPr>
          <p:nvPr/>
        </p:nvCxnSpPr>
        <p:spPr bwMode="auto">
          <a:xfrm rot="5400000">
            <a:off x="1875488" y="4720776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2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2257803" y="4720170"/>
            <a:ext cx="141237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3" name="Straight Arrow Connector 50"/>
          <p:cNvCxnSpPr>
            <a:cxnSpLocks noChangeShapeType="1"/>
          </p:cNvCxnSpPr>
          <p:nvPr/>
        </p:nvCxnSpPr>
        <p:spPr bwMode="auto">
          <a:xfrm rot="5400000">
            <a:off x="3456852" y="4106881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4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3839167" y="4106275"/>
            <a:ext cx="141238" cy="12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5400000">
            <a:off x="3456852" y="4722174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3838467" y="4720869"/>
            <a:ext cx="142636" cy="12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545934" y="4083807"/>
            <a:ext cx="817947" cy="7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FSL</a:t>
            </a:r>
          </a:p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Fast </a:t>
            </a:r>
          </a:p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Simplex </a:t>
            </a:r>
          </a:p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Links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141868" y="4320625"/>
            <a:ext cx="327479" cy="2818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100"/>
          <p:cNvCxnSpPr>
            <a:cxnSpLocks noChangeShapeType="1"/>
          </p:cNvCxnSpPr>
          <p:nvPr/>
        </p:nvCxnSpPr>
        <p:spPr bwMode="auto">
          <a:xfrm rot="5400000">
            <a:off x="5070934" y="4295665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60" name="Straight Connector 101"/>
          <p:cNvCxnSpPr>
            <a:cxnSpLocks noChangeShapeType="1"/>
          </p:cNvCxnSpPr>
          <p:nvPr/>
        </p:nvCxnSpPr>
        <p:spPr bwMode="auto">
          <a:xfrm rot="5400000">
            <a:off x="5398112" y="4295665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61" name="Rectangle 60"/>
          <p:cNvSpPr/>
          <p:nvPr/>
        </p:nvSpPr>
        <p:spPr bwMode="auto">
          <a:xfrm>
            <a:off x="5523381" y="4224671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103"/>
          <p:cNvCxnSpPr>
            <a:cxnSpLocks noChangeShapeType="1"/>
          </p:cNvCxnSpPr>
          <p:nvPr/>
        </p:nvCxnSpPr>
        <p:spPr bwMode="auto">
          <a:xfrm rot="5400000">
            <a:off x="5452642" y="4531993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63" name="Straight Connector 104"/>
          <p:cNvCxnSpPr>
            <a:cxnSpLocks noChangeShapeType="1"/>
          </p:cNvCxnSpPr>
          <p:nvPr/>
        </p:nvCxnSpPr>
        <p:spPr bwMode="auto">
          <a:xfrm rot="5400000">
            <a:off x="5779820" y="4531993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64" name="Straight Arrow Connector 105"/>
          <p:cNvCxnSpPr>
            <a:cxnSpLocks noChangeShapeType="1"/>
          </p:cNvCxnSpPr>
          <p:nvPr/>
        </p:nvCxnSpPr>
        <p:spPr bwMode="auto">
          <a:xfrm rot="5400000">
            <a:off x="5234523" y="4106881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5" name="Straight Arrow Connector 106"/>
          <p:cNvCxnSpPr>
            <a:cxnSpLocks noChangeShapeType="1"/>
          </p:cNvCxnSpPr>
          <p:nvPr/>
        </p:nvCxnSpPr>
        <p:spPr bwMode="auto">
          <a:xfrm rot="5400000" flipH="1" flipV="1">
            <a:off x="5616837" y="4106275"/>
            <a:ext cx="141238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6" name="Straight Arrow Connector 107"/>
          <p:cNvCxnSpPr>
            <a:cxnSpLocks noChangeShapeType="1"/>
          </p:cNvCxnSpPr>
          <p:nvPr/>
        </p:nvCxnSpPr>
        <p:spPr bwMode="auto">
          <a:xfrm rot="5400000">
            <a:off x="5234523" y="4720776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7" name="Straight Arrow Connector 108"/>
          <p:cNvCxnSpPr>
            <a:cxnSpLocks noChangeShapeType="1"/>
          </p:cNvCxnSpPr>
          <p:nvPr/>
        </p:nvCxnSpPr>
        <p:spPr bwMode="auto">
          <a:xfrm rot="5400000" flipH="1" flipV="1">
            <a:off x="5616838" y="4720170"/>
            <a:ext cx="141237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34" name="Rounded Rectangle 33"/>
          <p:cNvSpPr/>
          <p:nvPr/>
        </p:nvSpPr>
        <p:spPr bwMode="auto">
          <a:xfrm>
            <a:off x="1641114" y="4864863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Region 1</a:t>
            </a:r>
          </a:p>
        </p:txBody>
      </p:sp>
      <p:sp>
        <p:nvSpPr>
          <p:cNvPr id="35" name="Rounded Rectangle 10"/>
          <p:cNvSpPr/>
          <p:nvPr/>
        </p:nvSpPr>
        <p:spPr bwMode="auto">
          <a:xfrm>
            <a:off x="3230217" y="4864863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Region 2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783278" y="4887352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Region 3</a:t>
            </a:r>
          </a:p>
        </p:txBody>
      </p:sp>
      <p:sp>
        <p:nvSpPr>
          <p:cNvPr id="23" name="TextBox 143"/>
          <p:cNvSpPr txBox="1">
            <a:spLocks noChangeArrowheads="1"/>
          </p:cNvSpPr>
          <p:nvPr/>
        </p:nvSpPr>
        <p:spPr bwMode="auto">
          <a:xfrm>
            <a:off x="4323522" y="5705061"/>
            <a:ext cx="990600" cy="4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85562" y="5208199"/>
            <a:ext cx="219411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21321" y="5208199"/>
            <a:ext cx="217773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Arrow Connector 72"/>
          <p:cNvCxnSpPr>
            <a:cxnSpLocks noChangeShapeType="1"/>
          </p:cNvCxnSpPr>
          <p:nvPr/>
        </p:nvCxnSpPr>
        <p:spPr bwMode="auto">
          <a:xfrm>
            <a:off x="1703284" y="5628798"/>
            <a:ext cx="141789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2726634" y="5715000"/>
            <a:ext cx="992836" cy="4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94858" y="5196204"/>
            <a:ext cx="217774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Arrow Connector 140"/>
          <p:cNvCxnSpPr>
            <a:cxnSpLocks noChangeShapeType="1"/>
          </p:cNvCxnSpPr>
          <p:nvPr/>
        </p:nvCxnSpPr>
        <p:spPr bwMode="auto">
          <a:xfrm flipV="1">
            <a:off x="3324769" y="5593951"/>
            <a:ext cx="1362368" cy="4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9" name="Straight Arrow Connector 260"/>
          <p:cNvCxnSpPr>
            <a:cxnSpLocks noChangeShapeType="1"/>
          </p:cNvCxnSpPr>
          <p:nvPr/>
        </p:nvCxnSpPr>
        <p:spPr bwMode="auto">
          <a:xfrm rot="5400000">
            <a:off x="3764411" y="4449365"/>
            <a:ext cx="798482" cy="1"/>
          </a:xfrm>
          <a:prstGeom prst="straightConnector1">
            <a:avLst/>
          </a:prstGeom>
          <a:noFill/>
          <a:ln w="31750">
            <a:solidFill>
              <a:srgbClr val="002060"/>
            </a:solidFill>
            <a:prstDash val="sysDot"/>
            <a:round/>
            <a:headEnd type="arrow" w="med" len="med"/>
            <a:tailEnd type="arrow" w="med" len="med"/>
          </a:ln>
        </p:spPr>
      </p:cxnSp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4221654" y="4318616"/>
            <a:ext cx="723625" cy="247071"/>
            <a:chOff x="4928045" y="2553201"/>
            <a:chExt cx="947019" cy="280760"/>
          </a:xfrm>
        </p:grpSpPr>
        <p:sp>
          <p:nvSpPr>
            <p:cNvPr id="21" name="TextBox 244"/>
            <p:cNvSpPr txBox="1">
              <a:spLocks noChangeArrowheads="1"/>
            </p:cNvSpPr>
            <p:nvPr/>
          </p:nvSpPr>
          <p:spPr bwMode="auto">
            <a:xfrm>
              <a:off x="5319971" y="2553201"/>
              <a:ext cx="555093" cy="28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>
                  <a:solidFill>
                    <a:srgbClr val="664D00"/>
                  </a:solidFill>
                  <a:latin typeface="Arial"/>
                  <a:cs typeface="Arial"/>
                </a:rPr>
                <a:t>Data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10800000">
              <a:off x="4928045" y="2696892"/>
              <a:ext cx="452149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8" name="Rounded Rectangle 77"/>
          <p:cNvSpPr/>
          <p:nvPr/>
        </p:nvSpPr>
        <p:spPr bwMode="auto">
          <a:xfrm>
            <a:off x="6369028" y="4900052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defRPr/>
            </a:pP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Region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Box 143"/>
          <p:cNvSpPr txBox="1">
            <a:spLocks noChangeArrowheads="1"/>
          </p:cNvSpPr>
          <p:nvPr/>
        </p:nvSpPr>
        <p:spPr bwMode="auto">
          <a:xfrm>
            <a:off x="5867400" y="5715000"/>
            <a:ext cx="990600" cy="4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280610" y="5208904"/>
            <a:ext cx="217774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1" name="Straight Arrow Connector 140"/>
          <p:cNvCxnSpPr>
            <a:cxnSpLocks noChangeShapeType="1"/>
          </p:cNvCxnSpPr>
          <p:nvPr/>
        </p:nvCxnSpPr>
        <p:spPr bwMode="auto">
          <a:xfrm flipV="1">
            <a:off x="4910521" y="5606651"/>
            <a:ext cx="1362368" cy="4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121" name="Rectangle 120"/>
          <p:cNvSpPr/>
          <p:nvPr/>
        </p:nvSpPr>
        <p:spPr bwMode="auto">
          <a:xfrm>
            <a:off x="6629583" y="4327882"/>
            <a:ext cx="327479" cy="2818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2" name="Straight Connector 100"/>
          <p:cNvCxnSpPr>
            <a:cxnSpLocks noChangeShapeType="1"/>
          </p:cNvCxnSpPr>
          <p:nvPr/>
        </p:nvCxnSpPr>
        <p:spPr bwMode="auto">
          <a:xfrm rot="5400000">
            <a:off x="6558649" y="4302922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3" name="Straight Connector 101"/>
          <p:cNvCxnSpPr>
            <a:cxnSpLocks noChangeShapeType="1"/>
          </p:cNvCxnSpPr>
          <p:nvPr/>
        </p:nvCxnSpPr>
        <p:spPr bwMode="auto">
          <a:xfrm rot="5400000">
            <a:off x="6885827" y="4302922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124" name="Rectangle 123"/>
          <p:cNvSpPr/>
          <p:nvPr/>
        </p:nvSpPr>
        <p:spPr bwMode="auto">
          <a:xfrm>
            <a:off x="7011096" y="4231928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5" name="Straight Connector 103"/>
          <p:cNvCxnSpPr>
            <a:cxnSpLocks noChangeShapeType="1"/>
          </p:cNvCxnSpPr>
          <p:nvPr/>
        </p:nvCxnSpPr>
        <p:spPr bwMode="auto">
          <a:xfrm rot="5400000">
            <a:off x="6940357" y="4539250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6" name="Straight Connector 104"/>
          <p:cNvCxnSpPr>
            <a:cxnSpLocks noChangeShapeType="1"/>
          </p:cNvCxnSpPr>
          <p:nvPr/>
        </p:nvCxnSpPr>
        <p:spPr bwMode="auto">
          <a:xfrm rot="5400000">
            <a:off x="7267535" y="4539250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7" name="Straight Arrow Connector 105"/>
          <p:cNvCxnSpPr>
            <a:cxnSpLocks noChangeShapeType="1"/>
          </p:cNvCxnSpPr>
          <p:nvPr/>
        </p:nvCxnSpPr>
        <p:spPr bwMode="auto">
          <a:xfrm rot="5400000">
            <a:off x="6722238" y="4114138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28" name="Straight Arrow Connector 106"/>
          <p:cNvCxnSpPr>
            <a:cxnSpLocks noChangeShapeType="1"/>
          </p:cNvCxnSpPr>
          <p:nvPr/>
        </p:nvCxnSpPr>
        <p:spPr bwMode="auto">
          <a:xfrm rot="5400000" flipH="1" flipV="1">
            <a:off x="7104552" y="4113532"/>
            <a:ext cx="141238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29" name="Straight Arrow Connector 107"/>
          <p:cNvCxnSpPr>
            <a:cxnSpLocks noChangeShapeType="1"/>
          </p:cNvCxnSpPr>
          <p:nvPr/>
        </p:nvCxnSpPr>
        <p:spPr bwMode="auto">
          <a:xfrm rot="5400000">
            <a:off x="6722238" y="4728033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30" name="Straight Arrow Connector 108"/>
          <p:cNvCxnSpPr>
            <a:cxnSpLocks noChangeShapeType="1"/>
          </p:cNvCxnSpPr>
          <p:nvPr/>
        </p:nvCxnSpPr>
        <p:spPr bwMode="auto">
          <a:xfrm rot="5400000" flipH="1" flipV="1">
            <a:off x="7104553" y="4727427"/>
            <a:ext cx="141237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1822173" y="4896678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FFT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Rounded Rectangle 133"/>
          <p:cNvSpPr>
            <a:spLocks noChangeArrowheads="1"/>
          </p:cNvSpPr>
          <p:nvPr/>
        </p:nvSpPr>
        <p:spPr bwMode="auto">
          <a:xfrm>
            <a:off x="3382617" y="4906617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FFT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5" name="Rounded Rectangle 134"/>
          <p:cNvSpPr>
            <a:spLocks noChangeArrowheads="1"/>
          </p:cNvSpPr>
          <p:nvPr/>
        </p:nvSpPr>
        <p:spPr bwMode="auto">
          <a:xfrm>
            <a:off x="4960937" y="4923183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FFT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4953000" y="4916556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Matrix Multiply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6" name="Rounded Rectangle 135"/>
          <p:cNvSpPr>
            <a:spLocks noChangeArrowheads="1"/>
          </p:cNvSpPr>
          <p:nvPr/>
        </p:nvSpPr>
        <p:spPr bwMode="auto">
          <a:xfrm>
            <a:off x="6546573" y="4943061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Matrix Multiply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501069" y="241385"/>
            <a:ext cx="8642931" cy="5334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smtClean="0"/>
              <a:t>Software-based AFT C</a:t>
            </a:r>
            <a:r>
              <a:rPr lang="en-US" sz="3600" dirty="0" smtClean="0"/>
              <a:t>ontroller</a:t>
            </a:r>
            <a:endParaRPr lang="en-US" sz="3600" dirty="0" smtClean="0"/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4724400" y="6297052"/>
            <a:ext cx="2743200" cy="461665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0" tIns="0" rIns="0" bIns="0" anchor="t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TMR – Triple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modular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edundancy</a:t>
            </a: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SCP – Self-checking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pairs</a:t>
            </a: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ABFT –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Algorithm-based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ault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olerance</a:t>
            </a: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5697978" y="799795"/>
            <a:ext cx="348262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eliability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modes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High reliability – TMR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Medium reliability – SCP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Low reliability – PRM loaded into single PRR</a:t>
            </a:r>
            <a:endParaRPr lang="en-US" sz="1400" b="0" dirty="0" smtClean="0">
              <a:solidFill>
                <a:srgbClr val="0021A5"/>
              </a:solidFill>
              <a:latin typeface="Arial"/>
              <a:cs typeface="Arial"/>
            </a:endParaRP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Hybrid reliability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Use low reliability mode for PRMs with ABFT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Use medium/high reliability for PRMs without ABFT</a:t>
            </a:r>
          </a:p>
        </p:txBody>
      </p:sp>
      <p:sp>
        <p:nvSpPr>
          <p:cNvPr id="88" name="Rounded Rectangle 87"/>
          <p:cNvSpPr>
            <a:spLocks noChangeArrowheads="1"/>
          </p:cNvSpPr>
          <p:nvPr/>
        </p:nvSpPr>
        <p:spPr bwMode="auto">
          <a:xfrm>
            <a:off x="3392556" y="4903305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Matrix Multiply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Rounded Rectangle 88"/>
          <p:cNvSpPr>
            <a:spLocks noChangeArrowheads="1"/>
          </p:cNvSpPr>
          <p:nvPr/>
        </p:nvSpPr>
        <p:spPr bwMode="auto">
          <a:xfrm>
            <a:off x="4953000" y="4933122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CORDIC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1922055" y="6255179"/>
            <a:ext cx="2573135" cy="246221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b="1" dirty="0" smtClean="0">
                <a:solidFill>
                  <a:srgbClr val="000000"/>
                </a:solidFill>
              </a:rPr>
              <a:t>PRM </a:t>
            </a:r>
            <a:r>
              <a:rPr lang="en-US" sz="1000" b="1" dirty="0" smtClean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Partially reconfigurable modules</a:t>
            </a:r>
            <a:endParaRPr lang="en-US" sz="1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/>
      <p:bldP spid="24" grpId="0" animBg="1"/>
      <p:bldP spid="29" grpId="0"/>
      <p:bldP spid="17" grpId="0" animBg="1"/>
      <p:bldP spid="72" grpId="0" animBg="1"/>
      <p:bldP spid="37" grpId="0" animBg="1"/>
      <p:bldP spid="40" grpId="0" animBg="1"/>
      <p:bldP spid="43" grpId="0" animBg="1"/>
      <p:bldP spid="46" grpId="0" animBg="1"/>
      <p:bldP spid="57" grpId="0"/>
      <p:bldP spid="58" grpId="0" animBg="1"/>
      <p:bldP spid="61" grpId="0" animBg="1"/>
      <p:bldP spid="34" grpId="0" animBg="1"/>
      <p:bldP spid="35" grpId="0" animBg="1"/>
      <p:bldP spid="36" grpId="0" animBg="1"/>
      <p:bldP spid="23" grpId="0"/>
      <p:bldP spid="25" grpId="0" animBg="1"/>
      <p:bldP spid="26" grpId="0" animBg="1"/>
      <p:bldP spid="30" grpId="0"/>
      <p:bldP spid="31" grpId="0" animBg="1"/>
      <p:bldP spid="78" grpId="0" animBg="1"/>
      <p:bldP spid="79" grpId="0"/>
      <p:bldP spid="80" grpId="0" animBg="1"/>
      <p:bldP spid="121" grpId="0" animBg="1"/>
      <p:bldP spid="124" grpId="0" animBg="1"/>
      <p:bldP spid="70" grpId="0" animBg="1"/>
      <p:bldP spid="134" grpId="0" animBg="1"/>
      <p:bldP spid="134" grpId="1" animBg="1"/>
      <p:bldP spid="135" grpId="0" animBg="1"/>
      <p:bldP spid="135" grpId="1" animBg="1"/>
      <p:bldP spid="133" grpId="0" animBg="1"/>
      <p:bldP spid="133" grpId="1" animBg="1"/>
      <p:bldP spid="136" grpId="0" animBg="1"/>
      <p:bldP spid="136" grpId="1" animBg="1"/>
      <p:bldP spid="92" grpId="0" build="allAtOnce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6B202-BC93-4D75-9C6E-EAC6BD29512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55" y="221718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Experimental Setup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365" y="835150"/>
            <a:ext cx="5346785" cy="2209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Software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400" dirty="0" smtClean="0"/>
              <a:t>Xilinx ISE design suite 12.4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400" dirty="0" smtClean="0"/>
              <a:t>AFT </a:t>
            </a:r>
            <a:r>
              <a:rPr lang="en-US" sz="1400" dirty="0" smtClean="0"/>
              <a:t>VAPRES SoC compared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 SoC </a:t>
            </a:r>
            <a:r>
              <a:rPr lang="en-US" sz="1400" dirty="0" smtClean="0"/>
              <a:t>without AFT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Both SoCs have 4 PRRs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PRRs reconfigured with 1k-point </a:t>
            </a:r>
            <a:r>
              <a:rPr lang="en-US" sz="1400" dirty="0" smtClean="0"/>
              <a:t>FFTs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PRRs span 40 </a:t>
            </a:r>
            <a:r>
              <a:rPr lang="en-US" sz="1400" dirty="0" smtClean="0"/>
              <a:t>vertical and 21 horizontal configuration logic </a:t>
            </a:r>
            <a:r>
              <a:rPr lang="en-US" sz="1400" dirty="0" smtClean="0"/>
              <a:t>blocks (</a:t>
            </a:r>
            <a:r>
              <a:rPr lang="en-US" sz="1400" dirty="0" smtClean="0"/>
              <a:t>1,680 slices </a:t>
            </a:r>
            <a:r>
              <a:rPr lang="en-US" sz="1400" dirty="0" smtClean="0"/>
              <a:t>each)</a:t>
            </a:r>
            <a:endParaRPr lang="en-US" sz="1400" dirty="0" smtClean="0"/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SoC without AFT always </a:t>
            </a:r>
            <a:r>
              <a:rPr lang="en-US" sz="1600" dirty="0" smtClean="0"/>
              <a:t>operates in </a:t>
            </a:r>
            <a:br>
              <a:rPr lang="en-US" sz="1600" dirty="0" smtClean="0"/>
            </a:br>
            <a:r>
              <a:rPr lang="en-US" sz="1600" dirty="0" smtClean="0"/>
              <a:t>TMR </a:t>
            </a:r>
            <a:r>
              <a:rPr lang="en-US" sz="1600" dirty="0" smtClean="0"/>
              <a:t>mode (worst-case condition</a:t>
            </a:r>
            <a:r>
              <a:rPr lang="en-US" sz="1600" dirty="0" smtClean="0"/>
              <a:t>)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AFT SoC switches according to thresholds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Low </a:t>
            </a:r>
            <a:r>
              <a:rPr lang="en-US" sz="1400" dirty="0" smtClean="0"/>
              <a:t>SEU rate threshold of 2.0 SEUs per day for switching between low to medium reliability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H</a:t>
            </a:r>
            <a:r>
              <a:rPr lang="en-US" sz="1400" dirty="0" smtClean="0"/>
              <a:t>igh </a:t>
            </a:r>
            <a:r>
              <a:rPr lang="en-US" sz="1400" dirty="0" smtClean="0"/>
              <a:t>SEU rate threshold of 8.0 SEUs per day for switching between medium to high </a:t>
            </a:r>
            <a:r>
              <a:rPr lang="en-US" sz="1400" dirty="0" smtClean="0"/>
              <a:t>reliability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Virtex-5 LX110T ISS orbit fault rates applied</a:t>
            </a:r>
          </a:p>
          <a:p>
            <a:pPr eaLnBrk="1" hangingPunct="1"/>
            <a:r>
              <a:rPr lang="en-US" sz="2400" dirty="0" smtClean="0"/>
              <a:t>Hardware</a:t>
            </a:r>
            <a:endParaRPr lang="en-US" sz="2400" dirty="0" smtClean="0"/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XUPV5-LX110T </a:t>
            </a:r>
            <a:r>
              <a:rPr lang="en-US" sz="1600" dirty="0" smtClean="0"/>
              <a:t>board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4260" y="5733300"/>
            <a:ext cx="8151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* http://celestrak.com/NORAD/elements/stations.txt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** Quinn, H.; Morgan, K.; Graham, P.; </a:t>
            </a:r>
            <a:r>
              <a:rPr lang="en-US" sz="800" b="0" dirty="0" err="1" smtClean="0">
                <a:solidFill>
                  <a:srgbClr val="000000"/>
                </a:solidFill>
                <a:latin typeface="Arial"/>
                <a:cs typeface="Arial"/>
              </a:rPr>
              <a:t>Krone</a:t>
            </a: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, J.; </a:t>
            </a:r>
            <a:r>
              <a:rPr lang="en-US" sz="800" b="0" dirty="0" err="1" smtClean="0">
                <a:solidFill>
                  <a:srgbClr val="000000"/>
                </a:solidFill>
                <a:latin typeface="Arial"/>
                <a:cs typeface="Arial"/>
              </a:rPr>
              <a:t>Caffrey</a:t>
            </a: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, M.; , "Static Proton and Heavy Ion Testing of the Xilinx Virtex-5 Device," Radiation Effects Data Workshop, 2007 IEEE , vol.0, no., pp.177-184, 23-27 July 2007 </a:t>
            </a:r>
            <a:r>
              <a:rPr lang="en-US" sz="800" b="0" dirty="0" err="1" smtClean="0">
                <a:solidFill>
                  <a:srgbClr val="000000"/>
                </a:solidFill>
                <a:latin typeface="Arial"/>
                <a:cs typeface="Arial"/>
              </a:rPr>
              <a:t>doi</a:t>
            </a: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: 10.1109/REDW.2007.4342561 URL: http://ieeexplore.ieee.org/stamp/stamp.jsp?tp=&amp;arnumber=4342561&amp;isnumber=4342526</a:t>
            </a:r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88290" y="4062365"/>
          <a:ext cx="3299750" cy="15070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824293"/>
                <a:gridCol w="1475457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CRÈME96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b="1" dirty="0" smtClean="0"/>
                        <a:t>Virtex-5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b="1" baseline="0" dirty="0" err="1" smtClean="0"/>
                        <a:t>Weibull</a:t>
                      </a:r>
                      <a:r>
                        <a:rPr lang="en-US" sz="1050" b="1" baseline="0" dirty="0" smtClean="0"/>
                        <a:t> parameters**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Onset (um)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0.5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Width (w)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30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Power (s)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1.5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Limit (um</a:t>
                      </a:r>
                      <a:r>
                        <a:rPr lang="en-US" sz="1050" b="1" baseline="30000" dirty="0" smtClean="0"/>
                        <a:t>2</a:t>
                      </a:r>
                      <a:r>
                        <a:rPr lang="en-US" sz="1050" b="1" dirty="0" smtClean="0"/>
                        <a:t>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1.13E-7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28020" y="1623965"/>
          <a:ext cx="3263100" cy="232998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804031"/>
                <a:gridCol w="1459069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 smtClean="0"/>
                        <a:t>CRÈME96 ISS (ZARYA) Orbit Parameters*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Apogee (km)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355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Perigee (km)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352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Inclination 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51.6472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Initial</a:t>
                      </a:r>
                      <a:r>
                        <a:rPr lang="en-US" sz="1050" b="1" baseline="0" dirty="0" smtClean="0"/>
                        <a:t> Longitude </a:t>
                      </a:r>
                      <a:r>
                        <a:rPr lang="en-US" sz="1050" b="1" dirty="0" smtClean="0"/>
                        <a:t>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339.10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Initial displacement from ascending node 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217.9038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Displacement of perigee from ascending node 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185.0581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12585" y="848121"/>
            <a:ext cx="3352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Virtex-5 LX110T ISS orbit fault rates </a:t>
            </a:r>
            <a:r>
              <a:rPr lang="en-US" sz="1600" b="0" dirty="0" smtClean="0">
                <a:solidFill>
                  <a:srgbClr val="000000"/>
                </a:solidFill>
              </a:rPr>
              <a:t>calculated </a:t>
            </a:r>
            <a:r>
              <a:rPr lang="en-US" sz="1600" b="0" dirty="0" smtClean="0">
                <a:solidFill>
                  <a:srgbClr val="000000"/>
                </a:solidFill>
              </a:rPr>
              <a:t>using crème tool </a:t>
            </a:r>
            <a:r>
              <a:rPr lang="en-US" sz="1400" b="0" dirty="0" smtClean="0">
                <a:solidFill>
                  <a:srgbClr val="000000"/>
                </a:solidFill>
              </a:rPr>
              <a:t>(</a:t>
            </a:r>
            <a:r>
              <a:rPr lang="en-US" sz="1400" b="0" dirty="0" smtClean="0">
                <a:solidFill>
                  <a:srgbClr val="000000"/>
                </a:solidFill>
                <a:hlinkClick r:id="rId3"/>
              </a:rPr>
              <a:t>https://creme.isde.vanderbilt.edu</a:t>
            </a:r>
            <a:r>
              <a:rPr lang="en-US" sz="14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02430" y="6347780"/>
            <a:ext cx="2627985" cy="253916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 smtClean="0">
                <a:solidFill>
                  <a:srgbClr val="000000"/>
                </a:solidFill>
              </a:rPr>
              <a:t>ISS</a:t>
            </a:r>
            <a:r>
              <a:rPr lang="en-US" sz="1050" b="1" dirty="0" smtClean="0">
                <a:solidFill>
                  <a:srgbClr val="000000"/>
                </a:solidFill>
              </a:rPr>
              <a:t> – International space </a:t>
            </a:r>
            <a:r>
              <a:rPr lang="en-US" sz="1050" dirty="0" smtClean="0">
                <a:solidFill>
                  <a:srgbClr val="000000"/>
                </a:solidFill>
              </a:rPr>
              <a:t>s</a:t>
            </a:r>
            <a:r>
              <a:rPr lang="en-US" sz="1050" b="1" dirty="0" smtClean="0">
                <a:solidFill>
                  <a:srgbClr val="000000"/>
                </a:solidFill>
              </a:rPr>
              <a:t>tation</a:t>
            </a:r>
            <a:endParaRPr lang="en-US" sz="105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05" y="1436266"/>
            <a:ext cx="7143330" cy="433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269" name="Straight Connector 60"/>
          <p:cNvCxnSpPr>
            <a:cxnSpLocks noChangeShapeType="1"/>
          </p:cNvCxnSpPr>
          <p:nvPr/>
        </p:nvCxnSpPr>
        <p:spPr bwMode="auto">
          <a:xfrm>
            <a:off x="198438" y="1235075"/>
            <a:ext cx="4929187" cy="539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</p:cxnSp>
      <p:sp>
        <p:nvSpPr>
          <p:cNvPr id="15" name="Oval 14"/>
          <p:cNvSpPr/>
          <p:nvPr/>
        </p:nvSpPr>
        <p:spPr bwMode="auto">
          <a:xfrm>
            <a:off x="2690155" y="170992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81445" y="170992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6" idx="1"/>
            <a:endCxn id="28" idx="3"/>
          </p:cNvCxnSpPr>
          <p:nvPr/>
        </p:nvCxnSpPr>
        <p:spPr bwMode="auto">
          <a:xfrm flipH="1" flipV="1">
            <a:off x="2178690" y="1125557"/>
            <a:ext cx="1229537" cy="6111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5" idx="1"/>
            <a:endCxn id="28" idx="3"/>
          </p:cNvCxnSpPr>
          <p:nvPr/>
        </p:nvCxnSpPr>
        <p:spPr bwMode="auto">
          <a:xfrm flipH="1" flipV="1">
            <a:off x="2178690" y="1125557"/>
            <a:ext cx="538247" cy="6111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80"/>
          <p:cNvSpPr txBox="1">
            <a:spLocks noChangeArrowheads="1"/>
          </p:cNvSpPr>
          <p:nvPr/>
        </p:nvSpPr>
        <p:spPr bwMode="auto">
          <a:xfrm>
            <a:off x="654690" y="932675"/>
            <a:ext cx="1524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South Atlantic Anomaly (SAA)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638800" y="240121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943600" y="240121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33" idx="6"/>
            <a:endCxn id="36" idx="1"/>
          </p:cNvCxnSpPr>
          <p:nvPr/>
        </p:nvCxnSpPr>
        <p:spPr bwMode="auto">
          <a:xfrm flipV="1">
            <a:off x="6126480" y="1791610"/>
            <a:ext cx="2255520" cy="7010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2" idx="7"/>
            <a:endCxn id="36" idx="1"/>
          </p:cNvCxnSpPr>
          <p:nvPr/>
        </p:nvCxnSpPr>
        <p:spPr bwMode="auto">
          <a:xfrm rot="5400000" flipH="1" flipV="1">
            <a:off x="6770258" y="816250"/>
            <a:ext cx="636382" cy="258710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80"/>
          <p:cNvSpPr txBox="1">
            <a:spLocks noChangeArrowheads="1"/>
          </p:cNvSpPr>
          <p:nvPr/>
        </p:nvSpPr>
        <p:spPr bwMode="auto">
          <a:xfrm>
            <a:off x="8382000" y="163921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Poles</a:t>
            </a:r>
          </a:p>
        </p:txBody>
      </p:sp>
      <p:sp>
        <p:nvSpPr>
          <p:cNvPr id="27" name="TextBox 80"/>
          <p:cNvSpPr txBox="1">
            <a:spLocks noChangeArrowheads="1"/>
          </p:cNvSpPr>
          <p:nvPr/>
        </p:nvSpPr>
        <p:spPr bwMode="auto">
          <a:xfrm>
            <a:off x="6300225" y="5579680"/>
            <a:ext cx="238111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Calculated using CRÈME 96 tool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D9CD7B-F09F-4AF8-B0ED-74060161414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31672"/>
          </a:xfrm>
        </p:spPr>
        <p:txBody>
          <a:bodyPr/>
          <a:lstStyle/>
          <a:p>
            <a:r>
              <a:rPr lang="en-US" dirty="0" smtClean="0"/>
              <a:t>Virtex-5LX110T </a:t>
            </a:r>
            <a:r>
              <a:rPr lang="en-US" dirty="0" smtClean="0"/>
              <a:t>ISS </a:t>
            </a:r>
            <a:r>
              <a:rPr lang="en-US" dirty="0" smtClean="0"/>
              <a:t>orbit SEU </a:t>
            </a:r>
            <a:r>
              <a:rPr lang="en-US" dirty="0" smtClean="0"/>
              <a:t>rates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32" grpId="0" animBg="1"/>
      <p:bldP spid="33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155" y="3313785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6B202-BC93-4D75-9C6E-EAC6BD295121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AFT PR SoC Resource  Requirements and Analysis</a:t>
            </a:r>
            <a:endParaRPr lang="en-US" sz="2800" b="1" dirty="0" smtClean="0"/>
          </a:p>
        </p:txBody>
      </p:sp>
      <p:pic>
        <p:nvPicPr>
          <p:cNvPr id="6" name="Picture 5" descr="screenshot_0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955" y="1815990"/>
            <a:ext cx="2247595" cy="291878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3830" y="4829265"/>
          <a:ext cx="4185535" cy="124968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471493"/>
                <a:gridCol w="1190119"/>
                <a:gridCol w="1523923"/>
              </a:tblGrid>
              <a:tr h="445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Resource Type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1-K point FFT</a:t>
                      </a:r>
                      <a:r>
                        <a:rPr lang="en-US" sz="1600" b="1" baseline="0" dirty="0" smtClean="0"/>
                        <a:t> Core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AFT PR </a:t>
                      </a:r>
                      <a:r>
                        <a:rPr lang="en-US" sz="1600" b="1" dirty="0" err="1" smtClean="0"/>
                        <a:t>SoC</a:t>
                      </a:r>
                      <a:endParaRPr lang="en-US" sz="1600" b="1" dirty="0"/>
                    </a:p>
                  </a:txBody>
                  <a:tcPr anchor="ctr" anchorCtr="1"/>
                </a:tc>
              </a:tr>
              <a:tr h="257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Slice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1, 680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12,351</a:t>
                      </a:r>
                      <a:endParaRPr lang="en-US" sz="1600" b="1" dirty="0"/>
                    </a:p>
                  </a:txBody>
                  <a:tcPr anchor="ctr" anchorCtr="1"/>
                </a:tc>
              </a:tr>
              <a:tr h="257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BRAM/FIFO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</a:t>
                      </a:r>
                      <a:endParaRPr lang="en-US" sz="16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615" y="8942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00"/>
                </a:solidFill>
                <a:latin typeface="Arial"/>
                <a:cs typeface="Arial"/>
              </a:rPr>
              <a:t>SoC </a:t>
            </a:r>
            <a:r>
              <a:rPr lang="en-US" sz="2400" b="0" dirty="0" smtClean="0">
                <a:solidFill>
                  <a:srgbClr val="000000"/>
                </a:solidFill>
                <a:latin typeface="Arial"/>
                <a:cs typeface="Arial"/>
              </a:rPr>
              <a:t>operates at 100MHz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  <a:latin typeface="+mn-lt"/>
                <a:cs typeface="+mn-cs"/>
              </a:rPr>
              <a:t>71% of total device slices used</a:t>
            </a:r>
            <a:endParaRPr lang="en-US" sz="2000" b="0" dirty="0" smtClean="0">
              <a:solidFill>
                <a:srgbClr val="FF4A00"/>
              </a:solidFill>
              <a:latin typeface="+mn-lt"/>
              <a:cs typeface="+mn-cs"/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3940" y="5195630"/>
            <a:ext cx="2324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379975" y="817460"/>
            <a:ext cx="4648200" cy="504994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6618" y="1016576"/>
            <a:ext cx="449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Normalized PRR resource utilization calculation</a:t>
            </a:r>
            <a:endParaRPr lang="en-US" sz="1200" b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5035" y="1295400"/>
          <a:ext cx="3962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68"/>
                <a:gridCol w="2682732"/>
              </a:tblGrid>
              <a:tr h="263096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Symbol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Definition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nru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Normalized resource utilization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PRRs available</a:t>
                      </a:r>
                      <a:endParaRPr lang="en-US" sz="1050" b="1" dirty="0"/>
                    </a:p>
                  </a:txBody>
                  <a:tcPr/>
                </a:tc>
              </a:tr>
              <a:tr h="291928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PRRs required per PRM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PRRs used per PRM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extra PRRs used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free PRRs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usable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usable free PRRs</a:t>
                      </a:r>
                      <a:endParaRPr lang="en-US" sz="105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531790" y="369783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where,                              ,                                ,</a:t>
            </a:r>
          </a:p>
          <a:p>
            <a:endParaRPr lang="en-US" sz="1600" b="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3491" y="4462273"/>
            <a:ext cx="999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835" y="5376446"/>
            <a:ext cx="999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Finally,</a:t>
            </a: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1055" y="4158695"/>
            <a:ext cx="3879689" cy="9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D9CD7B-F09F-4AF8-B0ED-74060161414D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31672"/>
          </a:xfrm>
        </p:spPr>
        <p:txBody>
          <a:bodyPr/>
          <a:lstStyle/>
          <a:p>
            <a:r>
              <a:rPr lang="en-US" dirty="0" smtClean="0"/>
              <a:t>AFT PR SoC Resource Utilization</a:t>
            </a:r>
            <a:endParaRPr lang="en-US" dirty="0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715" y="1508750"/>
            <a:ext cx="7565864" cy="444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0" y="855865"/>
            <a:ext cx="2037270" cy="1152150"/>
            <a:chOff x="0" y="855865"/>
            <a:chExt cx="2037270" cy="1152150"/>
          </a:xfrm>
        </p:grpSpPr>
        <p:sp>
          <p:nvSpPr>
            <p:cNvPr id="22" name="Oval 21"/>
            <p:cNvSpPr/>
            <p:nvPr/>
          </p:nvSpPr>
          <p:spPr bwMode="auto">
            <a:xfrm>
              <a:off x="1576410" y="1700775"/>
              <a:ext cx="460860" cy="30724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smtClean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 bwMode="auto">
            <a:xfrm flipH="1" flipV="1">
              <a:off x="1269170" y="1316725"/>
              <a:ext cx="374731" cy="42904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80"/>
            <p:cNvSpPr txBox="1">
              <a:spLocks noChangeArrowheads="1"/>
            </p:cNvSpPr>
            <p:nvPr/>
          </p:nvSpPr>
          <p:spPr bwMode="auto">
            <a:xfrm>
              <a:off x="0" y="855865"/>
              <a:ext cx="1920250" cy="56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100% PRR utilization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0640" y="4504340"/>
            <a:ext cx="1920250" cy="1651415"/>
            <a:chOff x="0" y="87765"/>
            <a:chExt cx="1920250" cy="1651415"/>
          </a:xfrm>
        </p:grpSpPr>
        <p:sp>
          <p:nvSpPr>
            <p:cNvPr id="45" name="Oval 44"/>
            <p:cNvSpPr/>
            <p:nvPr/>
          </p:nvSpPr>
          <p:spPr bwMode="auto">
            <a:xfrm>
              <a:off x="1228960" y="87765"/>
              <a:ext cx="499265" cy="34564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smtClean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5" idx="4"/>
              <a:endCxn id="48" idx="0"/>
            </p:cNvCxnSpPr>
            <p:nvPr/>
          </p:nvCxnSpPr>
          <p:spPr bwMode="auto">
            <a:xfrm flipH="1">
              <a:off x="960125" y="433410"/>
              <a:ext cx="518468" cy="74230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Box 80"/>
            <p:cNvSpPr txBox="1">
              <a:spLocks noChangeArrowheads="1"/>
            </p:cNvSpPr>
            <p:nvPr/>
          </p:nvSpPr>
          <p:spPr bwMode="auto">
            <a:xfrm>
              <a:off x="0" y="1175719"/>
              <a:ext cx="1920250" cy="56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5</a:t>
              </a:r>
              <a:r>
                <a:rPr lang="en-US" sz="1400" dirty="0" smtClean="0">
                  <a:solidFill>
                    <a:srgbClr val="000000"/>
                  </a:solidFill>
                </a:rPr>
                <a:t>0</a:t>
              </a:r>
              <a:r>
                <a:rPr lang="en-US" sz="1400" dirty="0" smtClean="0">
                  <a:solidFill>
                    <a:srgbClr val="000000"/>
                  </a:solidFill>
                </a:rPr>
                <a:t>% PRR utilization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 bwMode="auto">
          <a:xfrm rot="20510346">
            <a:off x="2255076" y="2661629"/>
            <a:ext cx="5302279" cy="7664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Average 21% increase in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PRR resource utilization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over 24-hour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D8862D-FCBE-4AA7-B61F-9F589EB8300D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Conclusions and Future Work</a:t>
            </a:r>
            <a:endParaRPr lang="en-US" sz="4000" b="1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5" y="894270"/>
            <a:ext cx="8688387" cy="51593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1800" dirty="0" smtClean="0"/>
              <a:t>Conclusions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We </a:t>
            </a:r>
            <a:r>
              <a:rPr lang="en-US" sz="1600" dirty="0" smtClean="0"/>
              <a:t>designed and implemented an adaptive fault tolerant partially reconfigurable system-on-chip (AFT PR SoC) leveraging </a:t>
            </a:r>
            <a:r>
              <a:rPr lang="en-US" sz="1600" dirty="0" smtClean="0"/>
              <a:t>VAPRES 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T</a:t>
            </a:r>
            <a:r>
              <a:rPr lang="en-US" sz="1400" dirty="0" smtClean="0"/>
              <a:t>he </a:t>
            </a:r>
            <a:r>
              <a:rPr lang="en-US" sz="1400" dirty="0" smtClean="0"/>
              <a:t>Virtual Architecture for Partially Reconfigurable Embedded Systems </a:t>
            </a:r>
            <a:endParaRPr lang="en-US" sz="1400" dirty="0" smtClean="0"/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A novel MicroBlaze-based software controller (AFT controller) adapts the AFT PR SoC’s fault tolerance to changing space radiation </a:t>
            </a:r>
            <a:r>
              <a:rPr lang="en-US" sz="1600" dirty="0" smtClean="0"/>
              <a:t>levels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A</a:t>
            </a:r>
            <a:r>
              <a:rPr lang="en-US" sz="1400" dirty="0" smtClean="0"/>
              <a:t>chieves </a:t>
            </a:r>
            <a:r>
              <a:rPr lang="en-US" sz="1400" dirty="0" smtClean="0"/>
              <a:t>higher resource utilization in comparison to a traditional triple modular redundancy (TMR)-based fault tolerant (FT) PR </a:t>
            </a:r>
            <a:r>
              <a:rPr lang="en-US" sz="1400" dirty="0" smtClean="0"/>
              <a:t>SoC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Our results indicate the AFT PR SoC can achieve an average of 22% higher resource utilization in the International Space Station (ISS) </a:t>
            </a:r>
            <a:r>
              <a:rPr lang="en-US" sz="1400" dirty="0" smtClean="0"/>
              <a:t>orbit compared to a traditional FT SoC</a:t>
            </a:r>
            <a:endParaRPr lang="en-US" sz="1400" dirty="0" smtClean="0"/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The </a:t>
            </a:r>
            <a:r>
              <a:rPr lang="en-US" sz="1600" dirty="0" smtClean="0"/>
              <a:t>AFT PR SoC is an ideal platform for space </a:t>
            </a:r>
            <a:r>
              <a:rPr lang="en-US" sz="1600" dirty="0" smtClean="0"/>
              <a:t>SoCs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S</a:t>
            </a:r>
            <a:r>
              <a:rPr lang="en-US" sz="1400" dirty="0" smtClean="0"/>
              <a:t>ystem designers </a:t>
            </a:r>
            <a:r>
              <a:rPr lang="en-US" sz="1400" dirty="0" smtClean="0"/>
              <a:t>can implement a wide variety of applications using the AFT PR SoC’s </a:t>
            </a:r>
            <a:r>
              <a:rPr lang="en-US" sz="1400" dirty="0" smtClean="0"/>
              <a:t>PRRs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Future Work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Integrating an operating system in our space SoC to allow parallel software processes to control voting and reliability mode switching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Upgrading </a:t>
            </a:r>
            <a:r>
              <a:rPr lang="en-US" sz="1600" dirty="0" smtClean="0"/>
              <a:t>the AFT PR SoC’s MicroBlaze processor with a LEON3FT fault tolerant processor to provide additional system reliability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Using fault injection techniques to test our space SoCs </a:t>
            </a:r>
            <a:r>
              <a:rPr lang="en-US" sz="1600" dirty="0" err="1" smtClean="0"/>
              <a:t>robustnes</a:t>
            </a:r>
            <a:endParaRPr lang="en-US" sz="1600" dirty="0" smtClean="0"/>
          </a:p>
          <a:p>
            <a:pPr eaLnBrk="1" hangingPunct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866900" y="6858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sz="4200">
                <a:solidFill>
                  <a:srgbClr val="66CCFF"/>
                </a:solidFill>
                <a:latin typeface="Comic Sans MS" pitchFamily="-109" charset="0"/>
              </a:rPr>
              <a:t>QUESTIONS?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8" y="1485900"/>
            <a:ext cx="26749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1500" y="5516563"/>
            <a:ext cx="800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/>
              <a:t>This work was supported in part by the I/UCRC Program of the National Science Foundation under Grant No. EEC-0642422.  We also gratefully acknowledge tools provided by Xilinx.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auto">
          <a:xfrm rot="16200000">
            <a:off x="4476901" y="3923693"/>
            <a:ext cx="537671" cy="2713343"/>
          </a:xfrm>
          <a:custGeom>
            <a:avLst/>
            <a:gdLst>
              <a:gd name="connsiteX0" fmla="*/ 0 w 1190554"/>
              <a:gd name="connsiteY0" fmla="*/ 2790156 h 2790156"/>
              <a:gd name="connsiteX1" fmla="*/ 426695 w 1190554"/>
              <a:gd name="connsiteY1" fmla="*/ 0 h 2790156"/>
              <a:gd name="connsiteX2" fmla="*/ 763859 w 1190554"/>
              <a:gd name="connsiteY2" fmla="*/ 0 h 2790156"/>
              <a:gd name="connsiteX3" fmla="*/ 1190554 w 1190554"/>
              <a:gd name="connsiteY3" fmla="*/ 2790156 h 2790156"/>
              <a:gd name="connsiteX4" fmla="*/ 0 w 1190554"/>
              <a:gd name="connsiteY4" fmla="*/ 2790156 h 279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554" h="2790156">
                <a:moveTo>
                  <a:pt x="0" y="2790156"/>
                </a:moveTo>
                <a:lnTo>
                  <a:pt x="426695" y="0"/>
                </a:lnTo>
                <a:lnTo>
                  <a:pt x="763859" y="0"/>
                </a:lnTo>
                <a:lnTo>
                  <a:pt x="1190554" y="2790156"/>
                </a:lnTo>
                <a:lnTo>
                  <a:pt x="0" y="2790156"/>
                </a:lnTo>
                <a:close/>
              </a:path>
            </a:pathLst>
          </a:custGeom>
          <a:gradFill>
            <a:gsLst>
              <a:gs pos="36000">
                <a:srgbClr val="00B0F0">
                  <a:alpha val="5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6013" y="6248400"/>
            <a:ext cx="1828800" cy="457200"/>
          </a:xfrm>
          <a:noFill/>
        </p:spPr>
        <p:txBody>
          <a:bodyPr/>
          <a:lstStyle/>
          <a:p>
            <a:fld id="{0756CB12-0DDE-48B1-9963-9000E44D97A6}" type="slidenum">
              <a:rPr lang="en-US"/>
              <a:pPr/>
              <a:t>2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0077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Introduction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09045" y="971080"/>
            <a:ext cx="8834955" cy="26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Many space </a:t>
            </a:r>
            <a:r>
              <a:rPr lang="en-US" sz="2000" b="0" dirty="0" smtClean="0"/>
              <a:t>systems use </a:t>
            </a:r>
            <a:r>
              <a:rPr lang="en-US" sz="2000" b="0" dirty="0" smtClean="0"/>
              <a:t>remote sensing applications 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Gathers information about a target of </a:t>
            </a:r>
            <a:r>
              <a:rPr lang="en-US" b="0" dirty="0" smtClean="0">
                <a:solidFill>
                  <a:srgbClr val="FF4A00"/>
                </a:solidFill>
              </a:rPr>
              <a:t>interest from a distance</a:t>
            </a:r>
            <a:endParaRPr lang="en-US" b="0" dirty="0" smtClean="0">
              <a:solidFill>
                <a:srgbClr val="FF4A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Gathered </a:t>
            </a:r>
            <a:r>
              <a:rPr lang="en-US" sz="2000" b="0" dirty="0" smtClean="0"/>
              <a:t>information requires processing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Send data to ground </a:t>
            </a:r>
            <a:r>
              <a:rPr lang="en-US" b="0" dirty="0" smtClean="0">
                <a:solidFill>
                  <a:srgbClr val="FF4A00"/>
                </a:solidFill>
              </a:rPr>
              <a:t>station or other </a:t>
            </a:r>
            <a:r>
              <a:rPr lang="en-US" b="0" dirty="0" smtClean="0">
                <a:solidFill>
                  <a:srgbClr val="FF4A00"/>
                </a:solidFill>
              </a:rPr>
              <a:t>space </a:t>
            </a:r>
            <a:r>
              <a:rPr lang="en-US" b="0" dirty="0" smtClean="0">
                <a:solidFill>
                  <a:srgbClr val="FF4A00"/>
                </a:solidFill>
              </a:rPr>
              <a:t>systems using communication link</a:t>
            </a:r>
          </a:p>
          <a:p>
            <a:pPr marL="107950" indent="-3508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Modern remote sensing applications are complex</a:t>
            </a:r>
            <a:endParaRPr lang="en-US" sz="2000" b="0" dirty="0" smtClean="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Gathers a large amount of </a:t>
            </a:r>
            <a:r>
              <a:rPr lang="en-US" b="0" dirty="0" smtClean="0">
                <a:solidFill>
                  <a:srgbClr val="FF4A00"/>
                </a:solidFill>
              </a:rPr>
              <a:t>data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Impractical to send all data through communication link</a:t>
            </a:r>
          </a:p>
          <a:p>
            <a:pPr marL="1022350" lvl="2" indent="-3508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System performance bottlenecked by limited communication bandwidth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Solution: Pre-process data and transmit results</a:t>
            </a:r>
          </a:p>
          <a:p>
            <a:pPr marL="1022350" lvl="2" indent="-3508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On-board </a:t>
            </a:r>
            <a:r>
              <a:rPr lang="en-US" sz="1600" b="0" dirty="0" smtClean="0">
                <a:solidFill>
                  <a:srgbClr val="0021A5"/>
                </a:solidFill>
              </a:rPr>
              <a:t>processing using system-on-chips (SoCs)</a:t>
            </a:r>
            <a:endParaRPr lang="en-US" sz="1600" b="0" dirty="0" smtClean="0">
              <a:solidFill>
                <a:srgbClr val="0021A5"/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endParaRPr lang="en-US" sz="2000" b="0" dirty="0"/>
          </a:p>
        </p:txBody>
      </p:sp>
      <p:pic>
        <p:nvPicPr>
          <p:cNvPr id="30722" name="Picture 2" descr="C:\Users\Shaon\AppData\Local\Microsoft\Windows\Temporary Internet Files\Content.IE5\ZMPIKVKJ\MC90043485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">
            <a:off x="2385639" y="4537850"/>
            <a:ext cx="1562312" cy="1562312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608935" y="3882240"/>
            <a:ext cx="1766630" cy="2342705"/>
            <a:chOff x="6054555" y="3851455"/>
            <a:chExt cx="1766630" cy="2342705"/>
          </a:xfrm>
        </p:grpSpPr>
        <p:pic>
          <p:nvPicPr>
            <p:cNvPr id="30725" name="Picture 5" descr="C:\Users\Shaon\AppData\Local\Microsoft\Windows\Temporary Internet Files\Content.IE5\0VXYO1I2\MC90043162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4555" y="4427530"/>
              <a:ext cx="1766630" cy="1766630"/>
            </a:xfrm>
            <a:prstGeom prst="rect">
              <a:avLst/>
            </a:prstGeom>
            <a:noFill/>
          </p:spPr>
        </p:pic>
        <p:pic>
          <p:nvPicPr>
            <p:cNvPr id="30726" name="Picture 6" descr="C:\Users\Shaon\AppData\Local\Microsoft\Windows\Temporary Internet Files\Content.IE5\0VXYO1I2\MC900433841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92250" y="3851455"/>
              <a:ext cx="914286" cy="914286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3803900" y="4151075"/>
            <a:ext cx="2150680" cy="499265"/>
            <a:chOff x="3458255" y="4197100"/>
            <a:chExt cx="2150680" cy="499265"/>
          </a:xfrm>
        </p:grpSpPr>
        <p:sp>
          <p:nvSpPr>
            <p:cNvPr id="11" name="Chevron 10"/>
            <p:cNvSpPr/>
            <p:nvPr/>
          </p:nvSpPr>
          <p:spPr bwMode="auto">
            <a:xfrm>
              <a:off x="345825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" name="Chevron 17"/>
            <p:cNvSpPr/>
            <p:nvPr/>
          </p:nvSpPr>
          <p:spPr bwMode="auto">
            <a:xfrm>
              <a:off x="372709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9" name="Chevron 18"/>
            <p:cNvSpPr/>
            <p:nvPr/>
          </p:nvSpPr>
          <p:spPr bwMode="auto">
            <a:xfrm>
              <a:off x="402092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0" name="Chevron 19"/>
            <p:cNvSpPr/>
            <p:nvPr/>
          </p:nvSpPr>
          <p:spPr bwMode="auto">
            <a:xfrm>
              <a:off x="430316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1" name="Chevron 20"/>
            <p:cNvSpPr/>
            <p:nvPr/>
          </p:nvSpPr>
          <p:spPr bwMode="auto">
            <a:xfrm>
              <a:off x="457200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2" name="Chevron 21"/>
            <p:cNvSpPr/>
            <p:nvPr/>
          </p:nvSpPr>
          <p:spPr bwMode="auto">
            <a:xfrm>
              <a:off x="484083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3" name="Chevron 22"/>
            <p:cNvSpPr/>
            <p:nvPr/>
          </p:nvSpPr>
          <p:spPr bwMode="auto">
            <a:xfrm>
              <a:off x="510967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4" name="Chevron 23"/>
            <p:cNvSpPr/>
            <p:nvPr/>
          </p:nvSpPr>
          <p:spPr bwMode="auto">
            <a:xfrm>
              <a:off x="541691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 bwMode="auto">
          <a:xfrm>
            <a:off x="6645870" y="3306165"/>
            <a:ext cx="1382580" cy="1036935"/>
          </a:xfrm>
          <a:prstGeom prst="wedgeEllipseCallout">
            <a:avLst>
              <a:gd name="adj1" fmla="val -47288"/>
              <a:gd name="adj2" fmla="val 514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30727" name="Picture 7" descr="C:\Users\Shaon\AppData\Local\Microsoft\Windows\Temporary Internet Files\Content.IE5\ZMPIKVKJ\MC900431526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895" y="3344570"/>
            <a:ext cx="989237" cy="989237"/>
          </a:xfrm>
          <a:prstGeom prst="rect">
            <a:avLst/>
          </a:prstGeom>
          <a:noFill/>
        </p:spPr>
      </p:pic>
      <p:sp>
        <p:nvSpPr>
          <p:cNvPr id="28" name="Oval Callout 27"/>
          <p:cNvSpPr/>
          <p:nvPr/>
        </p:nvSpPr>
        <p:spPr bwMode="auto">
          <a:xfrm flipH="1">
            <a:off x="1192360" y="3728621"/>
            <a:ext cx="1613010" cy="1536200"/>
          </a:xfrm>
          <a:prstGeom prst="wedgeEllipseCallout">
            <a:avLst>
              <a:gd name="adj1" fmla="val -66969"/>
              <a:gd name="adj2" fmla="val 4050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29" name="Picture 7" descr="C:\Users\Shaon\AppData\Local\Microsoft\Windows\Temporary Internet Files\Content.IE5\ZMPIKVKJ\MC900431526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9600" y="3805430"/>
            <a:ext cx="989237" cy="98923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 bwMode="auto">
          <a:xfrm rot="20510346">
            <a:off x="1028516" y="5152810"/>
            <a:ext cx="1901859" cy="97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Preprocess Data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03900" y="4151075"/>
            <a:ext cx="2150680" cy="499265"/>
            <a:chOff x="3458255" y="4197100"/>
            <a:chExt cx="2150680" cy="499265"/>
          </a:xfrm>
        </p:grpSpPr>
        <p:sp>
          <p:nvSpPr>
            <p:cNvPr id="35" name="Chevron 34"/>
            <p:cNvSpPr/>
            <p:nvPr/>
          </p:nvSpPr>
          <p:spPr bwMode="auto">
            <a:xfrm>
              <a:off x="345825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6" name="Chevron 35"/>
            <p:cNvSpPr/>
            <p:nvPr/>
          </p:nvSpPr>
          <p:spPr bwMode="auto">
            <a:xfrm>
              <a:off x="372709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7" name="Chevron 36"/>
            <p:cNvSpPr/>
            <p:nvPr/>
          </p:nvSpPr>
          <p:spPr bwMode="auto">
            <a:xfrm>
              <a:off x="402092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8" name="Chevron 37"/>
            <p:cNvSpPr/>
            <p:nvPr/>
          </p:nvSpPr>
          <p:spPr bwMode="auto">
            <a:xfrm>
              <a:off x="430316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9" name="Chevron 38"/>
            <p:cNvSpPr/>
            <p:nvPr/>
          </p:nvSpPr>
          <p:spPr bwMode="auto">
            <a:xfrm>
              <a:off x="457200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0" name="Chevron 39"/>
            <p:cNvSpPr/>
            <p:nvPr/>
          </p:nvSpPr>
          <p:spPr bwMode="auto">
            <a:xfrm>
              <a:off x="484083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1" name="Chevron 40"/>
            <p:cNvSpPr/>
            <p:nvPr/>
          </p:nvSpPr>
          <p:spPr bwMode="auto">
            <a:xfrm>
              <a:off x="510967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2" name="Chevron 41"/>
            <p:cNvSpPr/>
            <p:nvPr/>
          </p:nvSpPr>
          <p:spPr bwMode="auto">
            <a:xfrm>
              <a:off x="541691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</p:grpSp>
      <p:sp>
        <p:nvSpPr>
          <p:cNvPr id="30" name="Oval 29"/>
          <p:cNvSpPr/>
          <p:nvPr/>
        </p:nvSpPr>
        <p:spPr bwMode="auto">
          <a:xfrm>
            <a:off x="3496660" y="3920645"/>
            <a:ext cx="2688350" cy="10369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 rot="20510346">
            <a:off x="3806547" y="3976469"/>
            <a:ext cx="1960775" cy="7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Limited Bandwidth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5" name="Picture 1093" descr="C:\Amoralesv\PhD\UF\ECE\EEL6905\Xilinx\ML505\XUPV5_150x1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25" y="4727150"/>
            <a:ext cx="614480" cy="42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3842305" y="4273910"/>
            <a:ext cx="2150680" cy="230430"/>
            <a:chOff x="3458255" y="4197100"/>
            <a:chExt cx="2150680" cy="499265"/>
          </a:xfrm>
        </p:grpSpPr>
        <p:sp>
          <p:nvSpPr>
            <p:cNvPr id="47" name="Chevron 46"/>
            <p:cNvSpPr/>
            <p:nvPr/>
          </p:nvSpPr>
          <p:spPr bwMode="auto">
            <a:xfrm>
              <a:off x="345825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8" name="Chevron 47"/>
            <p:cNvSpPr/>
            <p:nvPr/>
          </p:nvSpPr>
          <p:spPr bwMode="auto">
            <a:xfrm>
              <a:off x="372709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9" name="Chevron 48"/>
            <p:cNvSpPr/>
            <p:nvPr/>
          </p:nvSpPr>
          <p:spPr bwMode="auto">
            <a:xfrm>
              <a:off x="402092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430316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1" name="Chevron 50"/>
            <p:cNvSpPr/>
            <p:nvPr/>
          </p:nvSpPr>
          <p:spPr bwMode="auto">
            <a:xfrm>
              <a:off x="457200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2" name="Chevron 51"/>
            <p:cNvSpPr/>
            <p:nvPr/>
          </p:nvSpPr>
          <p:spPr bwMode="auto">
            <a:xfrm>
              <a:off x="484083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10967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4" name="Chevron 53"/>
            <p:cNvSpPr/>
            <p:nvPr/>
          </p:nvSpPr>
          <p:spPr bwMode="auto">
            <a:xfrm>
              <a:off x="541691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9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8CEF"/>
                                      </p:to>
                                    </p:animClr>
                                    <p:animClr clrSpc="rgb">
                                      <p:cBhvr>
                                        <p:cTn id="20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8CEF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25" grpId="0" animBg="1"/>
      <p:bldP spid="28" grpId="0" animBg="1"/>
      <p:bldP spid="32" grpId="0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971080"/>
            <a:ext cx="8834955" cy="1651414"/>
          </a:xfrm>
        </p:spPr>
        <p:txBody>
          <a:bodyPr/>
          <a:lstStyle/>
          <a:p>
            <a:r>
              <a:rPr lang="en-US" sz="2000" dirty="0" smtClean="0"/>
              <a:t>SoCs increase on-board data processing capabilities</a:t>
            </a:r>
          </a:p>
          <a:p>
            <a:pPr lvl="1">
              <a:lnSpc>
                <a:spcPct val="80000"/>
              </a:lnSpc>
            </a:pPr>
            <a:r>
              <a:rPr lang="en-US" sz="1800" kern="1200" dirty="0" smtClean="0">
                <a:latin typeface="Arial" charset="0"/>
                <a:cs typeface="Arial" charset="0"/>
              </a:rPr>
              <a:t>However, increases the system’s payload</a:t>
            </a:r>
          </a:p>
          <a:p>
            <a:pPr lvl="1">
              <a:lnSpc>
                <a:spcPct val="80000"/>
              </a:lnSpc>
            </a:pPr>
            <a:r>
              <a:rPr lang="en-US" sz="1800" kern="1200" dirty="0" smtClean="0">
                <a:latin typeface="Arial" charset="0"/>
                <a:cs typeface="Arial" charset="0"/>
              </a:rPr>
              <a:t>O</a:t>
            </a:r>
            <a:r>
              <a:rPr lang="en-US" sz="1800" kern="1200" dirty="0" smtClean="0">
                <a:latin typeface="Arial" charset="0"/>
                <a:cs typeface="Arial" charset="0"/>
              </a:rPr>
              <a:t>ptimized/customized SoCs for use in space (space SoCs) required</a:t>
            </a:r>
          </a:p>
          <a:p>
            <a:pPr lvl="2">
              <a:lnSpc>
                <a:spcPct val="80000"/>
              </a:lnSpc>
            </a:pPr>
            <a:r>
              <a:rPr lang="en-US" sz="1600" kern="1200" dirty="0" smtClean="0">
                <a:latin typeface="Arial" charset="0"/>
                <a:cs typeface="Arial" charset="0"/>
              </a:rPr>
              <a:t>Provide cost effective, high performance, and reliable data processing</a:t>
            </a:r>
          </a:p>
          <a:p>
            <a:pPr lvl="1">
              <a:lnSpc>
                <a:spcPct val="80000"/>
              </a:lnSpc>
            </a:pPr>
            <a:r>
              <a:rPr lang="en-US" sz="1800" kern="1200" dirty="0" smtClean="0">
                <a:latin typeface="Arial" charset="0"/>
                <a:cs typeface="Arial" charset="0"/>
              </a:rPr>
              <a:t>Traditionally space SoCs consist of radiation hardened (</a:t>
            </a:r>
            <a:r>
              <a:rPr lang="en-US" sz="1800" kern="1200" dirty="0" err="1" smtClean="0">
                <a:latin typeface="Arial" charset="0"/>
                <a:cs typeface="Arial" charset="0"/>
              </a:rPr>
              <a:t>rad</a:t>
            </a:r>
            <a:r>
              <a:rPr lang="en-US" sz="1800" kern="1200" dirty="0" smtClean="0">
                <a:latin typeface="Arial" charset="0"/>
                <a:cs typeface="Arial" charset="0"/>
              </a:rPr>
              <a:t>-hard)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Pentagon 14"/>
          <p:cNvSpPr/>
          <p:nvPr/>
        </p:nvSpPr>
        <p:spPr bwMode="auto">
          <a:xfrm flipH="1">
            <a:off x="1872796" y="3121760"/>
            <a:ext cx="5268589" cy="9217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Specialized device enable </a:t>
            </a:r>
            <a:b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reliable on-board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data processing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 flipH="1">
            <a:off x="1872795" y="4542746"/>
            <a:ext cx="5306995" cy="9217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ixed/static design provide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all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the application’s required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functionality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all of the time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SoCs for </a:t>
            </a:r>
            <a:r>
              <a:rPr lang="en-US" sz="4000" b="1" dirty="0" smtClean="0"/>
              <a:t>Space Applications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 bwMode="auto">
          <a:xfrm rot="20510346">
            <a:off x="6139657" y="3012786"/>
            <a:ext cx="2394608" cy="85505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Specialized equals expensive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 rot="20510346">
            <a:off x="7094848" y="4513350"/>
            <a:ext cx="1901859" cy="74464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Increased payload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74131" y="3006545"/>
            <a:ext cx="1382580" cy="25731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Arial" pitchFamily="-109" charset="0"/>
                <a:cs typeface="Arial" pitchFamily="-109" charset="0"/>
              </a:rPr>
              <a:t>Rad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Arial" pitchFamily="-109" charset="0"/>
                <a:cs typeface="Arial" pitchFamily="-109" charset="0"/>
              </a:rPr>
              <a:t>-hard devices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  <p:bldP spid="3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SoCs for </a:t>
            </a:r>
            <a:r>
              <a:rPr lang="en-US" sz="4000" b="1" dirty="0" smtClean="0"/>
              <a:t>Space Applications</a:t>
            </a:r>
            <a:endParaRPr lang="en-US" sz="4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0" y="971080"/>
            <a:ext cx="9144000" cy="19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9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there a better choice</a:t>
            </a:r>
            <a:r>
              <a:rPr lang="en-US" sz="2000" b="0" kern="0" dirty="0" smtClean="0">
                <a:latin typeface="+mn-lt"/>
                <a:cs typeface="+mn-cs"/>
              </a:rPr>
              <a:t>?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Sure, why not use </a:t>
            </a:r>
            <a:r>
              <a:rPr lang="en-US" b="0" dirty="0" smtClean="0">
                <a:solidFill>
                  <a:srgbClr val="FF4A00"/>
                </a:solidFill>
              </a:rPr>
              <a:t>commercial-off-the-shelf </a:t>
            </a:r>
            <a:r>
              <a:rPr lang="en-US" b="0" dirty="0" smtClean="0">
                <a:solidFill>
                  <a:srgbClr val="FF4A00"/>
                </a:solidFill>
              </a:rPr>
              <a:t>(COTS) </a:t>
            </a:r>
            <a:r>
              <a:rPr lang="en-US" b="0" dirty="0" smtClean="0">
                <a:solidFill>
                  <a:srgbClr val="FF4A00"/>
                </a:solidFill>
              </a:rPr>
              <a:t>SRAM-based FPGAs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C</a:t>
            </a:r>
            <a:r>
              <a:rPr lang="en-US" sz="1600" b="0" dirty="0" smtClean="0">
                <a:solidFill>
                  <a:srgbClr val="0021A5"/>
                </a:solidFill>
              </a:rPr>
              <a:t>heaper </a:t>
            </a:r>
            <a:r>
              <a:rPr lang="en-US" sz="1600" b="0" dirty="0" smtClean="0">
                <a:solidFill>
                  <a:srgbClr val="0021A5"/>
                </a:solidFill>
              </a:rPr>
              <a:t>than </a:t>
            </a:r>
            <a:r>
              <a:rPr lang="en-US" sz="1600" b="0" dirty="0" err="1" smtClean="0">
                <a:solidFill>
                  <a:srgbClr val="0021A5"/>
                </a:solidFill>
              </a:rPr>
              <a:t>rad</a:t>
            </a:r>
            <a:r>
              <a:rPr lang="en-US" sz="1600" b="0" dirty="0" smtClean="0">
                <a:solidFill>
                  <a:srgbClr val="0021A5"/>
                </a:solidFill>
              </a:rPr>
              <a:t>-hard devices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Allows reprogrammability (time multiplex hardware resources to reduce payload)</a:t>
            </a:r>
            <a:endParaRPr lang="en-US" b="0" dirty="0" smtClean="0">
              <a:solidFill>
                <a:srgbClr val="FF4A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Is it that </a:t>
            </a:r>
            <a:r>
              <a:rPr lang="en-US" sz="2000" b="0" dirty="0" smtClean="0"/>
              <a:t>simple?</a:t>
            </a:r>
            <a:endParaRPr lang="en-US" sz="2000" b="0" dirty="0" smtClean="0"/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Well, </a:t>
            </a:r>
            <a:r>
              <a:rPr lang="en-US" b="0" dirty="0" smtClean="0">
                <a:solidFill>
                  <a:srgbClr val="FF4A00"/>
                </a:solidFill>
              </a:rPr>
              <a:t>no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In space, cosmic radiation corrupts </a:t>
            </a:r>
            <a:r>
              <a:rPr lang="en-US" sz="1600" b="0" dirty="0" smtClean="0">
                <a:solidFill>
                  <a:srgbClr val="0021A5"/>
                </a:solidFill>
              </a:rPr>
              <a:t>FPGA SRAM!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These are called single event upsets (</a:t>
            </a:r>
            <a:r>
              <a:rPr lang="en-US" sz="1600" b="0" dirty="0" smtClean="0">
                <a:solidFill>
                  <a:srgbClr val="0021A5"/>
                </a:solidFill>
              </a:rPr>
              <a:t>SEU)s</a:t>
            </a:r>
            <a:endParaRPr lang="en-US" sz="1600" b="0" dirty="0" smtClean="0">
              <a:solidFill>
                <a:srgbClr val="0021A5"/>
              </a:solidFill>
            </a:endParaRPr>
          </a:p>
        </p:txBody>
      </p:sp>
      <p:pic>
        <p:nvPicPr>
          <p:cNvPr id="17" name="Picture 2" descr="C:\Documents and Settings\Rohit\Local Settings\Temporary Internet Files\Content.IE5\2E527TD3\MC9004359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137" y="2276846"/>
            <a:ext cx="512763" cy="4056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6876300" y="2156865"/>
            <a:ext cx="1244600" cy="1003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10111011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889000" y="2156865"/>
            <a:ext cx="1244600" cy="10033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FPGA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01101100</a:t>
            </a:r>
          </a:p>
        </p:txBody>
      </p:sp>
      <p:sp>
        <p:nvSpPr>
          <p:cNvPr id="22" name="Pentagon 21"/>
          <p:cNvSpPr/>
          <p:nvPr/>
        </p:nvSpPr>
        <p:spPr bwMode="auto">
          <a:xfrm flipH="1">
            <a:off x="1461194" y="3390595"/>
            <a:ext cx="5837561" cy="99853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Fault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tolerance (FT)  techniques 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used for reliability (provide redundant copies of required functionality)</a:t>
            </a:r>
            <a:endParaRPr lang="en-US" b="0" dirty="0" smtClean="0">
              <a:solidFill>
                <a:schemeClr val="tx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3" name="Pentagon 22"/>
          <p:cNvSpPr/>
          <p:nvPr/>
        </p:nvSpPr>
        <p:spPr bwMode="auto">
          <a:xfrm flipH="1">
            <a:off x="1422788" y="4849986"/>
            <a:ext cx="6528852" cy="9217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</a:t>
            </a: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fficient SoC design to ensure a particular functionality along with required FT is available when required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 rot="20510346">
            <a:off x="7037215" y="3613754"/>
            <a:ext cx="2061476" cy="8550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Payload still an issue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 rot="20510346">
            <a:off x="6662482" y="5213304"/>
            <a:ext cx="2450313" cy="7446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Increased design complexity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32235" y="3275380"/>
            <a:ext cx="1382580" cy="268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COTS FPGA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Arial" pitchFamily="-109" charset="0"/>
                <a:cs typeface="Arial" pitchFamily="-109" charset="0"/>
              </a:rPr>
              <a:t> devices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SoCs for Space Applications</a:t>
            </a:r>
            <a:endParaRPr lang="en-US" sz="4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2235" y="932675"/>
            <a:ext cx="8911765" cy="14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9" charset="2"/>
              <a:buChar char="n"/>
              <a:tabLst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So what do we do?</a:t>
            </a:r>
            <a:endParaRPr lang="en-US" b="0" dirty="0" smtClean="0">
              <a:solidFill>
                <a:srgbClr val="FF4A00"/>
              </a:solidFill>
            </a:endParaRP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Mitigate payload issues by adapting to varying levels of radiation in space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Same degree of FT (reliability) not required all the time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Reconfigure FPGA to provide adaptive </a:t>
            </a:r>
            <a:r>
              <a:rPr lang="en-US" sz="1600" b="0" dirty="0" smtClean="0">
                <a:solidFill>
                  <a:srgbClr val="0021A5"/>
                </a:solidFill>
              </a:rPr>
              <a:t>fault tolerance (AFT)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Mitigate design complexity by designing a AFT base platform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Enable </a:t>
            </a:r>
            <a:r>
              <a:rPr lang="en-US" sz="1600" b="0" dirty="0" smtClean="0">
                <a:solidFill>
                  <a:srgbClr val="0021A5"/>
                </a:solidFill>
              </a:rPr>
              <a:t>rapid design and deployment of space </a:t>
            </a:r>
            <a:r>
              <a:rPr lang="en-US" sz="1600" b="0" dirty="0" smtClean="0">
                <a:solidFill>
                  <a:srgbClr val="0021A5"/>
                </a:solidFill>
              </a:rPr>
              <a:t>applications</a:t>
            </a:r>
          </a:p>
        </p:txBody>
      </p:sp>
      <p:grpSp>
        <p:nvGrpSpPr>
          <p:cNvPr id="236" name="Group 235"/>
          <p:cNvGrpSpPr/>
          <p:nvPr/>
        </p:nvGrpSpPr>
        <p:grpSpPr>
          <a:xfrm>
            <a:off x="-75004" y="2238445"/>
            <a:ext cx="9219004" cy="3994120"/>
            <a:chOff x="-75004" y="2238445"/>
            <a:chExt cx="9219004" cy="3994120"/>
          </a:xfrm>
        </p:grpSpPr>
        <p:grpSp>
          <p:nvGrpSpPr>
            <p:cNvPr id="218" name="Group 217"/>
            <p:cNvGrpSpPr/>
            <p:nvPr/>
          </p:nvGrpSpPr>
          <p:grpSpPr>
            <a:xfrm>
              <a:off x="1084975" y="2669109"/>
              <a:ext cx="7417454" cy="3563456"/>
              <a:chOff x="48419" y="2611213"/>
              <a:chExt cx="7417454" cy="3563456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48419" y="3074131"/>
                <a:ext cx="7417454" cy="2983041"/>
                <a:chOff x="48419" y="3074131"/>
                <a:chExt cx="7417454" cy="2983041"/>
              </a:xfrm>
            </p:grpSpPr>
            <p:sp>
              <p:nvSpPr>
                <p:cNvPr id="205" name="Oval 204"/>
                <p:cNvSpPr/>
                <p:nvPr/>
              </p:nvSpPr>
              <p:spPr bwMode="auto">
                <a:xfrm>
                  <a:off x="539475" y="3198570"/>
                  <a:ext cx="4915840" cy="261154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  <a:ea typeface="Arial" pitchFamily="-109" charset="0"/>
                    <a:cs typeface="Arial" pitchFamily="-109" charset="0"/>
                  </a:endParaRP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 bwMode="auto">
                <a:xfrm rot="20510346">
                  <a:off x="71603" y="3074131"/>
                  <a:ext cx="2012802" cy="78115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+mj-lt"/>
                    </a:rPr>
                    <a:t>Low radiation orbit</a:t>
                  </a:r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 bwMode="auto">
                <a:xfrm rot="20510346">
                  <a:off x="1764614" y="5241252"/>
                  <a:ext cx="2394608" cy="81592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+mj-lt"/>
                    </a:rPr>
                    <a:t>High radiation Orbit</a:t>
                  </a:r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 bwMode="auto">
                <a:xfrm rot="20510346">
                  <a:off x="5071265" y="3263716"/>
                  <a:ext cx="2394608" cy="79139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+mj-lt"/>
                    </a:rPr>
                    <a:t>High radiation Orbit</a:t>
                  </a:r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pic>
              <p:nvPicPr>
                <p:cNvPr id="204" name="Picture 5" descr="C:\Users\Shaon\AppData\Local\Microsoft\Windows\Temporary Internet Files\Content.IE5\0VXYO1I2\MC900431620[1]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115550" y="3582620"/>
                  <a:ext cx="1766630" cy="17666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7" name="Picture 2" descr="C:\Users\Shaon\AppData\Local\Microsoft\Windows\Temporary Internet Files\Content.IE5\ZMPIKVKJ\MC900434857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-2160000">
                  <a:off x="48419" y="3859664"/>
                  <a:ext cx="1009235" cy="10092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8" name="Picture 2" descr="C:\Users\Shaon\AppData\Local\Microsoft\Windows\Temporary Internet Files\Content.IE5\ZMPIKVKJ\MC900434857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-2160000">
                  <a:off x="4849043" y="3936473"/>
                  <a:ext cx="1009235" cy="100923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16" name="Half Frame 215"/>
              <p:cNvSpPr/>
              <p:nvPr/>
            </p:nvSpPr>
            <p:spPr bwMode="auto">
              <a:xfrm flipH="1" flipV="1">
                <a:off x="4379975" y="3275380"/>
                <a:ext cx="384050" cy="422455"/>
              </a:xfrm>
              <a:prstGeom prst="halfFram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  <a:ea typeface="Arial" pitchFamily="-109" charset="0"/>
                  <a:cs typeface="Arial" pitchFamily="-109" charset="0"/>
                </a:endParaRPr>
              </a:p>
            </p:txBody>
          </p:sp>
          <p:sp>
            <p:nvSpPr>
              <p:cNvPr id="217" name="Half Frame 216"/>
              <p:cNvSpPr/>
              <p:nvPr/>
            </p:nvSpPr>
            <p:spPr bwMode="auto">
              <a:xfrm>
                <a:off x="808310" y="5042010"/>
                <a:ext cx="345645" cy="460860"/>
              </a:xfrm>
              <a:prstGeom prst="halfFram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  <a:ea typeface="Arial" pitchFamily="-109" charset="0"/>
                  <a:cs typeface="Arial" pitchFamily="-109" charset="0"/>
                </a:endParaRPr>
              </a:p>
            </p:txBody>
          </p:sp>
          <p:pic>
            <p:nvPicPr>
              <p:cNvPr id="206" name="Picture 2" descr="C:\Users\Shaon\AppData\Local\Microsoft\Windows\Temporary Internet Files\Content.IE5\ZMPIKVKJ\MC900434857[1]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2160000">
                <a:off x="1123758" y="5165434"/>
                <a:ext cx="1009235" cy="1009235"/>
              </a:xfrm>
              <a:prstGeom prst="rect">
                <a:avLst/>
              </a:prstGeom>
              <a:noFill/>
            </p:spPr>
          </p:pic>
          <p:sp>
            <p:nvSpPr>
              <p:cNvPr id="209" name="TextBox 208"/>
              <p:cNvSpPr txBox="1"/>
              <p:nvPr/>
            </p:nvSpPr>
            <p:spPr bwMode="auto">
              <a:xfrm rot="20510346">
                <a:off x="2589321" y="2843065"/>
                <a:ext cx="2394608" cy="71899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High radiation Orbit</a:t>
                </a: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203" name="Picture 2" descr="C:\Users\Shaon\AppData\Local\Microsoft\Windows\Temporary Internet Files\Content.IE5\ZMPIKVKJ\MC900434857[1]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440000">
                <a:off x="2122668" y="2611213"/>
                <a:ext cx="1009235" cy="1009235"/>
              </a:xfrm>
              <a:prstGeom prst="rect">
                <a:avLst/>
              </a:prstGeom>
              <a:noFill/>
            </p:spPr>
          </p:pic>
        </p:grpSp>
        <p:sp>
          <p:nvSpPr>
            <p:cNvPr id="221" name="TextBox 220"/>
            <p:cNvSpPr txBox="1"/>
            <p:nvPr/>
          </p:nvSpPr>
          <p:spPr bwMode="auto">
            <a:xfrm>
              <a:off x="6992941" y="2238445"/>
              <a:ext cx="2151059" cy="537670"/>
            </a:xfrm>
            <a:prstGeom prst="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H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igh reliability required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3" name="Straight Connector 222"/>
            <p:cNvCxnSpPr>
              <a:stCxn id="209" idx="3"/>
            </p:cNvCxnSpPr>
            <p:nvPr/>
          </p:nvCxnSpPr>
          <p:spPr bwMode="auto">
            <a:xfrm flipV="1">
              <a:off x="5960841" y="2737710"/>
              <a:ext cx="1529939" cy="149565"/>
            </a:xfrm>
            <a:prstGeom prst="line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>
              <a:stCxn id="212" idx="0"/>
            </p:cNvCxnSpPr>
            <p:nvPr/>
          </p:nvCxnSpPr>
          <p:spPr bwMode="auto">
            <a:xfrm flipV="1">
              <a:off x="7181791" y="2737710"/>
              <a:ext cx="308989" cy="603614"/>
            </a:xfrm>
            <a:prstGeom prst="line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TextBox 227"/>
            <p:cNvSpPr txBox="1"/>
            <p:nvPr/>
          </p:nvSpPr>
          <p:spPr bwMode="auto">
            <a:xfrm>
              <a:off x="-75004" y="4427530"/>
              <a:ext cx="1536199" cy="537670"/>
            </a:xfrm>
            <a:prstGeom prst="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Low reliability will suffice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9" name="Straight Connector 228"/>
            <p:cNvCxnSpPr>
              <a:stCxn id="211" idx="1"/>
              <a:endCxn id="228" idx="0"/>
            </p:cNvCxnSpPr>
            <p:nvPr/>
          </p:nvCxnSpPr>
          <p:spPr bwMode="auto">
            <a:xfrm flipH="1">
              <a:off x="693096" y="3836284"/>
              <a:ext cx="465197" cy="591246"/>
            </a:xfrm>
            <a:prstGeom prst="line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AFT using FPGA </a:t>
            </a:r>
            <a:r>
              <a:rPr lang="en-US" sz="4000" b="1" dirty="0" smtClean="0"/>
              <a:t>Reconfiguration</a:t>
            </a:r>
            <a:endParaRPr lang="en-US" sz="4000" b="1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2235" y="932674"/>
            <a:ext cx="8911765" cy="51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kern="0" dirty="0" smtClean="0"/>
              <a:t>FPGAs offer two reconfiguration (reprogrammability) methods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Full reconfiguration (FR), which halts and reconfigures the entire FPGA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1600" b="0" dirty="0" smtClean="0">
                <a:solidFill>
                  <a:srgbClr val="0021A5"/>
                </a:solidFill>
              </a:rPr>
              <a:t>Can impose significant performance overhead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Partial reconfiguration (PR) halts and reconfigures a portion of the FPGA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1600" b="0" dirty="0" smtClean="0">
                <a:solidFill>
                  <a:srgbClr val="0021A5"/>
                </a:solidFill>
              </a:rPr>
              <a:t>Mitigates FR performance issues by isolating reconfiguration to selected parts</a:t>
            </a: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4687215" y="6324600"/>
            <a:ext cx="2627985" cy="253916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PRR – Partially reconfigurable </a:t>
            </a:r>
            <a:r>
              <a:rPr lang="en-US" sz="1050" b="1" dirty="0" smtClean="0">
                <a:solidFill>
                  <a:srgbClr val="000000"/>
                </a:solidFill>
              </a:rPr>
              <a:t>regions</a:t>
            </a: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97488" y="3338637"/>
            <a:ext cx="2595563" cy="2043113"/>
          </a:xfrm>
          <a:prstGeom prst="rect">
            <a:avLst/>
          </a:prstGeom>
          <a:solidFill>
            <a:srgbClr val="FFFF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53923" y="3246625"/>
            <a:ext cx="901700" cy="1931987"/>
            <a:chOff x="237" y="981"/>
            <a:chExt cx="568" cy="126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5" y="981"/>
              <a:ext cx="560" cy="1179"/>
            </a:xfrm>
            <a:prstGeom prst="rect">
              <a:avLst/>
            </a:prstGeom>
            <a:solidFill>
              <a:srgbClr val="FFFF8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endParaRPr lang="es-ES" sz="2000" b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30" y="981"/>
              <a:ext cx="384" cy="19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-5400000">
              <a:off x="6" y="1506"/>
              <a:ext cx="11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sz="1200"/>
                <a:t>Central  </a:t>
              </a:r>
              <a:br>
                <a:rPr lang="es-ES" sz="1200"/>
              </a:br>
              <a:r>
                <a:rPr lang="es-ES" sz="1200"/>
                <a:t>Controlling Agent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7" y="992"/>
              <a:ext cx="4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sz="1200"/>
                <a:t>ICAP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0" y="1248"/>
              <a:ext cx="180" cy="816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-5400000">
              <a:off x="-174" y="1659"/>
              <a:ext cx="10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sz="1200"/>
                <a:t>Mem controller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857210" y="3197412"/>
            <a:ext cx="1590675" cy="409575"/>
            <a:chOff x="1010" y="718"/>
            <a:chExt cx="1008" cy="258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10" y="718"/>
              <a:ext cx="928" cy="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089" y="738"/>
              <a:ext cx="9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A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857210" y="3573650"/>
            <a:ext cx="1643063" cy="409575"/>
            <a:chOff x="468" y="1051"/>
            <a:chExt cx="1035" cy="258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68" y="1051"/>
              <a:ext cx="927" cy="25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75" y="1078"/>
              <a:ext cx="9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B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855623" y="3980050"/>
            <a:ext cx="1635125" cy="547687"/>
            <a:chOff x="612" y="1932"/>
            <a:chExt cx="1152" cy="942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731" y="2243"/>
              <a:ext cx="1033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C</a:t>
              </a:r>
            </a:p>
          </p:txBody>
        </p:sp>
      </p:grp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652548" y="5446900"/>
            <a:ext cx="1314450" cy="15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152485" y="2852925"/>
            <a:ext cx="1804988" cy="2614612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17373" y="2892612"/>
            <a:ext cx="1266825" cy="2563813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71728" y="5464465"/>
            <a:ext cx="163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 dirty="0" err="1">
                <a:solidFill>
                  <a:srgbClr val="000066"/>
                </a:solidFill>
              </a:rPr>
              <a:t>Static</a:t>
            </a:r>
            <a:r>
              <a:rPr lang="es-ES" sz="1200" dirty="0">
                <a:solidFill>
                  <a:srgbClr val="000066"/>
                </a:solidFill>
              </a:rPr>
              <a:t> modules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846333" y="5502870"/>
            <a:ext cx="2609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 dirty="0">
                <a:solidFill>
                  <a:srgbClr val="000066"/>
                </a:solidFill>
              </a:rPr>
              <a:t>Reconfigurable Modules (</a:t>
            </a:r>
            <a:r>
              <a:rPr lang="es-ES" sz="1200" dirty="0" err="1">
                <a:solidFill>
                  <a:srgbClr val="000066"/>
                </a:solidFill>
              </a:rPr>
              <a:t>PRMs</a:t>
            </a:r>
            <a:r>
              <a:rPr lang="es-ES" sz="1200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135688" y="3618037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600" b="0"/>
              <a:t>PRR 1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107113" y="4408612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600" b="0"/>
              <a:t>PRR 2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 rot="-5400000">
            <a:off x="4929188" y="4386387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600" b="0"/>
              <a:t>Static region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481513" y="43848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>
                <a:solidFill>
                  <a:srgbClr val="FF0000"/>
                </a:solidFill>
              </a:rPr>
              <a:t>Static </a:t>
            </a:r>
            <a:br>
              <a:rPr lang="es-ES" sz="1200">
                <a:solidFill>
                  <a:srgbClr val="FF0000"/>
                </a:solidFill>
              </a:rPr>
            </a:br>
            <a:r>
              <a:rPr lang="es-ES" sz="1200">
                <a:solidFill>
                  <a:srgbClr val="FF0000"/>
                </a:solidFill>
              </a:rPr>
              <a:t>modules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4457701" y="4768975"/>
            <a:ext cx="1179512" cy="228600"/>
          </a:xfrm>
          <a:prstGeom prst="rightArrow">
            <a:avLst>
              <a:gd name="adj1" fmla="val 50000"/>
              <a:gd name="adj2" fmla="val 128993"/>
            </a:avLst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35" name="AutoShape 44"/>
          <p:cNvSpPr>
            <a:spLocks noChangeArrowheads="1"/>
          </p:cNvSpPr>
          <p:nvPr/>
        </p:nvSpPr>
        <p:spPr bwMode="auto">
          <a:xfrm rot="10800000">
            <a:off x="7453313" y="3681537"/>
            <a:ext cx="1174750" cy="228600"/>
          </a:xfrm>
          <a:prstGeom prst="rightArrow">
            <a:avLst>
              <a:gd name="adj1" fmla="val 50000"/>
              <a:gd name="adj2" fmla="val 128472"/>
            </a:avLst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s-PE" b="0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7915276" y="3306887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>
                <a:solidFill>
                  <a:srgbClr val="FF0000"/>
                </a:solidFill>
              </a:rPr>
              <a:t>Module: </a:t>
            </a:r>
            <a:br>
              <a:rPr lang="es-ES" sz="1200">
                <a:solidFill>
                  <a:srgbClr val="FF0000"/>
                </a:solidFill>
              </a:rPr>
            </a:br>
            <a:r>
              <a:rPr lang="es-ES" sz="1200">
                <a:solidFill>
                  <a:srgbClr val="FF0000"/>
                </a:solidFill>
              </a:rPr>
              <a:t>A &amp; B</a:t>
            </a: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 rot="10800000">
            <a:off x="7464426" y="4688012"/>
            <a:ext cx="1231900" cy="228600"/>
          </a:xfrm>
          <a:prstGeom prst="rightArrow">
            <a:avLst>
              <a:gd name="adj1" fmla="val 50000"/>
              <a:gd name="adj2" fmla="val 134722"/>
            </a:avLst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s-PE" b="0"/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7837488" y="434035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>
                <a:solidFill>
                  <a:srgbClr val="FF0000"/>
                </a:solidFill>
              </a:rPr>
              <a:t>Modules: </a:t>
            </a:r>
            <a:br>
              <a:rPr lang="es-ES" sz="1200">
                <a:solidFill>
                  <a:srgbClr val="FF0000"/>
                </a:solidFill>
              </a:rPr>
            </a:br>
            <a:r>
              <a:rPr lang="es-ES" sz="1200">
                <a:solidFill>
                  <a:srgbClr val="FF0000"/>
                </a:solidFill>
              </a:rPr>
              <a:t>C &amp; D</a:t>
            </a:r>
          </a:p>
        </p:txBody>
      </p:sp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6230938" y="3664075"/>
            <a:ext cx="123825" cy="285750"/>
          </a:xfrm>
          <a:prstGeom prst="rect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6126163" y="3749800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 flipH="1">
            <a:off x="6116638" y="38641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6240463" y="4511800"/>
            <a:ext cx="123825" cy="285750"/>
          </a:xfrm>
          <a:prstGeom prst="rect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>
            <a:off x="6135688" y="4597525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flipH="1">
            <a:off x="6126163" y="4711825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1858798" y="4492812"/>
            <a:ext cx="1635125" cy="582613"/>
            <a:chOff x="612" y="1932"/>
            <a:chExt cx="1152" cy="882"/>
          </a:xfrm>
        </p:grpSpPr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731" y="2244"/>
              <a:ext cx="103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D</a:t>
              </a:r>
            </a:p>
          </p:txBody>
        </p:sp>
      </p:grpSp>
      <p:sp>
        <p:nvSpPr>
          <p:cNvPr id="48" name="Rectangle 110"/>
          <p:cNvSpPr>
            <a:spLocks noChangeArrowheads="1"/>
          </p:cNvSpPr>
          <p:nvPr/>
        </p:nvSpPr>
        <p:spPr bwMode="auto">
          <a:xfrm>
            <a:off x="5533213" y="5426060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dirty="0"/>
              <a:t>FPGA Fabric</a:t>
            </a: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6296026" y="3381500"/>
            <a:ext cx="1422400" cy="8064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6302376" y="4264150"/>
            <a:ext cx="1422400" cy="10366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10"/>
          <p:cNvSpPr>
            <a:spLocks noChangeArrowheads="1"/>
          </p:cNvSpPr>
          <p:nvPr/>
        </p:nvSpPr>
        <p:spPr bwMode="auto">
          <a:xfrm>
            <a:off x="5264378" y="2965700"/>
            <a:ext cx="2611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lang="en-US" sz="1400" dirty="0"/>
              <a:t>Example with 2 PRRs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1.6185E-6 L -0.02743 0.00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4335E-6 L 0.04201 -0.0240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1214E-7 L 0.0434 -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17919E-6 L 0.04392 0.008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8728E-6 L 0.04358 0.04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 animBg="1"/>
      <p:bldP spid="50" grpId="0" animBg="1"/>
      <p:bldP spid="5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Contribution</a:t>
            </a:r>
            <a:endParaRPr lang="en-US" sz="4400" dirty="0"/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654690" y="5694895"/>
            <a:ext cx="7757810" cy="415498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 smtClean="0"/>
              <a:t>* A</a:t>
            </a:r>
            <a:r>
              <a:rPr lang="en-US" sz="1050" dirty="0" smtClean="0"/>
              <a:t>. </a:t>
            </a:r>
            <a:r>
              <a:rPr lang="en-US" sz="1050" dirty="0" err="1" smtClean="0"/>
              <a:t>Jara-Berrocal</a:t>
            </a:r>
            <a:r>
              <a:rPr lang="en-US" sz="1050" dirty="0" smtClean="0"/>
              <a:t>, A. Gordon-Ross, "VAPRES: A Virtual Architecture for Partially Reconfigurable Embedded Systems," Design, Automation &amp; Test in Europe Conference &amp; Exhibition (DATE), March 2010</a:t>
            </a: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32235" y="932674"/>
            <a:ext cx="8911765" cy="51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400" b="0" kern="0" dirty="0" smtClean="0"/>
              <a:t>In this work, we present an </a:t>
            </a:r>
            <a:r>
              <a:rPr lang="en-US" sz="2400" b="0" kern="0" dirty="0" smtClean="0"/>
              <a:t>adaptive fault tolerant partially reconfigurable system-on-chip (AFT PR SoC</a:t>
            </a:r>
            <a:r>
              <a:rPr lang="en-US" sz="2400" b="0" kern="0" dirty="0" smtClean="0"/>
              <a:t>)</a:t>
            </a:r>
            <a:endParaRPr lang="en-US" sz="2400" b="0" kern="0" dirty="0" smtClean="0"/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</a:rPr>
              <a:t>Leverages </a:t>
            </a:r>
            <a:r>
              <a:rPr lang="en-US" sz="2000" b="0" dirty="0" smtClean="0">
                <a:solidFill>
                  <a:srgbClr val="FF4A00"/>
                </a:solidFill>
              </a:rPr>
              <a:t>VAPRES*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0021A5"/>
                </a:solidFill>
              </a:rPr>
              <a:t>A</a:t>
            </a:r>
            <a:r>
              <a:rPr lang="en-US" b="0" dirty="0" smtClean="0">
                <a:solidFill>
                  <a:srgbClr val="0021A5"/>
                </a:solidFill>
              </a:rPr>
              <a:t> </a:t>
            </a:r>
            <a:r>
              <a:rPr lang="en-US" b="0" dirty="0" smtClean="0">
                <a:solidFill>
                  <a:srgbClr val="0021A5"/>
                </a:solidFill>
              </a:rPr>
              <a:t>Virtual Architecture for Partially Reconfigurable Embedded </a:t>
            </a:r>
            <a:r>
              <a:rPr lang="en-US" b="0" dirty="0" smtClean="0">
                <a:solidFill>
                  <a:srgbClr val="0021A5"/>
                </a:solidFill>
              </a:rPr>
              <a:t>Systems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</a:rPr>
              <a:t>Contains a data flow controller to manage data flow to and from PRRs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0021A5"/>
                </a:solidFill>
              </a:rPr>
              <a:t>E</a:t>
            </a:r>
            <a:r>
              <a:rPr lang="en-US" b="0" dirty="0" smtClean="0">
                <a:solidFill>
                  <a:srgbClr val="0021A5"/>
                </a:solidFill>
              </a:rPr>
              <a:t>nables </a:t>
            </a:r>
            <a:r>
              <a:rPr lang="en-US" b="0" dirty="0" smtClean="0">
                <a:solidFill>
                  <a:srgbClr val="0021A5"/>
                </a:solidFill>
              </a:rPr>
              <a:t>high SoC throughput by continuous data stream processing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</a:rPr>
              <a:t>Contains a </a:t>
            </a:r>
            <a:r>
              <a:rPr lang="en-US" sz="2000" b="0" dirty="0" smtClean="0">
                <a:solidFill>
                  <a:srgbClr val="FF4A00"/>
                </a:solidFill>
              </a:rPr>
              <a:t>software-based AFT </a:t>
            </a:r>
            <a:r>
              <a:rPr lang="en-US" sz="2000" b="0" dirty="0" smtClean="0">
                <a:solidFill>
                  <a:srgbClr val="FF4A00"/>
                </a:solidFill>
              </a:rPr>
              <a:t>controller to </a:t>
            </a:r>
            <a:r>
              <a:rPr lang="en-US" sz="2000" b="0" dirty="0" smtClean="0">
                <a:solidFill>
                  <a:srgbClr val="FF4A00"/>
                </a:solidFill>
              </a:rPr>
              <a:t>vary the degree </a:t>
            </a:r>
            <a:r>
              <a:rPr lang="en-US" sz="2000" b="0" dirty="0" smtClean="0">
                <a:solidFill>
                  <a:srgbClr val="FF4A00"/>
                </a:solidFill>
              </a:rPr>
              <a:t>of FT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0021A5"/>
                </a:solidFill>
              </a:rPr>
              <a:t>Dynamically </a:t>
            </a:r>
            <a:r>
              <a:rPr lang="en-US" b="0" dirty="0" smtClean="0">
                <a:solidFill>
                  <a:srgbClr val="0021A5"/>
                </a:solidFill>
              </a:rPr>
              <a:t>reconfigures the PRRs and changes the reliability mode according to the current orbital </a:t>
            </a:r>
            <a:r>
              <a:rPr lang="en-US" b="0" dirty="0" smtClean="0">
                <a:solidFill>
                  <a:srgbClr val="0021A5"/>
                </a:solidFill>
              </a:rPr>
              <a:t>position</a:t>
            </a:r>
            <a:endParaRPr lang="en-US" sz="2400" b="0" kern="0" dirty="0" smtClean="0"/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400" b="0" kern="0" dirty="0" smtClean="0"/>
              <a:t>The AFT PR SoC decrease payload and cost of space systems as compared to traditional static FT systems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400" b="0" kern="0" dirty="0" smtClean="0"/>
              <a:t>The AFT PR SoC can be leveraged </a:t>
            </a:r>
            <a:br>
              <a:rPr lang="en-US" sz="2400" b="0" kern="0" dirty="0" smtClean="0"/>
            </a:br>
            <a:r>
              <a:rPr lang="en-US" sz="2400" b="0" kern="0" dirty="0" smtClean="0"/>
              <a:t>as a base platform to deploy a multitude </a:t>
            </a:r>
            <a:br>
              <a:rPr lang="en-US" sz="2400" b="0" kern="0" dirty="0" smtClean="0"/>
            </a:br>
            <a:r>
              <a:rPr lang="en-US" sz="2400" b="0" kern="0" dirty="0" smtClean="0"/>
              <a:t>of different space applications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endParaRPr lang="en-US" sz="2000" b="0" dirty="0" smtClean="0">
              <a:solidFill>
                <a:srgbClr val="FF4A00"/>
              </a:solidFill>
            </a:endParaRPr>
          </a:p>
        </p:txBody>
      </p:sp>
      <p:pic>
        <p:nvPicPr>
          <p:cNvPr id="55" name="Picture 10" descr="C:\Users\Shaon Yousuf\AppData\Local\Microsoft\Windows\Temporary Internet Files\Content.IE5\SEQJEX72\MP90038746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820" y="4350720"/>
            <a:ext cx="1843440" cy="129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1484313" y="1557338"/>
            <a:ext cx="6862762" cy="2254250"/>
            <a:chOff x="1473200" y="1700213"/>
            <a:chExt cx="6862763" cy="225425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508125" y="1700213"/>
              <a:ext cx="5500688" cy="5889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defRPr/>
              </a:pPr>
              <a:r>
                <a:rPr lang="en-US" sz="2800" b="0">
                  <a:solidFill>
                    <a:srgbClr val="000000"/>
                  </a:solidFill>
                </a:rPr>
                <a:t>MicroBlaze CPU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473200" y="3254375"/>
              <a:ext cx="1571625" cy="6969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1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616325" y="3254375"/>
              <a:ext cx="1571625" cy="6969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2</a:t>
              </a: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5802313" y="3254375"/>
              <a:ext cx="1571625" cy="6969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IO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Module</a:t>
              </a:r>
            </a:p>
          </p:txBody>
        </p:sp>
        <p:sp>
          <p:nvSpPr>
            <p:cNvPr id="139" name="Left-Right Arrow 138"/>
            <p:cNvSpPr/>
            <p:nvPr/>
          </p:nvSpPr>
          <p:spPr bwMode="auto">
            <a:xfrm>
              <a:off x="7402513" y="3317875"/>
              <a:ext cx="933450" cy="636588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200" b="0" i="1">
                  <a:solidFill>
                    <a:srgbClr val="000000"/>
                  </a:solidFill>
                </a:rPr>
                <a:t>To IO</a:t>
              </a:r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52400" y="1112838"/>
            <a:ext cx="8567738" cy="3451225"/>
            <a:chOff x="129416" y="1243838"/>
            <a:chExt cx="8567034" cy="3450400"/>
          </a:xfrm>
        </p:grpSpPr>
        <p:sp>
          <p:nvSpPr>
            <p:cNvPr id="8377" name="TextBox 80"/>
            <p:cNvSpPr txBox="1">
              <a:spLocks noChangeArrowheads="1"/>
            </p:cNvSpPr>
            <p:nvPr/>
          </p:nvSpPr>
          <p:spPr bwMode="auto">
            <a:xfrm>
              <a:off x="5066135" y="1243838"/>
              <a:ext cx="3630315" cy="38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300" b="0" smtClean="0">
                  <a:solidFill>
                    <a:srgbClr val="474747"/>
                  </a:solidFill>
                </a:rPr>
                <a:t>PLB Bus (other peripherals: SDRAM, UART) </a:t>
              </a:r>
            </a:p>
          </p:txBody>
        </p:sp>
        <p:cxnSp>
          <p:nvCxnSpPr>
            <p:cNvPr id="8378" name="Straight Arrow Connector 79"/>
            <p:cNvCxnSpPr>
              <a:cxnSpLocks noChangeShapeType="1"/>
            </p:cNvCxnSpPr>
            <p:nvPr/>
          </p:nvCxnSpPr>
          <p:spPr bwMode="auto">
            <a:xfrm rot="5400000">
              <a:off x="43934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79" name="TextBox 143"/>
            <p:cNvSpPr txBox="1">
              <a:spLocks noChangeArrowheads="1"/>
            </p:cNvSpPr>
            <p:nvPr/>
          </p:nvSpPr>
          <p:spPr bwMode="auto">
            <a:xfrm>
              <a:off x="5077247" y="4192708"/>
              <a:ext cx="900038" cy="46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29416" y="1700929"/>
              <a:ext cx="1142906" cy="5888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 fontScale="85000" lnSpcReduction="10000"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0" dirty="0" smtClean="0">
                  <a:solidFill>
                    <a:srgbClr val="000000"/>
                  </a:solidFill>
                </a:rPr>
                <a:t>GPIO Peripheral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259623" y="3683242"/>
              <a:ext cx="285727" cy="536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2572" y="3683242"/>
              <a:ext cx="285727" cy="536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83" name="Straight Arrow Connector 67"/>
            <p:cNvCxnSpPr>
              <a:cxnSpLocks noChangeShapeType="1"/>
              <a:stCxn id="59" idx="2"/>
            </p:cNvCxnSpPr>
            <p:nvPr/>
          </p:nvCxnSpPr>
          <p:spPr bwMode="auto">
            <a:xfrm rot="5400000">
              <a:off x="-224331" y="3188012"/>
              <a:ext cx="1823462" cy="269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84" name="Straight Arrow Connector 69"/>
            <p:cNvCxnSpPr>
              <a:cxnSpLocks noChangeShapeType="1"/>
            </p:cNvCxnSpPr>
            <p:nvPr/>
          </p:nvCxnSpPr>
          <p:spPr bwMode="auto">
            <a:xfrm>
              <a:off x="687388" y="4111625"/>
              <a:ext cx="5715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85" name="Straight Arrow Connector 72"/>
            <p:cNvCxnSpPr>
              <a:cxnSpLocks noChangeShapeType="1"/>
            </p:cNvCxnSpPr>
            <p:nvPr/>
          </p:nvCxnSpPr>
          <p:spPr bwMode="auto">
            <a:xfrm>
              <a:off x="1544638" y="4160838"/>
              <a:ext cx="18573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86" name="Straight Arrow Connector 75"/>
            <p:cNvCxnSpPr>
              <a:cxnSpLocks noChangeShapeType="1"/>
            </p:cNvCxnSpPr>
            <p:nvPr/>
          </p:nvCxnSpPr>
          <p:spPr bwMode="auto">
            <a:xfrm>
              <a:off x="687388" y="1539875"/>
              <a:ext cx="7870825" cy="31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87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07219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88" name="TextBox 81"/>
            <p:cNvSpPr txBox="1">
              <a:spLocks noChangeArrowheads="1"/>
            </p:cNvSpPr>
            <p:nvPr/>
          </p:nvSpPr>
          <p:spPr bwMode="auto">
            <a:xfrm>
              <a:off x="673884" y="4192708"/>
              <a:ext cx="936548" cy="4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8389" name="TextBox 83"/>
            <p:cNvSpPr txBox="1">
              <a:spLocks noChangeArrowheads="1"/>
            </p:cNvSpPr>
            <p:nvPr/>
          </p:nvSpPr>
          <p:spPr bwMode="auto">
            <a:xfrm>
              <a:off x="2804134" y="4216514"/>
              <a:ext cx="855592" cy="477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5650287" y="3668958"/>
              <a:ext cx="285727" cy="536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91" name="Straight Arrow Connector 140"/>
            <p:cNvCxnSpPr>
              <a:cxnSpLocks noChangeShapeType="1"/>
            </p:cNvCxnSpPr>
            <p:nvPr/>
          </p:nvCxnSpPr>
          <p:spPr bwMode="auto">
            <a:xfrm>
              <a:off x="3668713" y="4125913"/>
              <a:ext cx="19812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171" name="Rounded Rectangle 170"/>
            <p:cNvSpPr/>
            <p:nvPr/>
          </p:nvSpPr>
          <p:spPr bwMode="auto">
            <a:xfrm>
              <a:off x="7463063" y="1700929"/>
              <a:ext cx="1000043" cy="5888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0">
                  <a:solidFill>
                    <a:srgbClr val="000000"/>
                  </a:solidFill>
                </a:rPr>
                <a:t>ICAP</a:t>
              </a:r>
            </a:p>
          </p:txBody>
        </p:sp>
        <p:cxnSp>
          <p:nvCxnSpPr>
            <p:cNvPr id="8393" name="Straight Arrow Connector 172"/>
            <p:cNvCxnSpPr>
              <a:cxnSpLocks noChangeShapeType="1"/>
            </p:cNvCxnSpPr>
            <p:nvPr/>
          </p:nvCxnSpPr>
          <p:spPr bwMode="auto">
            <a:xfrm rot="5400000">
              <a:off x="79621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42888"/>
            <a:ext cx="8001000" cy="57785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Why VAPRES ?</a:t>
            </a:r>
            <a:endParaRPr lang="en-US" sz="4000" dirty="0" smtClean="0"/>
          </a:p>
        </p:txBody>
      </p:sp>
      <p:cxnSp>
        <p:nvCxnSpPr>
          <p:cNvPr id="7176" name="Straight Connector 60"/>
          <p:cNvCxnSpPr>
            <a:cxnSpLocks noChangeShapeType="1"/>
          </p:cNvCxnSpPr>
          <p:nvPr/>
        </p:nvCxnSpPr>
        <p:spPr bwMode="auto">
          <a:xfrm>
            <a:off x="198438" y="1235075"/>
            <a:ext cx="4929187" cy="539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</p:cxnSp>
      <p:grpSp>
        <p:nvGrpSpPr>
          <p:cNvPr id="9" name="Group 190"/>
          <p:cNvGrpSpPr>
            <a:grpSpLocks/>
          </p:cNvGrpSpPr>
          <p:nvPr/>
        </p:nvGrpSpPr>
        <p:grpSpPr bwMode="auto">
          <a:xfrm>
            <a:off x="1770063" y="2200275"/>
            <a:ext cx="5329237" cy="911225"/>
            <a:chOff x="1758950" y="2343150"/>
            <a:chExt cx="5329238" cy="91122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58950" y="266541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1677987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48" name="Straight Connector 9"/>
            <p:cNvCxnSpPr>
              <a:cxnSpLocks noChangeShapeType="1"/>
            </p:cNvCxnSpPr>
            <p:nvPr/>
          </p:nvCxnSpPr>
          <p:spPr bwMode="auto">
            <a:xfrm rot="5400000">
              <a:off x="2106612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6" name="Rectangle 15"/>
            <p:cNvSpPr/>
            <p:nvPr/>
          </p:nvSpPr>
          <p:spPr bwMode="auto">
            <a:xfrm>
              <a:off x="2259012" y="255746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50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178050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1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606675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21" name="Rectangle 20"/>
            <p:cNvSpPr/>
            <p:nvPr/>
          </p:nvSpPr>
          <p:spPr bwMode="auto">
            <a:xfrm>
              <a:off x="3830637" y="266541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53" name="Straight Connector 21"/>
            <p:cNvCxnSpPr>
              <a:cxnSpLocks noChangeShapeType="1"/>
            </p:cNvCxnSpPr>
            <p:nvPr/>
          </p:nvCxnSpPr>
          <p:spPr bwMode="auto">
            <a:xfrm rot="5400000">
              <a:off x="3749675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4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178300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24" name="Rectangle 23"/>
            <p:cNvSpPr/>
            <p:nvPr/>
          </p:nvSpPr>
          <p:spPr bwMode="auto">
            <a:xfrm>
              <a:off x="4330700" y="255746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56" name="Straight Connector 24"/>
            <p:cNvCxnSpPr>
              <a:cxnSpLocks noChangeShapeType="1"/>
            </p:cNvCxnSpPr>
            <p:nvPr/>
          </p:nvCxnSpPr>
          <p:spPr bwMode="auto">
            <a:xfrm rot="5400000">
              <a:off x="4249737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7" name="Straight Connector 25"/>
            <p:cNvCxnSpPr>
              <a:cxnSpLocks noChangeShapeType="1"/>
            </p:cNvCxnSpPr>
            <p:nvPr/>
          </p:nvCxnSpPr>
          <p:spPr bwMode="auto">
            <a:xfrm rot="5400000">
              <a:off x="4678362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8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1893094" y="2424907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59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2393156" y="2423319"/>
              <a:ext cx="16192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0" name="Straight Arrow Connector 48"/>
            <p:cNvCxnSpPr>
              <a:cxnSpLocks noChangeShapeType="1"/>
            </p:cNvCxnSpPr>
            <p:nvPr/>
          </p:nvCxnSpPr>
          <p:spPr bwMode="auto">
            <a:xfrm rot="5400000">
              <a:off x="189309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1" name="Straight Arrow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239395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2" name="Straight Arrow Connector 50"/>
            <p:cNvCxnSpPr>
              <a:cxnSpLocks noChangeShapeType="1"/>
            </p:cNvCxnSpPr>
            <p:nvPr/>
          </p:nvCxnSpPr>
          <p:spPr bwMode="auto">
            <a:xfrm rot="5400000">
              <a:off x="3964781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3" name="Straight Arrow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4465638" y="2422525"/>
              <a:ext cx="1603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4" name="Straight Arrow Connector 54"/>
            <p:cNvCxnSpPr>
              <a:cxnSpLocks noChangeShapeType="1"/>
            </p:cNvCxnSpPr>
            <p:nvPr/>
          </p:nvCxnSpPr>
          <p:spPr bwMode="auto">
            <a:xfrm rot="5400000">
              <a:off x="3964781" y="31218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5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4464844" y="3120232"/>
              <a:ext cx="16192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66" name="TextBox 56"/>
            <p:cNvSpPr txBox="1">
              <a:spLocks noChangeArrowheads="1"/>
            </p:cNvSpPr>
            <p:nvPr/>
          </p:nvSpPr>
          <p:spPr bwMode="auto">
            <a:xfrm>
              <a:off x="2759075" y="2397125"/>
              <a:ext cx="107156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FSL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Fast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Simplex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Links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6159501" y="2665413"/>
              <a:ext cx="428625" cy="3206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68" name="Straight Connector 100"/>
            <p:cNvCxnSpPr>
              <a:cxnSpLocks noChangeShapeType="1"/>
            </p:cNvCxnSpPr>
            <p:nvPr/>
          </p:nvCxnSpPr>
          <p:spPr bwMode="auto">
            <a:xfrm rot="5400000">
              <a:off x="6079331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69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507956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03" name="Rectangle 102"/>
            <p:cNvSpPr/>
            <p:nvPr/>
          </p:nvSpPr>
          <p:spPr bwMode="auto">
            <a:xfrm>
              <a:off x="6659563" y="255746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71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6579394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72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008019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73" name="Straight Arrow Connector 105"/>
            <p:cNvCxnSpPr>
              <a:cxnSpLocks noChangeShapeType="1"/>
            </p:cNvCxnSpPr>
            <p:nvPr/>
          </p:nvCxnSpPr>
          <p:spPr bwMode="auto">
            <a:xfrm rot="5400000">
              <a:off x="6293644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74" name="Straight Arrow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2422525"/>
              <a:ext cx="1603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75" name="Straight Arrow Connector 107"/>
            <p:cNvCxnSpPr>
              <a:cxnSpLocks noChangeShapeType="1"/>
            </p:cNvCxnSpPr>
            <p:nvPr/>
          </p:nvCxnSpPr>
          <p:spPr bwMode="auto">
            <a:xfrm rot="5400000">
              <a:off x="629364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76" name="Straight Arrow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0" name="Group 192"/>
          <p:cNvGrpSpPr>
            <a:grpSpLocks/>
          </p:cNvGrpSpPr>
          <p:nvPr/>
        </p:nvGrpSpPr>
        <p:grpSpPr bwMode="auto">
          <a:xfrm>
            <a:off x="2413000" y="3844925"/>
            <a:ext cx="3929063" cy="1125538"/>
            <a:chOff x="2401888" y="3987800"/>
            <a:chExt cx="3929062" cy="1125538"/>
          </a:xfrm>
        </p:grpSpPr>
        <p:sp>
          <p:nvSpPr>
            <p:cNvPr id="8333" name="Rounded Rectangle 145"/>
            <p:cNvSpPr>
              <a:spLocks noChangeArrowheads="1"/>
            </p:cNvSpPr>
            <p:nvPr/>
          </p:nvSpPr>
          <p:spPr bwMode="auto">
            <a:xfrm>
              <a:off x="2544763" y="4684713"/>
              <a:ext cx="1500188" cy="428625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b="0" smtClean="0">
                  <a:solidFill>
                    <a:srgbClr val="000000"/>
                  </a:solidFill>
                </a:rPr>
                <a:t>Switch 1</a:t>
              </a:r>
            </a:p>
          </p:txBody>
        </p:sp>
        <p:sp>
          <p:nvSpPr>
            <p:cNvPr id="8334" name="Rounded Rectangle 146"/>
            <p:cNvSpPr>
              <a:spLocks noChangeArrowheads="1"/>
            </p:cNvSpPr>
            <p:nvPr/>
          </p:nvSpPr>
          <p:spPr bwMode="auto">
            <a:xfrm>
              <a:off x="4687887" y="4684713"/>
              <a:ext cx="1500188" cy="428625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/>
              <a:r>
                <a:rPr lang="en-US" sz="2400" b="0" smtClean="0">
                  <a:solidFill>
                    <a:srgbClr val="000000"/>
                  </a:solidFill>
                </a:rPr>
                <a:t>Switch 2</a:t>
              </a:r>
            </a:p>
          </p:txBody>
        </p:sp>
        <p:cxnSp>
          <p:nvCxnSpPr>
            <p:cNvPr id="8335" name="Straight Arrow Connector 147"/>
            <p:cNvCxnSpPr>
              <a:cxnSpLocks noChangeShapeType="1"/>
            </p:cNvCxnSpPr>
            <p:nvPr/>
          </p:nvCxnSpPr>
          <p:spPr bwMode="auto">
            <a:xfrm>
              <a:off x="4044950" y="4791075"/>
              <a:ext cx="6429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36" name="Straight Arrow Connector 148"/>
            <p:cNvCxnSpPr>
              <a:cxnSpLocks noChangeShapeType="1"/>
              <a:endCxn id="8334" idx="1"/>
            </p:cNvCxnSpPr>
            <p:nvPr/>
          </p:nvCxnSpPr>
          <p:spPr bwMode="auto">
            <a:xfrm>
              <a:off x="4044950" y="4899025"/>
              <a:ext cx="6429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37" name="Straight Arrow Connector 149"/>
            <p:cNvCxnSpPr>
              <a:cxnSpLocks noChangeShapeType="1"/>
            </p:cNvCxnSpPr>
            <p:nvPr/>
          </p:nvCxnSpPr>
          <p:spPr bwMode="auto">
            <a:xfrm rot="10800000">
              <a:off x="4044950" y="5005388"/>
              <a:ext cx="6429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38" name="Rectangle 150"/>
            <p:cNvSpPr>
              <a:spLocks noChangeArrowheads="1"/>
            </p:cNvSpPr>
            <p:nvPr/>
          </p:nvSpPr>
          <p:spPr bwMode="auto">
            <a:xfrm>
              <a:off x="2401888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39" name="Rectangle 151"/>
            <p:cNvSpPr>
              <a:spLocks noChangeArrowheads="1"/>
            </p:cNvSpPr>
            <p:nvPr/>
          </p:nvSpPr>
          <p:spPr bwMode="auto">
            <a:xfrm>
              <a:off x="3759201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40" name="Rectangle 152"/>
            <p:cNvSpPr>
              <a:spLocks noChangeArrowheads="1"/>
            </p:cNvSpPr>
            <p:nvPr/>
          </p:nvSpPr>
          <p:spPr bwMode="auto">
            <a:xfrm>
              <a:off x="4545012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41" name="Rectangle 153"/>
            <p:cNvSpPr>
              <a:spLocks noChangeArrowheads="1"/>
            </p:cNvSpPr>
            <p:nvPr/>
          </p:nvSpPr>
          <p:spPr bwMode="auto">
            <a:xfrm>
              <a:off x="5902325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cxnSp>
          <p:nvCxnSpPr>
            <p:cNvPr id="8342" name="Straight Arrow Connector 154"/>
            <p:cNvCxnSpPr>
              <a:cxnSpLocks noChangeShapeType="1"/>
            </p:cNvCxnSpPr>
            <p:nvPr/>
          </p:nvCxnSpPr>
          <p:spPr bwMode="auto">
            <a:xfrm rot="5400000">
              <a:off x="2373313" y="4229100"/>
              <a:ext cx="48418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43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733007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44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4518819" y="4228306"/>
              <a:ext cx="4826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45" name="Straight Arrow Connector 157"/>
            <p:cNvCxnSpPr>
              <a:cxnSpLocks noChangeShapeType="1"/>
            </p:cNvCxnSpPr>
            <p:nvPr/>
          </p:nvCxnSpPr>
          <p:spPr bwMode="auto">
            <a:xfrm rot="5400000">
              <a:off x="5876132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1" name="Group 196"/>
          <p:cNvGrpSpPr>
            <a:grpSpLocks/>
          </p:cNvGrpSpPr>
          <p:nvPr/>
        </p:nvGrpSpPr>
        <p:grpSpPr bwMode="auto">
          <a:xfrm>
            <a:off x="1184275" y="3067050"/>
            <a:ext cx="3781425" cy="782638"/>
            <a:chOff x="1173163" y="3209925"/>
            <a:chExt cx="3781425" cy="782638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1787526" y="3209925"/>
              <a:ext cx="914400" cy="107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357438" y="3886200"/>
              <a:ext cx="409575" cy="106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827463" y="3209925"/>
              <a:ext cx="914400" cy="107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3735388" y="3886200"/>
              <a:ext cx="411163" cy="106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543426" y="3886200"/>
              <a:ext cx="411162" cy="106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cxnSp>
          <p:nvCxnSpPr>
            <p:cNvPr id="8329" name="Straight Arrow Connector 180"/>
            <p:cNvCxnSpPr>
              <a:cxnSpLocks noChangeShapeType="1"/>
            </p:cNvCxnSpPr>
            <p:nvPr/>
          </p:nvCxnSpPr>
          <p:spPr bwMode="auto">
            <a:xfrm>
              <a:off x="3302000" y="3494088"/>
              <a:ext cx="21907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30" name="Straight Arrow Connector 187"/>
            <p:cNvCxnSpPr>
              <a:cxnSpLocks noChangeShapeType="1"/>
            </p:cNvCxnSpPr>
            <p:nvPr/>
          </p:nvCxnSpPr>
          <p:spPr bwMode="auto">
            <a:xfrm>
              <a:off x="1173163" y="3467100"/>
              <a:ext cx="21907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177" name="Isosceles Triangle 176"/>
            <p:cNvSpPr/>
            <p:nvPr/>
          </p:nvSpPr>
          <p:spPr bwMode="auto">
            <a:xfrm rot="5400000">
              <a:off x="1316038" y="3363913"/>
              <a:ext cx="301625" cy="177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78" name="Isosceles Triangle 177"/>
            <p:cNvSpPr/>
            <p:nvPr/>
          </p:nvSpPr>
          <p:spPr bwMode="auto">
            <a:xfrm rot="5400000">
              <a:off x="3459957" y="3377407"/>
              <a:ext cx="300037" cy="177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3"/>
          <p:cNvGrpSpPr>
            <a:grpSpLocks/>
          </p:cNvGrpSpPr>
          <p:nvPr/>
        </p:nvGrpSpPr>
        <p:grpSpPr bwMode="auto">
          <a:xfrm>
            <a:off x="6711950" y="4251325"/>
            <a:ext cx="2047875" cy="996950"/>
            <a:chOff x="6700838" y="4394200"/>
            <a:chExt cx="2047875" cy="996950"/>
          </a:xfrm>
        </p:grpSpPr>
        <p:sp>
          <p:nvSpPr>
            <p:cNvPr id="270" name="Rounded Rectangle 269"/>
            <p:cNvSpPr/>
            <p:nvPr/>
          </p:nvSpPr>
          <p:spPr bwMode="auto">
            <a:xfrm>
              <a:off x="6700838" y="4394200"/>
              <a:ext cx="2047875" cy="969963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956426" y="4554538"/>
              <a:ext cx="411162" cy="1063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cxnSp>
          <p:nvCxnSpPr>
            <p:cNvPr id="8320" name="Straight Arrow Connector 266"/>
            <p:cNvCxnSpPr>
              <a:cxnSpLocks noChangeShapeType="1"/>
            </p:cNvCxnSpPr>
            <p:nvPr/>
          </p:nvCxnSpPr>
          <p:spPr bwMode="auto">
            <a:xfrm>
              <a:off x="6946900" y="4967288"/>
              <a:ext cx="21748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8321" name="TextBox 267"/>
            <p:cNvSpPr txBox="1">
              <a:spLocks noChangeArrowheads="1"/>
            </p:cNvSpPr>
            <p:nvPr/>
          </p:nvSpPr>
          <p:spPr bwMode="auto">
            <a:xfrm>
              <a:off x="7296151" y="4518025"/>
              <a:ext cx="1346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400" b="0" smtClean="0">
                  <a:solidFill>
                    <a:srgbClr val="474747"/>
                  </a:solidFill>
                </a:rPr>
                <a:t>Slice macro</a:t>
              </a:r>
            </a:p>
          </p:txBody>
        </p:sp>
        <p:sp>
          <p:nvSpPr>
            <p:cNvPr id="8322" name="TextBox 268"/>
            <p:cNvSpPr txBox="1">
              <a:spLocks noChangeArrowheads="1"/>
            </p:cNvSpPr>
            <p:nvPr/>
          </p:nvSpPr>
          <p:spPr bwMode="auto">
            <a:xfrm>
              <a:off x="7373938" y="4791075"/>
              <a:ext cx="13462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300" b="0" smtClean="0">
                  <a:solidFill>
                    <a:srgbClr val="474747"/>
                  </a:solidFill>
                </a:rPr>
                <a:t>Regional  clock buffer (BUFR)</a:t>
              </a:r>
            </a:p>
          </p:txBody>
        </p:sp>
        <p:sp>
          <p:nvSpPr>
            <p:cNvPr id="266" name="Isosceles Triangle 265"/>
            <p:cNvSpPr/>
            <p:nvPr/>
          </p:nvSpPr>
          <p:spPr bwMode="auto">
            <a:xfrm rot="5400000">
              <a:off x="7090569" y="4879182"/>
              <a:ext cx="300037" cy="177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52400" y="1144588"/>
            <a:ext cx="8570913" cy="3835400"/>
            <a:chOff x="138111" y="1277815"/>
            <a:chExt cx="8571045" cy="3835523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508145" y="1688990"/>
              <a:ext cx="5500772" cy="5889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defRPr/>
              </a:pPr>
              <a:r>
                <a:rPr lang="en-US" sz="2800" b="0">
                  <a:solidFill>
                    <a:srgbClr val="000000"/>
                  </a:solidFill>
                </a:rPr>
                <a:t>MicroBlaze CPU</a:t>
              </a: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1473220" y="3254315"/>
              <a:ext cx="1571649" cy="6969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1</a:t>
              </a: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3616378" y="3254315"/>
              <a:ext cx="1571649" cy="6969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2</a:t>
              </a:r>
            </a:p>
          </p:txBody>
        </p:sp>
        <p:cxnSp>
          <p:nvCxnSpPr>
            <p:cNvPr id="8245" name="Straight Connector 60"/>
            <p:cNvCxnSpPr>
              <a:cxnSpLocks noChangeShapeType="1"/>
            </p:cNvCxnSpPr>
            <p:nvPr/>
          </p:nvCxnSpPr>
          <p:spPr bwMode="auto">
            <a:xfrm>
              <a:off x="187325" y="1377950"/>
              <a:ext cx="4929188" cy="53975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stealth" w="med" len="lg"/>
            </a:ln>
          </p:spPr>
        </p:cxnSp>
        <p:sp>
          <p:nvSpPr>
            <p:cNvPr id="8246" name="TextBox 94"/>
            <p:cNvSpPr txBox="1">
              <a:spLocks noChangeArrowheads="1"/>
            </p:cNvSpPr>
            <p:nvPr/>
          </p:nvSpPr>
          <p:spPr bwMode="auto">
            <a:xfrm>
              <a:off x="5078487" y="1277815"/>
              <a:ext cx="3630669" cy="38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300" b="0" smtClean="0">
                  <a:solidFill>
                    <a:srgbClr val="474747"/>
                  </a:solidFill>
                </a:rPr>
                <a:t>PLB Bus (other peripherals: SDRAM, UART) </a:t>
              </a: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138111" y="1700811"/>
              <a:ext cx="1143019" cy="58898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400" b="0" dirty="0" smtClean="0">
                  <a:solidFill>
                    <a:srgbClr val="000000"/>
                  </a:solidFill>
                </a:rPr>
                <a:t>GPIO Peripheral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258903" y="3682954"/>
              <a:ext cx="285754" cy="536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402061" y="3682954"/>
              <a:ext cx="285754" cy="536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50" name="Straight Arrow Connector 67"/>
            <p:cNvCxnSpPr>
              <a:cxnSpLocks noChangeShapeType="1"/>
              <a:stCxn id="96" idx="2"/>
            </p:cNvCxnSpPr>
            <p:nvPr/>
          </p:nvCxnSpPr>
          <p:spPr bwMode="auto">
            <a:xfrm rot="5400000">
              <a:off x="-212392" y="3173704"/>
              <a:ext cx="1805926" cy="381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251" name="Straight Arrow Connector 69"/>
            <p:cNvCxnSpPr>
              <a:cxnSpLocks noChangeShapeType="1"/>
            </p:cNvCxnSpPr>
            <p:nvPr/>
          </p:nvCxnSpPr>
          <p:spPr bwMode="auto">
            <a:xfrm>
              <a:off x="687388" y="4111625"/>
              <a:ext cx="5715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52" name="Straight Arrow Connector 72"/>
            <p:cNvCxnSpPr>
              <a:cxnSpLocks noChangeShapeType="1"/>
            </p:cNvCxnSpPr>
            <p:nvPr/>
          </p:nvCxnSpPr>
          <p:spPr bwMode="auto">
            <a:xfrm>
              <a:off x="1544638" y="4160838"/>
              <a:ext cx="18573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53" name="Straight Arrow Connector 75"/>
            <p:cNvCxnSpPr>
              <a:cxnSpLocks noChangeShapeType="1"/>
            </p:cNvCxnSpPr>
            <p:nvPr/>
          </p:nvCxnSpPr>
          <p:spPr bwMode="auto">
            <a:xfrm>
              <a:off x="687388" y="1539875"/>
              <a:ext cx="7870825" cy="31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254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07219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55" name="Straight Arrow Connector 79"/>
            <p:cNvCxnSpPr>
              <a:cxnSpLocks noChangeShapeType="1"/>
            </p:cNvCxnSpPr>
            <p:nvPr/>
          </p:nvCxnSpPr>
          <p:spPr bwMode="auto">
            <a:xfrm rot="5400000">
              <a:off x="43934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56" name="TextBox 107"/>
            <p:cNvSpPr txBox="1">
              <a:spLocks noChangeArrowheads="1"/>
            </p:cNvSpPr>
            <p:nvPr/>
          </p:nvSpPr>
          <p:spPr bwMode="auto">
            <a:xfrm>
              <a:off x="685808" y="4205259"/>
              <a:ext cx="936639" cy="48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8257" name="TextBox 108"/>
            <p:cNvSpPr txBox="1">
              <a:spLocks noChangeArrowheads="1"/>
            </p:cNvSpPr>
            <p:nvPr/>
          </p:nvSpPr>
          <p:spPr bwMode="auto">
            <a:xfrm>
              <a:off x="2816265" y="4216371"/>
              <a:ext cx="855675" cy="47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8258" name="TextBox 109"/>
            <p:cNvSpPr txBox="1">
              <a:spLocks noChangeArrowheads="1"/>
            </p:cNvSpPr>
            <p:nvPr/>
          </p:nvSpPr>
          <p:spPr bwMode="auto">
            <a:xfrm>
              <a:off x="5089600" y="4205259"/>
              <a:ext cx="900126" cy="4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758974" y="2665334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0" name="Straight Connector 8"/>
            <p:cNvCxnSpPr>
              <a:cxnSpLocks noChangeShapeType="1"/>
            </p:cNvCxnSpPr>
            <p:nvPr/>
          </p:nvCxnSpPr>
          <p:spPr bwMode="auto">
            <a:xfrm rot="5400000">
              <a:off x="1677987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61" name="Straight Connector 9"/>
            <p:cNvCxnSpPr>
              <a:cxnSpLocks noChangeShapeType="1"/>
            </p:cNvCxnSpPr>
            <p:nvPr/>
          </p:nvCxnSpPr>
          <p:spPr bwMode="auto">
            <a:xfrm rot="5400000">
              <a:off x="2106612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14" name="Rectangle 113"/>
            <p:cNvSpPr/>
            <p:nvPr/>
          </p:nvSpPr>
          <p:spPr bwMode="auto">
            <a:xfrm>
              <a:off x="2259044" y="2557381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3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178050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64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606675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17" name="Rectangle 116"/>
            <p:cNvSpPr/>
            <p:nvPr/>
          </p:nvSpPr>
          <p:spPr bwMode="auto">
            <a:xfrm>
              <a:off x="3830693" y="2665334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6" name="Straight Connector 21"/>
            <p:cNvCxnSpPr>
              <a:cxnSpLocks noChangeShapeType="1"/>
            </p:cNvCxnSpPr>
            <p:nvPr/>
          </p:nvCxnSpPr>
          <p:spPr bwMode="auto">
            <a:xfrm rot="5400000">
              <a:off x="3749675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67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178300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20" name="Rectangle 119"/>
            <p:cNvSpPr/>
            <p:nvPr/>
          </p:nvSpPr>
          <p:spPr bwMode="auto">
            <a:xfrm>
              <a:off x="4330764" y="2557381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9" name="Straight Connector 24"/>
            <p:cNvCxnSpPr>
              <a:cxnSpLocks noChangeShapeType="1"/>
            </p:cNvCxnSpPr>
            <p:nvPr/>
          </p:nvCxnSpPr>
          <p:spPr bwMode="auto">
            <a:xfrm rot="5400000">
              <a:off x="4249737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70" name="Straight Connector 25"/>
            <p:cNvCxnSpPr>
              <a:cxnSpLocks noChangeShapeType="1"/>
            </p:cNvCxnSpPr>
            <p:nvPr/>
          </p:nvCxnSpPr>
          <p:spPr bwMode="auto">
            <a:xfrm rot="5400000">
              <a:off x="4678362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71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1893094" y="2424907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2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2393156" y="2423319"/>
              <a:ext cx="16192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3" name="Straight Arrow Connector 48"/>
            <p:cNvCxnSpPr>
              <a:cxnSpLocks noChangeShapeType="1"/>
            </p:cNvCxnSpPr>
            <p:nvPr/>
          </p:nvCxnSpPr>
          <p:spPr bwMode="auto">
            <a:xfrm rot="5400000">
              <a:off x="189309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4" name="Straight Arrow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239395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5" name="Straight Arrow Connector 50"/>
            <p:cNvCxnSpPr>
              <a:cxnSpLocks noChangeShapeType="1"/>
            </p:cNvCxnSpPr>
            <p:nvPr/>
          </p:nvCxnSpPr>
          <p:spPr bwMode="auto">
            <a:xfrm rot="5400000">
              <a:off x="3964781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6" name="Straight Arrow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4465638" y="2422525"/>
              <a:ext cx="1603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7" name="Straight Arrow Connector 54"/>
            <p:cNvCxnSpPr>
              <a:cxnSpLocks noChangeShapeType="1"/>
            </p:cNvCxnSpPr>
            <p:nvPr/>
          </p:nvCxnSpPr>
          <p:spPr bwMode="auto">
            <a:xfrm rot="5400000">
              <a:off x="3964781" y="31218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8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4464844" y="3120232"/>
              <a:ext cx="16192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79" name="TextBox 130"/>
            <p:cNvSpPr txBox="1">
              <a:spLocks noChangeArrowheads="1"/>
            </p:cNvSpPr>
            <p:nvPr/>
          </p:nvSpPr>
          <p:spPr bwMode="auto">
            <a:xfrm>
              <a:off x="2746414" y="2397038"/>
              <a:ext cx="1071578" cy="85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FSL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Fast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Simplex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Links</a:t>
              </a: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5802398" y="3254315"/>
              <a:ext cx="1571649" cy="696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IO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Module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159592" y="2665334"/>
              <a:ext cx="428632" cy="320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82" name="Straight Connector 100"/>
            <p:cNvCxnSpPr>
              <a:cxnSpLocks noChangeShapeType="1"/>
            </p:cNvCxnSpPr>
            <p:nvPr/>
          </p:nvCxnSpPr>
          <p:spPr bwMode="auto">
            <a:xfrm rot="5400000">
              <a:off x="6079331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83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507956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36" name="Rectangle 135"/>
            <p:cNvSpPr/>
            <p:nvPr/>
          </p:nvSpPr>
          <p:spPr bwMode="auto">
            <a:xfrm>
              <a:off x="6659661" y="2557381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85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6579394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86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008019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87" name="Straight Arrow Connector 105"/>
            <p:cNvCxnSpPr>
              <a:cxnSpLocks noChangeShapeType="1"/>
            </p:cNvCxnSpPr>
            <p:nvPr/>
          </p:nvCxnSpPr>
          <p:spPr bwMode="auto">
            <a:xfrm rot="5400000">
              <a:off x="6293644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88" name="Straight Arrow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2422525"/>
              <a:ext cx="1603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89" name="Straight Arrow Connector 107"/>
            <p:cNvCxnSpPr>
              <a:cxnSpLocks noChangeShapeType="1"/>
            </p:cNvCxnSpPr>
            <p:nvPr/>
          </p:nvCxnSpPr>
          <p:spPr bwMode="auto">
            <a:xfrm rot="5400000">
              <a:off x="629364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90" name="Straight Arrow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148" name="Left-Right Arrow 147"/>
            <p:cNvSpPr/>
            <p:nvPr/>
          </p:nvSpPr>
          <p:spPr bwMode="auto">
            <a:xfrm>
              <a:off x="7402623" y="3317817"/>
              <a:ext cx="933464" cy="636608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200" b="0" i="1">
                  <a:solidFill>
                    <a:srgbClr val="000000"/>
                  </a:solidFill>
                </a:rPr>
                <a:t>To IO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649996" y="3668667"/>
              <a:ext cx="285754" cy="536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93" name="Straight Arrow Connector 140"/>
            <p:cNvCxnSpPr>
              <a:cxnSpLocks noChangeShapeType="1"/>
            </p:cNvCxnSpPr>
            <p:nvPr/>
          </p:nvCxnSpPr>
          <p:spPr bwMode="auto">
            <a:xfrm>
              <a:off x="3668713" y="4125913"/>
              <a:ext cx="19812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94" name="Rounded Rectangle 154"/>
            <p:cNvSpPr>
              <a:spLocks noChangeArrowheads="1"/>
            </p:cNvSpPr>
            <p:nvPr/>
          </p:nvSpPr>
          <p:spPr bwMode="auto">
            <a:xfrm>
              <a:off x="2544798" y="4684699"/>
              <a:ext cx="1500211" cy="428639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b="0" smtClean="0">
                  <a:solidFill>
                    <a:srgbClr val="000000"/>
                  </a:solidFill>
                </a:rPr>
                <a:t>Switch 1</a:t>
              </a:r>
            </a:p>
          </p:txBody>
        </p:sp>
        <p:sp>
          <p:nvSpPr>
            <p:cNvPr id="8295" name="Rounded Rectangle 155"/>
            <p:cNvSpPr>
              <a:spLocks noChangeArrowheads="1"/>
            </p:cNvSpPr>
            <p:nvPr/>
          </p:nvSpPr>
          <p:spPr bwMode="auto">
            <a:xfrm>
              <a:off x="4687956" y="4684699"/>
              <a:ext cx="1500211" cy="428639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/>
              <a:r>
                <a:rPr lang="en-US" sz="2400" b="0" smtClean="0">
                  <a:solidFill>
                    <a:srgbClr val="000000"/>
                  </a:solidFill>
                </a:rPr>
                <a:t>Switch 2</a:t>
              </a:r>
            </a:p>
          </p:txBody>
        </p:sp>
        <p:cxnSp>
          <p:nvCxnSpPr>
            <p:cNvPr id="8296" name="Straight Arrow Connector 147"/>
            <p:cNvCxnSpPr>
              <a:cxnSpLocks noChangeShapeType="1"/>
            </p:cNvCxnSpPr>
            <p:nvPr/>
          </p:nvCxnSpPr>
          <p:spPr bwMode="auto">
            <a:xfrm>
              <a:off x="4044950" y="4791075"/>
              <a:ext cx="6429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97" name="Straight Arrow Connector 148"/>
            <p:cNvCxnSpPr>
              <a:cxnSpLocks noChangeShapeType="1"/>
              <a:endCxn id="8295" idx="1"/>
            </p:cNvCxnSpPr>
            <p:nvPr/>
          </p:nvCxnSpPr>
          <p:spPr bwMode="auto">
            <a:xfrm>
              <a:off x="4044950" y="4899025"/>
              <a:ext cx="6429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98" name="Straight Arrow Connector 149"/>
            <p:cNvCxnSpPr>
              <a:cxnSpLocks noChangeShapeType="1"/>
            </p:cNvCxnSpPr>
            <p:nvPr/>
          </p:nvCxnSpPr>
          <p:spPr bwMode="auto">
            <a:xfrm rot="10800000">
              <a:off x="4044950" y="5005388"/>
              <a:ext cx="6429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99" name="Rectangle 159"/>
            <p:cNvSpPr>
              <a:spLocks noChangeArrowheads="1"/>
            </p:cNvSpPr>
            <p:nvPr/>
          </p:nvSpPr>
          <p:spPr bwMode="auto">
            <a:xfrm>
              <a:off x="2401921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00" name="Rectangle 160"/>
            <p:cNvSpPr>
              <a:spLocks noChangeArrowheads="1"/>
            </p:cNvSpPr>
            <p:nvPr/>
          </p:nvSpPr>
          <p:spPr bwMode="auto">
            <a:xfrm>
              <a:off x="3759255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01" name="Rectangle 162"/>
            <p:cNvSpPr>
              <a:spLocks noChangeArrowheads="1"/>
            </p:cNvSpPr>
            <p:nvPr/>
          </p:nvSpPr>
          <p:spPr bwMode="auto">
            <a:xfrm>
              <a:off x="4545079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02" name="Rectangle 167"/>
            <p:cNvSpPr>
              <a:spLocks noChangeArrowheads="1"/>
            </p:cNvSpPr>
            <p:nvPr/>
          </p:nvSpPr>
          <p:spPr bwMode="auto">
            <a:xfrm>
              <a:off x="5902413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cxnSp>
          <p:nvCxnSpPr>
            <p:cNvPr id="8303" name="Straight Arrow Connector 154"/>
            <p:cNvCxnSpPr>
              <a:cxnSpLocks noChangeShapeType="1"/>
            </p:cNvCxnSpPr>
            <p:nvPr/>
          </p:nvCxnSpPr>
          <p:spPr bwMode="auto">
            <a:xfrm rot="5400000">
              <a:off x="2373313" y="4229100"/>
              <a:ext cx="48418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04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733007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05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4518819" y="4228306"/>
              <a:ext cx="4826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06" name="Straight Arrow Connector 157"/>
            <p:cNvCxnSpPr>
              <a:cxnSpLocks noChangeShapeType="1"/>
            </p:cNvCxnSpPr>
            <p:nvPr/>
          </p:nvCxnSpPr>
          <p:spPr bwMode="auto">
            <a:xfrm rot="5400000">
              <a:off x="5876132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74" name="Rectangle 173"/>
            <p:cNvSpPr/>
            <p:nvPr/>
          </p:nvSpPr>
          <p:spPr bwMode="auto">
            <a:xfrm>
              <a:off x="1787550" y="3209864"/>
              <a:ext cx="914414" cy="1079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357470" y="3886161"/>
              <a:ext cx="409581" cy="106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827518" y="3209864"/>
              <a:ext cx="914414" cy="1079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3735442" y="3886161"/>
              <a:ext cx="411169" cy="106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543492" y="3886161"/>
              <a:ext cx="411168" cy="106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3" name="Rounded Rectangle 182"/>
            <p:cNvSpPr/>
            <p:nvPr/>
          </p:nvSpPr>
          <p:spPr bwMode="auto">
            <a:xfrm>
              <a:off x="7462949" y="1700104"/>
              <a:ext cx="1000140" cy="58898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0">
                  <a:solidFill>
                    <a:srgbClr val="000000"/>
                  </a:solidFill>
                </a:rPr>
                <a:t>ICAP</a:t>
              </a:r>
            </a:p>
          </p:txBody>
        </p:sp>
        <p:cxnSp>
          <p:nvCxnSpPr>
            <p:cNvPr id="8313" name="Straight Arrow Connector 172"/>
            <p:cNvCxnSpPr>
              <a:cxnSpLocks noChangeShapeType="1"/>
            </p:cNvCxnSpPr>
            <p:nvPr/>
          </p:nvCxnSpPr>
          <p:spPr bwMode="auto">
            <a:xfrm rot="5400000">
              <a:off x="79621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14" name="Straight Arrow Connector 180"/>
            <p:cNvCxnSpPr>
              <a:cxnSpLocks noChangeShapeType="1"/>
            </p:cNvCxnSpPr>
            <p:nvPr/>
          </p:nvCxnSpPr>
          <p:spPr bwMode="auto">
            <a:xfrm>
              <a:off x="3302000" y="3494088"/>
              <a:ext cx="21907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15" name="Straight Arrow Connector 187"/>
            <p:cNvCxnSpPr>
              <a:cxnSpLocks noChangeShapeType="1"/>
            </p:cNvCxnSpPr>
            <p:nvPr/>
          </p:nvCxnSpPr>
          <p:spPr bwMode="auto">
            <a:xfrm>
              <a:off x="1173163" y="3467100"/>
              <a:ext cx="21907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187" name="Isosceles Triangle 186"/>
            <p:cNvSpPr/>
            <p:nvPr/>
          </p:nvSpPr>
          <p:spPr bwMode="auto">
            <a:xfrm rot="5400000">
              <a:off x="1316052" y="3363858"/>
              <a:ext cx="301635" cy="17780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8" name="Isosceles Triangle 187"/>
            <p:cNvSpPr/>
            <p:nvPr/>
          </p:nvSpPr>
          <p:spPr bwMode="auto">
            <a:xfrm rot="5400000">
              <a:off x="3460004" y="3377353"/>
              <a:ext cx="300047" cy="17780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29"/>
          <p:cNvGrpSpPr>
            <a:grpSpLocks/>
          </p:cNvGrpSpPr>
          <p:nvPr/>
        </p:nvGrpSpPr>
        <p:grpSpPr bwMode="auto">
          <a:xfrm>
            <a:off x="0" y="2136775"/>
            <a:ext cx="3336925" cy="1165225"/>
            <a:chOff x="0" y="2137558"/>
            <a:chExt cx="3336967" cy="1163785"/>
          </a:xfrm>
        </p:grpSpPr>
        <p:sp>
          <p:nvSpPr>
            <p:cNvPr id="8239" name="TextBox 200"/>
            <p:cNvSpPr txBox="1">
              <a:spLocks noChangeArrowheads="1"/>
            </p:cNvSpPr>
            <p:nvPr/>
          </p:nvSpPr>
          <p:spPr bwMode="auto">
            <a:xfrm>
              <a:off x="0" y="2137558"/>
              <a:ext cx="1460518" cy="49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i="1" dirty="0" smtClean="0">
                  <a:solidFill>
                    <a:srgbClr val="664D00"/>
                  </a:solidFill>
                </a:rPr>
                <a:t>Independent clocks</a:t>
              </a:r>
            </a:p>
          </p:txBody>
        </p:sp>
        <p:cxnSp>
          <p:nvCxnSpPr>
            <p:cNvPr id="203" name="Curved Connector 202"/>
            <p:cNvCxnSpPr>
              <a:stCxn id="8239" idx="2"/>
            </p:cNvCxnSpPr>
            <p:nvPr/>
          </p:nvCxnSpPr>
          <p:spPr bwMode="auto">
            <a:xfrm rot="16200000" flipH="1">
              <a:off x="676704" y="2684216"/>
              <a:ext cx="670682" cy="56357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28" name="Freeform 227"/>
            <p:cNvSpPr/>
            <p:nvPr/>
          </p:nvSpPr>
          <p:spPr bwMode="auto">
            <a:xfrm>
              <a:off x="723909" y="2648101"/>
              <a:ext cx="2613058" cy="653242"/>
            </a:xfrm>
            <a:custGeom>
              <a:avLst/>
              <a:gdLst>
                <a:gd name="connsiteX0" fmla="*/ 0 w 2612572"/>
                <a:gd name="connsiteY0" fmla="*/ 0 h 653143"/>
                <a:gd name="connsiteX1" fmla="*/ 249382 w 2612572"/>
                <a:gd name="connsiteY1" fmla="*/ 142504 h 653143"/>
                <a:gd name="connsiteX2" fmla="*/ 760021 w 2612572"/>
                <a:gd name="connsiteY2" fmla="*/ 249382 h 653143"/>
                <a:gd name="connsiteX3" fmla="*/ 1900052 w 2612572"/>
                <a:gd name="connsiteY3" fmla="*/ 261257 h 653143"/>
                <a:gd name="connsiteX4" fmla="*/ 2363190 w 2612572"/>
                <a:gd name="connsiteY4" fmla="*/ 344384 h 653143"/>
                <a:gd name="connsiteX5" fmla="*/ 2612572 w 2612572"/>
                <a:gd name="connsiteY5" fmla="*/ 653143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72" h="653143">
                  <a:moveTo>
                    <a:pt x="0" y="0"/>
                  </a:moveTo>
                  <a:cubicBezTo>
                    <a:pt x="61356" y="50470"/>
                    <a:pt x="122712" y="100940"/>
                    <a:pt x="249382" y="142504"/>
                  </a:cubicBezTo>
                  <a:cubicBezTo>
                    <a:pt x="376052" y="184068"/>
                    <a:pt x="484909" y="229590"/>
                    <a:pt x="760021" y="249382"/>
                  </a:cubicBezTo>
                  <a:cubicBezTo>
                    <a:pt x="1035133" y="269174"/>
                    <a:pt x="1632857" y="245423"/>
                    <a:pt x="1900052" y="261257"/>
                  </a:cubicBezTo>
                  <a:cubicBezTo>
                    <a:pt x="2167247" y="277091"/>
                    <a:pt x="2244437" y="279070"/>
                    <a:pt x="2363190" y="344384"/>
                  </a:cubicBezTo>
                  <a:cubicBezTo>
                    <a:pt x="2481943" y="409698"/>
                    <a:pt x="2547257" y="531420"/>
                    <a:pt x="2612572" y="653143"/>
                  </a:cubicBezTo>
                </a:path>
              </a:pathLst>
            </a:cu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34"/>
          <p:cNvGrpSpPr>
            <a:grpSpLocks/>
          </p:cNvGrpSpPr>
          <p:nvPr/>
        </p:nvGrpSpPr>
        <p:grpSpPr bwMode="auto">
          <a:xfrm>
            <a:off x="1295401" y="1033462"/>
            <a:ext cx="2124074" cy="828589"/>
            <a:chOff x="1285905" y="1033153"/>
            <a:chExt cx="1902786" cy="830444"/>
          </a:xfrm>
        </p:grpSpPr>
        <p:sp>
          <p:nvSpPr>
            <p:cNvPr id="8237" name="TextBox 230"/>
            <p:cNvSpPr txBox="1">
              <a:spLocks noChangeArrowheads="1"/>
            </p:cNvSpPr>
            <p:nvPr/>
          </p:nvSpPr>
          <p:spPr bwMode="auto">
            <a:xfrm>
              <a:off x="1745247" y="1033153"/>
              <a:ext cx="1443444" cy="29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Control functions</a:t>
              </a:r>
            </a:p>
          </p:txBody>
        </p:sp>
        <p:cxnSp>
          <p:nvCxnSpPr>
            <p:cNvPr id="233" name="Shape 232"/>
            <p:cNvCxnSpPr>
              <a:stCxn id="8237" idx="1"/>
              <a:endCxn id="96" idx="3"/>
            </p:cNvCxnSpPr>
            <p:nvPr/>
          </p:nvCxnSpPr>
          <p:spPr bwMode="auto">
            <a:xfrm rot="10800000" flipV="1">
              <a:off x="1285905" y="1179531"/>
              <a:ext cx="459342" cy="684066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240"/>
          <p:cNvGrpSpPr>
            <a:grpSpLocks/>
          </p:cNvGrpSpPr>
          <p:nvPr/>
        </p:nvGrpSpPr>
        <p:grpSpPr bwMode="auto">
          <a:xfrm>
            <a:off x="7208838" y="2155826"/>
            <a:ext cx="1543050" cy="784224"/>
            <a:chOff x="7208328" y="2156584"/>
            <a:chExt cx="1543792" cy="784002"/>
          </a:xfrm>
        </p:grpSpPr>
        <p:sp>
          <p:nvSpPr>
            <p:cNvPr id="8235" name="TextBox 237"/>
            <p:cNvSpPr txBox="1">
              <a:spLocks noChangeArrowheads="1"/>
            </p:cNvSpPr>
            <p:nvPr/>
          </p:nvSpPr>
          <p:spPr bwMode="auto">
            <a:xfrm>
              <a:off x="7208328" y="2648569"/>
              <a:ext cx="1543792" cy="29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Reconfiguration</a:t>
              </a:r>
            </a:p>
          </p:txBody>
        </p:sp>
        <p:cxnSp>
          <p:nvCxnSpPr>
            <p:cNvPr id="240" name="Straight Arrow Connector 239"/>
            <p:cNvCxnSpPr>
              <a:stCxn id="8235" idx="0"/>
              <a:endCxn id="183" idx="2"/>
            </p:cNvCxnSpPr>
            <p:nvPr/>
          </p:nvCxnSpPr>
          <p:spPr bwMode="auto">
            <a:xfrm rot="16200000" flipV="1">
              <a:off x="7732643" y="2400988"/>
              <a:ext cx="491986" cy="3177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3" name="Straight Arrow Connector 242"/>
          <p:cNvCxnSpPr>
            <a:cxnSpLocks noChangeShapeType="1"/>
          </p:cNvCxnSpPr>
          <p:nvPr/>
        </p:nvCxnSpPr>
        <p:spPr bwMode="auto">
          <a:xfrm rot="16200000" flipH="1">
            <a:off x="4287043" y="2672557"/>
            <a:ext cx="1211263" cy="0"/>
          </a:xfrm>
          <a:prstGeom prst="straightConnector1">
            <a:avLst/>
          </a:prstGeom>
          <a:noFill/>
          <a:ln w="31750">
            <a:solidFill>
              <a:srgbClr val="002060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57" name="Freeform 256"/>
          <p:cNvSpPr>
            <a:spLocks noChangeArrowheads="1"/>
          </p:cNvSpPr>
          <p:nvPr/>
        </p:nvSpPr>
        <p:spPr bwMode="auto">
          <a:xfrm>
            <a:off x="2327275" y="3871913"/>
            <a:ext cx="4121150" cy="1270000"/>
          </a:xfrm>
          <a:custGeom>
            <a:avLst/>
            <a:gdLst>
              <a:gd name="T0" fmla="*/ 2147483647 w 1719944"/>
              <a:gd name="T1" fmla="*/ 132370 h 1227116"/>
              <a:gd name="T2" fmla="*/ 2147483647 w 1719944"/>
              <a:gd name="T3" fmla="*/ 5096402 h 1227116"/>
              <a:gd name="T4" fmla="*/ 2147483647 w 1719944"/>
              <a:gd name="T5" fmla="*/ 6353945 h 1227116"/>
              <a:gd name="T6" fmla="*/ 2147483647 w 1719944"/>
              <a:gd name="T7" fmla="*/ 6552493 h 1227116"/>
              <a:gd name="T8" fmla="*/ 2147483647 w 1719944"/>
              <a:gd name="T9" fmla="*/ 6684875 h 1227116"/>
              <a:gd name="T10" fmla="*/ 2147483647 w 1719944"/>
              <a:gd name="T11" fmla="*/ 6618680 h 1227116"/>
              <a:gd name="T12" fmla="*/ 2147483647 w 1719944"/>
              <a:gd name="T13" fmla="*/ 5361133 h 1227116"/>
              <a:gd name="T14" fmla="*/ 2147483647 w 1719944"/>
              <a:gd name="T15" fmla="*/ 0 h 1227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9944"/>
              <a:gd name="T25" fmla="*/ 0 h 1227116"/>
              <a:gd name="T26" fmla="*/ 1719944 w 1719944"/>
              <a:gd name="T27" fmla="*/ 1227116 h 1227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9944" h="1227116">
                <a:moveTo>
                  <a:pt x="15834" y="23750"/>
                </a:moveTo>
                <a:cubicBezTo>
                  <a:pt x="7917" y="376051"/>
                  <a:pt x="0" y="728353"/>
                  <a:pt x="15834" y="914400"/>
                </a:cubicBezTo>
                <a:cubicBezTo>
                  <a:pt x="31668" y="1100447"/>
                  <a:pt x="79170" y="1096488"/>
                  <a:pt x="110837" y="1140031"/>
                </a:cubicBezTo>
                <a:cubicBezTo>
                  <a:pt x="142505" y="1183574"/>
                  <a:pt x="182088" y="1165761"/>
                  <a:pt x="205839" y="1175657"/>
                </a:cubicBezTo>
                <a:cubicBezTo>
                  <a:pt x="229590" y="1185553"/>
                  <a:pt x="253341" y="1199408"/>
                  <a:pt x="253341" y="1199408"/>
                </a:cubicBezTo>
                <a:cubicBezTo>
                  <a:pt x="459180" y="1201387"/>
                  <a:pt x="1203367" y="1227116"/>
                  <a:pt x="1440873" y="1187532"/>
                </a:cubicBezTo>
                <a:cubicBezTo>
                  <a:pt x="1678379" y="1147948"/>
                  <a:pt x="1636816" y="1159823"/>
                  <a:pt x="1678380" y="961901"/>
                </a:cubicBezTo>
                <a:cubicBezTo>
                  <a:pt x="1719944" y="763979"/>
                  <a:pt x="1705099" y="381989"/>
                  <a:pt x="1690255" y="0"/>
                </a:cubicBezTo>
              </a:path>
            </a:pathLst>
          </a:custGeom>
          <a:noFill/>
          <a:ln w="31750">
            <a:solidFill>
              <a:srgbClr val="00206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grpSp>
        <p:nvGrpSpPr>
          <p:cNvPr id="18" name="Group 271"/>
          <p:cNvGrpSpPr>
            <a:grpSpLocks/>
          </p:cNvGrpSpPr>
          <p:nvPr/>
        </p:nvGrpSpPr>
        <p:grpSpPr bwMode="auto">
          <a:xfrm>
            <a:off x="4927600" y="2552700"/>
            <a:ext cx="939800" cy="292100"/>
            <a:chOff x="4928260" y="2553196"/>
            <a:chExt cx="938833" cy="292388"/>
          </a:xfrm>
        </p:grpSpPr>
        <p:sp>
          <p:nvSpPr>
            <p:cNvPr id="8233" name="TextBox 244"/>
            <p:cNvSpPr txBox="1">
              <a:spLocks noChangeArrowheads="1"/>
            </p:cNvSpPr>
            <p:nvPr/>
          </p:nvSpPr>
          <p:spPr bwMode="auto">
            <a:xfrm>
              <a:off x="5319970" y="2553196"/>
              <a:ext cx="54712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Data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rot="10800000">
              <a:off x="4928260" y="2696212"/>
              <a:ext cx="451972" cy="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272"/>
          <p:cNvGrpSpPr>
            <a:grpSpLocks/>
          </p:cNvGrpSpPr>
          <p:nvPr/>
        </p:nvGrpSpPr>
        <p:grpSpPr bwMode="auto">
          <a:xfrm>
            <a:off x="6459538" y="3954463"/>
            <a:ext cx="2568575" cy="292100"/>
            <a:chOff x="6460176" y="3954481"/>
            <a:chExt cx="2568141" cy="292388"/>
          </a:xfrm>
        </p:grpSpPr>
        <p:sp>
          <p:nvSpPr>
            <p:cNvPr id="8231" name="TextBox 257"/>
            <p:cNvSpPr txBox="1">
              <a:spLocks noChangeArrowheads="1"/>
            </p:cNvSpPr>
            <p:nvPr/>
          </p:nvSpPr>
          <p:spPr bwMode="auto">
            <a:xfrm>
              <a:off x="6863333" y="3954481"/>
              <a:ext cx="216498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Streaming data channels</a:t>
              </a:r>
            </a:p>
          </p:txBody>
        </p:sp>
        <p:cxnSp>
          <p:nvCxnSpPr>
            <p:cNvPr id="265" name="Straight Arrow Connector 264"/>
            <p:cNvCxnSpPr/>
            <p:nvPr/>
          </p:nvCxnSpPr>
          <p:spPr bwMode="auto">
            <a:xfrm rot="10800000">
              <a:off x="6460176" y="4121332"/>
              <a:ext cx="450774" cy="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82550" y="4583113"/>
            <a:ext cx="8716963" cy="14970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 bwMode="auto">
          <a:xfrm>
            <a:off x="5011738" y="4535488"/>
            <a:ext cx="40735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393700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endParaRPr lang="en-US" sz="1900" b="0" dirty="0" smtClean="0">
              <a:solidFill>
                <a:srgbClr val="FF4A00"/>
              </a:solidFill>
            </a:endParaRPr>
          </a:p>
        </p:txBody>
      </p:sp>
      <p:pic>
        <p:nvPicPr>
          <p:cNvPr id="82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945" y="356600"/>
            <a:ext cx="939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2AB9-1DE1-42B7-8DFF-0780FD72236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220" name="Picture 2" descr="http://t3.gstatic.com/images?q=tbn:ANd9GcSTNp4cB5gAcO5a9uoxoC-S8I_APU1kcy806UPrxzKxiU0vwqiAsA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105260" y="356600"/>
            <a:ext cx="784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95"/>
          <p:cNvPicPr>
            <a:picLocks noChangeAspect="1" noChangeArrowheads="1"/>
          </p:cNvPicPr>
          <p:nvPr/>
        </p:nvPicPr>
        <p:blipFill>
          <a:blip r:embed="rId5" cstate="print"/>
          <a:srcRect t="702" r="7707"/>
          <a:stretch>
            <a:fillRect/>
          </a:stretch>
        </p:blipFill>
        <p:spPr bwMode="auto">
          <a:xfrm>
            <a:off x="1499600" y="382921"/>
            <a:ext cx="2189085" cy="54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Content Placeholder 6"/>
          <p:cNvSpPr txBox="1">
            <a:spLocks/>
          </p:cNvSpPr>
          <p:nvPr/>
        </p:nvSpPr>
        <p:spPr bwMode="auto">
          <a:xfrm>
            <a:off x="385855" y="4619555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VAPRES is a multipurpose, scalable, flexible architecture</a:t>
            </a:r>
          </a:p>
          <a:p>
            <a:pPr marL="571500" lvl="1" indent="-393700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</a:rPr>
              <a:t>Flexible, scalable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PRR count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PRR size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Number of FSLs per PRR/IOM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MACS bandwidth</a:t>
            </a:r>
            <a:endParaRPr lang="en-US" sz="1400" b="0" kern="0" dirty="0" smtClean="0">
              <a:solidFill>
                <a:srgbClr val="FF4A00"/>
              </a:solidFill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0" kern="0" dirty="0" smtClean="0">
                <a:solidFill>
                  <a:srgbClr val="FF4A00"/>
                </a:solidFill>
              </a:rPr>
              <a:t>Good platform for developing complex reconfigurable applications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1300" b="0" dirty="0" smtClean="0">
              <a:solidFill>
                <a:srgbClr val="0021A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6281E-6 L -0.00035 -0.06245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7" grpId="1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3200" b="1" dirty="0" smtClean="0"/>
              <a:t>AFT PR SoC Design Consists of Two </a:t>
            </a:r>
            <a:r>
              <a:rPr lang="en-US" sz="3200" dirty="0" smtClean="0"/>
              <a:t>S</a:t>
            </a:r>
            <a:r>
              <a:rPr lang="en-US" sz="3200" b="1" dirty="0" smtClean="0"/>
              <a:t>teps</a:t>
            </a:r>
            <a:endParaRPr lang="en-US" sz="3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2235" y="1086295"/>
            <a:ext cx="8911765" cy="27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9" charset="2"/>
              <a:buChar char="n"/>
              <a:tabLst/>
              <a:defRPr/>
            </a:pPr>
            <a:r>
              <a:rPr lang="en-US" sz="3200" b="0" kern="0" dirty="0" smtClean="0">
                <a:latin typeface="+mn-lt"/>
                <a:cs typeface="+mn-cs"/>
              </a:rPr>
              <a:t>Data flow controller step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C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reates 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an HDL-based finite state machine 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to orchestrate 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the dataflow between the MicroBlaze 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and PRRs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</a:pPr>
            <a:endParaRPr lang="en-US" sz="24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</a:pPr>
            <a:endParaRPr lang="en-US" sz="24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</a:pPr>
            <a:endParaRPr lang="en-US" sz="24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3200" b="0" kern="0" dirty="0" smtClean="0">
                <a:latin typeface="+mn-lt"/>
                <a:cs typeface="+mn-cs"/>
              </a:rPr>
              <a:t>Software-based </a:t>
            </a:r>
            <a:r>
              <a:rPr lang="en-US" sz="3200" b="0" kern="0" dirty="0" smtClean="0">
                <a:latin typeface="+mn-lt"/>
                <a:cs typeface="+mn-cs"/>
              </a:rPr>
              <a:t>AFT </a:t>
            </a:r>
            <a:r>
              <a:rPr lang="en-US" sz="3200" b="0" kern="0" dirty="0" smtClean="0">
                <a:latin typeface="+mn-lt"/>
                <a:cs typeface="+mn-cs"/>
              </a:rPr>
              <a:t>controller step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C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reates </a:t>
            </a: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a C-based AFT controller module that allows the MicroBlaze to adaptively change the reliability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34195</TotalTime>
  <Words>1629</Words>
  <Application>Microsoft Office PowerPoint</Application>
  <PresentationFormat>On-screen Show (4:3)</PresentationFormat>
  <Paragraphs>383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Edge</vt:lpstr>
      <vt:lpstr>1_Edge</vt:lpstr>
      <vt:lpstr>4_Edge</vt:lpstr>
      <vt:lpstr>5_Edge</vt:lpstr>
      <vt:lpstr>Partially Reconfigurable System-on-Chips  for Adaptive Fault Tolerance</vt:lpstr>
      <vt:lpstr>Introduction</vt:lpstr>
      <vt:lpstr>SoCs for Space Applications</vt:lpstr>
      <vt:lpstr>SoCs for Space Applications</vt:lpstr>
      <vt:lpstr>SoCs for Space Applications</vt:lpstr>
      <vt:lpstr>AFT using FPGA Reconfiguration</vt:lpstr>
      <vt:lpstr>Contribution</vt:lpstr>
      <vt:lpstr>Why VAPRES ?</vt:lpstr>
      <vt:lpstr>AFT PR SoC Design Consists of Two Steps</vt:lpstr>
      <vt:lpstr>Data Flow Controller</vt:lpstr>
      <vt:lpstr>Software-based AFT Controller</vt:lpstr>
      <vt:lpstr>Experimental Setup</vt:lpstr>
      <vt:lpstr>Virtex-5LX110T ISS orbit SEU rates </vt:lpstr>
      <vt:lpstr>AFT PR SoC Resource  Requirements and Analysis</vt:lpstr>
      <vt:lpstr>AFT PR SoC Resource Utilization</vt:lpstr>
      <vt:lpstr>Conclusions and Future Work</vt:lpstr>
      <vt:lpstr>Slide 17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Shaon</cp:lastModifiedBy>
  <cp:revision>2918</cp:revision>
  <dcterms:created xsi:type="dcterms:W3CDTF">2009-08-20T21:33:58Z</dcterms:created>
  <dcterms:modified xsi:type="dcterms:W3CDTF">2011-12-13T09:13:05Z</dcterms:modified>
</cp:coreProperties>
</file>