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31"/>
  </p:notesMasterIdLst>
  <p:sldIdLst>
    <p:sldId id="256" r:id="rId2"/>
    <p:sldId id="355" r:id="rId3"/>
    <p:sldId id="383" r:id="rId4"/>
    <p:sldId id="381" r:id="rId5"/>
    <p:sldId id="384" r:id="rId6"/>
    <p:sldId id="358" r:id="rId7"/>
    <p:sldId id="359" r:id="rId8"/>
    <p:sldId id="360" r:id="rId9"/>
    <p:sldId id="361" r:id="rId10"/>
    <p:sldId id="362" r:id="rId11"/>
    <p:sldId id="363" r:id="rId12"/>
    <p:sldId id="380" r:id="rId13"/>
    <p:sldId id="364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67" r:id="rId22"/>
    <p:sldId id="365" r:id="rId23"/>
    <p:sldId id="375" r:id="rId24"/>
    <p:sldId id="376" r:id="rId25"/>
    <p:sldId id="377" r:id="rId26"/>
    <p:sldId id="378" r:id="rId27"/>
    <p:sldId id="379" r:id="rId28"/>
    <p:sldId id="366" r:id="rId29"/>
    <p:sldId id="382" r:id="rId3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B00"/>
    <a:srgbClr val="FFFFFF"/>
    <a:srgbClr val="008000"/>
    <a:srgbClr val="F3F7F6"/>
    <a:srgbClr val="FF0000"/>
    <a:srgbClr val="FFFF00"/>
    <a:srgbClr val="D5E467"/>
    <a:srgbClr val="DB22A6"/>
    <a:srgbClr val="CB91DF"/>
    <a:srgbClr val="E3D1E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5500" autoAdjust="0"/>
  </p:normalViewPr>
  <p:slideViewPr>
    <p:cSldViewPr snapToGrid="0">
      <p:cViewPr>
        <p:scale>
          <a:sx n="60" d="100"/>
          <a:sy n="60" d="100"/>
        </p:scale>
        <p:origin x="-143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0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notesViewPr>
    <p:cSldViewPr snapToGrid="0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myPapers\loop_cache_paper\loop_cache_paper_result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Research\Presentations\GLSVLSI10\loop_cache_ppt.xlsx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Research\myPapers\loop_cache\excel\loop_cache_paper_resul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myPapers\loop_cache_paper\loop_cache_paper_result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myPapers\loop_cache_paper\loop_cache_ppt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myPapers\loop_cache_paper\loop_cache_ppt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myPapers\loop_cache_paper\loop_cache_paper_results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Research\Presentations\GLSVLSI10\loop_cache_ppt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myPapers\loop_cache_paper\loop_cache_paper_results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isha\Documents\Research\Presentations\GLSVLSI10\loop_cache_ppt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514560679915068E-2"/>
          <c:y val="7.1544715447154475E-2"/>
          <c:w val="0.91106686664166958"/>
          <c:h val="0.53427609262683562"/>
        </c:manualLayout>
      </c:layout>
      <c:barChart>
        <c:barDir val="col"/>
        <c:grouping val="clustered"/>
        <c:ser>
          <c:idx val="0"/>
          <c:order val="0"/>
          <c:tx>
            <c:strRef>
              <c:f>GLSVLSI10!$A$76</c:f>
              <c:strCache>
                <c:ptCount val="1"/>
                <c:pt idx="0">
                  <c:v>DLC</c:v>
                </c:pt>
              </c:strCache>
            </c:strRef>
          </c:tx>
          <c:cat>
            <c:strRef>
              <c:f>GLSVLSI10!$B$75:$Y$75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GLSVLSI10!$B$76:$Y$76</c:f>
              <c:numCache>
                <c:formatCode>0.00%</c:formatCode>
                <c:ptCount val="24"/>
                <c:pt idx="0">
                  <c:v>6.0066389605130152E-2</c:v>
                </c:pt>
                <c:pt idx="1">
                  <c:v>0.10609572052445804</c:v>
                </c:pt>
                <c:pt idx="2">
                  <c:v>0.17266253812429921</c:v>
                </c:pt>
                <c:pt idx="3">
                  <c:v>0.23062291272295388</c:v>
                </c:pt>
                <c:pt idx="4">
                  <c:v>0.23062291272295388</c:v>
                </c:pt>
                <c:pt idx="5">
                  <c:v>0.23062367124455407</c:v>
                </c:pt>
                <c:pt idx="6">
                  <c:v>0.23062186789726621</c:v>
                </c:pt>
                <c:pt idx="7">
                  <c:v>0.180188001834517</c:v>
                </c:pt>
                <c:pt idx="8">
                  <c:v>7.2978116277832419E-2</c:v>
                </c:pt>
                <c:pt idx="9">
                  <c:v>0.1152228648740517</c:v>
                </c:pt>
                <c:pt idx="10">
                  <c:v>0.14126974726027741</c:v>
                </c:pt>
                <c:pt idx="11">
                  <c:v>0.15439428216033163</c:v>
                </c:pt>
                <c:pt idx="12">
                  <c:v>0.15626530481194775</c:v>
                </c:pt>
                <c:pt idx="13">
                  <c:v>0.15628047039816353</c:v>
                </c:pt>
                <c:pt idx="14">
                  <c:v>0.15628047039816353</c:v>
                </c:pt>
                <c:pt idx="15">
                  <c:v>0.13609875088296933</c:v>
                </c:pt>
                <c:pt idx="16">
                  <c:v>2.2654369591886999E-5</c:v>
                </c:pt>
                <c:pt idx="17">
                  <c:v>4.4931166357242971E-5</c:v>
                </c:pt>
                <c:pt idx="18">
                  <c:v>6.7207963122598407E-5</c:v>
                </c:pt>
                <c:pt idx="19">
                  <c:v>6.7207963122598407E-5</c:v>
                </c:pt>
                <c:pt idx="20">
                  <c:v>6.7207963122598407E-5</c:v>
                </c:pt>
                <c:pt idx="21">
                  <c:v>6.7207963122598407E-5</c:v>
                </c:pt>
                <c:pt idx="22">
                  <c:v>6.7207963122598407E-5</c:v>
                </c:pt>
                <c:pt idx="23">
                  <c:v>5.7660764508873864E-5</c:v>
                </c:pt>
              </c:numCache>
            </c:numRef>
          </c:val>
        </c:ser>
        <c:ser>
          <c:idx val="1"/>
          <c:order val="1"/>
          <c:tx>
            <c:strRef>
              <c:f>GLSVLSI10!$A$77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GLSVLSI10!$B$75:$Y$75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GLSVLSI10!$B$77:$Y$77</c:f>
              <c:numCache>
                <c:formatCode>0.00%</c:formatCode>
                <c:ptCount val="24"/>
                <c:pt idx="0">
                  <c:v>0.11749584823728755</c:v>
                </c:pt>
                <c:pt idx="1">
                  <c:v>0.18788391642619653</c:v>
                </c:pt>
                <c:pt idx="2">
                  <c:v>0.30831201425188054</c:v>
                </c:pt>
                <c:pt idx="3">
                  <c:v>0.36836064892671538</c:v>
                </c:pt>
                <c:pt idx="4">
                  <c:v>0.3950000528909019</c:v>
                </c:pt>
                <c:pt idx="5">
                  <c:v>0.40585090832123238</c:v>
                </c:pt>
                <c:pt idx="6">
                  <c:v>0.41402888848489311</c:v>
                </c:pt>
                <c:pt idx="7">
                  <c:v>0.31384746821987886</c:v>
                </c:pt>
                <c:pt idx="8">
                  <c:v>0.13642505761656101</c:v>
                </c:pt>
                <c:pt idx="9">
                  <c:v>0.23389872437072601</c:v>
                </c:pt>
                <c:pt idx="10">
                  <c:v>0.35211240649441838</c:v>
                </c:pt>
                <c:pt idx="11">
                  <c:v>0.46421764860890274</c:v>
                </c:pt>
                <c:pt idx="12">
                  <c:v>0.56259825546724751</c:v>
                </c:pt>
                <c:pt idx="13">
                  <c:v>0.56261342105346801</c:v>
                </c:pt>
                <c:pt idx="14">
                  <c:v>0.56261342105346801</c:v>
                </c:pt>
                <c:pt idx="15">
                  <c:v>0.41063984780925838</c:v>
                </c:pt>
                <c:pt idx="16">
                  <c:v>3.6498067453624897E-2</c:v>
                </c:pt>
                <c:pt idx="17">
                  <c:v>7.9159727793121748E-2</c:v>
                </c:pt>
                <c:pt idx="18">
                  <c:v>0.16879371306035826</c:v>
                </c:pt>
                <c:pt idx="19">
                  <c:v>0.32562941078285679</c:v>
                </c:pt>
                <c:pt idx="20">
                  <c:v>0.39519979932962179</c:v>
                </c:pt>
                <c:pt idx="21">
                  <c:v>0.53434057642315358</c:v>
                </c:pt>
                <c:pt idx="22">
                  <c:v>0.74346852662091301</c:v>
                </c:pt>
                <c:pt idx="23">
                  <c:v>0.32615568878051632</c:v>
                </c:pt>
              </c:numCache>
            </c:numRef>
          </c:val>
        </c:ser>
        <c:axId val="50924928"/>
        <c:axId val="50968064"/>
      </c:barChart>
      <c:catAx>
        <c:axId val="509249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en-US" sz="1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000" b="1" dirty="0">
                    <a:latin typeface="Times New Roman" pitchFamily="18" charset="0"/>
                    <a:cs typeface="Times New Roman" pitchFamily="18" charset="0"/>
                  </a:rPr>
                  <a:t>Entries</a:t>
                </a:r>
              </a:p>
            </c:rich>
          </c:tx>
          <c:layout>
            <c:manualLayout>
              <c:xMode val="edge"/>
              <c:yMode val="edge"/>
              <c:x val="0.47221459817522832"/>
              <c:y val="0.86836017193029658"/>
            </c:manualLayout>
          </c:layout>
        </c:title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0968064"/>
        <c:crosses val="autoZero"/>
        <c:auto val="1"/>
        <c:lblAlgn val="ctr"/>
        <c:lblOffset val="100"/>
      </c:catAx>
      <c:valAx>
        <c:axId val="50968064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 b="1"/>
                </a:pPr>
                <a:r>
                  <a:rPr lang="en-US" sz="1000" b="1">
                    <a:latin typeface="Times New Roman" pitchFamily="18" charset="0"/>
                    <a:cs typeface="Times New Roman" pitchFamily="18" charset="0"/>
                  </a:rPr>
                  <a:t>Loop</a:t>
                </a:r>
                <a:r>
                  <a:rPr lang="en-US" sz="1000" b="1" baseline="0">
                    <a:latin typeface="Times New Roman" pitchFamily="18" charset="0"/>
                    <a:cs typeface="Times New Roman" pitchFamily="18" charset="0"/>
                  </a:rPr>
                  <a:t> Cache Access Rate</a:t>
                </a:r>
                <a:endParaRPr lang="en-US" sz="1000" b="1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4.7619047619047814E-3"/>
              <c:y val="9.3361580191279638E-3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092492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3279065116860573"/>
          <c:y val="9.3713767894098771E-2"/>
          <c:w val="0.39954606480642135"/>
          <c:h val="8.1284424812752026E-2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681990002050494"/>
          <c:y val="5.0925925925925923E-2"/>
          <c:w val="0.81547586252336901"/>
          <c:h val="0.45951147645676871"/>
        </c:manualLayout>
      </c:layout>
      <c:barChart>
        <c:barDir val="col"/>
        <c:grouping val="clustered"/>
        <c:ser>
          <c:idx val="0"/>
          <c:order val="0"/>
          <c:tx>
            <c:strRef>
              <c:f>GLSVLSI10!$A$295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GLSVLSI10!$B$294:$H$294</c:f>
              <c:strCache>
                <c:ptCount val="7"/>
                <c:pt idx="0">
                  <c:v>(E) RSPEED01 - 4</c:v>
                </c:pt>
                <c:pt idx="1">
                  <c:v>(E) RSPEED01 - 8</c:v>
                </c:pt>
                <c:pt idx="2">
                  <c:v>(E) RSPEED01 - 16</c:v>
                </c:pt>
                <c:pt idx="3">
                  <c:v>(E) RSPEED01 - 32</c:v>
                </c:pt>
                <c:pt idx="4">
                  <c:v>(E) RSPEED01 - 64</c:v>
                </c:pt>
                <c:pt idx="5">
                  <c:v>(E) RSPEED01 - 128</c:v>
                </c:pt>
                <c:pt idx="6">
                  <c:v>(E) RSPEED01 - 256</c:v>
                </c:pt>
              </c:strCache>
            </c:strRef>
          </c:cat>
          <c:val>
            <c:numRef>
              <c:f>GLSVLSI10!$B$295:$H$295</c:f>
              <c:numCache>
                <c:formatCode>0.00%</c:formatCode>
                <c:ptCount val="7"/>
                <c:pt idx="0">
                  <c:v>8.5130599700080083E-4</c:v>
                </c:pt>
                <c:pt idx="1">
                  <c:v>1.67086823554492E-3</c:v>
                </c:pt>
                <c:pt idx="2">
                  <c:v>2.3853928369532498E-3</c:v>
                </c:pt>
                <c:pt idx="3">
                  <c:v>1.2500000000000001E-2</c:v>
                </c:pt>
                <c:pt idx="4">
                  <c:v>1.2500000000000001E-2</c:v>
                </c:pt>
                <c:pt idx="5">
                  <c:v>1.2500000000000001E-2</c:v>
                </c:pt>
                <c:pt idx="6">
                  <c:v>1.2500000000000001E-2</c:v>
                </c:pt>
              </c:numCache>
            </c:numRef>
          </c:val>
        </c:ser>
        <c:ser>
          <c:idx val="1"/>
          <c:order val="1"/>
          <c:tx>
            <c:strRef>
              <c:f>GLSVLSI10!$A$296</c:f>
              <c:strCache>
                <c:ptCount val="1"/>
                <c:pt idx="0">
                  <c:v>PLC</c:v>
                </c:pt>
              </c:strCache>
            </c:strRef>
          </c:tx>
          <c:cat>
            <c:strRef>
              <c:f>GLSVLSI10!$B$294:$H$294</c:f>
              <c:strCache>
                <c:ptCount val="7"/>
                <c:pt idx="0">
                  <c:v>(E) RSPEED01 - 4</c:v>
                </c:pt>
                <c:pt idx="1">
                  <c:v>(E) RSPEED01 - 8</c:v>
                </c:pt>
                <c:pt idx="2">
                  <c:v>(E) RSPEED01 - 16</c:v>
                </c:pt>
                <c:pt idx="3">
                  <c:v>(E) RSPEED01 - 32</c:v>
                </c:pt>
                <c:pt idx="4">
                  <c:v>(E) RSPEED01 - 64</c:v>
                </c:pt>
                <c:pt idx="5">
                  <c:v>(E) RSPEED01 - 128</c:v>
                </c:pt>
                <c:pt idx="6">
                  <c:v>(E) RSPEED01 - 256</c:v>
                </c:pt>
              </c:strCache>
            </c:strRef>
          </c:cat>
          <c:val>
            <c:numRef>
              <c:f>GLSVLSI10!$B$296:$H$296</c:f>
              <c:numCache>
                <c:formatCode>0.00%</c:formatCode>
                <c:ptCount val="7"/>
                <c:pt idx="0">
                  <c:v>1.7611362921802598E-2</c:v>
                </c:pt>
                <c:pt idx="1">
                  <c:v>3.1453609185629318E-2</c:v>
                </c:pt>
                <c:pt idx="2">
                  <c:v>5.4103493353070672E-2</c:v>
                </c:pt>
                <c:pt idx="3">
                  <c:v>0.12455091418081556</c:v>
                </c:pt>
                <c:pt idx="4">
                  <c:v>0.145240245917649</c:v>
                </c:pt>
                <c:pt idx="5">
                  <c:v>0.29462470751134612</c:v>
                </c:pt>
                <c:pt idx="6">
                  <c:v>0.5088504786370126</c:v>
                </c:pt>
              </c:numCache>
            </c:numRef>
          </c:val>
        </c:ser>
        <c:axId val="25778816"/>
        <c:axId val="25813760"/>
      </c:barChart>
      <c:catAx>
        <c:axId val="25778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900">
                    <a:latin typeface="Times New Roman" pitchFamily="18" charset="0"/>
                    <a:cs typeface="Times New Roman" pitchFamily="18" charset="0"/>
                  </a:rPr>
                  <a:t>Entries</a:t>
                </a:r>
              </a:p>
            </c:rich>
          </c:tx>
          <c:layout>
            <c:manualLayout>
              <c:xMode val="edge"/>
              <c:yMode val="edge"/>
              <c:x val="0.40000366233290791"/>
              <c:y val="0.93821741032370964"/>
            </c:manualLayout>
          </c:layout>
        </c:title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813760"/>
        <c:crosses val="autoZero"/>
        <c:auto val="1"/>
        <c:lblAlgn val="ctr"/>
        <c:lblOffset val="100"/>
      </c:catAx>
      <c:valAx>
        <c:axId val="25813760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900" b="1" dirty="0">
                    <a:latin typeface="Times New Roman" pitchFamily="18" charset="0"/>
                    <a:cs typeface="Times New Roman" pitchFamily="18" charset="0"/>
                  </a:rPr>
                  <a:t>Loop Cache Access Rate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77881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5392792411055339"/>
          <c:y val="7.9327102253329562E-2"/>
          <c:w val="0.15273881450287824"/>
          <c:h val="0.1469014289880432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529126156322795"/>
          <c:y val="5.0925925925925923E-2"/>
          <c:w val="0.82116583275547683"/>
          <c:h val="0.44297192047736417"/>
        </c:manualLayout>
      </c:layout>
      <c:barChart>
        <c:barDir val="col"/>
        <c:grouping val="clustered"/>
        <c:ser>
          <c:idx val="0"/>
          <c:order val="0"/>
          <c:tx>
            <c:strRef>
              <c:f>GLSVLSI10!$A$135</c:f>
              <c:strCache>
                <c:ptCount val="1"/>
                <c:pt idx="0">
                  <c:v>DLC</c:v>
                </c:pt>
              </c:strCache>
            </c:strRef>
          </c:tx>
          <c:cat>
            <c:strRef>
              <c:f>GLSVLSI10!$B$134:$J$134</c:f>
              <c:strCache>
                <c:ptCount val="9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  <c:pt idx="7">
                  <c:v>(M) CRC32 - 32</c:v>
                </c:pt>
                <c:pt idx="8">
                  <c:v>(P) blit - 32</c:v>
                </c:pt>
              </c:strCache>
            </c:strRef>
          </c:cat>
          <c:val>
            <c:numRef>
              <c:f>GLSVLSI10!$B$135:$J$135</c:f>
              <c:numCache>
                <c:formatCode>0.00%</c:formatCode>
                <c:ptCount val="9"/>
                <c:pt idx="0">
                  <c:v>4.0000000000000022E-2</c:v>
                </c:pt>
                <c:pt idx="1">
                  <c:v>4.0000000000000022E-2</c:v>
                </c:pt>
                <c:pt idx="2">
                  <c:v>4.0000000000000022E-2</c:v>
                </c:pt>
                <c:pt idx="3">
                  <c:v>4.0000000000000022E-2</c:v>
                </c:pt>
                <c:pt idx="4">
                  <c:v>4.0000000000000022E-2</c:v>
                </c:pt>
                <c:pt idx="5">
                  <c:v>4.0000000000000022E-2</c:v>
                </c:pt>
                <c:pt idx="6">
                  <c:v>4.0000000000000022E-2</c:v>
                </c:pt>
                <c:pt idx="7">
                  <c:v>9.5653046011632256E-6</c:v>
                </c:pt>
                <c:pt idx="8">
                  <c:v>7.9539903661537369E-6</c:v>
                </c:pt>
              </c:numCache>
            </c:numRef>
          </c:val>
        </c:ser>
        <c:ser>
          <c:idx val="1"/>
          <c:order val="1"/>
          <c:tx>
            <c:strRef>
              <c:f>GLSVLSI10!$A$136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GLSVLSI10!$B$134:$J$134</c:f>
              <c:strCache>
                <c:ptCount val="9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  <c:pt idx="7">
                  <c:v>(M) CRC32 - 32</c:v>
                </c:pt>
                <c:pt idx="8">
                  <c:v>(P) blit - 32</c:v>
                </c:pt>
              </c:strCache>
            </c:strRef>
          </c:cat>
          <c:val>
            <c:numRef>
              <c:f>GLSVLSI10!$B$136:$J$136</c:f>
              <c:numCache>
                <c:formatCode>0.00%</c:formatCode>
                <c:ptCount val="9"/>
                <c:pt idx="0">
                  <c:v>0.21266057348601</c:v>
                </c:pt>
                <c:pt idx="1">
                  <c:v>0.39783638660688725</c:v>
                </c:pt>
                <c:pt idx="2">
                  <c:v>0.71575633655191895</c:v>
                </c:pt>
                <c:pt idx="3">
                  <c:v>0.97904370940422403</c:v>
                </c:pt>
                <c:pt idx="4">
                  <c:v>0.97904363301829256</c:v>
                </c:pt>
                <c:pt idx="5">
                  <c:v>0.97905113455244264</c:v>
                </c:pt>
                <c:pt idx="6">
                  <c:v>0.97904437141618905</c:v>
                </c:pt>
                <c:pt idx="7">
                  <c:v>0.99739285643029463</c:v>
                </c:pt>
                <c:pt idx="8">
                  <c:v>0.99494421651551679</c:v>
                </c:pt>
              </c:numCache>
            </c:numRef>
          </c:val>
        </c:ser>
        <c:axId val="51390336"/>
        <c:axId val="51408896"/>
      </c:barChart>
      <c:catAx>
        <c:axId val="51390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Entries</a:t>
                </a:r>
              </a:p>
            </c:rich>
          </c:tx>
          <c:layout>
            <c:manualLayout>
              <c:xMode val="edge"/>
              <c:yMode val="edge"/>
              <c:x val="0.41628138964516936"/>
              <c:y val="0.91772145878168565"/>
            </c:manualLayout>
          </c:layout>
        </c:title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1408896"/>
        <c:crosses val="autoZero"/>
        <c:auto val="1"/>
        <c:lblAlgn val="ctr"/>
        <c:lblOffset val="100"/>
      </c:catAx>
      <c:valAx>
        <c:axId val="51408896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Loop Cache Access Rate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139033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2045758719364037"/>
          <c:y val="6.3307910816294513E-2"/>
          <c:w val="0.16484281090774192"/>
          <c:h val="0.146901428988043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txPr>
    <a:bodyPr/>
    <a:lstStyle/>
    <a:p>
      <a:pPr>
        <a:defRPr sz="9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514560679915068E-2"/>
          <c:y val="7.1544715447154475E-2"/>
          <c:w val="0.91106686664166958"/>
          <c:h val="0.53427609262683562"/>
        </c:manualLayout>
      </c:layout>
      <c:barChart>
        <c:barDir val="col"/>
        <c:grouping val="clustered"/>
        <c:ser>
          <c:idx val="0"/>
          <c:order val="0"/>
          <c:tx>
            <c:strRef>
              <c:f>GLSVLSI10!$A$76</c:f>
              <c:strCache>
                <c:ptCount val="1"/>
                <c:pt idx="0">
                  <c:v>DLC</c:v>
                </c:pt>
              </c:strCache>
            </c:strRef>
          </c:tx>
          <c:cat>
            <c:strRef>
              <c:f>GLSVLSI10!$B$75:$Y$75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GLSVLSI10!$B$76:$Y$76</c:f>
              <c:numCache>
                <c:formatCode>0.00%</c:formatCode>
                <c:ptCount val="24"/>
                <c:pt idx="0">
                  <c:v>6.0066389605129812E-2</c:v>
                </c:pt>
                <c:pt idx="1">
                  <c:v>0.10609572052445808</c:v>
                </c:pt>
                <c:pt idx="2">
                  <c:v>0.17266253812429921</c:v>
                </c:pt>
                <c:pt idx="3">
                  <c:v>0.23062291272295388</c:v>
                </c:pt>
                <c:pt idx="4">
                  <c:v>0.23062291272295388</c:v>
                </c:pt>
                <c:pt idx="5">
                  <c:v>0.23062367124455396</c:v>
                </c:pt>
                <c:pt idx="6">
                  <c:v>0.23062186789726621</c:v>
                </c:pt>
                <c:pt idx="7">
                  <c:v>0.180188001834517</c:v>
                </c:pt>
                <c:pt idx="8">
                  <c:v>7.2978116277832419E-2</c:v>
                </c:pt>
                <c:pt idx="9">
                  <c:v>0.11522286487405113</c:v>
                </c:pt>
                <c:pt idx="10">
                  <c:v>0.14126974726027741</c:v>
                </c:pt>
                <c:pt idx="11">
                  <c:v>0.15439428216033177</c:v>
                </c:pt>
                <c:pt idx="12">
                  <c:v>0.15626530481194786</c:v>
                </c:pt>
                <c:pt idx="13">
                  <c:v>0.15628047039816359</c:v>
                </c:pt>
                <c:pt idx="14">
                  <c:v>0.15628047039816359</c:v>
                </c:pt>
                <c:pt idx="15">
                  <c:v>0.13609875088296944</c:v>
                </c:pt>
                <c:pt idx="16">
                  <c:v>2.2654369591886816E-5</c:v>
                </c:pt>
                <c:pt idx="17">
                  <c:v>4.4931166357242828E-5</c:v>
                </c:pt>
                <c:pt idx="18">
                  <c:v>6.7207963122598149E-5</c:v>
                </c:pt>
                <c:pt idx="19">
                  <c:v>6.7207963122598149E-5</c:v>
                </c:pt>
                <c:pt idx="20">
                  <c:v>6.7207963122598149E-5</c:v>
                </c:pt>
                <c:pt idx="21">
                  <c:v>6.7207963122598149E-5</c:v>
                </c:pt>
                <c:pt idx="22">
                  <c:v>6.7207963122598149E-5</c:v>
                </c:pt>
                <c:pt idx="23">
                  <c:v>5.7660764508873675E-5</c:v>
                </c:pt>
              </c:numCache>
            </c:numRef>
          </c:val>
        </c:ser>
        <c:ser>
          <c:idx val="1"/>
          <c:order val="1"/>
          <c:tx>
            <c:strRef>
              <c:f>GLSVLSI10!$A$77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GLSVLSI10!$B$75:$Y$75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GLSVLSI10!$B$77:$Y$77</c:f>
              <c:numCache>
                <c:formatCode>0.00%</c:formatCode>
                <c:ptCount val="24"/>
                <c:pt idx="0">
                  <c:v>0.1174958482372872</c:v>
                </c:pt>
                <c:pt idx="1">
                  <c:v>0.18788391642619659</c:v>
                </c:pt>
                <c:pt idx="2">
                  <c:v>0.30831201425188076</c:v>
                </c:pt>
                <c:pt idx="3">
                  <c:v>0.36836064892671538</c:v>
                </c:pt>
                <c:pt idx="4">
                  <c:v>0.39500005289090201</c:v>
                </c:pt>
                <c:pt idx="5">
                  <c:v>0.40585090832123238</c:v>
                </c:pt>
                <c:pt idx="6">
                  <c:v>0.41402888848489333</c:v>
                </c:pt>
                <c:pt idx="7">
                  <c:v>0.31384746821987908</c:v>
                </c:pt>
                <c:pt idx="8">
                  <c:v>0.13642505761656101</c:v>
                </c:pt>
                <c:pt idx="9">
                  <c:v>0.23389872437072601</c:v>
                </c:pt>
                <c:pt idx="10">
                  <c:v>0.35211240649441838</c:v>
                </c:pt>
                <c:pt idx="11">
                  <c:v>0.46421764860890274</c:v>
                </c:pt>
                <c:pt idx="12">
                  <c:v>0.56259825546724751</c:v>
                </c:pt>
                <c:pt idx="13">
                  <c:v>0.56261342105346801</c:v>
                </c:pt>
                <c:pt idx="14">
                  <c:v>0.56261342105346801</c:v>
                </c:pt>
                <c:pt idx="15">
                  <c:v>0.41063984780925838</c:v>
                </c:pt>
                <c:pt idx="16">
                  <c:v>3.6498067453624834E-2</c:v>
                </c:pt>
                <c:pt idx="17">
                  <c:v>7.9159727793121193E-2</c:v>
                </c:pt>
                <c:pt idx="18">
                  <c:v>0.16879371306035726</c:v>
                </c:pt>
                <c:pt idx="19">
                  <c:v>0.32562941078285706</c:v>
                </c:pt>
                <c:pt idx="20">
                  <c:v>0.39519979932962207</c:v>
                </c:pt>
                <c:pt idx="21">
                  <c:v>0.53434057642315391</c:v>
                </c:pt>
                <c:pt idx="22">
                  <c:v>0.74346852662091301</c:v>
                </c:pt>
                <c:pt idx="23">
                  <c:v>0.32615568878051632</c:v>
                </c:pt>
              </c:numCache>
            </c:numRef>
          </c:val>
        </c:ser>
        <c:ser>
          <c:idx val="2"/>
          <c:order val="2"/>
          <c:tx>
            <c:strRef>
              <c:f>GLSVLSI10!$A$78</c:f>
              <c:strCache>
                <c:ptCount val="1"/>
                <c:pt idx="0">
                  <c:v>PLC</c:v>
                </c:pt>
              </c:strCache>
            </c:strRef>
          </c:tx>
          <c:cat>
            <c:strRef>
              <c:f>GLSVLSI10!$B$75:$Y$75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GLSVLSI10!$B$78:$Y$78</c:f>
              <c:numCache>
                <c:formatCode>0.00%</c:formatCode>
                <c:ptCount val="24"/>
                <c:pt idx="0">
                  <c:v>3.8787583697963805E-2</c:v>
                </c:pt>
                <c:pt idx="1">
                  <c:v>6.8936251584734834E-2</c:v>
                </c:pt>
                <c:pt idx="2">
                  <c:v>0.16440128986495076</c:v>
                </c:pt>
                <c:pt idx="3">
                  <c:v>0.24725295840261804</c:v>
                </c:pt>
                <c:pt idx="4">
                  <c:v>0.31483243653605308</c:v>
                </c:pt>
                <c:pt idx="5">
                  <c:v>0.39155673689395842</c:v>
                </c:pt>
                <c:pt idx="6">
                  <c:v>0.53140037204012003</c:v>
                </c:pt>
                <c:pt idx="7">
                  <c:v>0.25102394700291208</c:v>
                </c:pt>
                <c:pt idx="8">
                  <c:v>4.5384766938664133E-2</c:v>
                </c:pt>
                <c:pt idx="9">
                  <c:v>8.8190175538305368E-2</c:v>
                </c:pt>
                <c:pt idx="10">
                  <c:v>0.20471137630910621</c:v>
                </c:pt>
                <c:pt idx="11">
                  <c:v>0.32768512943864897</c:v>
                </c:pt>
                <c:pt idx="12">
                  <c:v>0.469604031974859</c:v>
                </c:pt>
                <c:pt idx="13">
                  <c:v>0.53031181817611361</c:v>
                </c:pt>
                <c:pt idx="14">
                  <c:v>0.52849363635793001</c:v>
                </c:pt>
                <c:pt idx="15">
                  <c:v>0.31348299067623597</c:v>
                </c:pt>
                <c:pt idx="16">
                  <c:v>1.4095478291803338E-2</c:v>
                </c:pt>
                <c:pt idx="17">
                  <c:v>2.6837183695297012E-2</c:v>
                </c:pt>
                <c:pt idx="18">
                  <c:v>6.104485117744881E-2</c:v>
                </c:pt>
                <c:pt idx="19">
                  <c:v>0.13215028093864667</c:v>
                </c:pt>
                <c:pt idx="20">
                  <c:v>0.29073163810463876</c:v>
                </c:pt>
                <c:pt idx="21">
                  <c:v>0.52418205843835597</c:v>
                </c:pt>
                <c:pt idx="22">
                  <c:v>0.89674641706101765</c:v>
                </c:pt>
                <c:pt idx="23">
                  <c:v>0.27796970110102931</c:v>
                </c:pt>
              </c:numCache>
            </c:numRef>
          </c:val>
        </c:ser>
        <c:ser>
          <c:idx val="3"/>
          <c:order val="3"/>
          <c:tx>
            <c:strRef>
              <c:f>GLSVLSI10!$A$79</c:f>
              <c:strCache>
                <c:ptCount val="1"/>
                <c:pt idx="0">
                  <c:v>HLC</c:v>
                </c:pt>
              </c:strCache>
            </c:strRef>
          </c:tx>
          <c:cat>
            <c:strRef>
              <c:f>GLSVLSI10!$B$75:$Y$75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GLSVLSI10!$B$79:$Y$79</c:f>
              <c:numCache>
                <c:formatCode>0.00%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0.32659550128736697</c:v>
                </c:pt>
                <c:pt idx="5">
                  <c:v>0.40748846996208693</c:v>
                </c:pt>
                <c:pt idx="6">
                  <c:v>0.52181548025440805</c:v>
                </c:pt>
                <c:pt idx="7">
                  <c:v>0.41863315050127253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0.47083456595006207</c:v>
                </c:pt>
                <c:pt idx="13">
                  <c:v>0.58166281585925317</c:v>
                </c:pt>
                <c:pt idx="14">
                  <c:v>0.61903186253646492</c:v>
                </c:pt>
                <c:pt idx="15">
                  <c:v>0.55717641478192259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0.27984383768935484</c:v>
                </c:pt>
                <c:pt idx="21">
                  <c:v>0.54065703551821864</c:v>
                </c:pt>
                <c:pt idx="22">
                  <c:v>0.83659418164818744</c:v>
                </c:pt>
                <c:pt idx="23">
                  <c:v>0.55236501828524698</c:v>
                </c:pt>
              </c:numCache>
            </c:numRef>
          </c:val>
        </c:ser>
        <c:axId val="24659072"/>
        <c:axId val="24660992"/>
      </c:barChart>
      <c:catAx>
        <c:axId val="24659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en-US" sz="1000" b="1" dirty="0" smtClean="0">
                    <a:latin typeface="Times New Roman" pitchFamily="18" charset="0"/>
                    <a:cs typeface="Times New Roman" pitchFamily="18" charset="0"/>
                  </a:rPr>
                  <a:t>Entries</a:t>
                </a:r>
                <a:endParaRPr lang="en-US" sz="1000" b="1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43888126484189705"/>
              <c:y val="0.86836017193029658"/>
            </c:manualLayout>
          </c:layout>
        </c:title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4660992"/>
        <c:crosses val="autoZero"/>
        <c:auto val="1"/>
        <c:lblAlgn val="ctr"/>
        <c:lblOffset val="100"/>
      </c:catAx>
      <c:valAx>
        <c:axId val="24660992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 b="1"/>
                </a:pPr>
                <a:r>
                  <a:rPr lang="en-US" sz="1000" b="1">
                    <a:latin typeface="Times New Roman" pitchFamily="18" charset="0"/>
                    <a:cs typeface="Times New Roman" pitchFamily="18" charset="0"/>
                  </a:rPr>
                  <a:t>Loop</a:t>
                </a:r>
                <a:r>
                  <a:rPr lang="en-US" sz="1000" b="1" baseline="0">
                    <a:latin typeface="Times New Roman" pitchFamily="18" charset="0"/>
                    <a:cs typeface="Times New Roman" pitchFamily="18" charset="0"/>
                  </a:rPr>
                  <a:t> Cache Access Rate</a:t>
                </a:r>
                <a:endParaRPr lang="en-US" sz="1000" b="1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3.1746031746031746E-3"/>
              <c:y val="9.336158019127936E-3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465907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327906511686059"/>
          <c:y val="9.3713767894098771E-2"/>
          <c:w val="0.39954606480642146"/>
          <c:h val="8.1284424812752012E-2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89389589435827"/>
          <c:y val="5.0925925925925923E-2"/>
          <c:w val="0.8316969161949529"/>
          <c:h val="0.46858449985418754"/>
        </c:manualLayout>
      </c:layout>
      <c:barChart>
        <c:barDir val="col"/>
        <c:grouping val="clustered"/>
        <c:ser>
          <c:idx val="0"/>
          <c:order val="0"/>
          <c:tx>
            <c:strRef>
              <c:f>GLSVLSI10!$A$188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GLSVLSI10!$B$187:$I$187</c:f>
              <c:strCache>
                <c:ptCount val="8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  <c:pt idx="7">
                  <c:v>(E) PNTRCH01 - Avg</c:v>
                </c:pt>
              </c:strCache>
            </c:strRef>
          </c:cat>
          <c:val>
            <c:numRef>
              <c:f>GLSVLSI10!$B$188:$I$188</c:f>
              <c:numCache>
                <c:formatCode>0.00%</c:formatCode>
                <c:ptCount val="8"/>
                <c:pt idx="0">
                  <c:v>0.21266057348601</c:v>
                </c:pt>
                <c:pt idx="1">
                  <c:v>0.39783638660688703</c:v>
                </c:pt>
                <c:pt idx="2">
                  <c:v>0.71575633655191895</c:v>
                </c:pt>
                <c:pt idx="3">
                  <c:v>0.97904370940422403</c:v>
                </c:pt>
                <c:pt idx="4">
                  <c:v>0.97904363301829211</c:v>
                </c:pt>
                <c:pt idx="5">
                  <c:v>0.97905113455244264</c:v>
                </c:pt>
                <c:pt idx="6">
                  <c:v>0.97904437141618883</c:v>
                </c:pt>
                <c:pt idx="7">
                  <c:v>0.74891944929085064</c:v>
                </c:pt>
              </c:numCache>
            </c:numRef>
          </c:val>
        </c:ser>
        <c:ser>
          <c:idx val="1"/>
          <c:order val="1"/>
          <c:tx>
            <c:strRef>
              <c:f>GLSVLSI10!$A$189</c:f>
              <c:strCache>
                <c:ptCount val="1"/>
                <c:pt idx="0">
                  <c:v>PLC</c:v>
                </c:pt>
              </c:strCache>
            </c:strRef>
          </c:tx>
          <c:cat>
            <c:strRef>
              <c:f>GLSVLSI10!$B$187:$I$187</c:f>
              <c:strCache>
                <c:ptCount val="8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  <c:pt idx="7">
                  <c:v>(E) PNTRCH01 - Avg</c:v>
                </c:pt>
              </c:strCache>
            </c:strRef>
          </c:cat>
          <c:val>
            <c:numRef>
              <c:f>GLSVLSI10!$B$189:$I$189</c:f>
              <c:numCache>
                <c:formatCode>0.00%</c:formatCode>
                <c:ptCount val="8"/>
                <c:pt idx="0">
                  <c:v>1.3003708904850211E-4</c:v>
                </c:pt>
                <c:pt idx="1">
                  <c:v>2.6007534824967066E-4</c:v>
                </c:pt>
                <c:pt idx="2">
                  <c:v>4.3129768937579215E-2</c:v>
                </c:pt>
                <c:pt idx="3">
                  <c:v>0.1445106481386482</c:v>
                </c:pt>
                <c:pt idx="4">
                  <c:v>0.23059515991498997</c:v>
                </c:pt>
                <c:pt idx="5">
                  <c:v>0.54081679320889064</c:v>
                </c:pt>
                <c:pt idx="6">
                  <c:v>0.99101945802083968</c:v>
                </c:pt>
                <c:pt idx="7">
                  <c:v>0.27863742009403503</c:v>
                </c:pt>
              </c:numCache>
            </c:numRef>
          </c:val>
        </c:ser>
        <c:ser>
          <c:idx val="2"/>
          <c:order val="2"/>
          <c:tx>
            <c:strRef>
              <c:f>GLSVLSI10!$A$190</c:f>
              <c:strCache>
                <c:ptCount val="1"/>
                <c:pt idx="0">
                  <c:v>HLC</c:v>
                </c:pt>
              </c:strCache>
            </c:strRef>
          </c:tx>
          <c:cat>
            <c:strRef>
              <c:f>GLSVLSI10!$B$187:$I$187</c:f>
              <c:strCache>
                <c:ptCount val="8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  <c:pt idx="7">
                  <c:v>(E) PNTRCH01 - Avg</c:v>
                </c:pt>
              </c:strCache>
            </c:strRef>
          </c:cat>
          <c:val>
            <c:numRef>
              <c:f>GLSVLSI10!$B$190:$I$190</c:f>
              <c:numCache>
                <c:formatCode>General</c:formatCode>
                <c:ptCount val="8"/>
                <c:pt idx="4" formatCode="0.00%">
                  <c:v>0.14522464177352484</c:v>
                </c:pt>
                <c:pt idx="5" formatCode="0.00%">
                  <c:v>0.3969505048771384</c:v>
                </c:pt>
                <c:pt idx="6" formatCode="0.00%">
                  <c:v>0.93780133486898964</c:v>
                </c:pt>
                <c:pt idx="7" formatCode="0.00%">
                  <c:v>0.49332549383988783</c:v>
                </c:pt>
              </c:numCache>
            </c:numRef>
          </c:val>
        </c:ser>
        <c:axId val="25096192"/>
        <c:axId val="25098112"/>
      </c:barChart>
      <c:catAx>
        <c:axId val="25096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Entries</a:t>
                </a:r>
              </a:p>
            </c:rich>
          </c:tx>
          <c:layout>
            <c:manualLayout>
              <c:xMode val="edge"/>
              <c:yMode val="edge"/>
              <c:x val="0.33556298200954776"/>
              <c:y val="0.92563999176907463"/>
            </c:manualLayout>
          </c:layout>
        </c:title>
        <c:tickLblPos val="nextTo"/>
        <c:crossAx val="25098112"/>
        <c:crosses val="autoZero"/>
        <c:auto val="1"/>
        <c:lblAlgn val="ctr"/>
        <c:lblOffset val="100"/>
      </c:catAx>
      <c:valAx>
        <c:axId val="25098112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Loop Cache Access Rate</a:t>
                </a:r>
              </a:p>
            </c:rich>
          </c:tx>
          <c:layout/>
        </c:title>
        <c:numFmt formatCode="0%" sourceLinked="0"/>
        <c:tickLblPos val="nextTo"/>
        <c:crossAx val="2509619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5116744027940912"/>
          <c:y val="6.386470042896461E-2"/>
          <c:w val="0.12868971607370555"/>
          <c:h val="0.22035214348206494"/>
        </c:manualLayout>
      </c:layout>
    </c:legend>
    <c:plotVisOnly val="1"/>
  </c:chart>
  <c:txPr>
    <a:bodyPr/>
    <a:lstStyle/>
    <a:p>
      <a:pPr>
        <a:defRPr sz="900">
          <a:latin typeface="Times New Roman" pitchFamily="18" charset="0"/>
          <a:cs typeface="Times New Roman" pitchFamily="18" charset="0"/>
        </a:defRPr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923474755389104"/>
          <c:y val="5.0925925925925923E-2"/>
          <c:w val="0.82472776920573754"/>
          <c:h val="0.40320468848008972"/>
        </c:manualLayout>
      </c:layout>
      <c:barChart>
        <c:barDir val="col"/>
        <c:grouping val="clustered"/>
        <c:ser>
          <c:idx val="0"/>
          <c:order val="0"/>
          <c:tx>
            <c:strRef>
              <c:f>GLSVLSI10!$A$161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GLSVLSI10!$B$160:$I$160</c:f>
              <c:strCache>
                <c:ptCount val="8"/>
                <c:pt idx="0">
                  <c:v>(E) TBLOOK01 - 4</c:v>
                </c:pt>
                <c:pt idx="1">
                  <c:v>(E) TBLOOK01 - 8</c:v>
                </c:pt>
                <c:pt idx="2">
                  <c:v>(E) TBLOOK01 - 16</c:v>
                </c:pt>
                <c:pt idx="3">
                  <c:v>(E) TBLOOK01 - 32</c:v>
                </c:pt>
                <c:pt idx="4">
                  <c:v>(E) TBLOOK01 - 64</c:v>
                </c:pt>
                <c:pt idx="5">
                  <c:v>(E) TBLOOK01 - 128</c:v>
                </c:pt>
                <c:pt idx="6">
                  <c:v>(E) TBLOOK01 - 256</c:v>
                </c:pt>
                <c:pt idx="7">
                  <c:v>(E) TBLOOK01 - Avg</c:v>
                </c:pt>
              </c:strCache>
            </c:strRef>
          </c:cat>
          <c:val>
            <c:numRef>
              <c:f>GLSVLSI10!$B$161:$I$161</c:f>
              <c:numCache>
                <c:formatCode>0.00%</c:formatCode>
                <c:ptCount val="8"/>
                <c:pt idx="0">
                  <c:v>0.35469926691384285</c:v>
                </c:pt>
                <c:pt idx="1">
                  <c:v>0.44408033623687332</c:v>
                </c:pt>
                <c:pt idx="2">
                  <c:v>0.70295811322212165</c:v>
                </c:pt>
                <c:pt idx="3">
                  <c:v>0.70306441164708677</c:v>
                </c:pt>
                <c:pt idx="4">
                  <c:v>0.70302838273398705</c:v>
                </c:pt>
                <c:pt idx="5">
                  <c:v>0.70308649680609503</c:v>
                </c:pt>
                <c:pt idx="6">
                  <c:v>0.70306647068437977</c:v>
                </c:pt>
                <c:pt idx="7">
                  <c:v>0.61628335403491108</c:v>
                </c:pt>
              </c:numCache>
            </c:numRef>
          </c:val>
        </c:ser>
        <c:ser>
          <c:idx val="1"/>
          <c:order val="1"/>
          <c:tx>
            <c:strRef>
              <c:f>GLSVLSI10!$A$162</c:f>
              <c:strCache>
                <c:ptCount val="1"/>
                <c:pt idx="0">
                  <c:v>PLC</c:v>
                </c:pt>
              </c:strCache>
            </c:strRef>
          </c:tx>
          <c:cat>
            <c:strRef>
              <c:f>GLSVLSI10!$B$160:$I$160</c:f>
              <c:strCache>
                <c:ptCount val="8"/>
                <c:pt idx="0">
                  <c:v>(E) TBLOOK01 - 4</c:v>
                </c:pt>
                <c:pt idx="1">
                  <c:v>(E) TBLOOK01 - 8</c:v>
                </c:pt>
                <c:pt idx="2">
                  <c:v>(E) TBLOOK01 - 16</c:v>
                </c:pt>
                <c:pt idx="3">
                  <c:v>(E) TBLOOK01 - 32</c:v>
                </c:pt>
                <c:pt idx="4">
                  <c:v>(E) TBLOOK01 - 64</c:v>
                </c:pt>
                <c:pt idx="5">
                  <c:v>(E) TBLOOK01 - 128</c:v>
                </c:pt>
                <c:pt idx="6">
                  <c:v>(E) TBLOOK01 - 256</c:v>
                </c:pt>
                <c:pt idx="7">
                  <c:v>(E) TBLOOK01 - Avg</c:v>
                </c:pt>
              </c:strCache>
            </c:strRef>
          </c:cat>
          <c:val>
            <c:numRef>
              <c:f>GLSVLSI10!$B$162:$I$162</c:f>
              <c:numCache>
                <c:formatCode>0.00%</c:formatCode>
                <c:ptCount val="8"/>
                <c:pt idx="0">
                  <c:v>2.2132308489411605E-3</c:v>
                </c:pt>
                <c:pt idx="1">
                  <c:v>4.4266071848704435E-3</c:v>
                </c:pt>
                <c:pt idx="2">
                  <c:v>8.1553640654340065E-2</c:v>
                </c:pt>
                <c:pt idx="3">
                  <c:v>0.13063736502083753</c:v>
                </c:pt>
                <c:pt idx="4">
                  <c:v>0.27446200981219482</c:v>
                </c:pt>
                <c:pt idx="5">
                  <c:v>0.3077137451290019</c:v>
                </c:pt>
                <c:pt idx="6">
                  <c:v>0.61549351837589328</c:v>
                </c:pt>
                <c:pt idx="7">
                  <c:v>0.20235715957515329</c:v>
                </c:pt>
              </c:numCache>
            </c:numRef>
          </c:val>
        </c:ser>
        <c:ser>
          <c:idx val="2"/>
          <c:order val="2"/>
          <c:tx>
            <c:strRef>
              <c:f>GLSVLSI10!$A$163</c:f>
              <c:strCache>
                <c:ptCount val="1"/>
                <c:pt idx="0">
                  <c:v>HLC</c:v>
                </c:pt>
              </c:strCache>
            </c:strRef>
          </c:tx>
          <c:cat>
            <c:strRef>
              <c:f>GLSVLSI10!$B$160:$I$160</c:f>
              <c:strCache>
                <c:ptCount val="8"/>
                <c:pt idx="0">
                  <c:v>(E) TBLOOK01 - 4</c:v>
                </c:pt>
                <c:pt idx="1">
                  <c:v>(E) TBLOOK01 - 8</c:v>
                </c:pt>
                <c:pt idx="2">
                  <c:v>(E) TBLOOK01 - 16</c:v>
                </c:pt>
                <c:pt idx="3">
                  <c:v>(E) TBLOOK01 - 32</c:v>
                </c:pt>
                <c:pt idx="4">
                  <c:v>(E) TBLOOK01 - 64</c:v>
                </c:pt>
                <c:pt idx="5">
                  <c:v>(E) TBLOOK01 - 128</c:v>
                </c:pt>
                <c:pt idx="6">
                  <c:v>(E) TBLOOK01 - 256</c:v>
                </c:pt>
                <c:pt idx="7">
                  <c:v>(E) TBLOOK01 - Avg</c:v>
                </c:pt>
              </c:strCache>
            </c:strRef>
          </c:cat>
          <c:val>
            <c:numRef>
              <c:f>GLSVLSI10!$B$163:$I$163</c:f>
              <c:numCache>
                <c:formatCode>General</c:formatCode>
                <c:ptCount val="8"/>
                <c:pt idx="4" formatCode="0.00%">
                  <c:v>0.13344833563601782</c:v>
                </c:pt>
                <c:pt idx="5" formatCode="0.00%">
                  <c:v>0.29283386037945308</c:v>
                </c:pt>
                <c:pt idx="6" formatCode="0.00%">
                  <c:v>0.60058320668178289</c:v>
                </c:pt>
                <c:pt idx="7" formatCode="0.00%">
                  <c:v>0.34228846756575138</c:v>
                </c:pt>
              </c:numCache>
            </c:numRef>
          </c:val>
        </c:ser>
        <c:axId val="25167360"/>
        <c:axId val="25169280"/>
      </c:barChart>
      <c:catAx>
        <c:axId val="251673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900">
                    <a:latin typeface="Times New Roman" pitchFamily="18" charset="0"/>
                    <a:cs typeface="Times New Roman" pitchFamily="18" charset="0"/>
                  </a:rPr>
                  <a:t>Entries</a:t>
                </a:r>
              </a:p>
            </c:rich>
          </c:tx>
          <c:layout>
            <c:manualLayout>
              <c:xMode val="edge"/>
              <c:yMode val="edge"/>
              <c:x val="0.40057072046532521"/>
              <c:y val="0.90235325025414925"/>
            </c:manualLayout>
          </c:layout>
        </c:title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169280"/>
        <c:crosses val="autoZero"/>
        <c:auto val="1"/>
        <c:lblAlgn val="ctr"/>
        <c:lblOffset val="100"/>
      </c:catAx>
      <c:valAx>
        <c:axId val="25169280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900">
                    <a:latin typeface="Times New Roman" pitchFamily="18" charset="0"/>
                    <a:cs typeface="Times New Roman" pitchFamily="18" charset="0"/>
                  </a:rPr>
                  <a:t>Loop Cache Access Rate</a:t>
                </a:r>
              </a:p>
            </c:rich>
          </c:tx>
          <c:layout>
            <c:manualLayout>
              <c:xMode val="edge"/>
              <c:yMode val="edge"/>
              <c:x val="0"/>
              <c:y val="2.3805774278215282E-2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16736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4822668130326674"/>
          <c:y val="5.9730687756853675E-2"/>
          <c:w val="9.1593175853018377E-2"/>
          <c:h val="0.22961140274132533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8109984352715822E-2"/>
          <c:y val="6.4327485380117039E-2"/>
          <c:w val="0.90637231721484668"/>
          <c:h val="0.54026312233591656"/>
        </c:manualLayout>
      </c:layout>
      <c:barChart>
        <c:barDir val="col"/>
        <c:grouping val="clustered"/>
        <c:ser>
          <c:idx val="0"/>
          <c:order val="0"/>
          <c:tx>
            <c:strRef>
              <c:f>GLSVLSI10!$A$105</c:f>
              <c:strCache>
                <c:ptCount val="1"/>
                <c:pt idx="0">
                  <c:v>DLC</c:v>
                </c:pt>
              </c:strCache>
            </c:strRef>
          </c:tx>
          <c:cat>
            <c:strRef>
              <c:f>GLSVLSI10!$B$104:$Y$104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GLSVLSI10!$B$105:$Y$105</c:f>
              <c:numCache>
                <c:formatCode>0.00%</c:formatCode>
                <c:ptCount val="24"/>
                <c:pt idx="0">
                  <c:v>-5.8186409014684033E-3</c:v>
                </c:pt>
                <c:pt idx="1">
                  <c:v>1.8166757338853881E-2</c:v>
                </c:pt>
                <c:pt idx="2">
                  <c:v>6.0223136248266633E-2</c:v>
                </c:pt>
                <c:pt idx="3">
                  <c:v>8.4364876428630747E-2</c:v>
                </c:pt>
                <c:pt idx="4">
                  <c:v>9.2099745159265708E-2</c:v>
                </c:pt>
                <c:pt idx="5">
                  <c:v>8.3129957678966207E-2</c:v>
                </c:pt>
                <c:pt idx="6">
                  <c:v>7.4191366247489024E-2</c:v>
                </c:pt>
                <c:pt idx="7">
                  <c:v>5.8051028314286011E-2</c:v>
                </c:pt>
                <c:pt idx="8">
                  <c:v>-5.2817646952218029E-2</c:v>
                </c:pt>
                <c:pt idx="9">
                  <c:v>-3.4692190297831008E-2</c:v>
                </c:pt>
                <c:pt idx="10">
                  <c:v>-1.3529400060463147E-2</c:v>
                </c:pt>
                <c:pt idx="11">
                  <c:v>-4.7089503229230103E-3</c:v>
                </c:pt>
                <c:pt idx="12">
                  <c:v>-9.1692390776402736E-3</c:v>
                </c:pt>
                <c:pt idx="13">
                  <c:v>-1.7339413395594208E-2</c:v>
                </c:pt>
                <c:pt idx="14">
                  <c:v>-2.6030064389080152E-2</c:v>
                </c:pt>
                <c:pt idx="15">
                  <c:v>-2.2612414927964012E-2</c:v>
                </c:pt>
                <c:pt idx="16">
                  <c:v>-3.5610370190991912E-2</c:v>
                </c:pt>
                <c:pt idx="17">
                  <c:v>-3.788959014985261E-2</c:v>
                </c:pt>
                <c:pt idx="18">
                  <c:v>-3.9784365683126606E-2</c:v>
                </c:pt>
                <c:pt idx="19">
                  <c:v>-4.1077344297026905E-2</c:v>
                </c:pt>
                <c:pt idx="20">
                  <c:v>-4.3017286547534124E-2</c:v>
                </c:pt>
                <c:pt idx="21">
                  <c:v>-4.6078027279676415E-2</c:v>
                </c:pt>
                <c:pt idx="22">
                  <c:v>-4.9331727633024236E-2</c:v>
                </c:pt>
                <c:pt idx="23">
                  <c:v>-4.1826958825889909E-2</c:v>
                </c:pt>
              </c:numCache>
            </c:numRef>
          </c:val>
        </c:ser>
        <c:ser>
          <c:idx val="1"/>
          <c:order val="1"/>
          <c:tx>
            <c:strRef>
              <c:f>GLSVLSI10!$A$106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GLSVLSI10!$B$104:$Y$104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GLSVLSI10!$B$106:$Y$106</c:f>
              <c:numCache>
                <c:formatCode>0.00%</c:formatCode>
                <c:ptCount val="24"/>
                <c:pt idx="0">
                  <c:v>4.7910509649127422E-2</c:v>
                </c:pt>
                <c:pt idx="1">
                  <c:v>9.2849066076380007E-2</c:v>
                </c:pt>
                <c:pt idx="2">
                  <c:v>0.17013323461664401</c:v>
                </c:pt>
                <c:pt idx="3">
                  <c:v>0.20339637470172434</c:v>
                </c:pt>
                <c:pt idx="4">
                  <c:v>0.19394336665670844</c:v>
                </c:pt>
                <c:pt idx="5">
                  <c:v>0.18258677725726224</c:v>
                </c:pt>
                <c:pt idx="6">
                  <c:v>0.16294581174944844</c:v>
                </c:pt>
                <c:pt idx="7">
                  <c:v>0.150537877243899</c:v>
                </c:pt>
                <c:pt idx="8">
                  <c:v>-1.0838565105511103E-2</c:v>
                </c:pt>
                <c:pt idx="9">
                  <c:v>4.3545852589764747E-2</c:v>
                </c:pt>
                <c:pt idx="10">
                  <c:v>0.12066746971503102</c:v>
                </c:pt>
                <c:pt idx="11">
                  <c:v>0.19420142374657301</c:v>
                </c:pt>
                <c:pt idx="12">
                  <c:v>0.25427570565223401</c:v>
                </c:pt>
                <c:pt idx="13">
                  <c:v>0.24169222387529676</c:v>
                </c:pt>
                <c:pt idx="14">
                  <c:v>0.22696136378726753</c:v>
                </c:pt>
                <c:pt idx="15">
                  <c:v>0.15292935346581102</c:v>
                </c:pt>
                <c:pt idx="16">
                  <c:v>-1.7768346647336225E-3</c:v>
                </c:pt>
                <c:pt idx="17">
                  <c:v>2.5715969089011012E-2</c:v>
                </c:pt>
                <c:pt idx="18">
                  <c:v>8.4245999495294766E-2</c:v>
                </c:pt>
                <c:pt idx="19">
                  <c:v>0.18859408512684553</c:v>
                </c:pt>
                <c:pt idx="20">
                  <c:v>0.22939845470329551</c:v>
                </c:pt>
                <c:pt idx="21">
                  <c:v>0.3128952517786755</c:v>
                </c:pt>
                <c:pt idx="22">
                  <c:v>0.43721658938806568</c:v>
                </c:pt>
                <c:pt idx="23">
                  <c:v>0.18232707355949279</c:v>
                </c:pt>
              </c:numCache>
            </c:numRef>
          </c:val>
        </c:ser>
        <c:axId val="50889472"/>
        <c:axId val="50891392"/>
      </c:barChart>
      <c:catAx>
        <c:axId val="50889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Times New Roman" pitchFamily="18" charset="0"/>
                    <a:cs typeface="Times New Roman" pitchFamily="18" charset="0"/>
                  </a:rPr>
                  <a:t>Loop Cache Entries</a:t>
                </a:r>
              </a:p>
            </c:rich>
          </c:tx>
          <c:layout>
            <c:manualLayout>
              <c:xMode val="edge"/>
              <c:yMode val="edge"/>
              <c:x val="0.41500804402648395"/>
              <c:y val="0.91056002555062465"/>
            </c:manualLayout>
          </c:layout>
        </c:title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0891392"/>
        <c:crosses val="autoZero"/>
        <c:auto val="1"/>
        <c:lblAlgn val="ctr"/>
        <c:lblOffset val="100"/>
      </c:catAx>
      <c:valAx>
        <c:axId val="50891392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 b="1"/>
                </a:pPr>
                <a:r>
                  <a:rPr lang="en-US" sz="1000" b="1">
                    <a:latin typeface="Times New Roman" pitchFamily="18" charset="0"/>
                    <a:cs typeface="Times New Roman" pitchFamily="18" charset="0"/>
                  </a:rPr>
                  <a:t>% Energy Savings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088947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2572822839368487"/>
          <c:y val="6.9742896802486937E-2"/>
          <c:w val="0.39359132941926084"/>
          <c:h val="0.10060068544474063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850650064090825"/>
          <c:y val="6.9084628670120912E-2"/>
          <c:w val="0.83366855887200142"/>
          <c:h val="0.48689703942447632"/>
        </c:manualLayout>
      </c:layout>
      <c:barChart>
        <c:barDir val="col"/>
        <c:grouping val="clustered"/>
        <c:ser>
          <c:idx val="0"/>
          <c:order val="0"/>
          <c:tx>
            <c:strRef>
              <c:f>GLSVLSI10!$A$218</c:f>
              <c:strCache>
                <c:ptCount val="1"/>
                <c:pt idx="0">
                  <c:v>DLC</c:v>
                </c:pt>
              </c:strCache>
            </c:strRef>
          </c:tx>
          <c:cat>
            <c:strRef>
              <c:f>GLSVLSI10!$B$217:$H$217</c:f>
              <c:strCache>
                <c:ptCount val="7"/>
                <c:pt idx="0">
                  <c:v>(P) blit - 4</c:v>
                </c:pt>
                <c:pt idx="1">
                  <c:v>(P) blit - 8</c:v>
                </c:pt>
                <c:pt idx="2">
                  <c:v>(P) blit - 16</c:v>
                </c:pt>
                <c:pt idx="3">
                  <c:v>(P) blit - 32</c:v>
                </c:pt>
                <c:pt idx="4">
                  <c:v>(P) blit - 64</c:v>
                </c:pt>
                <c:pt idx="5">
                  <c:v>(P) blit - 128</c:v>
                </c:pt>
                <c:pt idx="6">
                  <c:v>(P) blit - 256</c:v>
                </c:pt>
              </c:strCache>
            </c:strRef>
          </c:cat>
          <c:val>
            <c:numRef>
              <c:f>GLSVLSI10!$B$218:$H$218</c:f>
              <c:numCache>
                <c:formatCode>0.00%</c:formatCode>
                <c:ptCount val="7"/>
                <c:pt idx="0">
                  <c:v>-4.4298913592485632E-2</c:v>
                </c:pt>
                <c:pt idx="1">
                  <c:v>-4.4920523013947104E-2</c:v>
                </c:pt>
                <c:pt idx="2">
                  <c:v>-4.6239737651718092E-2</c:v>
                </c:pt>
                <c:pt idx="3">
                  <c:v>-4.7226737419416555E-2</c:v>
                </c:pt>
                <c:pt idx="4">
                  <c:v>-4.9502712783865421E-2</c:v>
                </c:pt>
                <c:pt idx="5">
                  <c:v>-5.302044551408347E-2</c:v>
                </c:pt>
                <c:pt idx="6">
                  <c:v>-5.6759948212591782E-2</c:v>
                </c:pt>
              </c:numCache>
            </c:numRef>
          </c:val>
        </c:ser>
        <c:ser>
          <c:idx val="1"/>
          <c:order val="1"/>
          <c:tx>
            <c:strRef>
              <c:f>GLSVLSI10!$A$219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GLSVLSI10!$B$217:$H$217</c:f>
              <c:strCache>
                <c:ptCount val="7"/>
                <c:pt idx="0">
                  <c:v>(P) blit - 4</c:v>
                </c:pt>
                <c:pt idx="1">
                  <c:v>(P) blit - 8</c:v>
                </c:pt>
                <c:pt idx="2">
                  <c:v>(P) blit - 16</c:v>
                </c:pt>
                <c:pt idx="3">
                  <c:v>(P) blit - 32</c:v>
                </c:pt>
                <c:pt idx="4">
                  <c:v>(P) blit - 64</c:v>
                </c:pt>
                <c:pt idx="5">
                  <c:v>(P) blit - 128</c:v>
                </c:pt>
                <c:pt idx="6">
                  <c:v>(P) blit - 256</c:v>
                </c:pt>
              </c:strCache>
            </c:strRef>
          </c:cat>
          <c:val>
            <c:numRef>
              <c:f>GLSVLSI10!$B$219:$H$219</c:f>
              <c:numCache>
                <c:formatCode>0.00%</c:formatCode>
                <c:ptCount val="7"/>
                <c:pt idx="0">
                  <c:v>4.8830018563440492E-2</c:v>
                </c:pt>
                <c:pt idx="1">
                  <c:v>0.14788098792905435</c:v>
                </c:pt>
                <c:pt idx="2">
                  <c:v>0.34386491608880237</c:v>
                </c:pt>
                <c:pt idx="3">
                  <c:v>0.68619604889190278</c:v>
                </c:pt>
                <c:pt idx="4">
                  <c:v>0.67629113865734536</c:v>
                </c:pt>
                <c:pt idx="5">
                  <c:v>0.66027436079712598</c:v>
                </c:pt>
                <c:pt idx="6">
                  <c:v>0.64327657713336373</c:v>
                </c:pt>
              </c:numCache>
            </c:numRef>
          </c:val>
        </c:ser>
        <c:axId val="25655936"/>
        <c:axId val="25670400"/>
      </c:barChart>
      <c:catAx>
        <c:axId val="25655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900">
                    <a:latin typeface="Times New Roman" pitchFamily="18" charset="0"/>
                    <a:cs typeface="Times New Roman" pitchFamily="18" charset="0"/>
                  </a:rPr>
                  <a:t>Entries</a:t>
                </a:r>
              </a:p>
            </c:rich>
          </c:tx>
          <c:layout>
            <c:manualLayout>
              <c:xMode val="edge"/>
              <c:yMode val="edge"/>
              <c:x val="0.38635610083623423"/>
              <c:y val="0.90780629105299648"/>
            </c:manualLayout>
          </c:layout>
        </c:title>
        <c:tickLblPos val="low"/>
        <c:txPr>
          <a:bodyPr rot="-2700000" vert="horz"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670400"/>
        <c:crosses val="autoZero"/>
        <c:auto val="1"/>
        <c:lblAlgn val="ctr"/>
        <c:lblOffset val="100"/>
      </c:catAx>
      <c:valAx>
        <c:axId val="2567040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900">
                    <a:latin typeface="Times New Roman" pitchFamily="18" charset="0"/>
                    <a:cs typeface="Times New Roman" pitchFamily="18" charset="0"/>
                  </a:rPr>
                  <a:t>% Energy Savings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65593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4116720034290417"/>
          <c:y val="0.10091561957617519"/>
          <c:w val="0.10224354513825368"/>
          <c:h val="0.21921042253138201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8109984352715822E-2"/>
          <c:y val="6.4327485380117039E-2"/>
          <c:w val="0.90637231721484668"/>
          <c:h val="0.54026312233591656"/>
        </c:manualLayout>
      </c:layout>
      <c:barChart>
        <c:barDir val="col"/>
        <c:grouping val="clustered"/>
        <c:ser>
          <c:idx val="1"/>
          <c:order val="0"/>
          <c:tx>
            <c:strRef>
              <c:f>GLSVLSI10!$A$106</c:f>
              <c:strCache>
                <c:ptCount val="1"/>
                <c:pt idx="0">
                  <c:v>ALC</c:v>
                </c:pt>
              </c:strCache>
            </c:strRef>
          </c:tx>
          <c:cat>
            <c:strRef>
              <c:f>GLSVLSI10!$B$104:$Y$104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GLSVLSI10!$B$106:$Y$106</c:f>
              <c:numCache>
                <c:formatCode>0.00%</c:formatCode>
                <c:ptCount val="24"/>
                <c:pt idx="0">
                  <c:v>4.7910509649127422E-2</c:v>
                </c:pt>
                <c:pt idx="1">
                  <c:v>9.2849066076380007E-2</c:v>
                </c:pt>
                <c:pt idx="2">
                  <c:v>0.17013323461664401</c:v>
                </c:pt>
                <c:pt idx="3">
                  <c:v>0.20339637470172439</c:v>
                </c:pt>
                <c:pt idx="4">
                  <c:v>0.19394336665670844</c:v>
                </c:pt>
                <c:pt idx="5">
                  <c:v>0.18258677725726224</c:v>
                </c:pt>
                <c:pt idx="6">
                  <c:v>0.16294581174944844</c:v>
                </c:pt>
                <c:pt idx="7">
                  <c:v>0.150537877243899</c:v>
                </c:pt>
                <c:pt idx="8">
                  <c:v>-1.0838565105511103E-2</c:v>
                </c:pt>
                <c:pt idx="9">
                  <c:v>4.3545852589764705E-2</c:v>
                </c:pt>
                <c:pt idx="10">
                  <c:v>0.12066746971503102</c:v>
                </c:pt>
                <c:pt idx="11">
                  <c:v>0.19420142374657301</c:v>
                </c:pt>
                <c:pt idx="12">
                  <c:v>0.25427570565223401</c:v>
                </c:pt>
                <c:pt idx="13">
                  <c:v>0.24169222387529682</c:v>
                </c:pt>
                <c:pt idx="14">
                  <c:v>0.22696136378726764</c:v>
                </c:pt>
                <c:pt idx="15">
                  <c:v>0.15292935346581113</c:v>
                </c:pt>
                <c:pt idx="16">
                  <c:v>-1.7768346647336229E-3</c:v>
                </c:pt>
                <c:pt idx="17">
                  <c:v>2.5715969089011012E-2</c:v>
                </c:pt>
                <c:pt idx="18">
                  <c:v>8.4245999495294766E-2</c:v>
                </c:pt>
                <c:pt idx="19">
                  <c:v>0.18859408512684564</c:v>
                </c:pt>
                <c:pt idx="20">
                  <c:v>0.22939845470329556</c:v>
                </c:pt>
                <c:pt idx="21">
                  <c:v>0.31289525177867561</c:v>
                </c:pt>
                <c:pt idx="22">
                  <c:v>0.43721658938806596</c:v>
                </c:pt>
                <c:pt idx="23">
                  <c:v>0.18232707355949287</c:v>
                </c:pt>
              </c:numCache>
            </c:numRef>
          </c:val>
        </c:ser>
        <c:ser>
          <c:idx val="2"/>
          <c:order val="1"/>
          <c:tx>
            <c:strRef>
              <c:f>GLSVLSI10!$A$107</c:f>
              <c:strCache>
                <c:ptCount val="1"/>
                <c:pt idx="0">
                  <c:v>PLC</c:v>
                </c:pt>
              </c:strCache>
            </c:strRef>
          </c:tx>
          <c:cat>
            <c:strRef>
              <c:f>GLSVLSI10!$B$104:$Y$104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GLSVLSI10!$B$107:$Y$107</c:f>
              <c:numCache>
                <c:formatCode>0.00%</c:formatCode>
                <c:ptCount val="24"/>
                <c:pt idx="0">
                  <c:v>-1.3506055732289005E-3</c:v>
                </c:pt>
                <c:pt idx="1">
                  <c:v>2.004891191362201E-2</c:v>
                </c:pt>
                <c:pt idx="2">
                  <c:v>8.6934493876317243E-2</c:v>
                </c:pt>
                <c:pt idx="3">
                  <c:v>0.146831927296808</c:v>
                </c:pt>
                <c:pt idx="4">
                  <c:v>0.194056199200103</c:v>
                </c:pt>
                <c:pt idx="5">
                  <c:v>0.24183866660947601</c:v>
                </c:pt>
                <c:pt idx="6">
                  <c:v>0.33396084771629292</c:v>
                </c:pt>
                <c:pt idx="7">
                  <c:v>0.14604577729134124</c:v>
                </c:pt>
                <c:pt idx="8">
                  <c:v>-5.8778816725277697E-2</c:v>
                </c:pt>
                <c:pt idx="9">
                  <c:v>-2.7577484805692703E-2</c:v>
                </c:pt>
                <c:pt idx="10">
                  <c:v>4.7558564086107223E-2</c:v>
                </c:pt>
                <c:pt idx="11">
                  <c:v>0.132720867202374</c:v>
                </c:pt>
                <c:pt idx="12">
                  <c:v>0.22761380372437601</c:v>
                </c:pt>
                <c:pt idx="13">
                  <c:v>0.26139688899928265</c:v>
                </c:pt>
                <c:pt idx="14">
                  <c:v>0.26203143524644501</c:v>
                </c:pt>
                <c:pt idx="15">
                  <c:v>0.12070932253251512</c:v>
                </c:pt>
                <c:pt idx="16">
                  <c:v>-1.50257828574534E-2</c:v>
                </c:pt>
                <c:pt idx="17">
                  <c:v>-5.9290123030310499E-3</c:v>
                </c:pt>
                <c:pt idx="18">
                  <c:v>1.9889801619909029E-2</c:v>
                </c:pt>
                <c:pt idx="19">
                  <c:v>7.4706253715377133E-2</c:v>
                </c:pt>
                <c:pt idx="20">
                  <c:v>0.19655836252885101</c:v>
                </c:pt>
                <c:pt idx="21">
                  <c:v>0.36116314278650474</c:v>
                </c:pt>
                <c:pt idx="22">
                  <c:v>0.6053031628111325</c:v>
                </c:pt>
                <c:pt idx="23">
                  <c:v>0.17666656118589921</c:v>
                </c:pt>
              </c:numCache>
            </c:numRef>
          </c:val>
        </c:ser>
        <c:ser>
          <c:idx val="3"/>
          <c:order val="2"/>
          <c:tx>
            <c:strRef>
              <c:f>GLSVLSI10!$A$108</c:f>
              <c:strCache>
                <c:ptCount val="1"/>
                <c:pt idx="0">
                  <c:v>HLC</c:v>
                </c:pt>
              </c:strCache>
            </c:strRef>
          </c:tx>
          <c:cat>
            <c:strRef>
              <c:f>GLSVLSI10!$B$104:$Y$104</c:f>
              <c:strCache>
                <c:ptCount val="24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256</c:v>
                </c:pt>
                <c:pt idx="7">
                  <c:v>EEMBC Avg</c:v>
                </c:pt>
                <c:pt idx="8">
                  <c:v>4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  <c:pt idx="12">
                  <c:v>64</c:v>
                </c:pt>
                <c:pt idx="13">
                  <c:v>128</c:v>
                </c:pt>
                <c:pt idx="14">
                  <c:v>256</c:v>
                </c:pt>
                <c:pt idx="15">
                  <c:v>MiBench Avg</c:v>
                </c:pt>
                <c:pt idx="16">
                  <c:v>4</c:v>
                </c:pt>
                <c:pt idx="17">
                  <c:v>8</c:v>
                </c:pt>
                <c:pt idx="18">
                  <c:v>16</c:v>
                </c:pt>
                <c:pt idx="19">
                  <c:v>32</c:v>
                </c:pt>
                <c:pt idx="20">
                  <c:v>64</c:v>
                </c:pt>
                <c:pt idx="21">
                  <c:v>128</c:v>
                </c:pt>
                <c:pt idx="22">
                  <c:v>256</c:v>
                </c:pt>
                <c:pt idx="23">
                  <c:v>Pstone Avg</c:v>
                </c:pt>
              </c:strCache>
            </c:strRef>
          </c:cat>
          <c:val>
            <c:numRef>
              <c:f>GLSVLSI10!$B$108:$Y$108</c:f>
              <c:numCache>
                <c:formatCode>0.00%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0.17494443590236095</c:v>
                </c:pt>
                <c:pt idx="5">
                  <c:v>0.22915708266744644</c:v>
                </c:pt>
                <c:pt idx="6">
                  <c:v>0.31044218208628038</c:v>
                </c:pt>
                <c:pt idx="7">
                  <c:v>0.23818123355203241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0.19991301721697324</c:v>
                </c:pt>
                <c:pt idx="13">
                  <c:v>0.28117220683979038</c:v>
                </c:pt>
                <c:pt idx="14">
                  <c:v>0.30566917060970838</c:v>
                </c:pt>
                <c:pt idx="15">
                  <c:v>0.26225146488882201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0.25657942842521475</c:v>
                </c:pt>
                <c:pt idx="21">
                  <c:v>0.33902282455998939</c:v>
                </c:pt>
                <c:pt idx="22">
                  <c:v>0.5303066970842315</c:v>
                </c:pt>
                <c:pt idx="23">
                  <c:v>0.37530298335649076</c:v>
                </c:pt>
              </c:numCache>
            </c:numRef>
          </c:val>
        </c:ser>
        <c:axId val="25604864"/>
        <c:axId val="25606784"/>
      </c:barChart>
      <c:catAx>
        <c:axId val="25604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Times New Roman" pitchFamily="18" charset="0"/>
                    <a:cs typeface="Times New Roman" pitchFamily="18" charset="0"/>
                  </a:rPr>
                  <a:t>Loop Cache Entries</a:t>
                </a:r>
              </a:p>
            </c:rich>
          </c:tx>
          <c:layout>
            <c:manualLayout>
              <c:xMode val="edge"/>
              <c:yMode val="edge"/>
              <c:x val="0.41500804402648395"/>
              <c:y val="0.91056002555062432"/>
            </c:manualLayout>
          </c:layout>
        </c:title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606784"/>
        <c:crosses val="autoZero"/>
        <c:auto val="1"/>
        <c:lblAlgn val="ctr"/>
        <c:lblOffset val="100"/>
      </c:catAx>
      <c:valAx>
        <c:axId val="25606784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00" b="1"/>
                </a:pPr>
                <a:r>
                  <a:rPr lang="en-US" sz="1000" b="1">
                    <a:latin typeface="Times New Roman" pitchFamily="18" charset="0"/>
                    <a:cs typeface="Times New Roman" pitchFamily="18" charset="0"/>
                  </a:rPr>
                  <a:t>% Energy Savings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60486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2572822839368504"/>
          <c:y val="6.9742896802486964E-2"/>
          <c:w val="0.39359132941926095"/>
          <c:h val="0.10060068544474063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1843285214348206"/>
          <c:y val="5.1400554097404488E-2"/>
          <c:w val="0.85337401574803162"/>
          <c:h val="0.44382091831600368"/>
        </c:manualLayout>
      </c:layout>
      <c:barChart>
        <c:barDir val="col"/>
        <c:grouping val="clustered"/>
        <c:ser>
          <c:idx val="0"/>
          <c:order val="0"/>
          <c:tx>
            <c:strRef>
              <c:f>GLSVLSI10!$A$269</c:f>
              <c:strCache>
                <c:ptCount val="1"/>
                <c:pt idx="0">
                  <c:v> access rate</c:v>
                </c:pt>
              </c:strCache>
            </c:strRef>
          </c:tx>
          <c:cat>
            <c:strRef>
              <c:f>GLSVLSI10!$B$268:$H$268</c:f>
              <c:strCache>
                <c:ptCount val="7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</c:strCache>
            </c:strRef>
          </c:cat>
          <c:val>
            <c:numRef>
              <c:f>GLSVLSI10!$B$269:$H$269</c:f>
              <c:numCache>
                <c:formatCode>0.00%</c:formatCode>
                <c:ptCount val="7"/>
                <c:pt idx="0">
                  <c:v>0.21266057348601</c:v>
                </c:pt>
                <c:pt idx="1">
                  <c:v>0.39783638660688692</c:v>
                </c:pt>
                <c:pt idx="2">
                  <c:v>0.71575633655191895</c:v>
                </c:pt>
                <c:pt idx="3">
                  <c:v>0.97904370940422403</c:v>
                </c:pt>
                <c:pt idx="4">
                  <c:v>0.97904363301829156</c:v>
                </c:pt>
                <c:pt idx="5">
                  <c:v>0.97905113455244264</c:v>
                </c:pt>
                <c:pt idx="6">
                  <c:v>0.97904437141618861</c:v>
                </c:pt>
              </c:numCache>
            </c:numRef>
          </c:val>
        </c:ser>
        <c:ser>
          <c:idx val="1"/>
          <c:order val="1"/>
          <c:tx>
            <c:strRef>
              <c:f>GLSVLSI10!$A$270</c:f>
              <c:strCache>
                <c:ptCount val="1"/>
                <c:pt idx="0">
                  <c:v>energy</c:v>
                </c:pt>
              </c:strCache>
            </c:strRef>
          </c:tx>
          <c:cat>
            <c:strRef>
              <c:f>GLSVLSI10!$B$268:$H$268</c:f>
              <c:strCache>
                <c:ptCount val="7"/>
                <c:pt idx="0">
                  <c:v>(E) PNTRCH01 - 4</c:v>
                </c:pt>
                <c:pt idx="1">
                  <c:v>(E) PNTRCH01 - 8</c:v>
                </c:pt>
                <c:pt idx="2">
                  <c:v>(E) PNTRCH01 - 16</c:v>
                </c:pt>
                <c:pt idx="3">
                  <c:v>(E) PNTRCH01 - 32</c:v>
                </c:pt>
                <c:pt idx="4">
                  <c:v>(E) PNTRCH01 - 64</c:v>
                </c:pt>
                <c:pt idx="5">
                  <c:v>(E) PNTRCH01 - 128</c:v>
                </c:pt>
                <c:pt idx="6">
                  <c:v>(E) PNTRCH01 - 256</c:v>
                </c:pt>
              </c:strCache>
            </c:strRef>
          </c:cat>
          <c:val>
            <c:numRef>
              <c:f>GLSVLSI10!$B$270:$H$270</c:f>
              <c:numCache>
                <c:formatCode>0.00%</c:formatCode>
                <c:ptCount val="7"/>
                <c:pt idx="0">
                  <c:v>0.12833738907542647</c:v>
                </c:pt>
                <c:pt idx="1">
                  <c:v>0.26159612459835863</c:v>
                </c:pt>
                <c:pt idx="2">
                  <c:v>0.48744112025065217</c:v>
                </c:pt>
                <c:pt idx="3">
                  <c:v>0.67231042706175592</c:v>
                </c:pt>
                <c:pt idx="4">
                  <c:v>0.6400000000000029</c:v>
                </c:pt>
                <c:pt idx="5">
                  <c:v>0.62000000000000255</c:v>
                </c:pt>
                <c:pt idx="6">
                  <c:v>0.60000000000000064</c:v>
                </c:pt>
              </c:numCache>
            </c:numRef>
          </c:val>
        </c:ser>
        <c:axId val="25756416"/>
        <c:axId val="25758336"/>
      </c:barChart>
      <c:catAx>
        <c:axId val="257564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900" dirty="0" smtClean="0">
                    <a:latin typeface="Times New Roman" pitchFamily="18" charset="0"/>
                    <a:cs typeface="Times New Roman" pitchFamily="18" charset="0"/>
                  </a:rPr>
                  <a:t>Entries</a:t>
                </a:r>
                <a:endParaRPr lang="en-US" sz="9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33241109977492994"/>
              <c:y val="0.89890680618712215"/>
            </c:manualLayout>
          </c:layout>
        </c:title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5758336"/>
        <c:crosses val="autoZero"/>
        <c:auto val="1"/>
        <c:lblAlgn val="ctr"/>
        <c:lblOffset val="100"/>
      </c:catAx>
      <c:valAx>
        <c:axId val="25758336"/>
        <c:scaling>
          <c:orientation val="minMax"/>
          <c:max val="1"/>
          <c:min val="0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575641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3291800497492792"/>
          <c:y val="6.0287449746703782E-2"/>
          <c:w val="0.23017552006128886"/>
          <c:h val="0.16743438320210097"/>
        </c:manualLayout>
      </c:layout>
      <c:txPr>
        <a:bodyPr/>
        <a:lstStyle/>
        <a:p>
          <a:pPr>
            <a:defRPr sz="900"/>
          </a:pPr>
          <a:endParaRPr lang="en-US"/>
        </a:p>
      </c:txPr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5/13/2010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needed?</a:t>
            </a:r>
          </a:p>
          <a:p>
            <a:pPr algn="l"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Show operation for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B050"/>
                </a:solidFill>
              </a:rPr>
              <a:t>Straight line code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B050"/>
                </a:solidFill>
              </a:rPr>
              <a:t>Cof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solidFill>
                  <a:srgbClr val="00B050"/>
                </a:solidFill>
              </a:rPr>
              <a:t>With ALC hw diagram :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explain signals/registers needed to identify new loop</a:t>
            </a:r>
          </a:p>
          <a:p>
            <a:pPr lvl="1"/>
            <a:r>
              <a:rPr lang="en-US" sz="1000" dirty="0" smtClean="0">
                <a:solidFill>
                  <a:srgbClr val="00B050"/>
                </a:solidFill>
              </a:rPr>
              <a:t>Sbb</a:t>
            </a:r>
          </a:p>
          <a:p>
            <a:pPr lvl="1"/>
            <a:r>
              <a:rPr lang="en-US" sz="1000" dirty="0" smtClean="0">
                <a:solidFill>
                  <a:srgbClr val="00B050"/>
                </a:solidFill>
              </a:rPr>
              <a:t>Same loop</a:t>
            </a:r>
          </a:p>
          <a:p>
            <a:pPr lvl="1"/>
            <a:r>
              <a:rPr lang="en-US" sz="1000" dirty="0" err="1" smtClean="0">
                <a:solidFill>
                  <a:srgbClr val="00B050"/>
                </a:solidFill>
              </a:rPr>
              <a:t>i_buffer</a:t>
            </a:r>
            <a:endParaRPr lang="en-US" sz="1000" dirty="0" smtClean="0">
              <a:solidFill>
                <a:srgbClr val="00B050"/>
              </a:solidFill>
            </a:endParaRPr>
          </a:p>
          <a:p>
            <a:pPr lvl="1"/>
            <a:r>
              <a:rPr lang="en-US" sz="1000" dirty="0" err="1" smtClean="0">
                <a:solidFill>
                  <a:srgbClr val="00B050"/>
                </a:solidFill>
              </a:rPr>
              <a:t>Tr_sbb</a:t>
            </a:r>
            <a:r>
              <a:rPr lang="en-US" sz="1000" dirty="0" smtClean="0">
                <a:solidFill>
                  <a:srgbClr val="00B050"/>
                </a:solidFill>
              </a:rPr>
              <a:t> … etc 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Explain buffer state </a:t>
            </a:r>
            <a:r>
              <a:rPr lang="en-US" sz="1400" dirty="0" err="1" smtClean="0">
                <a:solidFill>
                  <a:srgbClr val="00B050"/>
                </a:solidFill>
              </a:rPr>
              <a:t>i.e</a:t>
            </a:r>
            <a:r>
              <a:rPr lang="en-US" sz="1400" dirty="0" smtClean="0">
                <a:solidFill>
                  <a:srgbClr val="00B050"/>
                </a:solidFill>
              </a:rPr>
              <a:t> loop cache contents invalidated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On hw diagram identify signals / registers used to determine the valid bits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Show conditions for </a:t>
            </a:r>
            <a:r>
              <a:rPr lang="en-US" sz="1200" dirty="0" err="1" smtClean="0">
                <a:solidFill>
                  <a:srgbClr val="00B050"/>
                </a:solidFill>
              </a:rPr>
              <a:t>nv</a:t>
            </a:r>
            <a:r>
              <a:rPr lang="en-US" sz="1200" dirty="0" smtClean="0">
                <a:solidFill>
                  <a:srgbClr val="00B050"/>
                </a:solidFill>
              </a:rPr>
              <a:t> and </a:t>
            </a:r>
            <a:r>
              <a:rPr lang="en-US" sz="1200" dirty="0" err="1" smtClean="0">
                <a:solidFill>
                  <a:srgbClr val="00B050"/>
                </a:solidFill>
              </a:rPr>
              <a:t>tnv</a:t>
            </a:r>
            <a:r>
              <a:rPr lang="en-US" sz="12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dirty="0" smtClean="0"/>
              <a:t>-- Need to backfill because?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 ALC is backfilled to allow runtime control flow analysis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ALU uses last_PC</a:t>
            </a:r>
            <a:endParaRPr kumimoji="0" lang="en-US" sz="16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600" kern="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Transitions to active state when sbb taken again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On hw diagram identify signals / registers used to determine the valid bits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Show conditions for </a:t>
            </a:r>
            <a:r>
              <a:rPr lang="en-US" sz="1400" dirty="0" err="1" smtClean="0">
                <a:solidFill>
                  <a:srgbClr val="00B050"/>
                </a:solidFill>
              </a:rPr>
              <a:t>nv</a:t>
            </a:r>
            <a:r>
              <a:rPr lang="en-US" sz="1400" dirty="0" smtClean="0">
                <a:solidFill>
                  <a:srgbClr val="00B050"/>
                </a:solidFill>
              </a:rPr>
              <a:t> and </a:t>
            </a:r>
            <a:r>
              <a:rPr lang="en-US" sz="1400" dirty="0" err="1" smtClean="0">
                <a:solidFill>
                  <a:srgbClr val="00B050"/>
                </a:solidFill>
              </a:rPr>
              <a:t>tnv</a:t>
            </a:r>
            <a:r>
              <a:rPr lang="en-US" sz="1400" dirty="0" smtClean="0">
                <a:solidFill>
                  <a:srgbClr val="00B050"/>
                </a:solidFill>
              </a:rPr>
              <a:t>?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Operating in </a:t>
            </a:r>
            <a:r>
              <a:rPr lang="en-US" sz="2400" dirty="0" smtClean="0">
                <a:solidFill>
                  <a:srgbClr val="FF0000"/>
                </a:solidFill>
              </a:rPr>
              <a:t>active</a:t>
            </a:r>
            <a:r>
              <a:rPr lang="en-US" sz="2400" dirty="0" smtClean="0"/>
              <a:t> state</a:t>
            </a:r>
          </a:p>
          <a:p>
            <a:pPr lvl="1"/>
            <a:r>
              <a:rPr lang="en-US" sz="2000" dirty="0" smtClean="0"/>
              <a:t>Instruction cache idle</a:t>
            </a:r>
          </a:p>
          <a:p>
            <a:pPr lvl="1"/>
            <a:r>
              <a:rPr lang="en-US" sz="2000" dirty="0" smtClean="0"/>
              <a:t>Uses valid bits</a:t>
            </a:r>
          </a:p>
          <a:p>
            <a:pPr lvl="1"/>
            <a:r>
              <a:rPr lang="en-US" sz="2000" dirty="0" smtClean="0"/>
              <a:t>ALU uses PC</a:t>
            </a:r>
          </a:p>
          <a:p>
            <a:pPr lvl="1"/>
            <a:r>
              <a:rPr lang="en-US" sz="2000" dirty="0" smtClean="0"/>
              <a:t>Same loop signal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solidFill>
                <a:srgbClr val="008000"/>
              </a:solidFill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rgbClr val="008000"/>
                </a:solidFill>
              </a:rPr>
              <a:t>Show operation in active state using same instruction stream previously filled (same path through the instruction stream)</a:t>
            </a:r>
          </a:p>
          <a:p>
            <a:pPr lvl="1"/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t>Show return to fill state (both valid bits being set)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t>Any path through instruction stream will hit in active state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Loop Cache Access Rate Graph</a:t>
            </a:r>
          </a:p>
          <a:p>
            <a:pPr lvl="1"/>
            <a:r>
              <a:rPr lang="en-US" sz="1000" dirty="0" smtClean="0">
                <a:solidFill>
                  <a:srgbClr val="008000"/>
                </a:solidFill>
              </a:rPr>
              <a:t>Highlight Average improvement</a:t>
            </a:r>
          </a:p>
          <a:p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Graph with some individual benchmarks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1400" kern="0" dirty="0" smtClean="0">
                <a:solidFill>
                  <a:srgbClr val="008000"/>
                </a:solidFill>
                <a:latin typeface="Calibri" pitchFamily="34" charset="0"/>
                <a:ea typeface="+mn-ea"/>
                <a:cs typeface="+mn-cs"/>
              </a:rPr>
              <a:t>Show </a:t>
            </a:r>
            <a:r>
              <a:rPr lang="en-US" sz="1400" kern="0" dirty="0" smtClean="0">
                <a:solidFill>
                  <a:srgbClr val="008000"/>
                </a:solidFill>
                <a:latin typeface="Times"/>
              </a:rPr>
              <a:t>special cases and highlight certain benchmarks?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ALC &gt; DLC</a:t>
            </a:r>
          </a:p>
          <a:p>
            <a:pPr lvl="1"/>
            <a:r>
              <a:rPr lang="en-US" sz="2000" dirty="0" smtClean="0"/>
              <a:t>ALC can cache loops with cofs</a:t>
            </a:r>
          </a:p>
          <a:p>
            <a:pPr lvl="1"/>
            <a:r>
              <a:rPr lang="en-US" sz="2000" dirty="0" smtClean="0"/>
              <a:t>Average improvements of …</a:t>
            </a:r>
          </a:p>
          <a:p>
            <a:pPr lvl="1"/>
            <a:r>
              <a:rPr lang="en-US" sz="2000" dirty="0" smtClean="0"/>
              <a:t>Individual benchmarks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PNTRCH01 252 instructions</a:t>
            </a:r>
          </a:p>
          <a:p>
            <a:endParaRPr lang="en-US" sz="1400" dirty="0" smtClean="0">
              <a:solidFill>
                <a:srgbClr val="008000"/>
              </a:solidFill>
            </a:endParaRPr>
          </a:p>
          <a:p>
            <a:r>
              <a:rPr lang="en-US" sz="1400" dirty="0" smtClean="0">
                <a:solidFill>
                  <a:srgbClr val="008000"/>
                </a:solidFill>
              </a:rPr>
              <a:t>Loop Cache Access Rate Graph</a:t>
            </a:r>
          </a:p>
          <a:p>
            <a:pPr lvl="1"/>
            <a:r>
              <a:rPr lang="en-US" sz="1000" dirty="0" smtClean="0">
                <a:solidFill>
                  <a:srgbClr val="008000"/>
                </a:solidFill>
              </a:rPr>
              <a:t>Highlight Average improvement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Graph with some individual benchmarks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1400" kern="0" dirty="0" smtClean="0">
                <a:solidFill>
                  <a:srgbClr val="008000"/>
                </a:solidFill>
                <a:latin typeface="Calibri" pitchFamily="34" charset="0"/>
                <a:ea typeface="+mn-ea"/>
                <a:cs typeface="+mn-cs"/>
              </a:rPr>
              <a:t>Show special cases and highlight certain benchmarks?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sz="2400" dirty="0" smtClean="0"/>
              <a:t>ALC &gt; PLC/HLC up to 128 entries</a:t>
            </a:r>
          </a:p>
          <a:p>
            <a:pPr lvl="1"/>
            <a:r>
              <a:rPr lang="en-US" sz="2000" dirty="0" smtClean="0"/>
              <a:t>Because …</a:t>
            </a:r>
          </a:p>
          <a:p>
            <a:pPr lvl="1"/>
            <a:r>
              <a:rPr lang="en-US" sz="2000" dirty="0" smtClean="0"/>
              <a:t>But PLC/HLC better for 256 entries because …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Only performs better for 256 entries </a:t>
            </a:r>
            <a:r>
              <a:rPr lang="en-US" sz="2000" dirty="0" smtClean="0">
                <a:sym typeface="Wingdings" pitchFamily="2" charset="2"/>
              </a:rPr>
              <a:t> good for size constrained systems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ALC better than PLC/HLC since :</a:t>
            </a:r>
            <a:r>
              <a:rPr lang="en-US" sz="2000" baseline="0" dirty="0" smtClean="0">
                <a:sym typeface="Wingdings" pitchFamily="2" charset="2"/>
              </a:rPr>
              <a:t> (1) can cache loops with cofs and (2) loop cache contents not static. PLC/HLC (smaller sizes) may cache one loop but the ALC will cache all. </a:t>
            </a:r>
          </a:p>
          <a:p>
            <a:pPr lvl="1"/>
            <a:endParaRPr lang="en-US" sz="2000" baseline="0" dirty="0" smtClean="0">
              <a:sym typeface="Wingdings" pitchFamily="2" charset="2"/>
            </a:endParaRPr>
          </a:p>
          <a:p>
            <a:pPr lvl="1"/>
            <a:r>
              <a:rPr lang="en-US" sz="2000" baseline="0" dirty="0" smtClean="0">
                <a:sym typeface="Wingdings" pitchFamily="2" charset="2"/>
              </a:rPr>
              <a:t>PNTRCH01 PLC matched ALC only at 256 entries while ALC reaches 90%+ at 32 entries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b="1" dirty="0" smtClean="0"/>
              <a:t>Increasing size of PLC would not compensate for extra energy needed when fetching from larger loop cache</a:t>
            </a:r>
          </a:p>
          <a:p>
            <a:endParaRPr lang="en-US" sz="2400" dirty="0" smtClean="0"/>
          </a:p>
          <a:p>
            <a:r>
              <a:rPr lang="en-US" sz="2400" dirty="0" smtClean="0"/>
              <a:t>However, ALC can be better than PLC/HLC </a:t>
            </a:r>
            <a:r>
              <a:rPr lang="en-US" sz="2000" dirty="0" smtClean="0"/>
              <a:t>when critical regions too large to fit in PLC, HLC …</a:t>
            </a:r>
          </a:p>
          <a:p>
            <a:pPr lvl="1"/>
            <a:r>
              <a:rPr lang="en-US" sz="2000" dirty="0" smtClean="0"/>
              <a:t>Increasing size of PLC would not compensate for extra energy needed when fetching from larger loop cache</a:t>
            </a:r>
          </a:p>
          <a:p>
            <a:r>
              <a:rPr lang="en-US" dirty="0" smtClean="0"/>
              <a:t>Need designer effort for PLC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solidFill>
                <a:srgbClr val="008000"/>
              </a:solidFill>
            </a:endParaRPr>
          </a:p>
          <a:p>
            <a:endParaRPr lang="en-US" sz="1400" dirty="0" smtClean="0">
              <a:solidFill>
                <a:srgbClr val="008000"/>
              </a:solidFill>
            </a:endParaRPr>
          </a:p>
          <a:p>
            <a:endParaRPr lang="en-US" sz="1400" dirty="0" smtClean="0">
              <a:solidFill>
                <a:srgbClr val="008000"/>
              </a:solidFill>
            </a:endParaRPr>
          </a:p>
          <a:p>
            <a:r>
              <a:rPr lang="en-US" sz="1400" dirty="0" err="1" smtClean="0"/>
              <a:t>Avg</a:t>
            </a:r>
            <a:r>
              <a:rPr lang="en-US" sz="1400" dirty="0" smtClean="0"/>
              <a:t> 9% (E), 18% (M), and 22% (P)</a:t>
            </a:r>
          </a:p>
          <a:p>
            <a:r>
              <a:rPr lang="en-US" sz="1400" dirty="0" smtClean="0"/>
              <a:t>As high as 69% for blit (P)</a:t>
            </a:r>
          </a:p>
          <a:p>
            <a:r>
              <a:rPr lang="en-US" sz="1400" dirty="0" smtClean="0"/>
              <a:t>DLC –</a:t>
            </a:r>
            <a:r>
              <a:rPr lang="en-US" sz="1400" dirty="0" err="1" smtClean="0"/>
              <a:t>ve</a:t>
            </a:r>
            <a:r>
              <a:rPr lang="en-US" sz="1400" dirty="0" smtClean="0"/>
              <a:t> energy savings because of 0 loop cache access rate</a:t>
            </a:r>
          </a:p>
          <a:p>
            <a:endParaRPr lang="en-US" sz="1400" dirty="0" smtClean="0">
              <a:solidFill>
                <a:srgbClr val="008000"/>
              </a:solidFill>
            </a:endParaRPr>
          </a:p>
          <a:p>
            <a:r>
              <a:rPr lang="en-US" sz="1400" dirty="0" smtClean="0">
                <a:solidFill>
                  <a:srgbClr val="008000"/>
                </a:solidFill>
              </a:rPr>
              <a:t>Loop Cache Energy Graph</a:t>
            </a:r>
          </a:p>
          <a:p>
            <a:pPr lvl="1"/>
            <a:r>
              <a:rPr lang="en-US" sz="1000" dirty="0" smtClean="0">
                <a:solidFill>
                  <a:srgbClr val="008000"/>
                </a:solidFill>
              </a:rPr>
              <a:t>Highlight Average improvement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Graph with some individual benchmarks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1400" kern="0" dirty="0" smtClean="0">
                <a:solidFill>
                  <a:srgbClr val="008000"/>
                </a:solidFill>
                <a:latin typeface="Calibri" pitchFamily="34" charset="0"/>
                <a:ea typeface="+mn-ea"/>
                <a:cs typeface="+mn-cs"/>
              </a:rPr>
              <a:t>Show special cases and highlight certain benchmarks?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Compare ALC with DLC</a:t>
            </a:r>
            <a:endParaRPr lang="en-US" sz="2000" dirty="0" smtClean="0"/>
          </a:p>
          <a:p>
            <a:pPr lvl="1"/>
            <a:r>
              <a:rPr lang="en-US" sz="2000" dirty="0" smtClean="0"/>
              <a:t>…</a:t>
            </a:r>
          </a:p>
          <a:p>
            <a:pPr lvl="1"/>
            <a:r>
              <a:rPr lang="en-US" sz="2000" dirty="0" smtClean="0"/>
              <a:t>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Loop Cache Energy Graph</a:t>
            </a:r>
          </a:p>
          <a:p>
            <a:pPr lvl="1"/>
            <a:r>
              <a:rPr lang="en-US" sz="1000" dirty="0" smtClean="0">
                <a:solidFill>
                  <a:srgbClr val="008000"/>
                </a:solidFill>
              </a:rPr>
              <a:t>Highlight Average improvement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Graph with some individual benchmarks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</a:pPr>
            <a:r>
              <a:rPr lang="en-US" sz="1400" kern="0" dirty="0" smtClean="0">
                <a:solidFill>
                  <a:srgbClr val="008000"/>
                </a:solidFill>
                <a:latin typeface="Calibri" pitchFamily="34" charset="0"/>
                <a:ea typeface="+mn-ea"/>
                <a:cs typeface="+mn-cs"/>
              </a:rPr>
              <a:t>Show special cases and highlight certain benchmarks?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Compare ALC with PLC/HLC</a:t>
            </a:r>
            <a:endParaRPr lang="en-US" sz="2000" dirty="0" smtClean="0"/>
          </a:p>
          <a:p>
            <a:pPr lvl="1"/>
            <a:r>
              <a:rPr lang="en-US" sz="2000" dirty="0" smtClean="0"/>
              <a:t>…</a:t>
            </a:r>
          </a:p>
          <a:p>
            <a:pPr lvl="1"/>
            <a:r>
              <a:rPr lang="en-US" sz="2000" dirty="0" smtClean="0"/>
              <a:t>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</a:t>
            </a:r>
            <a:r>
              <a:rPr lang="en-US" baseline="0" dirty="0" smtClean="0"/>
              <a:t> operation of DLC  - loop with no cofs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DLC operation with loop with cof</a:t>
            </a:r>
          </a:p>
          <a:p>
            <a:r>
              <a:rPr lang="en-US" dirty="0" smtClean="0"/>
              <a:t>- Returns to idle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PLC operation – can cache</a:t>
            </a:r>
            <a:r>
              <a:rPr lang="en-US" baseline="0" dirty="0" smtClean="0"/>
              <a:t> loops with cofs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HLC – show PLC and DLC partition in animation</a:t>
            </a:r>
          </a:p>
          <a:p>
            <a:r>
              <a:rPr lang="en-US" dirty="0" smtClean="0"/>
              <a:t>- PLC larger than ALC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have 2 slides here.  The problem slide then our solution slide. Add 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have 2 slides here.  The problem slide then our solution slide. Add 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200" dirty="0" smtClean="0">
                <a:solidFill>
                  <a:srgbClr val="00B050"/>
                </a:solidFill>
              </a:rPr>
              <a:t>Diagram of ALC architecture</a:t>
            </a:r>
          </a:p>
          <a:p>
            <a:pPr algn="l"/>
            <a:r>
              <a:rPr lang="en-US" sz="1200" dirty="0" smtClean="0">
                <a:solidFill>
                  <a:srgbClr val="00B050"/>
                </a:solidFill>
              </a:rPr>
              <a:t>The ALC consists of ( brief mention and highlight)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B050"/>
                </a:solidFill>
              </a:rPr>
              <a:t>LCC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B050"/>
                </a:solidFill>
              </a:rPr>
              <a:t>Loop cache with valid bits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B050"/>
                </a:solidFill>
              </a:rPr>
              <a:t>ATU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B050"/>
                </a:solidFill>
              </a:rPr>
              <a:t>Sbb &amp; cof signals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 of 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97-2003_Worksheet1.xls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52400" y="470736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dirty="0" smtClean="0">
                <a:solidFill>
                  <a:schemeClr val="accent2"/>
                </a:solidFill>
              </a:rPr>
              <a:t>Lightweight Runtime Control Flow Analysis for Adaptive Loop Caching 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3798888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798888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1655429" y="2547269"/>
            <a:ext cx="5587582" cy="904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dirty="0" smtClean="0">
                <a:ea typeface="ＭＳ Ｐゴシック" pitchFamily="16" charset="-128"/>
              </a:rPr>
              <a:t>Marisha Rawlins and Ann </a:t>
            </a:r>
            <a:r>
              <a:rPr lang="en-US" dirty="0">
                <a:ea typeface="ＭＳ Ｐゴシック" pitchFamily="16" charset="-128"/>
              </a:rPr>
              <a:t>Gordon-Ross</a:t>
            </a:r>
            <a:r>
              <a:rPr lang="en-US" baseline="30000" dirty="0">
                <a:ea typeface="ＭＳ Ｐゴシック" pitchFamily="16" charset="-128"/>
              </a:rPr>
              <a:t>+</a:t>
            </a:r>
            <a:endParaRPr lang="en-US" dirty="0">
              <a:ea typeface="ＭＳ Ｐゴシック" pitchFamily="16" charset="-128"/>
            </a:endParaRPr>
          </a:p>
          <a:p>
            <a:pPr>
              <a:spcAft>
                <a:spcPts val="400"/>
              </a:spcAft>
            </a:pPr>
            <a:r>
              <a:rPr lang="en-US" sz="1400" dirty="0">
                <a:ea typeface="ＭＳ Ｐゴシック" pitchFamily="16" charset="-128"/>
              </a:rPr>
              <a:t>University of Florida</a:t>
            </a:r>
            <a:br>
              <a:rPr lang="en-US" sz="1400" dirty="0">
                <a:ea typeface="ＭＳ Ｐゴシック" pitchFamily="16" charset="-128"/>
              </a:rPr>
            </a:br>
            <a:r>
              <a:rPr lang="en-US" sz="1400" dirty="0">
                <a:latin typeface="Helvetica" pitchFamily="16" charset="0"/>
                <a:ea typeface="ＭＳ Ｐゴシック" pitchFamily="16" charset="-128"/>
              </a:rPr>
              <a:t>Department of Electrical and Computer Engineering</a:t>
            </a:r>
            <a:r>
              <a:rPr lang="en-US" sz="1400" dirty="0">
                <a:ea typeface="ＭＳ Ｐゴシック" pitchFamily="16" charset="-128"/>
              </a:rPr>
              <a:t/>
            </a:r>
            <a:br>
              <a:rPr lang="en-US" sz="1400" dirty="0">
                <a:ea typeface="ＭＳ Ｐゴシック" pitchFamily="16" charset="-128"/>
              </a:rPr>
            </a:br>
            <a:endParaRPr lang="en-US" sz="1600" dirty="0">
              <a:latin typeface="Helvetica" pitchFamily="16" charset="0"/>
              <a:ea typeface="ＭＳ Ｐゴシック" pitchFamily="1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Loop Cache (HLC)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72968" y="1636295"/>
            <a:ext cx="3810000" cy="4752473"/>
          </a:xfrm>
          <a:noFill/>
        </p:spPr>
        <p:txBody>
          <a:bodyPr/>
          <a:lstStyle/>
          <a:p>
            <a:r>
              <a:rPr lang="en-US" sz="2400" dirty="0" smtClean="0"/>
              <a:t>Consists of a PLC and a DLC partition</a:t>
            </a:r>
            <a:r>
              <a:rPr lang="en-US" altLang="en-US" sz="1800" dirty="0" smtClean="0"/>
              <a:t>(Gordon-Ross/</a:t>
            </a:r>
            <a:r>
              <a:rPr lang="en-US" altLang="en-US" sz="1800" dirty="0" err="1" smtClean="0"/>
              <a:t>Vahid</a:t>
            </a:r>
            <a:r>
              <a:rPr lang="en-US" altLang="en-US" sz="1800" dirty="0" smtClean="0"/>
              <a:t> 02)</a:t>
            </a:r>
          </a:p>
          <a:p>
            <a:pPr lvl="1" algn="just"/>
            <a:r>
              <a:rPr lang="en-US" altLang="en-US" sz="2000" dirty="0" smtClean="0"/>
              <a:t>PLC checked on cof</a:t>
            </a:r>
          </a:p>
          <a:p>
            <a:pPr lvl="1" algn="just"/>
            <a:r>
              <a:rPr lang="en-US" altLang="en-US" sz="2000" dirty="0" smtClean="0"/>
              <a:t>If a loop is not preloaded, the loop will be cached by the DLC partition during runtime (if possible)</a:t>
            </a:r>
          </a:p>
          <a:p>
            <a:pPr algn="just"/>
            <a:r>
              <a:rPr lang="en-US" sz="2400" dirty="0" smtClean="0"/>
              <a:t>Benefits</a:t>
            </a:r>
          </a:p>
          <a:p>
            <a:pPr lvl="1" algn="just"/>
            <a:r>
              <a:rPr lang="en-US" sz="2000" dirty="0" smtClean="0"/>
              <a:t>Can cache loops with cofs (PLC partition)</a:t>
            </a:r>
          </a:p>
          <a:p>
            <a:pPr lvl="1" algn="just"/>
            <a:r>
              <a:rPr lang="en-US" sz="2000" dirty="0" smtClean="0"/>
              <a:t>Tagless / Miss-less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940979" y="4030594"/>
            <a:ext cx="3810000" cy="2165685"/>
          </a:xfrm>
        </p:spPr>
        <p:txBody>
          <a:bodyPr/>
          <a:lstStyle/>
          <a:p>
            <a:pPr algn="just"/>
            <a:r>
              <a:rPr lang="en-US" sz="2400" dirty="0" smtClean="0"/>
              <a:t>Limitations</a:t>
            </a:r>
          </a:p>
          <a:p>
            <a:pPr lvl="1" algn="just"/>
            <a:r>
              <a:rPr lang="en-US" sz="2000" dirty="0" smtClean="0"/>
              <a:t>If profiling not performed, functionality is reduced to that of a DLC</a:t>
            </a:r>
          </a:p>
          <a:p>
            <a:pPr lvl="1" algn="just"/>
            <a:r>
              <a:rPr lang="en-US" sz="2000" dirty="0" smtClean="0"/>
              <a:t>Can cache loops with cofs only if the loop is preloaded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9" name="Group 37"/>
          <p:cNvGrpSpPr/>
          <p:nvPr/>
        </p:nvGrpSpPr>
        <p:grpSpPr>
          <a:xfrm>
            <a:off x="6102635" y="1666499"/>
            <a:ext cx="2273968" cy="457200"/>
            <a:chOff x="914400" y="1524000"/>
            <a:chExt cx="1905000" cy="45720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914400" y="1524000"/>
              <a:ext cx="1905000" cy="457200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14400" y="1600200"/>
              <a:ext cx="190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Microprocessor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11" name="Group 38"/>
          <p:cNvGrpSpPr/>
          <p:nvPr/>
        </p:nvGrpSpPr>
        <p:grpSpPr>
          <a:xfrm>
            <a:off x="6102635" y="2504273"/>
            <a:ext cx="1364381" cy="533826"/>
            <a:chOff x="914400" y="2286000"/>
            <a:chExt cx="1143000" cy="533826"/>
          </a:xfrm>
        </p:grpSpPr>
        <p:sp>
          <p:nvSpPr>
            <p:cNvPr id="21" name="Rectangle 20"/>
            <p:cNvSpPr/>
            <p:nvPr/>
          </p:nvSpPr>
          <p:spPr bwMode="auto">
            <a:xfrm>
              <a:off x="914400" y="2286000"/>
              <a:ext cx="1143000" cy="53382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14400" y="228600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Hybrid </a:t>
              </a:r>
            </a:p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Loop Cache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12" name="Group 49"/>
          <p:cNvGrpSpPr/>
          <p:nvPr/>
        </p:nvGrpSpPr>
        <p:grpSpPr>
          <a:xfrm>
            <a:off x="6102635" y="3266699"/>
            <a:ext cx="2273968" cy="609600"/>
            <a:chOff x="914400" y="3124200"/>
            <a:chExt cx="1905000" cy="60960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914400" y="3124200"/>
              <a:ext cx="1905000" cy="603704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4400" y="3210580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L1 Instruction Cache or Main Memory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cxnSp>
        <p:nvCxnSpPr>
          <p:cNvPr id="13" name="Straight Arrow Connector 12"/>
          <p:cNvCxnSpPr/>
          <p:nvPr/>
        </p:nvCxnSpPr>
        <p:spPr bwMode="auto">
          <a:xfrm rot="5400000">
            <a:off x="6003965" y="2314122"/>
            <a:ext cx="380206" cy="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>
            <a:off x="6458835" y="2313251"/>
            <a:ext cx="381000" cy="18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7441268" y="2695045"/>
            <a:ext cx="1143000" cy="18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016" y="2733299"/>
            <a:ext cx="54575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533365" y="2147763"/>
            <a:ext cx="63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cof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2635" y="2147763"/>
            <a:ext cx="54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sbb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104907" y="2492897"/>
            <a:ext cx="1415040" cy="550553"/>
            <a:chOff x="4467147" y="2492897"/>
            <a:chExt cx="1415040" cy="550553"/>
          </a:xfrm>
        </p:grpSpPr>
        <p:sp>
          <p:nvSpPr>
            <p:cNvPr id="26" name="Rectangle 25"/>
            <p:cNvSpPr/>
            <p:nvPr/>
          </p:nvSpPr>
          <p:spPr bwMode="auto">
            <a:xfrm>
              <a:off x="4467147" y="2492897"/>
              <a:ext cx="1364381" cy="53382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44706" y="2629376"/>
              <a:ext cx="6277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PLC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11256" y="2631649"/>
              <a:ext cx="5709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DLC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rot="5400000">
              <a:off x="5049672" y="2770495"/>
              <a:ext cx="545911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Oval 32"/>
          <p:cNvSpPr/>
          <p:nvPr/>
        </p:nvSpPr>
        <p:spPr bwMode="auto">
          <a:xfrm>
            <a:off x="6018663" y="2388358"/>
            <a:ext cx="982638" cy="805218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905767" y="2388358"/>
            <a:ext cx="682388" cy="75062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895833" y="2251881"/>
            <a:ext cx="1828800" cy="1009934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Suitable Loop Cache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Application Behaviour</a:t>
            </a:r>
          </a:p>
          <a:p>
            <a:pPr lvl="1"/>
            <a:r>
              <a:rPr lang="en-US" sz="2000" dirty="0" smtClean="0"/>
              <a:t>The DLC is most suitable for small loops with straight-line code</a:t>
            </a:r>
          </a:p>
          <a:p>
            <a:pPr lvl="1"/>
            <a:r>
              <a:rPr lang="en-US" sz="2000" dirty="0" smtClean="0"/>
              <a:t>However, the PLC/HLC is needed for applications with loops containing cofs</a:t>
            </a:r>
          </a:p>
          <a:p>
            <a:r>
              <a:rPr lang="en-US" sz="2400" dirty="0" smtClean="0"/>
              <a:t>Desired designer effort</a:t>
            </a:r>
          </a:p>
          <a:p>
            <a:pPr lvl="1"/>
            <a:r>
              <a:rPr lang="en-US" sz="2000" dirty="0" smtClean="0"/>
              <a:t>Designer effort is the amount of time/effort spent on pre-analysis</a:t>
            </a:r>
          </a:p>
          <a:p>
            <a:pPr lvl="1"/>
            <a:r>
              <a:rPr lang="en-US" sz="2000" dirty="0" smtClean="0"/>
              <a:t>The DLC is highly flexible and requires no designer effort</a:t>
            </a:r>
          </a:p>
          <a:p>
            <a:pPr lvl="1"/>
            <a:r>
              <a:rPr lang="en-US" sz="2000" dirty="0" smtClean="0"/>
              <a:t>The PLC/HLC can store loops with cofs but requires considerable pre-analysis to identify and cache complex critical regions and to set up the exit conditions needed to ensure a 100% loop cache hit rate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8876"/>
            <a:ext cx="7772400" cy="1143000"/>
          </a:xfrm>
        </p:spPr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434663"/>
            <a:ext cx="7772400" cy="4661338"/>
          </a:xfrm>
        </p:spPr>
        <p:txBody>
          <a:bodyPr/>
          <a:lstStyle/>
          <a:p>
            <a:r>
              <a:rPr lang="en-US" sz="2400" dirty="0" smtClean="0"/>
              <a:t>The best loop cache design therefore depends on the application behaviour and desired designer effort</a:t>
            </a:r>
          </a:p>
          <a:p>
            <a:r>
              <a:rPr lang="en-US" sz="2400" dirty="0" smtClean="0"/>
              <a:t>We introduce an Adaptive Loop Cache (ALC) which</a:t>
            </a:r>
          </a:p>
          <a:p>
            <a:pPr lvl="1"/>
            <a:r>
              <a:rPr lang="en-US" sz="2000" dirty="0" smtClean="0"/>
              <a:t>Integrates the PLC’s complex functionality of caching loops with cofs with the DLC’s runtime flexibility </a:t>
            </a:r>
          </a:p>
          <a:p>
            <a:pPr lvl="1"/>
            <a:r>
              <a:rPr lang="en-US" sz="2000" dirty="0" smtClean="0"/>
              <a:t>Adapts to nearly any application behaviour via lightweight runtime critical region control flow analysis and dynamic loop cache exit condition evaluation </a:t>
            </a:r>
          </a:p>
          <a:p>
            <a:pPr lvl="1"/>
            <a:r>
              <a:rPr lang="en-US" sz="2000" dirty="0" smtClean="0"/>
              <a:t>Eliminates costly designer pre-analysis efforts </a:t>
            </a:r>
            <a:endParaRPr lang="en-US" sz="2000" dirty="0" smtClean="0"/>
          </a:p>
          <a:p>
            <a:pPr lvl="1"/>
            <a:r>
              <a:rPr lang="en-US" sz="2000" dirty="0" smtClean="0"/>
              <a:t>Eliminates </a:t>
            </a:r>
            <a:r>
              <a:rPr lang="en-US" sz="2000" dirty="0" smtClean="0"/>
              <a:t>the uncertainly in choosing </a:t>
            </a:r>
            <a:r>
              <a:rPr lang="en-US" sz="2000" dirty="0" smtClean="0"/>
              <a:t>the most appropriate loop </a:t>
            </a:r>
            <a:r>
              <a:rPr lang="en-US" sz="2000" dirty="0" smtClean="0"/>
              <a:t>cache </a:t>
            </a:r>
            <a:r>
              <a:rPr lang="en-US" sz="2000" dirty="0" smtClean="0"/>
              <a:t>design for the application since our adaptive loop cache performs very well for all application types (even if the ALC is not the best loop cache for every application)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602" y="630020"/>
            <a:ext cx="7772400" cy="1143000"/>
          </a:xfrm>
        </p:spPr>
        <p:txBody>
          <a:bodyPr/>
          <a:lstStyle/>
          <a:p>
            <a:r>
              <a:rPr lang="en-US" dirty="0" smtClean="0"/>
              <a:t>Architecture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1482055" y="1975312"/>
            <a:ext cx="6324600" cy="4024563"/>
            <a:chOff x="1482055" y="1975312"/>
            <a:chExt cx="6324600" cy="4024563"/>
          </a:xfrm>
        </p:grpSpPr>
        <p:sp>
          <p:nvSpPr>
            <p:cNvPr id="27" name="TextBox 26"/>
            <p:cNvSpPr txBox="1"/>
            <p:nvPr/>
          </p:nvSpPr>
          <p:spPr>
            <a:xfrm>
              <a:off x="4530055" y="1975312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grpSp>
          <p:nvGrpSpPr>
            <p:cNvPr id="7" name="Group 7"/>
            <p:cNvGrpSpPr/>
            <p:nvPr/>
          </p:nvGrpSpPr>
          <p:grpSpPr>
            <a:xfrm>
              <a:off x="1482055" y="2075576"/>
              <a:ext cx="1447800" cy="609600"/>
              <a:chOff x="990600" y="2362200"/>
              <a:chExt cx="1447800" cy="609600"/>
            </a:xfrm>
          </p:grpSpPr>
          <p:sp>
            <p:nvSpPr>
              <p:cNvPr id="69" name="Rectangle 4"/>
              <p:cNvSpPr/>
              <p:nvPr/>
            </p:nvSpPr>
            <p:spPr bwMode="auto">
              <a:xfrm>
                <a:off x="990600" y="2362200"/>
                <a:ext cx="1371600" cy="6096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0" name="TextBox 6"/>
              <p:cNvSpPr txBox="1"/>
              <p:nvPr/>
            </p:nvSpPr>
            <p:spPr>
              <a:xfrm>
                <a:off x="990600" y="25146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Microprocessor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grpSp>
          <p:nvGrpSpPr>
            <p:cNvPr id="8" name="Group 40"/>
            <p:cNvGrpSpPr/>
            <p:nvPr/>
          </p:nvGrpSpPr>
          <p:grpSpPr>
            <a:xfrm>
              <a:off x="1482055" y="3104275"/>
              <a:ext cx="1447800" cy="2895600"/>
              <a:chOff x="990600" y="3390899"/>
              <a:chExt cx="1447800" cy="2895600"/>
            </a:xfrm>
          </p:grpSpPr>
          <p:sp>
            <p:nvSpPr>
              <p:cNvPr id="58" name="Rectangle 57"/>
              <p:cNvSpPr/>
              <p:nvPr/>
            </p:nvSpPr>
            <p:spPr bwMode="auto">
              <a:xfrm>
                <a:off x="990600" y="3390899"/>
                <a:ext cx="1371600" cy="28956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990600" y="3429000"/>
                <a:ext cx="14478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Loop Cache Controller (LCC)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grpSp>
            <p:nvGrpSpPr>
              <p:cNvPr id="60" name="Group 39"/>
              <p:cNvGrpSpPr/>
              <p:nvPr/>
            </p:nvGrpSpPr>
            <p:grpSpPr>
              <a:xfrm>
                <a:off x="1143000" y="4572000"/>
                <a:ext cx="990600" cy="307777"/>
                <a:chOff x="1143000" y="4572000"/>
                <a:chExt cx="990600" cy="307777"/>
              </a:xfrm>
            </p:grpSpPr>
            <p:sp>
              <p:nvSpPr>
                <p:cNvPr id="67" name="Rectangle 66"/>
                <p:cNvSpPr/>
                <p:nvPr/>
              </p:nvSpPr>
              <p:spPr bwMode="auto">
                <a:xfrm>
                  <a:off x="1143000" y="4572000"/>
                  <a:ext cx="990600" cy="3048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1143000" y="4572000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CC9B00"/>
                      </a:solidFill>
                      <a:latin typeface="+mn-lt"/>
                    </a:rPr>
                    <a:t>i_buffer</a:t>
                  </a:r>
                  <a:endParaRPr lang="en-US" sz="14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61" name="Group 20"/>
              <p:cNvGrpSpPr/>
              <p:nvPr/>
            </p:nvGrpSpPr>
            <p:grpSpPr>
              <a:xfrm>
                <a:off x="1143000" y="5102423"/>
                <a:ext cx="990600" cy="307777"/>
                <a:chOff x="1219200" y="5102423"/>
                <a:chExt cx="990600" cy="307777"/>
              </a:xfrm>
            </p:grpSpPr>
            <p:sp>
              <p:nvSpPr>
                <p:cNvPr id="65" name="Rectangle 64"/>
                <p:cNvSpPr/>
                <p:nvPr/>
              </p:nvSpPr>
              <p:spPr bwMode="auto">
                <a:xfrm>
                  <a:off x="1219200" y="5102423"/>
                  <a:ext cx="990600" cy="3048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1219200" y="5102423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CC9B00"/>
                      </a:solidFill>
                      <a:latin typeface="+mn-lt"/>
                    </a:rPr>
                    <a:t>last_PC</a:t>
                  </a:r>
                  <a:endParaRPr lang="en-US" sz="14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62" name="Group 17"/>
              <p:cNvGrpSpPr/>
              <p:nvPr/>
            </p:nvGrpSpPr>
            <p:grpSpPr>
              <a:xfrm>
                <a:off x="1143000" y="5635823"/>
                <a:ext cx="990600" cy="307777"/>
                <a:chOff x="1219200" y="4495800"/>
                <a:chExt cx="838200" cy="307777"/>
              </a:xfrm>
            </p:grpSpPr>
            <p:sp>
              <p:nvSpPr>
                <p:cNvPr id="63" name="Rectangle 62"/>
                <p:cNvSpPr/>
                <p:nvPr/>
              </p:nvSpPr>
              <p:spPr bwMode="auto">
                <a:xfrm>
                  <a:off x="1219200" y="4495800"/>
                  <a:ext cx="838200" cy="3048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1219200" y="4495800"/>
                  <a:ext cx="8382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CC9B00"/>
                      </a:solidFill>
                      <a:latin typeface="+mn-lt"/>
                    </a:rPr>
                    <a:t>tr_sbb</a:t>
                  </a:r>
                  <a:endParaRPr lang="en-US" sz="14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73" name="Group 72"/>
            <p:cNvGrpSpPr/>
            <p:nvPr/>
          </p:nvGrpSpPr>
          <p:grpSpPr>
            <a:xfrm>
              <a:off x="6206455" y="5275976"/>
              <a:ext cx="1447800" cy="707886"/>
              <a:chOff x="6206455" y="5275976"/>
              <a:chExt cx="1447800" cy="707886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6206455" y="5298062"/>
                <a:ext cx="1447800" cy="6858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206455" y="5374262"/>
                <a:ext cx="1447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Adaptive </a:t>
                </a:r>
              </a:p>
              <a:p>
                <a:pPr algn="l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Loop Cache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 rot="5400000">
                <a:off x="7070722" y="5640962"/>
                <a:ext cx="685800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6" name="TextBox 55"/>
              <p:cNvSpPr txBox="1"/>
              <p:nvPr/>
            </p:nvSpPr>
            <p:spPr>
              <a:xfrm>
                <a:off x="7373519" y="5275976"/>
                <a:ext cx="2286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CC9B00"/>
                    </a:solidFill>
                    <a:latin typeface="+mn-lt"/>
                  </a:rPr>
                  <a:t>VALID</a:t>
                </a:r>
                <a:endParaRPr lang="en-US" sz="8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501855" y="5322887"/>
                <a:ext cx="152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CC9B00"/>
                    </a:solidFill>
                    <a:latin typeface="+mn-lt"/>
                  </a:rPr>
                  <a:t>BITS</a:t>
                </a:r>
                <a:endParaRPr lang="en-US" sz="8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grpSp>
          <p:nvGrpSpPr>
            <p:cNvPr id="10" name="Group 36"/>
            <p:cNvGrpSpPr/>
            <p:nvPr/>
          </p:nvGrpSpPr>
          <p:grpSpPr>
            <a:xfrm>
              <a:off x="6206455" y="2075576"/>
              <a:ext cx="1600200" cy="1219200"/>
              <a:chOff x="6781800" y="2362200"/>
              <a:chExt cx="1600200" cy="1219200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6781800" y="2362200"/>
                <a:ext cx="1600200" cy="12192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781800" y="2727431"/>
                <a:ext cx="16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Level One Instruction Cache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grpSp>
          <p:nvGrpSpPr>
            <p:cNvPr id="11" name="Group 53"/>
            <p:cNvGrpSpPr/>
            <p:nvPr/>
          </p:nvGrpSpPr>
          <p:grpSpPr>
            <a:xfrm>
              <a:off x="6206455" y="3523376"/>
              <a:ext cx="1447800" cy="1143000"/>
              <a:chOff x="3276600" y="2819400"/>
              <a:chExt cx="1447800" cy="1143000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3276600" y="2819400"/>
                <a:ext cx="1371600" cy="11430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276600" y="2857501"/>
                <a:ext cx="14478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Address Translation Unit (ATU)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grpSp>
            <p:nvGrpSpPr>
              <p:cNvPr id="48" name="Group 39"/>
              <p:cNvGrpSpPr/>
              <p:nvPr/>
            </p:nvGrpSpPr>
            <p:grpSpPr>
              <a:xfrm>
                <a:off x="3429000" y="3581400"/>
                <a:ext cx="990600" cy="307777"/>
                <a:chOff x="1143000" y="4572000"/>
                <a:chExt cx="990600" cy="307777"/>
              </a:xfrm>
            </p:grpSpPr>
            <p:sp>
              <p:nvSpPr>
                <p:cNvPr id="49" name="Rectangle 48"/>
                <p:cNvSpPr/>
                <p:nvPr/>
              </p:nvSpPr>
              <p:spPr bwMode="auto">
                <a:xfrm>
                  <a:off x="1143000" y="4572000"/>
                  <a:ext cx="990600" cy="3048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143000" y="4572000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CC9B00"/>
                      </a:solidFill>
                      <a:latin typeface="+mn-lt"/>
                    </a:rPr>
                    <a:t>cr_start</a:t>
                  </a:r>
                  <a:endParaRPr lang="en-US" sz="14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cxnSp>
          <p:nvCxnSpPr>
            <p:cNvPr id="12" name="Straight Arrow Connector 11"/>
            <p:cNvCxnSpPr/>
            <p:nvPr/>
          </p:nvCxnSpPr>
          <p:spPr bwMode="auto">
            <a:xfrm rot="5400000">
              <a:off x="5978649" y="4971176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6206455" y="4894976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loop cache address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rot="5400000">
              <a:off x="1443955" y="2875676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5400000">
              <a:off x="2052761" y="2874882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1558255" y="2712977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sbb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67855" y="2712977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cof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grpSp>
          <p:nvGrpSpPr>
            <p:cNvPr id="18" name="Group 68"/>
            <p:cNvGrpSpPr/>
            <p:nvPr/>
          </p:nvGrpSpPr>
          <p:grpSpPr>
            <a:xfrm>
              <a:off x="3539455" y="2456576"/>
              <a:ext cx="304800" cy="461665"/>
              <a:chOff x="3048000" y="2743200"/>
              <a:chExt cx="304800" cy="461665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3048000" y="2747665"/>
                <a:ext cx="228600" cy="4572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048000" y="27432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CC9B00"/>
                    </a:solidFill>
                    <a:latin typeface="+mn-lt"/>
                  </a:rPr>
                  <a:t>MUX</a:t>
                </a:r>
                <a:endParaRPr lang="en-US" sz="8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cxnSp>
          <p:nvCxnSpPr>
            <p:cNvPr id="19" name="Elbow Connector 66"/>
            <p:cNvCxnSpPr/>
            <p:nvPr/>
          </p:nvCxnSpPr>
          <p:spPr bwMode="auto">
            <a:xfrm flipV="1">
              <a:off x="2853655" y="2913776"/>
              <a:ext cx="762000" cy="452735"/>
            </a:xfrm>
            <a:prstGeom prst="bentConnector2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2929855" y="3066176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control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8054" y="2837576"/>
              <a:ext cx="14897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Instruction from Loop Cache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rot="10800000">
              <a:off x="3768055" y="2837577"/>
              <a:ext cx="1573966" cy="1877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rot="10800000">
              <a:off x="3768055" y="2532776"/>
              <a:ext cx="2438400" cy="15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Elbow Connector 23"/>
            <p:cNvCxnSpPr/>
            <p:nvPr/>
          </p:nvCxnSpPr>
          <p:spPr bwMode="auto">
            <a:xfrm rot="10800000" flipV="1">
              <a:off x="2853655" y="2532776"/>
              <a:ext cx="2743200" cy="1143000"/>
            </a:xfrm>
            <a:prstGeom prst="bentConnector3">
              <a:avLst>
                <a:gd name="adj1" fmla="val -485"/>
              </a:avLst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rot="10800000">
              <a:off x="2853657" y="2532776"/>
              <a:ext cx="685799" cy="15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2853655" y="2227976"/>
              <a:ext cx="3352800" cy="15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4301455" y="2268080"/>
              <a:ext cx="1100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Instruction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10800000">
              <a:off x="2853657" y="3980576"/>
              <a:ext cx="609599" cy="15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3082255" y="3739944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5673055" y="4437776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2" name="Group 109"/>
            <p:cNvGrpSpPr/>
            <p:nvPr/>
          </p:nvGrpSpPr>
          <p:grpSpPr>
            <a:xfrm>
              <a:off x="5444455" y="4204711"/>
              <a:ext cx="304800" cy="461665"/>
              <a:chOff x="3048000" y="2743200"/>
              <a:chExt cx="304800" cy="461665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3048000" y="2747665"/>
                <a:ext cx="228600" cy="4572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048000" y="27432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CC9B00"/>
                    </a:solidFill>
                    <a:latin typeface="+mn-lt"/>
                  </a:rPr>
                  <a:t>MUX</a:t>
                </a:r>
                <a:endParaRPr lang="en-US" sz="8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cxnSp>
          <p:nvCxnSpPr>
            <p:cNvPr id="33" name="Straight Arrow Connector 32"/>
            <p:cNvCxnSpPr/>
            <p:nvPr/>
          </p:nvCxnSpPr>
          <p:spPr bwMode="auto">
            <a:xfrm>
              <a:off x="2853655" y="4590176"/>
              <a:ext cx="25908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2853655" y="4277081"/>
              <a:ext cx="888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last_PC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4834855" y="4285376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834855" y="4032712"/>
              <a:ext cx="457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2853655" y="5885576"/>
              <a:ext cx="3352800" cy="15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817558" y="5620880"/>
              <a:ext cx="1140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Instruction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2853655" y="5504576"/>
              <a:ext cx="33528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2825583" y="5263944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control signals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 bwMode="auto">
            <a:xfrm rot="5400000" flipH="1" flipV="1">
              <a:off x="5177755" y="5085476"/>
              <a:ext cx="8382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72" name="Oval 71"/>
          <p:cNvSpPr/>
          <p:nvPr/>
        </p:nvSpPr>
        <p:spPr bwMode="auto">
          <a:xfrm>
            <a:off x="982639" y="2729552"/>
            <a:ext cx="2415654" cy="3684896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5786651" y="3316406"/>
            <a:ext cx="2238233" cy="1569493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487606" y="4176215"/>
            <a:ext cx="1296537" cy="50496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1476230" y="4710759"/>
            <a:ext cx="1296537" cy="50496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1476230" y="5256679"/>
            <a:ext cx="1296537" cy="50496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6225734" y="4178487"/>
            <a:ext cx="1296537" cy="50496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5895833" y="5158854"/>
            <a:ext cx="2101755" cy="968991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7287904" y="5254388"/>
            <a:ext cx="436729" cy="77792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514901" y="2606722"/>
            <a:ext cx="504968" cy="586854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76741" y="2608994"/>
            <a:ext cx="504968" cy="586854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2" grpId="1" animBg="1"/>
      <p:bldP spid="74" grpId="0" animBg="1"/>
      <p:bldP spid="74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</a:t>
            </a:r>
            <a:br>
              <a:rPr lang="en-US" dirty="0" smtClean="0"/>
            </a:br>
            <a:r>
              <a:rPr lang="en-US" sz="3200" dirty="0" smtClean="0"/>
              <a:t>Address Translation Unit (ATU)</a:t>
            </a:r>
            <a:endParaRPr lang="en-US" sz="3200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000606" y="4783122"/>
            <a:ext cx="3600974" cy="1718345"/>
          </a:xfrm>
        </p:spPr>
        <p:txBody>
          <a:bodyPr/>
          <a:lstStyle/>
          <a:p>
            <a:pPr algn="just"/>
            <a:r>
              <a:rPr lang="en-US" sz="1800" dirty="0" smtClean="0"/>
              <a:t>The ATU translates the incoming address  to a loop cache address</a:t>
            </a:r>
          </a:p>
          <a:p>
            <a:pPr lvl="1" algn="just"/>
            <a:r>
              <a:rPr lang="en-US" sz="1600" dirty="0" smtClean="0"/>
              <a:t>Necessary for caching loops with cofs</a:t>
            </a:r>
          </a:p>
          <a:p>
            <a:pPr lvl="1" algn="just"/>
            <a:r>
              <a:rPr lang="en-US" sz="1600" dirty="0" smtClean="0"/>
              <a:t>Allows gaps within the loop ALC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3320716" y="2105187"/>
            <a:ext cx="2026404" cy="3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48757" y="1818902"/>
            <a:ext cx="94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Address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114937" y="1926388"/>
          <a:ext cx="2374234" cy="2743200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1255298"/>
                <a:gridCol w="1118936"/>
              </a:tblGrid>
              <a:tr h="2028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Instruction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FFFF"/>
                          </a:solidFill>
                        </a:rPr>
                        <a:t>Mem</a:t>
                      </a:r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. </a:t>
                      </a:r>
                      <a:r>
                        <a:rPr lang="en-US" sz="1400" dirty="0" err="1" smtClean="0">
                          <a:solidFill>
                            <a:srgbClr val="FFFFFF"/>
                          </a:solidFill>
                        </a:rPr>
                        <a:t>Addr</a:t>
                      </a:r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501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sw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r3, 500(r2)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502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503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srl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r5, 10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504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or r6, r4, 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505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506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507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510457" y="3630859"/>
          <a:ext cx="1713968" cy="27432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45169"/>
                <a:gridCol w="1268799"/>
              </a:tblGrid>
              <a:tr h="2028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Loop Cache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[0]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[1]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[2]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sw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r3, 500(r2)</a:t>
                      </a:r>
                      <a:endParaRPr lang="en-US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[3]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[4]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[5]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[6]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[7]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Arrow Connector 30"/>
          <p:cNvCxnSpPr/>
          <p:nvPr/>
        </p:nvCxnSpPr>
        <p:spPr bwMode="auto">
          <a:xfrm>
            <a:off x="4259170" y="2959795"/>
            <a:ext cx="1058779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327367" y="2676415"/>
            <a:ext cx="94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ad_trans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54043" y="1899055"/>
            <a:ext cx="1947276" cy="1181029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0951" y="1876997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ATU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624903" y="2239936"/>
            <a:ext cx="1485748" cy="304800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24902" y="2215872"/>
            <a:ext cx="980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cr_start = 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645304" y="2669072"/>
            <a:ext cx="1465349" cy="304800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30766" y="2669073"/>
            <a:ext cx="1179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lc_address =  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rot="5400000">
            <a:off x="5388137" y="3354808"/>
            <a:ext cx="577514" cy="40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658835" y="3186514"/>
            <a:ext cx="1812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Loop Cache Address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7219866" y="4736089"/>
            <a:ext cx="1129132" cy="34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135635" y="4449809"/>
            <a:ext cx="1195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Instruction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3630" y="2224586"/>
            <a:ext cx="477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500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14700" y="2674961"/>
            <a:ext cx="20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0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121624" y="2661313"/>
            <a:ext cx="1255594" cy="51861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89611" y="3343702"/>
            <a:ext cx="1201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err="1" smtClean="0">
                <a:solidFill>
                  <a:srgbClr val="C00000"/>
                </a:solidFill>
                <a:latin typeface="+mn-lt"/>
              </a:rPr>
              <a:t>lc_address</a:t>
            </a:r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++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34770" y="3739487"/>
            <a:ext cx="1910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err="1" smtClean="0">
                <a:solidFill>
                  <a:srgbClr val="C00000"/>
                </a:solidFill>
                <a:latin typeface="+mn-lt"/>
              </a:rPr>
              <a:t>mem_addr</a:t>
            </a:r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 – cr_start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17013" y="2649926"/>
            <a:ext cx="20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7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934269" y="2238233"/>
            <a:ext cx="641445" cy="2511188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5445459" y="3930555"/>
            <a:ext cx="532264" cy="2456597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3043451" y="2279176"/>
            <a:ext cx="423080" cy="23201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609230" y="2156346"/>
            <a:ext cx="1487606" cy="436729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5" name="Arc 44"/>
          <p:cNvSpPr/>
          <p:nvPr/>
        </p:nvSpPr>
        <p:spPr bwMode="auto">
          <a:xfrm>
            <a:off x="709685" y="2333766"/>
            <a:ext cx="818871" cy="2224585"/>
          </a:xfrm>
          <a:prstGeom prst="arc">
            <a:avLst>
              <a:gd name="adj1" fmla="val 5370838"/>
              <a:gd name="adj2" fmla="val 16217210"/>
            </a:avLst>
          </a:prstGeom>
          <a:noFill/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5540991" y="3971498"/>
            <a:ext cx="313898" cy="27295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19296" y="2665853"/>
            <a:ext cx="20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1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05654" y="2665859"/>
            <a:ext cx="20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2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32950" y="2652206"/>
            <a:ext cx="20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3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018427" y="2568056"/>
            <a:ext cx="423080" cy="23201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020699" y="2884232"/>
            <a:ext cx="423080" cy="23201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022971" y="3186760"/>
            <a:ext cx="423080" cy="23201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3011595" y="4089800"/>
            <a:ext cx="423080" cy="23201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000219" y="4392328"/>
            <a:ext cx="423080" cy="232012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5543263" y="4274026"/>
            <a:ext cx="313898" cy="27295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5531887" y="4576554"/>
            <a:ext cx="313898" cy="27295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5547807" y="4879082"/>
            <a:ext cx="313898" cy="27295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5536431" y="5795770"/>
            <a:ext cx="313898" cy="27295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5538703" y="6098298"/>
            <a:ext cx="313898" cy="27295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32943" y="2652194"/>
            <a:ext cx="20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+mn-lt"/>
              </a:rPr>
              <a:t>6</a:t>
            </a:r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5527343" y="5186149"/>
            <a:ext cx="1583141" cy="627797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3" grpId="0"/>
      <p:bldP spid="25" grpId="0"/>
      <p:bldP spid="25" grpId="1"/>
      <p:bldP spid="28" grpId="0" animBg="1"/>
      <p:bldP spid="28" grpId="1" animBg="1"/>
      <p:bldP spid="28" grpId="2" animBg="1"/>
      <p:bldP spid="28" grpId="3" animBg="1"/>
      <p:bldP spid="30" grpId="0"/>
      <p:bldP spid="30" grpId="1"/>
      <p:bldP spid="30" grpId="2"/>
      <p:bldP spid="30" grpId="3"/>
      <p:bldP spid="33" grpId="0"/>
      <p:bldP spid="33" grpId="1"/>
      <p:bldP spid="33" grpId="2"/>
      <p:bldP spid="33" grpId="3"/>
      <p:bldP spid="34" grpId="0"/>
      <p:bldP spid="35" grpId="0" animBg="1"/>
      <p:bldP spid="35" grpId="1" animBg="1"/>
      <p:bldP spid="39" grpId="0" animBg="1"/>
      <p:bldP spid="39" grpId="1" animBg="1"/>
      <p:bldP spid="38" grpId="0" animBg="1"/>
      <p:bldP spid="38" grpId="1" animBg="1"/>
      <p:bldP spid="38" grpId="2" animBg="1"/>
      <p:bldP spid="38" grpId="3" animBg="1"/>
      <p:bldP spid="42" grpId="0" animBg="1"/>
      <p:bldP spid="42" grpId="1" animBg="1"/>
      <p:bldP spid="45" grpId="0" animBg="1"/>
      <p:bldP spid="45" grpId="1" animBg="1"/>
      <p:bldP spid="47" grpId="0" animBg="1"/>
      <p:bldP spid="47" grpId="1" animBg="1"/>
      <p:bldP spid="48" grpId="0"/>
      <p:bldP spid="48" grpId="1"/>
      <p:bldP spid="49" grpId="0"/>
      <p:bldP spid="49" grpId="1"/>
      <p:bldP spid="50" grpId="0"/>
      <p:bldP spid="50" grpId="1"/>
      <p:bldP spid="51" grpId="4" animBg="1"/>
      <p:bldP spid="51" grpId="5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2" animBg="1"/>
      <p:bldP spid="56" grpId="3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61" grpId="1"/>
      <p:bldP spid="6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br>
              <a:rPr lang="en-US" dirty="0" smtClean="0"/>
            </a:br>
            <a:r>
              <a:rPr lang="en-US" sz="3200" dirty="0" smtClean="0"/>
              <a:t>Encountering a New Loop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156358" cy="4352488"/>
          </a:xfrm>
        </p:spPr>
        <p:txBody>
          <a:bodyPr/>
          <a:lstStyle/>
          <a:p>
            <a:r>
              <a:rPr lang="en-US" sz="2400" dirty="0" smtClean="0"/>
              <a:t>The instruction cache services instruction fetches when the loop cache is in the </a:t>
            </a:r>
            <a:r>
              <a:rPr lang="en-US" sz="2400" dirty="0" smtClean="0">
                <a:solidFill>
                  <a:srgbClr val="FF0000"/>
                </a:solidFill>
              </a:rPr>
              <a:t>idle</a:t>
            </a:r>
            <a:r>
              <a:rPr lang="en-US" sz="2400" dirty="0" smtClean="0"/>
              <a:t> state</a:t>
            </a:r>
          </a:p>
          <a:p>
            <a:r>
              <a:rPr lang="en-US" sz="2400" dirty="0" smtClean="0"/>
              <a:t>A taken sbb indicates a new loop</a:t>
            </a:r>
          </a:p>
          <a:p>
            <a:r>
              <a:rPr lang="en-US" sz="2400" dirty="0" smtClean="0"/>
              <a:t>The loop cache spends 1 cycle in the </a:t>
            </a:r>
            <a:r>
              <a:rPr lang="en-US" sz="2400" dirty="0" smtClean="0">
                <a:solidFill>
                  <a:srgbClr val="FF0000"/>
                </a:solidFill>
              </a:rPr>
              <a:t>buffer</a:t>
            </a:r>
            <a:r>
              <a:rPr lang="en-US" sz="2400" dirty="0" smtClean="0"/>
              <a:t> state preparing for the new loop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6" name="Group 7"/>
          <p:cNvGrpSpPr/>
          <p:nvPr/>
        </p:nvGrpSpPr>
        <p:grpSpPr>
          <a:xfrm>
            <a:off x="4267199" y="1983297"/>
            <a:ext cx="2234268" cy="609600"/>
            <a:chOff x="990600" y="2362200"/>
            <a:chExt cx="1447800" cy="609600"/>
          </a:xfrm>
        </p:grpSpPr>
        <p:sp>
          <p:nvSpPr>
            <p:cNvPr id="8" name="Rectangle 4"/>
            <p:cNvSpPr/>
            <p:nvPr/>
          </p:nvSpPr>
          <p:spPr bwMode="auto">
            <a:xfrm>
              <a:off x="990600" y="2362200"/>
              <a:ext cx="1371600" cy="609600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990600" y="2514600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Microprocessor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 rot="5400000">
            <a:off x="4229099" y="2783397"/>
            <a:ext cx="381000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>
            <a:off x="4837905" y="2782603"/>
            <a:ext cx="381000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343399" y="262069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sbb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2999" y="262069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cof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rot="10800000" flipV="1">
            <a:off x="6400802" y="2365695"/>
            <a:ext cx="1526795" cy="83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427364" y="1763786"/>
            <a:ext cx="153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Instructions from Level One Cache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300754" y="3011995"/>
            <a:ext cx="2108435" cy="3330082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11148" y="3050183"/>
            <a:ext cx="1447800" cy="740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Loop Cache Controller (LCC)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419599" y="4195806"/>
            <a:ext cx="990600" cy="305499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6895" y="4195807"/>
            <a:ext cx="90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i_buffer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419599" y="4727446"/>
            <a:ext cx="990600" cy="305499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33247" y="4727447"/>
            <a:ext cx="903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last_PC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419599" y="5262069"/>
            <a:ext cx="990600" cy="305499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33247" y="5262069"/>
            <a:ext cx="930323" cy="31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tr_sbb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6892" y="5830348"/>
            <a:ext cx="98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65000"/>
                  </a:schemeClr>
                </a:solidFill>
                <a:latin typeface="+mn-lt"/>
              </a:rPr>
              <a:t>same_loop</a:t>
            </a:r>
            <a:endParaRPr lang="en-US" sz="1400" dirty="0">
              <a:solidFill>
                <a:schemeClr val="accent3">
                  <a:lumMod val="65000"/>
                </a:schemeClr>
              </a:solidFill>
              <a:latin typeface="+mn-lt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0800000">
            <a:off x="5410902" y="4353886"/>
            <a:ext cx="889231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461234" y="4090170"/>
            <a:ext cx="973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i_buffer_ld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rot="10800000" flipV="1">
            <a:off x="5405309" y="5429076"/>
            <a:ext cx="871055" cy="139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480809" y="5175146"/>
            <a:ext cx="810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tr_sbb_ld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rot="10800000">
            <a:off x="5410898" y="4890782"/>
            <a:ext cx="234892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rot="5400000" flipH="1" flipV="1">
            <a:off x="5356370" y="4618140"/>
            <a:ext cx="545285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7069539" y="4822096"/>
          <a:ext cx="1705344" cy="140208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168050"/>
                <a:gridCol w="268647"/>
                <a:gridCol w="268647"/>
              </a:tblGrid>
              <a:tr h="30462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Loop Cache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74164"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lw</a:t>
                      </a:r>
                      <a:r>
                        <a:rPr lang="en-US" sz="1200" b="0" dirty="0" smtClean="0"/>
                        <a:t> r1, 200(r2)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  <a:tr h="274164"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addi</a:t>
                      </a:r>
                      <a:r>
                        <a:rPr lang="en-US" sz="1200" b="0" dirty="0" smtClean="0"/>
                        <a:t> r3, r1, 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  <a:tr h="274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sw</a:t>
                      </a:r>
                      <a:r>
                        <a:rPr kumimoji="0" lang="en-US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r3, 500(r2)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  <a:tr h="274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-3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506358" y="5457575"/>
            <a:ext cx="439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inv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6442745" y="5729681"/>
            <a:ext cx="629174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rot="10800000">
            <a:off x="6409190" y="3330429"/>
            <a:ext cx="528507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>
            <a:off x="6402199" y="4053281"/>
            <a:ext cx="528507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rot="5400000" flipH="1" flipV="1">
            <a:off x="6459523" y="2852257"/>
            <a:ext cx="956345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6551801" y="3770556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PC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7085461" y="4824345"/>
          <a:ext cx="1705344" cy="140208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168050"/>
                <a:gridCol w="268647"/>
                <a:gridCol w="268647"/>
              </a:tblGrid>
              <a:tr h="30462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Loop Cache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74164"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xxxxxxxxxx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  <a:tr h="274164"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xxxxxxxxxx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  <a:tr h="274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xxxxxxxxxx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  <a:tr h="274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xxxxxxxxxx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0</a:t>
                      </a:r>
                      <a:endParaRPr 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Oval 40"/>
          <p:cNvSpPr/>
          <p:nvPr/>
        </p:nvSpPr>
        <p:spPr bwMode="auto">
          <a:xfrm>
            <a:off x="4285397" y="2538484"/>
            <a:ext cx="477672" cy="573206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6509981" y="5418161"/>
            <a:ext cx="436729" cy="368489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1211"/>
            <a:ext cx="7772400" cy="1143000"/>
          </a:xfrm>
        </p:spPr>
        <p:txBody>
          <a:bodyPr/>
          <a:lstStyle/>
          <a:p>
            <a:r>
              <a:rPr lang="en-US" dirty="0" smtClean="0"/>
              <a:t>Architecture </a:t>
            </a:r>
            <a:br>
              <a:rPr lang="en-US" dirty="0" smtClean="0"/>
            </a:br>
            <a:r>
              <a:rPr lang="en-US" sz="3200" dirty="0" smtClean="0"/>
              <a:t>Valid Bits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26"/>
          <p:cNvSpPr txBox="1">
            <a:spLocks/>
          </p:cNvSpPr>
          <p:nvPr/>
        </p:nvSpPr>
        <p:spPr bwMode="auto">
          <a:xfrm>
            <a:off x="903314" y="4957614"/>
            <a:ext cx="4185884" cy="148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 bits indicate the location of the next instruction fetch i.e. loop cache or instruction cache</a:t>
            </a: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Critical for maintaining a 100% loop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cache hit rate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5322" y="3715751"/>
          <a:ext cx="2263362" cy="24384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323794"/>
                <a:gridCol w="469784"/>
                <a:gridCol w="469784"/>
              </a:tblGrid>
              <a:tr h="2028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Instructions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tnv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9" name="Group 68"/>
          <p:cNvGrpSpPr/>
          <p:nvPr/>
        </p:nvGrpSpPr>
        <p:grpSpPr>
          <a:xfrm>
            <a:off x="945158" y="1939954"/>
            <a:ext cx="2938945" cy="2827118"/>
            <a:chOff x="945158" y="1939954"/>
            <a:chExt cx="2938945" cy="2827118"/>
          </a:xfrm>
        </p:grpSpPr>
        <p:grpSp>
          <p:nvGrpSpPr>
            <p:cNvPr id="10" name="Group 7"/>
            <p:cNvGrpSpPr/>
            <p:nvPr/>
          </p:nvGrpSpPr>
          <p:grpSpPr>
            <a:xfrm>
              <a:off x="945158" y="2109132"/>
              <a:ext cx="1447800" cy="609600"/>
              <a:chOff x="990600" y="2362200"/>
              <a:chExt cx="1447800" cy="609600"/>
            </a:xfrm>
          </p:grpSpPr>
          <p:sp>
            <p:nvSpPr>
              <p:cNvPr id="11" name="Rectangle 4"/>
              <p:cNvSpPr/>
              <p:nvPr/>
            </p:nvSpPr>
            <p:spPr bwMode="auto">
              <a:xfrm>
                <a:off x="990600" y="2362200"/>
                <a:ext cx="1371600" cy="6096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" name="TextBox 6"/>
              <p:cNvSpPr txBox="1"/>
              <p:nvPr/>
            </p:nvSpPr>
            <p:spPr>
              <a:xfrm>
                <a:off x="990600" y="25146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Microprocessor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 bwMode="auto">
            <a:xfrm>
              <a:off x="945158" y="3137831"/>
              <a:ext cx="1371600" cy="1629241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5158" y="3175932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LCC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rot="5400000">
              <a:off x="907058" y="2909232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5400000">
              <a:off x="1515864" y="2908438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1021358" y="2746533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sbb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630958" y="2746533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cof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10800000" flipV="1">
              <a:off x="2323753" y="2457973"/>
              <a:ext cx="1526795" cy="838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2350315" y="1939954"/>
              <a:ext cx="15337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Instructions from Level One Cache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979413" y="3555533"/>
              <a:ext cx="1302392" cy="622185"/>
              <a:chOff x="5962474" y="3303863"/>
              <a:chExt cx="1302392" cy="622185"/>
            </a:xfrm>
          </p:grpSpPr>
          <p:sp>
            <p:nvSpPr>
              <p:cNvPr id="23" name="Rectangle 22"/>
              <p:cNvSpPr/>
              <p:nvPr/>
            </p:nvSpPr>
            <p:spPr bwMode="auto">
              <a:xfrm>
                <a:off x="5989739" y="3303863"/>
                <a:ext cx="1266737" cy="616167"/>
              </a:xfrm>
              <a:prstGeom prst="rect">
                <a:avLst/>
              </a:prstGeom>
              <a:noFill/>
              <a:ln w="1905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981350" y="3303863"/>
                <a:ext cx="1266737" cy="622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i_buffer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962474" y="3561663"/>
                <a:ext cx="1302392" cy="278398"/>
                <a:chOff x="5962474" y="3746221"/>
                <a:chExt cx="1302392" cy="278398"/>
              </a:xfrm>
            </p:grpSpPr>
            <p:sp>
              <p:nvSpPr>
                <p:cNvPr id="31" name="Rectangle 30"/>
                <p:cNvSpPr/>
                <p:nvPr/>
              </p:nvSpPr>
              <p:spPr bwMode="auto">
                <a:xfrm>
                  <a:off x="6031683" y="3775046"/>
                  <a:ext cx="1174459" cy="2348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6766419" y="3746221"/>
                  <a:ext cx="4984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lang="en-US" sz="1200" b="1" dirty="0" smtClean="0">
                      <a:solidFill>
                        <a:srgbClr val="CC9B00"/>
                      </a:solidFill>
                      <a:latin typeface="+mn-lt"/>
                    </a:rPr>
                    <a:t>i_cof</a:t>
                  </a:r>
                  <a:endParaRPr lang="en-US" sz="12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5962474" y="3747620"/>
                  <a:ext cx="91649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lang="en-US" sz="1200" b="1" dirty="0" smtClean="0">
                      <a:solidFill>
                        <a:srgbClr val="CC9B00"/>
                      </a:solidFill>
                      <a:latin typeface="+mn-lt"/>
                    </a:rPr>
                    <a:t>instruction</a:t>
                  </a:r>
                  <a:endParaRPr lang="en-US" sz="12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cxnSp>
              <p:nvCxnSpPr>
                <p:cNvPr id="35" name="Straight Connector 34"/>
                <p:cNvCxnSpPr/>
                <p:nvPr/>
              </p:nvCxnSpPr>
              <p:spPr bwMode="auto">
                <a:xfrm rot="5400000">
                  <a:off x="6677637" y="3892492"/>
                  <a:ext cx="234892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56" name="TextBox 55"/>
          <p:cNvSpPr txBox="1"/>
          <p:nvPr/>
        </p:nvSpPr>
        <p:spPr>
          <a:xfrm>
            <a:off x="3722406" y="3597191"/>
            <a:ext cx="1997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Instructions from i_buffer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2322095" y="3898227"/>
            <a:ext cx="3513221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3" name="Arc 92"/>
          <p:cNvSpPr/>
          <p:nvPr/>
        </p:nvSpPr>
        <p:spPr bwMode="auto">
          <a:xfrm>
            <a:off x="7922840" y="4162930"/>
            <a:ext cx="385011" cy="348916"/>
          </a:xfrm>
          <a:prstGeom prst="arc">
            <a:avLst>
              <a:gd name="adj1" fmla="val 16200000"/>
              <a:gd name="adj2" fmla="val 5474718"/>
            </a:avLst>
          </a:prstGeom>
          <a:noFill/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868537" y="5868537"/>
            <a:ext cx="2210938" cy="272956"/>
            <a:chOff x="5868537" y="5868537"/>
            <a:chExt cx="2210938" cy="272956"/>
          </a:xfrm>
        </p:grpSpPr>
        <p:sp>
          <p:nvSpPr>
            <p:cNvPr id="41" name="Rectangle 40"/>
            <p:cNvSpPr/>
            <p:nvPr/>
          </p:nvSpPr>
          <p:spPr bwMode="auto">
            <a:xfrm>
              <a:off x="5868537" y="5882185"/>
              <a:ext cx="126924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192370" y="5868537"/>
              <a:ext cx="409433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7642746" y="5868537"/>
              <a:ext cx="436729" cy="272956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47" name="Rectangle 46"/>
          <p:cNvSpPr/>
          <p:nvPr/>
        </p:nvSpPr>
        <p:spPr bwMode="auto">
          <a:xfrm>
            <a:off x="5884457" y="5584201"/>
            <a:ext cx="1269242" cy="2593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208290" y="5570553"/>
            <a:ext cx="409433" cy="2593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658666" y="5570553"/>
            <a:ext cx="436729" cy="27295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5873081" y="5272569"/>
            <a:ext cx="2210938" cy="272956"/>
            <a:chOff x="5868537" y="5868537"/>
            <a:chExt cx="2210938" cy="272956"/>
          </a:xfrm>
        </p:grpSpPr>
        <p:sp>
          <p:nvSpPr>
            <p:cNvPr id="51" name="Rectangle 50"/>
            <p:cNvSpPr/>
            <p:nvPr/>
          </p:nvSpPr>
          <p:spPr bwMode="auto">
            <a:xfrm>
              <a:off x="5868537" y="5882185"/>
              <a:ext cx="126924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192370" y="5868537"/>
              <a:ext cx="409433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642746" y="5868537"/>
              <a:ext cx="436729" cy="272956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875353" y="4960937"/>
            <a:ext cx="2210938" cy="272956"/>
            <a:chOff x="5868537" y="5868537"/>
            <a:chExt cx="2210938" cy="272956"/>
          </a:xfrm>
        </p:grpSpPr>
        <p:sp>
          <p:nvSpPr>
            <p:cNvPr id="57" name="Rectangle 56"/>
            <p:cNvSpPr/>
            <p:nvPr/>
          </p:nvSpPr>
          <p:spPr bwMode="auto">
            <a:xfrm>
              <a:off x="5868537" y="5882185"/>
              <a:ext cx="126924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7192370" y="5868537"/>
              <a:ext cx="409433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7642746" y="5868537"/>
              <a:ext cx="436729" cy="272956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877625" y="4649305"/>
            <a:ext cx="2210938" cy="272956"/>
            <a:chOff x="5868537" y="5868537"/>
            <a:chExt cx="2210938" cy="272956"/>
          </a:xfrm>
        </p:grpSpPr>
        <p:sp>
          <p:nvSpPr>
            <p:cNvPr id="61" name="Rectangle 60"/>
            <p:cNvSpPr/>
            <p:nvPr/>
          </p:nvSpPr>
          <p:spPr bwMode="auto">
            <a:xfrm>
              <a:off x="5868537" y="5882185"/>
              <a:ext cx="126924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7192370" y="5868537"/>
              <a:ext cx="409433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7642746" y="5868537"/>
              <a:ext cx="436729" cy="272956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65" name="Rectangle 64"/>
          <p:cNvSpPr/>
          <p:nvPr/>
        </p:nvSpPr>
        <p:spPr bwMode="auto">
          <a:xfrm>
            <a:off x="5866249" y="4364969"/>
            <a:ext cx="1269242" cy="2593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190082" y="4351321"/>
            <a:ext cx="409433" cy="2593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640458" y="4351321"/>
            <a:ext cx="436729" cy="27295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868521" y="4053337"/>
            <a:ext cx="1269242" cy="2593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7192354" y="4039689"/>
            <a:ext cx="409433" cy="2593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7642730" y="4039689"/>
            <a:ext cx="436729" cy="27295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7206018" y="3684896"/>
            <a:ext cx="341194" cy="2593073"/>
          </a:xfrm>
          <a:prstGeom prst="round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699618" y="3687168"/>
            <a:ext cx="341194" cy="2593073"/>
          </a:xfrm>
          <a:prstGeom prst="round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87905" y="4012444"/>
            <a:ext cx="136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0</a:t>
            </a:r>
            <a:endParaRPr lang="en-US" sz="1400" dirty="0">
              <a:latin typeface="+mn-lt"/>
            </a:endParaRPr>
          </a:p>
        </p:txBody>
      </p:sp>
      <p:sp>
        <p:nvSpPr>
          <p:cNvPr id="89" name="Rounded Rectangle 88"/>
          <p:cNvSpPr/>
          <p:nvPr/>
        </p:nvSpPr>
        <p:spPr bwMode="auto">
          <a:xfrm>
            <a:off x="997527" y="3811979"/>
            <a:ext cx="890650" cy="308759"/>
          </a:xfrm>
          <a:prstGeom prst="round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0" name="Rounded Rectangle 89"/>
          <p:cNvSpPr/>
          <p:nvPr/>
        </p:nvSpPr>
        <p:spPr bwMode="auto">
          <a:xfrm>
            <a:off x="1721922" y="3800104"/>
            <a:ext cx="534390" cy="332509"/>
          </a:xfrm>
          <a:prstGeom prst="round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998819" y="4370450"/>
            <a:ext cx="1277231" cy="307777"/>
            <a:chOff x="1011011" y="4358258"/>
            <a:chExt cx="1277231" cy="307777"/>
          </a:xfrm>
        </p:grpSpPr>
        <p:sp>
          <p:nvSpPr>
            <p:cNvPr id="64" name="Rectangle 63"/>
            <p:cNvSpPr/>
            <p:nvPr/>
          </p:nvSpPr>
          <p:spPr bwMode="auto">
            <a:xfrm>
              <a:off x="1011011" y="4358258"/>
              <a:ext cx="1277231" cy="304800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11011" y="4358258"/>
              <a:ext cx="11835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last_PC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sp>
        <p:nvSpPr>
          <p:cNvPr id="71" name="Rounded Rectangle 70"/>
          <p:cNvSpPr/>
          <p:nvPr/>
        </p:nvSpPr>
        <p:spPr bwMode="auto">
          <a:xfrm>
            <a:off x="938784" y="4279392"/>
            <a:ext cx="1402080" cy="451104"/>
          </a:xfrm>
          <a:prstGeom prst="round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93" grpId="0" animBg="1"/>
      <p:bldP spid="47" grpId="0" animBg="1"/>
      <p:bldP spid="47" grpId="3" animBg="1"/>
      <p:bldP spid="48" grpId="0" animBg="1"/>
      <p:bldP spid="48" grpId="1" animBg="1"/>
      <p:bldP spid="49" grpId="0" animBg="1"/>
      <p:bldP spid="49" grpId="1" animBg="1"/>
      <p:bldP spid="65" grpId="0" animBg="1"/>
      <p:bldP spid="65" grpId="1" animBg="1"/>
      <p:bldP spid="65" grpId="2" animBg="1"/>
      <p:bldP spid="65" grpId="3" animBg="1"/>
      <p:bldP spid="65" grpId="4" animBg="1"/>
      <p:bldP spid="66" grpId="0" animBg="1"/>
      <p:bldP spid="66" grpId="1" animBg="1"/>
      <p:bldP spid="67" grpId="0" animBg="1"/>
      <p:bldP spid="67" grpId="1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3" grpId="3" animBg="1"/>
      <p:bldP spid="83" grpId="4" animBg="1"/>
      <p:bldP spid="84" grpId="0" animBg="1"/>
      <p:bldP spid="84" grpId="1" animBg="1"/>
      <p:bldP spid="84" grpId="2" animBg="1"/>
      <p:bldP spid="85" grpId="0" animBg="1"/>
      <p:bldP spid="85" grpId="1" animBg="1"/>
      <p:bldP spid="86" grpId="0" animBg="1"/>
      <p:bldP spid="86" grpId="1" animBg="1"/>
      <p:bldP spid="87" grpId="0"/>
      <p:bldP spid="87" grpId="1"/>
      <p:bldP spid="89" grpId="0" animBg="1"/>
      <p:bldP spid="89" grpId="1" animBg="1"/>
      <p:bldP spid="90" grpId="0" animBg="1"/>
      <p:bldP spid="90" grpId="1" animBg="1"/>
      <p:bldP spid="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</a:t>
            </a:r>
            <a:br>
              <a:rPr lang="en-US" dirty="0" smtClean="0"/>
            </a:br>
            <a:r>
              <a:rPr lang="en-US" sz="3200" dirty="0" smtClean="0"/>
              <a:t>Backfilling the ALC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39852" y="3499175"/>
          <a:ext cx="2636367" cy="27432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09073"/>
                <a:gridCol w="1275348"/>
                <a:gridCol w="433137"/>
                <a:gridCol w="518809"/>
              </a:tblGrid>
              <a:tr h="2028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Instructions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tnv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[0]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[1]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[2]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sw</a:t>
                      </a:r>
                      <a:r>
                        <a:rPr lang="en-US" sz="1400" b="0" dirty="0" smtClean="0"/>
                        <a:t> r3, 500(r2)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[3]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[4]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[5]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[6]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[7]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449231" y="3342595"/>
          <a:ext cx="1892958" cy="2743200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1255298"/>
                <a:gridCol w="637660"/>
              </a:tblGrid>
              <a:tr h="2028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Instruction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FFFF"/>
                          </a:solidFill>
                        </a:rPr>
                        <a:t>Addr</a:t>
                      </a:r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501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sw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r3, 500(r2)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502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503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srl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r5, 10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504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or r6, r4, r1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505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506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507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 bwMode="auto">
          <a:xfrm>
            <a:off x="2564851" y="3164430"/>
            <a:ext cx="1501819" cy="2971672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64852" y="320253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LCC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669123" y="4382642"/>
            <a:ext cx="1277231" cy="304800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69123" y="4382642"/>
            <a:ext cx="1183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last_PC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grpSp>
        <p:nvGrpSpPr>
          <p:cNvPr id="27" name="Group 17"/>
          <p:cNvGrpSpPr/>
          <p:nvPr/>
        </p:nvGrpSpPr>
        <p:grpSpPr>
          <a:xfrm>
            <a:off x="2657091" y="4831818"/>
            <a:ext cx="1289264" cy="307777"/>
            <a:chOff x="1219200" y="4495800"/>
            <a:chExt cx="838200" cy="307777"/>
          </a:xfrm>
        </p:grpSpPr>
        <p:sp>
          <p:nvSpPr>
            <p:cNvPr id="28" name="Rectangle 27"/>
            <p:cNvSpPr/>
            <p:nvPr/>
          </p:nvSpPr>
          <p:spPr bwMode="auto">
            <a:xfrm>
              <a:off x="1219200" y="4495800"/>
              <a:ext cx="838200" cy="304800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9200" y="449580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tr_sbb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552811" y="2171825"/>
            <a:ext cx="1447800" cy="991394"/>
            <a:chOff x="1036887" y="4072818"/>
            <a:chExt cx="1447800" cy="991394"/>
          </a:xfrm>
        </p:grpSpPr>
        <p:grpSp>
          <p:nvGrpSpPr>
            <p:cNvPr id="34" name="Group 7"/>
            <p:cNvGrpSpPr/>
            <p:nvPr/>
          </p:nvGrpSpPr>
          <p:grpSpPr>
            <a:xfrm>
              <a:off x="1036887" y="4072818"/>
              <a:ext cx="1447800" cy="609600"/>
              <a:chOff x="990600" y="2362200"/>
              <a:chExt cx="1447800" cy="609600"/>
            </a:xfrm>
          </p:grpSpPr>
          <p:sp>
            <p:nvSpPr>
              <p:cNvPr id="35" name="Rectangle 4"/>
              <p:cNvSpPr/>
              <p:nvPr/>
            </p:nvSpPr>
            <p:spPr bwMode="auto">
              <a:xfrm>
                <a:off x="990600" y="2362200"/>
                <a:ext cx="1371600" cy="6096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" name="TextBox 6"/>
              <p:cNvSpPr txBox="1"/>
              <p:nvPr/>
            </p:nvSpPr>
            <p:spPr>
              <a:xfrm>
                <a:off x="990600" y="25146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Microprocessor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 bwMode="auto">
            <a:xfrm rot="5400000">
              <a:off x="998787" y="4872918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rot="5400000">
              <a:off x="1607593" y="4872124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113087" y="471021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sbb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22687" y="471021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cof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639767" y="3591624"/>
            <a:ext cx="1302392" cy="622185"/>
            <a:chOff x="5962474" y="3303863"/>
            <a:chExt cx="1302392" cy="622185"/>
          </a:xfrm>
        </p:grpSpPr>
        <p:sp>
          <p:nvSpPr>
            <p:cNvPr id="54" name="Rectangle 53"/>
            <p:cNvSpPr/>
            <p:nvPr/>
          </p:nvSpPr>
          <p:spPr bwMode="auto">
            <a:xfrm>
              <a:off x="5989739" y="3303863"/>
              <a:ext cx="1266737" cy="616167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81350" y="3303863"/>
              <a:ext cx="1266737" cy="622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i_buffer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grpSp>
          <p:nvGrpSpPr>
            <p:cNvPr id="56" name="Group 35"/>
            <p:cNvGrpSpPr/>
            <p:nvPr/>
          </p:nvGrpSpPr>
          <p:grpSpPr>
            <a:xfrm>
              <a:off x="5962474" y="3561663"/>
              <a:ext cx="1302392" cy="278398"/>
              <a:chOff x="5962474" y="3746221"/>
              <a:chExt cx="1302392" cy="278398"/>
            </a:xfrm>
          </p:grpSpPr>
          <p:sp>
            <p:nvSpPr>
              <p:cNvPr id="57" name="Rectangle 56"/>
              <p:cNvSpPr/>
              <p:nvPr/>
            </p:nvSpPr>
            <p:spPr bwMode="auto">
              <a:xfrm>
                <a:off x="6031683" y="3775046"/>
                <a:ext cx="1174459" cy="234892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766419" y="3746221"/>
                <a:ext cx="49844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200" b="1" dirty="0" smtClean="0">
                    <a:solidFill>
                      <a:srgbClr val="CC9B00"/>
                    </a:solidFill>
                    <a:latin typeface="+mn-lt"/>
                  </a:rPr>
                  <a:t>i_cof</a:t>
                </a:r>
                <a:endParaRPr lang="en-US" sz="12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962474" y="3747620"/>
                <a:ext cx="9164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200" b="1" dirty="0" smtClean="0">
                    <a:solidFill>
                      <a:srgbClr val="CC9B00"/>
                    </a:solidFill>
                    <a:latin typeface="+mn-lt"/>
                  </a:rPr>
                  <a:t>instruction</a:t>
                </a:r>
                <a:endParaRPr lang="en-US" sz="12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 bwMode="auto">
              <a:xfrm rot="5400000">
                <a:off x="6677637" y="3892492"/>
                <a:ext cx="23489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1" name="TextBox 60"/>
          <p:cNvSpPr txBox="1"/>
          <p:nvPr/>
        </p:nvSpPr>
        <p:spPr>
          <a:xfrm>
            <a:off x="2809649" y="5312981"/>
            <a:ext cx="98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65000"/>
                  </a:schemeClr>
                </a:solidFill>
                <a:latin typeface="+mn-lt"/>
              </a:rPr>
              <a:t>loop_fill</a:t>
            </a:r>
            <a:endParaRPr lang="en-US" sz="1400" dirty="0">
              <a:solidFill>
                <a:schemeClr val="accent3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821678" y="5697997"/>
            <a:ext cx="98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65000"/>
                  </a:schemeClr>
                </a:solidFill>
                <a:latin typeface="+mn-lt"/>
              </a:rPr>
              <a:t>same_loop</a:t>
            </a:r>
            <a:endParaRPr lang="en-US" sz="1400" dirty="0">
              <a:solidFill>
                <a:schemeClr val="accent3">
                  <a:lumMod val="65000"/>
                </a:schemeClr>
              </a:solidFill>
              <a:latin typeface="+mn-lt"/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4066674" y="3729789"/>
            <a:ext cx="1973179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987099" y="3452815"/>
            <a:ext cx="1997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Instructions from i_buffer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0649" y="1980355"/>
            <a:ext cx="153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Instructions from Level One Cache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>
            <a:off x="830178" y="2502568"/>
            <a:ext cx="1732548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1985211" y="3268579"/>
            <a:ext cx="589547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5400000" flipH="1" flipV="1">
            <a:off x="1594939" y="2879309"/>
            <a:ext cx="754981" cy="150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24054" y="6087981"/>
            <a:ext cx="3717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Operating in the 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fill</a:t>
            </a:r>
            <a:r>
              <a:rPr lang="en-US" sz="1800" dirty="0" smtClean="0">
                <a:latin typeface="+mn-lt"/>
              </a:rPr>
              <a:t> state</a:t>
            </a:r>
            <a:endParaRPr lang="en-US" sz="1800" dirty="0">
              <a:latin typeface="+mn-lt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2624422" y="5201391"/>
            <a:ext cx="1425039" cy="855023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842877" y="2066306"/>
            <a:ext cx="2618893" cy="1459743"/>
            <a:chOff x="4842877" y="2066306"/>
            <a:chExt cx="2618893" cy="1459743"/>
          </a:xfrm>
        </p:grpSpPr>
        <p:grpSp>
          <p:nvGrpSpPr>
            <p:cNvPr id="52" name="Group 51"/>
            <p:cNvGrpSpPr/>
            <p:nvPr/>
          </p:nvGrpSpPr>
          <p:grpSpPr>
            <a:xfrm>
              <a:off x="6013970" y="2139695"/>
              <a:ext cx="1447800" cy="904288"/>
              <a:chOff x="4726546" y="2332207"/>
              <a:chExt cx="1447800" cy="904288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4726546" y="2332207"/>
                <a:ext cx="1371600" cy="904288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726546" y="2384812"/>
                <a:ext cx="1447800" cy="424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ATU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grpSp>
            <p:nvGrpSpPr>
              <p:cNvPr id="48" name="Group 39"/>
              <p:cNvGrpSpPr/>
              <p:nvPr/>
            </p:nvGrpSpPr>
            <p:grpSpPr>
              <a:xfrm>
                <a:off x="4915042" y="2646439"/>
                <a:ext cx="990600" cy="523220"/>
                <a:chOff x="1143000" y="4539222"/>
                <a:chExt cx="990600" cy="378958"/>
              </a:xfrm>
            </p:grpSpPr>
            <p:sp>
              <p:nvSpPr>
                <p:cNvPr id="49" name="Rectangle 48"/>
                <p:cNvSpPr/>
                <p:nvPr/>
              </p:nvSpPr>
              <p:spPr bwMode="auto">
                <a:xfrm>
                  <a:off x="1143000" y="4572000"/>
                  <a:ext cx="990600" cy="3048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143000" y="4539222"/>
                  <a:ext cx="990600" cy="378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rgbClr val="CC9B00"/>
                      </a:solidFill>
                      <a:latin typeface="+mn-lt"/>
                    </a:rPr>
                    <a:t>cr_start </a:t>
                  </a:r>
                </a:p>
                <a:p>
                  <a:pPr algn="ctr"/>
                  <a:r>
                    <a:rPr lang="en-US" sz="1400" b="1" dirty="0" smtClean="0">
                      <a:solidFill>
                        <a:srgbClr val="CC9B00"/>
                      </a:solidFill>
                      <a:latin typeface="+mn-lt"/>
                    </a:rPr>
                    <a:t>= 500</a:t>
                  </a:r>
                  <a:endParaRPr lang="en-US" sz="14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cxnSp>
          <p:nvCxnSpPr>
            <p:cNvPr id="66" name="Straight Arrow Connector 65"/>
            <p:cNvCxnSpPr/>
            <p:nvPr/>
          </p:nvCxnSpPr>
          <p:spPr bwMode="auto">
            <a:xfrm rot="5400000">
              <a:off x="5942806" y="3272591"/>
              <a:ext cx="494090" cy="12825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5070764" y="2423939"/>
              <a:ext cx="932994" cy="606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9" name="TextBox 68"/>
            <p:cNvSpPr txBox="1"/>
            <p:nvPr/>
          </p:nvSpPr>
          <p:spPr>
            <a:xfrm>
              <a:off x="4842877" y="2084608"/>
              <a:ext cx="1277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last_PC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20117" y="2607140"/>
              <a:ext cx="948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ad_trans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>
              <a:off x="5084628" y="2909454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4963886" y="2066306"/>
              <a:ext cx="1163782" cy="522515"/>
            </a:xfrm>
            <a:prstGeom prst="ellipse">
              <a:avLst/>
            </a:prstGeom>
            <a:noFill/>
            <a:ln w="158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626431" y="2219894"/>
            <a:ext cx="2455807" cy="1283220"/>
            <a:chOff x="6634248" y="2180828"/>
            <a:chExt cx="2455807" cy="12832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 rot="16200000" flipH="1">
              <a:off x="7677113" y="3191407"/>
              <a:ext cx="534892" cy="759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rot="16200000" flipH="1">
              <a:off x="8167869" y="3195602"/>
              <a:ext cx="536291" cy="602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7383592" y="3049934"/>
              <a:ext cx="5991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set_nv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391667" y="3093277"/>
              <a:ext cx="6983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set_tnv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7764594" y="2533474"/>
              <a:ext cx="847290" cy="394283"/>
            </a:xfrm>
            <a:prstGeom prst="rect">
              <a:avLst/>
            </a:prstGeom>
            <a:noFill/>
            <a:ln w="127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377003" y="2196870"/>
              <a:ext cx="4984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i_cof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772432" y="2583809"/>
              <a:ext cx="7940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Decoder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892792" y="2550702"/>
              <a:ext cx="72189" cy="72189"/>
            </a:xfrm>
            <a:prstGeom prst="ellipse">
              <a:avLst/>
            </a:prstGeom>
            <a:noFill/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 bwMode="auto">
            <a:xfrm rot="5400000">
              <a:off x="7766416" y="2364206"/>
              <a:ext cx="324853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 rot="5400000">
              <a:off x="8255700" y="2360195"/>
              <a:ext cx="324853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6634248" y="2180828"/>
              <a:ext cx="13427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b="1" dirty="0" err="1" smtClean="0">
                  <a:solidFill>
                    <a:srgbClr val="CC9B00"/>
                  </a:solidFill>
                  <a:latin typeface="+mn-lt"/>
                </a:rPr>
                <a:t>PC_out_of_range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sp>
        <p:nvSpPr>
          <p:cNvPr id="90" name="Rectangle 89"/>
          <p:cNvSpPr/>
          <p:nvPr/>
        </p:nvSpPr>
        <p:spPr bwMode="auto">
          <a:xfrm>
            <a:off x="6462074" y="3822569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6463658" y="4125785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463658" y="4432130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465242" y="4730633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6458945" y="5040107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468173" y="5343323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468173" y="5649668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6457400" y="5948171"/>
            <a:ext cx="2201159" cy="27337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200400" y="2706130"/>
            <a:ext cx="432486" cy="531340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br>
              <a:rPr lang="en-US" dirty="0" smtClean="0"/>
            </a:br>
            <a:r>
              <a:rPr lang="en-US" sz="3200" dirty="0" smtClean="0"/>
              <a:t>Supplying the Processor with Instructions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35042" y="3402919"/>
          <a:ext cx="2636367" cy="27432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09073"/>
                <a:gridCol w="1275348"/>
                <a:gridCol w="433137"/>
                <a:gridCol w="518809"/>
              </a:tblGrid>
              <a:tr h="2028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Instructions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tnv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[0]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[1]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[2]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sw</a:t>
                      </a:r>
                      <a:r>
                        <a:rPr lang="en-US" sz="1400" b="0" dirty="0" smtClean="0"/>
                        <a:t> r3, 500(r2)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[3]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[4]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[5]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[6]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[7]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709160" y="2043439"/>
            <a:ext cx="1447800" cy="904288"/>
            <a:chOff x="4726546" y="2332207"/>
            <a:chExt cx="1447800" cy="904288"/>
          </a:xfrm>
        </p:grpSpPr>
        <p:sp>
          <p:nvSpPr>
            <p:cNvPr id="10" name="Rectangle 9"/>
            <p:cNvSpPr/>
            <p:nvPr/>
          </p:nvSpPr>
          <p:spPr bwMode="auto">
            <a:xfrm>
              <a:off x="4726546" y="2332207"/>
              <a:ext cx="1371600" cy="904288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6546" y="2384812"/>
              <a:ext cx="1447800" cy="424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ATU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grpSp>
          <p:nvGrpSpPr>
            <p:cNvPr id="12" name="Group 39"/>
            <p:cNvGrpSpPr/>
            <p:nvPr/>
          </p:nvGrpSpPr>
          <p:grpSpPr>
            <a:xfrm>
              <a:off x="4915042" y="2646427"/>
              <a:ext cx="990600" cy="523219"/>
              <a:chOff x="1143000" y="4539222"/>
              <a:chExt cx="990600" cy="378958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1143000" y="4572000"/>
                <a:ext cx="990600" cy="3048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143000" y="4539222"/>
                <a:ext cx="990600" cy="378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cr_start </a:t>
                </a:r>
              </a:p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= 500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</p:grpSp>
      <p:sp>
        <p:nvSpPr>
          <p:cNvPr id="16" name="Rectangle 15"/>
          <p:cNvSpPr/>
          <p:nvPr/>
        </p:nvSpPr>
        <p:spPr bwMode="auto">
          <a:xfrm>
            <a:off x="1664276" y="3068174"/>
            <a:ext cx="1501819" cy="2971672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64277" y="3106275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LCC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grpSp>
        <p:nvGrpSpPr>
          <p:cNvPr id="18" name="Group 20"/>
          <p:cNvGrpSpPr/>
          <p:nvPr/>
        </p:nvGrpSpPr>
        <p:grpSpPr>
          <a:xfrm>
            <a:off x="1768548" y="4286386"/>
            <a:ext cx="1277231" cy="307777"/>
            <a:chOff x="1219200" y="5102423"/>
            <a:chExt cx="990600" cy="307777"/>
          </a:xfrm>
        </p:grpSpPr>
        <p:sp>
          <p:nvSpPr>
            <p:cNvPr id="40" name="Rectangle 39"/>
            <p:cNvSpPr/>
            <p:nvPr/>
          </p:nvSpPr>
          <p:spPr bwMode="auto">
            <a:xfrm>
              <a:off x="1219200" y="5102423"/>
              <a:ext cx="990600" cy="304800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19200" y="5102423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last_PC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sp>
        <p:nvSpPr>
          <p:cNvPr id="38" name="Rectangle 37"/>
          <p:cNvSpPr/>
          <p:nvPr/>
        </p:nvSpPr>
        <p:spPr bwMode="auto">
          <a:xfrm>
            <a:off x="1756516" y="4735562"/>
            <a:ext cx="1289264" cy="304800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56516" y="4735562"/>
            <a:ext cx="1233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tr_sbb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grpSp>
        <p:nvGrpSpPr>
          <p:cNvPr id="20" name="Group 40"/>
          <p:cNvGrpSpPr/>
          <p:nvPr/>
        </p:nvGrpSpPr>
        <p:grpSpPr>
          <a:xfrm>
            <a:off x="1652236" y="2075569"/>
            <a:ext cx="1447800" cy="991394"/>
            <a:chOff x="1036887" y="4072818"/>
            <a:chExt cx="1447800" cy="991394"/>
          </a:xfrm>
        </p:grpSpPr>
        <p:grpSp>
          <p:nvGrpSpPr>
            <p:cNvPr id="31" name="Group 7"/>
            <p:cNvGrpSpPr/>
            <p:nvPr/>
          </p:nvGrpSpPr>
          <p:grpSpPr>
            <a:xfrm>
              <a:off x="1036887" y="4072818"/>
              <a:ext cx="1447800" cy="609600"/>
              <a:chOff x="990600" y="2362200"/>
              <a:chExt cx="1447800" cy="609600"/>
            </a:xfrm>
          </p:grpSpPr>
          <p:sp>
            <p:nvSpPr>
              <p:cNvPr id="36" name="Rectangle 4"/>
              <p:cNvSpPr/>
              <p:nvPr/>
            </p:nvSpPr>
            <p:spPr bwMode="auto">
              <a:xfrm>
                <a:off x="990600" y="2362200"/>
                <a:ext cx="1371600" cy="6096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" name="TextBox 6"/>
              <p:cNvSpPr txBox="1"/>
              <p:nvPr/>
            </p:nvSpPr>
            <p:spPr>
              <a:xfrm>
                <a:off x="990600" y="25146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Microprocessor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 bwMode="auto">
            <a:xfrm rot="5400000">
              <a:off x="998787" y="4872918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rot="5400000">
              <a:off x="1607593" y="4872124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1113087" y="471021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sbb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722687" y="471021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cof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21" name="Group 52"/>
          <p:cNvGrpSpPr/>
          <p:nvPr/>
        </p:nvGrpSpPr>
        <p:grpSpPr>
          <a:xfrm>
            <a:off x="1739192" y="3495368"/>
            <a:ext cx="1302392" cy="622185"/>
            <a:chOff x="5962474" y="3303863"/>
            <a:chExt cx="1302392" cy="622185"/>
          </a:xfrm>
        </p:grpSpPr>
        <p:sp>
          <p:nvSpPr>
            <p:cNvPr id="24" name="Rectangle 23"/>
            <p:cNvSpPr/>
            <p:nvPr/>
          </p:nvSpPr>
          <p:spPr bwMode="auto">
            <a:xfrm>
              <a:off x="5989739" y="3303863"/>
              <a:ext cx="1266737" cy="616167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81350" y="3303863"/>
              <a:ext cx="1266737" cy="622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i_buffer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  <p:grpSp>
          <p:nvGrpSpPr>
            <p:cNvPr id="26" name="Group 35"/>
            <p:cNvGrpSpPr/>
            <p:nvPr/>
          </p:nvGrpSpPr>
          <p:grpSpPr>
            <a:xfrm>
              <a:off x="5962474" y="3561663"/>
              <a:ext cx="1302392" cy="278398"/>
              <a:chOff x="5962474" y="3746221"/>
              <a:chExt cx="1302392" cy="278398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6031683" y="3775046"/>
                <a:ext cx="1174459" cy="234892"/>
              </a:xfrm>
              <a:prstGeom prst="rect">
                <a:avLst/>
              </a:prstGeom>
              <a:noFill/>
              <a:ln w="9525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766419" y="3746221"/>
                <a:ext cx="49844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200" b="1" dirty="0" smtClean="0">
                    <a:solidFill>
                      <a:srgbClr val="CC9B00"/>
                    </a:solidFill>
                    <a:latin typeface="+mn-lt"/>
                  </a:rPr>
                  <a:t>i_cof</a:t>
                </a:r>
                <a:endParaRPr lang="en-US" sz="12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962474" y="3747620"/>
                <a:ext cx="9164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200" b="1" dirty="0" smtClean="0">
                    <a:solidFill>
                      <a:srgbClr val="CC9B00"/>
                    </a:solidFill>
                    <a:latin typeface="+mn-lt"/>
                  </a:rPr>
                  <a:t>instruction</a:t>
                </a:r>
                <a:endParaRPr lang="en-US" sz="12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rot="5400000">
                <a:off x="6677637" y="3892492"/>
                <a:ext cx="23489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2" name="TextBox 21"/>
          <p:cNvSpPr txBox="1"/>
          <p:nvPr/>
        </p:nvSpPr>
        <p:spPr>
          <a:xfrm>
            <a:off x="1909074" y="5216725"/>
            <a:ext cx="98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loop_fill</a:t>
            </a:r>
            <a:endParaRPr lang="en-US" sz="14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21103" y="5601741"/>
            <a:ext cx="98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65000"/>
                  </a:schemeClr>
                </a:solidFill>
                <a:latin typeface="+mn-lt"/>
              </a:rPr>
              <a:t>same_loop</a:t>
            </a:r>
            <a:endParaRPr lang="en-US" sz="1400" dirty="0">
              <a:solidFill>
                <a:schemeClr val="accent3">
                  <a:lumMod val="65000"/>
                </a:schemeClr>
              </a:solidFill>
              <a:latin typeface="+mn-lt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rot="5400000">
            <a:off x="5637996" y="3176335"/>
            <a:ext cx="494090" cy="1282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945321" y="2080960"/>
            <a:ext cx="457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PC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76088" y="1884121"/>
            <a:ext cx="153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Instructions from the ALC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054" y="6087981"/>
            <a:ext cx="3717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Operating in the </a:t>
            </a:r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active</a:t>
            </a:r>
            <a:r>
              <a:rPr lang="en-US" sz="1800" dirty="0" smtClean="0">
                <a:latin typeface="+mn-lt"/>
              </a:rPr>
              <a:t> state</a:t>
            </a:r>
            <a:endParaRPr lang="en-US" sz="1800" dirty="0">
              <a:latin typeface="+mn-lt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 rot="10800000">
            <a:off x="3027854" y="2381869"/>
            <a:ext cx="1076708" cy="38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5400000">
            <a:off x="3521042" y="2965784"/>
            <a:ext cx="1167063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4087091" y="3546764"/>
            <a:ext cx="1647952" cy="255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729162" y="2565575"/>
            <a:ext cx="948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ad_trans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4807527" y="2369127"/>
            <a:ext cx="900546" cy="15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4793673" y="2867889"/>
            <a:ext cx="914400" cy="15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1710047" y="5142016"/>
            <a:ext cx="1425039" cy="855023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4738255" y="2054431"/>
            <a:ext cx="1021277" cy="558140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1674421" y="2612571"/>
            <a:ext cx="439387" cy="558141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2266196" y="2610596"/>
            <a:ext cx="439387" cy="53636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151418" y="3716977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149430" y="4017827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149430" y="4326603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153380" y="4627453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149430" y="4938217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153380" y="5239067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153380" y="5547843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151392" y="5848693"/>
            <a:ext cx="2220686" cy="28500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80168" y="5533901"/>
            <a:ext cx="2351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  <a:latin typeface="+mn-lt"/>
              </a:rPr>
              <a:t>fetch these instructions from</a:t>
            </a:r>
            <a:endParaRPr lang="en-US" sz="14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291942" y="5828805"/>
            <a:ext cx="1840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  <a:latin typeface="+mn-lt"/>
              </a:rPr>
              <a:t>L1 instruction cache</a:t>
            </a:r>
            <a:endParaRPr lang="en-US" sz="14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6175169" y="4952010"/>
            <a:ext cx="2137558" cy="1175658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151420" y="5213268"/>
            <a:ext cx="21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err="1" smtClean="0">
                <a:solidFill>
                  <a:srgbClr val="008000"/>
                </a:solidFill>
                <a:latin typeface="+mn-lt"/>
              </a:rPr>
              <a:t>xxxxxxxxxx</a:t>
            </a:r>
            <a:r>
              <a:rPr lang="en-US" sz="1400" dirty="0" smtClean="0">
                <a:solidFill>
                  <a:srgbClr val="008000"/>
                </a:solidFill>
                <a:latin typeface="+mn-lt"/>
              </a:rPr>
              <a:t>         0        0</a:t>
            </a:r>
            <a:endParaRPr lang="en-US" sz="14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37570" y="4950043"/>
            <a:ext cx="2173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err="1" smtClean="0">
                <a:solidFill>
                  <a:srgbClr val="008000"/>
                </a:solidFill>
                <a:latin typeface="+mn-lt"/>
              </a:rPr>
              <a:t>xxxxxxxxxx</a:t>
            </a:r>
            <a:r>
              <a:rPr lang="en-US" sz="1400" dirty="0" smtClean="0">
                <a:solidFill>
                  <a:srgbClr val="008000"/>
                </a:solidFill>
                <a:latin typeface="+mn-lt"/>
              </a:rPr>
              <a:t>         0        0</a:t>
            </a:r>
            <a:endParaRPr lang="en-US" sz="14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132832" y="4632960"/>
            <a:ext cx="499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solidFill>
                  <a:srgbClr val="C00000"/>
                </a:solidFill>
                <a:latin typeface="+mn-lt"/>
              </a:rPr>
              <a:t>cof</a:t>
            </a:r>
            <a:endParaRPr lang="en-US" sz="1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895088" y="4639056"/>
            <a:ext cx="371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solidFill>
                  <a:srgbClr val="C00000"/>
                </a:solidFill>
                <a:latin typeface="+mn-lt"/>
              </a:rPr>
              <a:t>no</a:t>
            </a:r>
            <a:endParaRPr lang="en-US" sz="14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3" grpId="2" animBg="1"/>
      <p:bldP spid="55" grpId="0" animBg="1"/>
      <p:bldP spid="55" grpId="1" animBg="1"/>
      <p:bldP spid="60" grpId="0" animBg="1"/>
      <p:bldP spid="62" grpId="0" animBg="1"/>
      <p:bldP spid="62" grpId="1" animBg="1"/>
      <p:bldP spid="62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  <p:bldP spid="71" grpId="0"/>
      <p:bldP spid="73" grpId="0" animBg="1"/>
      <p:bldP spid="75" grpId="0"/>
      <p:bldP spid="76" grpId="0"/>
      <p:bldP spid="77" grpId="0"/>
      <p:bldP spid="77" grpId="1"/>
      <p:bldP spid="77" grpId="2"/>
      <p:bldP spid="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</a:t>
            </a:r>
            <a:br>
              <a:rPr lang="en-US" dirty="0" smtClean="0"/>
            </a:br>
            <a:r>
              <a:rPr lang="en-US" sz="3200" dirty="0" smtClean="0"/>
              <a:t>Filling the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207327" cy="4308764"/>
          </a:xfrm>
        </p:spPr>
        <p:txBody>
          <a:bodyPr/>
          <a:lstStyle/>
          <a:p>
            <a:pPr algn="just"/>
            <a:r>
              <a:rPr lang="en-US" sz="2400" dirty="0" smtClean="0"/>
              <a:t>Return to </a:t>
            </a:r>
            <a:r>
              <a:rPr lang="en-US" sz="2400" dirty="0" smtClean="0">
                <a:solidFill>
                  <a:srgbClr val="FF0000"/>
                </a:solidFill>
              </a:rPr>
              <a:t>fill</a:t>
            </a:r>
            <a:r>
              <a:rPr lang="en-US" sz="2400" dirty="0" smtClean="0"/>
              <a:t> state</a:t>
            </a:r>
          </a:p>
          <a:p>
            <a:pPr lvl="1"/>
            <a:r>
              <a:rPr lang="en-US" sz="2000" dirty="0" smtClean="0"/>
              <a:t>Instruction cache provides processor with instructions</a:t>
            </a:r>
          </a:p>
          <a:p>
            <a:pPr lvl="1"/>
            <a:r>
              <a:rPr lang="en-US" sz="2000" dirty="0" smtClean="0"/>
              <a:t>Always buffer instruction in </a:t>
            </a:r>
            <a:r>
              <a:rPr lang="en-US" sz="2000" dirty="0" smtClean="0">
                <a:solidFill>
                  <a:srgbClr val="FF0000"/>
                </a:solidFill>
              </a:rPr>
              <a:t>active</a:t>
            </a:r>
            <a:r>
              <a:rPr lang="en-US" sz="2000" dirty="0" smtClean="0"/>
              <a:t> state</a:t>
            </a:r>
          </a:p>
          <a:p>
            <a:pPr lvl="1"/>
            <a:r>
              <a:rPr lang="en-US" sz="2000" dirty="0" smtClean="0"/>
              <a:t>Both valid bits set for cof instruction</a:t>
            </a:r>
          </a:p>
          <a:p>
            <a:pPr lvl="1" algn="just"/>
            <a:r>
              <a:rPr lang="en-US" sz="2000" dirty="0" smtClean="0"/>
              <a:t>Return to </a:t>
            </a:r>
            <a:r>
              <a:rPr lang="en-US" sz="2000" dirty="0" smtClean="0">
                <a:solidFill>
                  <a:srgbClr val="FF0000"/>
                </a:solidFill>
              </a:rPr>
              <a:t>active</a:t>
            </a:r>
            <a:r>
              <a:rPr lang="en-US" sz="2000" dirty="0" smtClean="0"/>
              <a:t> state</a:t>
            </a:r>
          </a:p>
          <a:p>
            <a:pPr lvl="2"/>
            <a:r>
              <a:rPr lang="en-US" sz="1600" dirty="0" smtClean="0"/>
              <a:t>Any path through instruction stream will hit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71415" y="1865059"/>
          <a:ext cx="2636367" cy="27432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09073"/>
                <a:gridCol w="1275348"/>
                <a:gridCol w="433137"/>
                <a:gridCol w="518809"/>
              </a:tblGrid>
              <a:tr h="2028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Instructions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tnv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[0]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[1]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[2]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sw</a:t>
                      </a:r>
                      <a:r>
                        <a:rPr lang="en-US" sz="1400" b="0" dirty="0" smtClean="0"/>
                        <a:t> r3, 500(r2)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[3]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[4]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[5]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/>
                        <a:t>xxxxxxxxxx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[6]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[7]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28045" y="3460969"/>
          <a:ext cx="2636367" cy="274320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09073"/>
                <a:gridCol w="1275348"/>
                <a:gridCol w="433137"/>
                <a:gridCol w="518809"/>
              </a:tblGrid>
              <a:tr h="2028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Instructions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FF"/>
                          </a:solidFill>
                        </a:rPr>
                        <a:t>tnv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[0]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lw</a:t>
                      </a:r>
                      <a:r>
                        <a:rPr lang="en-US" sz="1400" b="0" dirty="0" smtClean="0"/>
                        <a:t> r1, 200(r2)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[1]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addi</a:t>
                      </a:r>
                      <a:r>
                        <a:rPr lang="en-US" sz="1400" b="0" dirty="0" smtClean="0"/>
                        <a:t> r3, r1, 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[2]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sw</a:t>
                      </a:r>
                      <a:r>
                        <a:rPr lang="en-US" sz="1400" b="0" dirty="0" smtClean="0"/>
                        <a:t> r3, 500(r2)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[3]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bne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r3, 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[4]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srl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r4, r5, 10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[5]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or r6, r4, r1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[6]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addi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r2, r2, 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</a:tr>
              <a:tr h="202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[7]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sbb -7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925438" y="4685264"/>
            <a:ext cx="40943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latin typeface="+mn-lt"/>
              </a:rPr>
              <a:t>0</a:t>
            </a:r>
            <a:endParaRPr lang="en-US" sz="1400" dirty="0">
              <a:latin typeface="+mn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641601" y="5913467"/>
            <a:ext cx="2198949" cy="282857"/>
            <a:chOff x="6249726" y="6032217"/>
            <a:chExt cx="2198949" cy="282857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650883" y="5604709"/>
            <a:ext cx="2198949" cy="282857"/>
            <a:chOff x="6249726" y="6032217"/>
            <a:chExt cx="2198949" cy="282857"/>
          </a:xfrm>
        </p:grpSpPr>
        <p:sp>
          <p:nvSpPr>
            <p:cNvPr id="16" name="Rectangle 15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652214" y="5295951"/>
            <a:ext cx="2198949" cy="282857"/>
            <a:chOff x="6249726" y="6032217"/>
            <a:chExt cx="2198949" cy="28285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45594" y="4995144"/>
            <a:ext cx="2198949" cy="282857"/>
            <a:chOff x="6249726" y="6032217"/>
            <a:chExt cx="2198949" cy="282857"/>
          </a:xfrm>
        </p:grpSpPr>
        <p:sp>
          <p:nvSpPr>
            <p:cNvPr id="24" name="Rectangle 23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646925" y="4686386"/>
            <a:ext cx="2198949" cy="282857"/>
            <a:chOff x="6249726" y="6032217"/>
            <a:chExt cx="2198949" cy="282857"/>
          </a:xfrm>
        </p:grpSpPr>
        <p:sp>
          <p:nvSpPr>
            <p:cNvPr id="28" name="Rectangle 27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648256" y="4393530"/>
            <a:ext cx="2198949" cy="282857"/>
            <a:chOff x="6249726" y="6032217"/>
            <a:chExt cx="2198949" cy="282857"/>
          </a:xfrm>
        </p:grpSpPr>
        <p:sp>
          <p:nvSpPr>
            <p:cNvPr id="32" name="Rectangle 31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649587" y="4084772"/>
            <a:ext cx="2198949" cy="282857"/>
            <a:chOff x="6249726" y="6032217"/>
            <a:chExt cx="2198949" cy="282857"/>
          </a:xfrm>
        </p:grpSpPr>
        <p:sp>
          <p:nvSpPr>
            <p:cNvPr id="36" name="Rectangle 35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650918" y="3791916"/>
            <a:ext cx="2198949" cy="282857"/>
            <a:chOff x="6249726" y="6032217"/>
            <a:chExt cx="2198949" cy="282857"/>
          </a:xfrm>
        </p:grpSpPr>
        <p:sp>
          <p:nvSpPr>
            <p:cNvPr id="40" name="Rectangle 39"/>
            <p:cNvSpPr/>
            <p:nvPr/>
          </p:nvSpPr>
          <p:spPr bwMode="auto">
            <a:xfrm>
              <a:off x="6249726" y="6032217"/>
              <a:ext cx="1257220" cy="265215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547788" y="6047808"/>
              <a:ext cx="371712" cy="25930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972425" y="6047807"/>
              <a:ext cx="476250" cy="26726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528378" y="4691803"/>
            <a:ext cx="596354" cy="276999"/>
            <a:chOff x="4118775" y="5184250"/>
            <a:chExt cx="596354" cy="276999"/>
          </a:xfrm>
        </p:grpSpPr>
        <p:sp>
          <p:nvSpPr>
            <p:cNvPr id="47" name="TextBox 46"/>
            <p:cNvSpPr txBox="1"/>
            <p:nvPr/>
          </p:nvSpPr>
          <p:spPr>
            <a:xfrm>
              <a:off x="4118775" y="5184250"/>
              <a:ext cx="373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fill</a:t>
              </a:r>
              <a:endParaRPr lang="en-US" sz="1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4420931" y="5335325"/>
              <a:ext cx="29419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3" name="Group 52"/>
          <p:cNvGrpSpPr/>
          <p:nvPr/>
        </p:nvGrpSpPr>
        <p:grpSpPr>
          <a:xfrm>
            <a:off x="5529709" y="4987321"/>
            <a:ext cx="596354" cy="276999"/>
            <a:chOff x="4118775" y="5184250"/>
            <a:chExt cx="596354" cy="276999"/>
          </a:xfrm>
        </p:grpSpPr>
        <p:sp>
          <p:nvSpPr>
            <p:cNvPr id="54" name="TextBox 53"/>
            <p:cNvSpPr txBox="1"/>
            <p:nvPr/>
          </p:nvSpPr>
          <p:spPr>
            <a:xfrm>
              <a:off x="4118775" y="5184250"/>
              <a:ext cx="373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fill</a:t>
              </a:r>
              <a:endParaRPr lang="en-US" sz="1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4420931" y="5335325"/>
              <a:ext cx="29419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5538991" y="5266937"/>
            <a:ext cx="596354" cy="276999"/>
            <a:chOff x="4118775" y="5184250"/>
            <a:chExt cx="596354" cy="276999"/>
          </a:xfrm>
        </p:grpSpPr>
        <p:sp>
          <p:nvSpPr>
            <p:cNvPr id="57" name="TextBox 56"/>
            <p:cNvSpPr txBox="1"/>
            <p:nvPr/>
          </p:nvSpPr>
          <p:spPr>
            <a:xfrm>
              <a:off x="4118775" y="5184250"/>
              <a:ext cx="373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fill</a:t>
              </a:r>
              <a:endParaRPr lang="en-US" sz="1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4420931" y="5335325"/>
              <a:ext cx="29419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5540322" y="5586308"/>
            <a:ext cx="596354" cy="276999"/>
            <a:chOff x="4118775" y="5184250"/>
            <a:chExt cx="596354" cy="276999"/>
          </a:xfrm>
        </p:grpSpPr>
        <p:sp>
          <p:nvSpPr>
            <p:cNvPr id="60" name="TextBox 59"/>
            <p:cNvSpPr txBox="1"/>
            <p:nvPr/>
          </p:nvSpPr>
          <p:spPr>
            <a:xfrm>
              <a:off x="4118775" y="5184250"/>
              <a:ext cx="373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fill</a:t>
              </a:r>
              <a:endParaRPr lang="en-US" sz="1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4420931" y="5335325"/>
              <a:ext cx="29419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2" name="TextBox 61"/>
          <p:cNvSpPr txBox="1"/>
          <p:nvPr/>
        </p:nvSpPr>
        <p:spPr>
          <a:xfrm>
            <a:off x="6880141" y="5900388"/>
            <a:ext cx="707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8000"/>
                </a:solidFill>
                <a:latin typeface="+mn-lt"/>
              </a:rPr>
              <a:t>execute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57611" y="5003215"/>
            <a:ext cx="707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8000"/>
                </a:solidFill>
                <a:latin typeface="+mn-lt"/>
              </a:rPr>
              <a:t>execute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857611" y="5297412"/>
            <a:ext cx="707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8000"/>
                </a:solidFill>
                <a:latin typeface="+mn-lt"/>
              </a:rPr>
              <a:t>execute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61640" y="5599563"/>
            <a:ext cx="707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8000"/>
                </a:solidFill>
                <a:latin typeface="+mn-lt"/>
              </a:rPr>
              <a:t>execute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7953565" y="4707692"/>
            <a:ext cx="874644" cy="238539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7" grpId="0" animBg="1"/>
      <p:bldP spid="6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6400"/>
            <a:ext cx="7772400" cy="1143000"/>
          </a:xfrm>
        </p:spPr>
        <p:txBody>
          <a:bodyPr/>
          <a:lstStyle/>
          <a:p>
            <a:r>
              <a:rPr lang="en-US" dirty="0" smtClean="0"/>
              <a:t>Instruction Cache Optimization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3007" y="1359569"/>
            <a:ext cx="8693150" cy="4900613"/>
          </a:xfrm>
        </p:spPr>
        <p:txBody>
          <a:bodyPr/>
          <a:lstStyle/>
          <a:p>
            <a:r>
              <a:rPr lang="en-US" sz="2400" dirty="0" smtClean="0"/>
              <a:t>The instruction cache is a good candidate for optimization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8225" name="Picture 5" descr="ar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611" y="2035808"/>
            <a:ext cx="350520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514014" y="4686252"/>
            <a:ext cx="24542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</a:pPr>
            <a:r>
              <a:rPr lang="en-US" sz="1400" b="1" i="1" dirty="0">
                <a:latin typeface="Arial" charset="0"/>
              </a:rPr>
              <a:t>ARM920T(</a:t>
            </a:r>
            <a:r>
              <a:rPr lang="en-US" sz="1400" b="1" i="1" dirty="0" err="1">
                <a:latin typeface="Arial" charset="0"/>
              </a:rPr>
              <a:t>Segars</a:t>
            </a:r>
            <a:r>
              <a:rPr lang="en-US" sz="1400" b="1" i="1" dirty="0">
                <a:latin typeface="Arial" charset="0"/>
              </a:rPr>
              <a:t> ‘01)</a:t>
            </a:r>
            <a:endParaRPr lang="en-US" sz="1400" i="1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399544" y="2002576"/>
          <a:ext cx="4648200" cy="1736725"/>
        </p:xfrm>
        <a:graphic>
          <a:graphicData uri="http://schemas.openxmlformats.org/presentationml/2006/ole">
            <p:oleObj spid="_x0000_s1026" name="Chart" r:id="rId5" imgW="3310128" imgH="1237488" progId="Excel.Sheet.8">
              <p:embed/>
            </p:oleObj>
          </a:graphicData>
        </a:graphic>
      </p:graphicFrame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863360" y="1901644"/>
            <a:ext cx="20685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</a:pPr>
            <a:r>
              <a:rPr lang="en-US" sz="1400" b="1" i="1" dirty="0">
                <a:latin typeface="Arial" charset="0"/>
              </a:rPr>
              <a:t>Gordon-Ross ‘04</a:t>
            </a:r>
            <a:endParaRPr lang="en-US" sz="1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0110" y="4018544"/>
            <a:ext cx="5269831" cy="198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l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Times"/>
              </a:rPr>
              <a:t>Several optimizations exploit the 90-10 rule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800" kern="0" dirty="0" smtClean="0">
                <a:solidFill>
                  <a:srgbClr val="000000"/>
                </a:solidFill>
                <a:latin typeface="Times"/>
              </a:rPr>
              <a:t>90% of execution is spent in 10% of code known as </a:t>
            </a:r>
            <a:r>
              <a:rPr lang="en-US" sz="1800" kern="0" dirty="0" smtClean="0">
                <a:solidFill>
                  <a:srgbClr val="FF0000"/>
                </a:solidFill>
                <a:latin typeface="Times"/>
              </a:rPr>
              <a:t>critical regions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800" kern="0" dirty="0" smtClean="0">
                <a:solidFill>
                  <a:srgbClr val="000000"/>
                </a:solidFill>
                <a:latin typeface="Times"/>
              </a:rPr>
              <a:t>These critical regions typically consist of several loops</a:t>
            </a:r>
          </a:p>
          <a:p>
            <a:pPr algn="l"/>
            <a:endParaRPr lang="en-US" dirty="0">
              <a:latin typeface="+mn-lt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7298" y="5938979"/>
            <a:ext cx="3797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29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% of power consumption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816768" y="3851909"/>
            <a:ext cx="1950956" cy="2115754"/>
            <a:chOff x="1816768" y="3851909"/>
            <a:chExt cx="1950956" cy="2115754"/>
          </a:xfrm>
        </p:grpSpPr>
        <p:grpSp>
          <p:nvGrpSpPr>
            <p:cNvPr id="21" name="Group 20"/>
            <p:cNvGrpSpPr/>
            <p:nvPr/>
          </p:nvGrpSpPr>
          <p:grpSpPr>
            <a:xfrm>
              <a:off x="1840832" y="3851909"/>
              <a:ext cx="1926892" cy="2079659"/>
              <a:chOff x="1840832" y="3851909"/>
              <a:chExt cx="1926892" cy="2079659"/>
            </a:xfrm>
          </p:grpSpPr>
          <p:sp>
            <p:nvSpPr>
              <p:cNvPr id="8226" name="Oval 6"/>
              <p:cNvSpPr>
                <a:spLocks noChangeArrowheads="1"/>
              </p:cNvSpPr>
              <p:nvPr/>
            </p:nvSpPr>
            <p:spPr bwMode="auto">
              <a:xfrm>
                <a:off x="1964324" y="4582159"/>
                <a:ext cx="555625" cy="596900"/>
              </a:xfrm>
              <a:prstGeom prst="ellips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Oval 7"/>
              <p:cNvSpPr>
                <a:spLocks noChangeArrowheads="1"/>
              </p:cNvSpPr>
              <p:nvPr/>
            </p:nvSpPr>
            <p:spPr bwMode="auto">
              <a:xfrm>
                <a:off x="3212099" y="3851909"/>
                <a:ext cx="555625" cy="596900"/>
              </a:xfrm>
              <a:prstGeom prst="ellips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 flipV="1">
                <a:off x="1840832" y="5221704"/>
                <a:ext cx="300788" cy="709864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 flipV="1">
              <a:off x="1816768" y="4487779"/>
              <a:ext cx="1588169" cy="14798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58504" y="1762836"/>
            <a:ext cx="7898642" cy="4556078"/>
          </a:xfrm>
        </p:spPr>
        <p:txBody>
          <a:bodyPr/>
          <a:lstStyle/>
          <a:p>
            <a:r>
              <a:rPr lang="en-US" sz="2400" dirty="0" smtClean="0"/>
              <a:t>For loops larger than the loop cache</a:t>
            </a:r>
          </a:p>
          <a:p>
            <a:pPr lvl="1"/>
            <a:r>
              <a:rPr lang="en-US" sz="2000" dirty="0" smtClean="0"/>
              <a:t>For a loop cache of size M entries, the ALC stores the first M instructions of the loop</a:t>
            </a:r>
          </a:p>
          <a:p>
            <a:pPr lvl="1"/>
            <a:r>
              <a:rPr lang="en-US" sz="2000" dirty="0" smtClean="0"/>
              <a:t>The sbb instruction is not stored in the loop cache, however, the sbb address is still stored in </a:t>
            </a:r>
            <a:r>
              <a:rPr lang="en-US" sz="2000" dirty="0" err="1" smtClean="0"/>
              <a:t>tr_sbb</a:t>
            </a:r>
            <a:r>
              <a:rPr lang="en-US" sz="2000" dirty="0" smtClean="0"/>
              <a:t> and is used to identify the loop</a:t>
            </a:r>
          </a:p>
          <a:p>
            <a:pPr lvl="1"/>
            <a:r>
              <a:rPr lang="en-US" sz="2000" dirty="0" smtClean="0"/>
              <a:t>The LCC overflow signal indicates that only part of the loop is stored</a:t>
            </a:r>
          </a:p>
          <a:p>
            <a:pPr lvl="1"/>
            <a:r>
              <a:rPr lang="en-US" sz="2000" dirty="0" smtClean="0"/>
              <a:t>If overflow is asserted and the sbb is taken again, the LCC transitions from </a:t>
            </a:r>
            <a:r>
              <a:rPr lang="en-US" sz="2000" dirty="0" smtClean="0">
                <a:solidFill>
                  <a:srgbClr val="FF0000"/>
                </a:solidFill>
              </a:rPr>
              <a:t>idle</a:t>
            </a:r>
            <a:r>
              <a:rPr lang="en-US" sz="2000" dirty="0" smtClean="0"/>
              <a:t> to </a:t>
            </a:r>
            <a:r>
              <a:rPr lang="en-US" sz="2000" dirty="0" smtClean="0">
                <a:solidFill>
                  <a:srgbClr val="FF0000"/>
                </a:solidFill>
              </a:rPr>
              <a:t>active</a:t>
            </a:r>
            <a:r>
              <a:rPr lang="en-US" sz="2000" dirty="0" smtClean="0"/>
              <a:t> and supplies the processor with M instructions</a:t>
            </a:r>
          </a:p>
          <a:p>
            <a:r>
              <a:rPr lang="en-US" sz="2000" dirty="0" smtClean="0"/>
              <a:t>If a new loop is encountered in the fill state (e.g. a nested loop), the LCC transitions from </a:t>
            </a:r>
            <a:r>
              <a:rPr lang="en-US" sz="2000" dirty="0" smtClean="0">
                <a:solidFill>
                  <a:srgbClr val="FF0000"/>
                </a:solidFill>
              </a:rPr>
              <a:t>fill</a:t>
            </a:r>
            <a:r>
              <a:rPr lang="en-US" sz="2000" dirty="0" smtClean="0"/>
              <a:t> back to the </a:t>
            </a:r>
            <a:r>
              <a:rPr lang="en-US" sz="2000" dirty="0" smtClean="0">
                <a:solidFill>
                  <a:srgbClr val="FF0000"/>
                </a:solidFill>
              </a:rPr>
              <a:t>buffer</a:t>
            </a:r>
            <a:r>
              <a:rPr lang="en-US" sz="2000" dirty="0" smtClean="0"/>
              <a:t> state to prepare for the new loop</a:t>
            </a:r>
          </a:p>
          <a:p>
            <a:pPr lvl="2"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9528"/>
            <a:ext cx="7772400" cy="3629890"/>
          </a:xfrm>
        </p:spPr>
        <p:txBody>
          <a:bodyPr/>
          <a:lstStyle/>
          <a:p>
            <a:r>
              <a:rPr lang="en-US" sz="2400" dirty="0" smtClean="0"/>
              <a:t>Modified SimpleScalar</a:t>
            </a:r>
            <a:r>
              <a:rPr lang="en-US" sz="2400" baseline="30000" dirty="0" smtClean="0"/>
              <a:t>1</a:t>
            </a:r>
            <a:r>
              <a:rPr lang="en-US" sz="2400" dirty="0" smtClean="0">
                <a:solidFill>
                  <a:srgbClr val="92D050"/>
                </a:solidFill>
              </a:rPr>
              <a:t> </a:t>
            </a:r>
            <a:r>
              <a:rPr lang="en-US" sz="2400" dirty="0" smtClean="0"/>
              <a:t>to implement the ALC</a:t>
            </a:r>
          </a:p>
          <a:p>
            <a:r>
              <a:rPr lang="en-US" sz="2400" dirty="0" smtClean="0"/>
              <a:t>31 benchmarks from the EEMBC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, Powerstone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, and MiBench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suites</a:t>
            </a:r>
          </a:p>
          <a:p>
            <a:r>
              <a:rPr lang="en-US" sz="2400" dirty="0" smtClean="0"/>
              <a:t>Energy model based on access and miss statistics (SimpleScalar) and energy values (CACTI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What are we measuring?</a:t>
            </a:r>
          </a:p>
          <a:p>
            <a:pPr lvl="1"/>
            <a:r>
              <a:rPr lang="en-US" sz="2000" dirty="0" smtClean="0"/>
              <a:t>Loop cache access rate - % of instructions fetched from the loop cache instead of the L1 </a:t>
            </a:r>
            <a:r>
              <a:rPr lang="en-US" sz="2000" dirty="0" err="1" smtClean="0"/>
              <a:t>i</a:t>
            </a:r>
            <a:r>
              <a:rPr lang="en-US" sz="2000" dirty="0" smtClean="0"/>
              <a:t>-cache</a:t>
            </a:r>
          </a:p>
          <a:p>
            <a:pPr lvl="1"/>
            <a:r>
              <a:rPr lang="en-US" sz="2000" dirty="0" smtClean="0"/>
              <a:t>Energy savings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4172" y="5814359"/>
            <a:ext cx="699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aseline="30000" dirty="0" smtClean="0">
                <a:latin typeface="+mn-lt"/>
              </a:rPr>
              <a:t>1</a:t>
            </a:r>
            <a:r>
              <a:rPr lang="en-US" sz="1600" dirty="0" smtClean="0">
                <a:latin typeface="+mn-lt"/>
              </a:rPr>
              <a:t> (Burger/Austin/</a:t>
            </a:r>
            <a:r>
              <a:rPr lang="en-US" sz="1600" dirty="0" err="1" smtClean="0">
                <a:latin typeface="+mn-lt"/>
              </a:rPr>
              <a:t>Bennet</a:t>
            </a:r>
            <a:r>
              <a:rPr lang="en-US" sz="1600" dirty="0" smtClean="0">
                <a:latin typeface="+mn-lt"/>
              </a:rPr>
              <a:t> 96), </a:t>
            </a:r>
            <a:r>
              <a:rPr lang="en-US" sz="1600" baseline="30000" dirty="0" smtClean="0">
                <a:latin typeface="+mn-lt"/>
              </a:rPr>
              <a:t>2</a:t>
            </a:r>
            <a:r>
              <a:rPr lang="en-US" sz="1600" dirty="0" smtClean="0">
                <a:latin typeface="+mn-lt"/>
              </a:rPr>
              <a:t>(http://www.eembc.org/), </a:t>
            </a:r>
            <a:r>
              <a:rPr lang="en-US" sz="1600" baseline="30000" dirty="0" smtClean="0">
                <a:latin typeface="+mn-lt"/>
              </a:rPr>
              <a:t>3</a:t>
            </a:r>
            <a:r>
              <a:rPr lang="en-US" sz="1600" dirty="0" smtClean="0">
                <a:latin typeface="+mn-lt"/>
              </a:rPr>
              <a:t>(Lee/</a:t>
            </a:r>
            <a:r>
              <a:rPr lang="en-US" sz="1600" dirty="0" err="1" smtClean="0">
                <a:latin typeface="+mn-lt"/>
              </a:rPr>
              <a:t>Arends</a:t>
            </a:r>
            <a:r>
              <a:rPr lang="en-US" sz="1600" dirty="0" smtClean="0">
                <a:latin typeface="+mn-lt"/>
              </a:rPr>
              <a:t>/Moyer 98), </a:t>
            </a:r>
            <a:r>
              <a:rPr lang="en-US" sz="1600" baseline="30000" dirty="0" smtClean="0">
                <a:latin typeface="+mn-lt"/>
              </a:rPr>
              <a:t>4</a:t>
            </a:r>
            <a:r>
              <a:rPr lang="en-US" sz="1600" dirty="0" smtClean="0">
                <a:latin typeface="+mn-lt"/>
              </a:rPr>
              <a:t>(</a:t>
            </a:r>
            <a:r>
              <a:rPr lang="en-US" sz="1600" dirty="0" err="1" smtClean="0">
                <a:latin typeface="+mn-lt"/>
              </a:rPr>
              <a:t>Guthaus</a:t>
            </a:r>
            <a:r>
              <a:rPr lang="en-US" sz="1600" dirty="0" smtClean="0">
                <a:latin typeface="+mn-lt"/>
              </a:rPr>
              <a:t>/</a:t>
            </a:r>
            <a:r>
              <a:rPr lang="en-US" sz="1600" dirty="0" err="1" smtClean="0">
                <a:latin typeface="+mn-lt"/>
              </a:rPr>
              <a:t>Ringenberg</a:t>
            </a:r>
            <a:r>
              <a:rPr lang="en-US" sz="1600" dirty="0" smtClean="0">
                <a:latin typeface="+mn-lt"/>
              </a:rPr>
              <a:t>/Ernst/Austin/</a:t>
            </a:r>
            <a:r>
              <a:rPr lang="en-US" sz="1600" dirty="0" err="1" smtClean="0">
                <a:latin typeface="+mn-lt"/>
              </a:rPr>
              <a:t>Mudge</a:t>
            </a:r>
            <a:r>
              <a:rPr lang="en-US" sz="1600" dirty="0" smtClean="0">
                <a:latin typeface="+mn-lt"/>
              </a:rPr>
              <a:t>/Brown 01), </a:t>
            </a:r>
            <a:r>
              <a:rPr lang="en-US" sz="1600" baseline="30000" dirty="0" smtClean="0">
                <a:latin typeface="+mn-lt"/>
              </a:rPr>
              <a:t>5</a:t>
            </a:r>
            <a:r>
              <a:rPr lang="en-US" sz="1600" dirty="0" smtClean="0">
                <a:latin typeface="+mn-lt"/>
              </a:rPr>
              <a:t>(</a:t>
            </a:r>
            <a:r>
              <a:rPr lang="en-US" sz="1600" dirty="0" err="1" smtClean="0">
                <a:latin typeface="+mn-lt"/>
              </a:rPr>
              <a:t>Shivakumar</a:t>
            </a:r>
            <a:r>
              <a:rPr lang="en-US" sz="1600" dirty="0" smtClean="0">
                <a:latin typeface="+mn-lt"/>
              </a:rPr>
              <a:t>/</a:t>
            </a:r>
            <a:r>
              <a:rPr lang="en-US" sz="1600" dirty="0" err="1" smtClean="0">
                <a:latin typeface="+mn-lt"/>
              </a:rPr>
              <a:t>Jouppi</a:t>
            </a:r>
            <a:r>
              <a:rPr lang="en-US" sz="1600" dirty="0" smtClean="0">
                <a:latin typeface="+mn-lt"/>
              </a:rPr>
              <a:t> 01)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3200" dirty="0" smtClean="0"/>
              <a:t>Loop Cache Access Rate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17901" y="3870520"/>
            <a:ext cx="4014910" cy="2582531"/>
          </a:xfrm>
        </p:spPr>
        <p:txBody>
          <a:bodyPr/>
          <a:lstStyle/>
          <a:p>
            <a:r>
              <a:rPr lang="en-US" sz="2000" dirty="0" smtClean="0"/>
              <a:t>The ALC has a higher loop cache access rate than the DLC for all cache sizes</a:t>
            </a:r>
          </a:p>
          <a:p>
            <a:pPr lvl="1"/>
            <a:r>
              <a:rPr lang="en-US" sz="1600" dirty="0" smtClean="0"/>
              <a:t>ALC can cache loops with cofs</a:t>
            </a:r>
          </a:p>
          <a:p>
            <a:pPr lvl="1"/>
            <a:r>
              <a:rPr lang="en-US" sz="1600" dirty="0" smtClean="0"/>
              <a:t>Average improvements as high as 19% (E), 41% (M), and 75% (P)</a:t>
            </a:r>
          </a:p>
          <a:p>
            <a:pPr lvl="1"/>
            <a:r>
              <a:rPr lang="en-US" sz="1600" dirty="0" smtClean="0"/>
              <a:t>Individual benchmarks show improvements as high as 93% (E), 98% (M), and 98% (P)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571500" y="1920874"/>
          <a:ext cx="8001000" cy="204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 rot="5400000" flipH="1" flipV="1">
            <a:off x="3190875" y="2724150"/>
            <a:ext cx="8953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5648325" y="2714625"/>
            <a:ext cx="8953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3046571" y="2651760"/>
            <a:ext cx="248195" cy="378823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0947" y="2455817"/>
            <a:ext cx="496389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19%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06936" y="2228552"/>
            <a:ext cx="496389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75%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861723" y="2451463"/>
            <a:ext cx="256904" cy="657497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97844" y="2438398"/>
            <a:ext cx="496389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41%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graphicFrame>
        <p:nvGraphicFramePr>
          <p:cNvPr id="23" name="Chart 22"/>
          <p:cNvGraphicFramePr/>
          <p:nvPr/>
        </p:nvGraphicFramePr>
        <p:xfrm>
          <a:off x="4846320" y="4075611"/>
          <a:ext cx="3814355" cy="220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Oval 30"/>
          <p:cNvSpPr/>
          <p:nvPr/>
        </p:nvSpPr>
        <p:spPr bwMode="auto">
          <a:xfrm>
            <a:off x="7535917" y="4105822"/>
            <a:ext cx="1182414" cy="387350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" animBg="0"/>
        </p:bldSub>
      </p:bldGraphic>
      <p:bldP spid="12" grpId="0" animBg="1"/>
      <p:bldP spid="14" grpId="0"/>
      <p:bldP spid="16" grpId="0"/>
      <p:bldP spid="18" grpId="0" animBg="1"/>
      <p:bldP spid="19" grpId="0"/>
      <p:bldGraphic spid="23" grpId="0">
        <p:bldAsOne/>
      </p:bldGraphic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3200" dirty="0" smtClean="0"/>
              <a:t>Loop Cache Access Rate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3454" y="3890567"/>
            <a:ext cx="4760398" cy="2551176"/>
          </a:xfrm>
        </p:spPr>
        <p:txBody>
          <a:bodyPr/>
          <a:lstStyle/>
          <a:p>
            <a:r>
              <a:rPr lang="en-US" sz="2000" dirty="0" smtClean="0"/>
              <a:t>The ALC has a higher loop cache access rate than the PLC/HLC for loop cache sizes up to 128 entries</a:t>
            </a:r>
          </a:p>
          <a:p>
            <a:pPr lvl="1"/>
            <a:r>
              <a:rPr lang="en-US" sz="1600" dirty="0" smtClean="0"/>
              <a:t>Caches loops with cofs, loop contents not static</a:t>
            </a:r>
          </a:p>
          <a:p>
            <a:pPr lvl="1"/>
            <a:r>
              <a:rPr lang="en-US" sz="1600" dirty="0" smtClean="0"/>
              <a:t>On average, the 256 entry PLC/HLC performs better since it can cache most (or all) of the critical regions and requires no runtime filling</a:t>
            </a:r>
            <a:endParaRPr lang="en-US" sz="1200" dirty="0" smtClean="0"/>
          </a:p>
          <a:p>
            <a:pPr lvl="1"/>
            <a:r>
              <a:rPr lang="en-US" sz="1600" dirty="0" smtClean="0"/>
              <a:t>ALC good for size constrained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581025" y="1825624"/>
          <a:ext cx="8001000" cy="204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rot="5400000" flipH="1" flipV="1">
            <a:off x="3200400" y="2628900"/>
            <a:ext cx="8953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5648325" y="2619375"/>
            <a:ext cx="8953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469014" y="2177133"/>
            <a:ext cx="631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&lt; 5%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34641" y="2508064"/>
            <a:ext cx="195962" cy="235137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46916" y="2333893"/>
            <a:ext cx="195962" cy="235137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672253" y="2381790"/>
            <a:ext cx="195962" cy="235137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5323438" y="3940521"/>
          <a:ext cx="3503691" cy="2279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Oval 17"/>
          <p:cNvSpPr/>
          <p:nvPr/>
        </p:nvSpPr>
        <p:spPr bwMode="auto">
          <a:xfrm>
            <a:off x="6973627" y="4037066"/>
            <a:ext cx="196718" cy="209009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081371" y="3971500"/>
            <a:ext cx="339298" cy="300250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40683" y="4835642"/>
            <a:ext cx="196718" cy="209009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6" grpId="0" animBg="1"/>
      <p:bldP spid="17" grpId="0" animBg="1"/>
      <p:bldGraphic spid="15" grpId="0">
        <p:bldAsOne/>
      </p:bldGraphic>
      <p:bldP spid="18" grpId="0" animBg="1"/>
      <p:bldP spid="14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3200" dirty="0" smtClean="0"/>
              <a:t>Loop Cache Access Rate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08230" y="1918423"/>
            <a:ext cx="4281175" cy="1530948"/>
          </a:xfrm>
        </p:spPr>
        <p:txBody>
          <a:bodyPr/>
          <a:lstStyle/>
          <a:p>
            <a:r>
              <a:rPr lang="en-US" sz="2000" dirty="0" smtClean="0"/>
              <a:t>The ALC can have a higher loop cache access rate than the PLC/HLC for all loop caches sizes</a:t>
            </a:r>
          </a:p>
          <a:p>
            <a:pPr lvl="1"/>
            <a:r>
              <a:rPr lang="en-US" sz="1600" dirty="0" smtClean="0"/>
              <a:t>Critical regions too large to fit in PLC/HLC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62946" y="2039294"/>
          <a:ext cx="4114799" cy="2070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49545" y="4092164"/>
            <a:ext cx="4045476" cy="216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9" name="Group 118"/>
          <p:cNvGrpSpPr/>
          <p:nvPr/>
        </p:nvGrpSpPr>
        <p:grpSpPr>
          <a:xfrm>
            <a:off x="358270" y="3511550"/>
            <a:ext cx="3373945" cy="2908299"/>
            <a:chOff x="654838" y="3511550"/>
            <a:chExt cx="3373945" cy="2908299"/>
          </a:xfrm>
        </p:grpSpPr>
        <p:cxnSp>
          <p:nvCxnSpPr>
            <p:cNvPr id="11" name="Straight Connector 10"/>
            <p:cNvCxnSpPr/>
            <p:nvPr/>
          </p:nvCxnSpPr>
          <p:spPr bwMode="auto">
            <a:xfrm rot="16200000" flipH="1">
              <a:off x="696568" y="4961305"/>
              <a:ext cx="2897107" cy="1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56" name="Group 55"/>
            <p:cNvGrpSpPr/>
            <p:nvPr/>
          </p:nvGrpSpPr>
          <p:grpSpPr>
            <a:xfrm>
              <a:off x="666462" y="3744497"/>
              <a:ext cx="1384730" cy="462524"/>
              <a:chOff x="4916032" y="4390927"/>
              <a:chExt cx="1258408" cy="462524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4916032" y="4390927"/>
                <a:ext cx="968720" cy="246221"/>
                <a:chOff x="4916032" y="4390927"/>
                <a:chExt cx="968720" cy="246221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4925085" y="4390927"/>
                  <a:ext cx="9596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&lt;pbs&gt;.7.1 (11)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47" name="Arc 46"/>
                <p:cNvSpPr/>
                <p:nvPr/>
              </p:nvSpPr>
              <p:spPr bwMode="auto">
                <a:xfrm>
                  <a:off x="4916032" y="4463360"/>
                  <a:ext cx="136843" cy="117693"/>
                </a:xfrm>
                <a:prstGeom prst="arc">
                  <a:avLst>
                    <a:gd name="adj1" fmla="val 1668806"/>
                    <a:gd name="adj2" fmla="val 18713815"/>
                  </a:avLst>
                </a:prstGeom>
                <a:noFill/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5747418" y="4588594"/>
                <a:ext cx="427022" cy="264857"/>
                <a:chOff x="6055262" y="4588594"/>
                <a:chExt cx="427022" cy="264857"/>
              </a:xfrm>
            </p:grpSpPr>
            <p:cxnSp>
              <p:nvCxnSpPr>
                <p:cNvPr id="53" name="Straight Arrow Connector 52"/>
                <p:cNvCxnSpPr/>
                <p:nvPr/>
              </p:nvCxnSpPr>
              <p:spPr bwMode="auto">
                <a:xfrm rot="5400000">
                  <a:off x="5966234" y="4753069"/>
                  <a:ext cx="19917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54" name="TextBox 53"/>
                <p:cNvSpPr txBox="1"/>
                <p:nvPr/>
              </p:nvSpPr>
              <p:spPr>
                <a:xfrm>
                  <a:off x="6055262" y="4588594"/>
                  <a:ext cx="42702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(32)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96" name="Group 95"/>
            <p:cNvGrpSpPr/>
            <p:nvPr/>
          </p:nvGrpSpPr>
          <p:grpSpPr>
            <a:xfrm>
              <a:off x="654838" y="4159452"/>
              <a:ext cx="1384730" cy="462524"/>
              <a:chOff x="1016959" y="4277141"/>
              <a:chExt cx="1258408" cy="462524"/>
            </a:xfrm>
          </p:grpSpPr>
          <p:grpSp>
            <p:nvGrpSpPr>
              <p:cNvPr id="58" name="Group 47"/>
              <p:cNvGrpSpPr/>
              <p:nvPr/>
            </p:nvGrpSpPr>
            <p:grpSpPr>
              <a:xfrm>
                <a:off x="1016959" y="4277141"/>
                <a:ext cx="968720" cy="246221"/>
                <a:chOff x="4916032" y="4390927"/>
                <a:chExt cx="968720" cy="246221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4925085" y="4390927"/>
                  <a:ext cx="9596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&lt;pbs&gt;.7.2 (11)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63" name="Arc 62"/>
                <p:cNvSpPr/>
                <p:nvPr/>
              </p:nvSpPr>
              <p:spPr bwMode="auto">
                <a:xfrm>
                  <a:off x="4916032" y="4463360"/>
                  <a:ext cx="136843" cy="117693"/>
                </a:xfrm>
                <a:prstGeom prst="arc">
                  <a:avLst>
                    <a:gd name="adj1" fmla="val 1668806"/>
                    <a:gd name="adj2" fmla="val 18713815"/>
                  </a:avLst>
                </a:prstGeom>
                <a:noFill/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grpSp>
            <p:nvGrpSpPr>
              <p:cNvPr id="59" name="Group 54"/>
              <p:cNvGrpSpPr/>
              <p:nvPr/>
            </p:nvGrpSpPr>
            <p:grpSpPr>
              <a:xfrm>
                <a:off x="1848345" y="4474808"/>
                <a:ext cx="427022" cy="264857"/>
                <a:chOff x="6055262" y="4588594"/>
                <a:chExt cx="427022" cy="264857"/>
              </a:xfrm>
            </p:grpSpPr>
            <p:cxnSp>
              <p:nvCxnSpPr>
                <p:cNvPr id="60" name="Straight Arrow Connector 59"/>
                <p:cNvCxnSpPr/>
                <p:nvPr/>
              </p:nvCxnSpPr>
              <p:spPr bwMode="auto">
                <a:xfrm rot="5400000">
                  <a:off x="5966234" y="4753069"/>
                  <a:ext cx="19917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61" name="TextBox 60"/>
                <p:cNvSpPr txBox="1"/>
                <p:nvPr/>
              </p:nvSpPr>
              <p:spPr>
                <a:xfrm>
                  <a:off x="6055262" y="4588594"/>
                  <a:ext cx="42702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(78)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64" name="Group 63"/>
            <p:cNvGrpSpPr/>
            <p:nvPr/>
          </p:nvGrpSpPr>
          <p:grpSpPr>
            <a:xfrm>
              <a:off x="654843" y="4575908"/>
              <a:ext cx="1384730" cy="462524"/>
              <a:chOff x="4916032" y="4390927"/>
              <a:chExt cx="1258408" cy="462524"/>
            </a:xfrm>
          </p:grpSpPr>
          <p:grpSp>
            <p:nvGrpSpPr>
              <p:cNvPr id="65" name="Group 47"/>
              <p:cNvGrpSpPr/>
              <p:nvPr/>
            </p:nvGrpSpPr>
            <p:grpSpPr>
              <a:xfrm>
                <a:off x="4916032" y="4390927"/>
                <a:ext cx="968720" cy="246221"/>
                <a:chOff x="4916032" y="4390927"/>
                <a:chExt cx="968720" cy="246221"/>
              </a:xfrm>
            </p:grpSpPr>
            <p:sp>
              <p:nvSpPr>
                <p:cNvPr id="69" name="TextBox 68"/>
                <p:cNvSpPr txBox="1"/>
                <p:nvPr/>
              </p:nvSpPr>
              <p:spPr>
                <a:xfrm>
                  <a:off x="4925085" y="4390927"/>
                  <a:ext cx="9596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&lt;pbs&gt;.7.3 (11)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70" name="Arc 69"/>
                <p:cNvSpPr/>
                <p:nvPr/>
              </p:nvSpPr>
              <p:spPr bwMode="auto">
                <a:xfrm>
                  <a:off x="4916032" y="4463360"/>
                  <a:ext cx="136843" cy="117693"/>
                </a:xfrm>
                <a:prstGeom prst="arc">
                  <a:avLst>
                    <a:gd name="adj1" fmla="val 1668806"/>
                    <a:gd name="adj2" fmla="val 18713815"/>
                  </a:avLst>
                </a:prstGeom>
                <a:noFill/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grpSp>
            <p:nvGrpSpPr>
              <p:cNvPr id="66" name="Group 54"/>
              <p:cNvGrpSpPr/>
              <p:nvPr/>
            </p:nvGrpSpPr>
            <p:grpSpPr>
              <a:xfrm>
                <a:off x="5747418" y="4588594"/>
                <a:ext cx="427022" cy="264857"/>
                <a:chOff x="6055262" y="4588594"/>
                <a:chExt cx="427022" cy="264857"/>
              </a:xfrm>
            </p:grpSpPr>
            <p:cxnSp>
              <p:nvCxnSpPr>
                <p:cNvPr id="67" name="Straight Arrow Connector 66"/>
                <p:cNvCxnSpPr/>
                <p:nvPr/>
              </p:nvCxnSpPr>
              <p:spPr bwMode="auto">
                <a:xfrm rot="5400000">
                  <a:off x="5966234" y="4753069"/>
                  <a:ext cx="19917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68" name="TextBox 67"/>
                <p:cNvSpPr txBox="1"/>
                <p:nvPr/>
              </p:nvSpPr>
              <p:spPr>
                <a:xfrm>
                  <a:off x="6055262" y="4588594"/>
                  <a:ext cx="42702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(32)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71" name="Group 70"/>
            <p:cNvGrpSpPr/>
            <p:nvPr/>
          </p:nvGrpSpPr>
          <p:grpSpPr>
            <a:xfrm>
              <a:off x="664799" y="4992368"/>
              <a:ext cx="1384730" cy="462524"/>
              <a:chOff x="4916032" y="4390927"/>
              <a:chExt cx="1258408" cy="462524"/>
            </a:xfrm>
          </p:grpSpPr>
          <p:grpSp>
            <p:nvGrpSpPr>
              <p:cNvPr id="72" name="Group 47"/>
              <p:cNvGrpSpPr/>
              <p:nvPr/>
            </p:nvGrpSpPr>
            <p:grpSpPr>
              <a:xfrm>
                <a:off x="4916032" y="4390927"/>
                <a:ext cx="968720" cy="246221"/>
                <a:chOff x="4916032" y="4390927"/>
                <a:chExt cx="968720" cy="246221"/>
              </a:xfrm>
            </p:grpSpPr>
            <p:sp>
              <p:nvSpPr>
                <p:cNvPr id="76" name="TextBox 75"/>
                <p:cNvSpPr txBox="1"/>
                <p:nvPr/>
              </p:nvSpPr>
              <p:spPr>
                <a:xfrm>
                  <a:off x="4925085" y="4390927"/>
                  <a:ext cx="9596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&lt;pbs&gt;.7.4 (11)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77" name="Arc 76"/>
                <p:cNvSpPr/>
                <p:nvPr/>
              </p:nvSpPr>
              <p:spPr bwMode="auto">
                <a:xfrm>
                  <a:off x="4916032" y="4463360"/>
                  <a:ext cx="136843" cy="117693"/>
                </a:xfrm>
                <a:prstGeom prst="arc">
                  <a:avLst>
                    <a:gd name="adj1" fmla="val 1668806"/>
                    <a:gd name="adj2" fmla="val 18713815"/>
                  </a:avLst>
                </a:prstGeom>
                <a:noFill/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grpSp>
            <p:nvGrpSpPr>
              <p:cNvPr id="73" name="Group 54"/>
              <p:cNvGrpSpPr/>
              <p:nvPr/>
            </p:nvGrpSpPr>
            <p:grpSpPr>
              <a:xfrm>
                <a:off x="5747418" y="4588594"/>
                <a:ext cx="427022" cy="264857"/>
                <a:chOff x="6055262" y="4588594"/>
                <a:chExt cx="427022" cy="264857"/>
              </a:xfrm>
            </p:grpSpPr>
            <p:cxnSp>
              <p:nvCxnSpPr>
                <p:cNvPr id="74" name="Straight Arrow Connector 73"/>
                <p:cNvCxnSpPr/>
                <p:nvPr/>
              </p:nvCxnSpPr>
              <p:spPr bwMode="auto">
                <a:xfrm rot="5400000">
                  <a:off x="5966234" y="4753069"/>
                  <a:ext cx="19917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6055262" y="4588594"/>
                  <a:ext cx="42702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(78)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78" name="Group 77"/>
            <p:cNvGrpSpPr/>
            <p:nvPr/>
          </p:nvGrpSpPr>
          <p:grpSpPr>
            <a:xfrm>
              <a:off x="683064" y="5398271"/>
              <a:ext cx="1384730" cy="462524"/>
              <a:chOff x="4916032" y="4390927"/>
              <a:chExt cx="1258408" cy="462524"/>
            </a:xfrm>
          </p:grpSpPr>
          <p:grpSp>
            <p:nvGrpSpPr>
              <p:cNvPr id="79" name="Group 47"/>
              <p:cNvGrpSpPr/>
              <p:nvPr/>
            </p:nvGrpSpPr>
            <p:grpSpPr>
              <a:xfrm>
                <a:off x="4916032" y="4390927"/>
                <a:ext cx="968720" cy="246221"/>
                <a:chOff x="4916032" y="4390927"/>
                <a:chExt cx="968720" cy="246221"/>
              </a:xfrm>
            </p:grpSpPr>
            <p:sp>
              <p:nvSpPr>
                <p:cNvPr id="83" name="TextBox 82"/>
                <p:cNvSpPr txBox="1"/>
                <p:nvPr/>
              </p:nvSpPr>
              <p:spPr>
                <a:xfrm>
                  <a:off x="4925085" y="4390927"/>
                  <a:ext cx="9596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&lt;pbs&gt;.7.5 (11)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84" name="Arc 83"/>
                <p:cNvSpPr/>
                <p:nvPr/>
              </p:nvSpPr>
              <p:spPr bwMode="auto">
                <a:xfrm>
                  <a:off x="4916032" y="4463360"/>
                  <a:ext cx="136843" cy="117693"/>
                </a:xfrm>
                <a:prstGeom prst="arc">
                  <a:avLst>
                    <a:gd name="adj1" fmla="val 1668806"/>
                    <a:gd name="adj2" fmla="val 18713815"/>
                  </a:avLst>
                </a:prstGeom>
                <a:noFill/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grpSp>
            <p:nvGrpSpPr>
              <p:cNvPr id="80" name="Group 54"/>
              <p:cNvGrpSpPr/>
              <p:nvPr/>
            </p:nvGrpSpPr>
            <p:grpSpPr>
              <a:xfrm>
                <a:off x="5747418" y="4588594"/>
                <a:ext cx="427022" cy="264857"/>
                <a:chOff x="6055262" y="4588594"/>
                <a:chExt cx="427022" cy="264857"/>
              </a:xfrm>
            </p:grpSpPr>
            <p:cxnSp>
              <p:nvCxnSpPr>
                <p:cNvPr id="81" name="Straight Arrow Connector 80"/>
                <p:cNvCxnSpPr/>
                <p:nvPr/>
              </p:nvCxnSpPr>
              <p:spPr bwMode="auto">
                <a:xfrm rot="5400000">
                  <a:off x="5966234" y="4753069"/>
                  <a:ext cx="19917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82" name="TextBox 81"/>
                <p:cNvSpPr txBox="1"/>
                <p:nvPr/>
              </p:nvSpPr>
              <p:spPr>
                <a:xfrm>
                  <a:off x="6055262" y="4588594"/>
                  <a:ext cx="42702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(32)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693023" y="5814728"/>
              <a:ext cx="1384730" cy="462524"/>
              <a:chOff x="4916032" y="4390927"/>
              <a:chExt cx="1258408" cy="462524"/>
            </a:xfrm>
          </p:grpSpPr>
          <p:grpSp>
            <p:nvGrpSpPr>
              <p:cNvPr id="86" name="Group 47"/>
              <p:cNvGrpSpPr/>
              <p:nvPr/>
            </p:nvGrpSpPr>
            <p:grpSpPr>
              <a:xfrm>
                <a:off x="4916032" y="4390927"/>
                <a:ext cx="968720" cy="246221"/>
                <a:chOff x="4916032" y="4390927"/>
                <a:chExt cx="968720" cy="246221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4925085" y="4390927"/>
                  <a:ext cx="9596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&lt;pbs&gt;.7.6 (11)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  <p:sp>
              <p:nvSpPr>
                <p:cNvPr id="91" name="Arc 90"/>
                <p:cNvSpPr/>
                <p:nvPr/>
              </p:nvSpPr>
              <p:spPr bwMode="auto">
                <a:xfrm>
                  <a:off x="4916032" y="4463360"/>
                  <a:ext cx="136843" cy="117693"/>
                </a:xfrm>
                <a:prstGeom prst="arc">
                  <a:avLst>
                    <a:gd name="adj1" fmla="val 1668806"/>
                    <a:gd name="adj2" fmla="val 18713815"/>
                  </a:avLst>
                </a:prstGeom>
                <a:noFill/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endParaRPr>
                </a:p>
              </p:txBody>
            </p:sp>
          </p:grpSp>
          <p:grpSp>
            <p:nvGrpSpPr>
              <p:cNvPr id="87" name="Group 54"/>
              <p:cNvGrpSpPr/>
              <p:nvPr/>
            </p:nvGrpSpPr>
            <p:grpSpPr>
              <a:xfrm>
                <a:off x="5747418" y="4588594"/>
                <a:ext cx="427022" cy="264857"/>
                <a:chOff x="6055262" y="4588594"/>
                <a:chExt cx="427022" cy="264857"/>
              </a:xfrm>
            </p:grpSpPr>
            <p:cxnSp>
              <p:nvCxnSpPr>
                <p:cNvPr id="88" name="Straight Arrow Connector 87"/>
                <p:cNvCxnSpPr/>
                <p:nvPr/>
              </p:nvCxnSpPr>
              <p:spPr bwMode="auto">
                <a:xfrm rot="5400000">
                  <a:off x="5966234" y="4753069"/>
                  <a:ext cx="19917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5875" cap="flat" cmpd="sng" algn="ctr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89" name="TextBox 88"/>
                <p:cNvSpPr txBox="1"/>
                <p:nvPr/>
              </p:nvSpPr>
              <p:spPr>
                <a:xfrm>
                  <a:off x="6055262" y="4588594"/>
                  <a:ext cx="42702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rgbClr val="CC9B00"/>
                      </a:solidFill>
                      <a:latin typeface="+mn-lt"/>
                    </a:rPr>
                    <a:t>(63)</a:t>
                  </a:r>
                  <a:endParaRPr lang="en-US" sz="1000" b="1" dirty="0">
                    <a:solidFill>
                      <a:srgbClr val="CC9B00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93" name="Group 54"/>
            <p:cNvGrpSpPr/>
            <p:nvPr/>
          </p:nvGrpSpPr>
          <p:grpSpPr>
            <a:xfrm>
              <a:off x="1577982" y="3544209"/>
              <a:ext cx="459036" cy="264857"/>
              <a:chOff x="6055263" y="4588594"/>
              <a:chExt cx="417161" cy="264857"/>
            </a:xfrm>
          </p:grpSpPr>
          <p:cxnSp>
            <p:nvCxnSpPr>
              <p:cNvPr id="94" name="Straight Arrow Connector 93"/>
              <p:cNvCxnSpPr/>
              <p:nvPr/>
            </p:nvCxnSpPr>
            <p:spPr bwMode="auto">
              <a:xfrm rot="5400000">
                <a:off x="5966234" y="4753069"/>
                <a:ext cx="199176" cy="1588"/>
              </a:xfrm>
              <a:prstGeom prst="straightConnector1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95" name="TextBox 94"/>
              <p:cNvSpPr txBox="1"/>
              <p:nvPr/>
            </p:nvSpPr>
            <p:spPr>
              <a:xfrm>
                <a:off x="6055263" y="4588594"/>
                <a:ext cx="41716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 smtClean="0">
                    <a:solidFill>
                      <a:srgbClr val="CC9B00"/>
                    </a:solidFill>
                    <a:latin typeface="+mn-lt"/>
                  </a:rPr>
                  <a:t>(10)</a:t>
                </a:r>
                <a:endParaRPr lang="en-US" sz="10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cxnSp>
          <p:nvCxnSpPr>
            <p:cNvPr id="101" name="Straight Connector 100"/>
            <p:cNvCxnSpPr/>
            <p:nvPr/>
          </p:nvCxnSpPr>
          <p:spPr bwMode="auto">
            <a:xfrm rot="10800000" flipV="1">
              <a:off x="1625600" y="6418912"/>
              <a:ext cx="529484" cy="937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TextBox 102"/>
            <p:cNvSpPr txBox="1"/>
            <p:nvPr/>
          </p:nvSpPr>
          <p:spPr>
            <a:xfrm>
              <a:off x="2181813" y="4829404"/>
              <a:ext cx="18469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CC9B00"/>
                  </a:solidFill>
                  <a:latin typeface="+mn-lt"/>
                </a:rPr>
                <a:t>&lt;pbs&gt;.7 (391instructions)</a:t>
              </a:r>
              <a:endParaRPr lang="en-US" sz="1200" b="1" dirty="0">
                <a:solidFill>
                  <a:srgbClr val="CC9B00"/>
                </a:solidFill>
                <a:latin typeface="+mn-lt"/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 bwMode="auto">
            <a:xfrm rot="10800000">
              <a:off x="1568450" y="3511550"/>
              <a:ext cx="584200" cy="158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7" name="Rounded Rectangle 56"/>
          <p:cNvSpPr/>
          <p:nvPr/>
        </p:nvSpPr>
        <p:spPr bwMode="auto">
          <a:xfrm>
            <a:off x="3852582" y="4417359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3850330" y="4758031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3854813" y="4917155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3854813" y="5098690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3852572" y="5257814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3859296" y="5439350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3859296" y="5614161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3857055" y="5773285"/>
            <a:ext cx="4027394" cy="161365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158496" y="3438144"/>
            <a:ext cx="1840992" cy="1877568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19607" y="1872333"/>
            <a:ext cx="50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60%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113" name="Straight Arrow Connector 112"/>
          <p:cNvCxnSpPr/>
          <p:nvPr/>
        </p:nvCxnSpPr>
        <p:spPr bwMode="auto">
          <a:xfrm rot="5400000">
            <a:off x="7808976" y="2164080"/>
            <a:ext cx="353568" cy="1706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CC9B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7242951" y="1878429"/>
            <a:ext cx="50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71%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 rot="16200000" flipH="1">
            <a:off x="7552944" y="2151888"/>
            <a:ext cx="256032" cy="14630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CC9B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0" name="Oval 119"/>
          <p:cNvSpPr/>
          <p:nvPr/>
        </p:nvSpPr>
        <p:spPr bwMode="auto">
          <a:xfrm>
            <a:off x="5998267" y="2305802"/>
            <a:ext cx="196718" cy="209009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57" grpId="0" animBg="1"/>
      <p:bldP spid="57" grpId="1" animBg="1"/>
      <p:bldP spid="57" grpId="2" animBg="1"/>
      <p:bldP spid="92" grpId="0" animBg="1"/>
      <p:bldP spid="92" grpId="1" animBg="1"/>
      <p:bldP spid="97" grpId="0" animBg="1"/>
      <p:bldP spid="97" grpId="1" animBg="1"/>
      <p:bldP spid="97" grpId="2" animBg="1"/>
      <p:bldP spid="97" grpId="3" animBg="1"/>
      <p:bldP spid="98" grpId="0" animBg="1"/>
      <p:bldP spid="98" grpId="1" animBg="1"/>
      <p:bldP spid="98" grpId="2" animBg="1"/>
      <p:bldP spid="98" grpId="3" animBg="1"/>
      <p:bldP spid="99" grpId="0" animBg="1"/>
      <p:bldP spid="99" grpId="1" animBg="1"/>
      <p:bldP spid="100" grpId="0" animBg="1"/>
      <p:bldP spid="100" grpId="1" animBg="1"/>
      <p:bldP spid="100" grpId="2" animBg="1"/>
      <p:bldP spid="100" grpId="3" animBg="1"/>
      <p:bldP spid="102" grpId="0" animBg="1"/>
      <p:bldP spid="102" grpId="1" animBg="1"/>
      <p:bldP spid="104" grpId="0" animBg="1"/>
      <p:bldP spid="104" grpId="1" animBg="1"/>
      <p:bldP spid="104" grpId="2" animBg="1"/>
      <p:bldP spid="104" grpId="3" animBg="1"/>
      <p:bldP spid="105" grpId="0" animBg="1"/>
      <p:bldP spid="105" grpId="1" animBg="1"/>
      <p:bldP spid="106" grpId="0"/>
      <p:bldP spid="115" grpId="0"/>
      <p:bldP spid="1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3200" dirty="0" smtClean="0"/>
              <a:t>Energy Savings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10" name="Chart 9"/>
          <p:cNvGraphicFramePr/>
          <p:nvPr/>
        </p:nvGraphicFramePr>
        <p:xfrm>
          <a:off x="641349" y="1889124"/>
          <a:ext cx="7940675" cy="203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 rot="5400000" flipH="1" flipV="1">
            <a:off x="3228975" y="2686050"/>
            <a:ext cx="876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 flipH="1" flipV="1">
            <a:off x="5629275" y="2676525"/>
            <a:ext cx="876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4"/>
          <p:cNvSpPr>
            <a:spLocks noGrp="1"/>
          </p:cNvSpPr>
          <p:nvPr>
            <p:ph sz="half" idx="1"/>
          </p:nvPr>
        </p:nvSpPr>
        <p:spPr>
          <a:xfrm>
            <a:off x="517901" y="3870520"/>
            <a:ext cx="4014910" cy="2582531"/>
          </a:xfrm>
        </p:spPr>
        <p:txBody>
          <a:bodyPr/>
          <a:lstStyle/>
          <a:p>
            <a:r>
              <a:rPr lang="en-US" sz="2000" dirty="0" smtClean="0"/>
              <a:t>The ALC has higher energy savings than the DLC for all cache sizes</a:t>
            </a:r>
          </a:p>
          <a:p>
            <a:pPr lvl="1"/>
            <a:r>
              <a:rPr lang="en-US" sz="1600" dirty="0" smtClean="0"/>
              <a:t>Higher loop cache access rate</a:t>
            </a:r>
          </a:p>
          <a:p>
            <a:pPr lvl="1"/>
            <a:r>
              <a:rPr lang="en-US" sz="1600" dirty="0" smtClean="0"/>
              <a:t>Average improvements as high as 12% (E), 26% (M), and 49% (P)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193372" y="2852449"/>
            <a:ext cx="195962" cy="235137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5795" y="2604644"/>
            <a:ext cx="528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12%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78264" y="2626414"/>
            <a:ext cx="528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26%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45109" y="2398802"/>
            <a:ext cx="528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49%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graphicFrame>
        <p:nvGraphicFramePr>
          <p:cNvPr id="19" name="Chart 18"/>
          <p:cNvGraphicFramePr/>
          <p:nvPr/>
        </p:nvGraphicFramePr>
        <p:xfrm>
          <a:off x="4476997" y="4108862"/>
          <a:ext cx="4185434" cy="202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5" grpId="0"/>
      <p:bldP spid="17" grpId="0"/>
      <p:bldGraphic spid="19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3200" dirty="0" smtClean="0"/>
              <a:t>Energy Savings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622299" y="1822449"/>
          <a:ext cx="7940675" cy="203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rot="5400000" flipH="1" flipV="1">
            <a:off x="3209925" y="2619375"/>
            <a:ext cx="876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5600700" y="2619375"/>
            <a:ext cx="876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9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Content Placeholder 4"/>
          <p:cNvSpPr>
            <a:spLocks noGrp="1"/>
          </p:cNvSpPr>
          <p:nvPr>
            <p:ph sz="half" idx="1"/>
          </p:nvPr>
        </p:nvSpPr>
        <p:spPr>
          <a:xfrm>
            <a:off x="490604" y="4034293"/>
            <a:ext cx="7916417" cy="2582531"/>
          </a:xfrm>
        </p:spPr>
        <p:txBody>
          <a:bodyPr/>
          <a:lstStyle/>
          <a:p>
            <a:r>
              <a:rPr lang="en-US" sz="2000" dirty="0" smtClean="0"/>
              <a:t>The ALC has a higher energy savings than PLC/HLC for loop cache sizes up to 64 entries</a:t>
            </a:r>
          </a:p>
          <a:p>
            <a:pPr lvl="1"/>
            <a:r>
              <a:rPr lang="en-US" sz="1600" dirty="0" smtClean="0"/>
              <a:t>64 entry PLC/HLC not large enough to compete with ALC</a:t>
            </a:r>
          </a:p>
          <a:p>
            <a:pPr lvl="1"/>
            <a:r>
              <a:rPr lang="en-US" sz="1600" dirty="0" smtClean="0"/>
              <a:t>At 128 entries: ALC typically has higher access rate but energy is spent filling the ALC which could result in lower energy savings compared with the PLC/HLC</a:t>
            </a:r>
          </a:p>
          <a:p>
            <a:pPr lvl="1"/>
            <a:r>
              <a:rPr lang="en-US" sz="1600" dirty="0" smtClean="0"/>
              <a:t>At 256 entries: PLC/HLC typically has higher access rate and thus higher energy savings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466151" y="2699133"/>
            <a:ext cx="236106" cy="262431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54509" y="2699132"/>
            <a:ext cx="249754" cy="235137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258789" y="2660463"/>
            <a:ext cx="233831" cy="260158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3200" dirty="0" smtClean="0"/>
              <a:t>Energy Savings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71693" y="1968033"/>
            <a:ext cx="4809992" cy="2945161"/>
          </a:xfrm>
        </p:spPr>
        <p:txBody>
          <a:bodyPr/>
          <a:lstStyle/>
          <a:p>
            <a:r>
              <a:rPr lang="en-US" sz="2000" dirty="0" smtClean="0"/>
              <a:t>Increase in HLC energy savings is due to increase in PLC partition i.e. designer effort needed</a:t>
            </a:r>
          </a:p>
          <a:p>
            <a:r>
              <a:rPr lang="en-US" sz="2000" dirty="0" smtClean="0"/>
              <a:t>Decrease in energy savings for larger than 256 entry loop cache</a:t>
            </a:r>
          </a:p>
          <a:p>
            <a:r>
              <a:rPr lang="en-US" sz="2000" dirty="0" smtClean="0"/>
              <a:t>PLC/HLC can outperform ALC for all sizes critical loops are executed frequently but only iterate a few times successively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5268036" y="1934571"/>
          <a:ext cx="3505981" cy="192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151" y="4994441"/>
            <a:ext cx="481652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hart 8"/>
          <p:cNvGraphicFramePr/>
          <p:nvPr/>
        </p:nvGraphicFramePr>
        <p:xfrm>
          <a:off x="5268036" y="4063621"/>
          <a:ext cx="3521122" cy="2173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259307" y="5773003"/>
            <a:ext cx="4804012" cy="245660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61579" y="6157419"/>
            <a:ext cx="4804012" cy="245660"/>
          </a:xfrm>
          <a:prstGeom prst="round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4514" y="6180373"/>
            <a:ext cx="2115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11519241 / 22721368  =  50%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85664" y="4544916"/>
            <a:ext cx="528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50%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0800000">
            <a:off x="5131559" y="5991368"/>
            <a:ext cx="300250" cy="28660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V="1">
            <a:off x="4879075" y="5711588"/>
            <a:ext cx="764274" cy="36849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502324" y="6175825"/>
            <a:ext cx="2115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37416 / 22721368  =  0.1%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10800000" flipV="1">
            <a:off x="5104269" y="6284794"/>
            <a:ext cx="341188" cy="8189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8432497" y="4571150"/>
            <a:ext cx="233831" cy="260158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  <p:bldP spid="8" grpId="0" animBg="1"/>
      <p:bldP spid="8" grpId="1" animBg="1"/>
      <p:bldP spid="10" grpId="0" animBg="1"/>
      <p:bldP spid="11" grpId="0"/>
      <p:bldP spid="11" grpId="1"/>
      <p:bldP spid="12" grpId="0"/>
      <p:bldP spid="19" grpId="0"/>
      <p:bldP spid="19" grpId="1"/>
      <p:bldP spid="19" grpId="2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introduced the Adaptive Loop Cache </a:t>
            </a:r>
          </a:p>
          <a:p>
            <a:pPr lvl="1"/>
            <a:r>
              <a:rPr lang="en-US" sz="2000" dirty="0" smtClean="0"/>
              <a:t>Combines the flexibility of the dynamic loop cache with the preloaded loop cache’s ability to cache complex critical regions</a:t>
            </a:r>
          </a:p>
          <a:p>
            <a:pPr lvl="1"/>
            <a:r>
              <a:rPr lang="en-US" sz="2000" dirty="0" smtClean="0"/>
              <a:t>Eliminates the need for designer pre-analysis effort needed for the preloaded loop cache and hybrid loop cache</a:t>
            </a:r>
          </a:p>
          <a:p>
            <a:pPr lvl="1"/>
            <a:r>
              <a:rPr lang="en-US" sz="2000" dirty="0" smtClean="0"/>
              <a:t>Improves the average loop cache access rate by as much as 75%</a:t>
            </a:r>
          </a:p>
          <a:p>
            <a:pPr lvl="1"/>
            <a:r>
              <a:rPr lang="en-US" sz="2000" dirty="0" smtClean="0"/>
              <a:t>Improves the average energy savings by as much as 49%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Instructions for Energy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traditional L1 cache has been a good source of energy savings</a:t>
            </a:r>
          </a:p>
          <a:p>
            <a:pPr lvl="1"/>
            <a:r>
              <a:rPr lang="en-US" sz="2000" dirty="0" smtClean="0"/>
              <a:t>Smaller device than the next level cache or main memory</a:t>
            </a:r>
          </a:p>
          <a:p>
            <a:pPr lvl="1"/>
            <a:r>
              <a:rPr lang="en-US" sz="2000" dirty="0" smtClean="0"/>
              <a:t>Low dynamic and static energy consumption</a:t>
            </a:r>
          </a:p>
          <a:p>
            <a:pPr lvl="1"/>
            <a:r>
              <a:rPr lang="en-US" sz="2000" dirty="0" smtClean="0"/>
              <a:t>Close proximity to the processor</a:t>
            </a:r>
          </a:p>
          <a:p>
            <a:pPr lvl="1"/>
            <a:r>
              <a:rPr lang="en-US" sz="2000" dirty="0" smtClean="0"/>
              <a:t>Faster access to instructions</a:t>
            </a:r>
          </a:p>
          <a:p>
            <a:r>
              <a:rPr lang="en-US" sz="2400" dirty="0" smtClean="0"/>
              <a:t>An even smaller L0 cache known as the </a:t>
            </a:r>
            <a:r>
              <a:rPr lang="en-US" sz="2400" dirty="0" smtClean="0">
                <a:solidFill>
                  <a:srgbClr val="FF0000"/>
                </a:solidFill>
              </a:rPr>
              <a:t>filter cache </a:t>
            </a:r>
            <a:r>
              <a:rPr lang="en-US" sz="2400" dirty="0" smtClean="0"/>
              <a:t>was introduced to increase energy savings at the expense of system performance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Cache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01566" y="1760481"/>
            <a:ext cx="4343400" cy="4687615"/>
          </a:xfrm>
        </p:spPr>
        <p:txBody>
          <a:bodyPr/>
          <a:lstStyle/>
          <a:p>
            <a:r>
              <a:rPr lang="en-US" sz="2400" dirty="0" smtClean="0"/>
              <a:t>Small (L0) cache placed between the instruction cache and processor </a:t>
            </a:r>
            <a:r>
              <a:rPr lang="en-US" sz="1800" dirty="0" smtClean="0"/>
              <a:t>(Kin/Gupta/</a:t>
            </a:r>
            <a:r>
              <a:rPr lang="en-US" sz="1800" dirty="0" err="1" smtClean="0"/>
              <a:t>Mangione</a:t>
            </a:r>
            <a:r>
              <a:rPr lang="en-US" sz="1800" dirty="0" smtClean="0"/>
              <a:t>-Smith 97)</a:t>
            </a:r>
            <a:endParaRPr lang="en-US" sz="2400" dirty="0" smtClean="0"/>
          </a:p>
          <a:p>
            <a:r>
              <a:rPr lang="en-US" sz="2400" dirty="0" smtClean="0"/>
              <a:t>Energy savings due to fetching from a small cache</a:t>
            </a:r>
          </a:p>
          <a:p>
            <a:pPr lvl="1"/>
            <a:r>
              <a:rPr lang="en-US" sz="2000" dirty="0" smtClean="0"/>
              <a:t>Energy consumed during tag comparisons</a:t>
            </a:r>
          </a:p>
          <a:p>
            <a:pPr lvl="1"/>
            <a:r>
              <a:rPr lang="en-US" sz="2000" dirty="0" smtClean="0"/>
              <a:t>Performance </a:t>
            </a:r>
            <a:r>
              <a:rPr lang="en-US" sz="2000" dirty="0" smtClean="0"/>
              <a:t>penalty of 21% due to high miss rate </a:t>
            </a:r>
            <a:r>
              <a:rPr lang="en-US" sz="1800" dirty="0" smtClean="0"/>
              <a:t>(Kin 97)</a:t>
            </a:r>
            <a:r>
              <a:rPr lang="en-US" sz="2000" dirty="0" smtClean="0"/>
              <a:t>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003750" y="2266123"/>
            <a:ext cx="2273968" cy="3117709"/>
            <a:chOff x="6003750" y="2203059"/>
            <a:chExt cx="2273968" cy="2368093"/>
          </a:xfrm>
        </p:grpSpPr>
        <p:grpSp>
          <p:nvGrpSpPr>
            <p:cNvPr id="7" name="Group 37"/>
            <p:cNvGrpSpPr/>
            <p:nvPr/>
          </p:nvGrpSpPr>
          <p:grpSpPr>
            <a:xfrm>
              <a:off x="6003750" y="2203059"/>
              <a:ext cx="2273968" cy="457200"/>
              <a:chOff x="914400" y="1524000"/>
              <a:chExt cx="1905000" cy="4572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914400" y="1524000"/>
                <a:ext cx="1905000" cy="4572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914400" y="1635687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Microprocessor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442662" y="3053025"/>
              <a:ext cx="1364381" cy="582442"/>
              <a:chOff x="6003750" y="3040833"/>
              <a:chExt cx="1364381" cy="582442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6003750" y="3040833"/>
                <a:ext cx="1364381" cy="533826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040326" y="3100054"/>
                <a:ext cx="1284153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Filter Cache (L0 cache)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6003750" y="3949563"/>
              <a:ext cx="2273968" cy="621589"/>
              <a:chOff x="6003750" y="3803259"/>
              <a:chExt cx="2273968" cy="621589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6003750" y="3803259"/>
                <a:ext cx="2273968" cy="603704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003750" y="3901628"/>
                <a:ext cx="22739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CC9B00"/>
                    </a:solidFill>
                    <a:latin typeface="+mn-lt"/>
                  </a:rPr>
                  <a:t>L1 Instruction Cache or Main Memory</a:t>
                </a:r>
                <a:endParaRPr lang="en-US" sz="1400" b="1" dirty="0">
                  <a:solidFill>
                    <a:srgbClr val="CC9B00"/>
                  </a:solidFill>
                  <a:latin typeface="+mn-lt"/>
                </a:endParaRPr>
              </a:p>
            </p:txBody>
          </p:sp>
        </p:grpSp>
        <p:cxnSp>
          <p:nvCxnSpPr>
            <p:cNvPr id="24" name="Straight Arrow Connector 23"/>
            <p:cNvCxnSpPr/>
            <p:nvPr/>
          </p:nvCxnSpPr>
          <p:spPr bwMode="auto">
            <a:xfrm rot="5400000" flipH="1" flipV="1">
              <a:off x="6992112" y="3761232"/>
              <a:ext cx="377952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5400000" flipH="1" flipV="1">
              <a:off x="6955536" y="2834640"/>
              <a:ext cx="402336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0034" y="341587"/>
            <a:ext cx="7772400" cy="1143000"/>
          </a:xfrm>
        </p:spPr>
        <p:txBody>
          <a:bodyPr/>
          <a:lstStyle/>
          <a:p>
            <a:r>
              <a:rPr lang="en-US" dirty="0" smtClean="0"/>
              <a:t>Loop Caching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371603"/>
            <a:ext cx="7772400" cy="5092259"/>
          </a:xfrm>
        </p:spPr>
        <p:txBody>
          <a:bodyPr/>
          <a:lstStyle/>
          <a:p>
            <a:r>
              <a:rPr lang="en-US" sz="2400" dirty="0" smtClean="0"/>
              <a:t>The loop cache achieves energy savings by storing loops in a smaller device than the L1 cache without sacrificing performance</a:t>
            </a:r>
          </a:p>
          <a:p>
            <a:pPr lvl="1"/>
            <a:r>
              <a:rPr lang="en-US" sz="2000" dirty="0" smtClean="0"/>
              <a:t>Tagless device: no energy is used for tag comparisons</a:t>
            </a:r>
          </a:p>
          <a:p>
            <a:pPr lvl="1"/>
            <a:r>
              <a:rPr lang="en-US" sz="2000" dirty="0" smtClean="0"/>
              <a:t>Miss-less device: </a:t>
            </a:r>
            <a:r>
              <a:rPr lang="en-US" sz="2000" dirty="0" smtClean="0">
                <a:solidFill>
                  <a:srgbClr val="000000"/>
                </a:solidFill>
              </a:rPr>
              <a:t>there </a:t>
            </a:r>
            <a:r>
              <a:rPr lang="en-US" sz="2000" dirty="0" smtClean="0">
                <a:solidFill>
                  <a:srgbClr val="000000"/>
                </a:solidFill>
              </a:rPr>
              <a:t>is no performance </a:t>
            </a:r>
            <a:r>
              <a:rPr lang="en-US" sz="2000" dirty="0" smtClean="0">
                <a:solidFill>
                  <a:srgbClr val="000000"/>
                </a:solidFill>
              </a:rPr>
              <a:t>penalty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Only stores loops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Critical regions typically consists of several loops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Caching the most frequently executed (critical) regions has a large impact on energy savings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Three previous loop cache designs were introduced for caching different types of loops: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Dynamically Loaded Loop Cache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Preloaded Loop Cache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Hybrid Loop Cache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4338"/>
            <a:ext cx="7772400" cy="1143000"/>
          </a:xfrm>
        </p:spPr>
        <p:txBody>
          <a:bodyPr/>
          <a:lstStyle/>
          <a:p>
            <a:r>
              <a:rPr lang="en-US" dirty="0" smtClean="0"/>
              <a:t>Dynamically Loaded Loop Cache</a:t>
            </a:r>
            <a:br>
              <a:rPr lang="en-US" dirty="0" smtClean="0"/>
            </a:br>
            <a:r>
              <a:rPr lang="en-US" dirty="0" smtClean="0"/>
              <a:t>(DLC)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idx="1"/>
          </p:nvPr>
        </p:nvSpPr>
        <p:spPr>
          <a:xfrm>
            <a:off x="204544" y="1609473"/>
            <a:ext cx="5414203" cy="5031967"/>
          </a:xfrm>
          <a:noFill/>
        </p:spPr>
        <p:txBody>
          <a:bodyPr/>
          <a:lstStyle/>
          <a:p>
            <a:r>
              <a:rPr lang="en-US" sz="2400" dirty="0" smtClean="0"/>
              <a:t>Small instruction cache placed in parallel with the L1 cache </a:t>
            </a:r>
            <a:r>
              <a:rPr lang="en-US" altLang="en-US" sz="1800" dirty="0" smtClean="0"/>
              <a:t>(Lee/Moyer/</a:t>
            </a:r>
            <a:r>
              <a:rPr lang="en-US" altLang="en-US" sz="1800" dirty="0" err="1" smtClean="0"/>
              <a:t>Arends</a:t>
            </a:r>
            <a:r>
              <a:rPr lang="en-US" altLang="en-US" sz="1800" dirty="0" smtClean="0"/>
              <a:t> 99)</a:t>
            </a:r>
            <a:r>
              <a:rPr lang="en-US" sz="1800" dirty="0" smtClean="0"/>
              <a:t> </a:t>
            </a:r>
          </a:p>
          <a:p>
            <a:r>
              <a:rPr lang="en-US" sz="2400" dirty="0" smtClean="0"/>
              <a:t>Operation</a:t>
            </a:r>
          </a:p>
          <a:p>
            <a:pPr lvl="1"/>
            <a:r>
              <a:rPr lang="en-US" sz="2000" dirty="0" smtClean="0"/>
              <a:t>Filled when a short backward branch (sbb) is detected in the instruction stream</a:t>
            </a:r>
          </a:p>
          <a:p>
            <a:pPr lvl="1"/>
            <a:r>
              <a:rPr lang="en-US" sz="2000" dirty="0" smtClean="0"/>
              <a:t>Provides the processor with instructions on the next loop iteration</a:t>
            </a:r>
          </a:p>
          <a:p>
            <a:r>
              <a:rPr lang="en-US" sz="2400" dirty="0" smtClean="0"/>
              <a:t>Benefits</a:t>
            </a:r>
          </a:p>
          <a:p>
            <a:pPr lvl="1"/>
            <a:r>
              <a:rPr lang="en-US" sz="2000" dirty="0" smtClean="0"/>
              <a:t>Smaller device </a:t>
            </a:r>
            <a:r>
              <a:rPr lang="en-US" sz="2000" dirty="0" smtClean="0">
                <a:sym typeface="Wingdings" pitchFamily="2" charset="2"/>
              </a:rPr>
              <a:t> energy savings</a:t>
            </a:r>
            <a:endParaRPr lang="en-US" sz="2000" dirty="0" smtClean="0"/>
          </a:p>
          <a:p>
            <a:pPr lvl="1"/>
            <a:r>
              <a:rPr lang="en-US" sz="2000" dirty="0" smtClean="0"/>
              <a:t>Tagless device </a:t>
            </a:r>
            <a:r>
              <a:rPr lang="en-US" sz="2000" dirty="0" smtClean="0">
                <a:sym typeface="Wingdings" pitchFamily="2" charset="2"/>
              </a:rPr>
              <a:t> energy savings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Miss-less device  no performance penalty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Loop cache operation invisible to user</a:t>
            </a: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4" name="Group 37"/>
          <p:cNvGrpSpPr/>
          <p:nvPr/>
        </p:nvGrpSpPr>
        <p:grpSpPr>
          <a:xfrm>
            <a:off x="6003750" y="1800723"/>
            <a:ext cx="2273968" cy="457200"/>
            <a:chOff x="914400" y="1524000"/>
            <a:chExt cx="1905000" cy="4572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914400" y="1524000"/>
              <a:ext cx="1905000" cy="457200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14400" y="1600200"/>
              <a:ext cx="190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Microprocessor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sp>
        <p:nvSpPr>
          <p:cNvPr id="35" name="Rectangle 34"/>
          <p:cNvSpPr/>
          <p:nvPr/>
        </p:nvSpPr>
        <p:spPr bwMode="auto">
          <a:xfrm>
            <a:off x="6003750" y="2638497"/>
            <a:ext cx="1364381" cy="533826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03750" y="2638497"/>
            <a:ext cx="1284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Dynamic Loop Cache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03750" y="3400923"/>
            <a:ext cx="2273968" cy="603704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03750" y="3487303"/>
            <a:ext cx="2273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L1 Instruction Cache or Main Memory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rot="5400000">
            <a:off x="5905080" y="2448346"/>
            <a:ext cx="380206" cy="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5400000">
            <a:off x="6359950" y="2447475"/>
            <a:ext cx="381000" cy="18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 flipH="1" flipV="1">
            <a:off x="7342383" y="2829269"/>
            <a:ext cx="1143000" cy="18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7368131" y="2867523"/>
            <a:ext cx="54575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434480" y="2281987"/>
            <a:ext cx="63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cof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03750" y="2281987"/>
            <a:ext cx="54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sbb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08554" y="4588041"/>
            <a:ext cx="16082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[0]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lw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r1, 100(r2)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[1]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addi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r1, 1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[2]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sw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500(r2)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[3]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addi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r2, r2, 1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[4]  sbb -4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964072" y="2156346"/>
            <a:ext cx="504967" cy="62779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5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5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1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3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6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allAtOnce"/>
      <p:bldP spid="22" grpId="0" animBg="1"/>
      <p:bldP spid="22" grpId="1" animBg="1"/>
      <p:bldP spid="22" grpId="2" animBg="1"/>
      <p:bldP spid="22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4338"/>
            <a:ext cx="7772400" cy="1143000"/>
          </a:xfrm>
        </p:spPr>
        <p:txBody>
          <a:bodyPr/>
          <a:lstStyle/>
          <a:p>
            <a:r>
              <a:rPr lang="en-US" dirty="0" smtClean="0"/>
              <a:t>Dynamically Loaded Loop Cache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idx="1"/>
          </p:nvPr>
        </p:nvSpPr>
        <p:spPr>
          <a:xfrm>
            <a:off x="192512" y="1657601"/>
            <a:ext cx="5096291" cy="4625975"/>
          </a:xfrm>
          <a:noFill/>
        </p:spPr>
        <p:txBody>
          <a:bodyPr/>
          <a:lstStyle/>
          <a:p>
            <a:r>
              <a:rPr lang="en-US" sz="2400" dirty="0" smtClean="0"/>
              <a:t>Limitations</a:t>
            </a:r>
          </a:p>
          <a:p>
            <a:pPr lvl="1"/>
            <a:r>
              <a:rPr lang="en-US" sz="2000" dirty="0" smtClean="0"/>
              <a:t>Cannot cache loops containing control of flow changes (cofs)</a:t>
            </a:r>
          </a:p>
          <a:p>
            <a:pPr lvl="2"/>
            <a:r>
              <a:rPr lang="en-US" sz="1800" dirty="0" smtClean="0"/>
              <a:t>Control of flow changes include common if/else constructs</a:t>
            </a:r>
          </a:p>
          <a:p>
            <a:pPr lvl="2"/>
            <a:r>
              <a:rPr lang="en-US" sz="1800" dirty="0" smtClean="0"/>
              <a:t>Causes thrashing – alternating between idle and filling but never fetching from the loop cache</a:t>
            </a:r>
          </a:p>
          <a:p>
            <a:pPr lvl="1"/>
            <a:r>
              <a:rPr lang="en-US" sz="2000" dirty="0" smtClean="0"/>
              <a:t>All loop instructions must be cached in one iteration to provide 100% hit rate</a:t>
            </a:r>
          </a:p>
          <a:p>
            <a:pPr lvl="2"/>
            <a:r>
              <a:rPr lang="en-US" sz="1800" dirty="0" smtClean="0"/>
              <a:t>Gaps in the loop cache cannot be identified during runtime and thus only sequential instruction fetching is allowed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08554" y="4588041"/>
            <a:ext cx="16082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[0]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lw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r1, 100(r2)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[1]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addi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r1, 1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[2]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sw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500(r2)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[3]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bne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r4, r3, 2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[4]  </a:t>
            </a:r>
            <a:r>
              <a:rPr lang="en-US" sz="1400" b="1" dirty="0" err="1" smtClean="0">
                <a:solidFill>
                  <a:srgbClr val="000000"/>
                </a:solidFill>
                <a:latin typeface="Times"/>
              </a:rPr>
              <a:t>addi</a:t>
            </a: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 r2, r2, 1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[5]  sbb -5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</p:txBody>
      </p:sp>
      <p:grpSp>
        <p:nvGrpSpPr>
          <p:cNvPr id="23" name="Group 37"/>
          <p:cNvGrpSpPr/>
          <p:nvPr/>
        </p:nvGrpSpPr>
        <p:grpSpPr>
          <a:xfrm>
            <a:off x="6003750" y="1921043"/>
            <a:ext cx="2273968" cy="457200"/>
            <a:chOff x="914400" y="1524000"/>
            <a:chExt cx="1905000" cy="457200"/>
          </a:xfrm>
        </p:grpSpPr>
        <p:sp>
          <p:nvSpPr>
            <p:cNvPr id="53" name="Rectangle 52"/>
            <p:cNvSpPr/>
            <p:nvPr/>
          </p:nvSpPr>
          <p:spPr bwMode="auto">
            <a:xfrm>
              <a:off x="914400" y="1524000"/>
              <a:ext cx="1905000" cy="457200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14400" y="1600200"/>
              <a:ext cx="190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Microprocessor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sp>
        <p:nvSpPr>
          <p:cNvPr id="51" name="Rectangle 50"/>
          <p:cNvSpPr/>
          <p:nvPr/>
        </p:nvSpPr>
        <p:spPr bwMode="auto">
          <a:xfrm>
            <a:off x="6003750" y="2758817"/>
            <a:ext cx="1364381" cy="513194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03750" y="2758817"/>
            <a:ext cx="1297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Dynamic Loop Cache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003750" y="3521243"/>
            <a:ext cx="2273968" cy="603704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03750" y="3607623"/>
            <a:ext cx="2273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L1 Instruction Cache or Main Memory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rot="5400000">
            <a:off x="5905080" y="2568666"/>
            <a:ext cx="380206" cy="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6359950" y="2567795"/>
            <a:ext cx="381000" cy="18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rot="5400000" flipH="1" flipV="1">
            <a:off x="7342383" y="2949589"/>
            <a:ext cx="1143000" cy="18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7368131" y="2987843"/>
            <a:ext cx="54575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434480" y="2402307"/>
            <a:ext cx="63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cof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03750" y="2402307"/>
            <a:ext cx="54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sbb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895833" y="2224585"/>
            <a:ext cx="532263" cy="641445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428096" y="2238233"/>
            <a:ext cx="532262" cy="627797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10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10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allAtOnce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4338"/>
            <a:ext cx="7772400" cy="1143000"/>
          </a:xfrm>
        </p:spPr>
        <p:txBody>
          <a:bodyPr/>
          <a:lstStyle/>
          <a:p>
            <a:r>
              <a:rPr lang="en-US" dirty="0" smtClean="0"/>
              <a:t>Preloaded Loop Cache (PLC)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idx="1"/>
          </p:nvPr>
        </p:nvSpPr>
        <p:spPr>
          <a:xfrm>
            <a:off x="192512" y="1392899"/>
            <a:ext cx="5593433" cy="5031967"/>
          </a:xfrm>
          <a:noFill/>
        </p:spPr>
        <p:txBody>
          <a:bodyPr/>
          <a:lstStyle/>
          <a:p>
            <a:r>
              <a:rPr lang="en-US" sz="2400" dirty="0" smtClean="0"/>
              <a:t>The preloaded cache statically stores the most frequently executed loops </a:t>
            </a:r>
            <a:r>
              <a:rPr lang="en-US" altLang="en-US" sz="1800" dirty="0" smtClean="0"/>
              <a:t>(Gordon-Ross/</a:t>
            </a:r>
            <a:r>
              <a:rPr lang="en-US" altLang="en-US" sz="1800" dirty="0" err="1" smtClean="0"/>
              <a:t>Cotterell</a:t>
            </a:r>
            <a:r>
              <a:rPr lang="en-US" altLang="en-US" sz="1800" dirty="0" smtClean="0"/>
              <a:t>/</a:t>
            </a:r>
            <a:r>
              <a:rPr lang="en-US" altLang="en-US" sz="1800" dirty="0" err="1" smtClean="0"/>
              <a:t>Vahid</a:t>
            </a:r>
            <a:r>
              <a:rPr lang="en-US" altLang="en-US" sz="1800" dirty="0" smtClean="0"/>
              <a:t> 02)</a:t>
            </a:r>
          </a:p>
          <a:p>
            <a:r>
              <a:rPr lang="en-US" sz="2400" dirty="0" smtClean="0"/>
              <a:t> Operation</a:t>
            </a:r>
          </a:p>
          <a:p>
            <a:pPr lvl="1"/>
            <a:r>
              <a:rPr lang="en-US" sz="2000" dirty="0" smtClean="0"/>
              <a:t>Application is profiled and critical regions are stored in the loop cache</a:t>
            </a:r>
          </a:p>
          <a:p>
            <a:pPr lvl="1"/>
            <a:r>
              <a:rPr lang="en-US" sz="2000" dirty="0" smtClean="0"/>
              <a:t>PLC provides the instructions when a stored critical region is executed</a:t>
            </a:r>
          </a:p>
          <a:p>
            <a:pPr lvl="1"/>
            <a:r>
              <a:rPr lang="en-US" sz="2000" dirty="0" smtClean="0"/>
              <a:t>Exit bits are used indicate </a:t>
            </a:r>
            <a:r>
              <a:rPr lang="en-US" sz="2000" dirty="0" smtClean="0"/>
              <a:t>the location of the next instruction fetch and are critical for maintaining a 100% hit rate</a:t>
            </a:r>
            <a:endParaRPr lang="en-US" sz="2000" dirty="0" smtClean="0"/>
          </a:p>
          <a:p>
            <a:r>
              <a:rPr lang="en-US" sz="2400" dirty="0" smtClean="0"/>
              <a:t>Benefits</a:t>
            </a:r>
          </a:p>
          <a:p>
            <a:pPr lvl="1"/>
            <a:r>
              <a:rPr lang="en-US" sz="2000" dirty="0" smtClean="0"/>
              <a:t>Can cache loops with cofs</a:t>
            </a:r>
          </a:p>
          <a:p>
            <a:pPr lvl="1"/>
            <a:r>
              <a:rPr lang="en-US" sz="2000" dirty="0" smtClean="0"/>
              <a:t>Tagless / Miss-less</a:t>
            </a:r>
          </a:p>
          <a:p>
            <a:pPr lvl="1"/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9" name="Group 37"/>
          <p:cNvGrpSpPr/>
          <p:nvPr/>
        </p:nvGrpSpPr>
        <p:grpSpPr>
          <a:xfrm>
            <a:off x="5995361" y="1632943"/>
            <a:ext cx="2273968" cy="457200"/>
            <a:chOff x="914400" y="1524000"/>
            <a:chExt cx="1905000" cy="45720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914400" y="1524000"/>
              <a:ext cx="1905000" cy="457200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14400" y="1600200"/>
              <a:ext cx="190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Microprocessor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5995361" y="2470717"/>
            <a:ext cx="1364381" cy="533826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95362" y="2470717"/>
            <a:ext cx="1265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C9B00"/>
                </a:solidFill>
                <a:latin typeface="+mn-lt"/>
              </a:rPr>
              <a:t>Preloaded Loop Cache</a:t>
            </a:r>
            <a:endParaRPr lang="en-US" sz="1400" b="1" dirty="0">
              <a:solidFill>
                <a:srgbClr val="CC9B00"/>
              </a:solidFill>
              <a:latin typeface="+mn-lt"/>
            </a:endParaRPr>
          </a:p>
        </p:txBody>
      </p:sp>
      <p:grpSp>
        <p:nvGrpSpPr>
          <p:cNvPr id="11" name="Group 49"/>
          <p:cNvGrpSpPr/>
          <p:nvPr/>
        </p:nvGrpSpPr>
        <p:grpSpPr>
          <a:xfrm>
            <a:off x="5995361" y="3233143"/>
            <a:ext cx="2273968" cy="609600"/>
            <a:chOff x="914400" y="3124200"/>
            <a:chExt cx="1905000" cy="6096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914400" y="3124200"/>
              <a:ext cx="1905000" cy="603704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4400" y="3210580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L1 Instruction Cache or Main Memory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cxnSp>
        <p:nvCxnSpPr>
          <p:cNvPr id="12" name="Straight Arrow Connector 11"/>
          <p:cNvCxnSpPr/>
          <p:nvPr/>
        </p:nvCxnSpPr>
        <p:spPr bwMode="auto">
          <a:xfrm rot="5400000">
            <a:off x="5896691" y="2280566"/>
            <a:ext cx="380206" cy="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5400000">
            <a:off x="6351561" y="2279695"/>
            <a:ext cx="381000" cy="18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7333994" y="2661489"/>
            <a:ext cx="1143000" cy="18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7359742" y="2699743"/>
            <a:ext cx="54575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426091" y="2114207"/>
            <a:ext cx="63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cof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95361" y="2114207"/>
            <a:ext cx="54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sbb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0165" y="4344760"/>
            <a:ext cx="16082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[0]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lw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r1, 100(r2)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[1]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addi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r1, 1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[2]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sw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500(r2)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[3]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bne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r4, r3, 2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[4]  </a:t>
            </a:r>
            <a:r>
              <a:rPr lang="en-US" sz="1400" b="1" dirty="0" err="1" smtClean="0">
                <a:solidFill>
                  <a:srgbClr val="000000"/>
                </a:solidFill>
                <a:latin typeface="Times"/>
              </a:rPr>
              <a:t>addi</a:t>
            </a: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 r2, r2, 1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[5]  sbb -5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88789" y="4347032"/>
            <a:ext cx="16082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[0]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lw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r1, 100(r2)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[1]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addi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r1, 1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[2]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sw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r3, 500(r2)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[3]  </a:t>
            </a:r>
            <a:r>
              <a:rPr lang="en-US" sz="1400" b="1" dirty="0" err="1" smtClean="0">
                <a:solidFill>
                  <a:schemeClr val="tx2"/>
                </a:solidFill>
                <a:latin typeface="+mn-lt"/>
              </a:rPr>
              <a:t>bne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r4, r3, 2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[4]  </a:t>
            </a:r>
            <a:r>
              <a:rPr lang="en-US" sz="1400" b="1" dirty="0" err="1" smtClean="0">
                <a:solidFill>
                  <a:srgbClr val="000000"/>
                </a:solidFill>
                <a:latin typeface="Times"/>
              </a:rPr>
              <a:t>addi</a:t>
            </a:r>
            <a:r>
              <a:rPr lang="en-US" sz="1400" b="1" dirty="0" smtClean="0">
                <a:solidFill>
                  <a:srgbClr val="000000"/>
                </a:solidFill>
                <a:latin typeface="Times"/>
              </a:rPr>
              <a:t> r2, r2, 1</a:t>
            </a:r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l"/>
            <a:r>
              <a:rPr lang="en-US" sz="1400" b="1" dirty="0" smtClean="0">
                <a:solidFill>
                  <a:schemeClr val="tx2"/>
                </a:solidFill>
                <a:latin typeface="+mn-lt"/>
              </a:rPr>
              <a:t>[5]  sbb -5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428096" y="1978925"/>
            <a:ext cx="518614" cy="573206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909481" y="1978926"/>
            <a:ext cx="559558" cy="586854"/>
          </a:xfrm>
          <a:prstGeom prst="ellipse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28585E-6 L -0.05503 -0.3321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10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10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10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4" grpId="2"/>
      <p:bldP spid="24" grpId="3"/>
      <p:bldP spid="25" grpId="0" build="allAtOnce"/>
      <p:bldP spid="26" grpId="0" animBg="1"/>
      <p:bldP spid="26" grpId="1" animBg="1"/>
      <p:bldP spid="27" grpId="0" animBg="1"/>
      <p:bldP spid="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4338"/>
            <a:ext cx="7772400" cy="1143000"/>
          </a:xfrm>
        </p:spPr>
        <p:txBody>
          <a:bodyPr/>
          <a:lstStyle/>
          <a:p>
            <a:r>
              <a:rPr lang="en-US" dirty="0" smtClean="0"/>
              <a:t>Preloaded Loop Cache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idx="1"/>
          </p:nvPr>
        </p:nvSpPr>
        <p:spPr>
          <a:xfrm>
            <a:off x="192512" y="1392899"/>
            <a:ext cx="5414203" cy="5031967"/>
          </a:xfrm>
          <a:noFill/>
        </p:spPr>
        <p:txBody>
          <a:bodyPr/>
          <a:lstStyle/>
          <a:p>
            <a:r>
              <a:rPr lang="en-US" sz="2400" dirty="0" smtClean="0"/>
              <a:t>Limitations</a:t>
            </a:r>
            <a:endParaRPr lang="en-US" sz="2000" dirty="0" smtClean="0"/>
          </a:p>
          <a:p>
            <a:pPr lvl="1"/>
            <a:r>
              <a:rPr lang="en-US" sz="2000" dirty="0" smtClean="0"/>
              <a:t>Profiling and designer effort is required to identify the critical regions stored in the loop cache</a:t>
            </a:r>
          </a:p>
          <a:p>
            <a:pPr lvl="1"/>
            <a:r>
              <a:rPr lang="en-US" sz="2000" dirty="0" smtClean="0"/>
              <a:t>Only a limited number of loops can be stored in the loop cache</a:t>
            </a:r>
            <a:endParaRPr lang="en-US" sz="1600" dirty="0" smtClean="0"/>
          </a:p>
          <a:p>
            <a:pPr lvl="1"/>
            <a:r>
              <a:rPr lang="en-US" sz="2000" dirty="0" smtClean="0"/>
              <a:t>Loop cache contents are fixed i.e. not suitable for changing application phases or changing behaviour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2" name="Group 37"/>
          <p:cNvGrpSpPr/>
          <p:nvPr/>
        </p:nvGrpSpPr>
        <p:grpSpPr>
          <a:xfrm>
            <a:off x="5995361" y="1777327"/>
            <a:ext cx="2273968" cy="457200"/>
            <a:chOff x="914400" y="1524000"/>
            <a:chExt cx="1905000" cy="457200"/>
          </a:xfrm>
        </p:grpSpPr>
        <p:sp>
          <p:nvSpPr>
            <p:cNvPr id="51" name="Rectangle 50"/>
            <p:cNvSpPr/>
            <p:nvPr/>
          </p:nvSpPr>
          <p:spPr bwMode="auto">
            <a:xfrm>
              <a:off x="914400" y="1524000"/>
              <a:ext cx="1905000" cy="457200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14400" y="1600200"/>
              <a:ext cx="1905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Microprocessor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23" name="Group 38"/>
          <p:cNvGrpSpPr/>
          <p:nvPr/>
        </p:nvGrpSpPr>
        <p:grpSpPr>
          <a:xfrm>
            <a:off x="5995361" y="2615101"/>
            <a:ext cx="1364381" cy="533826"/>
            <a:chOff x="914400" y="2286000"/>
            <a:chExt cx="1143000" cy="533826"/>
          </a:xfrm>
        </p:grpSpPr>
        <p:sp>
          <p:nvSpPr>
            <p:cNvPr id="49" name="Rectangle 48"/>
            <p:cNvSpPr/>
            <p:nvPr/>
          </p:nvSpPr>
          <p:spPr bwMode="auto">
            <a:xfrm>
              <a:off x="914400" y="2286000"/>
              <a:ext cx="1143000" cy="533826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14400" y="228600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Preloaded Loop Cache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grpSp>
        <p:nvGrpSpPr>
          <p:cNvPr id="40" name="Group 49"/>
          <p:cNvGrpSpPr/>
          <p:nvPr/>
        </p:nvGrpSpPr>
        <p:grpSpPr>
          <a:xfrm>
            <a:off x="5995361" y="3377527"/>
            <a:ext cx="2273968" cy="609600"/>
            <a:chOff x="914400" y="3124200"/>
            <a:chExt cx="1905000" cy="609600"/>
          </a:xfrm>
        </p:grpSpPr>
        <p:sp>
          <p:nvSpPr>
            <p:cNvPr id="47" name="Rectangle 46"/>
            <p:cNvSpPr/>
            <p:nvPr/>
          </p:nvSpPr>
          <p:spPr bwMode="auto">
            <a:xfrm>
              <a:off x="914400" y="3124200"/>
              <a:ext cx="1905000" cy="603704"/>
            </a:xfrm>
            <a:prstGeom prst="rect">
              <a:avLst/>
            </a:prstGeom>
            <a:noFill/>
            <a:ln w="3810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14400" y="3210580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C9B00"/>
                  </a:solidFill>
                  <a:latin typeface="+mn-lt"/>
                </a:rPr>
                <a:t>L1 Instruction Cache or Main Memory</a:t>
              </a:r>
              <a:endParaRPr lang="en-US" sz="1400" b="1" dirty="0">
                <a:solidFill>
                  <a:srgbClr val="CC9B00"/>
                </a:solidFill>
                <a:latin typeface="+mn-lt"/>
              </a:endParaRPr>
            </a:p>
          </p:txBody>
        </p:sp>
      </p:grpSp>
      <p:cxnSp>
        <p:nvCxnSpPr>
          <p:cNvPr id="41" name="Straight Arrow Connector 40"/>
          <p:cNvCxnSpPr/>
          <p:nvPr/>
        </p:nvCxnSpPr>
        <p:spPr bwMode="auto">
          <a:xfrm rot="5400000">
            <a:off x="5896691" y="2424950"/>
            <a:ext cx="380206" cy="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6351561" y="2424079"/>
            <a:ext cx="381000" cy="18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 flipH="1" flipV="1">
            <a:off x="7333994" y="2805873"/>
            <a:ext cx="1143000" cy="189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359742" y="2844127"/>
            <a:ext cx="54575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426091" y="2258591"/>
            <a:ext cx="636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cof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95361" y="2258591"/>
            <a:ext cx="54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CC9B00"/>
                </a:solidFill>
                <a:latin typeface="+mn-lt"/>
              </a:rPr>
              <a:t>sbb</a:t>
            </a:r>
            <a:endParaRPr lang="en-US" sz="1200" b="1" dirty="0">
              <a:solidFill>
                <a:srgbClr val="CC9B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6678</TotalTime>
  <Words>3330</Words>
  <Application>Microsoft Office PowerPoint</Application>
  <PresentationFormat>On-screen Show (4:3)</PresentationFormat>
  <Paragraphs>783</Paragraphs>
  <Slides>29</Slides>
  <Notes>21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gatorEng</vt:lpstr>
      <vt:lpstr>Chart</vt:lpstr>
      <vt:lpstr>Slide 1</vt:lpstr>
      <vt:lpstr>Instruction Cache Optimization</vt:lpstr>
      <vt:lpstr>Caching Instructions for Energy Savings</vt:lpstr>
      <vt:lpstr>Filter Cache</vt:lpstr>
      <vt:lpstr>Loop Caching</vt:lpstr>
      <vt:lpstr>Dynamically Loaded Loop Cache (DLC)</vt:lpstr>
      <vt:lpstr>Dynamically Loaded Loop Cache</vt:lpstr>
      <vt:lpstr>Preloaded Loop Cache (PLC)</vt:lpstr>
      <vt:lpstr>Preloaded Loop Cache</vt:lpstr>
      <vt:lpstr>Hybrid Loop Cache (HLC)</vt:lpstr>
      <vt:lpstr>Choosing a Suitable Loop Cache</vt:lpstr>
      <vt:lpstr>Contribution</vt:lpstr>
      <vt:lpstr>Architecture Overview</vt:lpstr>
      <vt:lpstr>Architecture  Address Translation Unit (ATU)</vt:lpstr>
      <vt:lpstr>Architecture Encountering a New Loop</vt:lpstr>
      <vt:lpstr>Architecture  Valid Bits</vt:lpstr>
      <vt:lpstr>Architecture  Backfilling the ALC</vt:lpstr>
      <vt:lpstr>Architecture Supplying the Processor with Instructions</vt:lpstr>
      <vt:lpstr>Architecture  Filling the Gaps</vt:lpstr>
      <vt:lpstr>Architecture</vt:lpstr>
      <vt:lpstr>Experimental Setup</vt:lpstr>
      <vt:lpstr>Results Loop Cache Access Rate</vt:lpstr>
      <vt:lpstr>Results Loop Cache Access Rate</vt:lpstr>
      <vt:lpstr>Results Loop Cache Access Rate</vt:lpstr>
      <vt:lpstr>Results Energy Savings</vt:lpstr>
      <vt:lpstr>Results Energy Savings</vt:lpstr>
      <vt:lpstr>Results Energy Savings</vt:lpstr>
      <vt:lpstr>Conclusions</vt:lpstr>
      <vt:lpstr>Slide 29</vt:lpstr>
    </vt:vector>
  </TitlesOfParts>
  <Company>Ann Gordon-Ross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Marisha</cp:lastModifiedBy>
  <cp:revision>722</cp:revision>
  <dcterms:created xsi:type="dcterms:W3CDTF">2008-04-04T16:08:34Z</dcterms:created>
  <dcterms:modified xsi:type="dcterms:W3CDTF">2010-05-13T21:57:35Z</dcterms:modified>
</cp:coreProperties>
</file>