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18"/>
  </p:notesMasterIdLst>
  <p:handoutMasterIdLst>
    <p:handoutMasterId r:id="rId19"/>
  </p:handoutMasterIdLst>
  <p:sldIdLst>
    <p:sldId id="364" r:id="rId2"/>
    <p:sldId id="367" r:id="rId3"/>
    <p:sldId id="366" r:id="rId4"/>
    <p:sldId id="272" r:id="rId5"/>
    <p:sldId id="273" r:id="rId6"/>
    <p:sldId id="266" r:id="rId7"/>
    <p:sldId id="354" r:id="rId8"/>
    <p:sldId id="359" r:id="rId9"/>
    <p:sldId id="372" r:id="rId10"/>
    <p:sldId id="373" r:id="rId11"/>
    <p:sldId id="320" r:id="rId12"/>
    <p:sldId id="321" r:id="rId13"/>
    <p:sldId id="322" r:id="rId14"/>
    <p:sldId id="323" r:id="rId15"/>
    <p:sldId id="350" r:id="rId16"/>
    <p:sldId id="35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5B64"/>
    <a:srgbClr val="FFFFCC"/>
    <a:srgbClr val="CEA702"/>
    <a:srgbClr val="FF3300"/>
    <a:srgbClr val="CCCC00"/>
    <a:srgbClr val="EAF9C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33" autoAdjust="0"/>
  </p:normalViewPr>
  <p:slideViewPr>
    <p:cSldViewPr>
      <p:cViewPr varScale="1">
        <p:scale>
          <a:sx n="126" d="100"/>
          <a:sy n="126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i\Dropbox\Research\THERMAL_PDM\new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i\Dropbox\Research\THERMAL_PDM\new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si\Dropbox\Research\THERMAL_PDM\newResul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C:\Users\Tosiron\Dropbox\Research\THERMAL_PDM\new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'graph-T82-Energy'!$B$2</c:f>
              <c:strCache>
                <c:ptCount val="1"/>
                <c:pt idx="0">
                  <c:v>Execution time</c:v>
                </c:pt>
              </c:strCache>
            </c:strRef>
          </c:tx>
          <c:spPr>
            <a:solidFill>
              <a:srgbClr val="DD5B64"/>
            </a:solidFill>
          </c:spPr>
          <c:invertIfNegative val="0"/>
          <c:cat>
            <c:strRef>
              <c:f>'graph-T82-Energy'!$A$3:$A$21</c:f>
              <c:strCache>
                <c:ptCount val="19"/>
                <c:pt idx="0">
                  <c:v>sha</c:v>
                </c:pt>
                <c:pt idx="1">
                  <c:v>patricia</c:v>
                </c:pt>
                <c:pt idx="2">
                  <c:v>dijkstra</c:v>
                </c:pt>
                <c:pt idx="3">
                  <c:v>djpeg</c:v>
                </c:pt>
                <c:pt idx="4">
                  <c:v>cjpeg</c:v>
                </c:pt>
                <c:pt idx="5">
                  <c:v>mad</c:v>
                </c:pt>
                <c:pt idx="6">
                  <c:v>ttsprk01</c:v>
                </c:pt>
                <c:pt idx="7">
                  <c:v>tblook01</c:v>
                </c:pt>
                <c:pt idx="8">
                  <c:v>rspeed01</c:v>
                </c:pt>
                <c:pt idx="9">
                  <c:v>puwmod01</c:v>
                </c:pt>
                <c:pt idx="10">
                  <c:v>pntrch01</c:v>
                </c:pt>
                <c:pt idx="11">
                  <c:v>iirflt01</c:v>
                </c:pt>
                <c:pt idx="12">
                  <c:v>canrdr01</c:v>
                </c:pt>
                <c:pt idx="13">
                  <c:v>cacheb01</c:v>
                </c:pt>
                <c:pt idx="14">
                  <c:v>bitmnp01</c:v>
                </c:pt>
                <c:pt idx="15">
                  <c:v>basefp01</c:v>
                </c:pt>
                <c:pt idx="16">
                  <c:v>aifftr01</c:v>
                </c:pt>
                <c:pt idx="17">
                  <c:v>a2time01</c:v>
                </c:pt>
                <c:pt idx="18">
                  <c:v>average</c:v>
                </c:pt>
              </c:strCache>
            </c:strRef>
          </c:cat>
          <c:val>
            <c:numRef>
              <c:f>'graph-T82-Energy'!$B$3:$B$21</c:f>
              <c:numCache>
                <c:formatCode>General</c:formatCode>
                <c:ptCount val="19"/>
                <c:pt idx="0">
                  <c:v>1.008585079993963</c:v>
                </c:pt>
                <c:pt idx="1">
                  <c:v>1.011267441713067</c:v>
                </c:pt>
                <c:pt idx="2">
                  <c:v>1.138630158418148</c:v>
                </c:pt>
                <c:pt idx="3">
                  <c:v>1.032317545683553</c:v>
                </c:pt>
                <c:pt idx="4">
                  <c:v>1.041016296887435</c:v>
                </c:pt>
                <c:pt idx="5">
                  <c:v>1.056216422567256</c:v>
                </c:pt>
                <c:pt idx="6">
                  <c:v>0.933715846875552</c:v>
                </c:pt>
                <c:pt idx="7">
                  <c:v>1.00175956361904</c:v>
                </c:pt>
                <c:pt idx="8">
                  <c:v>0.749300715727073</c:v>
                </c:pt>
                <c:pt idx="9">
                  <c:v>0.824547667615486</c:v>
                </c:pt>
                <c:pt idx="10">
                  <c:v>1.001565367529772</c:v>
                </c:pt>
                <c:pt idx="11">
                  <c:v>1.003114955641974</c:v>
                </c:pt>
                <c:pt idx="12">
                  <c:v>0.820070321373721</c:v>
                </c:pt>
                <c:pt idx="13">
                  <c:v>0.980537625338319</c:v>
                </c:pt>
                <c:pt idx="14">
                  <c:v>0.899748344056059</c:v>
                </c:pt>
                <c:pt idx="15">
                  <c:v>0.909348612806344</c:v>
                </c:pt>
                <c:pt idx="16">
                  <c:v>0.832183702038404</c:v>
                </c:pt>
                <c:pt idx="17">
                  <c:v>1.00035614105182</c:v>
                </c:pt>
                <c:pt idx="18">
                  <c:v>0.958015656052055</c:v>
                </c:pt>
              </c:numCache>
            </c:numRef>
          </c:val>
        </c:ser>
        <c:ser>
          <c:idx val="1"/>
          <c:order val="1"/>
          <c:tx>
            <c:strRef>
              <c:f>'graph-T82-Energy'!$C$2</c:f>
              <c:strCache>
                <c:ptCount val="1"/>
                <c:pt idx="0">
                  <c:v>Energy</c:v>
                </c:pt>
              </c:strCache>
            </c:strRef>
          </c:tx>
          <c:invertIfNegative val="0"/>
          <c:cat>
            <c:strRef>
              <c:f>'graph-T82-Energy'!$A$3:$A$21</c:f>
              <c:strCache>
                <c:ptCount val="19"/>
                <c:pt idx="0">
                  <c:v>sha</c:v>
                </c:pt>
                <c:pt idx="1">
                  <c:v>patricia</c:v>
                </c:pt>
                <c:pt idx="2">
                  <c:v>dijkstra</c:v>
                </c:pt>
                <c:pt idx="3">
                  <c:v>djpeg</c:v>
                </c:pt>
                <c:pt idx="4">
                  <c:v>cjpeg</c:v>
                </c:pt>
                <c:pt idx="5">
                  <c:v>mad</c:v>
                </c:pt>
                <c:pt idx="6">
                  <c:v>ttsprk01</c:v>
                </c:pt>
                <c:pt idx="7">
                  <c:v>tblook01</c:v>
                </c:pt>
                <c:pt idx="8">
                  <c:v>rspeed01</c:v>
                </c:pt>
                <c:pt idx="9">
                  <c:v>puwmod01</c:v>
                </c:pt>
                <c:pt idx="10">
                  <c:v>pntrch01</c:v>
                </c:pt>
                <c:pt idx="11">
                  <c:v>iirflt01</c:v>
                </c:pt>
                <c:pt idx="12">
                  <c:v>canrdr01</c:v>
                </c:pt>
                <c:pt idx="13">
                  <c:v>cacheb01</c:v>
                </c:pt>
                <c:pt idx="14">
                  <c:v>bitmnp01</c:v>
                </c:pt>
                <c:pt idx="15">
                  <c:v>basefp01</c:v>
                </c:pt>
                <c:pt idx="16">
                  <c:v>aifftr01</c:v>
                </c:pt>
                <c:pt idx="17">
                  <c:v>a2time01</c:v>
                </c:pt>
                <c:pt idx="18">
                  <c:v>average</c:v>
                </c:pt>
              </c:strCache>
            </c:strRef>
          </c:cat>
          <c:val>
            <c:numRef>
              <c:f>'graph-T82-Energy'!$C$3:$C$21</c:f>
              <c:numCache>
                <c:formatCode>General</c:formatCode>
                <c:ptCount val="19"/>
                <c:pt idx="0">
                  <c:v>0.704287557290172</c:v>
                </c:pt>
                <c:pt idx="1">
                  <c:v>0.850632734014428</c:v>
                </c:pt>
                <c:pt idx="2">
                  <c:v>0.804330071348076</c:v>
                </c:pt>
                <c:pt idx="3">
                  <c:v>0.726837284671389</c:v>
                </c:pt>
                <c:pt idx="4">
                  <c:v>0.706427776232412</c:v>
                </c:pt>
                <c:pt idx="5">
                  <c:v>0.752451684105819</c:v>
                </c:pt>
                <c:pt idx="6">
                  <c:v>0.634380881493261</c:v>
                </c:pt>
                <c:pt idx="7">
                  <c:v>0.704425632468665</c:v>
                </c:pt>
                <c:pt idx="8">
                  <c:v>0.660108461288803</c:v>
                </c:pt>
                <c:pt idx="9">
                  <c:v>0.578404749926962</c:v>
                </c:pt>
                <c:pt idx="10">
                  <c:v>0.697615216425013</c:v>
                </c:pt>
                <c:pt idx="11">
                  <c:v>0.695597488992274</c:v>
                </c:pt>
                <c:pt idx="12">
                  <c:v>0.572426238756745</c:v>
                </c:pt>
                <c:pt idx="13">
                  <c:v>0.678168482846562</c:v>
                </c:pt>
                <c:pt idx="14">
                  <c:v>0.659230289112148</c:v>
                </c:pt>
                <c:pt idx="15">
                  <c:v>0.643508766892993</c:v>
                </c:pt>
                <c:pt idx="16">
                  <c:v>0.587013825771669</c:v>
                </c:pt>
                <c:pt idx="17">
                  <c:v>0.712976208990018</c:v>
                </c:pt>
                <c:pt idx="18">
                  <c:v>0.687156852812634</c:v>
                </c:pt>
              </c:numCache>
            </c:numRef>
          </c:val>
        </c:ser>
        <c:ser>
          <c:idx val="2"/>
          <c:order val="2"/>
          <c:tx>
            <c:strRef>
              <c:f>'graph-T82-Energy'!$D$2</c:f>
              <c:strCache>
                <c:ptCount val="1"/>
                <c:pt idx="0">
                  <c:v>EDP</c:v>
                </c:pt>
              </c:strCache>
            </c:strRef>
          </c:tx>
          <c:spPr>
            <a:solidFill>
              <a:srgbClr val="CEA702"/>
            </a:solidFill>
          </c:spPr>
          <c:invertIfNegative val="0"/>
          <c:cat>
            <c:strRef>
              <c:f>'graph-T82-Energy'!$A$3:$A$21</c:f>
              <c:strCache>
                <c:ptCount val="19"/>
                <c:pt idx="0">
                  <c:v>sha</c:v>
                </c:pt>
                <c:pt idx="1">
                  <c:v>patricia</c:v>
                </c:pt>
                <c:pt idx="2">
                  <c:v>dijkstra</c:v>
                </c:pt>
                <c:pt idx="3">
                  <c:v>djpeg</c:v>
                </c:pt>
                <c:pt idx="4">
                  <c:v>cjpeg</c:v>
                </c:pt>
                <c:pt idx="5">
                  <c:v>mad</c:v>
                </c:pt>
                <c:pt idx="6">
                  <c:v>ttsprk01</c:v>
                </c:pt>
                <c:pt idx="7">
                  <c:v>tblook01</c:v>
                </c:pt>
                <c:pt idx="8">
                  <c:v>rspeed01</c:v>
                </c:pt>
                <c:pt idx="9">
                  <c:v>puwmod01</c:v>
                </c:pt>
                <c:pt idx="10">
                  <c:v>pntrch01</c:v>
                </c:pt>
                <c:pt idx="11">
                  <c:v>iirflt01</c:v>
                </c:pt>
                <c:pt idx="12">
                  <c:v>canrdr01</c:v>
                </c:pt>
                <c:pt idx="13">
                  <c:v>cacheb01</c:v>
                </c:pt>
                <c:pt idx="14">
                  <c:v>bitmnp01</c:v>
                </c:pt>
                <c:pt idx="15">
                  <c:v>basefp01</c:v>
                </c:pt>
                <c:pt idx="16">
                  <c:v>aifftr01</c:v>
                </c:pt>
                <c:pt idx="17">
                  <c:v>a2time01</c:v>
                </c:pt>
                <c:pt idx="18">
                  <c:v>average</c:v>
                </c:pt>
              </c:strCache>
            </c:strRef>
          </c:cat>
          <c:val>
            <c:numRef>
              <c:f>'graph-T82-Energy'!$D$3:$D$21</c:f>
              <c:numCache>
                <c:formatCode>General</c:formatCode>
                <c:ptCount val="19"/>
                <c:pt idx="0">
                  <c:v>0.710333922308262</c:v>
                </c:pt>
                <c:pt idx="1">
                  <c:v>0.860217188764162</c:v>
                </c:pt>
                <c:pt idx="2">
                  <c:v>0.915834476559541</c:v>
                </c:pt>
                <c:pt idx="3">
                  <c:v>0.750326881823263</c:v>
                </c:pt>
                <c:pt idx="4">
                  <c:v>0.735402827631894</c:v>
                </c:pt>
                <c:pt idx="5">
                  <c:v>0.794751825940954</c:v>
                </c:pt>
                <c:pt idx="6">
                  <c:v>0.59233148200514</c:v>
                </c:pt>
                <c:pt idx="7">
                  <c:v>0.705665114183879</c:v>
                </c:pt>
                <c:pt idx="8">
                  <c:v>0.494619742501198</c:v>
                </c:pt>
                <c:pt idx="9">
                  <c:v>0.476922287489998</c:v>
                </c:pt>
                <c:pt idx="10">
                  <c:v>0.69870724063308</c:v>
                </c:pt>
                <c:pt idx="11">
                  <c:v>0.697764244315152</c:v>
                </c:pt>
                <c:pt idx="12">
                  <c:v>0.469429769579995</c:v>
                </c:pt>
                <c:pt idx="13">
                  <c:v>0.664969713749662</c:v>
                </c:pt>
                <c:pt idx="14">
                  <c:v>0.593141360980249</c:v>
                </c:pt>
                <c:pt idx="15">
                  <c:v>0.585173804502864</c:v>
                </c:pt>
                <c:pt idx="16">
                  <c:v>0.488503338678395</c:v>
                </c:pt>
                <c:pt idx="17">
                  <c:v>0.713230129087007</c:v>
                </c:pt>
                <c:pt idx="18">
                  <c:v>0.663740297263041</c:v>
                </c:pt>
              </c:numCache>
            </c:numRef>
          </c:val>
        </c:ser>
        <c:ser>
          <c:idx val="3"/>
          <c:order val="3"/>
          <c:tx>
            <c:strRef>
              <c:f>'graph-T82-Energy'!$E$2</c:f>
              <c:strCache>
                <c:ptCount val="1"/>
                <c:pt idx="0">
                  <c:v>Temperature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'graph-T82-Energy'!$A$3:$A$21</c:f>
              <c:strCache>
                <c:ptCount val="19"/>
                <c:pt idx="0">
                  <c:v>sha</c:v>
                </c:pt>
                <c:pt idx="1">
                  <c:v>patricia</c:v>
                </c:pt>
                <c:pt idx="2">
                  <c:v>dijkstra</c:v>
                </c:pt>
                <c:pt idx="3">
                  <c:v>djpeg</c:v>
                </c:pt>
                <c:pt idx="4">
                  <c:v>cjpeg</c:v>
                </c:pt>
                <c:pt idx="5">
                  <c:v>mad</c:v>
                </c:pt>
                <c:pt idx="6">
                  <c:v>ttsprk01</c:v>
                </c:pt>
                <c:pt idx="7">
                  <c:v>tblook01</c:v>
                </c:pt>
                <c:pt idx="8">
                  <c:v>rspeed01</c:v>
                </c:pt>
                <c:pt idx="9">
                  <c:v>puwmod01</c:v>
                </c:pt>
                <c:pt idx="10">
                  <c:v>pntrch01</c:v>
                </c:pt>
                <c:pt idx="11">
                  <c:v>iirflt01</c:v>
                </c:pt>
                <c:pt idx="12">
                  <c:v>canrdr01</c:v>
                </c:pt>
                <c:pt idx="13">
                  <c:v>cacheb01</c:v>
                </c:pt>
                <c:pt idx="14">
                  <c:v>bitmnp01</c:v>
                </c:pt>
                <c:pt idx="15">
                  <c:v>basefp01</c:v>
                </c:pt>
                <c:pt idx="16">
                  <c:v>aifftr01</c:v>
                </c:pt>
                <c:pt idx="17">
                  <c:v>a2time01</c:v>
                </c:pt>
                <c:pt idx="18">
                  <c:v>average</c:v>
                </c:pt>
              </c:strCache>
            </c:strRef>
          </c:cat>
          <c:val>
            <c:numRef>
              <c:f>'graph-T82-Energy'!$E$3:$E$21</c:f>
              <c:numCache>
                <c:formatCode>General</c:formatCode>
                <c:ptCount val="19"/>
                <c:pt idx="0">
                  <c:v>0.775397039496106</c:v>
                </c:pt>
                <c:pt idx="1">
                  <c:v>0.914995174897014</c:v>
                </c:pt>
                <c:pt idx="2">
                  <c:v>0.780674272978955</c:v>
                </c:pt>
                <c:pt idx="3">
                  <c:v>0.779771862971553</c:v>
                </c:pt>
                <c:pt idx="4">
                  <c:v>0.768394267262044</c:v>
                </c:pt>
                <c:pt idx="5">
                  <c:v>0.784890690876763</c:v>
                </c:pt>
                <c:pt idx="6">
                  <c:v>0.768984574822775</c:v>
                </c:pt>
                <c:pt idx="7">
                  <c:v>0.779547980733603</c:v>
                </c:pt>
                <c:pt idx="8">
                  <c:v>0.914721945064116</c:v>
                </c:pt>
                <c:pt idx="9">
                  <c:v>0.778082162812671</c:v>
                </c:pt>
                <c:pt idx="10">
                  <c:v>0.775924671518822</c:v>
                </c:pt>
                <c:pt idx="11">
                  <c:v>0.773850145662928</c:v>
                </c:pt>
                <c:pt idx="12">
                  <c:v>0.774908974670341</c:v>
                </c:pt>
                <c:pt idx="13">
                  <c:v>0.773287213621039</c:v>
                </c:pt>
                <c:pt idx="14">
                  <c:v>0.799938524039791</c:v>
                </c:pt>
                <c:pt idx="15">
                  <c:v>0.781525941230925</c:v>
                </c:pt>
                <c:pt idx="16">
                  <c:v>0.779770677724763</c:v>
                </c:pt>
                <c:pt idx="17">
                  <c:v>0.785146598682211</c:v>
                </c:pt>
                <c:pt idx="18">
                  <c:v>0.793878484392579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6981176"/>
        <c:axId val="2136450952"/>
      </c:barChart>
      <c:catAx>
        <c:axId val="2136981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3600000"/>
          <a:lstStyle/>
          <a:p>
            <a:pPr>
              <a:defRPr sz="1000">
                <a:latin typeface="+mn-lt"/>
                <a:cs typeface="Times New Roman" pitchFamily="18" charset="0"/>
              </a:defRPr>
            </a:pPr>
            <a:endParaRPr lang="en-US"/>
          </a:p>
        </c:txPr>
        <c:crossAx val="2136450952"/>
        <c:crosses val="autoZero"/>
        <c:auto val="1"/>
        <c:lblAlgn val="ctr"/>
        <c:lblOffset val="100"/>
        <c:noMultiLvlLbl val="0"/>
      </c:catAx>
      <c:valAx>
        <c:axId val="21364509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00" b="0">
                    <a:latin typeface="+mn-lt"/>
                    <a:cs typeface="Times New Roman" pitchFamily="18" charset="0"/>
                  </a:defRPr>
                </a:pPr>
                <a:r>
                  <a:rPr lang="en-US" sz="1000" b="0">
                    <a:latin typeface="+mn-lt"/>
                    <a:cs typeface="Times New Roman" pitchFamily="18" charset="0"/>
                  </a:rPr>
                  <a:t>Execution</a:t>
                </a:r>
                <a:r>
                  <a:rPr lang="en-US" sz="1000" b="0" baseline="0">
                    <a:latin typeface="+mn-lt"/>
                    <a:cs typeface="Times New Roman" pitchFamily="18" charset="0"/>
                  </a:rPr>
                  <a:t> time, energy, EDP, temperature normalied to the base configuration</a:t>
                </a:r>
                <a:endParaRPr lang="en-US" sz="1000" b="0">
                  <a:latin typeface="+mn-lt"/>
                  <a:cs typeface="Times New Roman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13698117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3667287474659"/>
          <c:y val="0.0308641975308642"/>
          <c:w val="0.635492834388335"/>
          <c:h val="0.145067804024497"/>
        </c:manualLayout>
      </c:layout>
      <c:overlay val="1"/>
      <c:txPr>
        <a:bodyPr/>
        <a:lstStyle/>
        <a:p>
          <a:pPr>
            <a:defRPr sz="1000">
              <a:latin typeface="+mn-lt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'graph-T72'!$B$2</c:f>
              <c:strCache>
                <c:ptCount val="1"/>
                <c:pt idx="0">
                  <c:v>Execution time</c:v>
                </c:pt>
              </c:strCache>
            </c:strRef>
          </c:tx>
          <c:spPr>
            <a:solidFill>
              <a:srgbClr val="DD5B64"/>
            </a:solidFill>
          </c:spPr>
          <c:invertIfNegative val="0"/>
          <c:cat>
            <c:strRef>
              <c:f>'graph-T72'!$A$3:$A$21</c:f>
              <c:strCache>
                <c:ptCount val="19"/>
                <c:pt idx="0">
                  <c:v>sha</c:v>
                </c:pt>
                <c:pt idx="1">
                  <c:v>patricia</c:v>
                </c:pt>
                <c:pt idx="2">
                  <c:v>dijkstra</c:v>
                </c:pt>
                <c:pt idx="3">
                  <c:v>djpeg</c:v>
                </c:pt>
                <c:pt idx="4">
                  <c:v>cjpeg</c:v>
                </c:pt>
                <c:pt idx="5">
                  <c:v>mad</c:v>
                </c:pt>
                <c:pt idx="6">
                  <c:v>ttsprk01</c:v>
                </c:pt>
                <c:pt idx="7">
                  <c:v>tblook01</c:v>
                </c:pt>
                <c:pt idx="8">
                  <c:v>rspeed01</c:v>
                </c:pt>
                <c:pt idx="9">
                  <c:v>puwmod01</c:v>
                </c:pt>
                <c:pt idx="10">
                  <c:v>pntrch01</c:v>
                </c:pt>
                <c:pt idx="11">
                  <c:v>iirflt01</c:v>
                </c:pt>
                <c:pt idx="12">
                  <c:v>canrdr01</c:v>
                </c:pt>
                <c:pt idx="13">
                  <c:v>cacheb01</c:v>
                </c:pt>
                <c:pt idx="14">
                  <c:v>bitmnp01</c:v>
                </c:pt>
                <c:pt idx="15">
                  <c:v>basefp01</c:v>
                </c:pt>
                <c:pt idx="16">
                  <c:v>aifftr01</c:v>
                </c:pt>
                <c:pt idx="17">
                  <c:v>a2time01</c:v>
                </c:pt>
                <c:pt idx="18">
                  <c:v>average</c:v>
                </c:pt>
              </c:strCache>
            </c:strRef>
          </c:cat>
          <c:val>
            <c:numRef>
              <c:f>'graph-T72'!$B$3:$B$21</c:f>
              <c:numCache>
                <c:formatCode>General</c:formatCode>
                <c:ptCount val="19"/>
                <c:pt idx="0">
                  <c:v>1.001745280481534</c:v>
                </c:pt>
                <c:pt idx="1">
                  <c:v>0.997528634245795</c:v>
                </c:pt>
                <c:pt idx="2">
                  <c:v>1.055724786531288</c:v>
                </c:pt>
                <c:pt idx="3">
                  <c:v>1.01041304091308</c:v>
                </c:pt>
                <c:pt idx="4">
                  <c:v>1.02742392162224</c:v>
                </c:pt>
                <c:pt idx="5">
                  <c:v>1.041955789599956</c:v>
                </c:pt>
                <c:pt idx="6">
                  <c:v>0.957517954658223</c:v>
                </c:pt>
                <c:pt idx="7">
                  <c:v>1.00505545779509</c:v>
                </c:pt>
                <c:pt idx="8">
                  <c:v>1.000118888386234</c:v>
                </c:pt>
                <c:pt idx="9">
                  <c:v>1.003240534615496</c:v>
                </c:pt>
                <c:pt idx="10">
                  <c:v>0.861627620792791</c:v>
                </c:pt>
                <c:pt idx="11">
                  <c:v>1.002330293437754</c:v>
                </c:pt>
                <c:pt idx="12">
                  <c:v>0.812059995179705</c:v>
                </c:pt>
                <c:pt idx="13">
                  <c:v>0.979189525785492</c:v>
                </c:pt>
                <c:pt idx="14">
                  <c:v>0.899526898224503</c:v>
                </c:pt>
                <c:pt idx="15">
                  <c:v>1.003312706728717</c:v>
                </c:pt>
                <c:pt idx="16">
                  <c:v>1.050014283829029</c:v>
                </c:pt>
                <c:pt idx="17">
                  <c:v>0.998043564185057</c:v>
                </c:pt>
                <c:pt idx="18">
                  <c:v>0.983712732056221</c:v>
                </c:pt>
              </c:numCache>
            </c:numRef>
          </c:val>
        </c:ser>
        <c:ser>
          <c:idx val="1"/>
          <c:order val="1"/>
          <c:tx>
            <c:strRef>
              <c:f>'graph-T72'!$C$2</c:f>
              <c:strCache>
                <c:ptCount val="1"/>
                <c:pt idx="0">
                  <c:v>Energy</c:v>
                </c:pt>
              </c:strCache>
            </c:strRef>
          </c:tx>
          <c:spPr>
            <a:solidFill>
              <a:srgbClr val="CEA702"/>
            </a:solidFill>
          </c:spPr>
          <c:invertIfNegative val="0"/>
          <c:cat>
            <c:strRef>
              <c:f>'graph-T72'!$A$3:$A$21</c:f>
              <c:strCache>
                <c:ptCount val="19"/>
                <c:pt idx="0">
                  <c:v>sha</c:v>
                </c:pt>
                <c:pt idx="1">
                  <c:v>patricia</c:v>
                </c:pt>
                <c:pt idx="2">
                  <c:v>dijkstra</c:v>
                </c:pt>
                <c:pt idx="3">
                  <c:v>djpeg</c:v>
                </c:pt>
                <c:pt idx="4">
                  <c:v>cjpeg</c:v>
                </c:pt>
                <c:pt idx="5">
                  <c:v>mad</c:v>
                </c:pt>
                <c:pt idx="6">
                  <c:v>ttsprk01</c:v>
                </c:pt>
                <c:pt idx="7">
                  <c:v>tblook01</c:v>
                </c:pt>
                <c:pt idx="8">
                  <c:v>rspeed01</c:v>
                </c:pt>
                <c:pt idx="9">
                  <c:v>puwmod01</c:v>
                </c:pt>
                <c:pt idx="10">
                  <c:v>pntrch01</c:v>
                </c:pt>
                <c:pt idx="11">
                  <c:v>iirflt01</c:v>
                </c:pt>
                <c:pt idx="12">
                  <c:v>canrdr01</c:v>
                </c:pt>
                <c:pt idx="13">
                  <c:v>cacheb01</c:v>
                </c:pt>
                <c:pt idx="14">
                  <c:v>bitmnp01</c:v>
                </c:pt>
                <c:pt idx="15">
                  <c:v>basefp01</c:v>
                </c:pt>
                <c:pt idx="16">
                  <c:v>aifftr01</c:v>
                </c:pt>
                <c:pt idx="17">
                  <c:v>a2time01</c:v>
                </c:pt>
                <c:pt idx="18">
                  <c:v>average</c:v>
                </c:pt>
              </c:strCache>
            </c:strRef>
          </c:cat>
          <c:val>
            <c:numRef>
              <c:f>'graph-T72'!$C$3:$C$21</c:f>
              <c:numCache>
                <c:formatCode>General</c:formatCode>
                <c:ptCount val="19"/>
                <c:pt idx="0">
                  <c:v>0.707171041280735</c:v>
                </c:pt>
                <c:pt idx="1">
                  <c:v>0.876736768438815</c:v>
                </c:pt>
                <c:pt idx="2">
                  <c:v>0.737787790951709</c:v>
                </c:pt>
                <c:pt idx="3">
                  <c:v>0.729802144647382</c:v>
                </c:pt>
                <c:pt idx="4">
                  <c:v>0.739827021146633</c:v>
                </c:pt>
                <c:pt idx="5">
                  <c:v>0.741560415594487</c:v>
                </c:pt>
                <c:pt idx="6">
                  <c:v>0.651489383516722</c:v>
                </c:pt>
                <c:pt idx="7">
                  <c:v>0.643614599124222</c:v>
                </c:pt>
                <c:pt idx="8">
                  <c:v>0.63324990230959</c:v>
                </c:pt>
                <c:pt idx="9">
                  <c:v>0.693870478509804</c:v>
                </c:pt>
                <c:pt idx="10">
                  <c:v>0.606657401991767</c:v>
                </c:pt>
                <c:pt idx="11">
                  <c:v>0.7035027620659</c:v>
                </c:pt>
                <c:pt idx="12">
                  <c:v>0.725661918084567</c:v>
                </c:pt>
                <c:pt idx="13">
                  <c:v>0.678767505619979</c:v>
                </c:pt>
                <c:pt idx="14">
                  <c:v>0.665091322023137</c:v>
                </c:pt>
                <c:pt idx="15">
                  <c:v>0.693144528465344</c:v>
                </c:pt>
                <c:pt idx="16">
                  <c:v>0.739297258014847</c:v>
                </c:pt>
                <c:pt idx="17">
                  <c:v>0.670785114688252</c:v>
                </c:pt>
                <c:pt idx="18">
                  <c:v>0.70211207535966</c:v>
                </c:pt>
              </c:numCache>
            </c:numRef>
          </c:val>
        </c:ser>
        <c:ser>
          <c:idx val="2"/>
          <c:order val="2"/>
          <c:tx>
            <c:strRef>
              <c:f>'graph-T72'!$D$2</c:f>
              <c:strCache>
                <c:ptCount val="1"/>
                <c:pt idx="0">
                  <c:v>EDP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'graph-T72'!$A$3:$A$21</c:f>
              <c:strCache>
                <c:ptCount val="19"/>
                <c:pt idx="0">
                  <c:v>sha</c:v>
                </c:pt>
                <c:pt idx="1">
                  <c:v>patricia</c:v>
                </c:pt>
                <c:pt idx="2">
                  <c:v>dijkstra</c:v>
                </c:pt>
                <c:pt idx="3">
                  <c:v>djpeg</c:v>
                </c:pt>
                <c:pt idx="4">
                  <c:v>cjpeg</c:v>
                </c:pt>
                <c:pt idx="5">
                  <c:v>mad</c:v>
                </c:pt>
                <c:pt idx="6">
                  <c:v>ttsprk01</c:v>
                </c:pt>
                <c:pt idx="7">
                  <c:v>tblook01</c:v>
                </c:pt>
                <c:pt idx="8">
                  <c:v>rspeed01</c:v>
                </c:pt>
                <c:pt idx="9">
                  <c:v>puwmod01</c:v>
                </c:pt>
                <c:pt idx="10">
                  <c:v>pntrch01</c:v>
                </c:pt>
                <c:pt idx="11">
                  <c:v>iirflt01</c:v>
                </c:pt>
                <c:pt idx="12">
                  <c:v>canrdr01</c:v>
                </c:pt>
                <c:pt idx="13">
                  <c:v>cacheb01</c:v>
                </c:pt>
                <c:pt idx="14">
                  <c:v>bitmnp01</c:v>
                </c:pt>
                <c:pt idx="15">
                  <c:v>basefp01</c:v>
                </c:pt>
                <c:pt idx="16">
                  <c:v>aifftr01</c:v>
                </c:pt>
                <c:pt idx="17">
                  <c:v>a2time01</c:v>
                </c:pt>
                <c:pt idx="18">
                  <c:v>average</c:v>
                </c:pt>
              </c:strCache>
            </c:strRef>
          </c:cat>
          <c:val>
            <c:numRef>
              <c:f>'graph-T72'!$D$3:$D$21</c:f>
              <c:numCache>
                <c:formatCode>General</c:formatCode>
                <c:ptCount val="19"/>
                <c:pt idx="0">
                  <c:v>0.70840525309619</c:v>
                </c:pt>
                <c:pt idx="1">
                  <c:v>0.874570031213844</c:v>
                </c:pt>
                <c:pt idx="2">
                  <c:v>0.778900858107887</c:v>
                </c:pt>
                <c:pt idx="3">
                  <c:v>0.737401604238049</c:v>
                </c:pt>
                <c:pt idx="4">
                  <c:v>0.760115979388573</c:v>
                </c:pt>
                <c:pt idx="5">
                  <c:v>0.772673168366823</c:v>
                </c:pt>
                <c:pt idx="6">
                  <c:v>0.623812781986475</c:v>
                </c:pt>
                <c:pt idx="7">
                  <c:v>0.6468683655664</c:v>
                </c:pt>
                <c:pt idx="8">
                  <c:v>0.633325188368556</c:v>
                </c:pt>
                <c:pt idx="9">
                  <c:v>0.69611898981408</c:v>
                </c:pt>
                <c:pt idx="10">
                  <c:v>0.522712773914503</c:v>
                </c:pt>
                <c:pt idx="11">
                  <c:v>0.705142129935784</c:v>
                </c:pt>
                <c:pt idx="12">
                  <c:v>0.589281013701846</c:v>
                </c:pt>
                <c:pt idx="13">
                  <c:v>0.664642031946627</c:v>
                </c:pt>
                <c:pt idx="14">
                  <c:v>0.598267533935499</c:v>
                </c:pt>
                <c:pt idx="15">
                  <c:v>0.695440713008763</c:v>
                </c:pt>
                <c:pt idx="16">
                  <c:v>0.776272680911221</c:v>
                </c:pt>
                <c:pt idx="17">
                  <c:v>0.669472766665744</c:v>
                </c:pt>
                <c:pt idx="18">
                  <c:v>0.691856881342603</c:v>
                </c:pt>
              </c:numCache>
            </c:numRef>
          </c:val>
        </c:ser>
        <c:ser>
          <c:idx val="3"/>
          <c:order val="3"/>
          <c:tx>
            <c:strRef>
              <c:f>'graph-T72'!$E$2</c:f>
              <c:strCache>
                <c:ptCount val="1"/>
                <c:pt idx="0">
                  <c:v>Temperature</c:v>
                </c:pt>
              </c:strCache>
            </c:strRef>
          </c:tx>
          <c:spPr>
            <a:solidFill>
              <a:schemeClr val="bg2"/>
            </a:solidFill>
          </c:spPr>
          <c:invertIfNegative val="0"/>
          <c:cat>
            <c:strRef>
              <c:f>'graph-T72'!$A$3:$A$21</c:f>
              <c:strCache>
                <c:ptCount val="19"/>
                <c:pt idx="0">
                  <c:v>sha</c:v>
                </c:pt>
                <c:pt idx="1">
                  <c:v>patricia</c:v>
                </c:pt>
                <c:pt idx="2">
                  <c:v>dijkstra</c:v>
                </c:pt>
                <c:pt idx="3">
                  <c:v>djpeg</c:v>
                </c:pt>
                <c:pt idx="4">
                  <c:v>cjpeg</c:v>
                </c:pt>
                <c:pt idx="5">
                  <c:v>mad</c:v>
                </c:pt>
                <c:pt idx="6">
                  <c:v>ttsprk01</c:v>
                </c:pt>
                <c:pt idx="7">
                  <c:v>tblook01</c:v>
                </c:pt>
                <c:pt idx="8">
                  <c:v>rspeed01</c:v>
                </c:pt>
                <c:pt idx="9">
                  <c:v>puwmod01</c:v>
                </c:pt>
                <c:pt idx="10">
                  <c:v>pntrch01</c:v>
                </c:pt>
                <c:pt idx="11">
                  <c:v>iirflt01</c:v>
                </c:pt>
                <c:pt idx="12">
                  <c:v>canrdr01</c:v>
                </c:pt>
                <c:pt idx="13">
                  <c:v>cacheb01</c:v>
                </c:pt>
                <c:pt idx="14">
                  <c:v>bitmnp01</c:v>
                </c:pt>
                <c:pt idx="15">
                  <c:v>basefp01</c:v>
                </c:pt>
                <c:pt idx="16">
                  <c:v>aifftr01</c:v>
                </c:pt>
                <c:pt idx="17">
                  <c:v>a2time01</c:v>
                </c:pt>
                <c:pt idx="18">
                  <c:v>average</c:v>
                </c:pt>
              </c:strCache>
            </c:strRef>
          </c:cat>
          <c:val>
            <c:numRef>
              <c:f>'graph-T72'!$E$3:$E$21</c:f>
              <c:numCache>
                <c:formatCode>General</c:formatCode>
                <c:ptCount val="19"/>
                <c:pt idx="0">
                  <c:v>0.780309452242459</c:v>
                </c:pt>
                <c:pt idx="1">
                  <c:v>0.930797531299757</c:v>
                </c:pt>
                <c:pt idx="2">
                  <c:v>0.776018330724207</c:v>
                </c:pt>
                <c:pt idx="3">
                  <c:v>0.79181846780501</c:v>
                </c:pt>
                <c:pt idx="4">
                  <c:v>0.790600635815554</c:v>
                </c:pt>
                <c:pt idx="5">
                  <c:v>0.785136037469716</c:v>
                </c:pt>
                <c:pt idx="6">
                  <c:v>0.769644665563634</c:v>
                </c:pt>
                <c:pt idx="7">
                  <c:v>0.748799689771882</c:v>
                </c:pt>
                <c:pt idx="8">
                  <c:v>0.743611732382749</c:v>
                </c:pt>
                <c:pt idx="9">
                  <c:v>0.771736215443089</c:v>
                </c:pt>
                <c:pt idx="10">
                  <c:v>0.780433811342507</c:v>
                </c:pt>
                <c:pt idx="11">
                  <c:v>0.777994534281646</c:v>
                </c:pt>
                <c:pt idx="12">
                  <c:v>0.927815209701433</c:v>
                </c:pt>
                <c:pt idx="13">
                  <c:v>0.77475629268368</c:v>
                </c:pt>
                <c:pt idx="14">
                  <c:v>0.803786242714653</c:v>
                </c:pt>
                <c:pt idx="15">
                  <c:v>0.771858235087794</c:v>
                </c:pt>
                <c:pt idx="16">
                  <c:v>0.779225907613905</c:v>
                </c:pt>
                <c:pt idx="17">
                  <c:v>0.764751261515317</c:v>
                </c:pt>
                <c:pt idx="18">
                  <c:v>0.792727458525501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6361448"/>
        <c:axId val="2136358312"/>
      </c:barChart>
      <c:catAx>
        <c:axId val="2136361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3600000"/>
          <a:lstStyle/>
          <a:p>
            <a:pPr>
              <a:defRPr sz="1000">
                <a:latin typeface="+mn-lt"/>
                <a:cs typeface="Times New Roman" pitchFamily="18" charset="0"/>
              </a:defRPr>
            </a:pPr>
            <a:endParaRPr lang="en-US"/>
          </a:p>
        </c:txPr>
        <c:crossAx val="2136358312"/>
        <c:crosses val="autoZero"/>
        <c:auto val="1"/>
        <c:lblAlgn val="ctr"/>
        <c:lblOffset val="100"/>
        <c:noMultiLvlLbl val="0"/>
      </c:catAx>
      <c:valAx>
        <c:axId val="21363583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00" b="0">
                    <a:latin typeface="+mn-lt"/>
                    <a:cs typeface="Times New Roman" pitchFamily="18" charset="0"/>
                  </a:defRPr>
                </a:pPr>
                <a:r>
                  <a:rPr lang="en-US" sz="1000" b="0">
                    <a:latin typeface="+mn-lt"/>
                    <a:cs typeface="Times New Roman" pitchFamily="18" charset="0"/>
                  </a:rPr>
                  <a:t>Execution</a:t>
                </a:r>
                <a:r>
                  <a:rPr lang="en-US" sz="1000" b="0" baseline="0">
                    <a:latin typeface="+mn-lt"/>
                    <a:cs typeface="Times New Roman" pitchFamily="18" charset="0"/>
                  </a:rPr>
                  <a:t> time, energy, EDP, temperature normalized to the base configuration</a:t>
                </a:r>
                <a:endParaRPr lang="en-US" sz="1000" b="0">
                  <a:latin typeface="+mn-lt"/>
                  <a:cs typeface="Times New Roman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1363614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5932298489523"/>
          <c:y val="0.0339506172839506"/>
          <c:w val="0.634055281265834"/>
          <c:h val="0.145067909789961"/>
        </c:manualLayout>
      </c:layout>
      <c:overlay val="1"/>
      <c:txPr>
        <a:bodyPr/>
        <a:lstStyle/>
        <a:p>
          <a:pPr>
            <a:defRPr sz="1000">
              <a:latin typeface="+mn-lt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'graph-T65-Temp'!$B$2</c:f>
              <c:strCache>
                <c:ptCount val="1"/>
                <c:pt idx="0">
                  <c:v>Execution time</c:v>
                </c:pt>
              </c:strCache>
            </c:strRef>
          </c:tx>
          <c:spPr>
            <a:solidFill>
              <a:srgbClr val="DD5B64"/>
            </a:solidFill>
          </c:spPr>
          <c:invertIfNegative val="0"/>
          <c:cat>
            <c:strRef>
              <c:f>'graph-T65-Temp'!$A$3:$A$21</c:f>
              <c:strCache>
                <c:ptCount val="19"/>
                <c:pt idx="0">
                  <c:v>sha</c:v>
                </c:pt>
                <c:pt idx="1">
                  <c:v>patricia</c:v>
                </c:pt>
                <c:pt idx="2">
                  <c:v>dijkstra</c:v>
                </c:pt>
                <c:pt idx="3">
                  <c:v>djpeg</c:v>
                </c:pt>
                <c:pt idx="4">
                  <c:v>cjpeg</c:v>
                </c:pt>
                <c:pt idx="5">
                  <c:v>mad</c:v>
                </c:pt>
                <c:pt idx="6">
                  <c:v>ttsprk01</c:v>
                </c:pt>
                <c:pt idx="7">
                  <c:v>tblook01</c:v>
                </c:pt>
                <c:pt idx="8">
                  <c:v>rspeed01</c:v>
                </c:pt>
                <c:pt idx="9">
                  <c:v>puwmod01</c:v>
                </c:pt>
                <c:pt idx="10">
                  <c:v>pntrch01</c:v>
                </c:pt>
                <c:pt idx="11">
                  <c:v>iirflt01</c:v>
                </c:pt>
                <c:pt idx="12">
                  <c:v>canrdr01</c:v>
                </c:pt>
                <c:pt idx="13">
                  <c:v>cacheb01</c:v>
                </c:pt>
                <c:pt idx="14">
                  <c:v>bitmnp01</c:v>
                </c:pt>
                <c:pt idx="15">
                  <c:v>basefp01</c:v>
                </c:pt>
                <c:pt idx="16">
                  <c:v>aifftr01</c:v>
                </c:pt>
                <c:pt idx="17">
                  <c:v>a2time01</c:v>
                </c:pt>
                <c:pt idx="18">
                  <c:v>average</c:v>
                </c:pt>
              </c:strCache>
            </c:strRef>
          </c:cat>
          <c:val>
            <c:numRef>
              <c:f>'graph-T65-Temp'!$B$3:$B$21</c:f>
              <c:numCache>
                <c:formatCode>General</c:formatCode>
                <c:ptCount val="19"/>
                <c:pt idx="0">
                  <c:v>1.56177491605077</c:v>
                </c:pt>
                <c:pt idx="1">
                  <c:v>1.159454663210167</c:v>
                </c:pt>
                <c:pt idx="2">
                  <c:v>1.372786444626518</c:v>
                </c:pt>
                <c:pt idx="3">
                  <c:v>1.297140135001546</c:v>
                </c:pt>
                <c:pt idx="4">
                  <c:v>1.282693778313378</c:v>
                </c:pt>
                <c:pt idx="5">
                  <c:v>1.703021950605401</c:v>
                </c:pt>
                <c:pt idx="6">
                  <c:v>1.431363131415104</c:v>
                </c:pt>
                <c:pt idx="7">
                  <c:v>1.428923645726637</c:v>
                </c:pt>
                <c:pt idx="8">
                  <c:v>1.429239886636005</c:v>
                </c:pt>
                <c:pt idx="9">
                  <c:v>1.25073759944143</c:v>
                </c:pt>
                <c:pt idx="10">
                  <c:v>1.429677147703006</c:v>
                </c:pt>
                <c:pt idx="11">
                  <c:v>1.11691746604372</c:v>
                </c:pt>
                <c:pt idx="12">
                  <c:v>1.483582881409361</c:v>
                </c:pt>
                <c:pt idx="13">
                  <c:v>1.430866090118728</c:v>
                </c:pt>
                <c:pt idx="14">
                  <c:v>1.28442758483425</c:v>
                </c:pt>
                <c:pt idx="15">
                  <c:v>1.430014230754166</c:v>
                </c:pt>
                <c:pt idx="16">
                  <c:v>1.457749909375698</c:v>
                </c:pt>
                <c:pt idx="17">
                  <c:v>1.429003244114467</c:v>
                </c:pt>
                <c:pt idx="18">
                  <c:v>1.387743039187798</c:v>
                </c:pt>
              </c:numCache>
            </c:numRef>
          </c:val>
        </c:ser>
        <c:ser>
          <c:idx val="1"/>
          <c:order val="1"/>
          <c:tx>
            <c:strRef>
              <c:f>'graph-T65-Temp'!$C$2</c:f>
              <c:strCache>
                <c:ptCount val="1"/>
                <c:pt idx="0">
                  <c:v>Energy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'graph-T65-Temp'!$A$3:$A$21</c:f>
              <c:strCache>
                <c:ptCount val="19"/>
                <c:pt idx="0">
                  <c:v>sha</c:v>
                </c:pt>
                <c:pt idx="1">
                  <c:v>patricia</c:v>
                </c:pt>
                <c:pt idx="2">
                  <c:v>dijkstra</c:v>
                </c:pt>
                <c:pt idx="3">
                  <c:v>djpeg</c:v>
                </c:pt>
                <c:pt idx="4">
                  <c:v>cjpeg</c:v>
                </c:pt>
                <c:pt idx="5">
                  <c:v>mad</c:v>
                </c:pt>
                <c:pt idx="6">
                  <c:v>ttsprk01</c:v>
                </c:pt>
                <c:pt idx="7">
                  <c:v>tblook01</c:v>
                </c:pt>
                <c:pt idx="8">
                  <c:v>rspeed01</c:v>
                </c:pt>
                <c:pt idx="9">
                  <c:v>puwmod01</c:v>
                </c:pt>
                <c:pt idx="10">
                  <c:v>pntrch01</c:v>
                </c:pt>
                <c:pt idx="11">
                  <c:v>iirflt01</c:v>
                </c:pt>
                <c:pt idx="12">
                  <c:v>canrdr01</c:v>
                </c:pt>
                <c:pt idx="13">
                  <c:v>cacheb01</c:v>
                </c:pt>
                <c:pt idx="14">
                  <c:v>bitmnp01</c:v>
                </c:pt>
                <c:pt idx="15">
                  <c:v>basefp01</c:v>
                </c:pt>
                <c:pt idx="16">
                  <c:v>aifftr01</c:v>
                </c:pt>
                <c:pt idx="17">
                  <c:v>a2time01</c:v>
                </c:pt>
                <c:pt idx="18">
                  <c:v>average</c:v>
                </c:pt>
              </c:strCache>
            </c:strRef>
          </c:cat>
          <c:val>
            <c:numRef>
              <c:f>'graph-T65-Temp'!$C$3:$C$21</c:f>
              <c:numCache>
                <c:formatCode>General</c:formatCode>
                <c:ptCount val="19"/>
                <c:pt idx="0">
                  <c:v>0.957495640863973</c:v>
                </c:pt>
                <c:pt idx="1">
                  <c:v>0.873148404149687</c:v>
                </c:pt>
                <c:pt idx="2">
                  <c:v>0.901148314727475</c:v>
                </c:pt>
                <c:pt idx="3">
                  <c:v>0.795882870545239</c:v>
                </c:pt>
                <c:pt idx="4">
                  <c:v>0.830971003644488</c:v>
                </c:pt>
                <c:pt idx="5">
                  <c:v>1.044091614765907</c:v>
                </c:pt>
                <c:pt idx="6">
                  <c:v>0.864886890305096</c:v>
                </c:pt>
                <c:pt idx="7">
                  <c:v>0.88577709381597</c:v>
                </c:pt>
                <c:pt idx="8">
                  <c:v>0.863506845170258</c:v>
                </c:pt>
                <c:pt idx="9">
                  <c:v>0.810268745257619</c:v>
                </c:pt>
                <c:pt idx="10">
                  <c:v>0.877203257815661</c:v>
                </c:pt>
                <c:pt idx="11">
                  <c:v>0.736552433478536</c:v>
                </c:pt>
                <c:pt idx="12">
                  <c:v>0.897673191315247</c:v>
                </c:pt>
                <c:pt idx="13">
                  <c:v>0.864489351922345</c:v>
                </c:pt>
                <c:pt idx="14">
                  <c:v>0.822078024180681</c:v>
                </c:pt>
                <c:pt idx="15">
                  <c:v>0.877410080979275</c:v>
                </c:pt>
                <c:pt idx="16">
                  <c:v>0.89442778856705</c:v>
                </c:pt>
                <c:pt idx="17">
                  <c:v>0.876789772558328</c:v>
                </c:pt>
                <c:pt idx="18">
                  <c:v>0.870766740225713</c:v>
                </c:pt>
              </c:numCache>
            </c:numRef>
          </c:val>
        </c:ser>
        <c:ser>
          <c:idx val="2"/>
          <c:order val="2"/>
          <c:tx>
            <c:strRef>
              <c:f>'graph-T65-Temp'!$D$2</c:f>
              <c:strCache>
                <c:ptCount val="1"/>
                <c:pt idx="0">
                  <c:v>EDP</c:v>
                </c:pt>
              </c:strCache>
            </c:strRef>
          </c:tx>
          <c:spPr>
            <a:solidFill>
              <a:srgbClr val="CEA702"/>
            </a:solidFill>
          </c:spPr>
          <c:invertIfNegative val="0"/>
          <c:cat>
            <c:strRef>
              <c:f>'graph-T65-Temp'!$A$3:$A$21</c:f>
              <c:strCache>
                <c:ptCount val="19"/>
                <c:pt idx="0">
                  <c:v>sha</c:v>
                </c:pt>
                <c:pt idx="1">
                  <c:v>patricia</c:v>
                </c:pt>
                <c:pt idx="2">
                  <c:v>dijkstra</c:v>
                </c:pt>
                <c:pt idx="3">
                  <c:v>djpeg</c:v>
                </c:pt>
                <c:pt idx="4">
                  <c:v>cjpeg</c:v>
                </c:pt>
                <c:pt idx="5">
                  <c:v>mad</c:v>
                </c:pt>
                <c:pt idx="6">
                  <c:v>ttsprk01</c:v>
                </c:pt>
                <c:pt idx="7">
                  <c:v>tblook01</c:v>
                </c:pt>
                <c:pt idx="8">
                  <c:v>rspeed01</c:v>
                </c:pt>
                <c:pt idx="9">
                  <c:v>puwmod01</c:v>
                </c:pt>
                <c:pt idx="10">
                  <c:v>pntrch01</c:v>
                </c:pt>
                <c:pt idx="11">
                  <c:v>iirflt01</c:v>
                </c:pt>
                <c:pt idx="12">
                  <c:v>canrdr01</c:v>
                </c:pt>
                <c:pt idx="13">
                  <c:v>cacheb01</c:v>
                </c:pt>
                <c:pt idx="14">
                  <c:v>bitmnp01</c:v>
                </c:pt>
                <c:pt idx="15">
                  <c:v>basefp01</c:v>
                </c:pt>
                <c:pt idx="16">
                  <c:v>aifftr01</c:v>
                </c:pt>
                <c:pt idx="17">
                  <c:v>a2time01</c:v>
                </c:pt>
                <c:pt idx="18">
                  <c:v>average</c:v>
                </c:pt>
              </c:strCache>
            </c:strRef>
          </c:cat>
          <c:val>
            <c:numRef>
              <c:f>'graph-T65-Temp'!$D$3:$D$21</c:f>
              <c:numCache>
                <c:formatCode>General</c:formatCode>
                <c:ptCount val="19"/>
                <c:pt idx="0">
                  <c:v>1.495392674129304</c:v>
                </c:pt>
                <c:pt idx="1">
                  <c:v>1.012375988865871</c:v>
                </c:pt>
                <c:pt idx="2">
                  <c:v>1.237084191055904</c:v>
                </c:pt>
                <c:pt idx="3">
                  <c:v>1.032371614144465</c:v>
                </c:pt>
                <c:pt idx="4">
                  <c:v>1.065881336333606</c:v>
                </c:pt>
                <c:pt idx="5">
                  <c:v>1.778110938389378</c:v>
                </c:pt>
                <c:pt idx="6">
                  <c:v>1.237967207626969</c:v>
                </c:pt>
                <c:pt idx="7">
                  <c:v>1.265707834196674</c:v>
                </c:pt>
                <c:pt idx="8">
                  <c:v>1.234158425500563</c:v>
                </c:pt>
                <c:pt idx="9">
                  <c:v>1.013433585345932</c:v>
                </c:pt>
                <c:pt idx="10">
                  <c:v>1.254117451589683</c:v>
                </c:pt>
                <c:pt idx="11">
                  <c:v>0.82266827760918</c:v>
                </c:pt>
                <c:pt idx="12">
                  <c:v>1.33177257973541</c:v>
                </c:pt>
                <c:pt idx="13">
                  <c:v>1.236968498934399</c:v>
                </c:pt>
                <c:pt idx="14">
                  <c:v>1.05589969114369</c:v>
                </c:pt>
                <c:pt idx="15">
                  <c:v>1.254708902007537</c:v>
                </c:pt>
                <c:pt idx="16">
                  <c:v>1.303852027726732</c:v>
                </c:pt>
                <c:pt idx="17">
                  <c:v>1.252935429392232</c:v>
                </c:pt>
                <c:pt idx="18">
                  <c:v>1.215855925207085</c:v>
                </c:pt>
              </c:numCache>
            </c:numRef>
          </c:val>
        </c:ser>
        <c:ser>
          <c:idx val="3"/>
          <c:order val="3"/>
          <c:tx>
            <c:strRef>
              <c:f>'graph-T65-Temp'!$E$2</c:f>
              <c:strCache>
                <c:ptCount val="1"/>
                <c:pt idx="0">
                  <c:v>Temperature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'graph-T65-Temp'!$A$3:$A$21</c:f>
              <c:strCache>
                <c:ptCount val="19"/>
                <c:pt idx="0">
                  <c:v>sha</c:v>
                </c:pt>
                <c:pt idx="1">
                  <c:v>patricia</c:v>
                </c:pt>
                <c:pt idx="2">
                  <c:v>dijkstra</c:v>
                </c:pt>
                <c:pt idx="3">
                  <c:v>djpeg</c:v>
                </c:pt>
                <c:pt idx="4">
                  <c:v>cjpeg</c:v>
                </c:pt>
                <c:pt idx="5">
                  <c:v>mad</c:v>
                </c:pt>
                <c:pt idx="6">
                  <c:v>ttsprk01</c:v>
                </c:pt>
                <c:pt idx="7">
                  <c:v>tblook01</c:v>
                </c:pt>
                <c:pt idx="8">
                  <c:v>rspeed01</c:v>
                </c:pt>
                <c:pt idx="9">
                  <c:v>puwmod01</c:v>
                </c:pt>
                <c:pt idx="10">
                  <c:v>pntrch01</c:v>
                </c:pt>
                <c:pt idx="11">
                  <c:v>iirflt01</c:v>
                </c:pt>
                <c:pt idx="12">
                  <c:v>canrdr01</c:v>
                </c:pt>
                <c:pt idx="13">
                  <c:v>cacheb01</c:v>
                </c:pt>
                <c:pt idx="14">
                  <c:v>bitmnp01</c:v>
                </c:pt>
                <c:pt idx="15">
                  <c:v>basefp01</c:v>
                </c:pt>
                <c:pt idx="16">
                  <c:v>aifftr01</c:v>
                </c:pt>
                <c:pt idx="17">
                  <c:v>a2time01</c:v>
                </c:pt>
                <c:pt idx="18">
                  <c:v>average</c:v>
                </c:pt>
              </c:strCache>
            </c:strRef>
          </c:cat>
          <c:val>
            <c:numRef>
              <c:f>'graph-T65-Temp'!$E$3:$E$21</c:f>
              <c:numCache>
                <c:formatCode>General</c:formatCode>
                <c:ptCount val="19"/>
                <c:pt idx="0">
                  <c:v>0.732958478256067</c:v>
                </c:pt>
                <c:pt idx="1">
                  <c:v>0.875378600524135</c:v>
                </c:pt>
                <c:pt idx="2">
                  <c:v>0.753059619195979</c:v>
                </c:pt>
                <c:pt idx="3">
                  <c:v>0.734159849845548</c:v>
                </c:pt>
                <c:pt idx="4">
                  <c:v>0.754258828150723</c:v>
                </c:pt>
                <c:pt idx="5">
                  <c:v>0.733578615783389</c:v>
                </c:pt>
                <c:pt idx="6">
                  <c:v>0.730284232959188</c:v>
                </c:pt>
                <c:pt idx="7">
                  <c:v>0.740078363316295</c:v>
                </c:pt>
                <c:pt idx="8">
                  <c:v>0.73006550321082</c:v>
                </c:pt>
                <c:pt idx="9">
                  <c:v>0.753449082951973</c:v>
                </c:pt>
                <c:pt idx="10">
                  <c:v>0.735351060507793</c:v>
                </c:pt>
                <c:pt idx="11">
                  <c:v>0.756276556136842</c:v>
                </c:pt>
                <c:pt idx="12">
                  <c:v>0.73021848958909</c:v>
                </c:pt>
                <c:pt idx="13">
                  <c:v>0.731381877764152</c:v>
                </c:pt>
                <c:pt idx="14">
                  <c:v>0.756772054500733</c:v>
                </c:pt>
                <c:pt idx="15">
                  <c:v>0.734787833716989</c:v>
                </c:pt>
                <c:pt idx="16">
                  <c:v>0.734733466179097</c:v>
                </c:pt>
                <c:pt idx="17">
                  <c:v>0.734793451154724</c:v>
                </c:pt>
                <c:pt idx="18">
                  <c:v>0.747310331319085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6251368"/>
        <c:axId val="2136248232"/>
      </c:barChart>
      <c:catAx>
        <c:axId val="2136251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3600000"/>
          <a:lstStyle/>
          <a:p>
            <a:pPr>
              <a:defRPr sz="1000">
                <a:latin typeface="+mn-lt"/>
                <a:cs typeface="Times New Roman" pitchFamily="18" charset="0"/>
              </a:defRPr>
            </a:pPr>
            <a:endParaRPr lang="en-US"/>
          </a:p>
        </c:txPr>
        <c:crossAx val="2136248232"/>
        <c:crosses val="autoZero"/>
        <c:auto val="1"/>
        <c:lblAlgn val="ctr"/>
        <c:lblOffset val="100"/>
        <c:noMultiLvlLbl val="0"/>
      </c:catAx>
      <c:valAx>
        <c:axId val="213624823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00" b="0">
                    <a:latin typeface="+mn-lt"/>
                    <a:cs typeface="Times New Roman" pitchFamily="18" charset="0"/>
                  </a:defRPr>
                </a:pPr>
                <a:r>
                  <a:rPr lang="en-US" sz="1000" b="0">
                    <a:latin typeface="+mn-lt"/>
                    <a:cs typeface="Times New Roman" pitchFamily="18" charset="0"/>
                  </a:rPr>
                  <a:t>Execution</a:t>
                </a:r>
                <a:r>
                  <a:rPr lang="en-US" sz="1000" b="0" baseline="0">
                    <a:latin typeface="+mn-lt"/>
                    <a:cs typeface="Times New Roman" pitchFamily="18" charset="0"/>
                  </a:rPr>
                  <a:t> time, energy, EDP, temperature normalized to the base configuration</a:t>
                </a:r>
                <a:endParaRPr lang="en-US" sz="1000" b="0">
                  <a:latin typeface="+mn-lt"/>
                  <a:cs typeface="Times New Roman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1362513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28322364781035"/>
          <c:y val="0.0277777777777779"/>
          <c:w val="0.634055118110237"/>
          <c:h val="0.145067804024497"/>
        </c:manualLayout>
      </c:layout>
      <c:overlay val="1"/>
      <c:txPr>
        <a:bodyPr/>
        <a:lstStyle/>
        <a:p>
          <a:pPr>
            <a:defRPr sz="1000">
              <a:latin typeface="+mn-lt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'graph-T89-Time'!$B$2</c:f>
              <c:strCache>
                <c:ptCount val="1"/>
                <c:pt idx="0">
                  <c:v>Execution time</c:v>
                </c:pt>
              </c:strCache>
            </c:strRef>
          </c:tx>
          <c:invertIfNegative val="0"/>
          <c:cat>
            <c:strRef>
              <c:f>'graph-T89-Time'!$A$3:$A$21</c:f>
              <c:strCache>
                <c:ptCount val="19"/>
                <c:pt idx="0">
                  <c:v>sha</c:v>
                </c:pt>
                <c:pt idx="1">
                  <c:v>patricia</c:v>
                </c:pt>
                <c:pt idx="2">
                  <c:v>dijkstra</c:v>
                </c:pt>
                <c:pt idx="3">
                  <c:v>djpeg</c:v>
                </c:pt>
                <c:pt idx="4">
                  <c:v>cjpeg</c:v>
                </c:pt>
                <c:pt idx="5">
                  <c:v>mad</c:v>
                </c:pt>
                <c:pt idx="6">
                  <c:v>ttsprk01</c:v>
                </c:pt>
                <c:pt idx="7">
                  <c:v>tblook01</c:v>
                </c:pt>
                <c:pt idx="8">
                  <c:v>rspeed01</c:v>
                </c:pt>
                <c:pt idx="9">
                  <c:v>puwmod01</c:v>
                </c:pt>
                <c:pt idx="10">
                  <c:v>pntrch01</c:v>
                </c:pt>
                <c:pt idx="11">
                  <c:v>iirflt01</c:v>
                </c:pt>
                <c:pt idx="12">
                  <c:v>canrdr01</c:v>
                </c:pt>
                <c:pt idx="13">
                  <c:v>cacheb01</c:v>
                </c:pt>
                <c:pt idx="14">
                  <c:v>bitmnp01</c:v>
                </c:pt>
                <c:pt idx="15">
                  <c:v>basefp01</c:v>
                </c:pt>
                <c:pt idx="16">
                  <c:v>aifftr01</c:v>
                </c:pt>
                <c:pt idx="17">
                  <c:v>a2time01</c:v>
                </c:pt>
                <c:pt idx="18">
                  <c:v>average</c:v>
                </c:pt>
              </c:strCache>
            </c:strRef>
          </c:cat>
          <c:val>
            <c:numRef>
              <c:f>'graph-T89-Time'!$B$3:$B$21</c:f>
              <c:numCache>
                <c:formatCode>General</c:formatCode>
                <c:ptCount val="19"/>
                <c:pt idx="0">
                  <c:v>1.001069875686919</c:v>
                </c:pt>
                <c:pt idx="1">
                  <c:v>0.96505214097712</c:v>
                </c:pt>
                <c:pt idx="2">
                  <c:v>1.04780670480504</c:v>
                </c:pt>
                <c:pt idx="3">
                  <c:v>1.010685026256514</c:v>
                </c:pt>
                <c:pt idx="4">
                  <c:v>1.016940762103643</c:v>
                </c:pt>
                <c:pt idx="5">
                  <c:v>1.051435999904422</c:v>
                </c:pt>
                <c:pt idx="6">
                  <c:v>0.84564532406883</c:v>
                </c:pt>
                <c:pt idx="7">
                  <c:v>0.756521600693346</c:v>
                </c:pt>
                <c:pt idx="8">
                  <c:v>1.0</c:v>
                </c:pt>
                <c:pt idx="9">
                  <c:v>1.0009973135185</c:v>
                </c:pt>
                <c:pt idx="10">
                  <c:v>0.984526468175952</c:v>
                </c:pt>
                <c:pt idx="11">
                  <c:v>0.798327200882763</c:v>
                </c:pt>
                <c:pt idx="12">
                  <c:v>1.000306527135234</c:v>
                </c:pt>
                <c:pt idx="13">
                  <c:v>0.979187305391251</c:v>
                </c:pt>
                <c:pt idx="14">
                  <c:v>0.899093639709404</c:v>
                </c:pt>
                <c:pt idx="15">
                  <c:v>0.911103744989098</c:v>
                </c:pt>
                <c:pt idx="16">
                  <c:v>1.003054309948768</c:v>
                </c:pt>
                <c:pt idx="17">
                  <c:v>0.88531377351285</c:v>
                </c:pt>
                <c:pt idx="18">
                  <c:v>0.953170428764425</c:v>
                </c:pt>
              </c:numCache>
            </c:numRef>
          </c:val>
        </c:ser>
        <c:ser>
          <c:idx val="1"/>
          <c:order val="1"/>
          <c:tx>
            <c:strRef>
              <c:f>'graph-T89-Time'!$C$2</c:f>
              <c:strCache>
                <c:ptCount val="1"/>
                <c:pt idx="0">
                  <c:v>Energy</c:v>
                </c:pt>
              </c:strCache>
            </c:strRef>
          </c:tx>
          <c:invertIfNegative val="0"/>
          <c:cat>
            <c:strRef>
              <c:f>'graph-T89-Time'!$A$3:$A$21</c:f>
              <c:strCache>
                <c:ptCount val="19"/>
                <c:pt idx="0">
                  <c:v>sha</c:v>
                </c:pt>
                <c:pt idx="1">
                  <c:v>patricia</c:v>
                </c:pt>
                <c:pt idx="2">
                  <c:v>dijkstra</c:v>
                </c:pt>
                <c:pt idx="3">
                  <c:v>djpeg</c:v>
                </c:pt>
                <c:pt idx="4">
                  <c:v>cjpeg</c:v>
                </c:pt>
                <c:pt idx="5">
                  <c:v>mad</c:v>
                </c:pt>
                <c:pt idx="6">
                  <c:v>ttsprk01</c:v>
                </c:pt>
                <c:pt idx="7">
                  <c:v>tblook01</c:v>
                </c:pt>
                <c:pt idx="8">
                  <c:v>rspeed01</c:v>
                </c:pt>
                <c:pt idx="9">
                  <c:v>puwmod01</c:v>
                </c:pt>
                <c:pt idx="10">
                  <c:v>pntrch01</c:v>
                </c:pt>
                <c:pt idx="11">
                  <c:v>iirflt01</c:v>
                </c:pt>
                <c:pt idx="12">
                  <c:v>canrdr01</c:v>
                </c:pt>
                <c:pt idx="13">
                  <c:v>cacheb01</c:v>
                </c:pt>
                <c:pt idx="14">
                  <c:v>bitmnp01</c:v>
                </c:pt>
                <c:pt idx="15">
                  <c:v>basefp01</c:v>
                </c:pt>
                <c:pt idx="16">
                  <c:v>aifftr01</c:v>
                </c:pt>
                <c:pt idx="17">
                  <c:v>a2time01</c:v>
                </c:pt>
                <c:pt idx="18">
                  <c:v>average</c:v>
                </c:pt>
              </c:strCache>
            </c:strRef>
          </c:cat>
          <c:val>
            <c:numRef>
              <c:f>'graph-T89-Time'!$C$3:$C$21</c:f>
              <c:numCache>
                <c:formatCode>General</c:formatCode>
                <c:ptCount val="19"/>
                <c:pt idx="0">
                  <c:v>0.895463801693756</c:v>
                </c:pt>
                <c:pt idx="1">
                  <c:v>0.852940666157506</c:v>
                </c:pt>
                <c:pt idx="2">
                  <c:v>0.92182903737644</c:v>
                </c:pt>
                <c:pt idx="3">
                  <c:v>0.729005200369054</c:v>
                </c:pt>
                <c:pt idx="4">
                  <c:v>0.737223108896073</c:v>
                </c:pt>
                <c:pt idx="5">
                  <c:v>0.642424666423254</c:v>
                </c:pt>
                <c:pt idx="6">
                  <c:v>0.590665601220163</c:v>
                </c:pt>
                <c:pt idx="7">
                  <c:v>0.529854678877596</c:v>
                </c:pt>
                <c:pt idx="8">
                  <c:v>1.0</c:v>
                </c:pt>
                <c:pt idx="9">
                  <c:v>0.706643022245958</c:v>
                </c:pt>
                <c:pt idx="10">
                  <c:v>0.668989204554052</c:v>
                </c:pt>
                <c:pt idx="11">
                  <c:v>0.530812652665194</c:v>
                </c:pt>
                <c:pt idx="12">
                  <c:v>0.83157467246136</c:v>
                </c:pt>
                <c:pt idx="13">
                  <c:v>0.68854459187331</c:v>
                </c:pt>
                <c:pt idx="14">
                  <c:v>0.92941857467341</c:v>
                </c:pt>
                <c:pt idx="15">
                  <c:v>0.649572104801062</c:v>
                </c:pt>
                <c:pt idx="16">
                  <c:v>0.827508641908528</c:v>
                </c:pt>
                <c:pt idx="17">
                  <c:v>0.641801171493546</c:v>
                </c:pt>
                <c:pt idx="18">
                  <c:v>0.743015077649459</c:v>
                </c:pt>
              </c:numCache>
            </c:numRef>
          </c:val>
        </c:ser>
        <c:ser>
          <c:idx val="2"/>
          <c:order val="2"/>
          <c:tx>
            <c:strRef>
              <c:f>'graph-T89-Time'!$D$2</c:f>
              <c:strCache>
                <c:ptCount val="1"/>
                <c:pt idx="0">
                  <c:v>EDP</c:v>
                </c:pt>
              </c:strCache>
            </c:strRef>
          </c:tx>
          <c:invertIfNegative val="0"/>
          <c:cat>
            <c:strRef>
              <c:f>'graph-T89-Time'!$A$3:$A$21</c:f>
              <c:strCache>
                <c:ptCount val="19"/>
                <c:pt idx="0">
                  <c:v>sha</c:v>
                </c:pt>
                <c:pt idx="1">
                  <c:v>patricia</c:v>
                </c:pt>
                <c:pt idx="2">
                  <c:v>dijkstra</c:v>
                </c:pt>
                <c:pt idx="3">
                  <c:v>djpeg</c:v>
                </c:pt>
                <c:pt idx="4">
                  <c:v>cjpeg</c:v>
                </c:pt>
                <c:pt idx="5">
                  <c:v>mad</c:v>
                </c:pt>
                <c:pt idx="6">
                  <c:v>ttsprk01</c:v>
                </c:pt>
                <c:pt idx="7">
                  <c:v>tblook01</c:v>
                </c:pt>
                <c:pt idx="8">
                  <c:v>rspeed01</c:v>
                </c:pt>
                <c:pt idx="9">
                  <c:v>puwmod01</c:v>
                </c:pt>
                <c:pt idx="10">
                  <c:v>pntrch01</c:v>
                </c:pt>
                <c:pt idx="11">
                  <c:v>iirflt01</c:v>
                </c:pt>
                <c:pt idx="12">
                  <c:v>canrdr01</c:v>
                </c:pt>
                <c:pt idx="13">
                  <c:v>cacheb01</c:v>
                </c:pt>
                <c:pt idx="14">
                  <c:v>bitmnp01</c:v>
                </c:pt>
                <c:pt idx="15">
                  <c:v>basefp01</c:v>
                </c:pt>
                <c:pt idx="16">
                  <c:v>aifftr01</c:v>
                </c:pt>
                <c:pt idx="17">
                  <c:v>a2time01</c:v>
                </c:pt>
                <c:pt idx="18">
                  <c:v>average</c:v>
                </c:pt>
              </c:strCache>
            </c:strRef>
          </c:cat>
          <c:val>
            <c:numRef>
              <c:f>'graph-T89-Time'!$D$3:$D$21</c:f>
              <c:numCache>
                <c:formatCode>General</c:formatCode>
                <c:ptCount val="19"/>
                <c:pt idx="0">
                  <c:v>0.896421836643708</c:v>
                </c:pt>
                <c:pt idx="1">
                  <c:v>0.823132216001752</c:v>
                </c:pt>
                <c:pt idx="2">
                  <c:v>0.96589864604701</c:v>
                </c:pt>
                <c:pt idx="3">
                  <c:v>0.736794640076131</c:v>
                </c:pt>
                <c:pt idx="4">
                  <c:v>0.749712230201188</c:v>
                </c:pt>
                <c:pt idx="5">
                  <c:v>0.675468421504001</c:v>
                </c:pt>
                <c:pt idx="6">
                  <c:v>0.499493603760133</c:v>
                </c:pt>
                <c:pt idx="7">
                  <c:v>0.400846509799338</c:v>
                </c:pt>
                <c:pt idx="8">
                  <c:v>1.0</c:v>
                </c:pt>
                <c:pt idx="9">
                  <c:v>0.707347766884797</c:v>
                </c:pt>
                <c:pt idx="10">
                  <c:v>0.658637578807441</c:v>
                </c:pt>
                <c:pt idx="11">
                  <c:v>0.423762179195358</c:v>
                </c:pt>
                <c:pt idx="12">
                  <c:v>0.831829572663443</c:v>
                </c:pt>
                <c:pt idx="13">
                  <c:v>0.674214123558144</c:v>
                </c:pt>
                <c:pt idx="14">
                  <c:v>0.835634329116634</c:v>
                </c:pt>
                <c:pt idx="15">
                  <c:v>0.591827577324699</c:v>
                </c:pt>
                <c:pt idx="16">
                  <c:v>0.830036109786199</c:v>
                </c:pt>
                <c:pt idx="17">
                  <c:v>0.568195416979918</c:v>
                </c:pt>
                <c:pt idx="18">
                  <c:v>0.714958486574994</c:v>
                </c:pt>
              </c:numCache>
            </c:numRef>
          </c:val>
        </c:ser>
        <c:ser>
          <c:idx val="3"/>
          <c:order val="3"/>
          <c:tx>
            <c:strRef>
              <c:f>'graph-T89-Time'!$E$2</c:f>
              <c:strCache>
                <c:ptCount val="1"/>
                <c:pt idx="0">
                  <c:v>Temperature</c:v>
                </c:pt>
              </c:strCache>
            </c:strRef>
          </c:tx>
          <c:invertIfNegative val="0"/>
          <c:cat>
            <c:strRef>
              <c:f>'graph-T89-Time'!$A$3:$A$21</c:f>
              <c:strCache>
                <c:ptCount val="19"/>
                <c:pt idx="0">
                  <c:v>sha</c:v>
                </c:pt>
                <c:pt idx="1">
                  <c:v>patricia</c:v>
                </c:pt>
                <c:pt idx="2">
                  <c:v>dijkstra</c:v>
                </c:pt>
                <c:pt idx="3">
                  <c:v>djpeg</c:v>
                </c:pt>
                <c:pt idx="4">
                  <c:v>cjpeg</c:v>
                </c:pt>
                <c:pt idx="5">
                  <c:v>mad</c:v>
                </c:pt>
                <c:pt idx="6">
                  <c:v>ttsprk01</c:v>
                </c:pt>
                <c:pt idx="7">
                  <c:v>tblook01</c:v>
                </c:pt>
                <c:pt idx="8">
                  <c:v>rspeed01</c:v>
                </c:pt>
                <c:pt idx="9">
                  <c:v>puwmod01</c:v>
                </c:pt>
                <c:pt idx="10">
                  <c:v>pntrch01</c:v>
                </c:pt>
                <c:pt idx="11">
                  <c:v>iirflt01</c:v>
                </c:pt>
                <c:pt idx="12">
                  <c:v>canrdr01</c:v>
                </c:pt>
                <c:pt idx="13">
                  <c:v>cacheb01</c:v>
                </c:pt>
                <c:pt idx="14">
                  <c:v>bitmnp01</c:v>
                </c:pt>
                <c:pt idx="15">
                  <c:v>basefp01</c:v>
                </c:pt>
                <c:pt idx="16">
                  <c:v>aifftr01</c:v>
                </c:pt>
                <c:pt idx="17">
                  <c:v>a2time01</c:v>
                </c:pt>
                <c:pt idx="18">
                  <c:v>average</c:v>
                </c:pt>
              </c:strCache>
            </c:strRef>
          </c:cat>
          <c:val>
            <c:numRef>
              <c:f>'graph-T89-Time'!$E$3:$E$21</c:f>
              <c:numCache>
                <c:formatCode>General</c:formatCode>
                <c:ptCount val="19"/>
                <c:pt idx="0">
                  <c:v>0.921314994427095</c:v>
                </c:pt>
                <c:pt idx="1">
                  <c:v>0.933825182541084</c:v>
                </c:pt>
                <c:pt idx="2">
                  <c:v>0.915035319611638</c:v>
                </c:pt>
                <c:pt idx="3">
                  <c:v>0.791056535922876</c:v>
                </c:pt>
                <c:pt idx="4">
                  <c:v>0.79092220213235</c:v>
                </c:pt>
                <c:pt idx="5">
                  <c:v>0.733614215092953</c:v>
                </c:pt>
                <c:pt idx="6">
                  <c:v>0.775750745124266</c:v>
                </c:pt>
                <c:pt idx="7">
                  <c:v>0.777016818741157</c:v>
                </c:pt>
                <c:pt idx="8">
                  <c:v>1.0</c:v>
                </c:pt>
                <c:pt idx="9">
                  <c:v>0.780649570480677</c:v>
                </c:pt>
                <c:pt idx="10">
                  <c:v>0.76975042636497</c:v>
                </c:pt>
                <c:pt idx="11">
                  <c:v>0.75926849957587</c:v>
                </c:pt>
                <c:pt idx="12">
                  <c:v>0.862881728026972</c:v>
                </c:pt>
                <c:pt idx="13">
                  <c:v>0.780558481091624</c:v>
                </c:pt>
                <c:pt idx="14">
                  <c:v>1.020366647401548</c:v>
                </c:pt>
                <c:pt idx="15">
                  <c:v>0.786537086693104</c:v>
                </c:pt>
                <c:pt idx="16">
                  <c:v>0.866194084200128</c:v>
                </c:pt>
                <c:pt idx="17">
                  <c:v>0.791459212683951</c:v>
                </c:pt>
                <c:pt idx="18">
                  <c:v>0.836455652784015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6187384"/>
        <c:axId val="2136184248"/>
      </c:barChart>
      <c:catAx>
        <c:axId val="2136187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3600000"/>
          <a:lstStyle/>
          <a:p>
            <a:pPr>
              <a:defRPr sz="1000">
                <a:latin typeface="+mj-lt"/>
                <a:cs typeface="Times New Roman" pitchFamily="18" charset="0"/>
              </a:defRPr>
            </a:pPr>
            <a:endParaRPr lang="en-US"/>
          </a:p>
        </c:txPr>
        <c:crossAx val="2136184248"/>
        <c:crosses val="autoZero"/>
        <c:auto val="1"/>
        <c:lblAlgn val="ctr"/>
        <c:lblOffset val="100"/>
        <c:noMultiLvlLbl val="0"/>
      </c:catAx>
      <c:valAx>
        <c:axId val="21361842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00" b="0">
                    <a:latin typeface="+mj-lt"/>
                    <a:cs typeface="Times New Roman" pitchFamily="18" charset="0"/>
                  </a:defRPr>
                </a:pPr>
                <a:r>
                  <a:rPr lang="en-US" sz="1000" b="0">
                    <a:latin typeface="+mj-lt"/>
                    <a:cs typeface="Times New Roman" pitchFamily="18" charset="0"/>
                  </a:rPr>
                  <a:t>Execution</a:t>
                </a:r>
                <a:r>
                  <a:rPr lang="en-US" sz="1000" b="0" baseline="0">
                    <a:latin typeface="+mj-lt"/>
                    <a:cs typeface="Times New Roman" pitchFamily="18" charset="0"/>
                  </a:rPr>
                  <a:t> time</a:t>
                </a:r>
                <a:r>
                  <a:rPr lang="en-US" sz="1000" b="0">
                    <a:latin typeface="+mj-lt"/>
                    <a:cs typeface="Times New Roman" pitchFamily="18" charset="0"/>
                  </a:rPr>
                  <a:t>,</a:t>
                </a:r>
                <a:r>
                  <a:rPr lang="en-US" sz="1000" b="0" baseline="0">
                    <a:latin typeface="+mj-lt"/>
                    <a:cs typeface="Times New Roman" pitchFamily="18" charset="0"/>
                  </a:rPr>
                  <a:t> e</a:t>
                </a:r>
                <a:r>
                  <a:rPr lang="en-US" sz="1000" b="0">
                    <a:latin typeface="+mj-lt"/>
                    <a:cs typeface="Times New Roman" pitchFamily="18" charset="0"/>
                  </a:rPr>
                  <a:t>nergy,</a:t>
                </a:r>
                <a:r>
                  <a:rPr lang="en-US" sz="1000" b="0" baseline="0">
                    <a:latin typeface="+mj-lt"/>
                    <a:cs typeface="Times New Roman" pitchFamily="18" charset="0"/>
                  </a:rPr>
                  <a:t> </a:t>
                </a:r>
                <a:r>
                  <a:rPr lang="en-US" sz="1000" b="0">
                    <a:latin typeface="+mj-lt"/>
                    <a:cs typeface="Times New Roman" pitchFamily="18" charset="0"/>
                  </a:rPr>
                  <a:t>EDP,</a:t>
                </a:r>
                <a:r>
                  <a:rPr lang="en-US" sz="1000" b="0" baseline="0">
                    <a:latin typeface="+mj-lt"/>
                    <a:cs typeface="Times New Roman" pitchFamily="18" charset="0"/>
                  </a:rPr>
                  <a:t> t</a:t>
                </a:r>
                <a:r>
                  <a:rPr lang="en-US" sz="1000" b="0">
                    <a:latin typeface="+mj-lt"/>
                    <a:cs typeface="Times New Roman" pitchFamily="18" charset="0"/>
                  </a:rPr>
                  <a:t>emperature </a:t>
                </a:r>
                <a:r>
                  <a:rPr lang="en-US" sz="1000" b="0" baseline="0">
                    <a:latin typeface="+mj-lt"/>
                    <a:cs typeface="Times New Roman" pitchFamily="18" charset="0"/>
                  </a:rPr>
                  <a:t> normalized to base configuration</a:t>
                </a:r>
                <a:endParaRPr lang="en-US" sz="1000" b="0">
                  <a:latin typeface="+mj-lt"/>
                  <a:cs typeface="Times New Roman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1361873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2626344501055"/>
          <c:y val="0.0369428277986991"/>
          <c:w val="0.634055118110237"/>
          <c:h val="0.145067804024497"/>
        </c:manualLayout>
      </c:layout>
      <c:overlay val="1"/>
      <c:txPr>
        <a:bodyPr/>
        <a:lstStyle/>
        <a:p>
          <a:pPr>
            <a:defRPr sz="1000">
              <a:latin typeface="+mj-lt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0A3B0-1795-46B6-ADDA-43463B46BAB3}" type="datetimeFigureOut">
              <a:rPr lang="en-US" smtClean="0"/>
              <a:pPr/>
              <a:t>5/22/14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9403B-C237-4D64-BDAD-4C2CCB525A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5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6ECC3-76F9-4471-8DEB-9E8B6DC14D05}" type="datetimeFigureOut">
              <a:rPr lang="en-US" smtClean="0"/>
              <a:pPr/>
              <a:t>5/22/14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6FAB3-9FD7-4D9A-AAFA-06FB90D79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0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87186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163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Newer reference?</a:t>
            </a:r>
          </a:p>
          <a:p>
            <a:endParaRPr lang="en-US" dirty="0" smtClean="0"/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Figure 1: Average percentage of execution time spent in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corresponding percentage of code size for the top N most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critical code regions, for five MediaBench benchmarks.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425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Figure 1: Average percentage of execution time spent in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corresponding percentage of code size for the top N most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critical code regions, for five MediaBench benchmarks.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674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Newer reference?</a:t>
            </a:r>
          </a:p>
          <a:p>
            <a:endParaRPr lang="en-US" dirty="0" smtClean="0"/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Figure 1: Average percentage of execution time spent in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corresponding percentage of code size for the top N most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critical code regions, for five MediaBench benchmarks.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135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Newer reference?</a:t>
            </a:r>
          </a:p>
          <a:p>
            <a:endParaRPr lang="en-US" dirty="0" smtClean="0"/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Figure 1: Average percentage of execution time spent in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corresponding percentage of code size for the top N most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critical code regions, for five MediaBench benchmarks.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108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Newer reference?</a:t>
            </a:r>
          </a:p>
          <a:p>
            <a:endParaRPr lang="en-US" dirty="0" smtClean="0"/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Figure 1: Average percentage of execution time spent in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corresponding percentage of code size for the top N most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critical code regions, for five MediaBench benchmarks.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453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Newer reference?</a:t>
            </a:r>
          </a:p>
          <a:p>
            <a:endParaRPr lang="en-US" dirty="0" smtClean="0"/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Figure 1: Average percentage of execution time spent in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corresponding percentage of code size for the top N most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critical code regions, for five MediaBench benchmarks.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375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Newer reference?</a:t>
            </a:r>
          </a:p>
          <a:p>
            <a:endParaRPr lang="en-US" dirty="0" smtClean="0"/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Figure 1: Average percentage of execution time spent in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corresponding percentage of code size for the top N most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critical code regions, for five MediaBench benchmarks.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52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Newer reference?</a:t>
            </a:r>
          </a:p>
          <a:p>
            <a:endParaRPr lang="en-US" dirty="0" smtClean="0"/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Figure 1: Average percentage of execution time spent in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corresponding percentage of code size for the top N most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rPr>
              <a:t>critical code regions, for five MediaBench benchmarks.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287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16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3ECAB0-B4AC-4210-BE3A-77B157AC106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en-US" dirty="0" smtClean="0">
                <a:solidFill>
                  <a:srgbClr val="000000"/>
                </a:solidFill>
              </a:rPr>
              <a:t> of 18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D4C4-7046-4331-AA37-9114E8DD334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1B6F8-B13C-4E4F-9878-FA7DF0D1C8D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8EF41-3118-4E54-914F-56B8AF4F779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>
            <a:lvl1pPr>
              <a:defRPr sz="4000"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>
            <a:lvl1pPr>
              <a:defRPr sz="2000">
                <a:latin typeface="+mn-lt"/>
                <a:cs typeface="Arial" pitchFamily="34" charset="0"/>
              </a:defRPr>
            </a:lvl1pPr>
            <a:lvl2pPr>
              <a:defRPr sz="1800">
                <a:latin typeface="+mn-lt"/>
                <a:cs typeface="Arial" pitchFamily="34" charset="0"/>
              </a:defRPr>
            </a:lvl2pPr>
            <a:lvl3pPr>
              <a:defRPr sz="1600">
                <a:latin typeface="+mn-lt"/>
                <a:cs typeface="Arial" pitchFamily="34" charset="0"/>
              </a:defRPr>
            </a:lvl3pPr>
            <a:lvl4pPr>
              <a:defRPr sz="1600">
                <a:latin typeface="+mn-lt"/>
                <a:cs typeface="Arial" pitchFamily="34" charset="0"/>
              </a:defRPr>
            </a:lvl4pPr>
            <a:lvl5pPr>
              <a:defRPr sz="1400"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2F263-C6CE-4819-A005-BE1F77CA07B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r>
              <a:rPr lang="en-US" dirty="0" smtClean="0">
                <a:solidFill>
                  <a:srgbClr val="000000"/>
                </a:solidFill>
              </a:rPr>
              <a:t> of 18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D5AF-7CB5-4CD4-A719-F51A283208B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CD639-039E-41F9-B932-EBE623C2FBA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6C87-387A-4AA9-91BA-B26D0483520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14C85-D64B-497F-9A0F-DE31414A56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16F7E-E9DC-41A6-ADF9-82C3290AB26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B1BCF-6D3A-43DC-AA43-6A196802665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596C-D93F-40CD-810E-31BF3347BF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21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Time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"/>
              </a:defRPr>
            </a:lvl1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EAB8033-CFE3-41A8-AB19-909428247479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  <p:sldLayoutId id="2147483719" r:id="rId19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61968" y="130210"/>
            <a:ext cx="8991600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3600" dirty="0" smtClean="0">
                <a:solidFill>
                  <a:schemeClr val="accent2"/>
                </a:solidFill>
              </a:rPr>
              <a:t>Thermal-aware Phase-based Tuning of Embedded Systems</a:t>
            </a:r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273050" y="50927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endParaRPr lang="en-US" sz="1600">
              <a:latin typeface="Tahoma" pitchFamily="16" charset="0"/>
            </a:endParaRP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1600200" y="4111492"/>
            <a:ext cx="502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 sz="1600" baseline="30000" dirty="0">
                <a:latin typeface="Tahoma" pitchFamily="16" charset="0"/>
              </a:rPr>
              <a:t>+ </a:t>
            </a:r>
            <a:r>
              <a:rPr lang="en-US" sz="1600" dirty="0">
                <a:latin typeface="Tahoma" pitchFamily="16" charset="0"/>
              </a:rPr>
              <a:t>Also Affiliated with NSF Center for High-Performance Reconfigurable Computing </a:t>
            </a:r>
          </a:p>
        </p:txBody>
      </p:sp>
      <p:pic>
        <p:nvPicPr>
          <p:cNvPr id="717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111492"/>
            <a:ext cx="21812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69325" y="6051098"/>
            <a:ext cx="4092284" cy="52322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square">
            <a:spAutoFit/>
          </a:bodyPr>
          <a:lstStyle/>
          <a:p>
            <a:r>
              <a:rPr lang="en-US" sz="1400" i="1" dirty="0" smtClean="0">
                <a:latin typeface="Times New Roman" pitchFamily="48" charset="0"/>
              </a:rPr>
              <a:t>This work was supported by National Science Foundation (NSF) grant CNS-0953447 </a:t>
            </a:r>
            <a:endParaRPr lang="en-US" sz="1400" i="1" dirty="0">
              <a:latin typeface="Times New Roman" pitchFamily="4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679938" y="2286001"/>
            <a:ext cx="7737231" cy="1419224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lIns="0" tIns="0" rIns="0" bIns="0"/>
          <a:lstStyle/>
          <a:p>
            <a:pPr algn="ctr">
              <a:spcAft>
                <a:spcPts val="400"/>
              </a:spcAft>
            </a:pPr>
            <a:r>
              <a:rPr lang="en-US" sz="1800" dirty="0" smtClean="0">
                <a:ea typeface="ＭＳ Ｐゴシック" pitchFamily="16" charset="-128"/>
              </a:rPr>
              <a:t>Tosiron Adegbija and Ann Gordon-Ross</a:t>
            </a:r>
            <a:r>
              <a:rPr lang="en-US" sz="1800" baseline="30000" dirty="0" smtClean="0">
                <a:ea typeface="ＭＳ Ｐゴシック" pitchFamily="16" charset="-128"/>
              </a:rPr>
              <a:t>+</a:t>
            </a:r>
            <a:endParaRPr lang="en-US" sz="1800" baseline="30000" dirty="0">
              <a:ea typeface="ＭＳ Ｐゴシック" pitchFamily="16" charset="-128"/>
            </a:endParaRPr>
          </a:p>
          <a:p>
            <a:pPr algn="ctr">
              <a:spcAft>
                <a:spcPts val="0"/>
              </a:spcAft>
            </a:pPr>
            <a:r>
              <a:rPr lang="en-US" sz="1800" dirty="0">
                <a:ea typeface="ＭＳ Ｐゴシック" pitchFamily="16" charset="-128"/>
              </a:rPr>
              <a:t/>
            </a:r>
            <a:br>
              <a:rPr lang="en-US" sz="1800" dirty="0">
                <a:ea typeface="ＭＳ Ｐゴシック" pitchFamily="16" charset="-128"/>
              </a:rPr>
            </a:b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Department </a:t>
            </a:r>
            <a:r>
              <a:rPr lang="en-US" sz="1600" i="1" dirty="0">
                <a:latin typeface="Helvetica" pitchFamily="16" charset="0"/>
                <a:ea typeface="ＭＳ Ｐゴシック" pitchFamily="16" charset="-128"/>
              </a:rPr>
              <a:t>of Electrical and Computer </a:t>
            </a: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Engineering</a:t>
            </a:r>
          </a:p>
          <a:p>
            <a:pPr algn="ctr">
              <a:spcAft>
                <a:spcPts val="0"/>
              </a:spcAft>
            </a:pPr>
            <a:r>
              <a:rPr lang="en-US" sz="1600" i="1" dirty="0">
                <a:ea typeface="ＭＳ Ｐゴシック" pitchFamily="16" charset="-128"/>
              </a:rPr>
              <a:t>University of </a:t>
            </a:r>
            <a:r>
              <a:rPr lang="en-US" sz="1600" i="1" dirty="0" smtClean="0">
                <a:ea typeface="ＭＳ Ｐゴシック" pitchFamily="16" charset="-128"/>
              </a:rPr>
              <a:t>Florida, Gainesville, Florida, USA</a:t>
            </a:r>
          </a:p>
        </p:txBody>
      </p:sp>
    </p:spTree>
    <p:extLst>
      <p:ext uri="{BB962C8B-B14F-4D97-AF65-F5344CB8AC3E}">
        <p14:creationId xmlns:p14="http://schemas.microsoft.com/office/powerpoint/2010/main" val="1272862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TaPT</a:t>
            </a:r>
            <a:r>
              <a:rPr lang="en-US" dirty="0" smtClean="0"/>
              <a:t> Algorithm</a:t>
            </a:r>
          </a:p>
        </p:txBody>
      </p:sp>
      <p:sp>
        <p:nvSpPr>
          <p:cNvPr id="34820" name="AutoShape 4" descr="data:image/jpeg;base64,/9j/4AAQSkZJRgABAQAAAQABAAD/2wCEAAkGBhQSERUUEhQUFBUWGRUVFxgSFRgWFRoXFRgXFBUVFRcYHCYgFxkjGhUUHzAgIyc1LCwsFx4xNTAqNSYrLCkBCQoKDgwOGg8PGiwlHyQpLCwsLDQsLC8sLCwsLCwsLCwsKjAsLCk0NCksLCwsLCwpLCwsLCwpKSwsLCwsLCwsKf/AABEIANkA6QMBIgACEQEDEQH/xAAbAAEAAgMBAQAAAAAAAAAAAAAABAUBAwYCB//EAEAQAAEDAgQDBgMHAgUCBwAAAAEAAhEDIQQSMUEFIlETMmFxgZEGQqEjUrHB0eHwFGIHM3KS8YKiFiRDU3Oywv/EABoBAAIDAQEAAAAAAAAAAAAAAAACAQMEBQb/xAAvEQACAgEDAgQEBQUAAAAAAAAAAQIRAxIhMQRBE1Fh8DJxgdEFM5GxwRQiQ2Lh/9oADAMBAAIRAxEAPwD7iiIgAiIgAiIgAiIgAiIgAiIgAiIgAiIgAiIgAiIgAiIgAiIgAiIgAiIgAiIgAiIgAoeMqXgTtOUwb/spZKqMW6RB1JJ6GB0VOaVKkPBWzD8M6+Wq8RrNx+S1tFcQW1A6dJ39CF4bMd53vI9jK2srutMEjTMIPTwWdSkWuJ6HE6ze/TnxAP5SttPj7DqHD2K1txMTyuBO4M/jC9mo10CxA1ziT7p1lkJpRMp8Spu0cPW34qQ106KoOAYZ5YG2U+9tOi1HA5QC1xbOx1+idZ0RoL1FSA122Dg7wm/1XocXqN79M+gI+uisWSLF0MuUVbT47TOsj0n8FLpY1jtHD3/VOmmRTN6LErKkgIiIAIiIAIiIAIiIAIiIAIiIAIiIAIiIA04l4iOqrHNDnHmIPiBHkFYYzBioNSCNCP0OqpqlKrSuQHDqJj6fos+SDbssi6NxwZMXBB01B/NOwcNj6X/BYp8T0zN09f0UqnimGYJBPVU6Wh9ZEaz+RB/Ve+wv/J+qnxMaEe68miL2I8ioDURMo8fT9l6E7OPrdbjQ0vr1SkAbEdUVZOpHinmmYBPXRezLZkEE+oWXzO4jpofNDPp7opEWansaRcNcf7hB914q8MZaA4T902+srYT6eawANvpb8FG6Jo0DBvaYZVM6wZ/m62txFdusP8on6QvYcRv7ifqLpTrxNtd2lMpyRDRgccjvsc3+eMLfT41SPzR5grW2uMsTf+/+QvNTCNLRytcerbX9Fb4rQmlFhTxDXd1wPkQVsVHX4QzYuE9LrBwlZncqz4EkfQymWZdyNJeoqP8ArcQzvNzek/8A1Wyl8QffY4eX7wrFNMjSy4RRKfFKZ+YD/Vb8VJZUB0IPkZTJpkUekRFJAREQAREQAREQAWHNnVZRAFdiOEjVtvBRhhoVwXrU5oOqom43sxkVzaS2teRv73UzsR0WOzHQKlunRJpFfqF5DvZSOyHQJ2A6KNSA0bW+l0A6LacMPFOxOx91JNms4edTc+oTsPIraM3gstd4FSTbI/Z+iw6mpQWCwRp7KKJ1EMj+G/11Xgtg2HspjqPivBon/g/kgmyP2p2Pvf8AH9Vk1zMloMdDH0P6r09nUD2heTTG1vwUUB7bXBd8w1tH6L0XSbwW+hvssUBFzFuixWO5/gS0QYFNouAB5AfknaAAEHWw/BR34gRkDSfMgTv4rX/VGAMgttmv+CimOT24pw3nzW+jjJ1t+CpmY9pJJlrtObRbqEgCbyTpfxTqco8iuKZeIoWFxOx9FNWyMlJWilqgiImICIiABK1F0rLyvKyZcrvShkgiIs4wRFlOiAiyiaqAIEROBlFhIT2QZSEARMgPJavBcN7ea2oQlcQNTj7LwWjpHlZbHYcbWXjsnDSCkcWTYZTj91qrtlbS8jULy8ylJsgPpzr/ADyWh7CNb/zf9VZOo+qj1aSB0yBWoh1xY+//ACtVCuWG3q3bzHRSnN6ex/llprN/53/dT6EkrtxAIvmP7R6K3wtWW+IXOYarlcA6IO+07OHTorXC18pGYgScvqTYfgiD0S+YslaLVERbCkLXUetipuL0hmzAlrrDNJGugnRUdRkcIWhoq2WQWVW4epUAGYgk6A66TqLKQMYRq13pcfRcxT8x6JSLVSxLXaH9VtV0ZKXBAQIisRBmVlYRWcAZCysLKeKVEGFlYWZTLYAiImAIiIAIiIALy6mCvSKGkBqNNaalKdP2UteHsVbj5E2VlWmoz6atKlOdf+FAxcMBc4wBv/N/BIWJ2VmPLabHOecobc7jw9VztP4kFZoqucWy4UWsOz2uOU21LgWn2UTjvFjVfE5WDui3jzE9dbaeAiVW8Po0w8l4gNIqtiQM4IYTG852erQsPUZNSpGqGOlqZ9qwtbOxrvvAO9wCtqicKwxp0WMcZIEH8Y9NPRS12o3Ss575CofiUHK87ZAQJi4dJ+gV8qP4oa3JLjBh4b4uLHQPxWbq/wApv5D4viKDCcRLO6XAdJke2nsrTD8bEGRE3zM/GPTquPocdpVmki3UiD5SRofA3UrD1uha4aSCQfouZdcm2WNPg7dlenVIgtNt7OnwXtrS0SHEbQ+46a6rjm4mNZHXMC4dZmI9x7KbhuKv0Y8EdCM7fxMe6fZlMsbR0/buHeb6tv8ATVbaWIDtCJ6b+xuqahxu4L2EWiWGR/tN/aVMp4unUBgtebwDZ3lBuCmi9LuypxLMICoZaWxlcR0DuYeXX6rPbuGrZ8WX+mqv8VULRMRaGYlp0dfpofY3W0PVniRTpi0e1grKwVewEpKwiTV5gepRYSU2pAZReSVkBRqvgBKFFgpW3W4HoIVgFealQBPaqwMVIiTA8Tp6rmuI40VARbLfMx0GWgHSNZsfIqVxfGNg5zAiW7yT0HzHdcNx7jTnElhNMAhwynmkWBcfy08DqsGSTybI0QjW5G47gS1hcyS0XO76ZjNDjqRpfUWnSVs+B8GcRiqcjlZL3mOUxBAHSXBn0Wmt8QODQXNy1L3j7N2aBndfldAAg2v7fQfgbhQpUM8AdoSQAIAEkmPMk+wS9PBymlJF2SemLOlREXYOeFWcfMUxLS7ma2AJIzcub0lWag8Zz9i404zCCM2kgixWfqleGXyHx/Ej4s/BsIaXSx8ASyWuBgaGxI9VhmMqNnKW1Y+9DX/7hp6t9Vsx+JrU6rw3JVaHPb2dSBo4tEOFwYiCZHh1q6mJh0PbXw7jo2s3O3wAdefdq5UW2jr6UXuG+J8oEudTMxNQFrZ8Xg5f+7rZWWG4yHFucB22ZpBI2BBAk38Y8VxlXHPpAl1IuYbZ6BzCR95huPQkeaj4fFUHu5Hdm7Udm803A9DSqCD6J1Dv/wBEl5H06ljW5SJLSJnODFtLzMfrotgxMgSGnQyD+C4rD4uqyxiq2xljgypHUtnK7WJkKRQ4uyYDy07MqjIT1AFp20JFktPsI0jucPxhzTALo6HmH1v7KwwvHxPM25HynpPynT3XEDiRBk28wY/l91IbjjYxpNwZ8/zQJLEmd7SxVOoLlpOwdY/X8lty5WghxbpY8w+t1xdDiBtBkbg6eVwrGhxI/K4t8DdvoHW9oU2VSxM6puIcO82f9J/Ir23EtNpv0Nj7FULOOOkZ2B0b0zB/2nXXqpuH4nSqOjML/K8ZTPr+S0xzyqihwos5Wcyhsa68EgDSYcCNbTeF6p4gxMAjq0xp4H9VXqa4ZFErMsytLcQ02m/Q2P1UhpC0QVvdkM8ykr1C85VbpkhQCslajWAMSJ6Tf1Xl7tyf0UXSpk0enP6Kj4vxxrCWt5zERsD/AHH8lF41xsmWtdkbudz+y5yvjAAObKCd9TvMa7TKyznexdHGzHEMc55OYyTs28DoBoB9PNc/xDFBo6+A7snrF3HS2pKYzi+zZvfKLvPifa5J9RooDKYJDyS51yA0SAejZs83udBvZJxyaoryLT4Z4a6tXJqkw4Nbk3yl7ZnoT085k6facNh202NYwZWtAa0DQACAPZfKfgXBziWvqG5cwtaDMHmdc7mATsLCAF9bWnpN9T9f4M3UbNIIiLcZgonFqWahUbJbLXcw1FtR5KWtddktIO4I9wkyLVBr0Ji6dnxLivGaYxVWhUGYtcS12pOYh5c0WJbDr5SR5QoeXMIa4PAkkFxDhN4jQ3/tVrx11F9R1NzG9mchYKoytgMZyhzuVrheJvax3VTiOCPa8dl3flbWl2tuV8kgSJu5x8NlwIaaXY7sW6Xc8VMNkgiWGxueVw3AcBHoWjzELTiMGx4zOpUqoPV+UdOVwBE+F9tFuHFH0DlrZqRjVwJpxMWe3VoP3suvgt4xbXczmAk3zUS0Ohx1DqZbP1HUp1qW4S0yVFXhnMpGHMxNACxAPb0fqC5o8YHmrTh1P+o5WGnUaTcgy0AmxqNIdFz19FYNc0l4FWdwKktkPHfBDfU63DlK+HMPlxFImnl+0h923sQ10jvaHxRPJ37+/qV6aVm+p8IgAimMTQc2AeXt8ObDma1xkNP9psqqvgsSy7WNrRq7ClxfHV1F8Pb9QvqXE6r20wWECHDNInk3HgfFcdTrNqmQ5r3NcQ4s0Dx3ovLbzbUSqnncedyiFyObwvFg50FwzjVjwWVB1GUgE+3qrVnFSJzBxAPNEn0A222Pmq74npls1MS81WuytdnZIbAIDvAabi5ndVGEqA/5Fc5ful/aUz6OMt9Cr4tSVosp9zuuH40OmHET96CANbOkHVbqtWxzNG0ZBI87XHnBXFU+LOb36WYaZqHNPUvpuv8AUqXgviZkFtN+RzjJzgtM72fdvp+6ZJ8iyS4OxwvEi0Sxxgaw6fpdvvdTqPxEYhwBHUWPnLZC5JvEwcvaDpzNdceAcy4v98bKUKs3ZkeDvo7wEjX39FF+YnhJnY0+KU3MygxA+cSPfT3K3y5ozU3kt8OYD32XC1KwGstM6TGo2cLfRSqWLqs7jg8xJa45XgdZaQXD3TJ1wyp4mju6WLd8zZ8W/p+601sRUItyjbdxH5KFwzG/Z0y53M8NfDuh1AUHjONBotJJ1ZIEizmkweuhT/1Eqq9yrw9yRX4iynZnM4anVsmxvuVSYnjLnAnMbzN9b7bBVuKx0k/SNAPwhVmL4iGiS63U6eTR8x/l0iLlGiRiuIH5bn+XP891R4zHuJyNdmdcEgZiOoEXe7w0G8LY5zqjSXZmMOjdHu2lx+Vu8D1OykU6GWG02X+6BrNxmcLxuBHynzU6lEetiHhsCe7aT3r5nn/5HaAC/KLa66qd2jQ6G3NhrO+3Ruv1NpvGFTLUyNeXlrXAmJbmJBIbeCLbWE2SrxKnSBc4824F3A9I3dB8h4b1tuTLoVVnX/BLPtwCJMi42hrz6TI919IXzP8AwvxNSq4ve0NaXPgbgBjcoJ3N3klfTF0OijUXfn/CMHUSuVhERbTOFhwssoUAfLviSk4VTZpljCQYI3ZIIuO6DN/KVzzqGRotDTNwc1InfMwgta7rYHxBXc/EGBAqh1VrmB2tVvMxuWS3M0giNehuqXGcBfJfSIfl5SaROojVsEg3FiHAg6rzF+G9MlR28c4uKVnO16ej6RDSCZygwJtJY6RBm51I9VU4vgznSaTGNfJvhqvYvdFr03Asc7Xds+C6EU2ioHBrQ8AgkAtIB17sj0+iNfmAlgmbEgtduYbUp6nfubi6tjla4Lnjvk5anxKtROWs2oRoOQ06m3WaVS3R29gpfDOLtLoo1RJuWOBY4O1Byki8iZA/fpcDQBzB4h094EhpG+bLLB/1AefTxjfhym8QWse02y1Gg6d0tdeOimWWD2aEWN9mdFh/iY16RawOLi25AIgt1d9D/Cvn9F1RlWsMxb2r3uDmyIMMALunM15jxJ3Ur/w1iaBD8PiCyNGVy4058HZjlPqvFTjrqbHDGYIXn/zFGX5SbzmafxCrxw0t6Haf6/oVShXKOnr1D/S0+2PaOLRTf2YzSe7nAABgi5tsbLiuI8Gpsc77DM5riC+hVDH2JaTDhrLesKwwnH+UOoEVBMggSwa7EzmsDEb7ryzFibuhx3uHSdSTNxraD6apsSnBsZRTW5VYfGU2yBWexx0bi6cE+AqSJ/3FTCSQG1aWcaxHaNPiDZzfY+asBhhVzBwZVb3RkynMToCwkEG202O29dR4YaJecO4gNHNSeHdnfXlmWiY5hGmhV+pP5g4tHujSLYNCo5oI7j/tWx92HQ4abeilM4y9ol7JjR1Mk+rmHnA0MDModQB5k5WOd0cZPjaMwM738lgurME9nmAmSxzZ9Wugn6qb8w0rsW1DjTakgObUIiRo7zDXCfpC2YfF0iW8zm3AymPHcnLrGioO0ZU5ajId917crvRpF/RanYaqI7OqTeMr+byAzXHo5TpXF0Kr+Z9Wo4xvYYZuYB+RjgDuGtzOAO5hpPoVXca4gBh2gTOak89Iex+UGN4Fx4rdw7GUxQwzHj7U4YFhi1qUuEz53NvGVXfEIz0KVEZmkGhmc20/Yv5QR0AG4sdQsWN778WVV5HN4rHF7yynzPnm2Y0dajtvLX8VKwOCax2aoc7wCWucNBv2TNGj+51z4qww/C20mtY0BrWwbXv1J3Otz6DdejVY3QDN7knrOp8z/wBu9ss17IvjgrdkY0mOcXViWtADzmPieUmJBIB8dbKlx5LsxpF1OjfLJDHOa6Zygk5QQ3Uy4jqNHEMYO3lxDoEtYWgzlsSdoubnwutz6bTzV6oyNbmyzygOPU8zySLNnQGTEw8U1TZRJapMqxiW02Nc17mtJfESXmwaQw65nfS9915wuFL3AubA+Wm28f6jufp9StmIxwqvaQ2MrAymywy0wSc7zENBkbeAmVtoBxJymJ5SdHu6tpt+Vt7uJ99TfwhY8UfR/wDDqhBBmf8ANMDSR2bZnc3j3X0JcP8A4b4cNZpBAcB4gkEZeo8d7LuFs6P8u/VmPP8AGERFsKQiIgDBbKrsXwKm9paAWTeafKZEQRGhsFZIknjjkVSVkptcHO8Q+H+0eS9rXMLYkCKgcD94bEbHwXM1vhsZGuaS0udAp1XZSSCRlJFiSRbTbrC+kLRiMEx/eaDcH1GhXMyfhy/xuvQ1Y+qnA+ZVMI9s9o0sPXUXsYIiRfWP3jnGFkfMIvbmtYTpPrGm6+iVeBmXua6c4HK+7QRNwOpn6Bc1xH4eEUy8OpPcQDkl9MPPXcA9Z3XOyYcmP44/Y6GPq4y5KzCYxrpDXTPQ76ai4K0V+HWJZqYiHZSdpzRBP+sLOK+HqlMmOYAiTTGYDXvZTmbbqI8VCpYyo0jKQ5pJ1JkeREz/ADRUpd4muMoyWzK7EfDFGq8lzTTr35qX2VXrmLQctQeM+iravCMTTzNBp4gEQc7ezeRoLgRMfeZH9y69ldlUEOETIMWcY65RfQ2M6KDieDhw5HDcAkCfbQmZvqtEczWzK3iRy2D4uym/K4nD1NCKoDR0+zeOU2mLnyhWn9WHMcaw7UWyhsBw8S4G58WkG/vsqcHluWqwwCbzBJJsQ6TJgaXJXO4j4ZdTcTSzgiZ7MNpVh503EU6p07uU+C0ReOb5r35lUlOPqXdNge37NzSXHSo6NZ1qNHLp/wCoCPEqLVwuQxm7Nxk5S3IXeOdpgjxywVDwj6z7lpr5O92Z7PEMOoL6LyC2ANjGkFT8FxprhlzEkXNOoCKmn/tkSSdJAPmiUZLgIyTHauAyPgtI0cOU9Ic1pY4egWzCYdjrF+QC2V4//RMxebO9FhzmuMtOWYOVwGUmNCDoTfoVrZgqgJDWEgzGWYBgnyCS9hqO8rY5rMPTpZCXf0hLHZZHLQkjNtPneD6xuNVzFNuUhrCBmnU9ic21otfxU+viyKDaRpkg4U89oEUhY+cn2HVVPxrUPLnhlOnUdDjeWtZdzheRJEddFixq5UURdMrsXj3OEUz4E67f9xVZUx2UuazmeO89xPZ0hFy77z+jZnrCh18Y57C4HsqcEkuhri0zzE/JNoY25UB7TVAaJp0G91os53iYEgfU+A03wxJLceeS+C1GJohjKj3Go5xd9nlGZ5a6Q8/du6YDTHgRKqcVVfXeXkMpiTB+Rp0imD/m1P7rjz1W7+nDCGsY3NA5RYNbqDVI0G+XU+Iup1Pht5cS55IbmI3JPJSaJ9h0OpkG1VHczU2RsJgwLCb3cT3nHUucTt4n/jp+E8Bc0Ne6majnT2dJoN9IL+jZLbG53gKz+Hvhs5gcoNQOZLNQ2eYuc7Rz8vo3MI2X0bhnCm0QY7xJJPi45j9UuKEuol/r3f2IyZI41S5Kv4U+HH0B2lZ+es4QYPK0EhxAPzGQJPhAtr0SIuzCCgtMeDnyk5O2ERExAREQAREQAREQAWC1ZRAFe/g7M7ntGV7gASNw2SPaT7qh4lwJwpzUpis7N3mcr8pda+5AO+sLrlghYcvQ4p7rZ+hdDNKJ87xfw2GEBjmvLiS1roY8wJIB7rrAmLblVldjmOyPzNOoBGWdoE96PCV9Pr8PY4glolpJB3BIgkehVZX4GZqTFVr45KgBYCJuAesj2C5uXossN+V77G7H1r7nzplZ0kAnUatObLrEwJGxj2WrHZ2vlhYY2qNgmTImS0D/AKcg8CulxXAWMpCpUzYe/O0EvpgyQCJu0aGx30Ki8Q4PVpXLS8C/JcecSANunmVjUtLo2LLCZyWL4f20lwD3N5rOc2szclodDg3xsNIJUDFUe0e1tUiq1ugqEgiTA5ribm5DnGyvKzgSRLeuW4P+nqx3lB8StmHrCBnaQZ+9zEjWHjX/AKh5laY5GuBnG+Tn6vCsoPZVHMcdaWIcKgiYaWlxzGT4jXQrQH1aUg0nw0EkM+0aLd40i0Pa2DqGxB1Oqv6zQBDCWCSS0w+mCbCSLUybaZD4rFZ5Y0h9MtADjLftKZJEBzqfebcatk/3aqzxL2fv39SvRXB2OPq1RSLQwGmcOTmm4dkEA9Zl3sNbxzP+IuIe3sy9mcdrUFNjQJsxt3bayZOlj0XW42nVyuu3sTQiI5g7K0CPDve+0X5P/EelWaaeUh5dUrObm7rGAUxJ6ixMdSsXT/GjPq2OLqOOYVKxzOnkptktBOjWDV7v7teimCnMF5ykkcrYm99rZtNLDxsteFwmQ5pzVYILj8sg6dB9fxVhw3APrGGjuiXvdZrWtHeMbawNTtK6MpJErzZ6wlGS1lNupJDWaxqS9xNgNSfcrtuA/C7i5w1c5rZqt7jGusW0unKBzaknYKX8NfCVnAdx7Wh1QiKj5kkAfK27QG7XJkrt8LhW02hrRAH8umw9O8390to/uZ8ubTsuf2POEwLKYOUQTqdzHUqQiLsRioqkYW73YREUkBERABERABERABERABERABERABERAHipRDhDgCDsbhQMRwZrqjKgLmuZMQTBDgRDhuLyrJFTkwY8vxIZSa4OYxXAi99QVWNyENyup2edS5rhEH5Ymd/Tlanw1na59AhwBLctQZHBzTBBkw4bzO9l9QhRMbwplRrmkRmmYtrv5rmZPw5rfE/ozVj6qUdmfH8XgKjXXD6VQG4E3uZ5dYvtIXh9WWvaZgNM5bTaZcJjUf2+q+lcR4NUZRYykG1QzKMtQZpa2AdbzG4vP15bFCg92SnnpOdmYBVYCwfLc5g5g9dtFiksmN1ONG+HUKaLjHUC109o4h9MNFKJlwynMOkAH3Ou3L/GVAfY1GuLhUfXfcxH+U0BonYD3krsW0A4tqODs2haJLBGVkA21B1i91z/ABvh7AaMtc5rS6Kdw5zquUEE3IYAxvKLmYlU4qTUvfBQjluFcFdVaXEObRbMugEuP3WTGZx6TE69F9L4F8NtAIAihDQG/eInM5x+YmwnoAApXA+A8ues3KXBsUh3KYbOVoAtuugAXYwdI5vXl47L7mfLn7RMNZAgWAXpEXUMYREQAREQAREQAREQAREQAREQAREQAREQAREQAREQAREQAULHcHpVv8xjSesQ7/dqpqKHFSVMlOuCmrcJqNaG0ntIlsioIMB7HG4GsBw0i46KTguFBpD6kPqfeiwnXKNvNT0Cph0+ODTS4Gc5MyiIrxAiIgAiIgAiIgAiIg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1219200" y="1447800"/>
            <a:ext cx="6705600" cy="4114800"/>
          </a:xfrm>
          <a:prstGeom prst="rect">
            <a:avLst/>
          </a:prstGeom>
          <a:gradFill>
            <a:gsLst>
              <a:gs pos="0">
                <a:srgbClr val="FFEFD1">
                  <a:alpha val="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4" name="Rounded Rectangle 83"/>
          <p:cNvSpPr/>
          <p:nvPr/>
        </p:nvSpPr>
        <p:spPr bwMode="auto">
          <a:xfrm>
            <a:off x="1362075" y="1600200"/>
            <a:ext cx="6400800" cy="304800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Designer-specified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priority settings: X, execution time; 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energy; 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temperature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AutoShape 213"/>
          <p:cNvSpPr>
            <a:spLocks noChangeArrowheads="1"/>
          </p:cNvSpPr>
          <p:nvPr/>
        </p:nvSpPr>
        <p:spPr bwMode="auto">
          <a:xfrm>
            <a:off x="3038475" y="2209800"/>
            <a:ext cx="533400" cy="1905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362075" y="2133600"/>
            <a:ext cx="1524000" cy="304800"/>
          </a:xfrm>
          <a:prstGeom prst="round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 w="158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Start: </a:t>
            </a:r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Generate population, </a:t>
            </a:r>
            <a:r>
              <a:rPr lang="en-US" sz="1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  <a:endParaRPr lang="en-US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3686175" y="2133600"/>
            <a:ext cx="1676400" cy="304800"/>
          </a:xfrm>
          <a:prstGeom prst="round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 w="158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Determine most similar phase’s archive, </a:t>
            </a:r>
            <a:r>
              <a:rPr lang="en-US" sz="1000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b="1" i="1" baseline="-25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msp</a:t>
            </a:r>
            <a:endParaRPr lang="en-US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AutoShape 213"/>
          <p:cNvSpPr>
            <a:spLocks noChangeArrowheads="1"/>
          </p:cNvSpPr>
          <p:nvPr/>
        </p:nvSpPr>
        <p:spPr bwMode="auto">
          <a:xfrm>
            <a:off x="5476875" y="2209800"/>
            <a:ext cx="533400" cy="1905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6124575" y="2133600"/>
            <a:ext cx="1676400" cy="304800"/>
          </a:xfrm>
          <a:prstGeom prst="round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 w="158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Set current phase’s archive, </a:t>
            </a:r>
            <a:r>
              <a:rPr lang="en-US" sz="1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1000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b="1" i="1" baseline="-25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msp</a:t>
            </a:r>
            <a:endParaRPr lang="en-US" sz="1000" b="1" i="1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6124575" y="3076575"/>
            <a:ext cx="1676400" cy="304800"/>
          </a:xfrm>
          <a:prstGeom prst="round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 w="158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Calculate fitness of individuals in </a:t>
            </a:r>
            <a:r>
              <a:rPr lang="en-US" sz="1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 </a:t>
            </a:r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US" sz="1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0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6000750" y="4019550"/>
            <a:ext cx="1800225" cy="304800"/>
          </a:xfrm>
          <a:prstGeom prst="round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 w="158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Update archive with non-dominated individuals</a:t>
            </a:r>
            <a:endParaRPr lang="en-US" sz="10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AutoShape 213"/>
          <p:cNvSpPr>
            <a:spLocks noChangeArrowheads="1"/>
          </p:cNvSpPr>
          <p:nvPr/>
        </p:nvSpPr>
        <p:spPr bwMode="auto">
          <a:xfrm rot="5400000">
            <a:off x="6677025" y="2647950"/>
            <a:ext cx="533400" cy="1905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AutoShape 213"/>
          <p:cNvSpPr>
            <a:spLocks noChangeArrowheads="1"/>
          </p:cNvSpPr>
          <p:nvPr/>
        </p:nvSpPr>
        <p:spPr bwMode="auto">
          <a:xfrm rot="5400000">
            <a:off x="6677025" y="3600450"/>
            <a:ext cx="533400" cy="1905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Flowchart: Decision 97"/>
          <p:cNvSpPr/>
          <p:nvPr/>
        </p:nvSpPr>
        <p:spPr bwMode="auto">
          <a:xfrm>
            <a:off x="4057650" y="3810000"/>
            <a:ext cx="1295400" cy="685800"/>
          </a:xfrm>
          <a:prstGeom prst="flowChartDecision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latin typeface="Arial" pitchFamily="34" charset="0"/>
                <a:cs typeface="Arial" pitchFamily="34" charset="0"/>
              </a:rPr>
              <a:t>Final generation?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AutoShape 213"/>
          <p:cNvSpPr>
            <a:spLocks noChangeArrowheads="1"/>
          </p:cNvSpPr>
          <p:nvPr/>
        </p:nvSpPr>
        <p:spPr bwMode="auto">
          <a:xfrm rot="10800000">
            <a:off x="5419725" y="4067175"/>
            <a:ext cx="533400" cy="1905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3771900" y="5124450"/>
            <a:ext cx="1876425" cy="304800"/>
          </a:xfrm>
          <a:prstGeom prst="round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 w="158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Determine best configuration from archive</a:t>
            </a:r>
            <a:endParaRPr lang="en-US" sz="10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02"/>
          <p:cNvGrpSpPr/>
          <p:nvPr/>
        </p:nvGrpSpPr>
        <p:grpSpPr>
          <a:xfrm>
            <a:off x="4600575" y="4543425"/>
            <a:ext cx="215444" cy="533400"/>
            <a:chOff x="4600575" y="4543425"/>
            <a:chExt cx="215444" cy="533400"/>
          </a:xfrm>
        </p:grpSpPr>
        <p:sp>
          <p:nvSpPr>
            <p:cNvPr id="101" name="AutoShape 213"/>
            <p:cNvSpPr>
              <a:spLocks noChangeArrowheads="1"/>
            </p:cNvSpPr>
            <p:nvPr/>
          </p:nvSpPr>
          <p:spPr bwMode="auto">
            <a:xfrm rot="5400000">
              <a:off x="4438650" y="4714875"/>
              <a:ext cx="533400" cy="190500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 rot="16200000">
              <a:off x="4523791" y="4674153"/>
              <a:ext cx="36901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>
                  <a:latin typeface="Arial" pitchFamily="34" charset="0"/>
                  <a:cs typeface="Arial" pitchFamily="34" charset="0"/>
                </a:rPr>
                <a:t>Yes</a:t>
              </a:r>
              <a:endParaRPr lang="en-US" sz="8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up 106"/>
          <p:cNvGrpSpPr/>
          <p:nvPr/>
        </p:nvGrpSpPr>
        <p:grpSpPr>
          <a:xfrm>
            <a:off x="3448050" y="4057650"/>
            <a:ext cx="533400" cy="215444"/>
            <a:chOff x="3419475" y="4350303"/>
            <a:chExt cx="533400" cy="215444"/>
          </a:xfrm>
        </p:grpSpPr>
        <p:sp>
          <p:nvSpPr>
            <p:cNvPr id="105" name="AutoShape 213"/>
            <p:cNvSpPr>
              <a:spLocks noChangeArrowheads="1"/>
            </p:cNvSpPr>
            <p:nvPr/>
          </p:nvSpPr>
          <p:spPr bwMode="auto">
            <a:xfrm rot="10800000">
              <a:off x="3419475" y="4362450"/>
              <a:ext cx="533400" cy="190500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542716" y="4350303"/>
              <a:ext cx="32092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>
                  <a:latin typeface="Arial" pitchFamily="34" charset="0"/>
                  <a:cs typeface="Arial" pitchFamily="34" charset="0"/>
                </a:rPr>
                <a:t>No</a:t>
              </a:r>
              <a:endParaRPr lang="en-US" sz="8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8" name="Rounded Rectangle 107"/>
          <p:cNvSpPr/>
          <p:nvPr/>
        </p:nvSpPr>
        <p:spPr>
          <a:xfrm>
            <a:off x="1838325" y="4010025"/>
            <a:ext cx="1524000" cy="304800"/>
          </a:xfrm>
          <a:prstGeom prst="round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 w="158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Return to </a:t>
            </a:r>
            <a:r>
              <a:rPr lang="en-US" sz="1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start</a:t>
            </a:r>
          </a:p>
        </p:txBody>
      </p:sp>
      <p:sp>
        <p:nvSpPr>
          <p:cNvPr id="110" name="Rounded Rectangular Callout 109"/>
          <p:cNvSpPr/>
          <p:nvPr/>
        </p:nvSpPr>
        <p:spPr>
          <a:xfrm>
            <a:off x="2743200" y="2743200"/>
            <a:ext cx="2895600" cy="838200"/>
          </a:xfrm>
          <a:prstGeom prst="wedgeRoundRectCallout">
            <a:avLst>
              <a:gd name="adj1" fmla="val 64183"/>
              <a:gd name="adj2" fmla="val 4037"/>
              <a:gd name="adj3" fmla="val 1666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Strength, </a:t>
            </a:r>
            <a:r>
              <a:rPr lang="en-US" sz="1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0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000" i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 = |{</a:t>
            </a:r>
            <a:r>
              <a:rPr lang="en-US" sz="10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000" i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en-US" sz="1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| </a:t>
            </a:r>
            <a:r>
              <a:rPr lang="en-US" sz="10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000" i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en-US" sz="1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ϵ</a:t>
            </a:r>
            <a:r>
              <a:rPr lang="en-US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0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000" i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≻ </a:t>
            </a:r>
            <a:r>
              <a:rPr lang="en-US" sz="10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000" i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en-US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}</a:t>
            </a:r>
            <a:r>
              <a:rPr lang="en-US" sz="1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|</a:t>
            </a:r>
          </a:p>
          <a:p>
            <a:pPr algn="ctr"/>
            <a:r>
              <a:rPr lang="en-US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Fitness, </a:t>
            </a:r>
            <a:r>
              <a:rPr lang="en-US" sz="1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0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000" i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 = </a:t>
            </a:r>
            <a:r>
              <a:rPr lang="en-US" sz="1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ƩS(</a:t>
            </a:r>
            <a:r>
              <a:rPr lang="en-US" sz="10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000" i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en-US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 ∀ </a:t>
            </a:r>
            <a:r>
              <a:rPr lang="en-US" sz="10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000" i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en-US" sz="1000" i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ϵ</a:t>
            </a:r>
            <a:r>
              <a:rPr lang="en-US" sz="1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P</a:t>
            </a:r>
            <a:r>
              <a:rPr lang="en-US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1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000" i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en-US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≻ </a:t>
            </a:r>
            <a:r>
              <a:rPr lang="en-US" sz="10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000" i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1000" i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0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0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000" i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en-US" sz="1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 non-dominated if </a:t>
            </a:r>
            <a:r>
              <a:rPr lang="en-US" sz="1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en-US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000" i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1000" i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en-US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 = 0</a:t>
            </a:r>
            <a:endParaRPr lang="en-US" sz="1000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10</a:t>
            </a:fld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43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8" grpId="0" animBg="1"/>
      <p:bldP spid="110" grpId="0" animBg="1"/>
      <p:bldP spid="11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5474"/>
            <a:ext cx="7772400" cy="4150926"/>
          </a:xfrm>
        </p:spPr>
        <p:txBody>
          <a:bodyPr/>
          <a:lstStyle/>
          <a:p>
            <a:r>
              <a:rPr lang="en-US" dirty="0" smtClean="0"/>
              <a:t>Modeled ARM Cortex A9</a:t>
            </a:r>
            <a:endParaRPr lang="en-US" dirty="0"/>
          </a:p>
          <a:p>
            <a:pPr lvl="1"/>
            <a:r>
              <a:rPr lang="en-US" dirty="0" smtClean="0"/>
              <a:t>Level 1 (L1) instruction and </a:t>
            </a:r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caches: cache size </a:t>
            </a:r>
            <a:r>
              <a:rPr lang="en-US" dirty="0" smtClean="0"/>
              <a:t>(8kB </a:t>
            </a:r>
            <a:r>
              <a:rPr lang="en-US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dirty="0" smtClean="0">
                <a:ea typeface="Wingdings"/>
              </a:rPr>
              <a:t>32</a:t>
            </a:r>
            <a:r>
              <a:rPr lang="en-US" dirty="0" smtClean="0"/>
              <a:t>kB</a:t>
            </a:r>
            <a:r>
              <a:rPr lang="en-US" dirty="0"/>
              <a:t>); line size (16B</a:t>
            </a:r>
            <a:r>
              <a:rPr lang="en-US" dirty="0">
                <a:latin typeface="Wingdings"/>
                <a:ea typeface="Wingdings"/>
                <a:cs typeface="Wingdings"/>
              </a:rPr>
              <a:t></a:t>
            </a:r>
            <a:r>
              <a:rPr lang="en-US" dirty="0"/>
              <a:t>64B); associativity (direct-mapped</a:t>
            </a:r>
            <a:r>
              <a:rPr lang="en-US" dirty="0">
                <a:latin typeface="Wingdings"/>
                <a:ea typeface="Wingdings"/>
                <a:cs typeface="Wingdings"/>
              </a:rPr>
              <a:t></a:t>
            </a:r>
            <a:r>
              <a:rPr lang="en-US" dirty="0"/>
              <a:t>4-way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Clock frequency: 800 MHz to 2 GHz</a:t>
            </a:r>
          </a:p>
          <a:p>
            <a:pPr lvl="2"/>
            <a:r>
              <a:rPr lang="en-US" dirty="0" smtClean="0"/>
              <a:t>200 MHz increments</a:t>
            </a:r>
          </a:p>
          <a:p>
            <a:pPr lvl="1"/>
            <a:r>
              <a:rPr lang="en-US" dirty="0" smtClean="0"/>
              <a:t>Base cache configuration:</a:t>
            </a:r>
          </a:p>
          <a:p>
            <a:pPr lvl="2"/>
            <a:r>
              <a:rPr lang="en-US" dirty="0" smtClean="0"/>
              <a:t>L1 instruction and </a:t>
            </a:r>
            <a:r>
              <a:rPr lang="en-US" dirty="0"/>
              <a:t>d</a:t>
            </a:r>
            <a:r>
              <a:rPr lang="en-US" dirty="0" smtClean="0"/>
              <a:t>ata caches: cache size (32kB); line size (64B); associativity (4-way); 2 GHz clock frequency</a:t>
            </a:r>
          </a:p>
          <a:p>
            <a:r>
              <a:rPr lang="en-US" dirty="0" smtClean="0"/>
              <a:t>18 benchmarks from EEMBC and </a:t>
            </a:r>
            <a:r>
              <a:rPr lang="en-US" dirty="0" err="1" smtClean="0"/>
              <a:t>Mibench</a:t>
            </a:r>
            <a:r>
              <a:rPr lang="en-US" dirty="0" smtClean="0"/>
              <a:t> suites</a:t>
            </a:r>
          </a:p>
          <a:p>
            <a:pPr lvl="1"/>
            <a:r>
              <a:rPr lang="en-US" dirty="0" smtClean="0"/>
              <a:t>Specific compute kernels</a:t>
            </a:r>
          </a:p>
          <a:p>
            <a:pPr lvl="2"/>
            <a:r>
              <a:rPr lang="en-US" dirty="0" smtClean="0"/>
              <a:t>E.g., JPEG compression and decompression, audio encoding and decoding, networking, etc.</a:t>
            </a:r>
          </a:p>
          <a:p>
            <a:pPr lvl="1"/>
            <a:r>
              <a:rPr lang="en-US" dirty="0" smtClean="0"/>
              <a:t>Each workload represented a phase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11</a:t>
            </a:fld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86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81099"/>
            <a:ext cx="7772400" cy="5210176"/>
          </a:xfrm>
        </p:spPr>
        <p:txBody>
          <a:bodyPr/>
          <a:lstStyle/>
          <a:p>
            <a:r>
              <a:rPr lang="en-US" dirty="0"/>
              <a:t>Simulations</a:t>
            </a:r>
          </a:p>
          <a:p>
            <a:pPr lvl="1"/>
            <a:r>
              <a:rPr lang="en-US" dirty="0"/>
              <a:t>GEM5 generated cache miss rates</a:t>
            </a:r>
          </a:p>
          <a:p>
            <a:pPr lvl="1"/>
            <a:r>
              <a:rPr lang="en-US" dirty="0" err="1"/>
              <a:t>McPAT</a:t>
            </a:r>
            <a:r>
              <a:rPr lang="en-US" dirty="0"/>
              <a:t> calculated power consumption</a:t>
            </a:r>
          </a:p>
          <a:p>
            <a:pPr lvl="2"/>
            <a:r>
              <a:rPr lang="en-US" dirty="0"/>
              <a:t>Energy delay product (EDP</a:t>
            </a:r>
            <a:r>
              <a:rPr lang="en-US" dirty="0" smtClean="0"/>
              <a:t>)</a:t>
            </a:r>
            <a:endParaRPr lang="en-US" dirty="0"/>
          </a:p>
          <a:p>
            <a:pPr marL="1371600" lvl="3" indent="0">
              <a:buNone/>
            </a:pPr>
            <a:r>
              <a:rPr lang="en-US" i="1" dirty="0"/>
              <a:t>=  </a:t>
            </a:r>
            <a:r>
              <a:rPr lang="en-US" i="1" dirty="0" err="1"/>
              <a:t>system_power</a:t>
            </a:r>
            <a:r>
              <a:rPr lang="en-US" i="1" dirty="0"/>
              <a:t> * (</a:t>
            </a:r>
            <a:r>
              <a:rPr lang="en-US" i="1" dirty="0" err="1" smtClean="0"/>
              <a:t>total_phase_cycles</a:t>
            </a:r>
            <a:r>
              <a:rPr lang="en-US" i="1" dirty="0" smtClean="0"/>
              <a:t>/</a:t>
            </a:r>
            <a:r>
              <a:rPr lang="en-US" i="1" dirty="0" err="1" smtClean="0"/>
              <a:t>system_frequency</a:t>
            </a:r>
            <a:r>
              <a:rPr lang="en-US" i="1" dirty="0" smtClean="0"/>
              <a:t>)</a:t>
            </a:r>
            <a:r>
              <a:rPr lang="en-US" i="1" baseline="30000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Hotspot for thermal modeling</a:t>
            </a:r>
          </a:p>
          <a:p>
            <a:pPr lvl="2"/>
            <a:r>
              <a:rPr lang="en-US" dirty="0" smtClean="0"/>
              <a:t>4 K/W convection resistance, 1 mm heat sink thickness, 0.1 mm spreader thickness</a:t>
            </a:r>
          </a:p>
          <a:p>
            <a:r>
              <a:rPr lang="en-US" dirty="0" err="1" smtClean="0"/>
              <a:t>TaPT</a:t>
            </a:r>
            <a:r>
              <a:rPr lang="en-US" dirty="0" smtClean="0"/>
              <a:t> parameters</a:t>
            </a:r>
          </a:p>
          <a:p>
            <a:pPr lvl="1"/>
            <a:r>
              <a:rPr lang="en-US" dirty="0"/>
              <a:t>Population size: 20</a:t>
            </a:r>
          </a:p>
          <a:p>
            <a:pPr lvl="1"/>
            <a:r>
              <a:rPr lang="en-US" dirty="0"/>
              <a:t>Number of generations: 3</a:t>
            </a:r>
          </a:p>
          <a:p>
            <a:pPr lvl="1"/>
            <a:r>
              <a:rPr lang="en-US" dirty="0"/>
              <a:t>Archive size: 5</a:t>
            </a:r>
          </a:p>
          <a:p>
            <a:pPr lvl="1"/>
            <a:r>
              <a:rPr lang="en-US" dirty="0" smtClean="0"/>
              <a:t>Balance between Pareto optimal solutions and tuning overhead</a:t>
            </a:r>
          </a:p>
          <a:p>
            <a:pPr lvl="2"/>
            <a:r>
              <a:rPr lang="en-US" dirty="0" smtClean="0"/>
              <a:t>Evaluates only 4% of design space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12</a:t>
            </a:fld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912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2315533"/>
              </p:ext>
            </p:extLst>
          </p:nvPr>
        </p:nvGraphicFramePr>
        <p:xfrm>
          <a:off x="685800" y="3829050"/>
          <a:ext cx="8001000" cy="173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6858000" cy="762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410200"/>
            <a:ext cx="7772400" cy="714376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200" dirty="0" smtClean="0"/>
              <a:t>Priority </a:t>
            </a:r>
            <a:r>
              <a:rPr lang="en-US" sz="1200" i="1" dirty="0" smtClean="0"/>
              <a:t>N </a:t>
            </a:r>
            <a:r>
              <a:rPr lang="en-US" sz="1200" dirty="0" smtClean="0"/>
              <a:t>(energy prioritization)</a:t>
            </a:r>
          </a:p>
          <a:p>
            <a:pPr lvl="1">
              <a:buFontTx/>
              <a:buChar char="-"/>
            </a:pPr>
            <a:r>
              <a:rPr lang="en-US" sz="1200" dirty="0" smtClean="0"/>
              <a:t>Temperature threshold: 82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</a:t>
            </a:r>
          </a:p>
          <a:p>
            <a:pPr lvl="1">
              <a:buFontTx/>
              <a:buChar char="-"/>
            </a:pPr>
            <a:r>
              <a:rPr lang="en-US" sz="1200" dirty="0" smtClean="0"/>
              <a:t>Average </a:t>
            </a:r>
            <a:r>
              <a:rPr lang="en-US" sz="1200" dirty="0"/>
              <a:t>execution time, energy, EDP, and temperature </a:t>
            </a:r>
            <a:r>
              <a:rPr lang="en-US" sz="1200" dirty="0" smtClean="0"/>
              <a:t>savings of 4%, 31%, 34%, and 20%, respectively.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9175" y="456247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8153400" y="4006701"/>
            <a:ext cx="457200" cy="45720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838200" y="28956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Char char="-"/>
            </a:pPr>
            <a:r>
              <a:rPr lang="en-US" sz="1200" kern="0" dirty="0" smtClean="0"/>
              <a:t>Zero designer effort: no specified priority</a:t>
            </a:r>
          </a:p>
          <a:p>
            <a:pPr marL="742950" lvl="2" indent="-342900">
              <a:buFontTx/>
              <a:buChar char="-"/>
            </a:pPr>
            <a:r>
              <a:rPr lang="en-US" sz="1200" kern="0" dirty="0"/>
              <a:t>Temperature threshold: </a:t>
            </a:r>
            <a:r>
              <a:rPr lang="en-US" sz="1200" kern="0" dirty="0" smtClean="0"/>
              <a:t>82</a:t>
            </a:r>
            <a:r>
              <a:rPr lang="en-US" sz="1200" baseline="30000" dirty="0"/>
              <a:t>o</a:t>
            </a:r>
            <a:r>
              <a:rPr lang="en-US" sz="1200" dirty="0"/>
              <a:t>C</a:t>
            </a:r>
            <a:endParaRPr lang="en-US" sz="1200" kern="0" dirty="0"/>
          </a:p>
          <a:p>
            <a:pPr lvl="1">
              <a:buFontTx/>
              <a:buChar char="-"/>
            </a:pPr>
            <a:r>
              <a:rPr lang="en-US" sz="1200" kern="0" dirty="0" smtClean="0"/>
              <a:t>Average </a:t>
            </a:r>
            <a:r>
              <a:rPr lang="en-US" sz="1200" kern="0" dirty="0"/>
              <a:t>execution </a:t>
            </a:r>
            <a:r>
              <a:rPr lang="en-US" sz="1200" kern="0" dirty="0" smtClean="0"/>
              <a:t>time, </a:t>
            </a:r>
            <a:r>
              <a:rPr lang="en-US" sz="1200" kern="0" dirty="0"/>
              <a:t>energy, EDP</a:t>
            </a:r>
            <a:r>
              <a:rPr lang="en-US" sz="1200" kern="0" dirty="0" smtClean="0"/>
              <a:t>, and temperature savings of </a:t>
            </a:r>
            <a:r>
              <a:rPr lang="en-US" sz="1200" kern="0" dirty="0"/>
              <a:t>2</a:t>
            </a:r>
            <a:r>
              <a:rPr lang="en-US" sz="1200" kern="0" dirty="0" smtClean="0"/>
              <a:t>%, 30%, 31%</a:t>
            </a:r>
            <a:r>
              <a:rPr lang="en-US" sz="1200" kern="0" dirty="0" smtClean="0"/>
              <a:t>, </a:t>
            </a:r>
            <a:r>
              <a:rPr lang="en-US" sz="1200" kern="0" dirty="0" smtClean="0"/>
              <a:t>and 21%, respectively.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19175" y="204787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4509410"/>
              </p:ext>
            </p:extLst>
          </p:nvPr>
        </p:nvGraphicFramePr>
        <p:xfrm>
          <a:off x="609600" y="1219200"/>
          <a:ext cx="7848600" cy="175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Oval 11"/>
          <p:cNvSpPr/>
          <p:nvPr/>
        </p:nvSpPr>
        <p:spPr bwMode="auto">
          <a:xfrm>
            <a:off x="7924800" y="1467297"/>
            <a:ext cx="409575" cy="361503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13</a:t>
            </a:fld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791200" y="3276600"/>
            <a:ext cx="561975" cy="2895600"/>
            <a:chOff x="5791200" y="3276600"/>
            <a:chExt cx="561975" cy="2895600"/>
          </a:xfrm>
        </p:grpSpPr>
        <p:sp>
          <p:nvSpPr>
            <p:cNvPr id="16" name="Oval 15"/>
            <p:cNvSpPr/>
            <p:nvPr/>
          </p:nvSpPr>
          <p:spPr bwMode="auto">
            <a:xfrm>
              <a:off x="5943600" y="3276600"/>
              <a:ext cx="409575" cy="361503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5791200" y="5810697"/>
              <a:ext cx="409575" cy="361503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781800" y="3276600"/>
            <a:ext cx="561975" cy="2895600"/>
            <a:chOff x="5791200" y="3276600"/>
            <a:chExt cx="561975" cy="2895600"/>
          </a:xfrm>
        </p:grpSpPr>
        <p:sp>
          <p:nvSpPr>
            <p:cNvPr id="19" name="Oval 18"/>
            <p:cNvSpPr/>
            <p:nvPr/>
          </p:nvSpPr>
          <p:spPr bwMode="auto">
            <a:xfrm>
              <a:off x="5943600" y="3276600"/>
              <a:ext cx="409575" cy="361503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5791200" y="5810697"/>
              <a:ext cx="409575" cy="361503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3286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3" grpId="0" build="p"/>
      <p:bldP spid="4" grpId="0" animBg="1"/>
      <p:bldP spid="9" grpId="0" build="p"/>
      <p:bldGraphic spid="11" grpId="0">
        <p:bldAsOne/>
      </p:bldGraphic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8689818"/>
              </p:ext>
            </p:extLst>
          </p:nvPr>
        </p:nvGraphicFramePr>
        <p:xfrm>
          <a:off x="762000" y="914400"/>
          <a:ext cx="77724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6858000" cy="762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943224"/>
            <a:ext cx="7772400" cy="714376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200" dirty="0" smtClean="0"/>
              <a:t>Priority </a:t>
            </a:r>
            <a:r>
              <a:rPr lang="en-US" sz="1200" i="1" dirty="0"/>
              <a:t>T</a:t>
            </a:r>
            <a:r>
              <a:rPr lang="en-US" sz="1200" i="1" dirty="0" smtClean="0"/>
              <a:t> </a:t>
            </a:r>
            <a:r>
              <a:rPr lang="en-US" sz="1200" dirty="0" smtClean="0"/>
              <a:t>(temperature prioritization): 65</a:t>
            </a:r>
            <a:r>
              <a:rPr lang="en-US" sz="1200" baseline="30000" dirty="0" smtClean="0"/>
              <a:t>o</a:t>
            </a:r>
            <a:r>
              <a:rPr lang="en-US" sz="1200" dirty="0" smtClean="0"/>
              <a:t>C </a:t>
            </a:r>
            <a:r>
              <a:rPr lang="en-US" sz="1200" dirty="0"/>
              <a:t>temperature threshold</a:t>
            </a:r>
          </a:p>
          <a:p>
            <a:pPr lvl="1">
              <a:buFontTx/>
              <a:buChar char="-"/>
            </a:pPr>
            <a:r>
              <a:rPr lang="en-US" sz="1200" dirty="0" smtClean="0"/>
              <a:t>Average energy and temperature savings of 13% and 25%, respectively</a:t>
            </a:r>
          </a:p>
          <a:p>
            <a:pPr lvl="1">
              <a:buFontTx/>
              <a:buChar char="-"/>
            </a:pPr>
            <a:r>
              <a:rPr lang="en-US" sz="1200" dirty="0" smtClean="0"/>
              <a:t>Average execution time and EDP </a:t>
            </a:r>
            <a:r>
              <a:rPr lang="en-US" sz="1200" i="1" dirty="0" smtClean="0"/>
              <a:t>increases </a:t>
            </a:r>
            <a:r>
              <a:rPr lang="en-US" sz="1200" dirty="0" smtClean="0"/>
              <a:t>of 39% and 22%, respectively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9175" y="204787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8001000" y="1403499"/>
            <a:ext cx="434165" cy="447675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047192571"/>
              </p:ext>
            </p:extLst>
          </p:nvPr>
        </p:nvGraphicFramePr>
        <p:xfrm>
          <a:off x="762000" y="3933824"/>
          <a:ext cx="7772400" cy="175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5800" y="5638800"/>
            <a:ext cx="7772400" cy="48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Char char="-"/>
            </a:pPr>
            <a:r>
              <a:rPr lang="en-US" sz="1200" kern="0" dirty="0" smtClean="0"/>
              <a:t>Priority </a:t>
            </a:r>
            <a:r>
              <a:rPr lang="en-US" sz="1200" i="1" kern="0" dirty="0" smtClean="0"/>
              <a:t>X </a:t>
            </a:r>
            <a:r>
              <a:rPr lang="en-US" sz="1200" kern="0" dirty="0" smtClean="0"/>
              <a:t>(execution time prioritization)</a:t>
            </a:r>
          </a:p>
          <a:p>
            <a:pPr lvl="1">
              <a:buFontTx/>
              <a:buChar char="-"/>
            </a:pPr>
            <a:r>
              <a:rPr lang="en-US" sz="1200" kern="0" dirty="0" smtClean="0"/>
              <a:t>Average </a:t>
            </a:r>
            <a:r>
              <a:rPr lang="en-US" sz="1200" dirty="0"/>
              <a:t>execution time, energy, EDP, and temperature savings </a:t>
            </a:r>
            <a:r>
              <a:rPr lang="en-US" sz="1200" kern="0" dirty="0" smtClean="0"/>
              <a:t>of 5%, 26%, 29%, and 16%, respectively.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8034668" y="4164193"/>
            <a:ext cx="381000" cy="368598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42671" y="2971800"/>
            <a:ext cx="31100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Stringent temperature constraint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negatively impacts other optimization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goals!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57400" y="6096000"/>
            <a:ext cx="51934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solidFill>
                  <a:srgbClr val="FF0000"/>
                </a:solidFill>
              </a:rPr>
              <a:t>TaPT</a:t>
            </a:r>
            <a:r>
              <a:rPr lang="en-US" sz="1400" b="1" dirty="0" smtClean="0">
                <a:solidFill>
                  <a:srgbClr val="FF0000"/>
                </a:solidFill>
              </a:rPr>
              <a:t> adheres to design constraints and specified priority settings!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14</a:t>
            </a:fld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664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3" grpId="0" build="p"/>
      <p:bldP spid="4" grpId="0" animBg="1"/>
      <p:bldGraphic spid="8" grpId="0">
        <p:bldAsOne/>
      </p:bldGraphic>
      <p:bldP spid="10" grpId="0" uiExpand="1" build="p"/>
      <p:bldP spid="11" grpId="0" animBg="1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Conclusions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193007" y="1219200"/>
            <a:ext cx="8693150" cy="5105400"/>
          </a:xfrm>
        </p:spPr>
        <p:txBody>
          <a:bodyPr/>
          <a:lstStyle/>
          <a:p>
            <a:r>
              <a:rPr lang="en-US" dirty="0" smtClean="0"/>
              <a:t>We introduced </a:t>
            </a:r>
            <a:r>
              <a:rPr lang="en-US" i="1" dirty="0" smtClean="0"/>
              <a:t>thermal-aware phase-based tuning </a:t>
            </a:r>
            <a:r>
              <a:rPr lang="en-US" dirty="0" smtClean="0"/>
              <a:t>(</a:t>
            </a:r>
            <a:r>
              <a:rPr lang="en-US" i="1" dirty="0" err="1" smtClean="0"/>
              <a:t>TaPT</a:t>
            </a:r>
            <a:r>
              <a:rPr lang="en-US" dirty="0" smtClean="0"/>
              <a:t>) for </a:t>
            </a:r>
            <a:br>
              <a:rPr lang="en-US" dirty="0" smtClean="0"/>
            </a:br>
            <a:r>
              <a:rPr lang="en-US" dirty="0" smtClean="0"/>
              <a:t>embedded systems</a:t>
            </a:r>
          </a:p>
          <a:p>
            <a:pPr lvl="1"/>
            <a:r>
              <a:rPr lang="en-US" dirty="0" smtClean="0"/>
              <a:t>Combines phase-based cache tuning and dynamic thermal management (DTM)</a:t>
            </a:r>
          </a:p>
          <a:p>
            <a:pPr lvl="1"/>
            <a:r>
              <a:rPr lang="en-US" dirty="0" smtClean="0"/>
              <a:t>Simultaneously optimize for execution time, energy, and temperature</a:t>
            </a:r>
          </a:p>
          <a:p>
            <a:pPr lvl="2"/>
            <a:r>
              <a:rPr lang="en-US" dirty="0" smtClean="0"/>
              <a:t>Multi-objective optimization</a:t>
            </a:r>
          </a:p>
          <a:p>
            <a:pPr lvl="1"/>
            <a:r>
              <a:rPr lang="en-US" dirty="0" smtClean="0"/>
              <a:t>Determined Pareto optimal configurations</a:t>
            </a:r>
          </a:p>
          <a:p>
            <a:pPr lvl="1"/>
            <a:r>
              <a:rPr lang="en-US" dirty="0" smtClean="0"/>
              <a:t>Adhered to specified design constraints</a:t>
            </a:r>
          </a:p>
          <a:p>
            <a:pPr lvl="1"/>
            <a:r>
              <a:rPr lang="en-US" dirty="0" smtClean="0"/>
              <a:t>Up to 5%, 30%, and 25% execution time, energy, and temperature savings, respectively</a:t>
            </a:r>
          </a:p>
          <a:p>
            <a:pPr lvl="1"/>
            <a:r>
              <a:rPr lang="en-US" dirty="0" smtClean="0"/>
              <a:t>Effectively traded off non-prioritized constraints</a:t>
            </a:r>
          </a:p>
          <a:p>
            <a:pPr lvl="2"/>
            <a:r>
              <a:rPr lang="en-US" dirty="0" smtClean="0"/>
              <a:t>E.g., Increase execution time for tight </a:t>
            </a:r>
            <a:r>
              <a:rPr lang="en-US" smtClean="0"/>
              <a:t>temperature constraints</a:t>
            </a:r>
            <a:endParaRPr lang="en-US" dirty="0" smtClean="0"/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Incorporate phase classification into </a:t>
            </a:r>
            <a:r>
              <a:rPr lang="en-US" dirty="0" err="1" smtClean="0"/>
              <a:t>TaPT</a:t>
            </a:r>
            <a:r>
              <a:rPr lang="en-US" dirty="0" smtClean="0"/>
              <a:t> algorithm</a:t>
            </a:r>
          </a:p>
          <a:p>
            <a:pPr lvl="1"/>
            <a:r>
              <a:rPr lang="en-US" dirty="0" smtClean="0"/>
              <a:t>Verify </a:t>
            </a:r>
            <a:r>
              <a:rPr lang="en-US" dirty="0" err="1" smtClean="0"/>
              <a:t>TaPT’s</a:t>
            </a:r>
            <a:r>
              <a:rPr lang="en-US" dirty="0" smtClean="0"/>
              <a:t> scalability to more complex systems and larger design spaces</a:t>
            </a:r>
          </a:p>
          <a:p>
            <a:pPr lvl="1"/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15</a:t>
            </a:fld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117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5" name="Picture 33" descr="MPj043316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913" y="2505481"/>
            <a:ext cx="2922588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16</a:t>
            </a:fld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333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45" y="231112"/>
            <a:ext cx="7772400" cy="915516"/>
          </a:xfrm>
        </p:spPr>
        <p:txBody>
          <a:bodyPr/>
          <a:lstStyle/>
          <a:p>
            <a:r>
              <a:rPr lang="en-US" dirty="0" smtClean="0">
                <a:cs typeface="Arial" pitchFamily="34" charset="0"/>
              </a:rPr>
              <a:t>Introduction and Motivation</a:t>
            </a:r>
            <a:endParaRPr lang="en-US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69" y="1190418"/>
            <a:ext cx="8447313" cy="5339274"/>
          </a:xfrm>
        </p:spPr>
        <p:txBody>
          <a:bodyPr/>
          <a:lstStyle/>
          <a:p>
            <a:r>
              <a:rPr lang="en-US" dirty="0" smtClean="0"/>
              <a:t>Embedded systems are ubiquitous with unique design challenges</a:t>
            </a:r>
          </a:p>
          <a:p>
            <a:pPr lvl="1"/>
            <a:r>
              <a:rPr lang="en-US" dirty="0" smtClean="0"/>
              <a:t>Design goals for optimization: reduce cost, energy consumption, time to market, increase performance, etc.</a:t>
            </a:r>
          </a:p>
          <a:p>
            <a:pPr lvl="1"/>
            <a:r>
              <a:rPr lang="en-US" dirty="0" smtClean="0"/>
              <a:t>Design constraints: energy, </a:t>
            </a:r>
            <a:r>
              <a:rPr lang="en-US" dirty="0" smtClean="0">
                <a:solidFill>
                  <a:srgbClr val="FF0000"/>
                </a:solidFill>
              </a:rPr>
              <a:t>temperature</a:t>
            </a:r>
            <a:r>
              <a:rPr lang="en-US" dirty="0" smtClean="0"/>
              <a:t>, area, real-time deadlines, cost, etc.</a:t>
            </a:r>
          </a:p>
          <a:p>
            <a:r>
              <a:rPr lang="en-US" dirty="0" smtClean="0"/>
              <a:t>Temperature is a growing optimization problem</a:t>
            </a:r>
          </a:p>
          <a:p>
            <a:pPr lvl="1"/>
            <a:r>
              <a:rPr lang="en-US" dirty="0" smtClean="0"/>
              <a:t>Embedded systems have few cooling options, usually passive convection</a:t>
            </a:r>
          </a:p>
          <a:p>
            <a:pPr lvl="1"/>
            <a:r>
              <a:rPr lang="en-US" dirty="0" smtClean="0"/>
              <a:t>Increased temperature can lead to increased cooling cost, reduced mean time to failure (MTTF), chip damage, thermal runaway, etc.</a:t>
            </a:r>
          </a:p>
          <a:p>
            <a:r>
              <a:rPr lang="en-US" dirty="0" smtClean="0"/>
              <a:t>Embedded systems </a:t>
            </a:r>
            <a:r>
              <a:rPr lang="en-US" b="1" i="1" dirty="0" smtClean="0"/>
              <a:t>must</a:t>
            </a:r>
            <a:r>
              <a:rPr lang="en-US" dirty="0" smtClean="0"/>
              <a:t> be optimized to manage temperature</a:t>
            </a:r>
          </a:p>
          <a:p>
            <a:pPr marL="457200" lvl="1" indent="0">
              <a:buNone/>
            </a:pPr>
            <a:endParaRPr lang="en-US" sz="1800" dirty="0" smtClean="0">
              <a:cs typeface="Arial" pitchFamily="34" charset="0"/>
            </a:endParaRPr>
          </a:p>
          <a:p>
            <a:pPr lvl="1"/>
            <a:endParaRPr lang="en-US" sz="2000" dirty="0" smtClean="0">
              <a:cs typeface="Arial" pitchFamily="34" charset="0"/>
            </a:endParaRPr>
          </a:p>
        </p:txBody>
      </p:sp>
      <p:pic>
        <p:nvPicPr>
          <p:cNvPr id="23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0264" y="4875943"/>
            <a:ext cx="1731108" cy="160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AutoShape 2" descr="data:image/jpeg;base64,/9j/4AAQSkZJRgABAQAAAQABAAD/2wCEAAkGBhQSERUUEhMVFRQUFxwWFxcXFxQXHBcYFxgWFRgXGBoYHiYgGBokHBQXHy8gIygpLCwsFx4xNTAqNSYrLCkBCQoKDgwOGg8PGiwkHyUuKSwsLDQpLCwtLiwsLCwpKSwtLCwsKSkpKSwpKSwsKSwsLCwsLCwsLCksLCksKSksKf/AABEIAL4BCgMBIgACEQEDEQH/xAAcAAABBAMBAAAAAAAAAAAAAAAABAUGBwECAwj/xABKEAACAQIEAwUFBQQGCAYDAQABAgMAEQQSITEFBkETIlFhcQcygZGxFEJSocEVI2LRcoKSorLwM1NUk8LS4fEWFyRDRHM0Y4MI/8QAGgEAAgMBAQAAAAAAAAAAAAAAAAMBAgQFBv/EACwRAAICAQQBAwMDBQEAAAAAAAABAhEDBBIhMRMiQVFhobEFMpFCcYHR4RT/2gAMAwEAAhEDEQA/ALwooooAKKKKACiiigAooooAKKxesZqCTaitc9GegKNqKxmrVnoIN6KRtxNO0EecZyL5bi9vG3z+Rpn4lzKwBEWQOHAIk7RroCc9ggvfQW6a71Fk0ySXpPiMcie8wH110233qKcQ5iLHKA5zMCASRcKToVTdTsQSAdL1phMHO4PdMYOoucm+tzYl9wNCegotBTJThOKLIbWKnUZXGVja3eC3vl31pbUb4ZwgQkM0lyDfRVUbWt1JG9SNTpUkGaKKKACiiigAooooAKKKKACisE034jmLDRusb4iJZHIVUMiZmJNgAt7nU0AONFFFABRRRQAUUUUAFFFFABRRRQAVgms1pI4A1oA5vJaufa0ixnE0Vcwu4JsMneuRoRpp4/I01Y7i72GQqhOpzjMR4Ws1j/1rNOdD4xsfzPSTFcaSMgEkkgkBVZibegqN4mVZMom1Avqe7v8Aw3BOwG1ay8QS9g+g2BIHoNaX5S7gPXEePOubIEAADBmJYnWzdxdTbTqN6ZcVx1pv3epZb5rdoL30sUjPTwzGuEmLiLZj2bNlyX/hOpXYki/TzpbFxFAlxkA8SQo9Mu1MWXgpsEkMM8pvJYAAL3n6C9gQg1AvsT186URcEiW3aMX8B7i/BV3tYUx8wc7QwHKzPmdSQUVgANgb+o6HpUdh9oUNwWdxpqFja5JAuM+a5FwenhVLm+Ui3pRZwxscXugL+R/5jXL9tZjZAznwA0/U/Sq/w3tCwQPeDnxLKx/Ifyp7w/tTwVrB8v8AVZR9KLn8BUfkl+HwuIc3ukY69W62tqfLQ058vY7tIRoQVJQg2uLHypPwTiazJmU114dhDHiJtRkkswGtwxve/lfNWrE90W32Z8ialx0O9FFJ8RjVTc1YgUUXqIcw84lIpBCwEmRslwG71iVuOutVfPzBxDGiExYnEEMuaUFkgTQrcIYgGIHeF9TqKAL1xvFIoReWVIx4uyr/AIjUdx/tQwEasyytME1YwxvIF6d5wMq/E1U37DaPGrKTHGJELJcHEKDlHdLS2u5318678O5cjRXGeQpJfOufIrEXsLC2mp6nagCW8Y9tWSATQ4RijkqjSSRrci97omZraHe1M2M9pWPlnjjikQxMAWfCws5W97qDNcEjTXbWoNicUuDxYkjjRlCmyODlN8ynzGwN/Gl+E9paWIlgI2sYmGotrmDelOxQi3U3QnJKUf2okmH4VjZpJmxJeaFwyxCfEumS57rskGZbgdNr1pJynLhOHSZJBIYnGKuuHCnNGVb/AErG9gEJsAOvjTfH7VSLDDYWVy34mIvuPdhW58L36Vx41zRxfEIobCywwGwdY4pRnW/eDM93ykdNBVpwjHoIyk1yegsFihLGki+7IocejAMPyNd6i/szx/a8Mw1/ejUwt5GFjH9FHzqUVnHBRRRQAUUE1xxOKWNWZjZVBYnewAuTpr0oA7UXplbmYMP3MUkn8RUxqOurSAfkDScY+aQsDKkZVQzRxZXdQwupzNoQbXvl69LXIA/T4hUUszBQNySAPzpJPxYDJlVpA+oKWIA8Sb6b00RpJ30UNY5WEkj9pm2JDKT+7Op6WFvSibCLMWUsWjfKCqFrKykd7Mh09LjTe9AHfiXG2Qv341VAGNgzyZW0By6ak3AGta4jDK7sxGZtCAWYrpYEBb6e6PWlRjW5KgFjoSBe9joLi3946U14riwAIszG5WxUDa4PdIGh11Aa9DA445RZlzNlYBQqAXUqSSQUBsTcb22pFj8WscbvexClietwM2pHXTxrji8dIwsqhBr+YNrCw1vY6rUb5okIw2IcnUoxsNrkFRbNew71tLVmnik+aHxmipcRxmZ9Xmla+pu7/wA6Smcncn5muZorUlQk6rLVvcpxucHFiI8rsynOn3lyEoGUn3gQoJ9aptjoasjlfEFMHHY27h/PMaHBT4YKW3kjPMXFWxGIkkLEi/cub2WwsB4bk/GmynHhvLWLmH7rCzvtqIpLbW3tapBhPZJxKT/44QeMkka/kCT+VTwiCFVirRwvsExJ1lxMEY/hEkh/MKKe8J7CcMv+lxMz+SKkY/PMaLAfPZ/ilEQuQLheoGthUl4nxVY8r3GhAO21x1+fzppwvLOHgXLGrHT7zMSemtreFbMibWAt00pcY7SzdnTiHNB2T5Covj8fK+5IHlenzEMo2FMuMmXqfgP1qbKkdxSnzJpn4A7r2kIjzBJGsBKsenv21U37v0p24lOTcKPl/Oo5hYz9oZWcpmCyXsSBa6sTbY2t3vIeNRd9Ekp/aeGeNrmQoCofNHmUXzEFWFgzXFtbeg3pLwEM4kCj92T+7L5RtqAhYZG0Pu39Ka8fxpFIyTK6HR7oFc2DAG4BNtvDakmP5sMmGWMlgiEqioLKd++xJuWvrsfK1LeOTdIG0cueSMyqWXOlwUBUlQ1j0VbajY33FMECRQsTdZW2BK3UbHQHc9NdKcJ8UZisdr5jmZkBZug1CgA2t4dac+C8kTPK3/pZJIyCFLMIddLMc2tt9LVswy8bt8ickd6pCDD82zD77kbFQzKDvbRLAemtdk5lxWmVjHn0QhQMx0FlYgkm5Gt+oqc8F9jmJaBoppMOodgxcRtJILW7qsSoA08Duak7+zPBxwxLi5p8QuHUiNWfIqjQnKsQU9BuTsKZk1bq3SKx0/sjX2TtLEcXhcQpSVJEnKsQTadBmPdJGrox/rVYdNfBeXsNhrth4lQuBmYXLN1GZmJZtzuetOlZbvkeFFFFAGrrcWIv600TO4lsdUt5DUkeeul+nSnmmniuMEbqCCS4sLaAka2vVZzUFciUMvD+Ix4l2UNIxRcjXGQEMT3re8CCoGpG167wYeQytGpRI1VQuWxfJYAbnS2tifAb0gWV2Cs8Rw12Y5bMQ1hY5gLXBza3tcg71zGJijPeLNYW1sote9sotcet+lEGpK7pfUGqJCWQZlzFixuVBMp2A22UaA2ta9YuxGiAAfj71h5Img+YphxfOqqmWCPQbknKo9LA/IU1Sc94i1o+zQDwBYn4v/KrOUF7leWTIKWtnct/CpyD5Jrb1NIsZKFuqoF9Bb/vUFxHME4BbtmDHc3+lgLD4VHuJ8Zdr5mdvIkm466fzqyzxXSIcWWDOhZgCQC217Aab0x+0VETh02WxYhVvvfM63tb0qAYnEGwuTf9PjTbjuIXhdQCBdT62YfCk5MjySXsNhUUxgNFSvkXkscQaUNKYhEqm6pnuWLC24t7tZ515LTAyRokrS9opY3TJaxAAFib31p65KERl2NelfZ/weHCYCB3AMrRIzMRfLmAIVfC2YDTc3rz/huF5iqnuhmAJOlgTYnWrq5g40kmH7OJ0YEqO6wJyrrqBsO6B8asoSfsXeOe26f8Ewn5ygW95Bp0uPC/U0lfnZD7oJ+evxtaq6wsIFPWHW9qd4F8mXyv4JJiecTl0jO/kNPPX9KRvzPKy6Ko16m/0AprxB6VpBICjD40eOIb2KJuMyndx8AP+K9JBjWJ1dvgbfS1JpJK459aNqJUmOjN+dJpEUe8b+QraOQsunTwpVhOEM+p0/L86VKFjkyPcRdjooy+mp/6VG5uWppXUqo3I71ze/12q4IOAoo1t9aU4DhSdqvXW/yBpaio9ktFVYH2YOQczmx3CgKPTrTlF7N41eJQuYsx3udB66dauNcNGo0AptZb4uMDZULfFif5VG4KEHBuR0j2UKPS35VJsNw9Ix3R8aUXrDOALnYC9Q2QcMbMVAtuSB86Z+McLLRO0j7IxCjqQCdT1+FaYzjqTNGkea/aob2sCAdbVnHcsvJKzGTuk9b3A8ANttK5WTJ578a3Lhd8GqKeOt3A/wCH91fQfSulaxrYAeGlZvXUjwjKZoooqQCmnmXhZnhKqzKQc3dvdgL3Xcb+vhTtWGFAEE41hgmGZFYZ1XtAbtmYxk9qTrl1BkNgRtsaheGxGb7zWI6k/p4+dWTjMQI1lQKSIhfIgLs6kG6hNNSW3HU671WfFIuxleIm3ZsVta22xI8xY/GkZeOQNcbOGItZQCdNr7+em/8AOkvbBRYksfKm3iM9wpANlNvgdDTVwfHPmyE37tvS2u2506Utc8k2O+I4owlCt94aW8en+fKuM8wIOv8AnypC4DkPezA3P5AW+dd5m+X86tQdjfMNep/Sk7QZgQdBcWPja+n018qlPBuAQy4d5p8QY0RsmVQCzHKDoT622qPSSC+l8uw8bV0tHpt/qn0dHR6RZHun1+Rx4JhpYUJjl+zpJuzSZO0yk7Ad57XPui1PvDuUZ8WTlxEchG9nzMB5hrMB8KgfMONf7RKbkZXCC33YwO4F8FtanTheNMSrJG7K66qwJuD866OPKuYxSVHW08t7lHHSosLAclwRE9vJ2vQg3GU+QGh+N61xnKeEcgxmS4OygKLb9Br612h4+J0jlC3ldBJJmayA3ym3lodPSueK5+iRghOUE/dsPW22nrWpKbSkaVCbipP8qhf/AOH4ciq0chbxMji3n3SCaaOHY9kxE+GYlxEFZGYd6zD3T42J0O5FOOI5xgIPYlWY6BmZdP6v86SYIqWaW4LvbM2hJsLC9vAVly2lyjhfqDjGOzZz3dG+NxB+dY4dJv5g0mxc1zc6Vyw05LACsdHB6FEprCLrrXSdAhNyATrqfnauUT5tEsxsT7ygaaHU+Zpcpxirkwuh44dLlPrTzh5Lmw061FFxRQ98ADTUMrAX0721htrTzhcaLjXfrVPJGcHLG7GQmmPn2oAb/OlvBzmcney/XSmMvTvy/FcOfQD5E/yrlZLq2aVKx5Y0jwusznwAHyFKJL7XptQy5JGhAZy/3iLAXOvS9Zm9qsuueBZPiWYtd1RFbLckakdNdKVcLkvCmbW6/OmuDg+eP/1A7+cv3Taxa2mnpTvDEFAVdABYDyqMU8ilufVFp7apGcNwuJDmRFB8QKV0nBttXZJL1uwzh+1KhLt9muKmyIzfhUn5C9NHDsZK04EjpqjHs0N8pBTVvPU0u4pw9pVCrK0Y1zWAOYHS2u1dYOHojFlRQzbkDU+pq04zlNVwl9eyU0kKaKKK0FAooooAaOLxNfuXuysugFrkaMx3PgLbZiarbn7h+SWOVgqmWMBgtyoeOykA+SlB8KtLjIPYsw3UZhdgg7ve1Y7DTU1Cuc4BNhWYFSVCYgZAStmGWQhz7wIYEaDRB1qk1cQKwxV2BVR+nnSTA8NYamwv0H0Jp2GDL/eAXxLBR9b10ThYUe9cdAqOR/a7v1rLGTolDWsCpm0OvU+VM2L4hIWIARLaDPc5vlpenbF45dunkAP8/Om37IjNmuSRsLA77mwrfp/Dt9fdm7AsO31Pm/sIeJcSYhFBPd94+JpPDiCW+NOQwoYyXOXs4TLqB3rMFA8r338qk49m6BEeOZs7KCcygg5gDYAWItfzrovNFyu+DTPUx8l7uBDg+EpiYlLZlYLlMirm7uZgFkU6MAFFtQR4nQDrw/lKJZEVptGYLaNGJuTYe+bL/e9K5cC45HC2R2ylSerAEGx38RrvbepRHxWJ3Q9qndZWuXj6EE3N77CuhGGCSUk1f9zqwWCcd8ZK6+RRzXw2LDxoAbM4yRoNAFUXLMfvG3zJqv8AC8P7TGRKmrsRoSANDm1J2FherH5+4PLKjzhcscSqqu9194gHKpsSSSNbeNQLhUJgnSQHtCotqSCTYqPHSxHyqJT34Nnb/H0MebWY9scU5K+/7fQm/NeWOP8A0iqzd5SyXunghIuLHQkgb7a0hw0kM8bzZIQFci8mRc5VQcoGW33gem9qbuOYpsVLJJIiWeERRrmY9kRqHU5d76kadNaxwuZosM+HKo6NmsSWurMLX2sbEXtp61xFo8t/9OGpx4Tl9zlwNy0IPizb38enlXNeNLHiHWRyFWwsuYE9Tqu1dg/YwWBuUXfz/wC5qFCcnMSLk63v18fOj9Qu9qMGoksuSTXTZMcBPHi5pn7NWSKMHM6gnQn46i/9mtkeNMOr95XmzOqxN2do75FBC6ZSVJtXD2fjNhccBuYxb+zJTJCxZQ8h7igIB0sqj/v8a40Y7ptX1QvHBXQvjx5DXbPbqBKwv6gHUeVPnBuJI7kBmQk3Iue6TfVRfUX167+lRiPjKMLdkmXa5Rfnca386BZSHTYdN9/8/lT8mNL9rpmicVXBZXDOKsAY57CRDlJtYMPuvboGGvrcdKnfLY/c3/ExPysP0qpMJiHbDRzSWzKcjEG94yRlYnyJvr0LVcHK+Gtg4B4oG/tXb/iqYxWbFafKdMMGS20xXM1hfwB/nXLg6ERg+Otc+LHIjm/T66frSjAqRGunTz/61neOUe0arQpIrWTQaVkPWQ1LoDRXvsa6x7isBfKu0cXjTMcJOSaBs60UUV0hYUUUUAFFYJrm0lQ3RKVm0guLVGpQXzJIC4DspEYI7kgdRmBtmChtQOoBtoLvj4m1QHmxcU2NgEU2WAjNJGbgHKe/7qkm6sBroCBUwcZOm0u+y6gyI4vDxQlgWzOjFWAJurIbajSw39elR+XGtMxys1re8xa1/n+Wu9Leeph9rbI1wQCSCD3hdbm33iEUnzqOds34j8zSY4rVlOjlxHRgC2Y9QARba2+/WlOAxyKCpINze99tBppXPtz4n5mhcURrmOgvuau8Tqky8ZJdqx14jw4NhzKoOZwYd1sQWUiwHUk+O1Whw3gMsoUZSIxlBc6aCwNvHQdKgfKPG4Oz7KRlz9pnCsAoN7EZTtceVvSrN4PipZs00jZYY9LDQG2vXUhRWbUZsmDFcY3S55IlTnwN3PHJC4jDiHBjD4dQQzsYwuYKDYFlF7X1JO9qqLlPgT4nGQqFLxCeNZHUEqFLFrnwDKjWvRzDzhiJ8TM6TSrHKSBGJHC5CMoXKDb3d9OpqW+xXOmJnsDlaEBrdCHGX6tScXl0mGeXM796X3I4k6RNva/j8uFjjG8st7eSAk/3mWqoherZ565Unx0sRjyZI4yO8+XvMbtpY9FWmPD+zKZWUs0QAIOhY7a/hr0WmzwjjVvvkzTg3IhH2g1uhborfI1Yzcqy585mCkJlstwP6Vsvvedb/sRwWHbLdgVPdOgY3NrnfpTP/YirxMq3jIdYWzKwBsNVYfUVGAO7Vp+1DANFh4YzJnDEttY9xVUXPXeqzaHSuPqM/kyWxbajJxJT7LMQEM19jkHw71/rTPxDCkRsvRXZf8P+fhT7yRyPjZojLDGOzdrBmcJfLoSBuRe+tqXcyck4rCJ20yqY3Nn7Ns+UgaObgeJ23ufKsOySyOa6IW6M3KuCAxSmNHFveFvhe+v5fKt+EYvvWOovqPEG4P1pbiOF5gCuoIvp3h+WxrEXDxEMzd38IOhY7WUbnem700OeVPgk3LmLBw5jYXGZlPoQND6hjtVxcmY4yYOLN70f7pvPs+6D8VCn41EeQfZxE2ESTEiTPJ3wodkAU2y3Asbka/GrBwPD44IxHEuVFubXJ1OpJJ1J86nBhlCTlfDKYcUozcvZjZzNNaO34nVfzv8A8NOkGLAUDwFQ32iccTDiHOTqzPYC5sijp/WqpY/aFjXFzOdzsqj00tpWp726RuW2uT0muKFdBIK82rz3jB/8hvkn8q6R+0HGg6Yhviqn9KlJ+5Dr2PSIatgahPI/MDzQhpDclVPxIF/zqVpiarvQbWLKK5JLW+arJ2VNqKKKkDRzSSU0rekcppUxkBLM1Vl7ZIZOwikR3CByjqGYKcwupYDQ6oRr+KrJmNRzm/hn2jCTRAashK/017y/mLfGs0J7MibHbbi0UUgsijbu/Uk/rWL0dB/RH5gH9aBXTfZlM3rSV+63oayTXOc90+Yt89KgBOReRB4uo/MCr/g5vgjjCFJMoGospHn97W9zVB4JL4mEf/tX/EDVn9ne5PhWTU6THqUlkvj4dEp0NmJ4UmPxxbCQpGhVQi5Ui0AuzsPxEkjS+gFWPyVy0MCHJZZHewOUEBQt9LnU+9fYVXHDzlII0ItY+HpVpctQZcOl92Bc+rEm/wArUnNgmseyEqil8W/5f+i9Id5JCbdK5zymsobithEDcX71tB40rSY4YcfklJ+qrt+4PkbppbA/58qZDijnPrT7iUFiPA/Tf6UwCHvfGtuLLHLHfB2irH6fgUGMjjTEJmANxYlSDa2hGtcoPZXw9TfsM1ujO5HyvS/hhsg8qfb1dwi3bQpwjJ20aQwqihUAVVFgAAAANgANhRIgYEMAQdCCLgjzHWtqKsXIDxf2QYeRy+Hd8Mx3CElT8Lgj500cj8rYaXF43CzAYmPDrEAZADd3MxZhqSpPdGh+6KtKVSVIBsSCAd7edV3wPl/G8LxOJnWJcbHicubsnCSpkzWskmj+/sG6VRQSdooscU7GDnvjU/BsSiYKZxCVv2MpMyDb3c5LKNfukVOW5nxWHUnH4MhFGs+GYTR+FyhtIg+DVVPti4yuJnRlV0sozLIpRlJy6FT6Vd/Nn/4c39D9RVy5T3tM5jgxkkX2eVZUWBycvRmJ0IOoNkGhHWqy4e3d+NTj2X8vQYyfEpiI84WJSurKVJcglSpFtKQ8+8qxYB17Etka9w1jawU7gDxqUwGANXQGlOM4BiYQGlgkRSAwbLmUgi98y3G1JI2vtVgLf9muI/cqP4R+RIqfwvVY+zOXuKPIj5MasmFq5cuJs2r9tjjE9K4zSGI0sirTBmeQoFFYFZrQKOchpHKaVyUjmNKmMiI5qbpmpdO1N0xvWCZpgUTx+JVxUyoLKJGAHgAbWrrheVMXIiyR4WZ0cXVlRiCPEWrTjiE4qY2/91/8Rq/ORorcNwgH+oXbz1/WuqnwjG+zzti8I8TlJEZHXRlYFSNL6g7aEUmn90+o+oqT+0Z78TxX/wBgHyRB+lRhwLa7XBPwNSQKOX8NmxUJOwe487XP6VZDmyn0P0qI8J4YI3jkMsbd0OArA2zL7rX2YX1HQ0/TcTUiwNydBYH60yMJS6RDdDdgpLkC+5Av+tXXDEFVVGygAegFqpTDYJvnT4nGcWqBBO6gCwta/wDaOv505aPJLtUR5YotQkKt2IA8SQB8zpTb+3MPMxjilSSRQWIQ5soGlyV0GptvrVSY/CPLrKXkPiXYn5OSPzqZcHSPAcLeSJf3si9o5t192NdPuqWv63rm/qOnjg0/ifcvTFfX2/gtCe52iVfaVCXLKBqL5ha+q2uet7j4UhSK5uNR41ScjyiPsjOQhbtcmYvdgCM9hf8AEb9OtcIuOSxN+6kYgdQSmvllIpuj0EtNi8UpXXXHsRKdvg9HcOW62p5TYVQHAfaHjc1g7kbXKrIPjcXHzNTD/wAz3hQnEkG2oEWTOfRHOvz+FanppqO5dFd6ui0KKiHLvNX23DieJ3CEstmVAwKmxvlJHn8aXtj3/wBY3yX+VZi5IKxao7+03/1jf2VpPjOYTGyAs5z3Gipa4F9STp1oAfuKcIhxCZJ4o5V8HUNb0vqPhUZxfIWSJ48JiZoY3FuxdjNENQe6HOaP+qfhSji3NH2aFp5e0KJa9kQnvMFFhmHU1G//ADgSeRIMHC7zysETtcqRqzbFrEsR5AfGgCE8scRHB8fiY5lMuixM0RBylTmuA1sw18tq4e1LjUWJCNESVysdQVIuqjUHbUWqPS8UDyOzyXkZyXJuLsSbnXzvTXGhDupvY3IvsQToRfofGpoD0bIL4IX/ANSmn9Vap3kLlmLG4uaKUsAsRdShykN2iqDtYixOhpbydzLjJJFwiTZ1kUoolOYLZSRZiCy6Lbe3lS7lbCScIxkkmNjkWKWPs1kRRIoYur6lT4Kel/KigO/EWfgciWIxETE6N+7cdTqLg7+FTXhvPeHbKJhJhXYAhcQhjDAgEFXPcYa+NQD2vcVinjjaGRXUgm63/D1vqD5Gre7JW4YoZQw+ypoRf/2lpM8cW79xscjSHCBwQCCCDsQbg+hG9LI6oL2U4WWXHSwRYqbDqsbyL2ZVlzLIigNG4KsLMfA+dWFx3nqfhTxrjUTEJJoJIAY33t3onJUk/wALChY9rIcrLEWs1pE1wDYjyO48j51vTRZwlpJNSyQUklWlTGR7G6em+YU5ypSVoqxzRpjwVPzxjsTPeOLCuEBvnK3Y2O4H3R63NQuSbGCwLTaCwF20HQAdBXodsED0HypuwnKOGjIKwqWB95u+dfNtqdDNtVULlj3O7KBmwmLcHMsxB11VtfMmunDuDSk/vQwU9G69bV6Hbhy+AqsuL40TTMy+4DlUeQJ1+O/xrforzzprhCM0VBdjNh48pFxcDT09Ke8GqsLrr4+XrSFo6TlyjXU2t/m1d+PoMT5JEq1pIwpL9pvu3yrYEeHzp9i6Ms19takPLfFgi9jNbsz7pOwvurfwm9R7tj429K0aQVi1ujxazE8eXr2+U/lF4ScHaF3FOR43Tt0skeYtkuV/dk2BvsSb3A9B1qN8w8sYqB0SHC27RliR3MbZnfYJdjbzNtADtrTnjOLyoiKrkr2isEOqkqc40PS4BttpUXx/PPEJpY2LKrxZshWJBYuMrNrcZraX6XPjXInHWYfR6WueebSrhfV/LNENr5HDiXCsXw3s2llTtJSbQqe0Wy6kk7AEkDu3166WrI5eixLnEFn/AHnfCggAG1rHS51qO4jGvI+aWVpWW+Z2YuSTplUnoNtNLk1NeDxFIUU7qov5EjMR8zW/RQnKGzM7/H+CmSlyiTeyLByRYB1kUr+/YqD1BSMXHlcGphLGaiXLuNk7MqguFPnS+TiUw3UfOubOLjJocnaHRsMfGmPnHEtBhHmVQzQ2axvY3IU7eTU2txvGy8QXCYfse9H2pZ1chFAuc2U662G25FcufcPjIMGwxMuGdZLKVjWYEi4O7N5VQkivHPavLisM+HaCNVcKMwLkjKytoCbfdrThCQQ9nicGZ8XiISsjL2axJEb2UOCxeTvdVNtrnW1OHJns3kx+H7dEw0aZyi9p9pJbJYFhle1r3HqDSDi3Czg8cmGijgklLKile295zltq+1/yFRbJojv/AIZnY3+yTC5vcW38bGteKQzRMolTVUVVJFjkFyoIGmm1/wCVXXi+CY7CYd5HlwRWNb2Ec5JPhqwFRblfF4vjEkiiHBWgUEvJFIbFiQFFmJubMfhVFOfui9R9mQblvjDQzpIFAZTcNcgrfTTXwNXVJwlMfArGfMCQ3Zy2ZcwB+I3OvnUO5xjl4ZkDpgnZ9wkUgt82HSpDy9y7j58PFiCcFEsqCTKUnzKrDML2a22vxqZSb4r7kJJe4lxHJeFkBjliMZtYFDYfAi6n4inqOLHwwmFJo8VF2eRRIojlUAWUB1sj2AHvC/nULwPNeLkxy4OFMKZGkKByktgFBZmNnJsACalvMmI4hgcO08smDbLayrHPc+PvOKSozixjcKIj7On/AGZxR3x4OHSSF0VpFYKWaRGAzAFbWU63tpU45kwqY7i3D1RlkiiVsU5UhlKxtaPUaG8hHyNNXJ3F+JcTgeQLgViV+ztLHMwcgAtoGIsM1tet6euQOGrDi8epjw6yRmGNmgWRVIKGS2V2OWxPS16fbrkTXwT9Nq2rVK2qUQc3FJpFpWy1qY6rKNlk6G5oK1+z05GKtexpfjGbxv8As9Bgpw7KjsqPGG8aMRh+42hPdOgtc6HQX61RmDdsozxvG34XBBFja2u/rXonsRUX515QWeAtGoEqXZbfe8VPrb51u0eTwz+jEZvUiqaTdjdr1tn3B0PUeFbowte4+dd1tMyI6KPCth+VJ2xS+N/8/Gg4lui/E6fXWi6ChTkoy23I+tcVhkYE30AucoJsBqSSaR8LxgkGhzs7NkGmYqNtN+lQ8kerDazbiUqgoSw94X0H4WHwFMk3Cc5PZlspv3e9lF/yq1OD+z4zqrtpfW1gLVKcD7O4V1bX8/rXPy6jHddjlBlI8N5ZfMCBqDcaEgfAbn1NS3AcnSuPdJvuWJ+dhVv4fgESbIPrS5cOBsAKzPVyXEFRZY1/URrgfLQhiCgsviAbUql4Gje9dvU3p8MdamKsLTfuOsgHLC4eDHY6aaaGNyy4eNZJI1YRRqGLWYg2Z2/uVBfbPzGJ51hhYMqDQgjKTsNdrXJ1pt9rij9pSaDbw8zUNLXpiXBU9I8F4ng8DgI4Y8TA5w8QFkljYs4F2IAN9XJPxqr/AGfzRYjjL4rEyxokIZ07R0TM7XRAMxF7DM3raq9XTbSgipoC6/bBzbEcMsUEiSdodSjKwtqN1Ntr0o9jcuFwvDwXxECzYhzK6mWIMB7iKRe4IVb28WNUbesCigJzznj14jxZIjIqwmRULswVVj3c5ibDuLYedWzzVzfhocFIYZoXIXIqxyI1hbayk2FhavNp13rINFAWV7FuwXE4jF4maJGVeyjEkkaEl+/IwDEHYKt/4jSr2180pIEhhdXUDMSpDA9dxoenyqqrVkmigPRvKGOweB4dDCMTh2aKLM4WWJi0h78lgGue8xHypm9kPEftE3Epfx4hD/cYD6VRS6baVcn/APnsfu8b/wDbH/gah9AW8orasCs1ABRRRQAUWoooAxai1ZooAxagrWaKAKi9p3J0iSdvhoywk98KCbN+IgdDv/3pg4fyZPJbuH+sT9BV9SRBhYgEedYjhVdgBWmOqmlRRwTZVnDvZbIffOX0AH/WpLgfZvCmran5/WpjRS5Zpy7ZKikNkfLkAUrkBBFiDrcHQ1FOC+yLC4bEGWJbam1yxyg9FvsKn1FLtljSOIKLAWFbWrNFQAUUUUAFBoooAoT2m8qYyfiEjw4Sd0OgZUuDqToah8nJ2OXfBYkf/wAZD9BXqui1TYHkvEcv4mNcz4adF8WikA+ZWuEPDJn9yGVuvdjdvoK9d2oqbA8lfsHE/wCzT/7mX/lo/YOJ/wBmn/3Mv/LXrWiosDyV+wMT/s0/+5l/5aSzYZ099GX+krL9RXr+1atGDuL+utTYHjwMPGly8EnK5xBLl/Fke3ztXrP7Mv4V+QrcCiwPKPBeVsXi3KYfDySEe8bBVX+kzkAfO/lV5+ynkWbhsUwnaMtMyPZCxy5VIsSQLnXpU7C1mqgFFFFA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4572000"/>
            <a:ext cx="1519052" cy="1896926"/>
          </a:xfrm>
          <a:prstGeom prst="rect">
            <a:avLst/>
          </a:prstGeom>
        </p:spPr>
      </p:pic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</a:t>
            </a:fld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0" y="4724400"/>
            <a:ext cx="2324100" cy="14887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45" y="231112"/>
            <a:ext cx="7772400" cy="915516"/>
          </a:xfrm>
        </p:spPr>
        <p:txBody>
          <a:bodyPr/>
          <a:lstStyle/>
          <a:p>
            <a:r>
              <a:rPr lang="en-US" dirty="0" smtClean="0">
                <a:cs typeface="Arial" pitchFamily="34" charset="0"/>
              </a:rPr>
              <a:t>Introduction and Motivation</a:t>
            </a:r>
            <a:endParaRPr lang="en-US" dirty="0"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69" y="1190418"/>
            <a:ext cx="8447313" cy="5339274"/>
          </a:xfrm>
        </p:spPr>
        <p:txBody>
          <a:bodyPr/>
          <a:lstStyle/>
          <a:p>
            <a:r>
              <a:rPr lang="en-US" sz="2000" dirty="0" smtClean="0">
                <a:cs typeface="Arial" pitchFamily="34" charset="0"/>
              </a:rPr>
              <a:t>System optimization is challenging due to numerous tunable parameters</a:t>
            </a:r>
          </a:p>
          <a:p>
            <a:pPr lvl="1"/>
            <a:r>
              <a:rPr lang="en-US" sz="1800" dirty="0" smtClean="0">
                <a:cs typeface="Arial" pitchFamily="34" charset="0"/>
              </a:rPr>
              <a:t>Tunable parameters: parameters that can be changed</a:t>
            </a:r>
          </a:p>
          <a:p>
            <a:pPr lvl="2"/>
            <a:r>
              <a:rPr lang="en-US" dirty="0" smtClean="0"/>
              <a:t>E.g., </a:t>
            </a:r>
            <a:r>
              <a:rPr lang="en-US" dirty="0" smtClean="0">
                <a:cs typeface="Arial" pitchFamily="34" charset="0"/>
              </a:rPr>
              <a:t>cache size, associativity, line size, clock frequency, etc.</a:t>
            </a:r>
          </a:p>
          <a:p>
            <a:pPr lvl="1"/>
            <a:r>
              <a:rPr lang="en-US" dirty="0" smtClean="0"/>
              <a:t>Many combinations </a:t>
            </a:r>
            <a:r>
              <a:rPr lang="en-US" dirty="0">
                <a:latin typeface="Wingdings"/>
                <a:ea typeface="Wingdings"/>
                <a:cs typeface="Wingdings"/>
              </a:rPr>
              <a:t></a:t>
            </a:r>
            <a:r>
              <a:rPr lang="en-US" dirty="0" smtClean="0"/>
              <a:t> large design space</a:t>
            </a:r>
          </a:p>
          <a:p>
            <a:pPr lvl="1"/>
            <a:r>
              <a:rPr lang="en-US" dirty="0" smtClean="0"/>
              <a:t>Tradeoff design constraints (e.g., temperature)</a:t>
            </a:r>
          </a:p>
          <a:p>
            <a:pPr lvl="2"/>
            <a:r>
              <a:rPr lang="en-US" dirty="0" smtClean="0">
                <a:cs typeface="Arial" pitchFamily="34" charset="0"/>
              </a:rPr>
              <a:t>Many Pareto optimal </a:t>
            </a:r>
            <a:r>
              <a:rPr lang="en-US" dirty="0" smtClean="0"/>
              <a:t>designs</a:t>
            </a:r>
          </a:p>
          <a:p>
            <a:r>
              <a:rPr lang="en-US" sz="2200" dirty="0" smtClean="0"/>
              <a:t>Different applications have different parameter value requirements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Parameter tuning</a:t>
            </a:r>
            <a:r>
              <a:rPr lang="en-US" dirty="0" smtClean="0"/>
              <a:t> specializes tunable parameters to changing application requirements to meet optimization goals (e.g., lowest energy, best performance)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Configuration</a:t>
            </a:r>
            <a:r>
              <a:rPr lang="en-US" dirty="0" smtClean="0"/>
              <a:t>: specific combination of parameter values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Best configuration</a:t>
            </a:r>
            <a:r>
              <a:rPr lang="en-US" dirty="0" smtClean="0"/>
              <a:t>: configuration that most closely meets optimization goals</a:t>
            </a:r>
          </a:p>
          <a:p>
            <a:r>
              <a:rPr lang="en-US" dirty="0" smtClean="0"/>
              <a:t>System configuration must not increase peak temperature beyond threshold</a:t>
            </a:r>
          </a:p>
          <a:p>
            <a:pPr lvl="1"/>
            <a:r>
              <a:rPr lang="en-US" dirty="0" smtClean="0"/>
              <a:t>Peak temperature: maximum operating temperature</a:t>
            </a:r>
          </a:p>
          <a:p>
            <a:pPr lvl="1"/>
            <a:r>
              <a:rPr lang="en-US" dirty="0" smtClean="0"/>
              <a:t>Threshold: system temperature constraint</a:t>
            </a:r>
          </a:p>
          <a:p>
            <a:pPr lvl="1"/>
            <a:endParaRPr lang="en-US" sz="2200" dirty="0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925741" y="5822083"/>
            <a:ext cx="7079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C00000"/>
                </a:solidFill>
              </a:rPr>
              <a:t>How to tune system configuration to meet temperature goals?</a:t>
            </a:r>
            <a:endParaRPr lang="en-US" sz="2000" b="1" u="sng" dirty="0">
              <a:solidFill>
                <a:srgbClr val="C00000"/>
              </a:solidFill>
            </a:endParaRPr>
          </a:p>
        </p:txBody>
      </p:sp>
      <p:cxnSp>
        <p:nvCxnSpPr>
          <p:cNvPr id="215" name="Straight Connector 214"/>
          <p:cNvCxnSpPr/>
          <p:nvPr/>
        </p:nvCxnSpPr>
        <p:spPr bwMode="auto">
          <a:xfrm>
            <a:off x="7010399" y="1637757"/>
            <a:ext cx="9525" cy="1371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6" name="Straight Connector 215"/>
          <p:cNvCxnSpPr/>
          <p:nvPr/>
        </p:nvCxnSpPr>
        <p:spPr bwMode="auto">
          <a:xfrm>
            <a:off x="7019924" y="3014975"/>
            <a:ext cx="1371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7" name="TextBox 216"/>
          <p:cNvSpPr txBox="1"/>
          <p:nvPr/>
        </p:nvSpPr>
        <p:spPr>
          <a:xfrm>
            <a:off x="6717268" y="1579870"/>
            <a:ext cx="369332" cy="87184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smtClean="0"/>
              <a:t>Temperature</a:t>
            </a:r>
            <a:endParaRPr lang="en-US" sz="1200" dirty="0"/>
          </a:p>
        </p:txBody>
      </p:sp>
      <p:sp>
        <p:nvSpPr>
          <p:cNvPr id="218" name="TextBox 217"/>
          <p:cNvSpPr txBox="1"/>
          <p:nvPr/>
        </p:nvSpPr>
        <p:spPr>
          <a:xfrm>
            <a:off x="7153274" y="2971800"/>
            <a:ext cx="11256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Execution time</a:t>
            </a:r>
            <a:endParaRPr lang="en-US" sz="1200" dirty="0"/>
          </a:p>
        </p:txBody>
      </p:sp>
      <p:sp>
        <p:nvSpPr>
          <p:cNvPr id="219" name="Arc 218"/>
          <p:cNvSpPr/>
          <p:nvPr/>
        </p:nvSpPr>
        <p:spPr bwMode="auto">
          <a:xfrm>
            <a:off x="7162800" y="1143000"/>
            <a:ext cx="1809750" cy="1685925"/>
          </a:xfrm>
          <a:prstGeom prst="arc">
            <a:avLst>
              <a:gd name="adj1" fmla="val 5316629"/>
              <a:gd name="adj2" fmla="val 10812062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220" name="Straight Connector 219"/>
          <p:cNvCxnSpPr/>
          <p:nvPr/>
        </p:nvCxnSpPr>
        <p:spPr bwMode="auto">
          <a:xfrm flipV="1">
            <a:off x="8088117" y="2823187"/>
            <a:ext cx="274320" cy="931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1" name="Straight Connector 220"/>
          <p:cNvCxnSpPr/>
          <p:nvPr/>
        </p:nvCxnSpPr>
        <p:spPr bwMode="auto">
          <a:xfrm>
            <a:off x="7162800" y="1812498"/>
            <a:ext cx="0" cy="18288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2" name="Oval 221"/>
          <p:cNvSpPr/>
          <p:nvPr/>
        </p:nvSpPr>
        <p:spPr bwMode="auto">
          <a:xfrm>
            <a:off x="7615237" y="158622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23" name="Oval 222"/>
          <p:cNvSpPr/>
          <p:nvPr/>
        </p:nvSpPr>
        <p:spPr bwMode="auto">
          <a:xfrm>
            <a:off x="8186737" y="2064662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24" name="Oval 223"/>
          <p:cNvSpPr/>
          <p:nvPr/>
        </p:nvSpPr>
        <p:spPr bwMode="auto">
          <a:xfrm>
            <a:off x="7967662" y="210752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25" name="Oval 224"/>
          <p:cNvSpPr/>
          <p:nvPr/>
        </p:nvSpPr>
        <p:spPr bwMode="auto">
          <a:xfrm>
            <a:off x="7984331" y="183121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26" name="Oval 225"/>
          <p:cNvSpPr/>
          <p:nvPr/>
        </p:nvSpPr>
        <p:spPr bwMode="auto">
          <a:xfrm>
            <a:off x="7948612" y="2480288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27" name="Oval 226"/>
          <p:cNvSpPr/>
          <p:nvPr/>
        </p:nvSpPr>
        <p:spPr bwMode="auto">
          <a:xfrm>
            <a:off x="7196238" y="187626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28" name="Oval 227"/>
          <p:cNvSpPr/>
          <p:nvPr/>
        </p:nvSpPr>
        <p:spPr bwMode="auto">
          <a:xfrm>
            <a:off x="8101011" y="170747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29" name="Oval 228"/>
          <p:cNvSpPr/>
          <p:nvPr/>
        </p:nvSpPr>
        <p:spPr bwMode="auto">
          <a:xfrm>
            <a:off x="8341518" y="180530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30" name="Oval 229"/>
          <p:cNvSpPr/>
          <p:nvPr/>
        </p:nvSpPr>
        <p:spPr bwMode="auto">
          <a:xfrm>
            <a:off x="8348662" y="241232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31" name="Oval 230"/>
          <p:cNvSpPr/>
          <p:nvPr/>
        </p:nvSpPr>
        <p:spPr bwMode="auto">
          <a:xfrm>
            <a:off x="8412956" y="2145542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32" name="Oval 231"/>
          <p:cNvSpPr/>
          <p:nvPr/>
        </p:nvSpPr>
        <p:spPr bwMode="auto">
          <a:xfrm>
            <a:off x="8329612" y="2670788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33" name="Oval 232"/>
          <p:cNvSpPr/>
          <p:nvPr/>
        </p:nvSpPr>
        <p:spPr bwMode="auto">
          <a:xfrm>
            <a:off x="7477226" y="207418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34" name="Oval 233"/>
          <p:cNvSpPr/>
          <p:nvPr/>
        </p:nvSpPr>
        <p:spPr bwMode="auto">
          <a:xfrm>
            <a:off x="8482011" y="201227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35" name="Oval 234"/>
          <p:cNvSpPr/>
          <p:nvPr/>
        </p:nvSpPr>
        <p:spPr bwMode="auto">
          <a:xfrm>
            <a:off x="7577137" y="181482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37" name="Oval 236"/>
          <p:cNvSpPr/>
          <p:nvPr/>
        </p:nvSpPr>
        <p:spPr bwMode="auto">
          <a:xfrm>
            <a:off x="8148637" y="2293262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38" name="Oval 237"/>
          <p:cNvSpPr/>
          <p:nvPr/>
        </p:nvSpPr>
        <p:spPr bwMode="auto">
          <a:xfrm>
            <a:off x="7929562" y="233612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39" name="Oval 238"/>
          <p:cNvSpPr/>
          <p:nvPr/>
        </p:nvSpPr>
        <p:spPr bwMode="auto">
          <a:xfrm>
            <a:off x="7946231" y="205981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40" name="Oval 239"/>
          <p:cNvSpPr/>
          <p:nvPr/>
        </p:nvSpPr>
        <p:spPr bwMode="auto">
          <a:xfrm>
            <a:off x="7539036" y="2424423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41" name="Oval 240"/>
          <p:cNvSpPr/>
          <p:nvPr/>
        </p:nvSpPr>
        <p:spPr bwMode="auto">
          <a:xfrm>
            <a:off x="7258050" y="211962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42" name="Oval 241"/>
          <p:cNvSpPr/>
          <p:nvPr/>
        </p:nvSpPr>
        <p:spPr bwMode="auto">
          <a:xfrm>
            <a:off x="8303418" y="203390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43" name="Oval 242"/>
          <p:cNvSpPr/>
          <p:nvPr/>
        </p:nvSpPr>
        <p:spPr bwMode="auto">
          <a:xfrm>
            <a:off x="8158162" y="267902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44" name="Oval 243"/>
          <p:cNvSpPr/>
          <p:nvPr/>
        </p:nvSpPr>
        <p:spPr bwMode="auto">
          <a:xfrm>
            <a:off x="8327231" y="236461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45" name="Oval 244"/>
          <p:cNvSpPr/>
          <p:nvPr/>
        </p:nvSpPr>
        <p:spPr bwMode="auto">
          <a:xfrm>
            <a:off x="7650956" y="2273658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6" name="Oval 285"/>
          <p:cNvSpPr/>
          <p:nvPr/>
        </p:nvSpPr>
        <p:spPr bwMode="auto">
          <a:xfrm>
            <a:off x="8472487" y="207895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7" name="Oval 286"/>
          <p:cNvSpPr/>
          <p:nvPr/>
        </p:nvSpPr>
        <p:spPr bwMode="auto">
          <a:xfrm>
            <a:off x="8453437" y="2337413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8" name="Oval 287"/>
          <p:cNvSpPr/>
          <p:nvPr/>
        </p:nvSpPr>
        <p:spPr bwMode="auto">
          <a:xfrm>
            <a:off x="7915275" y="1957229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9" name="Oval 288"/>
          <p:cNvSpPr/>
          <p:nvPr/>
        </p:nvSpPr>
        <p:spPr bwMode="auto">
          <a:xfrm>
            <a:off x="7881934" y="268378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90" name="Oval 289"/>
          <p:cNvSpPr/>
          <p:nvPr/>
        </p:nvSpPr>
        <p:spPr bwMode="auto">
          <a:xfrm>
            <a:off x="7722394" y="2541394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91" name="Oval 290"/>
          <p:cNvSpPr/>
          <p:nvPr/>
        </p:nvSpPr>
        <p:spPr bwMode="auto">
          <a:xfrm>
            <a:off x="8296275" y="2262029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292" name="Straight Arrow Connector 291"/>
          <p:cNvCxnSpPr/>
          <p:nvPr/>
        </p:nvCxnSpPr>
        <p:spPr bwMode="auto">
          <a:xfrm flipV="1">
            <a:off x="6589394" y="2269449"/>
            <a:ext cx="640080" cy="298333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3" name="Straight Arrow Connector 292"/>
          <p:cNvCxnSpPr/>
          <p:nvPr/>
        </p:nvCxnSpPr>
        <p:spPr bwMode="auto">
          <a:xfrm flipV="1">
            <a:off x="6772274" y="2659975"/>
            <a:ext cx="731520" cy="29863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4" name="TextBox 293"/>
          <p:cNvSpPr txBox="1"/>
          <p:nvPr/>
        </p:nvSpPr>
        <p:spPr>
          <a:xfrm>
            <a:off x="5857874" y="2447247"/>
            <a:ext cx="1157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Pareto</a:t>
            </a:r>
          </a:p>
          <a:p>
            <a:r>
              <a:rPr lang="en-US" sz="1200" dirty="0" smtClean="0">
                <a:solidFill>
                  <a:srgbClr val="FF0000"/>
                </a:solidFill>
              </a:rPr>
              <a:t>optimal designs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00"/>
                            </p:stCondLst>
                            <p:childTnLst>
                              <p:par>
                                <p:cTn id="129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6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7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500"/>
                            </p:stCondLst>
                            <p:childTnLst>
                              <p:par>
                                <p:cTn id="141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2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3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000"/>
                            </p:stCondLst>
                            <p:childTnLst>
                              <p:par>
                                <p:cTn id="147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500"/>
                            </p:stCondLst>
                            <p:childTnLst>
                              <p:par>
                                <p:cTn id="153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4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5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000"/>
                            </p:stCondLst>
                            <p:childTnLst>
                              <p:par>
                                <p:cTn id="159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4500"/>
                            </p:stCondLst>
                            <p:childTnLst>
                              <p:par>
                                <p:cTn id="165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0"/>
                            </p:stCondLst>
                            <p:childTnLst>
                              <p:par>
                                <p:cTn id="1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500"/>
                            </p:stCondLst>
                            <p:childTnLst>
                              <p:par>
                                <p:cTn id="1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6000"/>
                            </p:stCondLst>
                            <p:childTnLst>
                              <p:par>
                                <p:cTn id="1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6500"/>
                            </p:stCondLst>
                            <p:childTnLst>
                              <p:par>
                                <p:cTn id="1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217" grpId="0"/>
      <p:bldP spid="218" grpId="0"/>
      <p:bldP spid="219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7" grpId="1" animBg="1"/>
      <p:bldP spid="228" grpId="0" animBg="1"/>
      <p:bldP spid="229" grpId="0" animBg="1"/>
      <p:bldP spid="230" grpId="0" animBg="1"/>
      <p:bldP spid="231" grpId="0" animBg="1"/>
      <p:bldP spid="232" grpId="0" animBg="1"/>
      <p:bldP spid="232" grpId="1" animBg="1"/>
      <p:bldP spid="233" grpId="0" animBg="1"/>
      <p:bldP spid="234" grpId="0" animBg="1"/>
      <p:bldP spid="235" grpId="0" animBg="1"/>
      <p:bldP spid="237" grpId="0" animBg="1"/>
      <p:bldP spid="238" grpId="0" animBg="1"/>
      <p:bldP spid="239" grpId="0" animBg="1"/>
      <p:bldP spid="240" grpId="0" animBg="1"/>
      <p:bldP spid="240" grpId="1" animBg="1"/>
      <p:bldP spid="241" grpId="0" animBg="1"/>
      <p:bldP spid="241" grpId="1" animBg="1"/>
      <p:bldP spid="242" grpId="0" animBg="1"/>
      <p:bldP spid="243" grpId="0" animBg="1"/>
      <p:bldP spid="243" grpId="1" animBg="1"/>
      <p:bldP spid="244" grpId="0" animBg="1"/>
      <p:bldP spid="245" grpId="0" animBg="1"/>
      <p:bldP spid="286" grpId="0" animBg="1"/>
      <p:bldP spid="287" grpId="0" animBg="1"/>
      <p:bldP spid="288" grpId="0" animBg="1"/>
      <p:bldP spid="289" grpId="0" animBg="1"/>
      <p:bldP spid="289" grpId="1" animBg="1"/>
      <p:bldP spid="289" grpId="2" animBg="1"/>
      <p:bldP spid="290" grpId="0" animBg="1"/>
      <p:bldP spid="290" grpId="1" animBg="1"/>
      <p:bldP spid="291" grpId="0" animBg="1"/>
      <p:bldP spid="2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193007" y="1195387"/>
            <a:ext cx="8693150" cy="4900613"/>
          </a:xfrm>
        </p:spPr>
        <p:txBody>
          <a:bodyPr/>
          <a:lstStyle/>
          <a:p>
            <a:r>
              <a:rPr lang="en-US" dirty="0" smtClean="0"/>
              <a:t>Dynamic thermal </a:t>
            </a:r>
            <a:r>
              <a:rPr lang="en-US" dirty="0"/>
              <a:t>m</a:t>
            </a:r>
            <a:r>
              <a:rPr lang="en-US" dirty="0" smtClean="0"/>
              <a:t>anagement (DTM) techniques have been proposed</a:t>
            </a:r>
          </a:p>
          <a:p>
            <a:pPr lvl="1"/>
            <a:r>
              <a:rPr lang="en-US" dirty="0" smtClean="0"/>
              <a:t>Clock gating </a:t>
            </a:r>
            <a:r>
              <a:rPr lang="en-US" sz="1600" dirty="0" smtClean="0">
                <a:solidFill>
                  <a:srgbClr val="7030A0"/>
                </a:solidFill>
              </a:rPr>
              <a:t>[Brooks ‘01]</a:t>
            </a:r>
          </a:p>
          <a:p>
            <a:pPr lvl="2"/>
            <a:r>
              <a:rPr lang="en-US" dirty="0" smtClean="0"/>
              <a:t>Turn off clock signals during thermal emergencies</a:t>
            </a:r>
            <a:endParaRPr lang="en-US" sz="1400" dirty="0" smtClean="0">
              <a:solidFill>
                <a:srgbClr val="7030A0"/>
              </a:solidFill>
            </a:endParaRPr>
          </a:p>
          <a:p>
            <a:pPr lvl="1"/>
            <a:r>
              <a:rPr lang="en-US" dirty="0" smtClean="0"/>
              <a:t>Dynamic voltage scaling (DVS), dynamic frequency scaling (DFS), dynamic voltage and frequency scaling (DVFS) </a:t>
            </a:r>
            <a:r>
              <a:rPr lang="en-US" sz="1600" dirty="0" smtClean="0">
                <a:solidFill>
                  <a:srgbClr val="7030A0"/>
                </a:solidFill>
              </a:rPr>
              <a:t>[Skadron‘04]</a:t>
            </a:r>
            <a:endParaRPr lang="en-US" sz="1600" dirty="0" smtClean="0"/>
          </a:p>
          <a:p>
            <a:pPr lvl="1"/>
            <a:r>
              <a:rPr lang="en-US" dirty="0" smtClean="0"/>
              <a:t>Task migration </a:t>
            </a:r>
            <a:r>
              <a:rPr lang="en-US" sz="1600" dirty="0" smtClean="0">
                <a:solidFill>
                  <a:srgbClr val="7030A0"/>
                </a:solidFill>
              </a:rPr>
              <a:t>[</a:t>
            </a:r>
            <a:r>
              <a:rPr lang="en-US" sz="1600" dirty="0" err="1" smtClean="0">
                <a:solidFill>
                  <a:srgbClr val="7030A0"/>
                </a:solidFill>
              </a:rPr>
              <a:t>Heo</a:t>
            </a:r>
            <a:r>
              <a:rPr lang="en-US" sz="1600" dirty="0" smtClean="0">
                <a:solidFill>
                  <a:srgbClr val="7030A0"/>
                </a:solidFill>
              </a:rPr>
              <a:t> ‘03]</a:t>
            </a:r>
          </a:p>
          <a:p>
            <a:pPr lvl="2"/>
            <a:r>
              <a:rPr lang="en-US" dirty="0" smtClean="0"/>
              <a:t>Migrate tasks from hot core to cooler core to avoid thermal emergency</a:t>
            </a:r>
          </a:p>
          <a:p>
            <a:r>
              <a:rPr lang="en-US" dirty="0" smtClean="0"/>
              <a:t>DTM may adversely affect other optimization goals</a:t>
            </a:r>
          </a:p>
          <a:p>
            <a:pPr lvl="1"/>
            <a:r>
              <a:rPr lang="en-US" dirty="0" smtClean="0"/>
              <a:t>Must consider Pareto optimal configurations</a:t>
            </a:r>
          </a:p>
          <a:p>
            <a:r>
              <a:rPr lang="en-US" dirty="0" smtClean="0"/>
              <a:t>Application execution characteristics can also affect temperature</a:t>
            </a:r>
          </a:p>
          <a:p>
            <a:pPr lvl="1"/>
            <a:r>
              <a:rPr lang="en-US" dirty="0" smtClean="0"/>
              <a:t>Application characteristics: cache misses, instructions per cycle (IPC), </a:t>
            </a:r>
            <a:br>
              <a:rPr lang="en-US" dirty="0" smtClean="0"/>
            </a:br>
            <a:r>
              <a:rPr lang="en-US" dirty="0" smtClean="0"/>
              <a:t>branch </a:t>
            </a:r>
            <a:r>
              <a:rPr lang="en-US" dirty="0" err="1" smtClean="0"/>
              <a:t>mispredictions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Considering time-varying intra-application characteristics increases </a:t>
            </a:r>
            <a:br>
              <a:rPr lang="en-US" dirty="0" smtClean="0"/>
            </a:br>
            <a:r>
              <a:rPr lang="en-US" dirty="0" smtClean="0"/>
              <a:t>optimization potential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715945" y="231112"/>
            <a:ext cx="7772400" cy="91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Dynamic Thermal</a:t>
            </a:r>
            <a:r>
              <a:rPr kumimoji="0" lang="en-US" sz="40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 Management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j-ea"/>
              <a:cs typeface="Arial" pitchFamily="34" charset="0"/>
            </a:endParaRPr>
          </a:p>
        </p:txBody>
      </p:sp>
      <p:sp>
        <p:nvSpPr>
          <p:cNvPr id="2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4</a:t>
            </a:fld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47800" y="5791200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b="1" i="1" u="sng" dirty="0">
                <a:solidFill>
                  <a:srgbClr val="FF0000"/>
                </a:solidFill>
              </a:rPr>
              <a:t>Phase-based tuning optimizations react to these characteristics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193007" y="1359569"/>
            <a:ext cx="8693150" cy="4900613"/>
          </a:xfrm>
        </p:spPr>
        <p:txBody>
          <a:bodyPr/>
          <a:lstStyle/>
          <a:p>
            <a:r>
              <a:rPr lang="en-US" dirty="0" smtClean="0"/>
              <a:t>Applications have different </a:t>
            </a:r>
            <a:r>
              <a:rPr lang="en-US" i="1" dirty="0" smtClean="0">
                <a:solidFill>
                  <a:srgbClr val="FF0000"/>
                </a:solidFill>
              </a:rPr>
              <a:t>phases</a:t>
            </a:r>
            <a:r>
              <a:rPr lang="en-US" dirty="0" smtClean="0"/>
              <a:t> with different configuration requirements</a:t>
            </a:r>
          </a:p>
          <a:p>
            <a:pPr lvl="1"/>
            <a:r>
              <a:rPr lang="en-US" dirty="0" smtClean="0"/>
              <a:t>A phase is </a:t>
            </a:r>
            <a:r>
              <a:rPr lang="en-US" dirty="0"/>
              <a:t>a length of execution where application characteristics </a:t>
            </a:r>
            <a:r>
              <a:rPr lang="en-US" dirty="0" smtClean="0"/>
              <a:t>(e.g., cache miss rates, branch </a:t>
            </a:r>
            <a:r>
              <a:rPr lang="en-US" dirty="0" err="1" smtClean="0"/>
              <a:t>mispredicts</a:t>
            </a:r>
            <a:r>
              <a:rPr lang="en-US" dirty="0" smtClean="0"/>
              <a:t>, instructions per cycle, etc.) are </a:t>
            </a:r>
            <a:r>
              <a:rPr lang="en-US" dirty="0"/>
              <a:t>relatively stable</a:t>
            </a:r>
          </a:p>
          <a:p>
            <a:r>
              <a:rPr lang="en-US" dirty="0" smtClean="0"/>
              <a:t>Tune when phases change, rather than when applications change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1000125" y="3214688"/>
            <a:ext cx="3971927" cy="747712"/>
            <a:chOff x="493" y="2248"/>
            <a:chExt cx="2502" cy="471"/>
          </a:xfrm>
        </p:grpSpPr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493" y="2640"/>
              <a:ext cx="261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754" y="2414"/>
              <a:ext cx="0" cy="22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754" y="2419"/>
              <a:ext cx="329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1106" y="2419"/>
              <a:ext cx="0" cy="30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1123" y="2719"/>
              <a:ext cx="44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1581" y="2497"/>
              <a:ext cx="0" cy="22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1581" y="2502"/>
              <a:ext cx="369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1950" y="2350"/>
              <a:ext cx="0" cy="15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1950" y="2349"/>
              <a:ext cx="300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2266" y="2248"/>
              <a:ext cx="729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400" dirty="0">
                  <a:solidFill>
                    <a:schemeClr val="hlink"/>
                  </a:solidFill>
                  <a:latin typeface="Tahoma" pitchFamily="16" charset="0"/>
                </a:rPr>
                <a:t>Base </a:t>
              </a:r>
              <a:r>
                <a:rPr lang="en-US" sz="1400" dirty="0" smtClean="0">
                  <a:solidFill>
                    <a:schemeClr val="hlink"/>
                  </a:solidFill>
                  <a:latin typeface="Tahoma" pitchFamily="16" charset="0"/>
                </a:rPr>
                <a:t>energy</a:t>
              </a:r>
              <a:endParaRPr lang="en-US" sz="1400" dirty="0">
                <a:solidFill>
                  <a:schemeClr val="hlink"/>
                </a:solidFill>
                <a:latin typeface="Tahoma" pitchFamily="16" charset="0"/>
              </a:endParaRPr>
            </a:p>
          </p:txBody>
        </p:sp>
      </p:grpSp>
      <p:grpSp>
        <p:nvGrpSpPr>
          <p:cNvPr id="17" name="Group 17"/>
          <p:cNvGrpSpPr>
            <a:grpSpLocks/>
          </p:cNvGrpSpPr>
          <p:nvPr/>
        </p:nvGrpSpPr>
        <p:grpSpPr bwMode="auto">
          <a:xfrm>
            <a:off x="1000125" y="4278313"/>
            <a:ext cx="4456113" cy="307975"/>
            <a:chOff x="1807" y="3409"/>
            <a:chExt cx="2807" cy="194"/>
          </a:xfrm>
        </p:grpSpPr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1807" y="3436"/>
              <a:ext cx="251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2063" y="3436"/>
              <a:ext cx="0" cy="69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2068" y="3515"/>
              <a:ext cx="349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2417" y="3515"/>
              <a:ext cx="5" cy="84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2422" y="3599"/>
              <a:ext cx="468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 flipH="1" flipV="1">
              <a:off x="2890" y="3451"/>
              <a:ext cx="5" cy="148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2895" y="3451"/>
              <a:ext cx="393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 flipV="1">
              <a:off x="3279" y="3456"/>
              <a:ext cx="5" cy="143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3279" y="3594"/>
              <a:ext cx="339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3618" y="3409"/>
              <a:ext cx="996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400" dirty="0">
                  <a:solidFill>
                    <a:srgbClr val="9933FF"/>
                  </a:solidFill>
                  <a:latin typeface="Tahoma" pitchFamily="16" charset="0"/>
                </a:rPr>
                <a:t>Application</a:t>
              </a:r>
              <a:r>
                <a:rPr lang="en-US" sz="1400" dirty="0" smtClean="0">
                  <a:solidFill>
                    <a:srgbClr val="9933FF"/>
                  </a:solidFill>
                  <a:latin typeface="Tahoma" pitchFamily="16" charset="0"/>
                </a:rPr>
                <a:t>-based</a:t>
              </a:r>
              <a:endParaRPr lang="en-US" sz="1400" dirty="0">
                <a:solidFill>
                  <a:srgbClr val="9933FF"/>
                </a:solidFill>
                <a:latin typeface="Tahoma" pitchFamily="16" charset="0"/>
              </a:endParaRPr>
            </a:p>
          </p:txBody>
        </p: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552450" y="3200400"/>
            <a:ext cx="3252788" cy="2185988"/>
            <a:chOff x="1525" y="2730"/>
            <a:chExt cx="2049" cy="1377"/>
          </a:xfrm>
        </p:grpSpPr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1802" y="2875"/>
              <a:ext cx="0" cy="10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1802" y="3899"/>
              <a:ext cx="17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Text Box 31"/>
            <p:cNvSpPr txBox="1">
              <a:spLocks noChangeArrowheads="1"/>
            </p:cNvSpPr>
            <p:nvPr/>
          </p:nvSpPr>
          <p:spPr bwMode="auto">
            <a:xfrm>
              <a:off x="2398" y="3895"/>
              <a:ext cx="39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600">
                  <a:latin typeface="Tahoma" pitchFamily="16" charset="0"/>
                </a:rPr>
                <a:t>Time</a:t>
              </a:r>
            </a:p>
          </p:txBody>
        </p:sp>
        <p:sp>
          <p:nvSpPr>
            <p:cNvPr id="33" name="Text Box 32"/>
            <p:cNvSpPr txBox="1">
              <a:spLocks noChangeArrowheads="1"/>
            </p:cNvSpPr>
            <p:nvPr/>
          </p:nvSpPr>
          <p:spPr bwMode="auto">
            <a:xfrm rot="-5400000">
              <a:off x="988" y="3267"/>
              <a:ext cx="128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600">
                  <a:latin typeface="Tahoma" pitchFamily="16" charset="0"/>
                </a:rPr>
                <a:t>Energy Consumption</a:t>
              </a:r>
            </a:p>
          </p:txBody>
        </p:sp>
      </p:grp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1008063" y="4476750"/>
            <a:ext cx="4046540" cy="307975"/>
            <a:chOff x="1812" y="3534"/>
            <a:chExt cx="2549" cy="194"/>
          </a:xfrm>
        </p:grpSpPr>
        <p:sp>
          <p:nvSpPr>
            <p:cNvPr id="35" name="Text Box 34"/>
            <p:cNvSpPr txBox="1">
              <a:spLocks noChangeArrowheads="1"/>
            </p:cNvSpPr>
            <p:nvPr/>
          </p:nvSpPr>
          <p:spPr bwMode="auto">
            <a:xfrm>
              <a:off x="3614" y="3534"/>
              <a:ext cx="747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400" dirty="0">
                  <a:solidFill>
                    <a:schemeClr val="folHlink"/>
                  </a:solidFill>
                  <a:latin typeface="Tahoma" pitchFamily="16" charset="0"/>
                </a:rPr>
                <a:t>Phase</a:t>
              </a:r>
              <a:r>
                <a:rPr lang="en-US" sz="1400" dirty="0" smtClean="0">
                  <a:solidFill>
                    <a:schemeClr val="folHlink"/>
                  </a:solidFill>
                  <a:latin typeface="Tahoma" pitchFamily="16" charset="0"/>
                </a:rPr>
                <a:t>-based</a:t>
              </a:r>
              <a:endParaRPr lang="en-US" sz="1400" dirty="0">
                <a:solidFill>
                  <a:schemeClr val="folHlink"/>
                </a:solidFill>
                <a:latin typeface="Tahoma" pitchFamily="16" charset="0"/>
              </a:endParaRPr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1812" y="3648"/>
              <a:ext cx="251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2078" y="3707"/>
              <a:ext cx="334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2427" y="3613"/>
              <a:ext cx="468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2895" y="3658"/>
              <a:ext cx="37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>
              <a:off x="3274" y="3628"/>
              <a:ext cx="335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>
              <a:off x="2073" y="3648"/>
              <a:ext cx="0" cy="59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>
              <a:off x="2422" y="3614"/>
              <a:ext cx="0" cy="93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>
              <a:off x="2890" y="3614"/>
              <a:ext cx="0" cy="39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>
              <a:off x="3274" y="3628"/>
              <a:ext cx="0" cy="3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5" name="Group 44"/>
          <p:cNvGrpSpPr>
            <a:grpSpLocks/>
          </p:cNvGrpSpPr>
          <p:nvPr/>
        </p:nvGrpSpPr>
        <p:grpSpPr bwMode="auto">
          <a:xfrm>
            <a:off x="1333500" y="3206751"/>
            <a:ext cx="2108201" cy="2890838"/>
            <a:chOff x="703" y="2243"/>
            <a:chExt cx="1328" cy="1821"/>
          </a:xfrm>
        </p:grpSpPr>
        <p:grpSp>
          <p:nvGrpSpPr>
            <p:cNvPr id="46" name="Group 45"/>
            <p:cNvGrpSpPr>
              <a:grpSpLocks/>
            </p:cNvGrpSpPr>
            <p:nvPr/>
          </p:nvGrpSpPr>
          <p:grpSpPr bwMode="auto">
            <a:xfrm>
              <a:off x="752" y="2243"/>
              <a:ext cx="1214" cy="1480"/>
              <a:chOff x="752" y="2243"/>
              <a:chExt cx="1214" cy="1480"/>
            </a:xfrm>
          </p:grpSpPr>
          <p:sp>
            <p:nvSpPr>
              <p:cNvPr id="52" name="Line 46"/>
              <p:cNvSpPr>
                <a:spLocks noChangeShapeType="1"/>
              </p:cNvSpPr>
              <p:nvPr/>
            </p:nvSpPr>
            <p:spPr bwMode="auto">
              <a:xfrm>
                <a:off x="752" y="2250"/>
                <a:ext cx="0" cy="1465"/>
              </a:xfrm>
              <a:prstGeom prst="line">
                <a:avLst/>
              </a:prstGeom>
              <a:noFill/>
              <a:ln w="28575">
                <a:solidFill>
                  <a:srgbClr val="A90D2B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47"/>
              <p:cNvSpPr>
                <a:spLocks noChangeShapeType="1"/>
              </p:cNvSpPr>
              <p:nvPr/>
            </p:nvSpPr>
            <p:spPr bwMode="auto">
              <a:xfrm>
                <a:off x="1110" y="2250"/>
                <a:ext cx="0" cy="1465"/>
              </a:xfrm>
              <a:prstGeom prst="line">
                <a:avLst/>
              </a:prstGeom>
              <a:noFill/>
              <a:ln w="28575">
                <a:solidFill>
                  <a:srgbClr val="A90D2B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48"/>
              <p:cNvSpPr>
                <a:spLocks noChangeShapeType="1"/>
              </p:cNvSpPr>
              <p:nvPr/>
            </p:nvSpPr>
            <p:spPr bwMode="auto">
              <a:xfrm>
                <a:off x="1594" y="2258"/>
                <a:ext cx="0" cy="1465"/>
              </a:xfrm>
              <a:prstGeom prst="line">
                <a:avLst/>
              </a:prstGeom>
              <a:noFill/>
              <a:ln w="28575">
                <a:solidFill>
                  <a:srgbClr val="A90D2B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49"/>
              <p:cNvSpPr>
                <a:spLocks noChangeShapeType="1"/>
              </p:cNvSpPr>
              <p:nvPr/>
            </p:nvSpPr>
            <p:spPr bwMode="auto">
              <a:xfrm>
                <a:off x="1966" y="2243"/>
                <a:ext cx="0" cy="1465"/>
              </a:xfrm>
              <a:prstGeom prst="line">
                <a:avLst/>
              </a:prstGeom>
              <a:noFill/>
              <a:ln w="28575">
                <a:solidFill>
                  <a:srgbClr val="A90D2B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" name="Text Box 50"/>
            <p:cNvSpPr txBox="1">
              <a:spLocks noChangeArrowheads="1"/>
            </p:cNvSpPr>
            <p:nvPr/>
          </p:nvSpPr>
          <p:spPr bwMode="auto">
            <a:xfrm>
              <a:off x="703" y="3851"/>
              <a:ext cx="132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600" dirty="0">
                  <a:solidFill>
                    <a:srgbClr val="A90D2B"/>
                  </a:solidFill>
                  <a:latin typeface="Tahoma" pitchFamily="16" charset="0"/>
                </a:rPr>
                <a:t>Change </a:t>
              </a:r>
              <a:r>
                <a:rPr lang="en-US" sz="1600" dirty="0" smtClean="0">
                  <a:solidFill>
                    <a:srgbClr val="A90D2B"/>
                  </a:solidFill>
                  <a:latin typeface="Tahoma" pitchFamily="16" charset="0"/>
                </a:rPr>
                <a:t>configuration</a:t>
              </a:r>
              <a:endParaRPr lang="en-US" sz="1600" dirty="0">
                <a:solidFill>
                  <a:srgbClr val="A90D2B"/>
                </a:solidFill>
                <a:latin typeface="Tahoma" pitchFamily="16" charset="0"/>
              </a:endParaRPr>
            </a:p>
          </p:txBody>
        </p:sp>
        <p:sp>
          <p:nvSpPr>
            <p:cNvPr id="48" name="Line 51"/>
            <p:cNvSpPr>
              <a:spLocks noChangeShapeType="1"/>
            </p:cNvSpPr>
            <p:nvPr/>
          </p:nvSpPr>
          <p:spPr bwMode="auto">
            <a:xfrm flipH="1" flipV="1">
              <a:off x="776" y="3770"/>
              <a:ext cx="167" cy="135"/>
            </a:xfrm>
            <a:prstGeom prst="line">
              <a:avLst/>
            </a:prstGeom>
            <a:noFill/>
            <a:ln w="9525">
              <a:solidFill>
                <a:srgbClr val="A90D2B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52"/>
            <p:cNvSpPr>
              <a:spLocks noChangeShapeType="1"/>
            </p:cNvSpPr>
            <p:nvPr/>
          </p:nvSpPr>
          <p:spPr bwMode="auto">
            <a:xfrm flipH="1" flipV="1">
              <a:off x="1125" y="3770"/>
              <a:ext cx="31" cy="111"/>
            </a:xfrm>
            <a:prstGeom prst="line">
              <a:avLst/>
            </a:prstGeom>
            <a:noFill/>
            <a:ln w="9525">
              <a:solidFill>
                <a:srgbClr val="A90D2B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53"/>
            <p:cNvSpPr>
              <a:spLocks noChangeShapeType="1"/>
            </p:cNvSpPr>
            <p:nvPr/>
          </p:nvSpPr>
          <p:spPr bwMode="auto">
            <a:xfrm flipV="1">
              <a:off x="1529" y="3786"/>
              <a:ext cx="39" cy="111"/>
            </a:xfrm>
            <a:prstGeom prst="line">
              <a:avLst/>
            </a:prstGeom>
            <a:noFill/>
            <a:ln w="9525">
              <a:solidFill>
                <a:srgbClr val="A90D2B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54"/>
            <p:cNvSpPr>
              <a:spLocks noChangeShapeType="1"/>
            </p:cNvSpPr>
            <p:nvPr/>
          </p:nvSpPr>
          <p:spPr bwMode="auto">
            <a:xfrm flipV="1">
              <a:off x="1782" y="3778"/>
              <a:ext cx="135" cy="143"/>
            </a:xfrm>
            <a:prstGeom prst="line">
              <a:avLst/>
            </a:prstGeom>
            <a:noFill/>
            <a:ln w="9525">
              <a:solidFill>
                <a:srgbClr val="A90D2B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6" name="Text Box 55"/>
          <p:cNvSpPr txBox="1">
            <a:spLocks noChangeArrowheads="1"/>
          </p:cNvSpPr>
          <p:nvPr/>
        </p:nvSpPr>
        <p:spPr bwMode="auto">
          <a:xfrm>
            <a:off x="4267200" y="3612178"/>
            <a:ext cx="47783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+mn-lt"/>
                <a:cs typeface="Arial" pitchFamily="34" charset="0"/>
              </a:rPr>
              <a:t>Greater savings when </a:t>
            </a:r>
            <a:r>
              <a:rPr lang="en-US" sz="14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tuning is </a:t>
            </a:r>
            <a:r>
              <a:rPr lang="en-US" sz="1400" b="1" dirty="0">
                <a:solidFill>
                  <a:srgbClr val="FF0000"/>
                </a:solidFill>
                <a:latin typeface="+mn-lt"/>
                <a:cs typeface="Arial" pitchFamily="34" charset="0"/>
              </a:rPr>
              <a:t>phase-based, </a:t>
            </a:r>
            <a:endParaRPr lang="en-US" sz="1400" b="1" dirty="0" smtClean="0">
              <a:solidFill>
                <a:srgbClr val="FF0000"/>
              </a:solidFill>
              <a:latin typeface="+mn-lt"/>
              <a:cs typeface="Arial" pitchFamily="34" charset="0"/>
            </a:endParaRP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rather </a:t>
            </a:r>
            <a:r>
              <a:rPr lang="en-US" sz="1400" b="1" dirty="0">
                <a:solidFill>
                  <a:srgbClr val="FF0000"/>
                </a:solidFill>
                <a:latin typeface="+mn-lt"/>
                <a:cs typeface="Arial" pitchFamily="34" charset="0"/>
              </a:rPr>
              <a:t>than </a:t>
            </a:r>
            <a:r>
              <a:rPr lang="en-US" sz="14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application-based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7" name="Title 1"/>
          <p:cNvSpPr txBox="1">
            <a:spLocks/>
          </p:cNvSpPr>
          <p:nvPr/>
        </p:nvSpPr>
        <p:spPr bwMode="auto">
          <a:xfrm>
            <a:off x="715945" y="304800"/>
            <a:ext cx="7772400" cy="91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accent2"/>
                </a:solidFill>
                <a:latin typeface="+mn-lt"/>
                <a:ea typeface="+mj-ea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Times"/>
              </a:defRPr>
            </a:lvl9pPr>
          </a:lstStyle>
          <a:p>
            <a:r>
              <a:rPr lang="en-US" kern="0" dirty="0" smtClean="0"/>
              <a:t>Phase-based Tuning</a:t>
            </a:r>
            <a:endParaRPr lang="en-US" kern="0" dirty="0"/>
          </a:p>
        </p:txBody>
      </p:sp>
      <p:sp>
        <p:nvSpPr>
          <p:cNvPr id="5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5</a:t>
            </a:fld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675190" y="4959655"/>
            <a:ext cx="43122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How to determine each phase’s Pareto optimal 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configurations to optimize 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energy, execution time, and temperature?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 smtClean="0"/>
              <a:t>Thermal-aware </a:t>
            </a:r>
            <a:br>
              <a:rPr lang="en-US" dirty="0" smtClean="0"/>
            </a:br>
            <a:r>
              <a:rPr lang="en-US" dirty="0" smtClean="0"/>
              <a:t>Phase-based Tuning (</a:t>
            </a:r>
            <a:r>
              <a:rPr lang="en-US" dirty="0" err="1" smtClean="0"/>
              <a:t>TaPT</a:t>
            </a:r>
            <a:r>
              <a:rPr lang="en-US" dirty="0" smtClean="0"/>
              <a:t>)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193007" y="1752600"/>
            <a:ext cx="8693150" cy="4038600"/>
          </a:xfrm>
        </p:spPr>
        <p:txBody>
          <a:bodyPr/>
          <a:lstStyle/>
          <a:p>
            <a:r>
              <a:rPr lang="en-US" sz="2000" dirty="0" smtClean="0"/>
              <a:t>We propose </a:t>
            </a:r>
            <a:r>
              <a:rPr lang="en-US" sz="2000" dirty="0" err="1" smtClean="0"/>
              <a:t>TaPT</a:t>
            </a:r>
            <a:r>
              <a:rPr lang="en-US" sz="2000" dirty="0" smtClean="0"/>
              <a:t> for fine-grained dynamic thermal management (DTM) and phase-based optimization</a:t>
            </a:r>
          </a:p>
          <a:p>
            <a:pPr lvl="1"/>
            <a:r>
              <a:rPr lang="en-US" sz="1800" dirty="0" smtClean="0"/>
              <a:t>Multi-objective optimization problem</a:t>
            </a:r>
          </a:p>
          <a:p>
            <a:pPr lvl="2"/>
            <a:r>
              <a:rPr lang="en-US" sz="1600" dirty="0" smtClean="0"/>
              <a:t>Optimize energy, </a:t>
            </a:r>
            <a:r>
              <a:rPr lang="en-US" dirty="0" smtClean="0"/>
              <a:t>execution time</a:t>
            </a:r>
            <a:r>
              <a:rPr lang="en-US" sz="1600" dirty="0" smtClean="0"/>
              <a:t>, and temperature</a:t>
            </a:r>
          </a:p>
          <a:p>
            <a:r>
              <a:rPr lang="en-US" dirty="0" smtClean="0"/>
              <a:t>Combines phase-based cache tuning and DTM</a:t>
            </a:r>
          </a:p>
          <a:p>
            <a:pPr lvl="1"/>
            <a:r>
              <a:rPr lang="en-US" dirty="0" smtClean="0"/>
              <a:t>Cache tuning determines best cache configurations: cache size, line size, and associativity</a:t>
            </a:r>
          </a:p>
          <a:p>
            <a:pPr lvl="1"/>
            <a:r>
              <a:rPr lang="en-US" dirty="0" smtClean="0"/>
              <a:t>Uses dynamic frequency scaling for DTM</a:t>
            </a:r>
          </a:p>
          <a:p>
            <a:r>
              <a:rPr lang="en-US" dirty="0" smtClean="0"/>
              <a:t>Determines Pareto optimal configurations</a:t>
            </a:r>
          </a:p>
          <a:p>
            <a:pPr lvl="1"/>
            <a:r>
              <a:rPr lang="en-US" dirty="0" smtClean="0"/>
              <a:t>Cache configurations and clock frequency</a:t>
            </a:r>
          </a:p>
          <a:p>
            <a:r>
              <a:rPr lang="en-US" sz="2000" dirty="0" smtClean="0"/>
              <a:t>Uses designer-selected priority settings (execution time, energy, temperature) </a:t>
            </a:r>
          </a:p>
          <a:p>
            <a:r>
              <a:rPr lang="en-US" sz="2000" dirty="0" err="1" smtClean="0"/>
              <a:t>TaPT</a:t>
            </a:r>
            <a:r>
              <a:rPr lang="en-US" sz="2000" dirty="0" smtClean="0"/>
              <a:t> is based on Strength Pareto Evolutionary Algorithm II (SPEA2) </a:t>
            </a:r>
            <a:r>
              <a:rPr lang="en-US" sz="1400" dirty="0" smtClean="0"/>
              <a:t>[</a:t>
            </a:r>
            <a:r>
              <a:rPr lang="en-US" sz="1400" dirty="0" err="1" smtClean="0"/>
              <a:t>Zitzler</a:t>
            </a:r>
            <a:r>
              <a:rPr lang="en-US" sz="1400" dirty="0" smtClean="0"/>
              <a:t> ‘01] </a:t>
            </a:r>
          </a:p>
          <a:p>
            <a:pPr lvl="1">
              <a:buNone/>
            </a:pPr>
            <a:endParaRPr lang="en-US" sz="2000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6</a:t>
            </a:fld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862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Rectangle 692"/>
          <p:cNvSpPr/>
          <p:nvPr/>
        </p:nvSpPr>
        <p:spPr bwMode="auto">
          <a:xfrm>
            <a:off x="239233" y="1447800"/>
            <a:ext cx="8610600" cy="4800600"/>
          </a:xfrm>
          <a:prstGeom prst="rect">
            <a:avLst/>
          </a:prstGeom>
          <a:gradFill>
            <a:gsLst>
              <a:gs pos="0">
                <a:srgbClr val="FFEFD1">
                  <a:alpha val="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dirty="0" smtClean="0"/>
              <a:t>Overview of SPEA2 Algorithm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04035" y="1826942"/>
            <a:ext cx="2268537" cy="2168525"/>
            <a:chOff x="721706" y="1826942"/>
            <a:chExt cx="2268537" cy="2168525"/>
          </a:xfrm>
        </p:grpSpPr>
        <p:sp>
          <p:nvSpPr>
            <p:cNvPr id="7" name="Oval 30"/>
            <p:cNvSpPr>
              <a:spLocks noChangeArrowheads="1"/>
            </p:cNvSpPr>
            <p:nvPr/>
          </p:nvSpPr>
          <p:spPr bwMode="auto">
            <a:xfrm>
              <a:off x="721706" y="1826942"/>
              <a:ext cx="2268537" cy="2168525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" name="Group 59"/>
            <p:cNvGrpSpPr/>
            <p:nvPr/>
          </p:nvGrpSpPr>
          <p:grpSpPr>
            <a:xfrm>
              <a:off x="1448624" y="2645237"/>
              <a:ext cx="470597" cy="403609"/>
              <a:chOff x="2121877" y="3069771"/>
              <a:chExt cx="470597" cy="403609"/>
            </a:xfrm>
          </p:grpSpPr>
          <p:sp>
            <p:nvSpPr>
              <p:cNvPr id="9" name="Cross 8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0" name="Cross 9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1" name="Cross 10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2" name="Cross 11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3" name="Cross 12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4" name="Cross 13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5" name="Cross 14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17" name="Group 109"/>
            <p:cNvGrpSpPr/>
            <p:nvPr/>
          </p:nvGrpSpPr>
          <p:grpSpPr>
            <a:xfrm>
              <a:off x="1791943" y="2405751"/>
              <a:ext cx="470597" cy="403609"/>
              <a:chOff x="2121877" y="3069771"/>
              <a:chExt cx="470597" cy="403609"/>
            </a:xfrm>
          </p:grpSpPr>
          <p:sp>
            <p:nvSpPr>
              <p:cNvPr id="18" name="Cross 17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9" name="Cross 18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1" name="Cross 20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2" name="Cross 21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3" name="Cross 22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4" name="Cross 23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5" name="Cross 24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26" name="Group 117"/>
            <p:cNvGrpSpPr/>
            <p:nvPr/>
          </p:nvGrpSpPr>
          <p:grpSpPr>
            <a:xfrm>
              <a:off x="1884052" y="2839505"/>
              <a:ext cx="470597" cy="403609"/>
              <a:chOff x="2121877" y="3069771"/>
              <a:chExt cx="470597" cy="403609"/>
            </a:xfrm>
          </p:grpSpPr>
          <p:sp>
            <p:nvSpPr>
              <p:cNvPr id="27" name="Cross 26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8" name="Cross 27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9" name="Cross 28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0" name="Cross 29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1" name="Cross 30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2" name="Cross 31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3" name="Cross 32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34" name="Group 125"/>
            <p:cNvGrpSpPr/>
            <p:nvPr/>
          </p:nvGrpSpPr>
          <p:grpSpPr>
            <a:xfrm>
              <a:off x="1219200" y="3310085"/>
              <a:ext cx="470597" cy="403609"/>
              <a:chOff x="2121877" y="3069771"/>
              <a:chExt cx="470597" cy="403609"/>
            </a:xfrm>
          </p:grpSpPr>
          <p:sp>
            <p:nvSpPr>
              <p:cNvPr id="35" name="Cross 34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6" name="Cross 35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7" name="Cross 36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8" name="Cross 37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9" name="Cross 38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0" name="Cross 39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1" name="Cross 40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42" name="Group 133"/>
            <p:cNvGrpSpPr/>
            <p:nvPr/>
          </p:nvGrpSpPr>
          <p:grpSpPr>
            <a:xfrm>
              <a:off x="1562519" y="3070599"/>
              <a:ext cx="470597" cy="403609"/>
              <a:chOff x="2121877" y="3069771"/>
              <a:chExt cx="470597" cy="403609"/>
            </a:xfrm>
          </p:grpSpPr>
          <p:sp>
            <p:nvSpPr>
              <p:cNvPr id="43" name="Cross 42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4" name="Cross 43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5" name="Cross 44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6" name="Cross 45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7" name="Cross 46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8" name="Cross 47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9" name="Cross 48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50" name="Group 141"/>
            <p:cNvGrpSpPr/>
            <p:nvPr/>
          </p:nvGrpSpPr>
          <p:grpSpPr>
            <a:xfrm>
              <a:off x="1654628" y="3504353"/>
              <a:ext cx="470597" cy="403609"/>
              <a:chOff x="2121877" y="3069771"/>
              <a:chExt cx="470597" cy="403609"/>
            </a:xfrm>
          </p:grpSpPr>
          <p:sp>
            <p:nvSpPr>
              <p:cNvPr id="51" name="Cross 50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2" name="Cross 51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3" name="Cross 52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4" name="Cross 53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5" name="Cross 54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6" name="Cross 55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7" name="Cross 56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58" name="Group 149"/>
            <p:cNvGrpSpPr/>
            <p:nvPr/>
          </p:nvGrpSpPr>
          <p:grpSpPr>
            <a:xfrm>
              <a:off x="859162" y="3040500"/>
              <a:ext cx="470597" cy="403609"/>
              <a:chOff x="2121877" y="3069771"/>
              <a:chExt cx="470597" cy="403609"/>
            </a:xfrm>
          </p:grpSpPr>
          <p:sp>
            <p:nvSpPr>
              <p:cNvPr id="59" name="Cross 58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0" name="Cross 59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1" name="Cross 60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2" name="Cross 61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3" name="Cross 62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4" name="Cross 63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5" name="Cross 64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66" name="Group 157"/>
            <p:cNvGrpSpPr/>
            <p:nvPr/>
          </p:nvGrpSpPr>
          <p:grpSpPr>
            <a:xfrm>
              <a:off x="1091950" y="2097630"/>
              <a:ext cx="470597" cy="403609"/>
              <a:chOff x="2121877" y="3069771"/>
              <a:chExt cx="470597" cy="403609"/>
            </a:xfrm>
          </p:grpSpPr>
          <p:sp>
            <p:nvSpPr>
              <p:cNvPr id="67" name="Cross 66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8" name="Cross 67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9" name="Cross 68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70" name="Cross 69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71" name="Cross 70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72" name="Cross 71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73" name="Cross 72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74" name="Group 165"/>
            <p:cNvGrpSpPr/>
            <p:nvPr/>
          </p:nvGrpSpPr>
          <p:grpSpPr>
            <a:xfrm>
              <a:off x="973044" y="2591673"/>
              <a:ext cx="470597" cy="403609"/>
              <a:chOff x="2121877" y="3069771"/>
              <a:chExt cx="470597" cy="403609"/>
            </a:xfrm>
          </p:grpSpPr>
          <p:sp>
            <p:nvSpPr>
              <p:cNvPr id="75" name="Cross 74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76" name="Cross 75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77" name="Cross 76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78" name="Cross 77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79" name="Cross 78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80" name="Cross 79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81" name="Cross 80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82" name="Group 173"/>
            <p:cNvGrpSpPr/>
            <p:nvPr/>
          </p:nvGrpSpPr>
          <p:grpSpPr>
            <a:xfrm>
              <a:off x="1564180" y="1916731"/>
              <a:ext cx="470597" cy="403609"/>
              <a:chOff x="2121877" y="3069771"/>
              <a:chExt cx="470597" cy="403609"/>
            </a:xfrm>
          </p:grpSpPr>
          <p:sp>
            <p:nvSpPr>
              <p:cNvPr id="83" name="Cross 82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84" name="Cross 83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85" name="Cross 84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86" name="Cross 85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87" name="Cross 86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88" name="Cross 87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89" name="Cross 88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90" name="Group 181"/>
            <p:cNvGrpSpPr/>
            <p:nvPr/>
          </p:nvGrpSpPr>
          <p:grpSpPr>
            <a:xfrm>
              <a:off x="2028079" y="1958599"/>
              <a:ext cx="470597" cy="403609"/>
              <a:chOff x="2121877" y="3069771"/>
              <a:chExt cx="470597" cy="403609"/>
            </a:xfrm>
          </p:grpSpPr>
          <p:sp>
            <p:nvSpPr>
              <p:cNvPr id="91" name="Cross 90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92" name="Cross 91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93" name="Cross 92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94" name="Cross 93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95" name="Cross 94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96" name="Cross 95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97" name="Cross 96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98" name="Group 189"/>
            <p:cNvGrpSpPr/>
            <p:nvPr/>
          </p:nvGrpSpPr>
          <p:grpSpPr>
            <a:xfrm>
              <a:off x="1446949" y="2231579"/>
              <a:ext cx="470597" cy="403609"/>
              <a:chOff x="2121877" y="3069771"/>
              <a:chExt cx="470597" cy="403609"/>
            </a:xfrm>
          </p:grpSpPr>
          <p:sp>
            <p:nvSpPr>
              <p:cNvPr id="99" name="Cross 98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00" name="Cross 99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01" name="Cross 100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02" name="Cross 101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03" name="Cross 102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04" name="Cross 103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05" name="Cross 104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106" name="Group 197"/>
            <p:cNvGrpSpPr/>
            <p:nvPr/>
          </p:nvGrpSpPr>
          <p:grpSpPr>
            <a:xfrm>
              <a:off x="2232395" y="2404076"/>
              <a:ext cx="470597" cy="403609"/>
              <a:chOff x="2121877" y="3069771"/>
              <a:chExt cx="470597" cy="403609"/>
            </a:xfrm>
          </p:grpSpPr>
          <p:sp>
            <p:nvSpPr>
              <p:cNvPr id="107" name="Cross 106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08" name="Cross 107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09" name="Cross 108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10" name="Cross 109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11" name="Cross 110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12" name="Cross 111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13" name="Cross 112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114" name="Group 205"/>
            <p:cNvGrpSpPr/>
            <p:nvPr/>
          </p:nvGrpSpPr>
          <p:grpSpPr>
            <a:xfrm>
              <a:off x="1654615" y="3494322"/>
              <a:ext cx="470597" cy="403609"/>
              <a:chOff x="2121877" y="3069771"/>
              <a:chExt cx="470597" cy="403609"/>
            </a:xfrm>
          </p:grpSpPr>
          <p:sp>
            <p:nvSpPr>
              <p:cNvPr id="115" name="Cross 114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16" name="Cross 115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17" name="Cross 116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18" name="Cross 117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19" name="Cross 118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20" name="Cross 119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21" name="Cross 120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122" name="Group 213"/>
            <p:cNvGrpSpPr/>
            <p:nvPr/>
          </p:nvGrpSpPr>
          <p:grpSpPr>
            <a:xfrm>
              <a:off x="1798642" y="2613416"/>
              <a:ext cx="470597" cy="403609"/>
              <a:chOff x="2121877" y="3069771"/>
              <a:chExt cx="470597" cy="403609"/>
            </a:xfrm>
          </p:grpSpPr>
          <p:sp>
            <p:nvSpPr>
              <p:cNvPr id="123" name="Cross 122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24" name="Cross 123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25" name="Cross 124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26" name="Cross 125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27" name="Cross 126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28" name="Cross 127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29" name="Cross 128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130" name="Group 221"/>
            <p:cNvGrpSpPr/>
            <p:nvPr/>
          </p:nvGrpSpPr>
          <p:grpSpPr>
            <a:xfrm>
              <a:off x="1217512" y="2886396"/>
              <a:ext cx="470597" cy="403609"/>
              <a:chOff x="2121877" y="3069771"/>
              <a:chExt cx="470597" cy="403609"/>
            </a:xfrm>
          </p:grpSpPr>
          <p:sp>
            <p:nvSpPr>
              <p:cNvPr id="131" name="Cross 130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32" name="Cross 131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33" name="Cross 132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34" name="Cross 133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35" name="Cross 134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36" name="Cross 135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37" name="Cross 136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138" name="Group 229"/>
            <p:cNvGrpSpPr/>
            <p:nvPr/>
          </p:nvGrpSpPr>
          <p:grpSpPr>
            <a:xfrm>
              <a:off x="2002958" y="3058893"/>
              <a:ext cx="470597" cy="403609"/>
              <a:chOff x="2121877" y="3069771"/>
              <a:chExt cx="470597" cy="403609"/>
            </a:xfrm>
          </p:grpSpPr>
          <p:sp>
            <p:nvSpPr>
              <p:cNvPr id="139" name="Cross 138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40" name="Cross 139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41" name="Cross 140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42" name="Cross 141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43" name="Cross 142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44" name="Cross 143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45" name="Cross 144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146" name="Group 237"/>
            <p:cNvGrpSpPr/>
            <p:nvPr/>
          </p:nvGrpSpPr>
          <p:grpSpPr>
            <a:xfrm>
              <a:off x="2334554" y="2797636"/>
              <a:ext cx="470597" cy="403609"/>
              <a:chOff x="2121877" y="3069771"/>
              <a:chExt cx="470597" cy="403609"/>
            </a:xfrm>
          </p:grpSpPr>
          <p:sp>
            <p:nvSpPr>
              <p:cNvPr id="147" name="Cross 146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48" name="Cross 147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49" name="Cross 148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50" name="Cross 149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51" name="Cross 150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52" name="Cross 151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53" name="Cross 152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154" name="Group 245"/>
            <p:cNvGrpSpPr/>
            <p:nvPr/>
          </p:nvGrpSpPr>
          <p:grpSpPr>
            <a:xfrm>
              <a:off x="2028079" y="3475900"/>
              <a:ext cx="470597" cy="403609"/>
              <a:chOff x="2121877" y="3069771"/>
              <a:chExt cx="470597" cy="403609"/>
            </a:xfrm>
          </p:grpSpPr>
          <p:sp>
            <p:nvSpPr>
              <p:cNvPr id="155" name="Cross 154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56" name="Cross 155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57" name="Cross 156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58" name="Cross 157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59" name="Cross 158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60" name="Cross 159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61" name="Cross 160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162" name="Group 253"/>
            <p:cNvGrpSpPr/>
            <p:nvPr/>
          </p:nvGrpSpPr>
          <p:grpSpPr>
            <a:xfrm>
              <a:off x="1894101" y="3201245"/>
              <a:ext cx="470597" cy="403609"/>
              <a:chOff x="2121877" y="3069771"/>
              <a:chExt cx="470597" cy="403609"/>
            </a:xfrm>
          </p:grpSpPr>
          <p:sp>
            <p:nvSpPr>
              <p:cNvPr id="163" name="Cross 162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64" name="Cross 163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65" name="Cross 164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66" name="Cross 165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67" name="Cross 166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68" name="Cross 167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69" name="Cross 168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170" name="Group 261"/>
            <p:cNvGrpSpPr/>
            <p:nvPr/>
          </p:nvGrpSpPr>
          <p:grpSpPr>
            <a:xfrm>
              <a:off x="2314457" y="3209620"/>
              <a:ext cx="470597" cy="403609"/>
              <a:chOff x="2121877" y="3069771"/>
              <a:chExt cx="470597" cy="403609"/>
            </a:xfrm>
          </p:grpSpPr>
          <p:sp>
            <p:nvSpPr>
              <p:cNvPr id="171" name="Cross 170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72" name="Cross 171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73" name="Cross 172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74" name="Cross 173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75" name="Cross 174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76" name="Cross 175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77" name="Cross 176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178" name="Group 269"/>
            <p:cNvGrpSpPr/>
            <p:nvPr/>
          </p:nvGrpSpPr>
          <p:grpSpPr>
            <a:xfrm>
              <a:off x="2476906" y="2970135"/>
              <a:ext cx="470597" cy="403609"/>
              <a:chOff x="2121877" y="3069771"/>
              <a:chExt cx="470597" cy="403609"/>
            </a:xfrm>
          </p:grpSpPr>
          <p:sp>
            <p:nvSpPr>
              <p:cNvPr id="179" name="Cross 178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80" name="Cross 179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81" name="Cross 180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82" name="Cross 181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83" name="Cross 182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84" name="Cross 183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85" name="Cross 184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186" name="Group 277"/>
            <p:cNvGrpSpPr/>
            <p:nvPr/>
          </p:nvGrpSpPr>
          <p:grpSpPr>
            <a:xfrm>
              <a:off x="2518775" y="2620117"/>
              <a:ext cx="470597" cy="403609"/>
              <a:chOff x="2121877" y="3069771"/>
              <a:chExt cx="470597" cy="403609"/>
            </a:xfrm>
          </p:grpSpPr>
          <p:sp>
            <p:nvSpPr>
              <p:cNvPr id="187" name="Cross 186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88" name="Cross 187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89" name="Cross 188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90" name="Cross 189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91" name="Cross 190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92" name="Cross 191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93" name="Cross 192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194" name="Group 285"/>
            <p:cNvGrpSpPr/>
            <p:nvPr/>
          </p:nvGrpSpPr>
          <p:grpSpPr>
            <a:xfrm>
              <a:off x="2309434" y="2199761"/>
              <a:ext cx="470597" cy="403609"/>
              <a:chOff x="2121877" y="3069771"/>
              <a:chExt cx="470597" cy="403609"/>
            </a:xfrm>
          </p:grpSpPr>
          <p:sp>
            <p:nvSpPr>
              <p:cNvPr id="195" name="Cross 194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96" name="Cross 195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97" name="Cross 196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98" name="Cross 197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199" name="Cross 198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00" name="Cross 199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01" name="Cross 200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202" name="Group 293"/>
            <p:cNvGrpSpPr/>
            <p:nvPr/>
          </p:nvGrpSpPr>
          <p:grpSpPr>
            <a:xfrm>
              <a:off x="874195" y="2332064"/>
              <a:ext cx="470597" cy="403609"/>
              <a:chOff x="2121877" y="3069771"/>
              <a:chExt cx="470597" cy="403609"/>
            </a:xfrm>
          </p:grpSpPr>
          <p:sp>
            <p:nvSpPr>
              <p:cNvPr id="203" name="Cross 202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04" name="Cross 203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05" name="Cross 204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06" name="Cross 205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07" name="Cross 206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08" name="Cross 207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09" name="Cross 208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210" name="Group 301"/>
            <p:cNvGrpSpPr/>
            <p:nvPr/>
          </p:nvGrpSpPr>
          <p:grpSpPr>
            <a:xfrm>
              <a:off x="805531" y="2655286"/>
              <a:ext cx="470597" cy="403609"/>
              <a:chOff x="2121877" y="3069771"/>
              <a:chExt cx="470597" cy="403609"/>
            </a:xfrm>
          </p:grpSpPr>
          <p:sp>
            <p:nvSpPr>
              <p:cNvPr id="211" name="Cross 210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12" name="Cross 211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13" name="Cross 212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14" name="Cross 213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15" name="Cross 214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16" name="Cross 215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17" name="Cross 216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218" name="Group 309"/>
            <p:cNvGrpSpPr/>
            <p:nvPr/>
          </p:nvGrpSpPr>
          <p:grpSpPr>
            <a:xfrm>
              <a:off x="967979" y="3279959"/>
              <a:ext cx="470597" cy="403609"/>
              <a:chOff x="2121877" y="3069771"/>
              <a:chExt cx="470597" cy="403609"/>
            </a:xfrm>
          </p:grpSpPr>
          <p:sp>
            <p:nvSpPr>
              <p:cNvPr id="219" name="Cross 218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20" name="Cross 219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21" name="Cross 220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22" name="Cross 221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23" name="Cross 222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24" name="Cross 223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25" name="Cross 224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226" name="Group 317"/>
            <p:cNvGrpSpPr/>
            <p:nvPr/>
          </p:nvGrpSpPr>
          <p:grpSpPr>
            <a:xfrm>
              <a:off x="1411782" y="3532843"/>
              <a:ext cx="470597" cy="403609"/>
              <a:chOff x="2121877" y="3069771"/>
              <a:chExt cx="470597" cy="403609"/>
            </a:xfrm>
          </p:grpSpPr>
          <p:sp>
            <p:nvSpPr>
              <p:cNvPr id="227" name="Cross 226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28" name="Cross 227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29" name="Cross 228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30" name="Cross 229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31" name="Cross 230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32" name="Cross 231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33" name="Cross 232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234" name="Group 325"/>
            <p:cNvGrpSpPr/>
            <p:nvPr/>
          </p:nvGrpSpPr>
          <p:grpSpPr>
            <a:xfrm>
              <a:off x="1292876" y="2348812"/>
              <a:ext cx="470597" cy="403609"/>
              <a:chOff x="2121877" y="3069771"/>
              <a:chExt cx="470597" cy="403609"/>
            </a:xfrm>
          </p:grpSpPr>
          <p:sp>
            <p:nvSpPr>
              <p:cNvPr id="235" name="Cross 234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36" name="Cross 235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37" name="Cross 236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38" name="Cross 237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39" name="Cross 238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40" name="Cross 239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41" name="Cross 240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242" name="Group 333"/>
            <p:cNvGrpSpPr/>
            <p:nvPr/>
          </p:nvGrpSpPr>
          <p:grpSpPr>
            <a:xfrm>
              <a:off x="1837161" y="2189713"/>
              <a:ext cx="470597" cy="403609"/>
              <a:chOff x="2121877" y="3069771"/>
              <a:chExt cx="470597" cy="403609"/>
            </a:xfrm>
          </p:grpSpPr>
          <p:sp>
            <p:nvSpPr>
              <p:cNvPr id="243" name="Cross 242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44" name="Cross 243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45" name="Cross 244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46" name="Cross 245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47" name="Cross 246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48" name="Cross 247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49" name="Cross 248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250" name="Group 341"/>
            <p:cNvGrpSpPr/>
            <p:nvPr/>
          </p:nvGrpSpPr>
          <p:grpSpPr>
            <a:xfrm>
              <a:off x="2059900" y="2653612"/>
              <a:ext cx="470597" cy="403609"/>
              <a:chOff x="2121877" y="3069771"/>
              <a:chExt cx="470597" cy="403609"/>
            </a:xfrm>
          </p:grpSpPr>
          <p:sp>
            <p:nvSpPr>
              <p:cNvPr id="251" name="Cross 250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52" name="Cross 251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53" name="Cross 252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54" name="Cross 253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55" name="Cross 254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56" name="Cross 255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57" name="Cross 256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258" name="Group 349"/>
            <p:cNvGrpSpPr/>
            <p:nvPr/>
          </p:nvGrpSpPr>
          <p:grpSpPr>
            <a:xfrm>
              <a:off x="1348142" y="1961951"/>
              <a:ext cx="470597" cy="403609"/>
              <a:chOff x="2121877" y="3069771"/>
              <a:chExt cx="470597" cy="403609"/>
            </a:xfrm>
          </p:grpSpPr>
          <p:sp>
            <p:nvSpPr>
              <p:cNvPr id="259" name="Cross 258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60" name="Cross 259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61" name="Cross 260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62" name="Cross 261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63" name="Cross 262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64" name="Cross 263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65" name="Cross 264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266" name="Group 357"/>
            <p:cNvGrpSpPr/>
            <p:nvPr/>
          </p:nvGrpSpPr>
          <p:grpSpPr>
            <a:xfrm>
              <a:off x="1396708" y="2693805"/>
              <a:ext cx="470597" cy="403609"/>
              <a:chOff x="2121877" y="3069771"/>
              <a:chExt cx="470597" cy="403609"/>
            </a:xfrm>
          </p:grpSpPr>
          <p:sp>
            <p:nvSpPr>
              <p:cNvPr id="267" name="Cross 266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68" name="Cross 267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69" name="Cross 268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70" name="Cross 269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71" name="Cross 270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72" name="Cross 271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73" name="Cross 272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274" name="Group 365"/>
            <p:cNvGrpSpPr/>
            <p:nvPr/>
          </p:nvGrpSpPr>
          <p:grpSpPr>
            <a:xfrm>
              <a:off x="1810365" y="3529493"/>
              <a:ext cx="470597" cy="403609"/>
              <a:chOff x="2121877" y="3069771"/>
              <a:chExt cx="470597" cy="403609"/>
            </a:xfrm>
          </p:grpSpPr>
          <p:sp>
            <p:nvSpPr>
              <p:cNvPr id="275" name="Cross 274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76" name="Cross 275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77" name="Cross 276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78" name="Cross 277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79" name="Cross 278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80" name="Cross 279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81" name="Cross 280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282" name="Group 373"/>
            <p:cNvGrpSpPr/>
            <p:nvPr/>
          </p:nvGrpSpPr>
          <p:grpSpPr>
            <a:xfrm>
              <a:off x="2384796" y="2425849"/>
              <a:ext cx="470597" cy="403609"/>
              <a:chOff x="2121877" y="3069771"/>
              <a:chExt cx="470597" cy="403609"/>
            </a:xfrm>
          </p:grpSpPr>
          <p:sp>
            <p:nvSpPr>
              <p:cNvPr id="283" name="Cross 282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84" name="Cross 283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85" name="Cross 284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86" name="Cross 285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87" name="Cross 286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88" name="Cross 287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289" name="Cross 288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3397101" y="1828800"/>
            <a:ext cx="2268537" cy="2168525"/>
            <a:chOff x="3810000" y="1872473"/>
            <a:chExt cx="2268537" cy="2168525"/>
          </a:xfrm>
        </p:grpSpPr>
        <p:sp>
          <p:nvSpPr>
            <p:cNvPr id="291" name="Oval 30"/>
            <p:cNvSpPr>
              <a:spLocks noChangeArrowheads="1"/>
            </p:cNvSpPr>
            <p:nvPr/>
          </p:nvSpPr>
          <p:spPr bwMode="auto">
            <a:xfrm>
              <a:off x="3810000" y="1872473"/>
              <a:ext cx="2268537" cy="2168525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293" name="Group 109"/>
            <p:cNvGrpSpPr/>
            <p:nvPr/>
          </p:nvGrpSpPr>
          <p:grpSpPr>
            <a:xfrm>
              <a:off x="4880237" y="2451282"/>
              <a:ext cx="470597" cy="403609"/>
              <a:chOff x="2121877" y="3069771"/>
              <a:chExt cx="470597" cy="403609"/>
            </a:xfrm>
          </p:grpSpPr>
          <p:sp>
            <p:nvSpPr>
              <p:cNvPr id="558" name="Cross 557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59" name="Cross 558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60" name="Cross 559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61" name="Cross 560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62" name="Cross 561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63" name="Cross 562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64" name="Cross 563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297" name="Group 141"/>
            <p:cNvGrpSpPr/>
            <p:nvPr/>
          </p:nvGrpSpPr>
          <p:grpSpPr>
            <a:xfrm>
              <a:off x="4742922" y="3549884"/>
              <a:ext cx="470597" cy="403609"/>
              <a:chOff x="2121877" y="3069771"/>
              <a:chExt cx="470597" cy="403609"/>
            </a:xfrm>
          </p:grpSpPr>
          <p:sp>
            <p:nvSpPr>
              <p:cNvPr id="530" name="Cross 529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31" name="Cross 530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32" name="Cross 531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33" name="Cross 532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34" name="Cross 533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35" name="Cross 534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36" name="Cross 535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298" name="Group 149"/>
            <p:cNvGrpSpPr/>
            <p:nvPr/>
          </p:nvGrpSpPr>
          <p:grpSpPr>
            <a:xfrm>
              <a:off x="3947456" y="3086031"/>
              <a:ext cx="470597" cy="403609"/>
              <a:chOff x="2121877" y="3069771"/>
              <a:chExt cx="470597" cy="403609"/>
            </a:xfrm>
          </p:grpSpPr>
          <p:sp>
            <p:nvSpPr>
              <p:cNvPr id="523" name="Cross 522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24" name="Cross 523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25" name="Cross 524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26" name="Cross 525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27" name="Cross 526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28" name="Cross 527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29" name="Cross 528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299" name="Group 157"/>
            <p:cNvGrpSpPr/>
            <p:nvPr/>
          </p:nvGrpSpPr>
          <p:grpSpPr>
            <a:xfrm>
              <a:off x="4406203" y="2819400"/>
              <a:ext cx="470597" cy="403609"/>
              <a:chOff x="2121877" y="3069771"/>
              <a:chExt cx="470597" cy="403609"/>
            </a:xfrm>
          </p:grpSpPr>
          <p:sp>
            <p:nvSpPr>
              <p:cNvPr id="516" name="Cross 515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17" name="Cross 516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18" name="Cross 517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19" name="Cross 518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20" name="Cross 519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21" name="Cross 520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22" name="Cross 521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301" name="Group 173"/>
            <p:cNvGrpSpPr/>
            <p:nvPr/>
          </p:nvGrpSpPr>
          <p:grpSpPr>
            <a:xfrm>
              <a:off x="4652474" y="1962262"/>
              <a:ext cx="470597" cy="403609"/>
              <a:chOff x="2121877" y="3069771"/>
              <a:chExt cx="470597" cy="403609"/>
            </a:xfrm>
          </p:grpSpPr>
          <p:sp>
            <p:nvSpPr>
              <p:cNvPr id="502" name="Cross 501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03" name="Cross 502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04" name="Cross 503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05" name="Cross 504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06" name="Cross 505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07" name="Cross 506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08" name="Cross 507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302" name="Group 181"/>
            <p:cNvGrpSpPr/>
            <p:nvPr/>
          </p:nvGrpSpPr>
          <p:grpSpPr>
            <a:xfrm>
              <a:off x="5116373" y="2004130"/>
              <a:ext cx="470597" cy="403609"/>
              <a:chOff x="2121877" y="3069771"/>
              <a:chExt cx="470597" cy="403609"/>
            </a:xfrm>
          </p:grpSpPr>
          <p:sp>
            <p:nvSpPr>
              <p:cNvPr id="495" name="Cross 494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96" name="Cross 495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97" name="Cross 496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98" name="Cross 497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99" name="Cross 498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00" name="Cross 499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01" name="Cross 500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305" name="Group 205"/>
            <p:cNvGrpSpPr/>
            <p:nvPr/>
          </p:nvGrpSpPr>
          <p:grpSpPr>
            <a:xfrm>
              <a:off x="4742909" y="3539853"/>
              <a:ext cx="470597" cy="403609"/>
              <a:chOff x="2121877" y="3069771"/>
              <a:chExt cx="470597" cy="403609"/>
            </a:xfrm>
          </p:grpSpPr>
          <p:sp>
            <p:nvSpPr>
              <p:cNvPr id="474" name="Cross 473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75" name="Cross 474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76" name="Cross 475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77" name="Cross 476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78" name="Cross 477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79" name="Cross 478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80" name="Cross 479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310" name="Group 245"/>
            <p:cNvGrpSpPr/>
            <p:nvPr/>
          </p:nvGrpSpPr>
          <p:grpSpPr>
            <a:xfrm>
              <a:off x="5116373" y="3521431"/>
              <a:ext cx="470597" cy="403609"/>
              <a:chOff x="2121877" y="3069771"/>
              <a:chExt cx="470597" cy="403609"/>
            </a:xfrm>
          </p:grpSpPr>
          <p:sp>
            <p:nvSpPr>
              <p:cNvPr id="439" name="Cross 438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40" name="Cross 439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41" name="Cross 440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42" name="Cross 441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43" name="Cross 442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44" name="Cross 443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45" name="Cross 444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315" name="Group 285"/>
            <p:cNvGrpSpPr/>
            <p:nvPr/>
          </p:nvGrpSpPr>
          <p:grpSpPr>
            <a:xfrm>
              <a:off x="5397728" y="2245292"/>
              <a:ext cx="470597" cy="403609"/>
              <a:chOff x="2121877" y="3069771"/>
              <a:chExt cx="470597" cy="403609"/>
            </a:xfrm>
          </p:grpSpPr>
          <p:sp>
            <p:nvSpPr>
              <p:cNvPr id="404" name="Cross 403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05" name="Cross 404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06" name="Cross 405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07" name="Cross 406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08" name="Cross 407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09" name="Cross 408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410" name="Cross 409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317" name="Group 301"/>
            <p:cNvGrpSpPr/>
            <p:nvPr/>
          </p:nvGrpSpPr>
          <p:grpSpPr>
            <a:xfrm>
              <a:off x="3893825" y="2700817"/>
              <a:ext cx="470597" cy="403609"/>
              <a:chOff x="2121877" y="3069771"/>
              <a:chExt cx="470597" cy="403609"/>
            </a:xfrm>
          </p:grpSpPr>
          <p:sp>
            <p:nvSpPr>
              <p:cNvPr id="390" name="Cross 389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91" name="Cross 390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92" name="Cross 391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93" name="Cross 392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94" name="Cross 393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95" name="Cross 394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96" name="Cross 395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318" name="Group 309"/>
            <p:cNvGrpSpPr/>
            <p:nvPr/>
          </p:nvGrpSpPr>
          <p:grpSpPr>
            <a:xfrm>
              <a:off x="4056273" y="3325490"/>
              <a:ext cx="470597" cy="403609"/>
              <a:chOff x="2121877" y="3069771"/>
              <a:chExt cx="470597" cy="403609"/>
            </a:xfrm>
          </p:grpSpPr>
          <p:sp>
            <p:nvSpPr>
              <p:cNvPr id="383" name="Cross 382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84" name="Cross 383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85" name="Cross 384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86" name="Cross 385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87" name="Cross 386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88" name="Cross 387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89" name="Cross 388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320" name="Group 325"/>
            <p:cNvGrpSpPr/>
            <p:nvPr/>
          </p:nvGrpSpPr>
          <p:grpSpPr>
            <a:xfrm>
              <a:off x="4381170" y="2394343"/>
              <a:ext cx="470597" cy="403609"/>
              <a:chOff x="2121877" y="3069771"/>
              <a:chExt cx="470597" cy="403609"/>
            </a:xfrm>
          </p:grpSpPr>
          <p:sp>
            <p:nvSpPr>
              <p:cNvPr id="369" name="Cross 368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70" name="Cross 369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71" name="Cross 370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72" name="Cross 371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73" name="Cross 372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74" name="Cross 373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75" name="Cross 374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321" name="Group 333"/>
            <p:cNvGrpSpPr/>
            <p:nvPr/>
          </p:nvGrpSpPr>
          <p:grpSpPr>
            <a:xfrm>
              <a:off x="4925455" y="2949191"/>
              <a:ext cx="470597" cy="403609"/>
              <a:chOff x="2121877" y="3069771"/>
              <a:chExt cx="470597" cy="403609"/>
            </a:xfrm>
          </p:grpSpPr>
          <p:sp>
            <p:nvSpPr>
              <p:cNvPr id="362" name="Cross 361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63" name="Cross 362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64" name="Cross 363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65" name="Cross 364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66" name="Cross 365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67" name="Cross 366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68" name="Cross 367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323" name="Group 349"/>
            <p:cNvGrpSpPr/>
            <p:nvPr/>
          </p:nvGrpSpPr>
          <p:grpSpPr>
            <a:xfrm>
              <a:off x="4436436" y="2007482"/>
              <a:ext cx="470597" cy="403609"/>
              <a:chOff x="2121877" y="3069771"/>
              <a:chExt cx="470597" cy="403609"/>
            </a:xfrm>
          </p:grpSpPr>
          <p:sp>
            <p:nvSpPr>
              <p:cNvPr id="348" name="Cross 347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49" name="Cross 348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50" name="Cross 349"/>
              <p:cNvSpPr/>
              <p:nvPr/>
            </p:nvSpPr>
            <p:spPr bwMode="auto">
              <a:xfrm>
                <a:off x="2284325" y="321882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51" name="Cross 350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52" name="Cross 351"/>
              <p:cNvSpPr/>
              <p:nvPr/>
            </p:nvSpPr>
            <p:spPr bwMode="auto">
              <a:xfrm>
                <a:off x="2267578" y="3382945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53" name="Cross 352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354" name="Cross 353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6423835" y="1828800"/>
            <a:ext cx="2268537" cy="2168525"/>
            <a:chOff x="6342063" y="1828800"/>
            <a:chExt cx="2268537" cy="2168525"/>
          </a:xfrm>
        </p:grpSpPr>
        <p:sp>
          <p:nvSpPr>
            <p:cNvPr id="574" name="Oval 30"/>
            <p:cNvSpPr>
              <a:spLocks noChangeArrowheads="1"/>
            </p:cNvSpPr>
            <p:nvPr/>
          </p:nvSpPr>
          <p:spPr bwMode="auto">
            <a:xfrm>
              <a:off x="6342063" y="1828800"/>
              <a:ext cx="2268537" cy="2168525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9" name="Cross 678"/>
            <p:cNvSpPr/>
            <p:nvPr/>
          </p:nvSpPr>
          <p:spPr bwMode="auto">
            <a:xfrm>
              <a:off x="7625002" y="3581573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grpSp>
          <p:nvGrpSpPr>
            <p:cNvPr id="578" name="Group 157"/>
            <p:cNvGrpSpPr/>
            <p:nvPr/>
          </p:nvGrpSpPr>
          <p:grpSpPr>
            <a:xfrm>
              <a:off x="7606603" y="2666162"/>
              <a:ext cx="470597" cy="192594"/>
              <a:chOff x="2121877" y="3145133"/>
              <a:chExt cx="470597" cy="192594"/>
            </a:xfrm>
          </p:grpSpPr>
          <p:sp>
            <p:nvSpPr>
              <p:cNvPr id="660" name="Cross 659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65" name="Cross 664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581" name="Group 205"/>
            <p:cNvGrpSpPr/>
            <p:nvPr/>
          </p:nvGrpSpPr>
          <p:grpSpPr>
            <a:xfrm>
              <a:off x="7274972" y="3200400"/>
              <a:ext cx="470597" cy="267956"/>
              <a:chOff x="2121877" y="3069771"/>
              <a:chExt cx="470597" cy="267956"/>
            </a:xfrm>
          </p:grpSpPr>
          <p:sp>
            <p:nvSpPr>
              <p:cNvPr id="639" name="Cross 638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41" name="Cross 640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44" name="Cross 643"/>
              <p:cNvSpPr/>
              <p:nvPr/>
            </p:nvSpPr>
            <p:spPr bwMode="auto">
              <a:xfrm>
                <a:off x="2471894" y="3145133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584" name="Group 301"/>
            <p:cNvGrpSpPr/>
            <p:nvPr/>
          </p:nvGrpSpPr>
          <p:grpSpPr>
            <a:xfrm>
              <a:off x="7073203" y="2657144"/>
              <a:ext cx="304800" cy="267956"/>
              <a:chOff x="2121877" y="3069771"/>
              <a:chExt cx="304800" cy="267956"/>
            </a:xfrm>
          </p:grpSpPr>
          <p:sp>
            <p:nvSpPr>
              <p:cNvPr id="618" name="Cross 617"/>
              <p:cNvSpPr/>
              <p:nvPr/>
            </p:nvSpPr>
            <p:spPr bwMode="auto">
              <a:xfrm>
                <a:off x="2121877" y="32472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620" name="Cross 619"/>
              <p:cNvSpPr/>
              <p:nvPr/>
            </p:nvSpPr>
            <p:spPr bwMode="auto">
              <a:xfrm>
                <a:off x="2306097" y="3069771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grpSp>
          <p:nvGrpSpPr>
            <p:cNvPr id="588" name="Group 349"/>
            <p:cNvGrpSpPr/>
            <p:nvPr/>
          </p:nvGrpSpPr>
          <p:grpSpPr>
            <a:xfrm>
              <a:off x="7025473" y="1988930"/>
              <a:ext cx="380163" cy="289727"/>
              <a:chOff x="2150347" y="3094892"/>
              <a:chExt cx="380163" cy="289727"/>
            </a:xfrm>
          </p:grpSpPr>
          <p:sp>
            <p:nvSpPr>
              <p:cNvPr id="589" name="Cross 588"/>
              <p:cNvSpPr/>
              <p:nvPr/>
            </p:nvSpPr>
            <p:spPr bwMode="auto">
              <a:xfrm>
                <a:off x="2150347" y="3094892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  <p:sp>
            <p:nvSpPr>
              <p:cNvPr id="594" name="Cross 593"/>
              <p:cNvSpPr/>
              <p:nvPr/>
            </p:nvSpPr>
            <p:spPr bwMode="auto">
              <a:xfrm>
                <a:off x="2409930" y="3294184"/>
                <a:ext cx="120580" cy="90435"/>
              </a:xfrm>
              <a:prstGeom prst="plus">
                <a:avLst/>
              </a:prstGeom>
              <a:solidFill>
                <a:srgbClr val="0070C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</p:grpSp>
      <p:sp>
        <p:nvSpPr>
          <p:cNvPr id="687" name="AutoShape 213"/>
          <p:cNvSpPr>
            <a:spLocks noChangeArrowheads="1"/>
          </p:cNvSpPr>
          <p:nvPr/>
        </p:nvSpPr>
        <p:spPr bwMode="auto">
          <a:xfrm>
            <a:off x="2766235" y="2857500"/>
            <a:ext cx="533400" cy="1905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88" name="AutoShape 213"/>
          <p:cNvSpPr>
            <a:spLocks noChangeArrowheads="1"/>
          </p:cNvSpPr>
          <p:nvPr/>
        </p:nvSpPr>
        <p:spPr bwMode="auto">
          <a:xfrm>
            <a:off x="5814235" y="2857500"/>
            <a:ext cx="533400" cy="1905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72" name="TextBox 571"/>
          <p:cNvSpPr txBox="1"/>
          <p:nvPr/>
        </p:nvSpPr>
        <p:spPr>
          <a:xfrm>
            <a:off x="914400" y="1521023"/>
            <a:ext cx="1340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Trebuchet MS" pitchFamily="34" charset="0"/>
              </a:rPr>
              <a:t>Solution space</a:t>
            </a:r>
            <a:endParaRPr lang="en-US" sz="14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691" name="TextBox 690"/>
          <p:cNvSpPr txBox="1"/>
          <p:nvPr/>
        </p:nvSpPr>
        <p:spPr>
          <a:xfrm>
            <a:off x="3996930" y="1524000"/>
            <a:ext cx="10322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Trebuchet MS" pitchFamily="34" charset="0"/>
              </a:rPr>
              <a:t>Population</a:t>
            </a:r>
            <a:endParaRPr lang="en-US" sz="14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692" name="TextBox 691"/>
          <p:cNvSpPr txBox="1"/>
          <p:nvPr/>
        </p:nvSpPr>
        <p:spPr>
          <a:xfrm>
            <a:off x="7140611" y="1521023"/>
            <a:ext cx="7841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Trebuchet MS" pitchFamily="34" charset="0"/>
              </a:rPr>
              <a:t>Archive</a:t>
            </a:r>
            <a:endParaRPr lang="en-US" sz="14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grpSp>
        <p:nvGrpSpPr>
          <p:cNvPr id="694" name="Group 693"/>
          <p:cNvGrpSpPr/>
          <p:nvPr/>
        </p:nvGrpSpPr>
        <p:grpSpPr>
          <a:xfrm>
            <a:off x="3397101" y="1826583"/>
            <a:ext cx="2262965" cy="2170383"/>
            <a:chOff x="3397101" y="1826583"/>
            <a:chExt cx="2262965" cy="2170383"/>
          </a:xfrm>
          <a:gradFill>
            <a:gsLst>
              <a:gs pos="44000">
                <a:schemeClr val="bg2">
                  <a:alpha val="68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grpSpPr>
        <p:sp>
          <p:nvSpPr>
            <p:cNvPr id="689" name="Rectangle 688"/>
            <p:cNvSpPr/>
            <p:nvPr/>
          </p:nvSpPr>
          <p:spPr bwMode="auto">
            <a:xfrm>
              <a:off x="3397101" y="1826583"/>
              <a:ext cx="2262965" cy="2170383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90" name="TextBox 689"/>
            <p:cNvSpPr txBox="1"/>
            <p:nvPr/>
          </p:nvSpPr>
          <p:spPr>
            <a:xfrm>
              <a:off x="3560413" y="2667031"/>
              <a:ext cx="19511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Find non-dominated </a:t>
              </a:r>
            </a:p>
            <a:p>
              <a:pPr algn="ctr"/>
              <a:r>
                <a:rPr lang="en-US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solutions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95" name="Curved Up Arrow 694"/>
          <p:cNvSpPr/>
          <p:nvPr/>
        </p:nvSpPr>
        <p:spPr bwMode="auto">
          <a:xfrm>
            <a:off x="1447800" y="4082901"/>
            <a:ext cx="3248976" cy="533400"/>
          </a:xfrm>
          <a:prstGeom prst="curvedUp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96" name="TextBox 695"/>
          <p:cNvSpPr txBox="1"/>
          <p:nvPr/>
        </p:nvSpPr>
        <p:spPr>
          <a:xfrm>
            <a:off x="2311616" y="4625726"/>
            <a:ext cx="1311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>
                <a:latin typeface="Arial" pitchFamily="34" charset="0"/>
                <a:cs typeface="Arial" pitchFamily="34" charset="0"/>
              </a:rPr>
              <a:t>generation</a:t>
            </a:r>
            <a:r>
              <a:rPr lang="en-US" sz="1400" i="1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1400" i="1" baseline="-25000" dirty="0" smtClean="0">
                <a:latin typeface="Arial" pitchFamily="34" charset="0"/>
                <a:cs typeface="Arial" pitchFamily="34" charset="0"/>
              </a:rPr>
              <a:t> + 1</a:t>
            </a:r>
            <a:endParaRPr lang="en-US" sz="1400" i="1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1" name="Oval 30"/>
          <p:cNvSpPr>
            <a:spLocks noChangeArrowheads="1"/>
          </p:cNvSpPr>
          <p:nvPr/>
        </p:nvSpPr>
        <p:spPr bwMode="auto">
          <a:xfrm>
            <a:off x="6432699" y="1828800"/>
            <a:ext cx="2268537" cy="2168525"/>
          </a:xfrm>
          <a:prstGeom prst="ellips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42" name="AutoShape 213"/>
          <p:cNvSpPr>
            <a:spLocks noChangeArrowheads="1"/>
          </p:cNvSpPr>
          <p:nvPr/>
        </p:nvSpPr>
        <p:spPr bwMode="auto">
          <a:xfrm rot="5400000">
            <a:off x="7287265" y="4263776"/>
            <a:ext cx="533400" cy="1905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98" name="Group 697"/>
          <p:cNvGrpSpPr/>
          <p:nvPr/>
        </p:nvGrpSpPr>
        <p:grpSpPr>
          <a:xfrm>
            <a:off x="6912934" y="4726058"/>
            <a:ext cx="1286669" cy="1229944"/>
            <a:chOff x="6912934" y="4726058"/>
            <a:chExt cx="1286669" cy="1229944"/>
          </a:xfrm>
        </p:grpSpPr>
        <p:sp>
          <p:nvSpPr>
            <p:cNvPr id="743" name="Oval 30"/>
            <p:cNvSpPr>
              <a:spLocks noChangeArrowheads="1"/>
            </p:cNvSpPr>
            <p:nvPr/>
          </p:nvSpPr>
          <p:spPr bwMode="auto">
            <a:xfrm>
              <a:off x="6912934" y="4726058"/>
              <a:ext cx="1286669" cy="1229944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44" name="Cross 743"/>
            <p:cNvSpPr/>
            <p:nvPr/>
          </p:nvSpPr>
          <p:spPr bwMode="auto">
            <a:xfrm>
              <a:off x="7162800" y="501496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745" name="Cross 744"/>
            <p:cNvSpPr/>
            <p:nvPr/>
          </p:nvSpPr>
          <p:spPr bwMode="auto">
            <a:xfrm>
              <a:off x="7637942" y="5159361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746" name="Cross 745"/>
            <p:cNvSpPr/>
            <p:nvPr/>
          </p:nvSpPr>
          <p:spPr bwMode="auto">
            <a:xfrm>
              <a:off x="7398425" y="5178854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747" name="Cross 746"/>
            <p:cNvSpPr/>
            <p:nvPr/>
          </p:nvSpPr>
          <p:spPr bwMode="auto">
            <a:xfrm>
              <a:off x="7370411" y="551738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748" name="Cross 747"/>
            <p:cNvSpPr/>
            <p:nvPr/>
          </p:nvSpPr>
          <p:spPr bwMode="auto">
            <a:xfrm>
              <a:off x="7653598" y="5509378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749" name="Cross 748"/>
            <p:cNvSpPr/>
            <p:nvPr/>
          </p:nvSpPr>
          <p:spPr bwMode="auto">
            <a:xfrm>
              <a:off x="7601293" y="495465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750" name="Cross 749"/>
            <p:cNvSpPr/>
            <p:nvPr/>
          </p:nvSpPr>
          <p:spPr bwMode="auto">
            <a:xfrm>
              <a:off x="7193085" y="5341030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751" name="Cross 750"/>
            <p:cNvSpPr/>
            <p:nvPr/>
          </p:nvSpPr>
          <p:spPr bwMode="auto">
            <a:xfrm>
              <a:off x="7420384" y="4912922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752" name="Cross 751"/>
            <p:cNvSpPr/>
            <p:nvPr/>
          </p:nvSpPr>
          <p:spPr bwMode="auto">
            <a:xfrm>
              <a:off x="7517362" y="5715000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753" name="Cross 752"/>
            <p:cNvSpPr/>
            <p:nvPr/>
          </p:nvSpPr>
          <p:spPr bwMode="auto">
            <a:xfrm>
              <a:off x="7864510" y="5319765"/>
              <a:ext cx="120580" cy="90435"/>
            </a:xfrm>
            <a:prstGeom prst="plus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755" name="TextBox 754"/>
          <p:cNvSpPr txBox="1"/>
          <p:nvPr/>
        </p:nvSpPr>
        <p:spPr>
          <a:xfrm>
            <a:off x="6498499" y="5940623"/>
            <a:ext cx="2135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Trebuchet MS" pitchFamily="34" charset="0"/>
              </a:rPr>
              <a:t>Pareto </a:t>
            </a:r>
            <a:r>
              <a:rPr lang="en-US" sz="1400" dirty="0">
                <a:solidFill>
                  <a:srgbClr val="C00000"/>
                </a:solidFill>
                <a:latin typeface="Trebuchet MS" pitchFamily="34" charset="0"/>
              </a:rPr>
              <a:t>o</a:t>
            </a:r>
            <a:r>
              <a:rPr lang="en-US" sz="1400" dirty="0" smtClean="0">
                <a:solidFill>
                  <a:srgbClr val="C00000"/>
                </a:solidFill>
                <a:latin typeface="Trebuchet MS" pitchFamily="34" charset="0"/>
              </a:rPr>
              <a:t>ptimal solutions</a:t>
            </a:r>
            <a:endParaRPr lang="en-US" sz="1400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44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7</a:t>
            </a:fld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665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6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7" grpId="0" animBg="1"/>
      <p:bldP spid="688" grpId="0" animBg="1"/>
      <p:bldP spid="572" grpId="0"/>
      <p:bldP spid="691" grpId="0"/>
      <p:bldP spid="692" grpId="0"/>
      <p:bldP spid="695" grpId="0" animBg="1"/>
      <p:bldP spid="696" grpId="0"/>
      <p:bldP spid="701" grpId="0" animBg="1"/>
      <p:bldP spid="742" grpId="0" animBg="1"/>
      <p:bldP spid="7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TaPT</a:t>
            </a:r>
            <a:r>
              <a:rPr lang="en-US" dirty="0" smtClean="0"/>
              <a:t> Algorithm</a:t>
            </a:r>
          </a:p>
        </p:txBody>
      </p:sp>
      <p:sp>
        <p:nvSpPr>
          <p:cNvPr id="34820" name="AutoShape 4" descr="data:image/jpeg;base64,/9j/4AAQSkZJRgABAQAAAQABAAD/2wCEAAkGBhQSERUUEhQUFBUWGRUVFxgSFRgWFRoXFRgXFBUVFRcYHCYgFxkjGhUUHzAgIyc1LCwsFx4xNTAqNSYrLCkBCQoKDgwOGg8PGiwlHyQpLCwsLDQsLC8sLCwsLCwsLCwsKjAsLCk0NCksLCwsLCwpLCwsLCwpKSwsLCwsLCwsKf/AABEIANkA6QMBIgACEQEDEQH/xAAbAAEAAgMBAQAAAAAAAAAAAAAABAUBAwYCB//EAEAQAAEDAgQDBgMHAgUCBwAAAAEAAhEDIQQSMUEFIlETMmFxgZEGQqEjUrHB0eHwFGIHM3KS8YKiFiRDU3Oywv/EABoBAAIDAQEAAAAAAAAAAAAAAAACAQMEBQb/xAAvEQACAgEDAgQEBQUAAAAAAAAAAQIRAxIhMQRBE1Fh8DJxgdEFM5GxwRQiQ2Lh/9oADAMBAAIRAxEAPwD7iiIgAiIgAiIgAiIgAiIgAiIgAiIgAiIgAiIgAiIgAiIgAiIgAiIgAiIgAiIgAiIgAoeMqXgTtOUwb/spZKqMW6RB1JJ6GB0VOaVKkPBWzD8M6+Wq8RrNx+S1tFcQW1A6dJ39CF4bMd53vI9jK2srutMEjTMIPTwWdSkWuJ6HE6ze/TnxAP5SttPj7DqHD2K1txMTyuBO4M/jC9mo10CxA1ziT7p1lkJpRMp8Spu0cPW34qQ106KoOAYZ5YG2U+9tOi1HA5QC1xbOx1+idZ0RoL1FSA122Dg7wm/1XocXqN79M+gI+uisWSLF0MuUVbT47TOsj0n8FLpY1jtHD3/VOmmRTN6LErKkgIiIAIiIAIiIAIiIAIiIAIiIAIiIAIiIA04l4iOqrHNDnHmIPiBHkFYYzBioNSCNCP0OqpqlKrSuQHDqJj6fos+SDbssi6NxwZMXBB01B/NOwcNj6X/BYp8T0zN09f0UqnimGYJBPVU6Wh9ZEaz+RB/Ve+wv/J+qnxMaEe68miL2I8ioDURMo8fT9l6E7OPrdbjQ0vr1SkAbEdUVZOpHinmmYBPXRezLZkEE+oWXzO4jpofNDPp7opEWansaRcNcf7hB914q8MZaA4T902+srYT6eawANvpb8FG6Jo0DBvaYZVM6wZ/m62txFdusP8on6QvYcRv7ifqLpTrxNtd2lMpyRDRgccjvsc3+eMLfT41SPzR5grW2uMsTf+/+QvNTCNLRytcerbX9Fb4rQmlFhTxDXd1wPkQVsVHX4QzYuE9LrBwlZncqz4EkfQymWZdyNJeoqP8ArcQzvNzek/8A1Wyl8QffY4eX7wrFNMjSy4RRKfFKZ+YD/Vb8VJZUB0IPkZTJpkUekRFJAREQAREQAREQAWHNnVZRAFdiOEjVtvBRhhoVwXrU5oOqom43sxkVzaS2teRv73UzsR0WOzHQKlunRJpFfqF5DvZSOyHQJ2A6KNSA0bW+l0A6LacMPFOxOx91JNms4edTc+oTsPIraM3gstd4FSTbI/Z+iw6mpQWCwRp7KKJ1EMj+G/11Xgtg2HspjqPivBon/g/kgmyP2p2Pvf8AH9Vk1zMloMdDH0P6r09nUD2heTTG1vwUUB7bXBd8w1tH6L0XSbwW+hvssUBFzFuixWO5/gS0QYFNouAB5AfknaAAEHWw/BR34gRkDSfMgTv4rX/VGAMgttmv+CimOT24pw3nzW+jjJ1t+CpmY9pJJlrtObRbqEgCbyTpfxTqco8iuKZeIoWFxOx9FNWyMlJWilqgiImICIiABK1F0rLyvKyZcrvShkgiIs4wRFlOiAiyiaqAIEROBlFhIT2QZSEARMgPJavBcN7ea2oQlcQNTj7LwWjpHlZbHYcbWXjsnDSCkcWTYZTj91qrtlbS8jULy8ylJsgPpzr/ADyWh7CNb/zf9VZOo+qj1aSB0yBWoh1xY+//ACtVCuWG3q3bzHRSnN6ex/llprN/53/dT6EkrtxAIvmP7R6K3wtWW+IXOYarlcA6IO+07OHTorXC18pGYgScvqTYfgiD0S+YslaLVERbCkLXUetipuL0hmzAlrrDNJGugnRUdRkcIWhoq2WQWVW4epUAGYgk6A66TqLKQMYRq13pcfRcxT8x6JSLVSxLXaH9VtV0ZKXBAQIisRBmVlYRWcAZCysLKeKVEGFlYWZTLYAiImAIiIAIiIALy6mCvSKGkBqNNaalKdP2UteHsVbj5E2VlWmoz6atKlOdf+FAxcMBc4wBv/N/BIWJ2VmPLabHOecobc7jw9VztP4kFZoqucWy4UWsOz2uOU21LgWn2UTjvFjVfE5WDui3jzE9dbaeAiVW8Po0w8l4gNIqtiQM4IYTG852erQsPUZNSpGqGOlqZ9qwtbOxrvvAO9wCtqicKwxp0WMcZIEH8Y9NPRS12o3Ss575CofiUHK87ZAQJi4dJ+gV8qP4oa3JLjBh4b4uLHQPxWbq/wApv5D4viKDCcRLO6XAdJke2nsrTD8bEGRE3zM/GPTquPocdpVmki3UiD5SRofA3UrD1uha4aSCQfouZdcm2WNPg7dlenVIgtNt7OnwXtrS0SHEbQ+46a6rjm4mNZHXMC4dZmI9x7KbhuKv0Y8EdCM7fxMe6fZlMsbR0/buHeb6tv8ATVbaWIDtCJ6b+xuqahxu4L2EWiWGR/tN/aVMp4unUBgtebwDZ3lBuCmi9LuypxLMICoZaWxlcR0DuYeXX6rPbuGrZ8WX+mqv8VULRMRaGYlp0dfpofY3W0PVniRTpi0e1grKwVewEpKwiTV5gepRYSU2pAZReSVkBRqvgBKFFgpW3W4HoIVgFealQBPaqwMVIiTA8Tp6rmuI40VARbLfMx0GWgHSNZsfIqVxfGNg5zAiW7yT0HzHdcNx7jTnElhNMAhwynmkWBcfy08DqsGSTybI0QjW5G47gS1hcyS0XO76ZjNDjqRpfUWnSVs+B8GcRiqcjlZL3mOUxBAHSXBn0Wmt8QODQXNy1L3j7N2aBndfldAAg2v7fQfgbhQpUM8AdoSQAIAEkmPMk+wS9PBymlJF2SemLOlREXYOeFWcfMUxLS7ma2AJIzcub0lWag8Zz9i404zCCM2kgixWfqleGXyHx/Ej4s/BsIaXSx8ASyWuBgaGxI9VhmMqNnKW1Y+9DX/7hp6t9Vsx+JrU6rw3JVaHPb2dSBo4tEOFwYiCZHh1q6mJh0PbXw7jo2s3O3wAdefdq5UW2jr6UXuG+J8oEudTMxNQFrZ8Xg5f+7rZWWG4yHFucB22ZpBI2BBAk38Y8VxlXHPpAl1IuYbZ6BzCR95huPQkeaj4fFUHu5Hdm7Udm803A9DSqCD6J1Dv/wBEl5H06ljW5SJLSJnODFtLzMfrotgxMgSGnQyD+C4rD4uqyxiq2xljgypHUtnK7WJkKRQ4uyYDy07MqjIT1AFp20JFktPsI0jucPxhzTALo6HmH1v7KwwvHxPM25HynpPynT3XEDiRBk28wY/l91IbjjYxpNwZ8/zQJLEmd7SxVOoLlpOwdY/X8lty5WghxbpY8w+t1xdDiBtBkbg6eVwrGhxI/K4t8DdvoHW9oU2VSxM6puIcO82f9J/Ir23EtNpv0Nj7FULOOOkZ2B0b0zB/2nXXqpuH4nSqOjML/K8ZTPr+S0xzyqihwos5Wcyhsa68EgDSYcCNbTeF6p4gxMAjq0xp4H9VXqa4ZFErMsytLcQ02m/Q2P1UhpC0QVvdkM8ykr1C85VbpkhQCslajWAMSJ6Tf1Xl7tyf0UXSpk0enP6Kj4vxxrCWt5zERsD/AHH8lF41xsmWtdkbudz+y5yvjAAObKCd9TvMa7TKyznexdHGzHEMc55OYyTs28DoBoB9PNc/xDFBo6+A7snrF3HS2pKYzi+zZvfKLvPifa5J9RooDKYJDyS51yA0SAejZs83udBvZJxyaoryLT4Z4a6tXJqkw4Nbk3yl7ZnoT085k6facNh202NYwZWtAa0DQACAPZfKfgXBziWvqG5cwtaDMHmdc7mATsLCAF9bWnpN9T9f4M3UbNIIiLcZgonFqWahUbJbLXcw1FtR5KWtddktIO4I9wkyLVBr0Ji6dnxLivGaYxVWhUGYtcS12pOYh5c0WJbDr5SR5QoeXMIa4PAkkFxDhN4jQ3/tVrx11F9R1NzG9mchYKoytgMZyhzuVrheJvax3VTiOCPa8dl3flbWl2tuV8kgSJu5x8NlwIaaXY7sW6Xc8VMNkgiWGxueVw3AcBHoWjzELTiMGx4zOpUqoPV+UdOVwBE+F9tFuHFH0DlrZqRjVwJpxMWe3VoP3suvgt4xbXczmAk3zUS0Ohx1DqZbP1HUp1qW4S0yVFXhnMpGHMxNACxAPb0fqC5o8YHmrTh1P+o5WGnUaTcgy0AmxqNIdFz19FYNc0l4FWdwKktkPHfBDfU63DlK+HMPlxFImnl+0h923sQ10jvaHxRPJ37+/qV6aVm+p8IgAimMTQc2AeXt8ObDma1xkNP9psqqvgsSy7WNrRq7ClxfHV1F8Pb9QvqXE6r20wWECHDNInk3HgfFcdTrNqmQ5r3NcQ4s0Dx3ovLbzbUSqnncedyiFyObwvFg50FwzjVjwWVB1GUgE+3qrVnFSJzBxAPNEn0A222Pmq74npls1MS81WuytdnZIbAIDvAabi5ndVGEqA/5Fc5ful/aUz6OMt9Cr4tSVosp9zuuH40OmHET96CANbOkHVbqtWxzNG0ZBI87XHnBXFU+LOb36WYaZqHNPUvpuv8AUqXgviZkFtN+RzjJzgtM72fdvp+6ZJ8iyS4OxwvEi0Sxxgaw6fpdvvdTqPxEYhwBHUWPnLZC5JvEwcvaDpzNdceAcy4v98bKUKs3ZkeDvo7wEjX39FF+YnhJnY0+KU3MygxA+cSPfT3K3y5ozU3kt8OYD32XC1KwGstM6TGo2cLfRSqWLqs7jg8xJa45XgdZaQXD3TJ1wyp4mju6WLd8zZ8W/p+601sRUItyjbdxH5KFwzG/Z0y53M8NfDuh1AUHjONBotJJ1ZIEizmkweuhT/1Eqq9yrw9yRX4iynZnM4anVsmxvuVSYnjLnAnMbzN9b7bBVuKx0k/SNAPwhVmL4iGiS63U6eTR8x/l0iLlGiRiuIH5bn+XP891R4zHuJyNdmdcEgZiOoEXe7w0G8LY5zqjSXZmMOjdHu2lx+Vu8D1OykU6GWG02X+6BrNxmcLxuBHynzU6lEetiHhsCe7aT3r5nn/5HaAC/KLa66qd2jQ6G3NhrO+3Ruv1NpvGFTLUyNeXlrXAmJbmJBIbeCLbWE2SrxKnSBc4824F3A9I3dB8h4b1tuTLoVVnX/BLPtwCJMi42hrz6TI919IXzP8AwvxNSq4ve0NaXPgbgBjcoJ3N3klfTF0OijUXfn/CMHUSuVhERbTOFhwssoUAfLviSk4VTZpljCQYI3ZIIuO6DN/KVzzqGRotDTNwc1InfMwgta7rYHxBXc/EGBAqh1VrmB2tVvMxuWS3M0giNehuqXGcBfJfSIfl5SaROojVsEg3FiHAg6rzF+G9MlR28c4uKVnO16ej6RDSCZygwJtJY6RBm51I9VU4vgznSaTGNfJvhqvYvdFr03Asc7Xds+C6EU2ioHBrQ8AgkAtIB17sj0+iNfmAlgmbEgtduYbUp6nfubi6tjla4Lnjvk5anxKtROWs2oRoOQ06m3WaVS3R29gpfDOLtLoo1RJuWOBY4O1Byki8iZA/fpcDQBzB4h094EhpG+bLLB/1AefTxjfhym8QWse02y1Gg6d0tdeOimWWD2aEWN9mdFh/iY16RawOLi25AIgt1d9D/Cvn9F1RlWsMxb2r3uDmyIMMALunM15jxJ3Ur/w1iaBD8PiCyNGVy4058HZjlPqvFTjrqbHDGYIXn/zFGX5SbzmafxCrxw0t6Haf6/oVShXKOnr1D/S0+2PaOLRTf2YzSe7nAABgi5tsbLiuI8Gpsc77DM5riC+hVDH2JaTDhrLesKwwnH+UOoEVBMggSwa7EzmsDEb7ryzFibuhx3uHSdSTNxraD6apsSnBsZRTW5VYfGU2yBWexx0bi6cE+AqSJ/3FTCSQG1aWcaxHaNPiDZzfY+asBhhVzBwZVb3RkynMToCwkEG202O29dR4YaJecO4gNHNSeHdnfXlmWiY5hGmhV+pP5g4tHujSLYNCo5oI7j/tWx92HQ4abeilM4y9ol7JjR1Mk+rmHnA0MDModQB5k5WOd0cZPjaMwM738lgurME9nmAmSxzZ9Wugn6qb8w0rsW1DjTakgObUIiRo7zDXCfpC2YfF0iW8zm3AymPHcnLrGioO0ZU5ajId917crvRpF/RanYaqI7OqTeMr+byAzXHo5TpXF0Kr+Z9Wo4xvYYZuYB+RjgDuGtzOAO5hpPoVXca4gBh2gTOak89Iex+UGN4Fx4rdw7GUxQwzHj7U4YFhi1qUuEz53NvGVXfEIz0KVEZmkGhmc20/Yv5QR0AG4sdQsWN778WVV5HN4rHF7yynzPnm2Y0dajtvLX8VKwOCax2aoc7wCWucNBv2TNGj+51z4qww/C20mtY0BrWwbXv1J3Otz6DdejVY3QDN7knrOp8z/wBu9ss17IvjgrdkY0mOcXViWtADzmPieUmJBIB8dbKlx5LsxpF1OjfLJDHOa6Zygk5QQ3Uy4jqNHEMYO3lxDoEtYWgzlsSdoubnwutz6bTzV6oyNbmyzygOPU8zySLNnQGTEw8U1TZRJapMqxiW02Nc17mtJfESXmwaQw65nfS9915wuFL3AubA+Wm28f6jufp9StmIxwqvaQ2MrAymywy0wSc7zENBkbeAmVtoBxJymJ5SdHu6tpt+Vt7uJ99TfwhY8UfR/wDDqhBBmf8ANMDSR2bZnc3j3X0JcP8A4b4cNZpBAcB4gkEZeo8d7LuFs6P8u/VmPP8AGERFsKQiIgDBbKrsXwKm9paAWTeafKZEQRGhsFZIknjjkVSVkptcHO8Q+H+0eS9rXMLYkCKgcD94bEbHwXM1vhsZGuaS0udAp1XZSSCRlJFiSRbTbrC+kLRiMEx/eaDcH1GhXMyfhy/xuvQ1Y+qnA+ZVMI9s9o0sPXUXsYIiRfWP3jnGFkfMIvbmtYTpPrGm6+iVeBmXua6c4HK+7QRNwOpn6Bc1xH4eEUy8OpPcQDkl9MPPXcA9Z3XOyYcmP44/Y6GPq4y5KzCYxrpDXTPQ76ai4K0V+HWJZqYiHZSdpzRBP+sLOK+HqlMmOYAiTTGYDXvZTmbbqI8VCpYyo0jKQ5pJ1JkeREz/ADRUpd4muMoyWzK7EfDFGq8lzTTr35qX2VXrmLQctQeM+iravCMTTzNBp4gEQc7ezeRoLgRMfeZH9y69ldlUEOETIMWcY65RfQ2M6KDieDhw5HDcAkCfbQmZvqtEczWzK3iRy2D4uym/K4nD1NCKoDR0+zeOU2mLnyhWn9WHMcaw7UWyhsBw8S4G58WkG/vsqcHluWqwwCbzBJJsQ6TJgaXJXO4j4ZdTcTSzgiZ7MNpVh503EU6p07uU+C0ReOb5r35lUlOPqXdNge37NzSXHSo6NZ1qNHLp/wCoCPEqLVwuQxm7Nxk5S3IXeOdpgjxywVDwj6z7lpr5O92Z7PEMOoL6LyC2ANjGkFT8FxprhlzEkXNOoCKmn/tkSSdJAPmiUZLgIyTHauAyPgtI0cOU9Ic1pY4egWzCYdjrF+QC2V4//RMxebO9FhzmuMtOWYOVwGUmNCDoTfoVrZgqgJDWEgzGWYBgnyCS9hqO8rY5rMPTpZCXf0hLHZZHLQkjNtPneD6xuNVzFNuUhrCBmnU9ic21otfxU+viyKDaRpkg4U89oEUhY+cn2HVVPxrUPLnhlOnUdDjeWtZdzheRJEddFixq5UURdMrsXj3OEUz4E67f9xVZUx2UuazmeO89xPZ0hFy77z+jZnrCh18Y57C4HsqcEkuhri0zzE/JNoY25UB7TVAaJp0G91os53iYEgfU+A03wxJLceeS+C1GJohjKj3Go5xd9nlGZ5a6Q8/du6YDTHgRKqcVVfXeXkMpiTB+Rp0imD/m1P7rjz1W7+nDCGsY3NA5RYNbqDVI0G+XU+Iup1Pht5cS55IbmI3JPJSaJ9h0OpkG1VHczU2RsJgwLCb3cT3nHUucTt4n/jp+E8Bc0Ne6majnT2dJoN9IL+jZLbG53gKz+Hvhs5gcoNQOZLNQ2eYuc7Rz8vo3MI2X0bhnCm0QY7xJJPi45j9UuKEuol/r3f2IyZI41S5Kv4U+HH0B2lZ+es4QYPK0EhxAPzGQJPhAtr0SIuzCCgtMeDnyk5O2ERExAREQAREQAREQAWC1ZRAFe/g7M7ntGV7gASNw2SPaT7qh4lwJwpzUpis7N3mcr8pda+5AO+sLrlghYcvQ4p7rZ+hdDNKJ87xfw2GEBjmvLiS1roY8wJIB7rrAmLblVldjmOyPzNOoBGWdoE96PCV9Pr8PY4glolpJB3BIgkehVZX4GZqTFVr45KgBYCJuAesj2C5uXossN+V77G7H1r7nzplZ0kAnUatObLrEwJGxj2WrHZ2vlhYY2qNgmTImS0D/AKcg8CulxXAWMpCpUzYe/O0EvpgyQCJu0aGx30Ki8Q4PVpXLS8C/JcecSANunmVjUtLo2LLCZyWL4f20lwD3N5rOc2szclodDg3xsNIJUDFUe0e1tUiq1ugqEgiTA5ribm5DnGyvKzgSRLeuW4P+nqx3lB8StmHrCBnaQZ+9zEjWHjX/AKh5laY5GuBnG+Tn6vCsoPZVHMcdaWIcKgiYaWlxzGT4jXQrQH1aUg0nw0EkM+0aLd40i0Pa2DqGxB1Oqv6zQBDCWCSS0w+mCbCSLUybaZD4rFZ5Y0h9MtADjLftKZJEBzqfebcatk/3aqzxL2fv39SvRXB2OPq1RSLQwGmcOTmm4dkEA9Zl3sNbxzP+IuIe3sy9mcdrUFNjQJsxt3bayZOlj0XW42nVyuu3sTQiI5g7K0CPDve+0X5P/EelWaaeUh5dUrObm7rGAUxJ6ixMdSsXT/GjPq2OLqOOYVKxzOnkptktBOjWDV7v7teimCnMF5ykkcrYm99rZtNLDxsteFwmQ5pzVYILj8sg6dB9fxVhw3APrGGjuiXvdZrWtHeMbawNTtK6MpJErzZ6wlGS1lNupJDWaxqS9xNgNSfcrtuA/C7i5w1c5rZqt7jGusW0unKBzaknYKX8NfCVnAdx7Wh1QiKj5kkAfK27QG7XJkrt8LhW02hrRAH8umw9O8390to/uZ8ubTsuf2POEwLKYOUQTqdzHUqQiLsRioqkYW73YREUkBERABERABERABERABERABERABERAHipRDhDgCDsbhQMRwZrqjKgLmuZMQTBDgRDhuLyrJFTkwY8vxIZSa4OYxXAi99QVWNyENyup2edS5rhEH5Ymd/Tlanw1na59AhwBLctQZHBzTBBkw4bzO9l9QhRMbwplRrmkRmmYtrv5rmZPw5rfE/ozVj6qUdmfH8XgKjXXD6VQG4E3uZ5dYvtIXh9WWvaZgNM5bTaZcJjUf2+q+lcR4NUZRYykG1QzKMtQZpa2AdbzG4vP15bFCg92SnnpOdmYBVYCwfLc5g5g9dtFiksmN1ONG+HUKaLjHUC109o4h9MNFKJlwynMOkAH3Ou3L/GVAfY1GuLhUfXfcxH+U0BonYD3krsW0A4tqODs2haJLBGVkA21B1i91z/ABvh7AaMtc5rS6Kdw5zquUEE3IYAxvKLmYlU4qTUvfBQjluFcFdVaXEObRbMugEuP3WTGZx6TE69F9L4F8NtAIAihDQG/eInM5x+YmwnoAApXA+A8ues3KXBsUh3KYbOVoAtuugAXYwdI5vXl47L7mfLn7RMNZAgWAXpEXUMYREQAREQAREQAREQAREQAREQAREQAREQAREQAREQAREQAULHcHpVv8xjSesQ7/dqpqKHFSVMlOuCmrcJqNaG0ntIlsioIMB7HG4GsBw0i46KTguFBpD6kPqfeiwnXKNvNT0Cph0+ODTS4Gc5MyiIrxAiIgAiIgAiIgAiIg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1219200" y="1447800"/>
            <a:ext cx="6705600" cy="4114800"/>
          </a:xfrm>
          <a:prstGeom prst="rect">
            <a:avLst/>
          </a:prstGeom>
          <a:gradFill>
            <a:gsLst>
              <a:gs pos="0">
                <a:srgbClr val="FFEFD1">
                  <a:alpha val="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0" name="Rounded Rectangular Callout 79"/>
          <p:cNvSpPr/>
          <p:nvPr/>
        </p:nvSpPr>
        <p:spPr>
          <a:xfrm>
            <a:off x="3352800" y="2819400"/>
            <a:ext cx="1828800" cy="609600"/>
          </a:xfrm>
          <a:prstGeom prst="wedgeRoundRectCallout">
            <a:avLst>
              <a:gd name="adj1" fmla="val -113418"/>
              <a:gd name="adj2" fmla="val -103037"/>
              <a:gd name="adj3" fmla="val 1666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For each new phase</a:t>
            </a:r>
            <a:r>
              <a:rPr lang="en-US" sz="1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Random subset of configuration space</a:t>
            </a:r>
            <a:endParaRPr lang="en-US" sz="1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Rounded Rectangle 83"/>
          <p:cNvSpPr/>
          <p:nvPr/>
        </p:nvSpPr>
        <p:spPr bwMode="auto">
          <a:xfrm>
            <a:off x="1362075" y="1600200"/>
            <a:ext cx="6400800" cy="304800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Designer-specified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priority settings: 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X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execution time; 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energy; 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temperature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362075" y="2133600"/>
            <a:ext cx="1524000" cy="304800"/>
          </a:xfrm>
          <a:prstGeom prst="round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 w="158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Start: </a:t>
            </a:r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Generate population, </a:t>
            </a:r>
            <a:r>
              <a:rPr lang="en-US" sz="1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  <a:endParaRPr lang="en-US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8</a:t>
            </a:fld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43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0" grpId="1" animBg="1"/>
      <p:bldP spid="84" grpId="0" animBg="1"/>
      <p:bldP spid="8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TaPT</a:t>
            </a:r>
            <a:r>
              <a:rPr lang="en-US" dirty="0" smtClean="0"/>
              <a:t> Algorithm</a:t>
            </a:r>
          </a:p>
        </p:txBody>
      </p:sp>
      <p:sp>
        <p:nvSpPr>
          <p:cNvPr id="34820" name="AutoShape 4" descr="data:image/jpeg;base64,/9j/4AAQSkZJRgABAQAAAQABAAD/2wCEAAkGBhQSERUUEhQUFBUWGRUVFxgSFRgWFRoXFRgXFBUVFRcYHCYgFxkjGhUUHzAgIyc1LCwsFx4xNTAqNSYrLCkBCQoKDgwOGg8PGiwlHyQpLCwsLDQsLC8sLCwsLCwsLCwsKjAsLCk0NCksLCwsLCwpLCwsLCwpKSwsLCwsLCwsKf/AABEIANkA6QMBIgACEQEDEQH/xAAbAAEAAgMBAQAAAAAAAAAAAAAABAUBAwYCB//EAEAQAAEDAgQDBgMHAgUCBwAAAAEAAhEDIQQSMUEFIlETMmFxgZEGQqEjUrHB0eHwFGIHM3KS8YKiFiRDU3Oywv/EABoBAAIDAQEAAAAAAAAAAAAAAAACAQMEBQb/xAAvEQACAgEDAgQEBQUAAAAAAAAAAQIRAxIhMQRBE1Fh8DJxgdEFM5GxwRQiQ2Lh/9oADAMBAAIRAxEAPwD7iiIgAiIgAiIgAiIgAiIgAiIgAiIgAiIgAiIgAiIgAiIgAiIgAiIgAiIgAiIgAiIgAoeMqXgTtOUwb/spZKqMW6RB1JJ6GB0VOaVKkPBWzD8M6+Wq8RrNx+S1tFcQW1A6dJ39CF4bMd53vI9jK2srutMEjTMIPTwWdSkWuJ6HE6ze/TnxAP5SttPj7DqHD2K1txMTyuBO4M/jC9mo10CxA1ziT7p1lkJpRMp8Spu0cPW34qQ106KoOAYZ5YG2U+9tOi1HA5QC1xbOx1+idZ0RoL1FSA122Dg7wm/1XocXqN79M+gI+uisWSLF0MuUVbT47TOsj0n8FLpY1jtHD3/VOmmRTN6LErKkgIiIAIiIAIiIAIiIAIiIAIiIAIiIAIiIA04l4iOqrHNDnHmIPiBHkFYYzBioNSCNCP0OqpqlKrSuQHDqJj6fos+SDbssi6NxwZMXBB01B/NOwcNj6X/BYp8T0zN09f0UqnimGYJBPVU6Wh9ZEaz+RB/Ve+wv/J+qnxMaEe68miL2I8ioDURMo8fT9l6E7OPrdbjQ0vr1SkAbEdUVZOpHinmmYBPXRezLZkEE+oWXzO4jpofNDPp7opEWansaRcNcf7hB914q8MZaA4T902+srYT6eawANvpb8FG6Jo0DBvaYZVM6wZ/m62txFdusP8on6QvYcRv7ifqLpTrxNtd2lMpyRDRgccjvsc3+eMLfT41SPzR5grW2uMsTf+/+QvNTCNLRytcerbX9Fb4rQmlFhTxDXd1wPkQVsVHX4QzYuE9LrBwlZncqz4EkfQymWZdyNJeoqP8ArcQzvNzek/8A1Wyl8QffY4eX7wrFNMjSy4RRKfFKZ+YD/Vb8VJZUB0IPkZTJpkUekRFJAREQAREQAREQAWHNnVZRAFdiOEjVtvBRhhoVwXrU5oOqom43sxkVzaS2teRv73UzsR0WOzHQKlunRJpFfqF5DvZSOyHQJ2A6KNSA0bW+l0A6LacMPFOxOx91JNms4edTc+oTsPIraM3gstd4FSTbI/Z+iw6mpQWCwRp7KKJ1EMj+G/11Xgtg2HspjqPivBon/g/kgmyP2p2Pvf8AH9Vk1zMloMdDH0P6r09nUD2heTTG1vwUUB7bXBd8w1tH6L0XSbwW+hvssUBFzFuixWO5/gS0QYFNouAB5AfknaAAEHWw/BR34gRkDSfMgTv4rX/VGAMgttmv+CimOT24pw3nzW+jjJ1t+CpmY9pJJlrtObRbqEgCbyTpfxTqco8iuKZeIoWFxOx9FNWyMlJWilqgiImICIiABK1F0rLyvKyZcrvShkgiIs4wRFlOiAiyiaqAIEROBlFhIT2QZSEARMgPJavBcN7ea2oQlcQNTj7LwWjpHlZbHYcbWXjsnDSCkcWTYZTj91qrtlbS8jULy8ylJsgPpzr/ADyWh7CNb/zf9VZOo+qj1aSB0yBWoh1xY+//ACtVCuWG3q3bzHRSnN6ex/llprN/53/dT6EkrtxAIvmP7R6K3wtWW+IXOYarlcA6IO+07OHTorXC18pGYgScvqTYfgiD0S+YslaLVERbCkLXUetipuL0hmzAlrrDNJGugnRUdRkcIWhoq2WQWVW4epUAGYgk6A66TqLKQMYRq13pcfRcxT8x6JSLVSxLXaH9VtV0ZKXBAQIisRBmVlYRWcAZCysLKeKVEGFlYWZTLYAiImAIiIAIiIALy6mCvSKGkBqNNaalKdP2UteHsVbj5E2VlWmoz6atKlOdf+FAxcMBc4wBv/N/BIWJ2VmPLabHOecobc7jw9VztP4kFZoqucWy4UWsOz2uOU21LgWn2UTjvFjVfE5WDui3jzE9dbaeAiVW8Po0w8l4gNIqtiQM4IYTG852erQsPUZNSpGqGOlqZ9qwtbOxrvvAO9wCtqicKwxp0WMcZIEH8Y9NPRS12o3Ss575CofiUHK87ZAQJi4dJ+gV8qP4oa3JLjBh4b4uLHQPxWbq/wApv5D4viKDCcRLO6XAdJke2nsrTD8bEGRE3zM/GPTquPocdpVmki3UiD5SRofA3UrD1uha4aSCQfouZdcm2WNPg7dlenVIgtNt7OnwXtrS0SHEbQ+46a6rjm4mNZHXMC4dZmI9x7KbhuKv0Y8EdCM7fxMe6fZlMsbR0/buHeb6tv8ATVbaWIDtCJ6b+xuqahxu4L2EWiWGR/tN/aVMp4unUBgtebwDZ3lBuCmi9LuypxLMICoZaWxlcR0DuYeXX6rPbuGrZ8WX+mqv8VULRMRaGYlp0dfpofY3W0PVniRTpi0e1grKwVewEpKwiTV5gepRYSU2pAZReSVkBRqvgBKFFgpW3W4HoIVgFealQBPaqwMVIiTA8Tp6rmuI40VARbLfMx0GWgHSNZsfIqVxfGNg5zAiW7yT0HzHdcNx7jTnElhNMAhwynmkWBcfy08DqsGSTybI0QjW5G47gS1hcyS0XO76ZjNDjqRpfUWnSVs+B8GcRiqcjlZL3mOUxBAHSXBn0Wmt8QODQXNy1L3j7N2aBndfldAAg2v7fQfgbhQpUM8AdoSQAIAEkmPMk+wS9PBymlJF2SemLOlREXYOeFWcfMUxLS7ma2AJIzcub0lWag8Zz9i404zCCM2kgixWfqleGXyHx/Ej4s/BsIaXSx8ASyWuBgaGxI9VhmMqNnKW1Y+9DX/7hp6t9Vsx+JrU6rw3JVaHPb2dSBo4tEOFwYiCZHh1q6mJh0PbXw7jo2s3O3wAdefdq5UW2jr6UXuG+J8oEudTMxNQFrZ8Xg5f+7rZWWG4yHFucB22ZpBI2BBAk38Y8VxlXHPpAl1IuYbZ6BzCR95huPQkeaj4fFUHu5Hdm7Udm803A9DSqCD6J1Dv/wBEl5H06ljW5SJLSJnODFtLzMfrotgxMgSGnQyD+C4rD4uqyxiq2xljgypHUtnK7WJkKRQ4uyYDy07MqjIT1AFp20JFktPsI0jucPxhzTALo6HmH1v7KwwvHxPM25HynpPynT3XEDiRBk28wY/l91IbjjYxpNwZ8/zQJLEmd7SxVOoLlpOwdY/X8lty5WghxbpY8w+t1xdDiBtBkbg6eVwrGhxI/K4t8DdvoHW9oU2VSxM6puIcO82f9J/Ir23EtNpv0Nj7FULOOOkZ2B0b0zB/2nXXqpuH4nSqOjML/K8ZTPr+S0xzyqihwos5Wcyhsa68EgDSYcCNbTeF6p4gxMAjq0xp4H9VXqa4ZFErMsytLcQ02m/Q2P1UhpC0QVvdkM8ykr1C85VbpkhQCslajWAMSJ6Tf1Xl7tyf0UXSpk0enP6Kj4vxxrCWt5zERsD/AHH8lF41xsmWtdkbudz+y5yvjAAObKCd9TvMa7TKyznexdHGzHEMc55OYyTs28DoBoB9PNc/xDFBo6+A7snrF3HS2pKYzi+zZvfKLvPifa5J9RooDKYJDyS51yA0SAejZs83udBvZJxyaoryLT4Z4a6tXJqkw4Nbk3yl7ZnoT085k6facNh202NYwZWtAa0DQACAPZfKfgXBziWvqG5cwtaDMHmdc7mATsLCAF9bWnpN9T9f4M3UbNIIiLcZgonFqWahUbJbLXcw1FtR5KWtddktIO4I9wkyLVBr0Ji6dnxLivGaYxVWhUGYtcS12pOYh5c0WJbDr5SR5QoeXMIa4PAkkFxDhN4jQ3/tVrx11F9R1NzG9mchYKoytgMZyhzuVrheJvax3VTiOCPa8dl3flbWl2tuV8kgSJu5x8NlwIaaXY7sW6Xc8VMNkgiWGxueVw3AcBHoWjzELTiMGx4zOpUqoPV+UdOVwBE+F9tFuHFH0DlrZqRjVwJpxMWe3VoP3suvgt4xbXczmAk3zUS0Ohx1DqZbP1HUp1qW4S0yVFXhnMpGHMxNACxAPb0fqC5o8YHmrTh1P+o5WGnUaTcgy0AmxqNIdFz19FYNc0l4FWdwKktkPHfBDfU63DlK+HMPlxFImnl+0h923sQ10jvaHxRPJ37+/qV6aVm+p8IgAimMTQc2AeXt8ObDma1xkNP9psqqvgsSy7WNrRq7ClxfHV1F8Pb9QvqXE6r20wWECHDNInk3HgfFcdTrNqmQ5r3NcQ4s0Dx3ovLbzbUSqnncedyiFyObwvFg50FwzjVjwWVB1GUgE+3qrVnFSJzBxAPNEn0A222Pmq74npls1MS81WuytdnZIbAIDvAabi5ndVGEqA/5Fc5ful/aUz6OMt9Cr4tSVosp9zuuH40OmHET96CANbOkHVbqtWxzNG0ZBI87XHnBXFU+LOb36WYaZqHNPUvpuv8AUqXgviZkFtN+RzjJzgtM72fdvp+6ZJ8iyS4OxwvEi0Sxxgaw6fpdvvdTqPxEYhwBHUWPnLZC5JvEwcvaDpzNdceAcy4v98bKUKs3ZkeDvo7wEjX39FF+YnhJnY0+KU3MygxA+cSPfT3K3y5ozU3kt8OYD32XC1KwGstM6TGo2cLfRSqWLqs7jg8xJa45XgdZaQXD3TJ1wyp4mju6WLd8zZ8W/p+601sRUItyjbdxH5KFwzG/Z0y53M8NfDuh1AUHjONBotJJ1ZIEizmkweuhT/1Eqq9yrw9yRX4iynZnM4anVsmxvuVSYnjLnAnMbzN9b7bBVuKx0k/SNAPwhVmL4iGiS63U6eTR8x/l0iLlGiRiuIH5bn+XP891R4zHuJyNdmdcEgZiOoEXe7w0G8LY5zqjSXZmMOjdHu2lx+Vu8D1OykU6GWG02X+6BrNxmcLxuBHynzU6lEetiHhsCe7aT3r5nn/5HaAC/KLa66qd2jQ6G3NhrO+3Ruv1NpvGFTLUyNeXlrXAmJbmJBIbeCLbWE2SrxKnSBc4824F3A9I3dB8h4b1tuTLoVVnX/BLPtwCJMi42hrz6TI919IXzP8AwvxNSq4ve0NaXPgbgBjcoJ3N3klfTF0OijUXfn/CMHUSuVhERbTOFhwssoUAfLviSk4VTZpljCQYI3ZIIuO6DN/KVzzqGRotDTNwc1InfMwgta7rYHxBXc/EGBAqh1VrmB2tVvMxuWS3M0giNehuqXGcBfJfSIfl5SaROojVsEg3FiHAg6rzF+G9MlR28c4uKVnO16ej6RDSCZygwJtJY6RBm51I9VU4vgznSaTGNfJvhqvYvdFr03Asc7Xds+C6EU2ioHBrQ8AgkAtIB17sj0+iNfmAlgmbEgtduYbUp6nfubi6tjla4Lnjvk5anxKtROWs2oRoOQ06m3WaVS3R29gpfDOLtLoo1RJuWOBY4O1Byki8iZA/fpcDQBzB4h094EhpG+bLLB/1AefTxjfhym8QWse02y1Gg6d0tdeOimWWD2aEWN9mdFh/iY16RawOLi25AIgt1d9D/Cvn9F1RlWsMxb2r3uDmyIMMALunM15jxJ3Ur/w1iaBD8PiCyNGVy4058HZjlPqvFTjrqbHDGYIXn/zFGX5SbzmafxCrxw0t6Haf6/oVShXKOnr1D/S0+2PaOLRTf2YzSe7nAABgi5tsbLiuI8Gpsc77DM5riC+hVDH2JaTDhrLesKwwnH+UOoEVBMggSwa7EzmsDEb7ryzFibuhx3uHSdSTNxraD6apsSnBsZRTW5VYfGU2yBWexx0bi6cE+AqSJ/3FTCSQG1aWcaxHaNPiDZzfY+asBhhVzBwZVb3RkynMToCwkEG202O29dR4YaJecO4gNHNSeHdnfXlmWiY5hGmhV+pP5g4tHujSLYNCo5oI7j/tWx92HQ4abeilM4y9ol7JjR1Mk+rmHnA0MDModQB5k5WOd0cZPjaMwM738lgurME9nmAmSxzZ9Wugn6qb8w0rsW1DjTakgObUIiRo7zDXCfpC2YfF0iW8zm3AymPHcnLrGioO0ZU5ajId917crvRpF/RanYaqI7OqTeMr+byAzXHo5TpXF0Kr+Z9Wo4xvYYZuYB+RjgDuGtzOAO5hpPoVXca4gBh2gTOak89Iex+UGN4Fx4rdw7GUxQwzHj7U4YFhi1qUuEz53NvGVXfEIz0KVEZmkGhmc20/Yv5QR0AG4sdQsWN778WVV5HN4rHF7yynzPnm2Y0dajtvLX8VKwOCax2aoc7wCWucNBv2TNGj+51z4qww/C20mtY0BrWwbXv1J3Otz6DdejVY3QDN7knrOp8z/wBu9ss17IvjgrdkY0mOcXViWtADzmPieUmJBIB8dbKlx5LsxpF1OjfLJDHOa6Zygk5QQ3Uy4jqNHEMYO3lxDoEtYWgzlsSdoubnwutz6bTzV6oyNbmyzygOPU8zySLNnQGTEw8U1TZRJapMqxiW02Nc17mtJfESXmwaQw65nfS9915wuFL3AubA+Wm28f6jufp9StmIxwqvaQ2MrAymywy0wSc7zENBkbeAmVtoBxJymJ5SdHu6tpt+Vt7uJ99TfwhY8UfR/wDDqhBBmf8ANMDSR2bZnc3j3X0JcP8A4b4cNZpBAcB4gkEZeo8d7LuFs6P8u/VmPP8AGERFsKQiIgDBbKrsXwKm9paAWTeafKZEQRGhsFZIknjjkVSVkptcHO8Q+H+0eS9rXMLYkCKgcD94bEbHwXM1vhsZGuaS0udAp1XZSSCRlJFiSRbTbrC+kLRiMEx/eaDcH1GhXMyfhy/xuvQ1Y+qnA+ZVMI9s9o0sPXUXsYIiRfWP3jnGFkfMIvbmtYTpPrGm6+iVeBmXua6c4HK+7QRNwOpn6Bc1xH4eEUy8OpPcQDkl9MPPXcA9Z3XOyYcmP44/Y6GPq4y5KzCYxrpDXTPQ76ai4K0V+HWJZqYiHZSdpzRBP+sLOK+HqlMmOYAiTTGYDXvZTmbbqI8VCpYyo0jKQ5pJ1JkeREz/ADRUpd4muMoyWzK7EfDFGq8lzTTr35qX2VXrmLQctQeM+iravCMTTzNBp4gEQc7ezeRoLgRMfeZH9y69ldlUEOETIMWcY65RfQ2M6KDieDhw5HDcAkCfbQmZvqtEczWzK3iRy2D4uym/K4nD1NCKoDR0+zeOU2mLnyhWn9WHMcaw7UWyhsBw8S4G58WkG/vsqcHluWqwwCbzBJJsQ6TJgaXJXO4j4ZdTcTSzgiZ7MNpVh503EU6p07uU+C0ReOb5r35lUlOPqXdNge37NzSXHSo6NZ1qNHLp/wCoCPEqLVwuQxm7Nxk5S3IXeOdpgjxywVDwj6z7lpr5O92Z7PEMOoL6LyC2ANjGkFT8FxprhlzEkXNOoCKmn/tkSSdJAPmiUZLgIyTHauAyPgtI0cOU9Ic1pY4egWzCYdjrF+QC2V4//RMxebO9FhzmuMtOWYOVwGUmNCDoTfoVrZgqgJDWEgzGWYBgnyCS9hqO8rY5rMPTpZCXf0hLHZZHLQkjNtPneD6xuNVzFNuUhrCBmnU9ic21otfxU+viyKDaRpkg4U89oEUhY+cn2HVVPxrUPLnhlOnUdDjeWtZdzheRJEddFixq5UURdMrsXj3OEUz4E67f9xVZUx2UuazmeO89xPZ0hFy77z+jZnrCh18Y57C4HsqcEkuhri0zzE/JNoY25UB7TVAaJp0G91os53iYEgfU+A03wxJLceeS+C1GJohjKj3Go5xd9nlGZ5a6Q8/du6YDTHgRKqcVVfXeXkMpiTB+Rp0imD/m1P7rjz1W7+nDCGsY3NA5RYNbqDVI0G+XU+Iup1Pht5cS55IbmI3JPJSaJ9h0OpkG1VHczU2RsJgwLCb3cT3nHUucTt4n/jp+E8Bc0Ne6majnT2dJoN9IL+jZLbG53gKz+Hvhs5gcoNQOZLNQ2eYuc7Rz8vo3MI2X0bhnCm0QY7xJJPi45j9UuKEuol/r3f2IyZI41S5Kv4U+HH0B2lZ+es4QYPK0EhxAPzGQJPhAtr0SIuzCCgtMeDnyk5O2ERExAREQAREQAREQAWC1ZRAFe/g7M7ntGV7gASNw2SPaT7qh4lwJwpzUpis7N3mcr8pda+5AO+sLrlghYcvQ4p7rZ+hdDNKJ87xfw2GEBjmvLiS1roY8wJIB7rrAmLblVldjmOyPzNOoBGWdoE96PCV9Pr8PY4glolpJB3BIgkehVZX4GZqTFVr45KgBYCJuAesj2C5uXossN+V77G7H1r7nzplZ0kAnUatObLrEwJGxj2WrHZ2vlhYY2qNgmTImS0D/AKcg8CulxXAWMpCpUzYe/O0EvpgyQCJu0aGx30Ki8Q4PVpXLS8C/JcecSANunmVjUtLo2LLCZyWL4f20lwD3N5rOc2szclodDg3xsNIJUDFUe0e1tUiq1ugqEgiTA5ribm5DnGyvKzgSRLeuW4P+nqx3lB8StmHrCBnaQZ+9zEjWHjX/AKh5laY5GuBnG+Tn6vCsoPZVHMcdaWIcKgiYaWlxzGT4jXQrQH1aUg0nw0EkM+0aLd40i0Pa2DqGxB1Oqv6zQBDCWCSS0w+mCbCSLUybaZD4rFZ5Y0h9MtADjLftKZJEBzqfebcatk/3aqzxL2fv39SvRXB2OPq1RSLQwGmcOTmm4dkEA9Zl3sNbxzP+IuIe3sy9mcdrUFNjQJsxt3bayZOlj0XW42nVyuu3sTQiI5g7K0CPDve+0X5P/EelWaaeUh5dUrObm7rGAUxJ6ixMdSsXT/GjPq2OLqOOYVKxzOnkptktBOjWDV7v7teimCnMF5ykkcrYm99rZtNLDxsteFwmQ5pzVYILj8sg6dB9fxVhw3APrGGjuiXvdZrWtHeMbawNTtK6MpJErzZ6wlGS1lNupJDWaxqS9xNgNSfcrtuA/C7i5w1c5rZqt7jGusW0unKBzaknYKX8NfCVnAdx7Wh1QiKj5kkAfK27QG7XJkrt8LhW02hrRAH8umw9O8390to/uZ8ubTsuf2POEwLKYOUQTqdzHUqQiLsRioqkYW73YREUkBERABERABERABERABERABERABERAHipRDhDgCDsbhQMRwZrqjKgLmuZMQTBDgRDhuLyrJFTkwY8vxIZSa4OYxXAi99QVWNyENyup2edS5rhEH5Ymd/Tlanw1na59AhwBLctQZHBzTBBkw4bzO9l9QhRMbwplRrmkRmmYtrv5rmZPw5rfE/ozVj6qUdmfH8XgKjXXD6VQG4E3uZ5dYvtIXh9WWvaZgNM5bTaZcJjUf2+q+lcR4NUZRYykG1QzKMtQZpa2AdbzG4vP15bFCg92SnnpOdmYBVYCwfLc5g5g9dtFiksmN1ONG+HUKaLjHUC109o4h9MNFKJlwynMOkAH3Ou3L/GVAfY1GuLhUfXfcxH+U0BonYD3krsW0A4tqODs2haJLBGVkA21B1i91z/ABvh7AaMtc5rS6Kdw5zquUEE3IYAxvKLmYlU4qTUvfBQjluFcFdVaXEObRbMugEuP3WTGZx6TE69F9L4F8NtAIAihDQG/eInM5x+YmwnoAApXA+A8ues3KXBsUh3KYbOVoAtuugAXYwdI5vXl47L7mfLn7RMNZAgWAXpEXUMYREQAREQAREQAREQAREQAREQAREQAREQAREQAREQAREQAULHcHpVv8xjSesQ7/dqpqKHFSVMlOuCmrcJqNaG0ntIlsioIMB7HG4GsBw0i46KTguFBpD6kPqfeiwnXKNvNT0Cph0+ODTS4Gc5MyiIrxAiIgAiIgAiIgAiIg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27"/>
          <p:cNvSpPr/>
          <p:nvPr/>
        </p:nvSpPr>
        <p:spPr bwMode="auto">
          <a:xfrm>
            <a:off x="1219200" y="1447800"/>
            <a:ext cx="6705600" cy="4114800"/>
          </a:xfrm>
          <a:prstGeom prst="rect">
            <a:avLst/>
          </a:prstGeom>
          <a:gradFill>
            <a:gsLst>
              <a:gs pos="0">
                <a:srgbClr val="FFEFD1">
                  <a:alpha val="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4" name="Rounded Rectangle 83"/>
          <p:cNvSpPr/>
          <p:nvPr/>
        </p:nvSpPr>
        <p:spPr bwMode="auto">
          <a:xfrm>
            <a:off x="1362075" y="1600200"/>
            <a:ext cx="6400800" cy="304800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Designer-specified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priority settings: 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X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execution time; 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energy; 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temperature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AutoShape 213"/>
          <p:cNvSpPr>
            <a:spLocks noChangeArrowheads="1"/>
          </p:cNvSpPr>
          <p:nvPr/>
        </p:nvSpPr>
        <p:spPr bwMode="auto">
          <a:xfrm>
            <a:off x="3038475" y="2209800"/>
            <a:ext cx="533400" cy="1905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362075" y="2133600"/>
            <a:ext cx="1524000" cy="304800"/>
          </a:xfrm>
          <a:prstGeom prst="round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 w="158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Start: </a:t>
            </a:r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Generate population, </a:t>
            </a:r>
            <a:r>
              <a:rPr lang="en-US" sz="1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  <a:endParaRPr lang="en-US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3686175" y="2133600"/>
            <a:ext cx="1676400" cy="304800"/>
          </a:xfrm>
          <a:prstGeom prst="round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 w="158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Determine most similar phase’s archive, </a:t>
            </a:r>
            <a:r>
              <a:rPr lang="en-US" sz="1000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b="1" i="1" baseline="-25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msp</a:t>
            </a:r>
            <a:endParaRPr lang="en-US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AutoShape 213"/>
          <p:cNvSpPr>
            <a:spLocks noChangeArrowheads="1"/>
          </p:cNvSpPr>
          <p:nvPr/>
        </p:nvSpPr>
        <p:spPr bwMode="auto">
          <a:xfrm>
            <a:off x="5476875" y="2209800"/>
            <a:ext cx="533400" cy="1905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6124575" y="2133600"/>
            <a:ext cx="1676400" cy="304800"/>
          </a:xfrm>
          <a:prstGeom prst="round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lin ang="2700000" scaled="1"/>
            <a:tileRect/>
          </a:gradFill>
          <a:ln w="158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Set current phase’s archive, </a:t>
            </a:r>
            <a:r>
              <a:rPr lang="en-US" sz="1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n-US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en-US" sz="1000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000" b="1" i="1" baseline="-25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msp</a:t>
            </a:r>
            <a:endParaRPr lang="en-US" sz="1000" b="1" i="1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Rounded Rectangular Callout 108"/>
          <p:cNvSpPr/>
          <p:nvPr/>
        </p:nvSpPr>
        <p:spPr>
          <a:xfrm>
            <a:off x="3276600" y="2895600"/>
            <a:ext cx="1981200" cy="533400"/>
          </a:xfrm>
          <a:prstGeom prst="wedgeRoundRectCallout">
            <a:avLst>
              <a:gd name="adj1" fmla="val 2012"/>
              <a:gd name="adj2" fmla="val -128106"/>
              <a:gd name="adj3" fmla="val 16667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7030A0"/>
                </a:solidFill>
              </a:rPr>
              <a:t> </a:t>
            </a:r>
            <a:r>
              <a:rPr lang="en-US" sz="1000" i="1" dirty="0" err="1" smtClean="0">
                <a:solidFill>
                  <a:srgbClr val="7030A0"/>
                </a:solidFill>
              </a:rPr>
              <a:t>A</a:t>
            </a:r>
            <a:r>
              <a:rPr lang="en-US" sz="1000" i="1" baseline="-25000" dirty="0" err="1" smtClean="0">
                <a:solidFill>
                  <a:srgbClr val="7030A0"/>
                </a:solidFill>
              </a:rPr>
              <a:t>msp</a:t>
            </a:r>
            <a:r>
              <a:rPr lang="en-US" sz="1000" dirty="0" smtClean="0">
                <a:solidFill>
                  <a:srgbClr val="7030A0"/>
                </a:solidFill>
              </a:rPr>
              <a:t> ← archive(</a:t>
            </a:r>
            <a:r>
              <a:rPr lang="en-US" sz="1000" i="1" dirty="0" err="1" smtClean="0">
                <a:solidFill>
                  <a:srgbClr val="7030A0"/>
                </a:solidFill>
              </a:rPr>
              <a:t>P</a:t>
            </a:r>
            <a:r>
              <a:rPr lang="en-US" sz="1000" i="1" baseline="-25000" dirty="0" err="1" smtClean="0">
                <a:solidFill>
                  <a:srgbClr val="7030A0"/>
                </a:solidFill>
              </a:rPr>
              <a:t>j</a:t>
            </a:r>
            <a:r>
              <a:rPr lang="en-US" sz="1000" dirty="0" smtClean="0">
                <a:solidFill>
                  <a:srgbClr val="7030A0"/>
                </a:solidFill>
              </a:rPr>
              <a:t>) | </a:t>
            </a:r>
            <a:r>
              <a:rPr lang="en-US" sz="1000" i="1" dirty="0" smtClean="0">
                <a:solidFill>
                  <a:srgbClr val="7030A0"/>
                </a:solidFill>
              </a:rPr>
              <a:t>D</a:t>
            </a:r>
            <a:r>
              <a:rPr lang="en-US" sz="1000" dirty="0" smtClean="0">
                <a:solidFill>
                  <a:srgbClr val="7030A0"/>
                </a:solidFill>
              </a:rPr>
              <a:t> = min(</a:t>
            </a:r>
            <a:r>
              <a:rPr lang="en-US" sz="1000" i="1" dirty="0" err="1" smtClean="0">
                <a:solidFill>
                  <a:srgbClr val="7030A0"/>
                </a:solidFill>
              </a:rPr>
              <a:t>D</a:t>
            </a:r>
            <a:r>
              <a:rPr lang="en-US" sz="1000" i="1" baseline="-25000" dirty="0" err="1" smtClean="0">
                <a:solidFill>
                  <a:srgbClr val="7030A0"/>
                </a:solidFill>
              </a:rPr>
              <a:t>j</a:t>
            </a:r>
            <a:r>
              <a:rPr lang="en-US" sz="1000" dirty="0" smtClean="0">
                <a:solidFill>
                  <a:srgbClr val="7030A0"/>
                </a:solidFill>
              </a:rPr>
              <a:t>)</a:t>
            </a:r>
          </a:p>
          <a:p>
            <a:pPr algn="ctr"/>
            <a:r>
              <a:rPr lang="en-US" sz="1000" i="1" dirty="0" err="1" smtClean="0">
                <a:solidFill>
                  <a:srgbClr val="7030A0"/>
                </a:solidFill>
              </a:rPr>
              <a:t>D</a:t>
            </a:r>
            <a:r>
              <a:rPr lang="en-US" sz="1000" i="1" baseline="-25000" dirty="0" err="1" smtClean="0">
                <a:solidFill>
                  <a:srgbClr val="7030A0"/>
                </a:solidFill>
              </a:rPr>
              <a:t>j</a:t>
            </a:r>
            <a:r>
              <a:rPr lang="en-US" sz="1000" i="1" dirty="0" smtClean="0">
                <a:solidFill>
                  <a:srgbClr val="7030A0"/>
                </a:solidFill>
              </a:rPr>
              <a:t> </a:t>
            </a:r>
            <a:r>
              <a:rPr lang="en-US" sz="1000" dirty="0" smtClean="0">
                <a:solidFill>
                  <a:srgbClr val="7030A0"/>
                </a:solidFill>
              </a:rPr>
              <a:t>← </a:t>
            </a:r>
            <a:r>
              <a:rPr lang="en-US" sz="1000" i="1" dirty="0" smtClean="0">
                <a:solidFill>
                  <a:srgbClr val="7030A0"/>
                </a:solidFill>
              </a:rPr>
              <a:t>d</a:t>
            </a:r>
            <a:r>
              <a:rPr lang="en-US" sz="1000" dirty="0" smtClean="0">
                <a:solidFill>
                  <a:srgbClr val="7030A0"/>
                </a:solidFill>
              </a:rPr>
              <a:t>(</a:t>
            </a:r>
            <a:r>
              <a:rPr lang="en-US" sz="1000" i="1" dirty="0" smtClean="0">
                <a:solidFill>
                  <a:srgbClr val="7030A0"/>
                </a:solidFill>
              </a:rPr>
              <a:t>P</a:t>
            </a:r>
            <a:r>
              <a:rPr lang="en-US" sz="1000" i="1" baseline="-25000" dirty="0" smtClean="0">
                <a:solidFill>
                  <a:srgbClr val="7030A0"/>
                </a:solidFill>
              </a:rPr>
              <a:t>i</a:t>
            </a:r>
            <a:r>
              <a:rPr lang="en-US" sz="1000" i="1" dirty="0" smtClean="0">
                <a:solidFill>
                  <a:srgbClr val="7030A0"/>
                </a:solidFill>
              </a:rPr>
              <a:t>, </a:t>
            </a:r>
            <a:r>
              <a:rPr lang="en-US" sz="1000" i="1" dirty="0" err="1" smtClean="0">
                <a:solidFill>
                  <a:srgbClr val="7030A0"/>
                </a:solidFill>
              </a:rPr>
              <a:t>P</a:t>
            </a:r>
            <a:r>
              <a:rPr lang="en-US" sz="1000" i="1" baseline="-25000" dirty="0" err="1" smtClean="0">
                <a:solidFill>
                  <a:srgbClr val="7030A0"/>
                </a:solidFill>
              </a:rPr>
              <a:t>j</a:t>
            </a:r>
            <a:r>
              <a:rPr lang="en-US" sz="1000" dirty="0" smtClean="0">
                <a:solidFill>
                  <a:srgbClr val="7030A0"/>
                </a:solidFill>
              </a:rPr>
              <a:t>)</a:t>
            </a:r>
            <a:endParaRPr lang="en-US" sz="1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9</a:t>
            </a:fld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430987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7" grpId="0" animBg="1"/>
      <p:bldP spid="90" grpId="0" animBg="1"/>
      <p:bldP spid="91" grpId="0" animBg="1"/>
      <p:bldP spid="109" grpId="0" animBg="1"/>
      <p:bldP spid="109" grpId="1" animBg="1"/>
    </p:bldLst>
  </p:timing>
</p:sld>
</file>

<file path=ppt/theme/theme1.xml><?xml version="1.0" encoding="utf-8"?>
<a:theme xmlns:a="http://schemas.openxmlformats.org/drawingml/2006/main" name="2_gatorEng">
  <a:themeElements>
    <a:clrScheme name="PPT-white-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-white-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PT-white-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6188</TotalTime>
  <Words>1546</Words>
  <Application>Microsoft Macintosh PowerPoint</Application>
  <PresentationFormat>On-screen Show (4:3)</PresentationFormat>
  <Paragraphs>231</Paragraphs>
  <Slides>16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2_gatorEng</vt:lpstr>
      <vt:lpstr>PowerPoint Presentation</vt:lpstr>
      <vt:lpstr>Introduction and Motivation</vt:lpstr>
      <vt:lpstr>Introduction and Motivation</vt:lpstr>
      <vt:lpstr>PowerPoint Presentation</vt:lpstr>
      <vt:lpstr>PowerPoint Presentation</vt:lpstr>
      <vt:lpstr>Thermal-aware  Phase-based Tuning (TaPT)</vt:lpstr>
      <vt:lpstr>Overview of SPEA2 Algorithm</vt:lpstr>
      <vt:lpstr>TaPT Algorithm</vt:lpstr>
      <vt:lpstr>TaPT Algorithm</vt:lpstr>
      <vt:lpstr>TaPT Algorithm</vt:lpstr>
      <vt:lpstr>Experimental Setup</vt:lpstr>
      <vt:lpstr>Experimental Setup</vt:lpstr>
      <vt:lpstr>Results</vt:lpstr>
      <vt:lpstr>Results</vt:lpstr>
      <vt:lpstr>Conclusions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marisha</dc:creator>
  <cp:lastModifiedBy>Ann Gordon-Ross</cp:lastModifiedBy>
  <cp:revision>450</cp:revision>
  <dcterms:created xsi:type="dcterms:W3CDTF">2011-05-19T16:23:59Z</dcterms:created>
  <dcterms:modified xsi:type="dcterms:W3CDTF">2014-05-22T14:53:01Z</dcterms:modified>
</cp:coreProperties>
</file>