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embeddings/oleObject12.bin" ContentType="application/vnd.openxmlformats-officedocument.oleObject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395" r:id="rId3"/>
    <p:sldId id="434" r:id="rId4"/>
    <p:sldId id="396" r:id="rId5"/>
    <p:sldId id="430" r:id="rId6"/>
    <p:sldId id="460" r:id="rId7"/>
    <p:sldId id="433" r:id="rId8"/>
    <p:sldId id="429" r:id="rId9"/>
    <p:sldId id="453" r:id="rId10"/>
    <p:sldId id="461" r:id="rId11"/>
    <p:sldId id="462" r:id="rId12"/>
    <p:sldId id="463" r:id="rId13"/>
    <p:sldId id="464" r:id="rId14"/>
    <p:sldId id="465" r:id="rId15"/>
    <p:sldId id="446" r:id="rId16"/>
    <p:sldId id="416" r:id="rId17"/>
    <p:sldId id="469" r:id="rId18"/>
    <p:sldId id="466" r:id="rId19"/>
    <p:sldId id="470" r:id="rId20"/>
    <p:sldId id="467" r:id="rId21"/>
    <p:sldId id="450" r:id="rId22"/>
    <p:sldId id="459" r:id="rId23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22A6"/>
    <a:srgbClr val="008000"/>
    <a:srgbClr val="FFFF00"/>
    <a:srgbClr val="CB91DF"/>
    <a:srgbClr val="FF0000"/>
    <a:srgbClr val="DADADA"/>
    <a:srgbClr val="D5E467"/>
    <a:srgbClr val="E3D1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74" autoAdjust="0"/>
    <p:restoredTop sz="99272" autoAdjust="0"/>
  </p:normalViewPr>
  <p:slideViewPr>
    <p:cSldViewPr snapToGrid="0">
      <p:cViewPr>
        <p:scale>
          <a:sx n="100" d="100"/>
          <a:sy n="100" d="100"/>
        </p:scale>
        <p:origin x="-976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70" d="100"/>
          <a:sy n="70" d="100"/>
        </p:scale>
        <p:origin x="-3282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4" Type="http://schemas.openxmlformats.org/officeDocument/2006/relationships/image" Target="../media/image25.wmf"/><Relationship Id="rId5" Type="http://schemas.openxmlformats.org/officeDocument/2006/relationships/image" Target="../media/image26.wmf"/><Relationship Id="rId1" Type="http://schemas.openxmlformats.org/officeDocument/2006/relationships/image" Target="../media/image22.wmf"/><Relationship Id="rId2" Type="http://schemas.openxmlformats.org/officeDocument/2006/relationships/image" Target="../media/image2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Relationship Id="rId2" Type="http://schemas.openxmlformats.org/officeDocument/2006/relationships/image" Target="../media/image31.wmf"/><Relationship Id="rId3" Type="http://schemas.openxmlformats.org/officeDocument/2006/relationships/image" Target="../media/image3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Relationship Id="rId2" Type="http://schemas.openxmlformats.org/officeDocument/2006/relationships/image" Target="../media/image3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986C83-CED6-46A5-BACE-B3FE55D989AD}" type="datetimeFigureOut">
              <a:rPr lang="en-US" smtClean="0"/>
              <a:pPr/>
              <a:t>8/1/11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D1294C-A325-48B4-9C38-792C63AFB5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3653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654771C-BB30-445B-8653-2A3BA4A3F4B5}" type="datetimeFigureOut">
              <a:rPr lang="en-US"/>
              <a:pPr/>
              <a:t>8/1/11</a:t>
            </a:fld>
            <a:endParaRPr lang="en-US"/>
          </a:p>
        </p:txBody>
      </p:sp>
      <p:sp>
        <p:nvSpPr>
          <p:cNvPr id="614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14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14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614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9584CD0-639A-4BC0-8501-29713AABBFE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755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0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0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0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0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0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0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55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0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55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0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0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55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0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58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0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0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0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0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0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0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0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92925" y="6248400"/>
            <a:ext cx="1905000" cy="457200"/>
          </a:xfrm>
        </p:spPr>
        <p:txBody>
          <a:bodyPr/>
          <a:lstStyle>
            <a:lvl1pPr>
              <a:defRPr>
                <a:latin typeface="Times" pitchFamily="48" charset="0"/>
              </a:defRPr>
            </a:lvl1pPr>
          </a:lstStyle>
          <a:p>
            <a:fld id="{88D1A942-F44E-498C-A08A-3FE98F7FD2C2}" type="slidenum">
              <a:rPr lang="en-US" smtClean="0"/>
              <a:pPr/>
              <a:t>‹#›</a:t>
            </a:fld>
            <a:r>
              <a:rPr lang="en-US" dirty="0" smtClean="0"/>
              <a:t> of </a:t>
            </a:r>
            <a:r>
              <a:rPr lang="en-US" dirty="0" smtClean="0"/>
              <a:t>22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2C1316-384F-40EC-A270-72F0F8684E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6DAD97-6108-4C9C-88DF-C80096A81C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E3B4F5-3279-42F3-B984-B2B466453F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E60CA43-FB71-4A6F-BFB3-52D25D400D1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00E37E-966C-48E7-8197-9618DAE5B0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E60CA43-FB71-4A6F-BFB3-52D25D400D1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9F0B35-CE42-430B-9984-8FBC465A95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21825A-4733-4397-9A67-9ECC490E07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539224-2F60-4024-9227-9176686FDF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F0547C-C1A9-45DB-8D19-B187334CBA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CED7AF-FFE3-4887-B4DB-DDD4FB2E05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>
                <a:latin typeface="Time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Time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Times"/>
              </a:defRPr>
            </a:lvl1pPr>
          </a:lstStyle>
          <a:p>
            <a:pPr>
              <a:defRPr/>
            </a:pPr>
            <a:fld id="{7E60CA43-FB71-4A6F-BFB3-52D25D400D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6705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72A85306-65AE-40DD-BE64-C0F568435330}" type="slidenum">
              <a:rPr lang="en-US" sz="1400">
                <a:latin typeface="Times" pitchFamily="48" charset="0"/>
              </a:rPr>
              <a:pPr algn="r"/>
              <a:t>‹#›</a:t>
            </a:fld>
            <a:r>
              <a:rPr lang="en-US" sz="1400" dirty="0">
                <a:latin typeface="Times" pitchFamily="48" charset="0"/>
              </a:rPr>
              <a:t> of</a:t>
            </a:r>
            <a:r>
              <a:rPr lang="en-US" sz="1400" dirty="0" smtClean="0">
                <a:latin typeface="Times" pitchFamily="48" charset="0"/>
              </a:rPr>
              <a:t> </a:t>
            </a:r>
            <a:r>
              <a:rPr lang="en-US" sz="1400" dirty="0" smtClean="0">
                <a:latin typeface="Times" pitchFamily="48" charset="0"/>
              </a:rPr>
              <a:t>22</a:t>
            </a:r>
            <a:endParaRPr lang="en-US" sz="1400" dirty="0">
              <a:latin typeface="Times" pitchFamily="4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Time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Time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Time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Times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Times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Times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Times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Times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oleObject" Target="../embeddings/oleObject6.bin"/><Relationship Id="rId5" Type="http://schemas.openxmlformats.org/officeDocument/2006/relationships/image" Target="../media/image30.wmf"/><Relationship Id="rId6" Type="http://schemas.openxmlformats.org/officeDocument/2006/relationships/oleObject" Target="../embeddings/oleObject7.bin"/><Relationship Id="rId7" Type="http://schemas.openxmlformats.org/officeDocument/2006/relationships/image" Target="../media/image31.wmf"/><Relationship Id="rId8" Type="http://schemas.openxmlformats.org/officeDocument/2006/relationships/oleObject" Target="../embeddings/oleObject8.bin"/><Relationship Id="rId9" Type="http://schemas.openxmlformats.org/officeDocument/2006/relationships/oleObject" Target="../embeddings/oleObject9.bin"/><Relationship Id="rId10" Type="http://schemas.openxmlformats.org/officeDocument/2006/relationships/image" Target="../media/image32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oleObject" Target="../embeddings/oleObject10.bin"/><Relationship Id="rId5" Type="http://schemas.openxmlformats.org/officeDocument/2006/relationships/image" Target="../media/image36.wmf"/><Relationship Id="rId6" Type="http://schemas.openxmlformats.org/officeDocument/2006/relationships/oleObject" Target="../embeddings/oleObject11.bin"/><Relationship Id="rId7" Type="http://schemas.openxmlformats.org/officeDocument/2006/relationships/image" Target="../media/image37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oleObject" Target="../embeddings/oleObject12.bin"/><Relationship Id="rId5" Type="http://schemas.openxmlformats.org/officeDocument/2006/relationships/image" Target="../media/image40.wmf"/><Relationship Id="rId6" Type="http://schemas.openxmlformats.org/officeDocument/2006/relationships/image" Target="../media/image13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1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2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wmf"/><Relationship Id="rId6" Type="http://schemas.openxmlformats.org/officeDocument/2006/relationships/image" Target="../media/image7.wmf"/><Relationship Id="rId7" Type="http://schemas.openxmlformats.org/officeDocument/2006/relationships/image" Target="../media/image8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3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image" Target="../media/image12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9.wmf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5.wmf"/><Relationship Id="rId12" Type="http://schemas.openxmlformats.org/officeDocument/2006/relationships/oleObject" Target="../embeddings/oleObject5.bin"/><Relationship Id="rId13" Type="http://schemas.openxmlformats.org/officeDocument/2006/relationships/image" Target="../media/image26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8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22.w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23.wmf"/><Relationship Id="rId8" Type="http://schemas.openxmlformats.org/officeDocument/2006/relationships/oleObject" Target="../embeddings/oleObject3.bin"/><Relationship Id="rId9" Type="http://schemas.openxmlformats.org/officeDocument/2006/relationships/image" Target="../media/image24.wmf"/><Relationship Id="rId10" Type="http://schemas.openxmlformats.org/officeDocument/2006/relationships/oleObject" Target="../embeddings/oleObject4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7CE337C3-B2F9-4F09-9D70-D70087ECCB0F}" type="slidenum">
              <a:rPr lang="en-US"/>
              <a:pPr/>
              <a:t>1</a:t>
            </a:fld>
            <a:r>
              <a:rPr lang="en-US" dirty="0"/>
              <a:t> of </a:t>
            </a:r>
            <a:r>
              <a:rPr lang="en-US" dirty="0" smtClean="0"/>
              <a:t>22</a:t>
            </a:r>
            <a:endParaRPr lang="en-US" dirty="0"/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-595747" y="488311"/>
            <a:ext cx="10523519" cy="169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r>
              <a:rPr lang="en-US" sz="4000" dirty="0" smtClean="0">
                <a:solidFill>
                  <a:schemeClr val="accent2"/>
                </a:solidFill>
              </a:rPr>
              <a:t>Markov Modeling of Fault-Tolerant</a:t>
            </a:r>
          </a:p>
          <a:p>
            <a:r>
              <a:rPr lang="en-US" sz="4000" dirty="0" smtClean="0">
                <a:solidFill>
                  <a:schemeClr val="accent2"/>
                </a:solidFill>
              </a:rPr>
              <a:t>Wireless Sensor Networks</a:t>
            </a:r>
            <a:endParaRPr lang="en-US" sz="4000" dirty="0">
              <a:solidFill>
                <a:schemeClr val="accent2"/>
              </a:solidFill>
            </a:endParaRP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457200" y="2409824"/>
            <a:ext cx="8077200" cy="167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73025" tIns="36512" rIns="73025" bIns="36512"/>
          <a:lstStyle/>
          <a:p>
            <a:pPr>
              <a:spcBef>
                <a:spcPct val="20000"/>
              </a:spcBef>
            </a:pPr>
            <a:r>
              <a:rPr lang="en-US" sz="1800" dirty="0" smtClean="0"/>
              <a:t>Arslan </a:t>
            </a:r>
            <a:r>
              <a:rPr lang="en-US" sz="1800" dirty="0" err="1" smtClean="0"/>
              <a:t>Munir</a:t>
            </a:r>
            <a:r>
              <a:rPr lang="en-US" sz="1800" dirty="0" smtClean="0"/>
              <a:t> and </a:t>
            </a:r>
            <a:r>
              <a:rPr lang="en-US" sz="1800" b="1" u="sng" dirty="0" smtClean="0"/>
              <a:t>Ann Gordon-Ross</a:t>
            </a:r>
            <a:r>
              <a:rPr lang="en-US" sz="1800" b="1" u="sng" baseline="30000" dirty="0" smtClean="0"/>
              <a:t>+</a:t>
            </a:r>
          </a:p>
          <a:p>
            <a:pPr>
              <a:spcBef>
                <a:spcPct val="20000"/>
              </a:spcBef>
            </a:pPr>
            <a:endParaRPr lang="en-US" sz="800" i="1" baseline="30000" dirty="0" smtClean="0"/>
          </a:p>
          <a:p>
            <a:pPr>
              <a:lnSpc>
                <a:spcPts val="1500"/>
              </a:lnSpc>
              <a:spcBef>
                <a:spcPct val="20000"/>
              </a:spcBef>
            </a:pPr>
            <a:r>
              <a:rPr lang="en-US" sz="2000" i="1" dirty="0" smtClean="0"/>
              <a:t>Department </a:t>
            </a:r>
            <a:r>
              <a:rPr lang="en-US" sz="2000" i="1" dirty="0"/>
              <a:t>of Electrical and Computer Engineering</a:t>
            </a:r>
          </a:p>
          <a:p>
            <a:pPr>
              <a:lnSpc>
                <a:spcPts val="1100"/>
              </a:lnSpc>
              <a:spcBef>
                <a:spcPct val="20000"/>
              </a:spcBef>
            </a:pPr>
            <a:r>
              <a:rPr lang="en-US" sz="2000" i="1" dirty="0"/>
              <a:t>University of </a:t>
            </a:r>
            <a:r>
              <a:rPr lang="en-US" sz="2000" i="1" dirty="0" smtClean="0"/>
              <a:t>Florida, Gainesville, Florida, USA</a:t>
            </a:r>
          </a:p>
          <a:p>
            <a:pPr>
              <a:lnSpc>
                <a:spcPts val="1100"/>
              </a:lnSpc>
              <a:spcBef>
                <a:spcPct val="20000"/>
              </a:spcBef>
            </a:pPr>
            <a:endParaRPr lang="en-US" sz="2000" i="1" dirty="0" smtClean="0"/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209550" y="5999143"/>
            <a:ext cx="4429126" cy="52322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med" len="lg"/>
          </a:ln>
          <a:effectLst/>
        </p:spPr>
        <p:txBody>
          <a:bodyPr wrap="square">
            <a:spAutoFit/>
          </a:bodyPr>
          <a:lstStyle/>
          <a:p>
            <a:r>
              <a:rPr lang="en-US" sz="1400" i="1" dirty="0" smtClean="0">
                <a:latin typeface="Times New Roman" pitchFamily="48" charset="0"/>
              </a:rPr>
              <a:t>This work was supported by the Natural Sciences and Engineering Research Council of  Canada (NSERC)</a:t>
            </a:r>
            <a:endParaRPr lang="en-US" sz="1400" i="1" dirty="0">
              <a:latin typeface="Times New Roman" pitchFamily="48" charset="0"/>
            </a:endParaRPr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273050" y="509270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/>
            <a:endParaRPr lang="en-US" sz="1600">
              <a:latin typeface="Tahoma" pitchFamily="48" charset="0"/>
            </a:endParaRPr>
          </a:p>
        </p:txBody>
      </p:sp>
      <p:sp>
        <p:nvSpPr>
          <p:cNvPr id="4106" name="Text Box 10"/>
          <p:cNvSpPr txBox="1">
            <a:spLocks noChangeArrowheads="1"/>
          </p:cNvSpPr>
          <p:nvPr/>
        </p:nvSpPr>
        <p:spPr bwMode="auto">
          <a:xfrm>
            <a:off x="507575" y="4248150"/>
            <a:ext cx="50292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1" hangingPunct="1"/>
            <a:r>
              <a:rPr lang="en-US" sz="1600" baseline="30000" dirty="0">
                <a:latin typeface="Tahoma" pitchFamily="48" charset="0"/>
              </a:rPr>
              <a:t>+ </a:t>
            </a:r>
            <a:r>
              <a:rPr lang="en-US" sz="1600" dirty="0">
                <a:latin typeface="Tahoma" pitchFamily="48" charset="0"/>
              </a:rPr>
              <a:t>Also</a:t>
            </a:r>
            <a:r>
              <a:rPr lang="en-US" sz="1600" dirty="0" smtClean="0">
                <a:latin typeface="Tahoma" pitchFamily="48" charset="0"/>
              </a:rPr>
              <a:t> affiliated </a:t>
            </a:r>
            <a:r>
              <a:rPr lang="en-US" sz="1600" dirty="0">
                <a:latin typeface="Tahoma" pitchFamily="48" charset="0"/>
              </a:rPr>
              <a:t>with NSF Center for High-Performance </a:t>
            </a:r>
            <a:r>
              <a:rPr lang="en-US" sz="1600" dirty="0" smtClean="0">
                <a:latin typeface="Tahoma" pitchFamily="48" charset="0"/>
              </a:rPr>
              <a:t>Reconfigurable </a:t>
            </a:r>
            <a:r>
              <a:rPr lang="en-US" sz="1600" dirty="0">
                <a:latin typeface="Tahoma" pitchFamily="48" charset="0"/>
              </a:rPr>
              <a:t>Computing </a:t>
            </a:r>
          </a:p>
        </p:txBody>
      </p:sp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86425" y="4219575"/>
            <a:ext cx="2181225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95" name="Text Box 27"/>
          <p:cNvSpPr txBox="1">
            <a:spLocks noChangeArrowheads="1"/>
          </p:cNvSpPr>
          <p:nvPr/>
        </p:nvSpPr>
        <p:spPr bwMode="auto">
          <a:xfrm>
            <a:off x="344488" y="616585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/>
            <a:endParaRPr lang="en-US" sz="1600">
              <a:latin typeface="Tahoma" pitchFamily="48" charset="0"/>
            </a:endParaRPr>
          </a:p>
        </p:txBody>
      </p:sp>
      <p:sp>
        <p:nvSpPr>
          <p:cNvPr id="339996" name="Rectangle 28"/>
          <p:cNvSpPr>
            <a:spLocks noGrp="1" noChangeArrowheads="1"/>
          </p:cNvSpPr>
          <p:nvPr>
            <p:ph type="title"/>
          </p:nvPr>
        </p:nvSpPr>
        <p:spPr>
          <a:xfrm>
            <a:off x="158475" y="209550"/>
            <a:ext cx="8861950" cy="981076"/>
          </a:xfrm>
        </p:spPr>
        <p:txBody>
          <a:bodyPr/>
          <a:lstStyle/>
          <a:p>
            <a:r>
              <a:rPr lang="en-US" sz="3200" dirty="0" smtClean="0"/>
              <a:t>FT WSN Cluster Model</a:t>
            </a:r>
          </a:p>
        </p:txBody>
      </p:sp>
      <p:sp>
        <p:nvSpPr>
          <p:cNvPr id="340003" name="Rectangle 35"/>
          <p:cNvSpPr>
            <a:spLocks noChangeArrowheads="1"/>
          </p:cNvSpPr>
          <p:nvPr/>
        </p:nvSpPr>
        <p:spPr bwMode="auto">
          <a:xfrm>
            <a:off x="335882" y="1281382"/>
            <a:ext cx="8458200" cy="5419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spcBef>
                <a:spcPct val="20000"/>
              </a:spcBef>
            </a:pPr>
            <a:endParaRPr lang="en-US" sz="18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</a:pPr>
            <a:endParaRPr lang="en-US" sz="16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</a:pPr>
            <a:endParaRPr lang="en-US" sz="1600" dirty="0" smtClean="0">
              <a:latin typeface="Times" pitchFamily="48" charset="0"/>
            </a:endParaRPr>
          </a:p>
        </p:txBody>
      </p:sp>
      <p:graphicFrame>
        <p:nvGraphicFramePr>
          <p:cNvPr id="574466" name="Object 2"/>
          <p:cNvGraphicFramePr>
            <a:graphicFrameLocks noChangeAspect="1"/>
          </p:cNvGraphicFramePr>
          <p:nvPr/>
        </p:nvGraphicFramePr>
        <p:xfrm>
          <a:off x="1600201" y="895349"/>
          <a:ext cx="1098772" cy="522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768" name="Equation" r:id="rId4" imgW="507960" imgH="241200" progId="Equation.3">
                  <p:embed/>
                </p:oleObj>
              </mc:Choice>
              <mc:Fallback>
                <p:oleObj name="Equation" r:id="rId4" imgW="507960" imgH="2412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1" y="895349"/>
                        <a:ext cx="1098772" cy="522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Oval 24"/>
          <p:cNvSpPr/>
          <p:nvPr/>
        </p:nvSpPr>
        <p:spPr bwMode="auto">
          <a:xfrm>
            <a:off x="5886449" y="2114549"/>
            <a:ext cx="1190625" cy="1190625"/>
          </a:xfrm>
          <a:prstGeom prst="ellipse">
            <a:avLst/>
          </a:prstGeom>
          <a:solidFill>
            <a:srgbClr val="FFC000">
              <a:alpha val="2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b="1" i="1" dirty="0" smtClean="0">
                <a:latin typeface="Times"/>
              </a:rPr>
              <a:t>k</a:t>
            </a:r>
            <a:r>
              <a:rPr lang="en-US" sz="3200" b="1" i="1" baseline="-25000" dirty="0" smtClean="0">
                <a:latin typeface="Times"/>
              </a:rPr>
              <a:t>min</a:t>
            </a:r>
            <a:r>
              <a:rPr lang="en-US" sz="3200" b="1" i="1" dirty="0" smtClean="0">
                <a:latin typeface="Times"/>
              </a:rPr>
              <a:t>+1</a:t>
            </a:r>
            <a:endParaRPr kumimoji="0" lang="en-US" sz="3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571499" y="2114549"/>
            <a:ext cx="1190625" cy="1190625"/>
          </a:xfrm>
          <a:prstGeom prst="ellipse">
            <a:avLst/>
          </a:prstGeom>
          <a:solidFill>
            <a:srgbClr val="FFC000">
              <a:alpha val="2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b="1" i="1" dirty="0" smtClean="0">
                <a:latin typeface="Times"/>
              </a:rPr>
              <a:t>n</a:t>
            </a:r>
            <a:endParaRPr kumimoji="0" lang="en-US" sz="3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2466974" y="2095499"/>
            <a:ext cx="1190625" cy="1190625"/>
          </a:xfrm>
          <a:prstGeom prst="ellipse">
            <a:avLst/>
          </a:prstGeom>
          <a:solidFill>
            <a:srgbClr val="FFC000">
              <a:alpha val="2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b="1" i="1" dirty="0" smtClean="0">
                <a:latin typeface="Times"/>
              </a:rPr>
              <a:t>n-1</a:t>
            </a:r>
            <a:endParaRPr kumimoji="0" lang="en-US" sz="3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7820024" y="2105024"/>
            <a:ext cx="1190625" cy="1190625"/>
          </a:xfrm>
          <a:prstGeom prst="ellipse">
            <a:avLst/>
          </a:prstGeom>
          <a:solidFill>
            <a:srgbClr val="FFC000">
              <a:alpha val="2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b="1" i="1" dirty="0" smtClean="0">
                <a:latin typeface="Times"/>
              </a:rPr>
              <a:t>k</a:t>
            </a:r>
            <a:r>
              <a:rPr lang="en-US" sz="3200" b="1" i="1" baseline="-25000" dirty="0" smtClean="0">
                <a:latin typeface="Times"/>
              </a:rPr>
              <a:t>min</a:t>
            </a:r>
            <a:endParaRPr kumimoji="0" lang="en-US" sz="3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40" name="Curved Down Arrow 39"/>
          <p:cNvSpPr/>
          <p:nvPr/>
        </p:nvSpPr>
        <p:spPr bwMode="auto">
          <a:xfrm>
            <a:off x="1057275" y="1485900"/>
            <a:ext cx="2171699" cy="619125"/>
          </a:xfrm>
          <a:prstGeom prst="curvedDown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43" name="Curved Down Arrow 42"/>
          <p:cNvSpPr/>
          <p:nvPr/>
        </p:nvSpPr>
        <p:spPr bwMode="auto">
          <a:xfrm>
            <a:off x="6381750" y="1495425"/>
            <a:ext cx="2171699" cy="619125"/>
          </a:xfrm>
          <a:prstGeom prst="curvedDown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graphicFrame>
        <p:nvGraphicFramePr>
          <p:cNvPr id="627719" name="Object 7"/>
          <p:cNvGraphicFramePr>
            <a:graphicFrameLocks noChangeAspect="1"/>
          </p:cNvGraphicFramePr>
          <p:nvPr/>
        </p:nvGraphicFramePr>
        <p:xfrm>
          <a:off x="6544781" y="886725"/>
          <a:ext cx="1684819" cy="540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769" name="Equation" r:id="rId6" imgW="977760" imgH="241200" progId="Equation.3">
                  <p:embed/>
                </p:oleObj>
              </mc:Choice>
              <mc:Fallback>
                <p:oleObj name="Equation" r:id="rId6" imgW="977760" imgH="24120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44781" y="886725"/>
                        <a:ext cx="1684819" cy="5404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" name="Oval 47"/>
          <p:cNvSpPr/>
          <p:nvPr/>
        </p:nvSpPr>
        <p:spPr bwMode="auto">
          <a:xfrm>
            <a:off x="4276725" y="2647950"/>
            <a:ext cx="133350" cy="12382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49" name="Oval 48"/>
          <p:cNvSpPr/>
          <p:nvPr/>
        </p:nvSpPr>
        <p:spPr bwMode="auto">
          <a:xfrm>
            <a:off x="4619625" y="2647950"/>
            <a:ext cx="133350" cy="12382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51" name="Oval 50"/>
          <p:cNvSpPr/>
          <p:nvPr/>
        </p:nvSpPr>
        <p:spPr bwMode="auto">
          <a:xfrm>
            <a:off x="4953000" y="2657475"/>
            <a:ext cx="133350" cy="12382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53" name="Bent Arrow 52"/>
          <p:cNvSpPr/>
          <p:nvPr/>
        </p:nvSpPr>
        <p:spPr bwMode="auto">
          <a:xfrm>
            <a:off x="3257550" y="1666875"/>
            <a:ext cx="590550" cy="476250"/>
          </a:xfrm>
          <a:prstGeom prst="bentArrow">
            <a:avLst>
              <a:gd name="adj1" fmla="val 25000"/>
              <a:gd name="adj2" fmla="val 24000"/>
              <a:gd name="adj3" fmla="val 25000"/>
              <a:gd name="adj4" fmla="val 87500"/>
            </a:avLst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56" name="Bent Arrow 55"/>
          <p:cNvSpPr/>
          <p:nvPr/>
        </p:nvSpPr>
        <p:spPr bwMode="auto">
          <a:xfrm rot="3320704">
            <a:off x="5676900" y="1771651"/>
            <a:ext cx="590550" cy="476250"/>
          </a:xfrm>
          <a:prstGeom prst="bentArrow">
            <a:avLst>
              <a:gd name="adj1" fmla="val 25000"/>
              <a:gd name="adj2" fmla="val 24000"/>
              <a:gd name="adj3" fmla="val 25000"/>
              <a:gd name="adj4" fmla="val 87500"/>
            </a:avLst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63" name="Oval 62"/>
          <p:cNvSpPr/>
          <p:nvPr/>
        </p:nvSpPr>
        <p:spPr bwMode="auto">
          <a:xfrm>
            <a:off x="3638549" y="5238749"/>
            <a:ext cx="1190625" cy="1190625"/>
          </a:xfrm>
          <a:prstGeom prst="ellipse">
            <a:avLst/>
          </a:prstGeom>
          <a:solidFill>
            <a:srgbClr val="FFC000">
              <a:alpha val="2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b="1" i="1" dirty="0" smtClean="0">
                <a:latin typeface="Times"/>
              </a:rPr>
              <a:t>k</a:t>
            </a:r>
            <a:r>
              <a:rPr lang="en-US" sz="3200" b="1" i="1" baseline="-25000" dirty="0" smtClean="0">
                <a:latin typeface="Times"/>
              </a:rPr>
              <a:t>min</a:t>
            </a:r>
            <a:r>
              <a:rPr lang="en-US" sz="3200" b="1" i="1" dirty="0" smtClean="0">
                <a:latin typeface="Times"/>
              </a:rPr>
              <a:t>+1</a:t>
            </a:r>
            <a:endParaRPr kumimoji="0" lang="en-US" sz="3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66" name="Oval 65"/>
          <p:cNvSpPr/>
          <p:nvPr/>
        </p:nvSpPr>
        <p:spPr bwMode="auto">
          <a:xfrm>
            <a:off x="5572124" y="5229224"/>
            <a:ext cx="1190625" cy="1190625"/>
          </a:xfrm>
          <a:prstGeom prst="ellipse">
            <a:avLst/>
          </a:prstGeom>
          <a:solidFill>
            <a:srgbClr val="FFC000">
              <a:alpha val="2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b="1" i="1" dirty="0" smtClean="0">
                <a:latin typeface="Times"/>
              </a:rPr>
              <a:t>k</a:t>
            </a:r>
            <a:r>
              <a:rPr lang="en-US" sz="3200" b="1" i="1" baseline="-25000" dirty="0" smtClean="0">
                <a:latin typeface="Times"/>
              </a:rPr>
              <a:t>min</a:t>
            </a:r>
            <a:endParaRPr kumimoji="0" lang="en-US" sz="3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68" name="Curved Down Arrow 67"/>
          <p:cNvSpPr/>
          <p:nvPr/>
        </p:nvSpPr>
        <p:spPr bwMode="auto">
          <a:xfrm>
            <a:off x="4257675" y="4629150"/>
            <a:ext cx="2171699" cy="619125"/>
          </a:xfrm>
          <a:prstGeom prst="curvedDown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graphicFrame>
        <p:nvGraphicFramePr>
          <p:cNvPr id="69" name="Object 7"/>
          <p:cNvGraphicFramePr>
            <a:graphicFrameLocks noChangeAspect="1"/>
          </p:cNvGraphicFramePr>
          <p:nvPr/>
        </p:nvGraphicFramePr>
        <p:xfrm>
          <a:off x="4544531" y="4134750"/>
          <a:ext cx="1684819" cy="540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770" name="Equation" r:id="rId8" imgW="977760" imgH="241200" progId="Equation.3">
                  <p:embed/>
                </p:oleObj>
              </mc:Choice>
              <mc:Fallback>
                <p:oleObj name="Equation" r:id="rId8" imgW="977760" imgH="241200" progId="Equation.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4531" y="4134750"/>
                        <a:ext cx="1684819" cy="5404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" name="Oval 74"/>
          <p:cNvSpPr/>
          <p:nvPr/>
        </p:nvSpPr>
        <p:spPr bwMode="auto">
          <a:xfrm>
            <a:off x="1533524" y="5248274"/>
            <a:ext cx="1190625" cy="1190625"/>
          </a:xfrm>
          <a:prstGeom prst="ellipse">
            <a:avLst/>
          </a:prstGeom>
          <a:solidFill>
            <a:srgbClr val="FFC000">
              <a:alpha val="2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b="1" i="1" dirty="0" smtClean="0">
                <a:latin typeface="Times"/>
              </a:rPr>
              <a:t>k</a:t>
            </a:r>
            <a:r>
              <a:rPr lang="en-US" sz="3200" b="1" i="1" baseline="-25000" dirty="0" smtClean="0">
                <a:latin typeface="Times"/>
              </a:rPr>
              <a:t>min</a:t>
            </a:r>
            <a:r>
              <a:rPr lang="en-US" sz="3200" b="1" i="1" dirty="0" smtClean="0">
                <a:latin typeface="Times"/>
              </a:rPr>
              <a:t>+2</a:t>
            </a:r>
            <a:endParaRPr kumimoji="0" lang="en-US" sz="3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77" name="Curved Down Arrow 76"/>
          <p:cNvSpPr/>
          <p:nvPr/>
        </p:nvSpPr>
        <p:spPr bwMode="auto">
          <a:xfrm>
            <a:off x="2105025" y="4629150"/>
            <a:ext cx="2171699" cy="619125"/>
          </a:xfrm>
          <a:prstGeom prst="curvedDown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graphicFrame>
        <p:nvGraphicFramePr>
          <p:cNvPr id="78" name="Object 7"/>
          <p:cNvGraphicFramePr>
            <a:graphicFrameLocks noChangeAspect="1"/>
          </p:cNvGraphicFramePr>
          <p:nvPr/>
        </p:nvGraphicFramePr>
        <p:xfrm>
          <a:off x="2382838" y="4135438"/>
          <a:ext cx="1838325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771" name="Equation" r:id="rId9" imgW="1066680" imgH="241200" progId="Equation.3">
                  <p:embed/>
                </p:oleObj>
              </mc:Choice>
              <mc:Fallback>
                <p:oleObj name="Equation" r:id="rId9" imgW="1066680" imgH="241200" progId="Equation.3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2838" y="4135438"/>
                        <a:ext cx="1838325" cy="539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" name="Cloud Callout 79"/>
          <p:cNvSpPr/>
          <p:nvPr/>
        </p:nvSpPr>
        <p:spPr bwMode="auto">
          <a:xfrm>
            <a:off x="180975" y="3867151"/>
            <a:ext cx="1724025" cy="1262514"/>
          </a:xfrm>
          <a:prstGeom prst="cloudCallout">
            <a:avLst>
              <a:gd name="adj1" fmla="val 14065"/>
              <a:gd name="adj2" fmla="val -88058"/>
            </a:avLst>
          </a:prstGeom>
          <a:solidFill>
            <a:srgbClr val="00B0F0">
              <a:alpha val="1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rPr>
              <a:t>Average number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rPr>
              <a:t>of nodes i</a:t>
            </a:r>
            <a:r>
              <a:rPr lang="en-US" sz="1400" dirty="0" smtClean="0">
                <a:latin typeface="Times"/>
              </a:rPr>
              <a:t>n each </a:t>
            </a:r>
            <a:br>
              <a:rPr lang="en-US" sz="1400" dirty="0" smtClean="0">
                <a:latin typeface="Times"/>
              </a:rPr>
            </a:br>
            <a:r>
              <a:rPr lang="en-US" sz="1400" dirty="0" smtClean="0">
                <a:latin typeface="Times"/>
              </a:rPr>
              <a:t>cluster is </a:t>
            </a:r>
            <a:r>
              <a:rPr lang="en-US" sz="1400" i="1" dirty="0" smtClean="0">
                <a:latin typeface="Times"/>
              </a:rPr>
              <a:t>n</a:t>
            </a:r>
            <a:endParaRPr kumimoji="0" lang="en-US" sz="140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82" name="Cloud Callout 81"/>
          <p:cNvSpPr/>
          <p:nvPr/>
        </p:nvSpPr>
        <p:spPr bwMode="auto">
          <a:xfrm>
            <a:off x="3762375" y="900745"/>
            <a:ext cx="2200275" cy="1099506"/>
          </a:xfrm>
          <a:prstGeom prst="cloudCallout">
            <a:avLst>
              <a:gd name="adj1" fmla="val -98673"/>
              <a:gd name="adj2" fmla="val -16892"/>
            </a:avLst>
          </a:prstGeom>
          <a:solidFill>
            <a:srgbClr val="00B0F0">
              <a:alpha val="1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latin typeface="Times"/>
              </a:rPr>
              <a:t>Average number of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latin typeface="Times"/>
              </a:rPr>
              <a:t>neighbor n</a:t>
            </a:r>
            <a:r>
              <a:rPr kumimoji="0" lang="en-US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rPr>
              <a:t>odes</a:t>
            </a:r>
            <a:r>
              <a:rPr kumimoji="0" lang="en-US" sz="14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rPr>
              <a:t> per cluster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rPr>
              <a:t>is </a:t>
            </a:r>
            <a:r>
              <a:rPr kumimoji="0" lang="en-US" sz="140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rPr>
              <a:t>k = n - 1</a:t>
            </a:r>
            <a:endParaRPr kumimoji="0" lang="en-US" sz="140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352550" y="3571875"/>
            <a:ext cx="7000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+mn-lt"/>
              </a:rPr>
              <a:t>We consider a special case with </a:t>
            </a:r>
            <a:r>
              <a:rPr lang="en-US" sz="2800" b="1" i="1" dirty="0" smtClean="0">
                <a:solidFill>
                  <a:srgbClr val="FF0000"/>
                </a:solidFill>
                <a:latin typeface="+mn-lt"/>
              </a:rPr>
              <a:t>n = k</a:t>
            </a:r>
            <a:r>
              <a:rPr lang="en-US" sz="2800" b="1" i="1" baseline="-25000" dirty="0" smtClean="0">
                <a:solidFill>
                  <a:srgbClr val="FF0000"/>
                </a:solidFill>
                <a:latin typeface="+mn-lt"/>
              </a:rPr>
              <a:t>min</a:t>
            </a:r>
            <a:r>
              <a:rPr lang="en-US" sz="2800" b="1" i="1" dirty="0" smtClean="0">
                <a:solidFill>
                  <a:srgbClr val="FF0000"/>
                </a:solidFill>
                <a:latin typeface="+mn-lt"/>
              </a:rPr>
              <a:t>+2</a:t>
            </a:r>
            <a:endParaRPr lang="en-US" sz="2800" b="1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9" name="Cloud Callout 28"/>
          <p:cNvSpPr/>
          <p:nvPr/>
        </p:nvSpPr>
        <p:spPr bwMode="auto">
          <a:xfrm>
            <a:off x="6858001" y="4457699"/>
            <a:ext cx="2133599" cy="1876425"/>
          </a:xfrm>
          <a:prstGeom prst="cloudCallout">
            <a:avLst>
              <a:gd name="adj1" fmla="val 25453"/>
              <a:gd name="adj2" fmla="val -104364"/>
            </a:avLst>
          </a:prstGeom>
          <a:solidFill>
            <a:srgbClr val="00B0F0">
              <a:alpha val="1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latin typeface="Times"/>
              </a:rPr>
              <a:t>A cluster fails to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latin typeface="Times"/>
              </a:rPr>
              <a:t>perform its assigned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latin typeface="Times"/>
              </a:rPr>
              <a:t>application task if the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latin typeface="Times"/>
              </a:rPr>
              <a:t>n</a:t>
            </a:r>
            <a:r>
              <a:rPr kumimoji="0" lang="en-US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rPr>
              <a:t>umber </a:t>
            </a:r>
            <a:r>
              <a:rPr kumimoji="0" lang="en-US" sz="14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rPr>
              <a:t>of non-faulty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latin typeface="Times"/>
              </a:rPr>
              <a:t>s</a:t>
            </a:r>
            <a:r>
              <a:rPr kumimoji="0" lang="en-US" sz="14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rPr>
              <a:t>ensor </a:t>
            </a:r>
            <a:r>
              <a:rPr lang="en-US" sz="1400" dirty="0" smtClean="0">
                <a:latin typeface="Times"/>
              </a:rPr>
              <a:t>n</a:t>
            </a:r>
            <a:r>
              <a:rPr lang="en-US" sz="1400" baseline="0" dirty="0" smtClean="0">
                <a:latin typeface="Times"/>
              </a:rPr>
              <a:t>odes in the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aseline="0" dirty="0" smtClean="0">
                <a:latin typeface="Times"/>
              </a:rPr>
              <a:t>cluster reduces t</a:t>
            </a:r>
            <a:r>
              <a:rPr kumimoji="0" lang="en-US" sz="14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rPr>
              <a:t>o </a:t>
            </a:r>
            <a:r>
              <a:rPr kumimoji="0" lang="en-US" sz="140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rPr>
              <a:t>k</a:t>
            </a:r>
            <a:r>
              <a:rPr kumimoji="0" lang="en-US" sz="1400" i="1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rPr>
              <a:t>min</a:t>
            </a:r>
            <a:endParaRPr lang="en-US" sz="1400" i="1" baseline="-25000" dirty="0" smtClean="0">
              <a:latin typeface="Time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74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627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40" grpId="0" animBg="1"/>
      <p:bldP spid="43" grpId="0" animBg="1"/>
      <p:bldP spid="48" grpId="0" animBg="1"/>
      <p:bldP spid="49" grpId="0" animBg="1"/>
      <p:bldP spid="51" grpId="0" animBg="1"/>
      <p:bldP spid="53" grpId="0" animBg="1"/>
      <p:bldP spid="56" grpId="0" animBg="1"/>
      <p:bldP spid="63" grpId="0" animBg="1"/>
      <p:bldP spid="66" grpId="0" animBg="1"/>
      <p:bldP spid="68" grpId="0" animBg="1"/>
      <p:bldP spid="75" grpId="0" animBg="1"/>
      <p:bldP spid="77" grpId="0" animBg="1"/>
      <p:bldP spid="80" grpId="0" animBg="1"/>
      <p:bldP spid="82" grpId="0" animBg="1"/>
      <p:bldP spid="83" grpId="0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95" name="Text Box 27"/>
          <p:cNvSpPr txBox="1">
            <a:spLocks noChangeArrowheads="1"/>
          </p:cNvSpPr>
          <p:nvPr/>
        </p:nvSpPr>
        <p:spPr bwMode="auto">
          <a:xfrm>
            <a:off x="363538" y="584200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/>
            <a:endParaRPr lang="en-US" sz="1600">
              <a:latin typeface="Tahoma" pitchFamily="48" charset="0"/>
            </a:endParaRPr>
          </a:p>
        </p:txBody>
      </p:sp>
      <p:sp>
        <p:nvSpPr>
          <p:cNvPr id="339996" name="Rectangle 28"/>
          <p:cNvSpPr>
            <a:spLocks noGrp="1" noChangeArrowheads="1"/>
          </p:cNvSpPr>
          <p:nvPr>
            <p:ph type="title"/>
          </p:nvPr>
        </p:nvSpPr>
        <p:spPr>
          <a:xfrm>
            <a:off x="263375" y="285250"/>
            <a:ext cx="8861950" cy="1143000"/>
          </a:xfrm>
        </p:spPr>
        <p:txBody>
          <a:bodyPr/>
          <a:lstStyle/>
          <a:p>
            <a:r>
              <a:rPr lang="en-US" sz="3400" dirty="0" smtClean="0"/>
              <a:t>FT WSN Cluster Markov Model – </a:t>
            </a:r>
            <a:br>
              <a:rPr lang="en-US" sz="3400" dirty="0" smtClean="0"/>
            </a:br>
            <a:r>
              <a:rPr lang="en-US" sz="3400" dirty="0" smtClean="0"/>
              <a:t>Differential Equation Solutions (</a:t>
            </a:r>
            <a:r>
              <a:rPr lang="en-US" sz="3400" i="1" dirty="0" smtClean="0"/>
              <a:t>n = k</a:t>
            </a:r>
            <a:r>
              <a:rPr lang="en-US" sz="3400" i="1" baseline="-25000" dirty="0" smtClean="0"/>
              <a:t>min</a:t>
            </a:r>
            <a:r>
              <a:rPr lang="en-US" sz="3400" i="1" dirty="0" smtClean="0"/>
              <a:t>+2</a:t>
            </a:r>
            <a:r>
              <a:rPr lang="en-US" sz="3400" dirty="0" smtClean="0"/>
              <a:t>)</a:t>
            </a:r>
          </a:p>
        </p:txBody>
      </p:sp>
      <p:sp>
        <p:nvSpPr>
          <p:cNvPr id="340003" name="Rectangle 35"/>
          <p:cNvSpPr>
            <a:spLocks noChangeArrowheads="1"/>
          </p:cNvSpPr>
          <p:nvPr/>
        </p:nvSpPr>
        <p:spPr bwMode="auto">
          <a:xfrm>
            <a:off x="316832" y="1415160"/>
            <a:ext cx="8458200" cy="4995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lang="en-US" sz="1800" dirty="0" smtClean="0">
                <a:latin typeface="Times" pitchFamily="48" charset="0"/>
              </a:rPr>
              <a:t>Reliability</a:t>
            </a:r>
            <a:endParaRPr lang="en-US" sz="1800" dirty="0">
              <a:latin typeface="Times" pitchFamily="48" charset="0"/>
            </a:endParaRP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endParaRPr lang="en-US" sz="16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US" sz="18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US" sz="18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US" sz="18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US" sz="18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US" sz="18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US" sz="18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lang="en-US" sz="1800" dirty="0" smtClean="0">
                <a:latin typeface="Times" pitchFamily="48" charset="0"/>
              </a:rPr>
              <a:t>MTTF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endParaRPr lang="en-US" sz="16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US" sz="18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US" sz="18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US" sz="18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US" sz="18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US" sz="1800" dirty="0" smtClean="0">
              <a:latin typeface="Times" pitchFamily="48" charset="0"/>
            </a:endParaRPr>
          </a:p>
        </p:txBody>
      </p:sp>
      <p:pic>
        <p:nvPicPr>
          <p:cNvPr id="6287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47838" y="1738313"/>
            <a:ext cx="6219825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873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28738" y="4181475"/>
            <a:ext cx="7458075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28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0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28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000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95" name="Text Box 27"/>
          <p:cNvSpPr txBox="1">
            <a:spLocks noChangeArrowheads="1"/>
          </p:cNvSpPr>
          <p:nvPr/>
        </p:nvSpPr>
        <p:spPr bwMode="auto">
          <a:xfrm>
            <a:off x="363538" y="584200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/>
            <a:endParaRPr lang="en-US" sz="1600">
              <a:latin typeface="Tahoma" pitchFamily="48" charset="0"/>
            </a:endParaRPr>
          </a:p>
        </p:txBody>
      </p:sp>
      <p:sp>
        <p:nvSpPr>
          <p:cNvPr id="339996" name="Rectangle 28"/>
          <p:cNvSpPr>
            <a:spLocks noGrp="1" noChangeArrowheads="1"/>
          </p:cNvSpPr>
          <p:nvPr>
            <p:ph type="title"/>
          </p:nvPr>
        </p:nvSpPr>
        <p:spPr>
          <a:xfrm>
            <a:off x="263375" y="285250"/>
            <a:ext cx="8861950" cy="1143000"/>
          </a:xfrm>
        </p:spPr>
        <p:txBody>
          <a:bodyPr/>
          <a:lstStyle/>
          <a:p>
            <a:r>
              <a:rPr lang="en-US" sz="3400" dirty="0" smtClean="0"/>
              <a:t>FT WSN Cluster Markov Model – </a:t>
            </a:r>
            <a:br>
              <a:rPr lang="en-US" sz="3400" dirty="0" smtClean="0"/>
            </a:br>
            <a:r>
              <a:rPr lang="en-US" sz="3400" dirty="0" smtClean="0"/>
              <a:t>Differential Equation Solutions (</a:t>
            </a:r>
            <a:r>
              <a:rPr lang="en-US" sz="3400" i="1" dirty="0" smtClean="0"/>
              <a:t>n = k</a:t>
            </a:r>
            <a:r>
              <a:rPr lang="en-US" sz="3400" i="1" baseline="-25000" dirty="0" smtClean="0"/>
              <a:t>min</a:t>
            </a:r>
            <a:r>
              <a:rPr lang="en-US" sz="3400" i="1" dirty="0" smtClean="0"/>
              <a:t>+2</a:t>
            </a:r>
            <a:r>
              <a:rPr lang="en-US" sz="3400" dirty="0" smtClean="0"/>
              <a:t>)</a:t>
            </a:r>
          </a:p>
        </p:txBody>
      </p:sp>
      <p:sp>
        <p:nvSpPr>
          <p:cNvPr id="340003" name="Rectangle 35"/>
          <p:cNvSpPr>
            <a:spLocks noChangeArrowheads="1"/>
          </p:cNvSpPr>
          <p:nvPr/>
        </p:nvSpPr>
        <p:spPr bwMode="auto">
          <a:xfrm>
            <a:off x="316832" y="1415160"/>
            <a:ext cx="8458200" cy="4995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lang="en-US" sz="1800" dirty="0" smtClean="0">
                <a:latin typeface="Times" pitchFamily="48" charset="0"/>
              </a:rPr>
              <a:t>Average Failure Rate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endParaRPr lang="en-US" sz="1600" dirty="0" smtClean="0">
              <a:latin typeface="Times" pitchFamily="48" charset="0"/>
            </a:endParaRP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endParaRPr lang="en-US" sz="1600" dirty="0" smtClean="0">
              <a:latin typeface="Times" pitchFamily="48" charset="0"/>
            </a:endParaRPr>
          </a:p>
          <a:p>
            <a:pPr marL="742950" lvl="1" indent="-285750" algn="l">
              <a:spcBef>
                <a:spcPct val="20000"/>
              </a:spcBef>
            </a:pPr>
            <a:endParaRPr lang="en-US" sz="1600" dirty="0" smtClean="0">
              <a:latin typeface="Times" pitchFamily="48" charset="0"/>
            </a:endParaRPr>
          </a:p>
          <a:p>
            <a:pPr marL="742950" lvl="1" indent="-285750" algn="l">
              <a:spcBef>
                <a:spcPct val="20000"/>
              </a:spcBef>
            </a:pPr>
            <a:r>
              <a:rPr lang="en-US" sz="1600" dirty="0" smtClean="0">
                <a:latin typeface="Times" pitchFamily="48" charset="0"/>
              </a:rPr>
              <a:t>where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1600" dirty="0" smtClean="0">
                <a:latin typeface="Times" pitchFamily="48" charset="0"/>
              </a:rPr>
              <a:t> MTTF</a:t>
            </a:r>
            <a:r>
              <a:rPr lang="en-US" sz="1600" i="1" baseline="-25000" dirty="0" smtClean="0">
                <a:latin typeface="Times" pitchFamily="48" charset="0"/>
              </a:rPr>
              <a:t>c(n)</a:t>
            </a:r>
            <a:r>
              <a:rPr lang="en-US" sz="1600" dirty="0" smtClean="0">
                <a:latin typeface="Times" pitchFamily="48" charset="0"/>
              </a:rPr>
              <a:t> denotes the MTTF of a WSN cluster of </a:t>
            </a:r>
            <a:r>
              <a:rPr lang="en-US" sz="1600" i="1" dirty="0" smtClean="0">
                <a:latin typeface="Times" pitchFamily="48" charset="0"/>
              </a:rPr>
              <a:t>n</a:t>
            </a:r>
            <a:r>
              <a:rPr lang="en-US" sz="1600" dirty="0" smtClean="0">
                <a:latin typeface="Times" pitchFamily="48" charset="0"/>
              </a:rPr>
              <a:t> sensor nodes</a:t>
            </a:r>
          </a:p>
          <a:p>
            <a:pPr marL="342900" indent="-342900" algn="l">
              <a:spcBef>
                <a:spcPct val="20000"/>
              </a:spcBef>
            </a:pPr>
            <a:endParaRPr lang="en-US" sz="1600" dirty="0" smtClean="0">
              <a:latin typeface="Times" pitchFamily="48" charset="0"/>
            </a:endParaRPr>
          </a:p>
        </p:txBody>
      </p:sp>
      <p:pic>
        <p:nvPicPr>
          <p:cNvPr id="6297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38425" y="1843088"/>
            <a:ext cx="260985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8" name="Group 27"/>
          <p:cNvGrpSpPr/>
          <p:nvPr/>
        </p:nvGrpSpPr>
        <p:grpSpPr>
          <a:xfrm>
            <a:off x="2149022" y="3523991"/>
            <a:ext cx="5193615" cy="2743457"/>
            <a:chOff x="3225347" y="3523991"/>
            <a:chExt cx="5193615" cy="2743457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610101" y="4319889"/>
              <a:ext cx="2952750" cy="19475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9" name="Group 8"/>
            <p:cNvGrpSpPr/>
            <p:nvPr/>
          </p:nvGrpSpPr>
          <p:grpSpPr>
            <a:xfrm>
              <a:off x="4888273" y="3523991"/>
              <a:ext cx="1407752" cy="1524259"/>
              <a:chOff x="4888273" y="3523991"/>
              <a:chExt cx="1407752" cy="1524259"/>
            </a:xfrm>
          </p:grpSpPr>
          <p:cxnSp>
            <p:nvCxnSpPr>
              <p:cNvPr id="10" name="Straight Connector 9"/>
              <p:cNvCxnSpPr/>
              <p:nvPr/>
            </p:nvCxnSpPr>
            <p:spPr bwMode="auto">
              <a:xfrm rot="16200000" flipH="1">
                <a:off x="4948240" y="4405315"/>
                <a:ext cx="923922" cy="361947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" name="Straight Connector 10"/>
              <p:cNvCxnSpPr/>
              <p:nvPr/>
            </p:nvCxnSpPr>
            <p:spPr bwMode="auto">
              <a:xfrm>
                <a:off x="5505450" y="4029075"/>
                <a:ext cx="790575" cy="68580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2" name="TextBox 11"/>
              <p:cNvSpPr txBox="1"/>
              <p:nvPr/>
            </p:nvSpPr>
            <p:spPr>
              <a:xfrm>
                <a:off x="4888273" y="3523991"/>
                <a:ext cx="79220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/>
                  <a:t>Sensor</a:t>
                </a:r>
              </a:p>
              <a:p>
                <a:r>
                  <a:rPr lang="en-US" sz="1400" b="1" dirty="0" smtClean="0"/>
                  <a:t>Nodes</a:t>
                </a:r>
                <a:endParaRPr lang="en-US" sz="1400" b="1" dirty="0"/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7200903" y="3924041"/>
              <a:ext cx="998984" cy="962284"/>
              <a:chOff x="7200903" y="3924041"/>
              <a:chExt cx="998984" cy="962284"/>
            </a:xfrm>
          </p:grpSpPr>
          <p:cxnSp>
            <p:nvCxnSpPr>
              <p:cNvPr id="14" name="Straight Connector 13"/>
              <p:cNvCxnSpPr/>
              <p:nvPr/>
            </p:nvCxnSpPr>
            <p:spPr bwMode="auto">
              <a:xfrm rot="5400000">
                <a:off x="7167565" y="4491039"/>
                <a:ext cx="428624" cy="361947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5" name="TextBox 14"/>
              <p:cNvSpPr txBox="1"/>
              <p:nvPr/>
            </p:nvSpPr>
            <p:spPr>
              <a:xfrm>
                <a:off x="7398064" y="3924041"/>
                <a:ext cx="80182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/>
                  <a:t>WSN</a:t>
                </a:r>
              </a:p>
              <a:p>
                <a:r>
                  <a:rPr lang="en-US" sz="1400" b="1" dirty="0" smtClean="0"/>
                  <a:t>Cluster</a:t>
                </a:r>
                <a:endParaRPr lang="en-US" sz="1400" b="1" dirty="0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3610449" y="5667376"/>
              <a:ext cx="1133002" cy="498017"/>
              <a:chOff x="3610449" y="5667376"/>
              <a:chExt cx="1133002" cy="498017"/>
            </a:xfrm>
          </p:grpSpPr>
          <p:cxnSp>
            <p:nvCxnSpPr>
              <p:cNvPr id="17" name="Straight Connector 16"/>
              <p:cNvCxnSpPr/>
              <p:nvPr/>
            </p:nvCxnSpPr>
            <p:spPr bwMode="auto">
              <a:xfrm rot="10800000" flipV="1">
                <a:off x="4295775" y="5667376"/>
                <a:ext cx="447676" cy="304801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8" name="TextBox 17"/>
              <p:cNvSpPr txBox="1"/>
              <p:nvPr/>
            </p:nvSpPr>
            <p:spPr>
              <a:xfrm>
                <a:off x="3610449" y="5857616"/>
                <a:ext cx="60465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/>
                  <a:t>WSN</a:t>
                </a: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3816663" y="3962141"/>
              <a:ext cx="1574487" cy="1124210"/>
              <a:chOff x="3816663" y="3962141"/>
              <a:chExt cx="1574487" cy="1124210"/>
            </a:xfrm>
          </p:grpSpPr>
          <p:cxnSp>
            <p:nvCxnSpPr>
              <p:cNvPr id="20" name="Straight Connector 19"/>
              <p:cNvCxnSpPr/>
              <p:nvPr/>
            </p:nvCxnSpPr>
            <p:spPr bwMode="auto">
              <a:xfrm>
                <a:off x="4572003" y="4457703"/>
                <a:ext cx="819147" cy="62864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1" name="TextBox 20"/>
              <p:cNvSpPr txBox="1"/>
              <p:nvPr/>
            </p:nvSpPr>
            <p:spPr>
              <a:xfrm>
                <a:off x="3816663" y="3962141"/>
                <a:ext cx="80182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/>
                  <a:t>Cluster</a:t>
                </a:r>
              </a:p>
              <a:p>
                <a:r>
                  <a:rPr lang="en-US" sz="1400" b="1" dirty="0" smtClean="0"/>
                  <a:t>Head</a:t>
                </a:r>
                <a:endParaRPr lang="en-US" sz="1400" b="1" dirty="0"/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3225347" y="5219701"/>
              <a:ext cx="1575255" cy="589635"/>
              <a:chOff x="3225347" y="5219701"/>
              <a:chExt cx="1575255" cy="589635"/>
            </a:xfrm>
          </p:grpSpPr>
          <p:cxnSp>
            <p:nvCxnSpPr>
              <p:cNvPr id="23" name="Straight Connector 22"/>
              <p:cNvCxnSpPr/>
              <p:nvPr/>
            </p:nvCxnSpPr>
            <p:spPr bwMode="auto">
              <a:xfrm rot="10800000" flipV="1">
                <a:off x="4000501" y="5219701"/>
                <a:ext cx="800101" cy="333374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4" name="TextBox 23"/>
              <p:cNvSpPr txBox="1"/>
              <p:nvPr/>
            </p:nvSpPr>
            <p:spPr>
              <a:xfrm>
                <a:off x="3225347" y="5286116"/>
                <a:ext cx="63190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/>
                  <a:t>Sink</a:t>
                </a:r>
              </a:p>
              <a:p>
                <a:r>
                  <a:rPr lang="en-US" sz="1400" b="1" dirty="0" smtClean="0"/>
                  <a:t>Node</a:t>
                </a:r>
                <a:endParaRPr lang="en-US" sz="1400" b="1" dirty="0"/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6934205" y="5600441"/>
              <a:ext cx="1484757" cy="523220"/>
              <a:chOff x="6934205" y="5600441"/>
              <a:chExt cx="1484757" cy="523220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7617139" y="5600441"/>
                <a:ext cx="80182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/>
                  <a:t>Sensor</a:t>
                </a:r>
              </a:p>
              <a:p>
                <a:r>
                  <a:rPr lang="en-US" sz="1400" b="1" dirty="0" smtClean="0"/>
                  <a:t>Field</a:t>
                </a:r>
                <a:endParaRPr lang="en-US" sz="1400" b="1" dirty="0"/>
              </a:p>
            </p:txBody>
          </p:sp>
          <p:cxnSp>
            <p:nvCxnSpPr>
              <p:cNvPr id="27" name="Straight Connector 26"/>
              <p:cNvCxnSpPr>
                <a:stCxn id="26" idx="1"/>
              </p:cNvCxnSpPr>
              <p:nvPr/>
            </p:nvCxnSpPr>
            <p:spPr bwMode="auto">
              <a:xfrm rot="10800000">
                <a:off x="6934205" y="5753101"/>
                <a:ext cx="682935" cy="108951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29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0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0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000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95" name="Text Box 27"/>
          <p:cNvSpPr txBox="1">
            <a:spLocks noChangeArrowheads="1"/>
          </p:cNvSpPr>
          <p:nvPr/>
        </p:nvSpPr>
        <p:spPr bwMode="auto">
          <a:xfrm>
            <a:off x="344488" y="616585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/>
            <a:endParaRPr lang="en-US" sz="1600">
              <a:latin typeface="Tahoma" pitchFamily="48" charset="0"/>
            </a:endParaRPr>
          </a:p>
        </p:txBody>
      </p:sp>
      <p:sp>
        <p:nvSpPr>
          <p:cNvPr id="339996" name="Rectangle 28"/>
          <p:cNvSpPr>
            <a:spLocks noGrp="1" noChangeArrowheads="1"/>
          </p:cNvSpPr>
          <p:nvPr>
            <p:ph type="title"/>
          </p:nvPr>
        </p:nvSpPr>
        <p:spPr>
          <a:xfrm>
            <a:off x="158475" y="190500"/>
            <a:ext cx="8861950" cy="981076"/>
          </a:xfrm>
        </p:spPr>
        <p:txBody>
          <a:bodyPr/>
          <a:lstStyle/>
          <a:p>
            <a:r>
              <a:rPr lang="en-US" sz="3200" dirty="0" smtClean="0"/>
              <a:t>FT WSN Model</a:t>
            </a:r>
          </a:p>
        </p:txBody>
      </p:sp>
      <p:sp>
        <p:nvSpPr>
          <p:cNvPr id="340003" name="Rectangle 35"/>
          <p:cNvSpPr>
            <a:spLocks noChangeArrowheads="1"/>
          </p:cNvSpPr>
          <p:nvPr/>
        </p:nvSpPr>
        <p:spPr bwMode="auto">
          <a:xfrm>
            <a:off x="402557" y="1014682"/>
            <a:ext cx="8458200" cy="5419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spcBef>
                <a:spcPct val="20000"/>
              </a:spcBef>
            </a:pPr>
            <a:endParaRPr lang="en-US" sz="18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</a:pPr>
            <a:endParaRPr lang="en-US" sz="16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</a:pPr>
            <a:endParaRPr lang="en-US" sz="1600" dirty="0" smtClean="0">
              <a:latin typeface="Times" pitchFamily="48" charset="0"/>
            </a:endParaRPr>
          </a:p>
        </p:txBody>
      </p:sp>
      <p:graphicFrame>
        <p:nvGraphicFramePr>
          <p:cNvPr id="574466" name="Object 2"/>
          <p:cNvGraphicFramePr>
            <a:graphicFrameLocks noChangeAspect="1"/>
          </p:cNvGraphicFramePr>
          <p:nvPr/>
        </p:nvGraphicFramePr>
        <p:xfrm>
          <a:off x="1604963" y="1819275"/>
          <a:ext cx="879475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0813" name="Equation" r:id="rId4" imgW="406080" imgH="241200" progId="Equation.3">
                  <p:embed/>
                </p:oleObj>
              </mc:Choice>
              <mc:Fallback>
                <p:oleObj name="Equation" r:id="rId4" imgW="406080" imgH="241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4963" y="1819275"/>
                        <a:ext cx="879475" cy="5222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Oval 24"/>
          <p:cNvSpPr/>
          <p:nvPr/>
        </p:nvSpPr>
        <p:spPr bwMode="auto">
          <a:xfrm>
            <a:off x="5781674" y="3038474"/>
            <a:ext cx="1190625" cy="1190625"/>
          </a:xfrm>
          <a:prstGeom prst="ellipse">
            <a:avLst/>
          </a:prstGeom>
          <a:solidFill>
            <a:srgbClr val="FFC000">
              <a:alpha val="2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b="1" i="1" dirty="0" smtClean="0">
                <a:latin typeface="Times"/>
              </a:rPr>
              <a:t>N</a:t>
            </a:r>
            <a:r>
              <a:rPr lang="en-US" sz="3200" b="1" i="1" baseline="-25000" dirty="0" smtClean="0">
                <a:latin typeface="Times"/>
              </a:rPr>
              <a:t>min</a:t>
            </a:r>
            <a:r>
              <a:rPr lang="en-US" sz="3200" b="1" i="1" dirty="0" smtClean="0">
                <a:latin typeface="Times"/>
              </a:rPr>
              <a:t>+1</a:t>
            </a:r>
            <a:endParaRPr kumimoji="0" lang="en-US" sz="3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466724" y="3038474"/>
            <a:ext cx="1190625" cy="1190625"/>
          </a:xfrm>
          <a:prstGeom prst="ellipse">
            <a:avLst/>
          </a:prstGeom>
          <a:solidFill>
            <a:srgbClr val="FFC000">
              <a:alpha val="2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b="1" i="1" dirty="0" smtClean="0">
                <a:latin typeface="Times"/>
              </a:rPr>
              <a:t>N</a:t>
            </a:r>
            <a:endParaRPr kumimoji="0" lang="en-US" sz="3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2362199" y="3019424"/>
            <a:ext cx="1190625" cy="1190625"/>
          </a:xfrm>
          <a:prstGeom prst="ellipse">
            <a:avLst/>
          </a:prstGeom>
          <a:solidFill>
            <a:srgbClr val="FFC000">
              <a:alpha val="2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b="1" i="1" dirty="0" smtClean="0">
                <a:latin typeface="Times"/>
              </a:rPr>
              <a:t>N-1</a:t>
            </a:r>
            <a:endParaRPr kumimoji="0" lang="en-US" sz="3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7715249" y="3028949"/>
            <a:ext cx="1190625" cy="1190625"/>
          </a:xfrm>
          <a:prstGeom prst="ellipse">
            <a:avLst/>
          </a:prstGeom>
          <a:solidFill>
            <a:srgbClr val="FFC000">
              <a:alpha val="2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b="1" i="1" dirty="0" smtClean="0">
                <a:latin typeface="Times"/>
              </a:rPr>
              <a:t>N</a:t>
            </a:r>
            <a:r>
              <a:rPr lang="en-US" sz="3200" b="1" i="1" baseline="-25000" dirty="0" smtClean="0">
                <a:latin typeface="Times"/>
              </a:rPr>
              <a:t>min</a:t>
            </a:r>
            <a:endParaRPr kumimoji="0" lang="en-US" sz="3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40" name="Curved Down Arrow 39"/>
          <p:cNvSpPr/>
          <p:nvPr/>
        </p:nvSpPr>
        <p:spPr bwMode="auto">
          <a:xfrm>
            <a:off x="952500" y="2409825"/>
            <a:ext cx="2171699" cy="619125"/>
          </a:xfrm>
          <a:prstGeom prst="curvedDown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43" name="Curved Down Arrow 42"/>
          <p:cNvSpPr/>
          <p:nvPr/>
        </p:nvSpPr>
        <p:spPr bwMode="auto">
          <a:xfrm>
            <a:off x="6276975" y="2419350"/>
            <a:ext cx="2171699" cy="619125"/>
          </a:xfrm>
          <a:prstGeom prst="curvedDown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graphicFrame>
        <p:nvGraphicFramePr>
          <p:cNvPr id="627719" name="Object 7"/>
          <p:cNvGraphicFramePr>
            <a:graphicFrameLocks noChangeAspect="1"/>
          </p:cNvGraphicFramePr>
          <p:nvPr/>
        </p:nvGraphicFramePr>
        <p:xfrm>
          <a:off x="6538913" y="1811338"/>
          <a:ext cx="1487487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0814" name="Equation" r:id="rId6" imgW="863280" imgH="241200" progId="Equation.3">
                  <p:embed/>
                </p:oleObj>
              </mc:Choice>
              <mc:Fallback>
                <p:oleObj name="Equation" r:id="rId6" imgW="863280" imgH="2412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38913" y="1811338"/>
                        <a:ext cx="1487487" cy="539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" name="Oval 47"/>
          <p:cNvSpPr/>
          <p:nvPr/>
        </p:nvSpPr>
        <p:spPr bwMode="auto">
          <a:xfrm>
            <a:off x="4171950" y="3571875"/>
            <a:ext cx="133350" cy="12382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49" name="Oval 48"/>
          <p:cNvSpPr/>
          <p:nvPr/>
        </p:nvSpPr>
        <p:spPr bwMode="auto">
          <a:xfrm>
            <a:off x="4514850" y="3571875"/>
            <a:ext cx="133350" cy="12382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51" name="Oval 50"/>
          <p:cNvSpPr/>
          <p:nvPr/>
        </p:nvSpPr>
        <p:spPr bwMode="auto">
          <a:xfrm>
            <a:off x="4848225" y="3581400"/>
            <a:ext cx="133350" cy="123826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53" name="Bent Arrow 52"/>
          <p:cNvSpPr/>
          <p:nvPr/>
        </p:nvSpPr>
        <p:spPr bwMode="auto">
          <a:xfrm>
            <a:off x="3152775" y="2590800"/>
            <a:ext cx="590550" cy="476250"/>
          </a:xfrm>
          <a:prstGeom prst="bentArrow">
            <a:avLst>
              <a:gd name="adj1" fmla="val 25000"/>
              <a:gd name="adj2" fmla="val 24000"/>
              <a:gd name="adj3" fmla="val 25000"/>
              <a:gd name="adj4" fmla="val 87500"/>
            </a:avLst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56" name="Bent Arrow 55"/>
          <p:cNvSpPr/>
          <p:nvPr/>
        </p:nvSpPr>
        <p:spPr bwMode="auto">
          <a:xfrm rot="3320704">
            <a:off x="5572125" y="2695576"/>
            <a:ext cx="590550" cy="476250"/>
          </a:xfrm>
          <a:prstGeom prst="bentArrow">
            <a:avLst>
              <a:gd name="adj1" fmla="val 25000"/>
              <a:gd name="adj2" fmla="val 24000"/>
              <a:gd name="adj3" fmla="val 25000"/>
              <a:gd name="adj4" fmla="val 87500"/>
            </a:avLst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82" name="Cloud Callout 81"/>
          <p:cNvSpPr/>
          <p:nvPr/>
        </p:nvSpPr>
        <p:spPr bwMode="auto">
          <a:xfrm>
            <a:off x="3733800" y="1209675"/>
            <a:ext cx="2438400" cy="1143001"/>
          </a:xfrm>
          <a:prstGeom prst="cloudCallout">
            <a:avLst>
              <a:gd name="adj1" fmla="val -101912"/>
              <a:gd name="adj2" fmla="val 33941"/>
            </a:avLst>
          </a:prstGeom>
          <a:solidFill>
            <a:srgbClr val="00B0F0">
              <a:alpha val="1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sz="1400" dirty="0" smtClean="0">
                <a:latin typeface="Times"/>
              </a:rPr>
              <a:t>λ</a:t>
            </a:r>
            <a:r>
              <a:rPr lang="en-US" sz="1400" i="1" baseline="-25000" dirty="0" smtClean="0">
                <a:latin typeface="Times"/>
              </a:rPr>
              <a:t>c(n) </a:t>
            </a:r>
            <a:r>
              <a:rPr lang="en-US" sz="1400" dirty="0" smtClean="0">
                <a:latin typeface="Times"/>
              </a:rPr>
              <a:t>corresponds to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latin typeface="Times"/>
              </a:rPr>
              <a:t>the failure rate of a WSN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latin typeface="Times"/>
              </a:rPr>
              <a:t>cluster with </a:t>
            </a:r>
            <a:r>
              <a:rPr lang="en-US" sz="1400" i="1" dirty="0" smtClean="0">
                <a:latin typeface="Times"/>
              </a:rPr>
              <a:t>n</a:t>
            </a:r>
            <a:r>
              <a:rPr lang="en-US" sz="1400" dirty="0" smtClean="0">
                <a:latin typeface="Times"/>
              </a:rPr>
              <a:t> sensor nodes</a:t>
            </a:r>
            <a:endParaRPr kumimoji="0" lang="en-US" sz="140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009649" y="4689711"/>
            <a:ext cx="6962775" cy="1520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algn="l">
              <a:spcBef>
                <a:spcPct val="20000"/>
              </a:spcBef>
            </a:pPr>
            <a:endParaRPr lang="en-US" sz="1600" dirty="0" smtClean="0">
              <a:latin typeface="Times" pitchFamily="48" charset="0"/>
            </a:endParaRPr>
          </a:p>
          <a:p>
            <a:pPr marL="742950" lvl="1" indent="-285750" algn="l">
              <a:spcBef>
                <a:spcPct val="20000"/>
              </a:spcBef>
            </a:pPr>
            <a:endParaRPr lang="en-US" sz="1600" dirty="0" smtClean="0">
              <a:latin typeface="Times" pitchFamily="48" charset="0"/>
            </a:endParaRPr>
          </a:p>
          <a:p>
            <a:pPr marL="742950" lvl="1" indent="-285750" algn="l">
              <a:spcBef>
                <a:spcPct val="20000"/>
              </a:spcBef>
            </a:pPr>
            <a:r>
              <a:rPr lang="en-US" sz="1600" dirty="0" smtClean="0">
                <a:latin typeface="Times" pitchFamily="48" charset="0"/>
              </a:rPr>
              <a:t>where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1600" i="1" dirty="0" smtClean="0">
                <a:latin typeface="Times" pitchFamily="48" charset="0"/>
              </a:rPr>
              <a:t>n</a:t>
            </a:r>
            <a:r>
              <a:rPr lang="en-US" sz="1600" i="1" baseline="-25000" dirty="0" smtClean="0">
                <a:latin typeface="Times" pitchFamily="48" charset="0"/>
              </a:rPr>
              <a:t>s</a:t>
            </a:r>
            <a:r>
              <a:rPr lang="en-US" sz="1600" dirty="0" smtClean="0">
                <a:latin typeface="Times" pitchFamily="48" charset="0"/>
              </a:rPr>
              <a:t> denotes the total number of sensor nodes in the WSN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1600" i="1" dirty="0" smtClean="0">
                <a:latin typeface="Times" pitchFamily="48" charset="0"/>
              </a:rPr>
              <a:t>n</a:t>
            </a:r>
            <a:r>
              <a:rPr lang="en-US" sz="1600" dirty="0" smtClean="0">
                <a:latin typeface="Times" pitchFamily="48" charset="0"/>
              </a:rPr>
              <a:t> denotes the average number of nodes in a cluster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22268" y="4074468"/>
            <a:ext cx="5019772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US" sz="20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US" sz="20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lang="en-US" sz="2000" dirty="0" smtClean="0">
                <a:latin typeface="Times" pitchFamily="48" charset="0"/>
              </a:rPr>
              <a:t>A typical WSN consists of </a:t>
            </a:r>
            <a:r>
              <a:rPr lang="en-US" sz="2000" i="1" dirty="0" smtClean="0">
                <a:latin typeface="Times" pitchFamily="48" charset="0"/>
              </a:rPr>
              <a:t>N = n</a:t>
            </a:r>
            <a:r>
              <a:rPr lang="en-US" sz="2000" i="1" baseline="-25000" dirty="0" smtClean="0">
                <a:latin typeface="Times" pitchFamily="48" charset="0"/>
              </a:rPr>
              <a:t>s</a:t>
            </a:r>
            <a:r>
              <a:rPr lang="en-US" sz="2000" i="1" dirty="0" smtClean="0">
                <a:latin typeface="Times" pitchFamily="48" charset="0"/>
              </a:rPr>
              <a:t>/n</a:t>
            </a:r>
            <a:r>
              <a:rPr lang="en-US" sz="2000" dirty="0" smtClean="0">
                <a:latin typeface="Times" pitchFamily="48" charset="0"/>
              </a:rPr>
              <a:t> clusters</a:t>
            </a:r>
          </a:p>
        </p:txBody>
      </p:sp>
      <p:sp>
        <p:nvSpPr>
          <p:cNvPr id="31" name="Cloud Callout 30"/>
          <p:cNvSpPr/>
          <p:nvPr/>
        </p:nvSpPr>
        <p:spPr bwMode="auto">
          <a:xfrm>
            <a:off x="6496050" y="4762500"/>
            <a:ext cx="2447926" cy="1438277"/>
          </a:xfrm>
          <a:prstGeom prst="cloudCallout">
            <a:avLst>
              <a:gd name="adj1" fmla="val 20497"/>
              <a:gd name="adj2" fmla="val -80789"/>
            </a:avLst>
          </a:prstGeom>
          <a:solidFill>
            <a:srgbClr val="00B0F0">
              <a:alpha val="1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latin typeface="Times"/>
              </a:rPr>
              <a:t>WSN fails to perform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latin typeface="Times"/>
              </a:rPr>
              <a:t>its assigned task when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latin typeface="Times"/>
              </a:rPr>
              <a:t>the number of alive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latin typeface="Times"/>
              </a:rPr>
              <a:t>clusters reduces to </a:t>
            </a:r>
            <a:r>
              <a:rPr lang="en-US" sz="1400" i="1" dirty="0" smtClean="0">
                <a:latin typeface="Times"/>
              </a:rPr>
              <a:t>N</a:t>
            </a:r>
            <a:r>
              <a:rPr lang="en-US" sz="1400" i="1" baseline="-25000" dirty="0" smtClean="0">
                <a:latin typeface="Times"/>
              </a:rPr>
              <a:t>min</a:t>
            </a:r>
            <a:endParaRPr kumimoji="0" lang="en-US" sz="1400" i="1" u="none" strike="noStrike" cap="none" normalizeH="0" baseline="-25000" dirty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74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627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40" grpId="0" animBg="1"/>
      <p:bldP spid="43" grpId="0" animBg="1"/>
      <p:bldP spid="48" grpId="0" animBg="1"/>
      <p:bldP spid="49" grpId="0" animBg="1"/>
      <p:bldP spid="51" grpId="0" animBg="1"/>
      <p:bldP spid="53" grpId="0" animBg="1"/>
      <p:bldP spid="56" grpId="0" animBg="1"/>
      <p:bldP spid="82" grpId="0" animBg="1"/>
      <p:bldP spid="29" grpId="0"/>
      <p:bldP spid="30" grpId="0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95" name="Text Box 27"/>
          <p:cNvSpPr txBox="1">
            <a:spLocks noChangeArrowheads="1"/>
          </p:cNvSpPr>
          <p:nvPr/>
        </p:nvSpPr>
        <p:spPr bwMode="auto">
          <a:xfrm>
            <a:off x="363538" y="584200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/>
            <a:endParaRPr lang="en-US" sz="1600">
              <a:latin typeface="Tahoma" pitchFamily="48" charset="0"/>
            </a:endParaRPr>
          </a:p>
        </p:txBody>
      </p:sp>
      <p:sp>
        <p:nvSpPr>
          <p:cNvPr id="339996" name="Rectangle 28"/>
          <p:cNvSpPr>
            <a:spLocks noGrp="1" noChangeArrowheads="1"/>
          </p:cNvSpPr>
          <p:nvPr>
            <p:ph type="title"/>
          </p:nvPr>
        </p:nvSpPr>
        <p:spPr>
          <a:xfrm>
            <a:off x="177650" y="323350"/>
            <a:ext cx="8861950" cy="1143000"/>
          </a:xfrm>
        </p:spPr>
        <p:txBody>
          <a:bodyPr/>
          <a:lstStyle/>
          <a:p>
            <a:r>
              <a:rPr lang="en-US" sz="3400" dirty="0" smtClean="0"/>
              <a:t>FT WSN Markov Model – </a:t>
            </a:r>
            <a:br>
              <a:rPr lang="en-US" sz="3400" dirty="0" smtClean="0"/>
            </a:br>
            <a:r>
              <a:rPr lang="en-US" sz="3400" dirty="0" smtClean="0"/>
              <a:t>Differential Equation Solutions (</a:t>
            </a:r>
            <a:r>
              <a:rPr lang="en-US" sz="3400" i="1" dirty="0" smtClean="0"/>
              <a:t>N = N</a:t>
            </a:r>
            <a:r>
              <a:rPr lang="en-US" sz="3400" i="1" baseline="-25000" dirty="0" smtClean="0"/>
              <a:t>min</a:t>
            </a:r>
            <a:r>
              <a:rPr lang="en-US" sz="3400" i="1" dirty="0" smtClean="0"/>
              <a:t>+2</a:t>
            </a:r>
            <a:r>
              <a:rPr lang="en-US" sz="3400" dirty="0" smtClean="0"/>
              <a:t>)</a:t>
            </a:r>
          </a:p>
        </p:txBody>
      </p:sp>
      <p:sp>
        <p:nvSpPr>
          <p:cNvPr id="340003" name="Rectangle 35"/>
          <p:cNvSpPr>
            <a:spLocks noChangeArrowheads="1"/>
          </p:cNvSpPr>
          <p:nvPr/>
        </p:nvSpPr>
        <p:spPr bwMode="auto">
          <a:xfrm>
            <a:off x="316832" y="1415160"/>
            <a:ext cx="8458200" cy="4995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US" sz="18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lang="en-US" sz="1800" dirty="0" smtClean="0">
                <a:latin typeface="Times" pitchFamily="48" charset="0"/>
              </a:rPr>
              <a:t>Reliability</a:t>
            </a:r>
            <a:endParaRPr lang="en-US" sz="1800" dirty="0">
              <a:latin typeface="Times" pitchFamily="48" charset="0"/>
            </a:endParaRP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endParaRPr lang="en-US" sz="16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US" sz="18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US" sz="18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US" sz="18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US" sz="18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US" sz="18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lang="en-US" sz="1800" dirty="0" smtClean="0">
                <a:latin typeface="Times" pitchFamily="48" charset="0"/>
              </a:rPr>
              <a:t>MTTF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endParaRPr lang="en-US" sz="16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US" sz="18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US" sz="18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US" sz="18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US" sz="18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US" sz="1800" dirty="0" smtClean="0">
              <a:latin typeface="Times" pitchFamily="48" charset="0"/>
            </a:endParaRPr>
          </a:p>
        </p:txBody>
      </p:sp>
      <p:pic>
        <p:nvPicPr>
          <p:cNvPr id="6318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38" y="2400300"/>
            <a:ext cx="570547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18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47838" y="4510088"/>
            <a:ext cx="5324475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0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31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0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31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000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95" name="Text Box 27"/>
          <p:cNvSpPr txBox="1">
            <a:spLocks noChangeArrowheads="1"/>
          </p:cNvSpPr>
          <p:nvPr/>
        </p:nvSpPr>
        <p:spPr bwMode="auto">
          <a:xfrm>
            <a:off x="363538" y="5711375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/>
            <a:endParaRPr lang="en-US" sz="1600">
              <a:latin typeface="Tahoma" pitchFamily="48" charset="0"/>
            </a:endParaRPr>
          </a:p>
        </p:txBody>
      </p:sp>
      <p:sp>
        <p:nvSpPr>
          <p:cNvPr id="339996" name="Rectangle 28"/>
          <p:cNvSpPr>
            <a:spLocks noGrp="1" noChangeArrowheads="1"/>
          </p:cNvSpPr>
          <p:nvPr>
            <p:ph type="title"/>
          </p:nvPr>
        </p:nvSpPr>
        <p:spPr>
          <a:xfrm>
            <a:off x="282050" y="131897"/>
            <a:ext cx="8861950" cy="1143000"/>
          </a:xfrm>
        </p:spPr>
        <p:txBody>
          <a:bodyPr/>
          <a:lstStyle/>
          <a:p>
            <a:r>
              <a:rPr lang="en-US" dirty="0" smtClean="0"/>
              <a:t>Experimental Results</a:t>
            </a:r>
          </a:p>
        </p:txBody>
      </p:sp>
      <p:sp>
        <p:nvSpPr>
          <p:cNvPr id="340003" name="Rectangle 35"/>
          <p:cNvSpPr>
            <a:spLocks noChangeArrowheads="1"/>
          </p:cNvSpPr>
          <p:nvPr/>
        </p:nvSpPr>
        <p:spPr bwMode="auto">
          <a:xfrm>
            <a:off x="354932" y="1248785"/>
            <a:ext cx="8458200" cy="5128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lang="en-US" sz="1800" dirty="0" smtClean="0">
                <a:latin typeface="Times" pitchFamily="48" charset="0"/>
              </a:rPr>
              <a:t>SHARPE Software Package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1600" dirty="0" smtClean="0">
                <a:latin typeface="Times" pitchFamily="48" charset="0"/>
              </a:rPr>
              <a:t>Markov model implementations</a:t>
            </a:r>
          </a:p>
          <a:p>
            <a:pPr marL="1200150" lvl="2" indent="-285750" algn="l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600" dirty="0" smtClean="0">
                <a:latin typeface="Times" pitchFamily="48" charset="0"/>
              </a:rPr>
              <a:t>NFT sensor node</a:t>
            </a:r>
          </a:p>
          <a:p>
            <a:pPr marL="1200150" lvl="2" indent="-285750" algn="l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600" dirty="0" smtClean="0">
                <a:latin typeface="Times" pitchFamily="48" charset="0"/>
              </a:rPr>
              <a:t>FT sensor node</a:t>
            </a:r>
          </a:p>
          <a:p>
            <a:pPr marL="1200150" lvl="2" indent="-285750" algn="l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600" dirty="0" smtClean="0">
                <a:latin typeface="Times" pitchFamily="48" charset="0"/>
              </a:rPr>
              <a:t>NFT WSN cluster</a:t>
            </a:r>
          </a:p>
          <a:p>
            <a:pPr marL="1200150" lvl="2" indent="-285750" algn="l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600" dirty="0" smtClean="0">
                <a:latin typeface="Times" pitchFamily="48" charset="0"/>
              </a:rPr>
              <a:t>FT WSN cluster</a:t>
            </a:r>
          </a:p>
          <a:p>
            <a:pPr marL="1200150" lvl="2" indent="-285750" algn="l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600" dirty="0" smtClean="0">
                <a:latin typeface="Times" pitchFamily="48" charset="0"/>
              </a:rPr>
              <a:t>NFT WSN</a:t>
            </a:r>
          </a:p>
          <a:p>
            <a:pPr marL="1200150" lvl="2" indent="-285750" algn="l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600" dirty="0" smtClean="0">
                <a:latin typeface="Times" pitchFamily="48" charset="0"/>
              </a:rPr>
              <a:t>FT WSN</a:t>
            </a:r>
          </a:p>
          <a:p>
            <a:pPr marL="1200150" lvl="2" indent="-285750" algn="l">
              <a:spcBef>
                <a:spcPct val="20000"/>
              </a:spcBef>
            </a:pPr>
            <a:endParaRPr lang="en-US" sz="16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lang="en-US" sz="1800" dirty="0" smtClean="0">
                <a:latin typeface="Times" pitchFamily="48" charset="0"/>
              </a:rPr>
              <a:t>Sensor Failure Probability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1600" dirty="0" smtClean="0">
                <a:latin typeface="Times" pitchFamily="48" charset="0"/>
              </a:rPr>
              <a:t>Exponential distribution</a:t>
            </a:r>
          </a:p>
          <a:p>
            <a:pPr marL="742950" lvl="1" indent="-285750" algn="l">
              <a:spcBef>
                <a:spcPct val="20000"/>
              </a:spcBef>
            </a:pPr>
            <a:endParaRPr lang="en-US" sz="1600" dirty="0" smtClean="0">
              <a:latin typeface="Times" pitchFamily="48" charset="0"/>
            </a:endParaRPr>
          </a:p>
          <a:p>
            <a:pPr marL="742950" lvl="1" indent="-285750" algn="l">
              <a:spcBef>
                <a:spcPct val="20000"/>
              </a:spcBef>
            </a:pPr>
            <a:r>
              <a:rPr lang="en-US" sz="1600" dirty="0" smtClean="0">
                <a:latin typeface="Times" pitchFamily="48" charset="0"/>
              </a:rPr>
              <a:t>where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1600" i="1" dirty="0" smtClean="0">
                <a:latin typeface="Times" pitchFamily="48" charset="0"/>
              </a:rPr>
              <a:t>p</a:t>
            </a:r>
            <a:r>
              <a:rPr lang="en-US" sz="1600" dirty="0" smtClean="0">
                <a:latin typeface="Times" pitchFamily="48" charset="0"/>
              </a:rPr>
              <a:t> = sensor failure probability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l-GR" sz="1600" dirty="0" smtClean="0">
                <a:latin typeface="Times" pitchFamily="48" charset="0"/>
              </a:rPr>
              <a:t>λ</a:t>
            </a:r>
            <a:r>
              <a:rPr lang="en-US" sz="1600" baseline="-25000" dirty="0" smtClean="0">
                <a:latin typeface="Times" pitchFamily="48" charset="0"/>
              </a:rPr>
              <a:t>s</a:t>
            </a:r>
            <a:r>
              <a:rPr lang="en-US" sz="1600" dirty="0" smtClean="0">
                <a:latin typeface="Times" pitchFamily="48" charset="0"/>
              </a:rPr>
              <a:t> = sensor failure rate over period </a:t>
            </a:r>
            <a:r>
              <a:rPr lang="en-US" sz="1600" i="1" dirty="0" smtClean="0">
                <a:latin typeface="Times" pitchFamily="48" charset="0"/>
              </a:rPr>
              <a:t>t</a:t>
            </a:r>
            <a:r>
              <a:rPr lang="en-US" sz="1600" i="1" baseline="-25000" dirty="0" smtClean="0">
                <a:latin typeface="Times" pitchFamily="48" charset="0"/>
              </a:rPr>
              <a:t>s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1600" i="1" dirty="0" smtClean="0">
                <a:latin typeface="Times" pitchFamily="48" charset="0"/>
              </a:rPr>
              <a:t>t</a:t>
            </a:r>
            <a:r>
              <a:rPr lang="en-US" sz="1600" i="1" baseline="-25000" dirty="0" smtClean="0">
                <a:latin typeface="Times" pitchFamily="48" charset="0"/>
              </a:rPr>
              <a:t>s</a:t>
            </a:r>
            <a:r>
              <a:rPr lang="en-US" sz="1600" dirty="0" smtClean="0">
                <a:latin typeface="Times" pitchFamily="48" charset="0"/>
              </a:rPr>
              <a:t> = time over which sensor failure probability/failure rate is specified 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1600" dirty="0" smtClean="0">
                <a:latin typeface="Times" pitchFamily="48" charset="0"/>
              </a:rPr>
              <a:t>We present results for </a:t>
            </a:r>
            <a:r>
              <a:rPr lang="en-US" sz="1600" i="1" dirty="0" smtClean="0">
                <a:latin typeface="Times" pitchFamily="48" charset="0"/>
              </a:rPr>
              <a:t>t</a:t>
            </a:r>
            <a:r>
              <a:rPr lang="en-US" sz="1600" i="1" baseline="-25000" dirty="0" smtClean="0">
                <a:latin typeface="Times" pitchFamily="48" charset="0"/>
              </a:rPr>
              <a:t>s</a:t>
            </a:r>
            <a:r>
              <a:rPr lang="en-US" sz="1600" dirty="0" smtClean="0">
                <a:latin typeface="Times" pitchFamily="48" charset="0"/>
              </a:rPr>
              <a:t> = 100 days</a:t>
            </a:r>
          </a:p>
          <a:p>
            <a:pPr marL="342900" indent="-342900" algn="l">
              <a:spcBef>
                <a:spcPct val="20000"/>
              </a:spcBef>
            </a:pPr>
            <a:endParaRPr lang="en-US" sz="1600" dirty="0" smtClean="0">
              <a:latin typeface="Times" pitchFamily="48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2162175" y="4629151"/>
          <a:ext cx="1629832" cy="3333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585" name="Equation" r:id="rId4" imgW="1117440" imgH="228600" progId="Equation.3">
                  <p:embed/>
                </p:oleObj>
              </mc:Choice>
              <mc:Fallback>
                <p:oleObj name="Equation" r:id="rId4" imgW="1117440" imgH="228600" progId="Equation.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62175" y="4629151"/>
                        <a:ext cx="1629832" cy="3333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4067175" y="1343025"/>
            <a:ext cx="4419600" cy="2609849"/>
            <a:chOff x="3225347" y="3523991"/>
            <a:chExt cx="5193615" cy="2743457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610101" y="4319889"/>
              <a:ext cx="2952750" cy="19475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1" name="Group 8"/>
            <p:cNvGrpSpPr/>
            <p:nvPr/>
          </p:nvGrpSpPr>
          <p:grpSpPr>
            <a:xfrm>
              <a:off x="4888273" y="3523991"/>
              <a:ext cx="1407752" cy="1524259"/>
              <a:chOff x="4888273" y="3523991"/>
              <a:chExt cx="1407752" cy="1524259"/>
            </a:xfrm>
          </p:grpSpPr>
          <p:cxnSp>
            <p:nvCxnSpPr>
              <p:cNvPr id="27" name="Straight Connector 9"/>
              <p:cNvCxnSpPr/>
              <p:nvPr/>
            </p:nvCxnSpPr>
            <p:spPr bwMode="auto">
              <a:xfrm rot="16200000" flipH="1">
                <a:off x="4948240" y="4405315"/>
                <a:ext cx="923922" cy="361947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8" name="Straight Connector 27"/>
              <p:cNvCxnSpPr/>
              <p:nvPr/>
            </p:nvCxnSpPr>
            <p:spPr bwMode="auto">
              <a:xfrm>
                <a:off x="5505450" y="4029075"/>
                <a:ext cx="790575" cy="68580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9" name="TextBox 28"/>
              <p:cNvSpPr txBox="1"/>
              <p:nvPr/>
            </p:nvSpPr>
            <p:spPr>
              <a:xfrm>
                <a:off x="4888273" y="3523991"/>
                <a:ext cx="79220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/>
                  <a:t>Sensor</a:t>
                </a:r>
              </a:p>
              <a:p>
                <a:r>
                  <a:rPr lang="en-US" sz="1400" b="1" dirty="0" smtClean="0"/>
                  <a:t>Nodes</a:t>
                </a:r>
                <a:endParaRPr lang="en-US" sz="1400" b="1" dirty="0"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7200903" y="3924041"/>
              <a:ext cx="998984" cy="962284"/>
              <a:chOff x="7200903" y="3924041"/>
              <a:chExt cx="998984" cy="962284"/>
            </a:xfrm>
          </p:grpSpPr>
          <p:cxnSp>
            <p:nvCxnSpPr>
              <p:cNvPr id="25" name="Straight Connector 24"/>
              <p:cNvCxnSpPr/>
              <p:nvPr/>
            </p:nvCxnSpPr>
            <p:spPr bwMode="auto">
              <a:xfrm rot="5400000">
                <a:off x="7167565" y="4491039"/>
                <a:ext cx="428624" cy="361947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6" name="TextBox 25"/>
              <p:cNvSpPr txBox="1"/>
              <p:nvPr/>
            </p:nvSpPr>
            <p:spPr>
              <a:xfrm>
                <a:off x="7398064" y="3924041"/>
                <a:ext cx="80182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/>
                  <a:t>WSN</a:t>
                </a:r>
              </a:p>
              <a:p>
                <a:r>
                  <a:rPr lang="en-US" sz="1400" b="1" dirty="0" smtClean="0"/>
                  <a:t>Cluster</a:t>
                </a:r>
                <a:endParaRPr lang="en-US" sz="1400" b="1" dirty="0"/>
              </a:p>
            </p:txBody>
          </p:sp>
        </p:grpSp>
        <p:grpSp>
          <p:nvGrpSpPr>
            <p:cNvPr id="13" name="Group 15"/>
            <p:cNvGrpSpPr/>
            <p:nvPr/>
          </p:nvGrpSpPr>
          <p:grpSpPr>
            <a:xfrm>
              <a:off x="3610449" y="5667376"/>
              <a:ext cx="1133002" cy="498017"/>
              <a:chOff x="3610449" y="5667376"/>
              <a:chExt cx="1133002" cy="498017"/>
            </a:xfrm>
          </p:grpSpPr>
          <p:cxnSp>
            <p:nvCxnSpPr>
              <p:cNvPr id="23" name="Straight Connector 22"/>
              <p:cNvCxnSpPr/>
              <p:nvPr/>
            </p:nvCxnSpPr>
            <p:spPr bwMode="auto">
              <a:xfrm rot="10800000" flipV="1">
                <a:off x="4295775" y="5667376"/>
                <a:ext cx="447676" cy="304801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4" name="TextBox 23"/>
              <p:cNvSpPr txBox="1"/>
              <p:nvPr/>
            </p:nvSpPr>
            <p:spPr>
              <a:xfrm>
                <a:off x="3610449" y="5857616"/>
                <a:ext cx="60465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/>
                  <a:t>WSN</a:t>
                </a:r>
              </a:p>
            </p:txBody>
          </p:sp>
        </p:grpSp>
        <p:grpSp>
          <p:nvGrpSpPr>
            <p:cNvPr id="14" name="Group 18"/>
            <p:cNvGrpSpPr/>
            <p:nvPr/>
          </p:nvGrpSpPr>
          <p:grpSpPr>
            <a:xfrm>
              <a:off x="3816663" y="3962141"/>
              <a:ext cx="1574487" cy="1124210"/>
              <a:chOff x="3816663" y="3962141"/>
              <a:chExt cx="1574487" cy="1124210"/>
            </a:xfrm>
          </p:grpSpPr>
          <p:cxnSp>
            <p:nvCxnSpPr>
              <p:cNvPr id="21" name="Straight Connector 20"/>
              <p:cNvCxnSpPr/>
              <p:nvPr/>
            </p:nvCxnSpPr>
            <p:spPr bwMode="auto">
              <a:xfrm>
                <a:off x="4572003" y="4457703"/>
                <a:ext cx="819147" cy="62864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2" name="TextBox 21"/>
              <p:cNvSpPr txBox="1"/>
              <p:nvPr/>
            </p:nvSpPr>
            <p:spPr>
              <a:xfrm>
                <a:off x="3816663" y="3962141"/>
                <a:ext cx="80182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/>
                  <a:t>Cluster</a:t>
                </a:r>
              </a:p>
              <a:p>
                <a:r>
                  <a:rPr lang="en-US" sz="1400" b="1" dirty="0" smtClean="0"/>
                  <a:t>Head</a:t>
                </a:r>
                <a:endParaRPr lang="en-US" sz="1400" b="1" dirty="0"/>
              </a:p>
            </p:txBody>
          </p:sp>
        </p:grpSp>
        <p:grpSp>
          <p:nvGrpSpPr>
            <p:cNvPr id="15" name="Group 21"/>
            <p:cNvGrpSpPr/>
            <p:nvPr/>
          </p:nvGrpSpPr>
          <p:grpSpPr>
            <a:xfrm>
              <a:off x="3225347" y="5219701"/>
              <a:ext cx="1575255" cy="589635"/>
              <a:chOff x="3225347" y="5219701"/>
              <a:chExt cx="1575255" cy="589635"/>
            </a:xfrm>
          </p:grpSpPr>
          <p:cxnSp>
            <p:nvCxnSpPr>
              <p:cNvPr id="19" name="Straight Connector 18"/>
              <p:cNvCxnSpPr/>
              <p:nvPr/>
            </p:nvCxnSpPr>
            <p:spPr bwMode="auto">
              <a:xfrm rot="10800000" flipV="1">
                <a:off x="4000501" y="5219701"/>
                <a:ext cx="800101" cy="333374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0" name="TextBox 19"/>
              <p:cNvSpPr txBox="1"/>
              <p:nvPr/>
            </p:nvSpPr>
            <p:spPr>
              <a:xfrm>
                <a:off x="3225347" y="5286116"/>
                <a:ext cx="63190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/>
                  <a:t>Sink</a:t>
                </a:r>
              </a:p>
              <a:p>
                <a:r>
                  <a:rPr lang="en-US" sz="1400" b="1" dirty="0" smtClean="0"/>
                  <a:t>Node</a:t>
                </a:r>
                <a:endParaRPr lang="en-US" sz="1400" b="1" dirty="0"/>
              </a:p>
            </p:txBody>
          </p:sp>
        </p:grpSp>
        <p:grpSp>
          <p:nvGrpSpPr>
            <p:cNvPr id="16" name="Group 24"/>
            <p:cNvGrpSpPr/>
            <p:nvPr/>
          </p:nvGrpSpPr>
          <p:grpSpPr>
            <a:xfrm>
              <a:off x="6934205" y="5600441"/>
              <a:ext cx="1484757" cy="523220"/>
              <a:chOff x="6934205" y="5600441"/>
              <a:chExt cx="1484757" cy="523220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7617139" y="5600441"/>
                <a:ext cx="80182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/>
                  <a:t>Sensor</a:t>
                </a:r>
              </a:p>
              <a:p>
                <a:r>
                  <a:rPr lang="en-US" sz="1400" b="1" dirty="0" smtClean="0"/>
                  <a:t>Field</a:t>
                </a:r>
                <a:endParaRPr lang="en-US" sz="1400" b="1" dirty="0"/>
              </a:p>
            </p:txBody>
          </p:sp>
          <p:cxnSp>
            <p:nvCxnSpPr>
              <p:cNvPr id="18" name="Straight Connector 17"/>
              <p:cNvCxnSpPr>
                <a:stCxn id="17" idx="1"/>
              </p:cNvCxnSpPr>
              <p:nvPr/>
            </p:nvCxnSpPr>
            <p:spPr bwMode="auto">
              <a:xfrm rot="10800000">
                <a:off x="6934205" y="5753101"/>
                <a:ext cx="682935" cy="108951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30" name="Cloud Callout 29"/>
          <p:cNvSpPr/>
          <p:nvPr/>
        </p:nvSpPr>
        <p:spPr bwMode="auto">
          <a:xfrm>
            <a:off x="5467350" y="4371975"/>
            <a:ext cx="2419350" cy="1219200"/>
          </a:xfrm>
          <a:prstGeom prst="cloudCallout">
            <a:avLst>
              <a:gd name="adj1" fmla="val -106243"/>
              <a:gd name="adj2" fmla="val -12934"/>
            </a:avLst>
          </a:prstGeom>
          <a:solidFill>
            <a:srgbClr val="00B0F0">
              <a:alpha val="1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latin typeface="Times"/>
              </a:rPr>
              <a:t>Our Markov models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latin typeface="Times"/>
              </a:rPr>
              <a:t>are valid for any other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latin typeface="Times"/>
              </a:rPr>
              <a:t>distribution as well</a:t>
            </a:r>
            <a:endParaRPr kumimoji="0" lang="en-US" sz="140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0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0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0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0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0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0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0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0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0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00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00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00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00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00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0003" grpId="0" build="p"/>
      <p:bldP spid="3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2834" name="Picture 2" descr="C:\ArslanMunir\ResearchWithAnnGordonRoss\WSNResearchWorkPapers\FTWSNICCCN2011\FTWSNPaper\MTTFSensorNode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54480"/>
            <a:ext cx="9144000" cy="4434840"/>
          </a:xfrm>
          <a:prstGeom prst="rect">
            <a:avLst/>
          </a:prstGeom>
          <a:noFill/>
        </p:spPr>
      </p:pic>
      <p:sp>
        <p:nvSpPr>
          <p:cNvPr id="3645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39520"/>
            <a:ext cx="9093530" cy="931862"/>
          </a:xfrm>
        </p:spPr>
        <p:txBody>
          <a:bodyPr/>
          <a:lstStyle/>
          <a:p>
            <a:r>
              <a:rPr lang="en-US" sz="4000" dirty="0" smtClean="0"/>
              <a:t>Results – MTTF FT &amp; NFT Sensor Nodes</a:t>
            </a:r>
          </a:p>
        </p:txBody>
      </p:sp>
      <p:sp>
        <p:nvSpPr>
          <p:cNvPr id="364548" name="Text Box 4"/>
          <p:cNvSpPr txBox="1">
            <a:spLocks noChangeArrowheads="1"/>
          </p:cNvSpPr>
          <p:nvPr/>
        </p:nvSpPr>
        <p:spPr bwMode="auto">
          <a:xfrm>
            <a:off x="662241" y="6053515"/>
            <a:ext cx="76599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Tahoma" pitchFamily="48" charset="0"/>
              </a:rPr>
              <a:t>MTTF (days) for an FT and a non-FT (NFT) sensor node.</a:t>
            </a:r>
          </a:p>
        </p:txBody>
      </p:sp>
      <p:cxnSp>
        <p:nvCxnSpPr>
          <p:cNvPr id="14" name="Straight Connector 13"/>
          <p:cNvCxnSpPr/>
          <p:nvPr/>
        </p:nvCxnSpPr>
        <p:spPr bwMode="auto">
          <a:xfrm rot="10800000" flipV="1">
            <a:off x="1" y="2066922"/>
            <a:ext cx="1152525" cy="952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C000"/>
            </a:solidFill>
            <a:prstDash val="dash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>
            <a:endCxn id="632834" idx="1"/>
          </p:cNvCxnSpPr>
          <p:nvPr/>
        </p:nvCxnSpPr>
        <p:spPr bwMode="auto">
          <a:xfrm rot="10800000">
            <a:off x="1" y="3771901"/>
            <a:ext cx="1152525" cy="952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C000"/>
            </a:solidFill>
            <a:prstDash val="dashDot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 rot="10800000" flipV="1">
            <a:off x="308639" y="2257425"/>
            <a:ext cx="1205836" cy="73824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 rot="16200000" flipH="1">
            <a:off x="-557212" y="2938461"/>
            <a:ext cx="1714499" cy="952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/>
          </a:ln>
          <a:effectLst/>
        </p:spPr>
      </p:cxnSp>
      <p:cxnSp>
        <p:nvCxnSpPr>
          <p:cNvPr id="32" name="Straight Arrow Connector 31"/>
          <p:cNvCxnSpPr/>
          <p:nvPr/>
        </p:nvCxnSpPr>
        <p:spPr bwMode="auto">
          <a:xfrm rot="5400000">
            <a:off x="2466984" y="3867156"/>
            <a:ext cx="723894" cy="32383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8" name="Straight Arrow Connector 27"/>
          <p:cNvCxnSpPr/>
          <p:nvPr/>
        </p:nvCxnSpPr>
        <p:spPr bwMode="auto">
          <a:xfrm rot="5400000">
            <a:off x="2747968" y="3786190"/>
            <a:ext cx="885823" cy="78104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9" name="Straight Arrow Connector 28"/>
          <p:cNvCxnSpPr/>
          <p:nvPr/>
        </p:nvCxnSpPr>
        <p:spPr bwMode="auto">
          <a:xfrm rot="10800000" flipV="1">
            <a:off x="2981334" y="3829053"/>
            <a:ext cx="1133466" cy="91439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7" name="Straight Arrow Connector 36"/>
          <p:cNvCxnSpPr/>
          <p:nvPr/>
        </p:nvCxnSpPr>
        <p:spPr bwMode="auto">
          <a:xfrm rot="5400000">
            <a:off x="5443538" y="4557712"/>
            <a:ext cx="695325" cy="4953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9" name="Straight Arrow Connector 38"/>
          <p:cNvCxnSpPr/>
          <p:nvPr/>
        </p:nvCxnSpPr>
        <p:spPr bwMode="auto">
          <a:xfrm rot="10800000" flipV="1">
            <a:off x="5648334" y="4476749"/>
            <a:ext cx="1190617" cy="85724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Line Callout 1 17"/>
          <p:cNvSpPr/>
          <p:nvPr/>
        </p:nvSpPr>
        <p:spPr bwMode="auto">
          <a:xfrm>
            <a:off x="7077075" y="1019175"/>
            <a:ext cx="1905000" cy="752476"/>
          </a:xfrm>
          <a:prstGeom prst="borderCallout1">
            <a:avLst>
              <a:gd name="adj1" fmla="val 100470"/>
              <a:gd name="adj2" fmla="val 47253"/>
              <a:gd name="adj3" fmla="val 153487"/>
              <a:gd name="adj4" fmla="val 33059"/>
            </a:avLst>
          </a:prstGeom>
          <a:solidFill>
            <a:srgbClr val="FFC000">
              <a:alpha val="3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rPr>
              <a:t>c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rPr>
              <a:t> = coverage factor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dirty="0" smtClean="0">
                <a:latin typeface="Times"/>
              </a:rPr>
              <a:t>k</a:t>
            </a:r>
            <a:r>
              <a:rPr lang="en-US" sz="1400" dirty="0" smtClean="0">
                <a:latin typeface="Times"/>
              </a:rPr>
              <a:t> = number of neighbor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latin typeface="Times"/>
              </a:rPr>
              <a:t>     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rPr>
              <a:t>sensor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rPr>
              <a:t> nodes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21" name="Cloud Callout 20"/>
          <p:cNvSpPr/>
          <p:nvPr/>
        </p:nvSpPr>
        <p:spPr bwMode="auto">
          <a:xfrm>
            <a:off x="4657726" y="1009650"/>
            <a:ext cx="2190750" cy="1552575"/>
          </a:xfrm>
          <a:prstGeom prst="cloudCallout">
            <a:avLst>
              <a:gd name="adj1" fmla="val 47763"/>
              <a:gd name="adj2" fmla="val 72071"/>
            </a:avLst>
          </a:prstGeom>
          <a:solidFill>
            <a:srgbClr val="00B0F0">
              <a:alpha val="1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latin typeface="Times"/>
              </a:rPr>
              <a:t>c = 1 for an ideal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latin typeface="Times"/>
              </a:rPr>
              <a:t>DFD algorithm and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latin typeface="Times"/>
              </a:rPr>
              <a:t>an ideal replacement of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latin typeface="Times"/>
              </a:rPr>
              <a:t>faulty sensor with a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latin typeface="Times"/>
              </a:rPr>
              <a:t>non-faulty sensor</a:t>
            </a:r>
            <a:endParaRPr kumimoji="0" lang="en-US" sz="140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99047" y="1014709"/>
            <a:ext cx="37993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An FT sensor node has a remarkable difference in MTTF as compared to an NFT sensor node: approx 95% improvement!!</a:t>
            </a:r>
            <a:endParaRPr lang="en-US" sz="1800" b="1" i="1" dirty="0">
              <a:solidFill>
                <a:srgbClr val="008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085974" y="2433934"/>
            <a:ext cx="39147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c improves as the number of neighboring sensor nodes k increases (DFD specifics) and hence the MTTF for an FT sensor node increases</a:t>
            </a:r>
            <a:endParaRPr lang="en-US" sz="1800" b="1" i="1" dirty="0">
              <a:solidFill>
                <a:srgbClr val="008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620843" y="3481684"/>
            <a:ext cx="25420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MTTF for both NFT and FT sensor node decreases as p increases</a:t>
            </a:r>
            <a:endParaRPr lang="en-US" sz="1800" b="1" i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32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64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4548" grpId="1"/>
      <p:bldP spid="18" grpId="0" animBg="1"/>
      <p:bldP spid="21" grpId="0" animBg="1"/>
      <p:bldP spid="31" grpId="0"/>
      <p:bldP spid="34" grpId="0"/>
      <p:bldP spid="3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95" name="Text Box 27"/>
          <p:cNvSpPr txBox="1">
            <a:spLocks noChangeArrowheads="1"/>
          </p:cNvSpPr>
          <p:nvPr/>
        </p:nvSpPr>
        <p:spPr bwMode="auto">
          <a:xfrm>
            <a:off x="363538" y="5711375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/>
            <a:endParaRPr lang="en-US" sz="1600">
              <a:latin typeface="Tahoma" pitchFamily="48" charset="0"/>
            </a:endParaRPr>
          </a:p>
        </p:txBody>
      </p:sp>
      <p:sp>
        <p:nvSpPr>
          <p:cNvPr id="339996" name="Rectangle 28"/>
          <p:cNvSpPr>
            <a:spLocks noGrp="1" noChangeArrowheads="1"/>
          </p:cNvSpPr>
          <p:nvPr>
            <p:ph type="title"/>
          </p:nvPr>
        </p:nvSpPr>
        <p:spPr>
          <a:xfrm>
            <a:off x="148700" y="179522"/>
            <a:ext cx="8861950" cy="1143000"/>
          </a:xfrm>
        </p:spPr>
        <p:txBody>
          <a:bodyPr/>
          <a:lstStyle/>
          <a:p>
            <a:r>
              <a:rPr lang="en-US" sz="3600" dirty="0" smtClean="0"/>
              <a:t>Results – Reliability FT &amp; NFT Sensor Node</a:t>
            </a:r>
          </a:p>
        </p:txBody>
      </p:sp>
      <p:sp>
        <p:nvSpPr>
          <p:cNvPr id="340003" name="Rectangle 35"/>
          <p:cNvSpPr>
            <a:spLocks noChangeArrowheads="1"/>
          </p:cNvSpPr>
          <p:nvPr/>
        </p:nvSpPr>
        <p:spPr bwMode="auto">
          <a:xfrm>
            <a:off x="364457" y="1315460"/>
            <a:ext cx="8458200" cy="5128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lang="en-US" sz="1800" dirty="0" smtClean="0">
                <a:latin typeface="Times" pitchFamily="48" charset="0"/>
              </a:rPr>
              <a:t>Reliability for an NFT and an sensor node</a:t>
            </a:r>
            <a:endParaRPr lang="en-US" sz="16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</a:pPr>
            <a:endParaRPr lang="en-US" sz="16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</a:pPr>
            <a:endParaRPr lang="en-US" sz="16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</a:pPr>
            <a:endParaRPr lang="en-US" sz="16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</a:pPr>
            <a:endParaRPr lang="en-US" sz="16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</a:pPr>
            <a:endParaRPr lang="en-US" sz="16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</a:pPr>
            <a:r>
              <a:rPr lang="en-US" sz="1600" dirty="0" smtClean="0">
                <a:latin typeface="Times" pitchFamily="48" charset="0"/>
              </a:rPr>
              <a:t>       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US" sz="18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US" sz="16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US" sz="16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US" sz="16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US" sz="16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US" sz="16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</a:pPr>
            <a:endParaRPr lang="en-US" sz="16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US" sz="14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</a:pPr>
            <a:endParaRPr lang="en-US" sz="14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</a:pPr>
            <a:endParaRPr lang="en-US" sz="1600" dirty="0" smtClean="0">
              <a:latin typeface="Times" pitchFamily="48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66700" y="1816100"/>
          <a:ext cx="6496051" cy="44500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782779"/>
                <a:gridCol w="1148754"/>
                <a:gridCol w="1758712"/>
                <a:gridCol w="1687550"/>
                <a:gridCol w="111825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p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NFT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FT (k=5, c</a:t>
                      </a:r>
                      <a:r>
                        <a:rPr lang="en-US" dirty="0" smtClean="0">
                          <a:latin typeface="Times"/>
                        </a:rPr>
                        <a:t>≠1)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FT (k=10, c</a:t>
                      </a:r>
                      <a:r>
                        <a:rPr lang="en-US" dirty="0" smtClean="0">
                          <a:latin typeface="Times"/>
                        </a:rPr>
                        <a:t>≠1)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FT (c=1)</a:t>
                      </a:r>
                      <a:endParaRPr lang="en-US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0.05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0.94999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0.99770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0.99872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0.99872</a:t>
                      </a:r>
                      <a:endParaRPr lang="en-US" i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0.1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0.89996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0.98135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0.99074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0.99482</a:t>
                      </a:r>
                      <a:endParaRPr lang="en-US" i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0.2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0.80011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0.93481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0.95088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0.97853</a:t>
                      </a:r>
                      <a:endParaRPr lang="en-US" i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0.3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0.69977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0.86265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0.88263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0.94959</a:t>
                      </a:r>
                      <a:endParaRPr lang="en-US" i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0.4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0.59989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0.77094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0.79209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0.90643</a:t>
                      </a:r>
                      <a:endParaRPr lang="en-US" i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0.5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0.5007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0.66086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0.68097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0.84662</a:t>
                      </a:r>
                      <a:endParaRPr lang="en-US" i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0.6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0.40012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0.53610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0.55295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0.76663</a:t>
                      </a:r>
                      <a:endParaRPr lang="en-US" i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0.7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0.30119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0.40167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0.41432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0.66262</a:t>
                      </a:r>
                      <a:endParaRPr lang="en-US" i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0.8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0.19989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0.25943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0.26683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0.52171</a:t>
                      </a:r>
                      <a:endParaRPr lang="en-US" i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0.9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0.10026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0.12148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0.12424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0.33086</a:t>
                      </a:r>
                      <a:endParaRPr lang="en-US" i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0.99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0.01005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0.01048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0.01053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0.05628</a:t>
                      </a:r>
                      <a:endParaRPr lang="en-US" i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Rectangle 12"/>
          <p:cNvSpPr/>
          <p:nvPr/>
        </p:nvSpPr>
        <p:spPr bwMode="auto">
          <a:xfrm>
            <a:off x="5686424" y="5534025"/>
            <a:ext cx="1047751" cy="352425"/>
          </a:xfrm>
          <a:prstGeom prst="rect">
            <a:avLst/>
          </a:prstGeom>
          <a:solidFill>
            <a:srgbClr val="FFC000">
              <a:alpha val="20000"/>
            </a:srgbClr>
          </a:solidFill>
          <a:ln w="19050" cap="flat" cmpd="sng" algn="ctr">
            <a:solidFill>
              <a:srgbClr val="FFC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1085850" y="5534025"/>
            <a:ext cx="1066799" cy="352425"/>
          </a:xfrm>
          <a:prstGeom prst="rect">
            <a:avLst/>
          </a:prstGeom>
          <a:solidFill>
            <a:srgbClr val="FFC000">
              <a:alpha val="20000"/>
            </a:srgbClr>
          </a:solidFill>
          <a:ln w="19050" cap="flat" cmpd="sng" algn="ctr">
            <a:solidFill>
              <a:srgbClr val="FFC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15" name="Rectangular Callout 14"/>
          <p:cNvSpPr/>
          <p:nvPr/>
        </p:nvSpPr>
        <p:spPr bwMode="auto">
          <a:xfrm>
            <a:off x="7162799" y="4143375"/>
            <a:ext cx="1895476" cy="2228850"/>
          </a:xfrm>
          <a:prstGeom prst="wedgeRectCallout">
            <a:avLst>
              <a:gd name="adj1" fmla="val -71925"/>
              <a:gd name="adj2" fmla="val -12409"/>
            </a:avLst>
          </a:prstGeom>
          <a:solidFill>
            <a:srgbClr val="00B0F0">
              <a:alpha val="2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1400" dirty="0" smtClean="0">
                <a:latin typeface="Times"/>
              </a:rPr>
              <a:t>The percentage </a:t>
            </a:r>
          </a:p>
          <a:p>
            <a:r>
              <a:rPr lang="en-US" sz="1400" dirty="0" smtClean="0">
                <a:latin typeface="Times"/>
              </a:rPr>
              <a:t>improvement</a:t>
            </a:r>
          </a:p>
          <a:p>
            <a:r>
              <a:rPr lang="en-US" sz="1400" dirty="0" smtClean="0">
                <a:latin typeface="Times"/>
              </a:rPr>
              <a:t>in reliability for an </a:t>
            </a:r>
          </a:p>
          <a:p>
            <a:r>
              <a:rPr lang="en-US" sz="1400" dirty="0" smtClean="0">
                <a:latin typeface="Times"/>
              </a:rPr>
              <a:t>FT sensor node with </a:t>
            </a:r>
          </a:p>
          <a:p>
            <a:r>
              <a:rPr lang="en-US" sz="1400" dirty="0" smtClean="0">
                <a:latin typeface="Times"/>
              </a:rPr>
              <a:t>c=1 over an NFT sensor </a:t>
            </a:r>
          </a:p>
          <a:p>
            <a:r>
              <a:rPr lang="en-US" sz="1400" dirty="0" smtClean="0">
                <a:latin typeface="Times"/>
              </a:rPr>
              <a:t>node and FT sensor node </a:t>
            </a:r>
          </a:p>
          <a:p>
            <a:r>
              <a:rPr lang="en-US" sz="1400" dirty="0" smtClean="0">
                <a:latin typeface="Times"/>
              </a:rPr>
              <a:t>with c≠1 and k = 5 and 10 </a:t>
            </a:r>
          </a:p>
          <a:p>
            <a:r>
              <a:rPr lang="en-US" sz="1400" dirty="0">
                <a:latin typeface="Times"/>
              </a:rPr>
              <a:t>i</a:t>
            </a:r>
            <a:r>
              <a:rPr lang="en-US" sz="1400" dirty="0" smtClean="0">
                <a:latin typeface="Times"/>
              </a:rPr>
              <a:t>s </a:t>
            </a:r>
            <a:r>
              <a:rPr lang="en-US" sz="1400" b="1" dirty="0" smtClean="0">
                <a:solidFill>
                  <a:srgbClr val="FF0000"/>
                </a:solidFill>
                <a:latin typeface="Times"/>
              </a:rPr>
              <a:t>230%</a:t>
            </a:r>
            <a:r>
              <a:rPr lang="en-US" sz="1400" dirty="0" smtClean="0">
                <a:latin typeface="Times"/>
              </a:rPr>
              <a:t>, </a:t>
            </a:r>
            <a:r>
              <a:rPr lang="en-US" sz="1400" b="1" dirty="0" smtClean="0">
                <a:solidFill>
                  <a:srgbClr val="FF0000"/>
                </a:solidFill>
                <a:latin typeface="Times"/>
              </a:rPr>
              <a:t>172%</a:t>
            </a:r>
            <a:r>
              <a:rPr lang="en-US" sz="1400" dirty="0" smtClean="0">
                <a:latin typeface="Times"/>
              </a:rPr>
              <a:t>, and </a:t>
            </a:r>
          </a:p>
          <a:p>
            <a:r>
              <a:rPr lang="en-US" sz="1400" b="1" dirty="0" smtClean="0">
                <a:solidFill>
                  <a:srgbClr val="FF0000"/>
                </a:solidFill>
                <a:latin typeface="Times"/>
              </a:rPr>
              <a:t>166%</a:t>
            </a:r>
            <a:r>
              <a:rPr lang="en-US" sz="1400" dirty="0" smtClean="0">
                <a:latin typeface="Times"/>
              </a:rPr>
              <a:t>, respectively </a:t>
            </a:r>
          </a:p>
          <a:p>
            <a:r>
              <a:rPr lang="en-US" sz="1400" dirty="0" smtClean="0">
                <a:latin typeface="Times"/>
              </a:rPr>
              <a:t>for </a:t>
            </a:r>
            <a:r>
              <a:rPr lang="en-US" sz="1400" b="1" i="1" dirty="0" smtClean="0">
                <a:solidFill>
                  <a:srgbClr val="FF0000"/>
                </a:solidFill>
                <a:latin typeface="Times"/>
              </a:rPr>
              <a:t>p</a:t>
            </a:r>
            <a:r>
              <a:rPr lang="en-US" sz="1400" b="1" dirty="0" smtClean="0">
                <a:solidFill>
                  <a:srgbClr val="FF0000"/>
                </a:solidFill>
                <a:latin typeface="Times"/>
              </a:rPr>
              <a:t>=0.9</a:t>
            </a:r>
            <a:endParaRPr lang="en-US" sz="1400" b="1" i="1" dirty="0" smtClean="0">
              <a:solidFill>
                <a:srgbClr val="FF0000"/>
              </a:solidFill>
              <a:latin typeface="Times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2228850" y="5543550"/>
            <a:ext cx="1676400" cy="352425"/>
          </a:xfrm>
          <a:prstGeom prst="rect">
            <a:avLst/>
          </a:prstGeom>
          <a:solidFill>
            <a:srgbClr val="FFC000">
              <a:alpha val="20000"/>
            </a:srgbClr>
          </a:solidFill>
          <a:ln w="19050" cap="flat" cmpd="sng" algn="ctr">
            <a:solidFill>
              <a:srgbClr val="FFC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3962400" y="5534025"/>
            <a:ext cx="1676400" cy="352425"/>
          </a:xfrm>
          <a:prstGeom prst="rect">
            <a:avLst/>
          </a:prstGeom>
          <a:solidFill>
            <a:srgbClr val="FFC000">
              <a:alpha val="20000"/>
            </a:srgbClr>
          </a:solidFill>
          <a:ln w="19050" cap="flat" cmpd="sng" algn="ctr">
            <a:solidFill>
              <a:srgbClr val="FFC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304801" y="5534025"/>
            <a:ext cx="704849" cy="352425"/>
          </a:xfrm>
          <a:prstGeom prst="rect">
            <a:avLst/>
          </a:prstGeom>
          <a:solidFill>
            <a:srgbClr val="FF0000">
              <a:alpha val="35000"/>
            </a:srgbClr>
          </a:solidFill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19" name="Cloud Callout 18"/>
          <p:cNvSpPr/>
          <p:nvPr/>
        </p:nvSpPr>
        <p:spPr bwMode="auto">
          <a:xfrm>
            <a:off x="6867526" y="933451"/>
            <a:ext cx="2219324" cy="3057524"/>
          </a:xfrm>
          <a:prstGeom prst="cloudCallout">
            <a:avLst>
              <a:gd name="adj1" fmla="val -50480"/>
              <a:gd name="adj2" fmla="val 59154"/>
            </a:avLst>
          </a:prstGeom>
          <a:solidFill>
            <a:srgbClr val="92D050">
              <a:alpha val="3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latin typeface="Times"/>
              </a:rPr>
              <a:t>The percentage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latin typeface="Times"/>
              </a:rPr>
              <a:t>improvement in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latin typeface="Times"/>
              </a:rPr>
              <a:t>reliability attained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latin typeface="Times"/>
              </a:rPr>
              <a:t>by an FT sensor node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latin typeface="Times"/>
              </a:rPr>
              <a:t>with c = 1 increases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>
                <a:latin typeface="Times"/>
              </a:rPr>
              <a:t>a</a:t>
            </a:r>
            <a:r>
              <a:rPr lang="en-US" sz="1400" dirty="0" smtClean="0">
                <a:latin typeface="Times"/>
              </a:rPr>
              <a:t>s p →1 because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latin typeface="Times"/>
              </a:rPr>
              <a:t>because for an FT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latin typeface="Times"/>
              </a:rPr>
              <a:t>sensor node with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latin typeface="Times"/>
              </a:rPr>
              <a:t>c≠1, c decreases </a:t>
            </a:r>
          </a:p>
          <a:p>
            <a:r>
              <a:rPr lang="en-US" sz="1400" dirty="0" smtClean="0">
                <a:latin typeface="Times"/>
              </a:rPr>
              <a:t>a</a:t>
            </a:r>
            <a:r>
              <a:rPr kumimoji="0" lang="en-US" sz="140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rPr>
              <a:t>s</a:t>
            </a:r>
            <a:r>
              <a:rPr kumimoji="0" lang="en-US" sz="14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rPr>
              <a:t> p</a:t>
            </a:r>
            <a:r>
              <a:rPr lang="en-US" sz="1400" dirty="0" smtClean="0">
                <a:latin typeface="Times"/>
              </a:rPr>
              <a:t> →1 </a:t>
            </a:r>
          </a:p>
          <a:p>
            <a:r>
              <a:rPr lang="en-US" sz="1400" dirty="0" smtClean="0">
                <a:latin typeface="Times"/>
              </a:rPr>
              <a:t>(DFD specifics)</a:t>
            </a:r>
            <a:endParaRPr kumimoji="0" lang="en-US" sz="140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43456" y="4429125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</a:rPr>
              <a:t>230%</a:t>
            </a:r>
            <a:endParaRPr lang="en-US" sz="1800" b="1" dirty="0">
              <a:solidFill>
                <a:srgbClr val="FF0000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 bwMode="auto">
          <a:xfrm rot="5400000">
            <a:off x="1757371" y="5062545"/>
            <a:ext cx="704847" cy="21906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3524606" y="4438651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</a:rPr>
              <a:t>172%</a:t>
            </a:r>
            <a:endParaRPr lang="en-US" sz="1800" b="1" dirty="0">
              <a:solidFill>
                <a:srgbClr val="FF0000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 bwMode="auto">
          <a:xfrm rot="5400000">
            <a:off x="3338521" y="5072071"/>
            <a:ext cx="704847" cy="21906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5105756" y="4429125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</a:rPr>
              <a:t>166%</a:t>
            </a:r>
            <a:endParaRPr lang="en-US" sz="1800" b="1" dirty="0">
              <a:solidFill>
                <a:srgbClr val="FF0000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 bwMode="auto">
          <a:xfrm rot="5400000">
            <a:off x="4919671" y="5062545"/>
            <a:ext cx="704847" cy="21906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0003" grpId="0" build="p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/>
      <p:bldP spid="24" grpId="0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3858" name="Picture 2" descr="C:\ArslanMunir\ResearchWithAnnGordonRoss\WSNResearchWorkPapers\FTWSNICCCN2011\FTWSNPaper\MTTFWSNCluster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83055"/>
            <a:ext cx="9144000" cy="4434840"/>
          </a:xfrm>
          <a:prstGeom prst="rect">
            <a:avLst/>
          </a:prstGeom>
          <a:noFill/>
        </p:spPr>
      </p:pic>
      <p:sp>
        <p:nvSpPr>
          <p:cNvPr id="3645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39520"/>
            <a:ext cx="9093530" cy="931862"/>
          </a:xfrm>
        </p:spPr>
        <p:txBody>
          <a:bodyPr/>
          <a:lstStyle/>
          <a:p>
            <a:r>
              <a:rPr lang="en-US" sz="4000" dirty="0" smtClean="0"/>
              <a:t>Results – MTTF FT &amp; NFT WSN Cluster</a:t>
            </a:r>
          </a:p>
        </p:txBody>
      </p:sp>
      <p:sp>
        <p:nvSpPr>
          <p:cNvPr id="364548" name="Text Box 4"/>
          <p:cNvSpPr txBox="1">
            <a:spLocks noChangeArrowheads="1"/>
          </p:cNvSpPr>
          <p:nvPr/>
        </p:nvSpPr>
        <p:spPr bwMode="auto">
          <a:xfrm>
            <a:off x="662241" y="6053515"/>
            <a:ext cx="76599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Tahoma" pitchFamily="48" charset="0"/>
              </a:rPr>
              <a:t>MTTF (days) for the FT and non-FT (NFT) WSN clusters with </a:t>
            </a:r>
            <a:r>
              <a:rPr lang="en-US" sz="1600" i="1" dirty="0" smtClean="0">
                <a:latin typeface="Tahoma" pitchFamily="48" charset="0"/>
              </a:rPr>
              <a:t>k</a:t>
            </a:r>
            <a:r>
              <a:rPr lang="en-US" sz="1600" i="1" baseline="-25000" dirty="0" smtClean="0">
                <a:latin typeface="Tahoma" pitchFamily="48" charset="0"/>
              </a:rPr>
              <a:t>min</a:t>
            </a:r>
            <a:r>
              <a:rPr lang="en-US" sz="1600" dirty="0" smtClean="0">
                <a:latin typeface="Tahoma" pitchFamily="48" charset="0"/>
              </a:rPr>
              <a:t> = 4.</a:t>
            </a:r>
          </a:p>
        </p:txBody>
      </p:sp>
      <p:cxnSp>
        <p:nvCxnSpPr>
          <p:cNvPr id="24" name="Straight Arrow Connector 23"/>
          <p:cNvCxnSpPr/>
          <p:nvPr/>
        </p:nvCxnSpPr>
        <p:spPr bwMode="auto">
          <a:xfrm rot="5400000">
            <a:off x="1218711" y="2357003"/>
            <a:ext cx="795392" cy="19618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994297" y="1290934"/>
            <a:ext cx="37993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MTTF for FT WSN clusters with c=1 is always better than the FT WSN clusters with c</a:t>
            </a:r>
            <a:r>
              <a:rPr lang="en-US" sz="1800" b="1" i="1" dirty="0" smtClean="0">
                <a:solidFill>
                  <a:srgbClr val="008000"/>
                </a:solidFill>
                <a:latin typeface="Times"/>
                <a:cs typeface="Times New Roman"/>
              </a:rPr>
              <a:t>≠1</a:t>
            </a:r>
            <a:endParaRPr lang="en-US" sz="1800" b="1" i="1" dirty="0">
              <a:solidFill>
                <a:srgbClr val="008000"/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 bwMode="auto">
          <a:xfrm rot="5400000">
            <a:off x="2533650" y="4162426"/>
            <a:ext cx="666752" cy="9525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4" name="TextBox 33"/>
          <p:cNvSpPr txBox="1"/>
          <p:nvPr/>
        </p:nvSpPr>
        <p:spPr>
          <a:xfrm>
            <a:off x="2085975" y="2424409"/>
            <a:ext cx="3733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The </a:t>
            </a:r>
            <a:r>
              <a:rPr lang="en-US" sz="1800" b="1" i="1" smtClean="0">
                <a:solidFill>
                  <a:srgbClr val="008000"/>
                </a:solidFill>
                <a:latin typeface="Times New Roman"/>
                <a:cs typeface="Times New Roman"/>
              </a:rPr>
              <a:t>FT WSN </a:t>
            </a:r>
            <a:r>
              <a:rPr lang="en-US" sz="1800" b="1" i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cluster with n=k</a:t>
            </a:r>
            <a:r>
              <a:rPr lang="en-US" sz="1800" b="1" i="1" baseline="-250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min</a:t>
            </a:r>
            <a:r>
              <a:rPr lang="en-US" sz="1800" b="1" i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+5 has more redundant senor nodes as compared to the FT WSN cluster with n=k</a:t>
            </a:r>
            <a:r>
              <a:rPr lang="en-US" sz="1800" b="1" i="1" baseline="-250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min</a:t>
            </a:r>
            <a:r>
              <a:rPr lang="en-US" sz="1800" b="1" i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+2 and thus has a comparatively greater MTTF</a:t>
            </a:r>
            <a:endParaRPr lang="en-US" sz="1800" b="1" i="1" dirty="0">
              <a:solidFill>
                <a:srgbClr val="008000"/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 bwMode="auto">
          <a:xfrm rot="5400000">
            <a:off x="2733682" y="4000503"/>
            <a:ext cx="1162047" cy="93344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5" name="TextBox 34"/>
          <p:cNvSpPr txBox="1"/>
          <p:nvPr/>
        </p:nvSpPr>
        <p:spPr>
          <a:xfrm>
            <a:off x="5535118" y="3672184"/>
            <a:ext cx="25420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MTTF for both NFT and FT WSN cluster decreases as p increases</a:t>
            </a:r>
            <a:endParaRPr lang="en-US" sz="1800" b="1" i="1" dirty="0">
              <a:solidFill>
                <a:srgbClr val="008000"/>
              </a:solidFill>
            </a:endParaRPr>
          </a:p>
        </p:txBody>
      </p:sp>
      <p:cxnSp>
        <p:nvCxnSpPr>
          <p:cNvPr id="37" name="Straight Arrow Connector 36"/>
          <p:cNvCxnSpPr/>
          <p:nvPr/>
        </p:nvCxnSpPr>
        <p:spPr bwMode="auto">
          <a:xfrm rot="5400000">
            <a:off x="5391152" y="4791077"/>
            <a:ext cx="552450" cy="22859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9" name="Straight Arrow Connector 38"/>
          <p:cNvCxnSpPr/>
          <p:nvPr/>
        </p:nvCxnSpPr>
        <p:spPr bwMode="auto">
          <a:xfrm rot="10800000" flipV="1">
            <a:off x="5629286" y="4619624"/>
            <a:ext cx="923915" cy="75247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 rot="5400000">
            <a:off x="1362076" y="2476500"/>
            <a:ext cx="1057275" cy="58102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33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64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4548" grpId="0"/>
      <p:bldP spid="31" grpId="0"/>
      <p:bldP spid="34" grpId="0"/>
      <p:bldP spid="3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95" name="Text Box 27"/>
          <p:cNvSpPr txBox="1">
            <a:spLocks noChangeArrowheads="1"/>
          </p:cNvSpPr>
          <p:nvPr/>
        </p:nvSpPr>
        <p:spPr bwMode="auto">
          <a:xfrm>
            <a:off x="363538" y="5711375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/>
            <a:endParaRPr lang="en-US" sz="1600">
              <a:latin typeface="Tahoma" pitchFamily="48" charset="0"/>
            </a:endParaRPr>
          </a:p>
        </p:txBody>
      </p:sp>
      <p:sp>
        <p:nvSpPr>
          <p:cNvPr id="339996" name="Rectangle 28"/>
          <p:cNvSpPr>
            <a:spLocks noGrp="1" noChangeArrowheads="1"/>
          </p:cNvSpPr>
          <p:nvPr>
            <p:ph type="title"/>
          </p:nvPr>
        </p:nvSpPr>
        <p:spPr>
          <a:xfrm>
            <a:off x="148700" y="179522"/>
            <a:ext cx="8861950" cy="1143000"/>
          </a:xfrm>
        </p:spPr>
        <p:txBody>
          <a:bodyPr/>
          <a:lstStyle/>
          <a:p>
            <a:r>
              <a:rPr lang="en-US" sz="3600" dirty="0" smtClean="0"/>
              <a:t>Results – Reliability FT &amp; NFT WSN Cluster</a:t>
            </a:r>
          </a:p>
        </p:txBody>
      </p:sp>
      <p:sp>
        <p:nvSpPr>
          <p:cNvPr id="340003" name="Rectangle 35"/>
          <p:cNvSpPr>
            <a:spLocks noChangeArrowheads="1"/>
          </p:cNvSpPr>
          <p:nvPr/>
        </p:nvSpPr>
        <p:spPr bwMode="auto">
          <a:xfrm>
            <a:off x="364457" y="1315460"/>
            <a:ext cx="8458200" cy="5128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lang="en-US" sz="1800" dirty="0" smtClean="0">
                <a:latin typeface="Times" pitchFamily="48" charset="0"/>
              </a:rPr>
              <a:t>Reliability for an NFT and an FT WSN cluster when </a:t>
            </a:r>
            <a:r>
              <a:rPr lang="en-US" sz="1800" i="1" dirty="0" smtClean="0">
                <a:latin typeface="Times" pitchFamily="48" charset="0"/>
              </a:rPr>
              <a:t>n = k</a:t>
            </a:r>
            <a:r>
              <a:rPr lang="en-US" sz="1800" i="1" baseline="-25000" dirty="0" smtClean="0">
                <a:latin typeface="Times" pitchFamily="48" charset="0"/>
              </a:rPr>
              <a:t>min </a:t>
            </a:r>
            <a:r>
              <a:rPr lang="en-US" sz="1800" i="1" dirty="0" smtClean="0">
                <a:latin typeface="Times" pitchFamily="48" charset="0"/>
              </a:rPr>
              <a:t>+ </a:t>
            </a:r>
            <a:r>
              <a:rPr lang="en-US" sz="1800" dirty="0" smtClean="0">
                <a:latin typeface="Times" pitchFamily="48" charset="0"/>
              </a:rPr>
              <a:t>2 (</a:t>
            </a:r>
            <a:r>
              <a:rPr lang="en-US" sz="1800" i="1" dirty="0" smtClean="0">
                <a:latin typeface="Times" pitchFamily="48" charset="0"/>
              </a:rPr>
              <a:t>k</a:t>
            </a:r>
            <a:r>
              <a:rPr lang="en-US" sz="1800" i="1" baseline="-25000" dirty="0" smtClean="0">
                <a:latin typeface="Times" pitchFamily="48" charset="0"/>
              </a:rPr>
              <a:t>min</a:t>
            </a:r>
            <a:r>
              <a:rPr lang="en-US" sz="1800" dirty="0" smtClean="0">
                <a:latin typeface="Times" pitchFamily="48" charset="0"/>
              </a:rPr>
              <a:t>= 4)</a:t>
            </a:r>
            <a:endParaRPr lang="en-US" sz="16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</a:pPr>
            <a:endParaRPr lang="en-US" sz="16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</a:pPr>
            <a:endParaRPr lang="en-US" sz="16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</a:pPr>
            <a:endParaRPr lang="en-US" sz="16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</a:pPr>
            <a:endParaRPr lang="en-US" sz="16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</a:pPr>
            <a:endParaRPr lang="en-US" sz="16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</a:pPr>
            <a:r>
              <a:rPr lang="en-US" sz="1600" dirty="0" smtClean="0">
                <a:latin typeface="Times" pitchFamily="48" charset="0"/>
              </a:rPr>
              <a:t>       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US" sz="18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US" sz="16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US" sz="16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US" sz="16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US" sz="16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US" sz="16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</a:pPr>
            <a:endParaRPr lang="en-US" sz="16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US" sz="14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</a:pPr>
            <a:endParaRPr lang="en-US" sz="14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</a:pPr>
            <a:endParaRPr lang="en-US" sz="1600" dirty="0" smtClean="0">
              <a:latin typeface="Times" pitchFamily="48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171575" y="1825625"/>
          <a:ext cx="5495925" cy="44500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33450"/>
                <a:gridCol w="1485900"/>
                <a:gridCol w="1466850"/>
                <a:gridCol w="160972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p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NFT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FT (c</a:t>
                      </a:r>
                      <a:r>
                        <a:rPr lang="en-US" dirty="0" smtClean="0">
                          <a:latin typeface="Times"/>
                        </a:rPr>
                        <a:t>≠1)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FT (c=1)</a:t>
                      </a:r>
                      <a:endParaRPr lang="en-US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0.05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0.96720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0.99058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0.99098</a:t>
                      </a:r>
                      <a:endParaRPr lang="en-US" i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0.1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0.88562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0.95969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0.96552</a:t>
                      </a:r>
                      <a:endParaRPr lang="en-US" i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0.2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0.65567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0.84304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0.87474</a:t>
                      </a:r>
                      <a:endParaRPr lang="en-US" i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0.3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0.41968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0.66438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0.74422</a:t>
                      </a:r>
                      <a:endParaRPr lang="en-US" i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0.4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0.23309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0.45925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0.59388</a:t>
                      </a:r>
                      <a:endParaRPr lang="en-US" i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0.5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0.10942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0.26595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0.43653</a:t>
                      </a:r>
                      <a:endParaRPr lang="en-US" i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0.6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0.04098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0.11837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0.28732</a:t>
                      </a:r>
                      <a:endParaRPr lang="en-US" i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0.7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0.01114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0.03548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0.16279</a:t>
                      </a:r>
                      <a:endParaRPr lang="en-US" i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0.8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0.0015957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0.0043470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0.06723</a:t>
                      </a:r>
                      <a:endParaRPr lang="en-US" i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0.9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5.5702x10</a:t>
                      </a:r>
                      <a:r>
                        <a:rPr lang="en-US" i="0" baseline="30000" dirty="0" smtClean="0"/>
                        <a:t>-5</a:t>
                      </a:r>
                      <a:endParaRPr lang="en-US" i="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1.4838x10</a:t>
                      </a:r>
                      <a:r>
                        <a:rPr lang="en-US" i="0" baseline="30000" dirty="0" smtClean="0"/>
                        <a:t>-4</a:t>
                      </a:r>
                      <a:endParaRPr lang="en-US" i="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0.01772</a:t>
                      </a:r>
                      <a:endParaRPr lang="en-US" i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0.99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6.1056x10</a:t>
                      </a:r>
                      <a:r>
                        <a:rPr lang="en-US" i="0" baseline="30000" dirty="0" smtClean="0"/>
                        <a:t>-10</a:t>
                      </a:r>
                      <a:endParaRPr lang="en-US" i="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1.0057x10</a:t>
                      </a:r>
                      <a:r>
                        <a:rPr lang="en-US" i="0" baseline="30000" dirty="0" smtClean="0"/>
                        <a:t>-9</a:t>
                      </a:r>
                      <a:endParaRPr lang="en-US" i="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5.5702x10</a:t>
                      </a:r>
                      <a:r>
                        <a:rPr lang="en-US" i="0" baseline="30000" dirty="0" smtClean="0"/>
                        <a:t>-5</a:t>
                      </a:r>
                      <a:endParaRPr lang="en-US" i="0" baseline="30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Rectangle 13"/>
          <p:cNvSpPr/>
          <p:nvPr/>
        </p:nvSpPr>
        <p:spPr bwMode="auto">
          <a:xfrm>
            <a:off x="5095875" y="4429125"/>
            <a:ext cx="1543049" cy="352425"/>
          </a:xfrm>
          <a:prstGeom prst="rect">
            <a:avLst/>
          </a:prstGeom>
          <a:solidFill>
            <a:srgbClr val="FFC000">
              <a:alpha val="20000"/>
            </a:srgbClr>
          </a:solidFill>
          <a:ln w="19050" cap="flat" cmpd="sng" algn="ctr">
            <a:solidFill>
              <a:srgbClr val="FFC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2114550" y="4429125"/>
            <a:ext cx="1476374" cy="352425"/>
          </a:xfrm>
          <a:prstGeom prst="rect">
            <a:avLst/>
          </a:prstGeom>
          <a:solidFill>
            <a:srgbClr val="FFC000">
              <a:alpha val="20000"/>
            </a:srgbClr>
          </a:solidFill>
          <a:ln w="19050" cap="flat" cmpd="sng" algn="ctr">
            <a:solidFill>
              <a:srgbClr val="FFC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16" name="Rectangular Callout 15"/>
          <p:cNvSpPr/>
          <p:nvPr/>
        </p:nvSpPr>
        <p:spPr bwMode="auto">
          <a:xfrm>
            <a:off x="7067549" y="2847975"/>
            <a:ext cx="1771651" cy="2019300"/>
          </a:xfrm>
          <a:prstGeom prst="wedgeRectCallout">
            <a:avLst>
              <a:gd name="adj1" fmla="val -72929"/>
              <a:gd name="adj2" fmla="val 36710"/>
            </a:avLst>
          </a:prstGeom>
          <a:solidFill>
            <a:srgbClr val="00B0F0">
              <a:alpha val="2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1400" dirty="0" smtClean="0">
                <a:latin typeface="Times"/>
              </a:rPr>
              <a:t>The percentage </a:t>
            </a:r>
          </a:p>
          <a:p>
            <a:r>
              <a:rPr lang="en-US" sz="1400" dirty="0" smtClean="0">
                <a:latin typeface="Times"/>
              </a:rPr>
              <a:t>improvement</a:t>
            </a:r>
          </a:p>
          <a:p>
            <a:r>
              <a:rPr lang="en-US" sz="1400" dirty="0" smtClean="0">
                <a:latin typeface="Times"/>
              </a:rPr>
              <a:t>in reliability for an </a:t>
            </a:r>
          </a:p>
          <a:p>
            <a:r>
              <a:rPr lang="en-US" sz="1400" dirty="0" smtClean="0">
                <a:latin typeface="Times"/>
              </a:rPr>
              <a:t>FT WSN cluster with </a:t>
            </a:r>
          </a:p>
          <a:p>
            <a:r>
              <a:rPr lang="en-US" sz="1400" dirty="0" smtClean="0">
                <a:latin typeface="Times"/>
              </a:rPr>
              <a:t>c=1 over an NFT WSN </a:t>
            </a:r>
          </a:p>
          <a:p>
            <a:r>
              <a:rPr lang="en-US" sz="1400" dirty="0" smtClean="0">
                <a:latin typeface="Times"/>
              </a:rPr>
              <a:t>cluster and FT WSN </a:t>
            </a:r>
          </a:p>
          <a:p>
            <a:r>
              <a:rPr lang="en-US" sz="1400" dirty="0" smtClean="0">
                <a:latin typeface="Times"/>
              </a:rPr>
              <a:t>cluster with c≠1 </a:t>
            </a:r>
          </a:p>
          <a:p>
            <a:r>
              <a:rPr lang="en-US" sz="1400" dirty="0" smtClean="0">
                <a:latin typeface="Times"/>
              </a:rPr>
              <a:t>is </a:t>
            </a:r>
            <a:r>
              <a:rPr lang="en-US" sz="1400" b="1" dirty="0" smtClean="0">
                <a:solidFill>
                  <a:srgbClr val="FF0000"/>
                </a:solidFill>
                <a:latin typeface="Times"/>
              </a:rPr>
              <a:t>601%</a:t>
            </a:r>
            <a:r>
              <a:rPr lang="en-US" sz="1400" dirty="0" smtClean="0">
                <a:latin typeface="Times"/>
              </a:rPr>
              <a:t> and </a:t>
            </a:r>
            <a:r>
              <a:rPr lang="en-US" sz="1400" b="1" dirty="0" smtClean="0">
                <a:solidFill>
                  <a:srgbClr val="FF0000"/>
                </a:solidFill>
                <a:latin typeface="Times"/>
              </a:rPr>
              <a:t>143%</a:t>
            </a:r>
            <a:r>
              <a:rPr lang="en-US" sz="1400" dirty="0" smtClean="0">
                <a:latin typeface="Times"/>
              </a:rPr>
              <a:t>, </a:t>
            </a:r>
          </a:p>
          <a:p>
            <a:r>
              <a:rPr lang="en-US" sz="1400" dirty="0" smtClean="0">
                <a:latin typeface="Times"/>
              </a:rPr>
              <a:t>respectively for </a:t>
            </a:r>
            <a:r>
              <a:rPr lang="en-US" sz="1400" b="1" i="1" dirty="0" smtClean="0">
                <a:solidFill>
                  <a:srgbClr val="FF0000"/>
                </a:solidFill>
                <a:latin typeface="Times"/>
              </a:rPr>
              <a:t>p</a:t>
            </a:r>
            <a:r>
              <a:rPr lang="en-US" sz="1400" b="1" dirty="0" smtClean="0">
                <a:solidFill>
                  <a:srgbClr val="FF0000"/>
                </a:solidFill>
                <a:latin typeface="Times"/>
              </a:rPr>
              <a:t>=0.6</a:t>
            </a:r>
            <a:endParaRPr lang="en-US" sz="1400" b="1" i="1" dirty="0" smtClean="0">
              <a:solidFill>
                <a:srgbClr val="FF0000"/>
              </a:solidFill>
              <a:latin typeface="Times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3609974" y="4429125"/>
            <a:ext cx="1447799" cy="352425"/>
          </a:xfrm>
          <a:prstGeom prst="rect">
            <a:avLst/>
          </a:prstGeom>
          <a:solidFill>
            <a:srgbClr val="FFC000">
              <a:alpha val="20000"/>
            </a:srgbClr>
          </a:solidFill>
          <a:ln w="19050" cap="flat" cmpd="sng" algn="ctr">
            <a:solidFill>
              <a:srgbClr val="FFC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1209676" y="4429125"/>
            <a:ext cx="857250" cy="352425"/>
          </a:xfrm>
          <a:prstGeom prst="rect">
            <a:avLst/>
          </a:prstGeom>
          <a:solidFill>
            <a:srgbClr val="FF0000">
              <a:alpha val="35000"/>
            </a:srgbClr>
          </a:solidFill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10282" y="3343275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</a:rPr>
              <a:t>601%</a:t>
            </a:r>
            <a:endParaRPr lang="en-US" sz="1800" b="1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 rot="5400000">
            <a:off x="3024196" y="3976695"/>
            <a:ext cx="704847" cy="21906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4715233" y="3352800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</a:rPr>
              <a:t>143%</a:t>
            </a:r>
            <a:endParaRPr lang="en-US" sz="1800" b="1" dirty="0">
              <a:solidFill>
                <a:srgbClr val="FF0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 bwMode="auto">
          <a:xfrm rot="5400000">
            <a:off x="4529146" y="3986220"/>
            <a:ext cx="704847" cy="21906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0003" grpId="0" build="p"/>
      <p:bldP spid="14" grpId="0" animBg="1"/>
      <p:bldP spid="15" grpId="0" animBg="1"/>
      <p:bldP spid="16" grpId="0" animBg="1"/>
      <p:bldP spid="17" grpId="0" animBg="1"/>
      <p:bldP spid="18" grpId="0" animBg="1"/>
      <p:bldP spid="11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95" name="Text Box 27"/>
          <p:cNvSpPr txBox="1">
            <a:spLocks noChangeArrowheads="1"/>
          </p:cNvSpPr>
          <p:nvPr/>
        </p:nvSpPr>
        <p:spPr bwMode="auto">
          <a:xfrm>
            <a:off x="363538" y="584200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/>
            <a:endParaRPr lang="en-US" sz="1600">
              <a:latin typeface="Tahoma" pitchFamily="48" charset="0"/>
            </a:endParaRPr>
          </a:p>
        </p:txBody>
      </p:sp>
      <p:sp>
        <p:nvSpPr>
          <p:cNvPr id="339996" name="Rectangle 28"/>
          <p:cNvSpPr>
            <a:spLocks noGrp="1" noChangeArrowheads="1"/>
          </p:cNvSpPr>
          <p:nvPr>
            <p:ph type="title"/>
          </p:nvPr>
        </p:nvSpPr>
        <p:spPr>
          <a:xfrm>
            <a:off x="254000" y="126522"/>
            <a:ext cx="8636000" cy="1143000"/>
          </a:xfrm>
        </p:spPr>
        <p:txBody>
          <a:bodyPr/>
          <a:lstStyle/>
          <a:p>
            <a:r>
              <a:rPr lang="en-US" dirty="0" smtClean="0"/>
              <a:t>Wireless Sensor Networks (WSNs)</a:t>
            </a:r>
          </a:p>
        </p:txBody>
      </p:sp>
      <p:sp>
        <p:nvSpPr>
          <p:cNvPr id="340003" name="Rectangle 35"/>
          <p:cNvSpPr>
            <a:spLocks noChangeArrowheads="1"/>
          </p:cNvSpPr>
          <p:nvPr/>
        </p:nvSpPr>
        <p:spPr bwMode="auto">
          <a:xfrm>
            <a:off x="354932" y="1173192"/>
            <a:ext cx="8458200" cy="5203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spcBef>
                <a:spcPct val="20000"/>
              </a:spcBef>
            </a:pPr>
            <a:endParaRPr lang="en-US" sz="18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US" sz="1600" dirty="0" smtClean="0">
              <a:latin typeface="Times" pitchFamily="48" charset="0"/>
            </a:endParaRP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endParaRPr lang="en-US" sz="16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</a:pPr>
            <a:endParaRPr lang="en-US" sz="1600" dirty="0" smtClean="0">
              <a:latin typeface="Times" pitchFamily="48" charset="0"/>
            </a:endParaRPr>
          </a:p>
        </p:txBody>
      </p:sp>
      <p:pic>
        <p:nvPicPr>
          <p:cNvPr id="477186" name="Picture 2" descr="C:\Users\arslan\AppData\Local\Microsoft\Windows\Temporary Internet Files\Content.IE5\J2BV39EJ\MPj04224200000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936" y="3759151"/>
            <a:ext cx="2010890" cy="1446898"/>
          </a:xfrm>
          <a:prstGeom prst="rect">
            <a:avLst/>
          </a:prstGeom>
          <a:noFill/>
        </p:spPr>
      </p:pic>
      <p:pic>
        <p:nvPicPr>
          <p:cNvPr id="568330" name="Picture 10" descr="C:\Users\arslan\AppData\Local\Microsoft\Windows\Temporary Internet Files\Content.IE5\8Y280A0P\MPj04004690000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62269" y="3942272"/>
            <a:ext cx="1887636" cy="2415395"/>
          </a:xfrm>
          <a:prstGeom prst="rect">
            <a:avLst/>
          </a:prstGeom>
          <a:noFill/>
        </p:spPr>
      </p:pic>
      <p:pic>
        <p:nvPicPr>
          <p:cNvPr id="568331" name="Picture 11" descr="C:\Users\arslan\AppData\Local\Microsoft\Windows\Temporary Internet Files\Content.IE5\M1T7DG1W\MCj04158540000[1]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3587" y="3786994"/>
            <a:ext cx="1586606" cy="1348986"/>
          </a:xfrm>
          <a:prstGeom prst="rect">
            <a:avLst/>
          </a:prstGeom>
          <a:noFill/>
        </p:spPr>
      </p:pic>
      <p:pic>
        <p:nvPicPr>
          <p:cNvPr id="568338" name="Picture 18" descr="C:\Users\arslan\AppData\Local\Microsoft\Windows\Temporary Internet Files\Content.IE5\J2BV39EJ\MCj02335360000[1]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72927" y="5000194"/>
            <a:ext cx="1334038" cy="1426484"/>
          </a:xfrm>
          <a:prstGeom prst="rect">
            <a:avLst/>
          </a:prstGeom>
          <a:noFill/>
        </p:spPr>
      </p:pic>
      <p:pic>
        <p:nvPicPr>
          <p:cNvPr id="568346" name="Picture 26" descr="C:\Users\arslan\AppData\Local\Microsoft\Windows\Temporary Internet Files\Content.IE5\J2BV39EJ\MCj03317280000[1].wm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35710" y="3200399"/>
            <a:ext cx="1437545" cy="1403228"/>
          </a:xfrm>
          <a:prstGeom prst="rect">
            <a:avLst/>
          </a:prstGeom>
          <a:noFill/>
        </p:spPr>
      </p:pic>
      <p:sp>
        <p:nvSpPr>
          <p:cNvPr id="36" name="Cloud Callout 35"/>
          <p:cNvSpPr/>
          <p:nvPr/>
        </p:nvSpPr>
        <p:spPr bwMode="auto">
          <a:xfrm>
            <a:off x="1992683" y="1319844"/>
            <a:ext cx="1578634" cy="1190445"/>
          </a:xfrm>
          <a:prstGeom prst="cloudCallout">
            <a:avLst>
              <a:gd name="adj1" fmla="val 82941"/>
              <a:gd name="adj2" fmla="val -41696"/>
            </a:avLst>
          </a:prstGeom>
          <a:solidFill>
            <a:srgbClr val="00B0F0">
              <a:alpha val="1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rPr>
              <a:t>WSN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rPr>
              <a:t>Applications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84662" y="2675181"/>
            <a:ext cx="16674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Security and </a:t>
            </a:r>
          </a:p>
          <a:p>
            <a:r>
              <a:rPr lang="en-US" sz="1400" b="1" dirty="0" smtClean="0"/>
              <a:t>Defense Systems</a:t>
            </a:r>
            <a:endParaRPr lang="en-US" sz="1400" b="1" dirty="0"/>
          </a:p>
        </p:txBody>
      </p:sp>
      <p:cxnSp>
        <p:nvCxnSpPr>
          <p:cNvPr id="38" name="Straight Arrow Connector 37"/>
          <p:cNvCxnSpPr/>
          <p:nvPr/>
        </p:nvCxnSpPr>
        <p:spPr bwMode="auto">
          <a:xfrm rot="16200000" flipH="1">
            <a:off x="996355" y="3342735"/>
            <a:ext cx="517581" cy="31917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9" name="TextBox 38"/>
          <p:cNvSpPr txBox="1"/>
          <p:nvPr/>
        </p:nvSpPr>
        <p:spPr>
          <a:xfrm>
            <a:off x="2366276" y="2741323"/>
            <a:ext cx="11801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Health Care</a:t>
            </a:r>
            <a:endParaRPr lang="en-US" sz="14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6682196" y="2563043"/>
            <a:ext cx="190308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Ambient conditions </a:t>
            </a:r>
          </a:p>
          <a:p>
            <a:r>
              <a:rPr lang="en-US" sz="1400" b="1" dirty="0" smtClean="0"/>
              <a:t>Monitoring, e.g. ,</a:t>
            </a:r>
          </a:p>
          <a:p>
            <a:r>
              <a:rPr lang="en-US" sz="1400" b="1" dirty="0" smtClean="0"/>
              <a:t>forest fire detection</a:t>
            </a:r>
            <a:endParaRPr lang="en-US" sz="14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4618571" y="2680937"/>
            <a:ext cx="11785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Industrial </a:t>
            </a:r>
          </a:p>
          <a:p>
            <a:r>
              <a:rPr lang="en-US" sz="1400" b="1" dirty="0" smtClean="0"/>
              <a:t>Automation</a:t>
            </a:r>
            <a:endParaRPr lang="en-US" sz="14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1583552" y="5450016"/>
            <a:ext cx="9685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Logistics</a:t>
            </a:r>
            <a:endParaRPr lang="en-US" sz="1400" b="1" dirty="0"/>
          </a:p>
        </p:txBody>
      </p:sp>
      <p:cxnSp>
        <p:nvCxnSpPr>
          <p:cNvPr id="44" name="Straight Arrow Connector 43"/>
          <p:cNvCxnSpPr/>
          <p:nvPr/>
        </p:nvCxnSpPr>
        <p:spPr bwMode="auto">
          <a:xfrm>
            <a:off x="4330460" y="1923693"/>
            <a:ext cx="2872596" cy="1588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5" name="TextBox 44"/>
          <p:cNvSpPr txBox="1"/>
          <p:nvPr/>
        </p:nvSpPr>
        <p:spPr>
          <a:xfrm>
            <a:off x="5000740" y="1542251"/>
            <a:ext cx="15183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Ever Increasing</a:t>
            </a:r>
            <a:endParaRPr lang="en-US" sz="1400" b="1" dirty="0"/>
          </a:p>
        </p:txBody>
      </p:sp>
      <p:cxnSp>
        <p:nvCxnSpPr>
          <p:cNvPr id="49" name="Straight Arrow Connector 48"/>
          <p:cNvCxnSpPr/>
          <p:nvPr/>
        </p:nvCxnSpPr>
        <p:spPr bwMode="auto">
          <a:xfrm rot="16200000" flipH="1">
            <a:off x="3049437" y="3075316"/>
            <a:ext cx="419821" cy="37668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1" name="Straight Arrow Connector 50"/>
          <p:cNvCxnSpPr/>
          <p:nvPr/>
        </p:nvCxnSpPr>
        <p:spPr bwMode="auto">
          <a:xfrm rot="16200000" flipH="1">
            <a:off x="7405779" y="3575653"/>
            <a:ext cx="592348" cy="16965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2" name="Straight Arrow Connector 51"/>
          <p:cNvCxnSpPr/>
          <p:nvPr/>
        </p:nvCxnSpPr>
        <p:spPr bwMode="auto">
          <a:xfrm rot="16200000" flipH="1">
            <a:off x="5357006" y="3364307"/>
            <a:ext cx="583722" cy="27316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3" name="Straight Arrow Connector 52"/>
          <p:cNvCxnSpPr/>
          <p:nvPr/>
        </p:nvCxnSpPr>
        <p:spPr bwMode="auto">
          <a:xfrm>
            <a:off x="2631057" y="5633049"/>
            <a:ext cx="741873" cy="15527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77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68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568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568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568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/>
      <p:bldP spid="39" grpId="0"/>
      <p:bldP spid="40" grpId="0"/>
      <p:bldP spid="41" grpId="0"/>
      <p:bldP spid="42" grpId="0"/>
      <p:bldP spid="4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2050" name="Picture 2" descr="C:\ArslanMunir\ResearchWithAnnGordonRoss\WSNResearchWorkPapers\FTWSNICCCN2011\FTWSNPaper\MTTFWSN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78305"/>
            <a:ext cx="9144000" cy="4434840"/>
          </a:xfrm>
          <a:prstGeom prst="rect">
            <a:avLst/>
          </a:prstGeom>
          <a:noFill/>
        </p:spPr>
      </p:pic>
      <p:sp>
        <p:nvSpPr>
          <p:cNvPr id="3645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39520"/>
            <a:ext cx="9093530" cy="931862"/>
          </a:xfrm>
        </p:spPr>
        <p:txBody>
          <a:bodyPr/>
          <a:lstStyle/>
          <a:p>
            <a:r>
              <a:rPr lang="en-US" sz="4000" dirty="0" smtClean="0"/>
              <a:t>Results – MTTF FT &amp; NFT WSN</a:t>
            </a:r>
          </a:p>
        </p:txBody>
      </p:sp>
      <p:sp>
        <p:nvSpPr>
          <p:cNvPr id="364548" name="Text Box 4"/>
          <p:cNvSpPr txBox="1">
            <a:spLocks noChangeArrowheads="1"/>
          </p:cNvSpPr>
          <p:nvPr/>
        </p:nvSpPr>
        <p:spPr bwMode="auto">
          <a:xfrm>
            <a:off x="662241" y="6053515"/>
            <a:ext cx="76599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Tahoma" pitchFamily="48" charset="0"/>
              </a:rPr>
              <a:t>MTTF (days) for the FT and non-FT (NFT) WSNs with </a:t>
            </a:r>
            <a:r>
              <a:rPr lang="en-US" sz="1600" i="1" dirty="0" smtClean="0">
                <a:latin typeface="Tahoma" pitchFamily="48" charset="0"/>
              </a:rPr>
              <a:t>N</a:t>
            </a:r>
            <a:r>
              <a:rPr lang="en-US" sz="1600" i="1" baseline="-25000" dirty="0" smtClean="0">
                <a:latin typeface="Tahoma" pitchFamily="48" charset="0"/>
              </a:rPr>
              <a:t>min</a:t>
            </a:r>
            <a:r>
              <a:rPr lang="en-US" sz="1600" dirty="0" smtClean="0">
                <a:latin typeface="Tahoma" pitchFamily="48" charset="0"/>
              </a:rPr>
              <a:t> = 0.</a:t>
            </a:r>
          </a:p>
        </p:txBody>
      </p:sp>
      <p:cxnSp>
        <p:nvCxnSpPr>
          <p:cNvPr id="24" name="Straight Arrow Connector 23"/>
          <p:cNvCxnSpPr/>
          <p:nvPr/>
        </p:nvCxnSpPr>
        <p:spPr bwMode="auto">
          <a:xfrm rot="10800000" flipV="1">
            <a:off x="1203996" y="1790700"/>
            <a:ext cx="777205" cy="50964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1899172" y="1119484"/>
            <a:ext cx="23585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MTTF percentage</a:t>
            </a:r>
          </a:p>
          <a:p>
            <a:r>
              <a:rPr lang="en-US" sz="1800" b="1" i="1" dirty="0">
                <a:solidFill>
                  <a:srgbClr val="008000"/>
                </a:solidFill>
                <a:latin typeface="Times New Roman"/>
                <a:cs typeface="Times New Roman"/>
              </a:rPr>
              <a:t>i</a:t>
            </a:r>
            <a:r>
              <a:rPr lang="en-US" sz="1800" b="1" i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mprovement  for FT WSN over NFT WSN </a:t>
            </a:r>
          </a:p>
          <a:p>
            <a:r>
              <a:rPr lang="en-US" sz="1800" b="1" i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is 88% for p=0.1</a:t>
            </a:r>
            <a:endParaRPr lang="en-US" sz="1800" b="1" i="1" dirty="0">
              <a:solidFill>
                <a:srgbClr val="008000"/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 bwMode="auto">
          <a:xfrm rot="5400000">
            <a:off x="1719265" y="3414715"/>
            <a:ext cx="885823" cy="38099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4" name="TextBox 33"/>
          <p:cNvSpPr txBox="1"/>
          <p:nvPr/>
        </p:nvSpPr>
        <p:spPr>
          <a:xfrm>
            <a:off x="2085974" y="2414884"/>
            <a:ext cx="34861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MTTF for WSNs with N=N</a:t>
            </a:r>
            <a:r>
              <a:rPr lang="en-US" sz="1800" b="1" i="1" baseline="-250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min</a:t>
            </a:r>
            <a:r>
              <a:rPr lang="en-US" sz="1800" b="1" i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+5 </a:t>
            </a:r>
          </a:p>
          <a:p>
            <a:r>
              <a:rPr lang="en-US" sz="1800" b="1" i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is always greater than the MTTF for WSNs with N=N</a:t>
            </a:r>
            <a:r>
              <a:rPr lang="en-US" sz="1800" b="1" i="1" baseline="-250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min</a:t>
            </a:r>
            <a:r>
              <a:rPr lang="en-US" sz="1800" b="1" i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+2 </a:t>
            </a:r>
          </a:p>
          <a:p>
            <a:r>
              <a:rPr lang="en-US" sz="1800" b="1" i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(due to additional redundancy </a:t>
            </a:r>
          </a:p>
          <a:p>
            <a:r>
              <a:rPr lang="en-US" sz="1800" b="1" i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in WSN with N=N</a:t>
            </a:r>
            <a:r>
              <a:rPr lang="en-US" sz="1800" b="1" i="1" baseline="-250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min</a:t>
            </a:r>
            <a:r>
              <a:rPr lang="en-US" sz="1800" b="1" i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+5)</a:t>
            </a:r>
            <a:endParaRPr lang="en-US" sz="1800" b="1" i="1" dirty="0">
              <a:solidFill>
                <a:srgbClr val="008000"/>
              </a:solidFill>
            </a:endParaRPr>
          </a:p>
        </p:txBody>
      </p:sp>
      <p:cxnSp>
        <p:nvCxnSpPr>
          <p:cNvPr id="29" name="Straight Arrow Connector 28"/>
          <p:cNvCxnSpPr>
            <a:stCxn id="34" idx="2"/>
          </p:cNvCxnSpPr>
          <p:nvPr/>
        </p:nvCxnSpPr>
        <p:spPr bwMode="auto">
          <a:xfrm rot="5400000">
            <a:off x="2436651" y="3436773"/>
            <a:ext cx="936961" cy="184783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7" name="Straight Arrow Connector 36"/>
          <p:cNvCxnSpPr/>
          <p:nvPr/>
        </p:nvCxnSpPr>
        <p:spPr bwMode="auto">
          <a:xfrm>
            <a:off x="7000875" y="4772025"/>
            <a:ext cx="1200154" cy="77152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9" name="Straight Arrow Connector 38"/>
          <p:cNvCxnSpPr/>
          <p:nvPr/>
        </p:nvCxnSpPr>
        <p:spPr bwMode="auto">
          <a:xfrm rot="16200000" flipH="1">
            <a:off x="7762879" y="5105402"/>
            <a:ext cx="847721" cy="16192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 rot="5400000">
            <a:off x="828680" y="2581279"/>
            <a:ext cx="1762125" cy="101916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5461524" y="3815059"/>
            <a:ext cx="33014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MTTF percentage improvement </a:t>
            </a:r>
          </a:p>
          <a:p>
            <a:r>
              <a:rPr lang="en-US" sz="1800" b="1" i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for FT WSN over NFT WSN </a:t>
            </a:r>
          </a:p>
          <a:p>
            <a:r>
              <a:rPr lang="en-US" sz="1800" b="1" i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drops to 3.3% for p=0.99</a:t>
            </a:r>
            <a:endParaRPr lang="en-US" sz="1800" b="1" i="1" dirty="0">
              <a:solidFill>
                <a:srgbClr val="008000"/>
              </a:solidFill>
            </a:endParaRPr>
          </a:p>
        </p:txBody>
      </p:sp>
      <p:sp>
        <p:nvSpPr>
          <p:cNvPr id="16" name="Cloud Callout 15"/>
          <p:cNvSpPr/>
          <p:nvPr/>
        </p:nvSpPr>
        <p:spPr bwMode="auto">
          <a:xfrm>
            <a:off x="4562477" y="1000126"/>
            <a:ext cx="1952623" cy="1466850"/>
          </a:xfrm>
          <a:prstGeom prst="cloudCallout">
            <a:avLst>
              <a:gd name="adj1" fmla="val 32153"/>
              <a:gd name="adj2" fmla="val 131811"/>
            </a:avLst>
          </a:prstGeom>
          <a:solidFill>
            <a:srgbClr val="00B0F0">
              <a:alpha val="1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latin typeface="Times"/>
              </a:rPr>
              <a:t>Low failure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latin typeface="Times"/>
              </a:rPr>
              <a:t>probability sensors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latin typeface="Times"/>
              </a:rPr>
              <a:t>are required to build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latin typeface="Times"/>
              </a:rPr>
              <a:t>a more reliable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latin typeface="Times"/>
              </a:rPr>
              <a:t>FT WSN</a:t>
            </a:r>
            <a:endParaRPr kumimoji="0" lang="en-US" sz="140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4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64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4548" grpId="0"/>
      <p:bldP spid="31" grpId="0"/>
      <p:bldP spid="34" grpId="0"/>
      <p:bldP spid="15" grpId="0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95" name="Text Box 27"/>
          <p:cNvSpPr txBox="1">
            <a:spLocks noChangeArrowheads="1"/>
          </p:cNvSpPr>
          <p:nvPr/>
        </p:nvSpPr>
        <p:spPr bwMode="auto">
          <a:xfrm>
            <a:off x="363538" y="5711375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/>
            <a:endParaRPr lang="en-US" sz="1600">
              <a:latin typeface="Tahoma" pitchFamily="48" charset="0"/>
            </a:endParaRPr>
          </a:p>
        </p:txBody>
      </p:sp>
      <p:sp>
        <p:nvSpPr>
          <p:cNvPr id="339996" name="Rectangle 28"/>
          <p:cNvSpPr>
            <a:spLocks noGrp="1" noChangeArrowheads="1"/>
          </p:cNvSpPr>
          <p:nvPr>
            <p:ph type="title"/>
          </p:nvPr>
        </p:nvSpPr>
        <p:spPr>
          <a:xfrm>
            <a:off x="282050" y="179522"/>
            <a:ext cx="8861950" cy="1143000"/>
          </a:xfrm>
        </p:spPr>
        <p:txBody>
          <a:bodyPr/>
          <a:lstStyle/>
          <a:p>
            <a:r>
              <a:rPr lang="en-US" sz="3600" dirty="0" smtClean="0"/>
              <a:t>Results – Reliability FT &amp; NFT WSN</a:t>
            </a:r>
          </a:p>
        </p:txBody>
      </p:sp>
      <p:sp>
        <p:nvSpPr>
          <p:cNvPr id="340003" name="Rectangle 35"/>
          <p:cNvSpPr>
            <a:spLocks noChangeArrowheads="1"/>
          </p:cNvSpPr>
          <p:nvPr/>
        </p:nvSpPr>
        <p:spPr bwMode="auto">
          <a:xfrm>
            <a:off x="364457" y="1315460"/>
            <a:ext cx="8458200" cy="5128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lang="en-US" sz="1800" dirty="0" smtClean="0">
                <a:latin typeface="Times" pitchFamily="48" charset="0"/>
              </a:rPr>
              <a:t>Reliability for an NFT and FT WSN when </a:t>
            </a:r>
            <a:r>
              <a:rPr lang="en-US" sz="1800" i="1" dirty="0" smtClean="0">
                <a:latin typeface="Times" pitchFamily="48" charset="0"/>
              </a:rPr>
              <a:t>N = N</a:t>
            </a:r>
            <a:r>
              <a:rPr lang="en-US" sz="1800" i="1" baseline="-25000" dirty="0" smtClean="0">
                <a:latin typeface="Times" pitchFamily="48" charset="0"/>
              </a:rPr>
              <a:t>min</a:t>
            </a:r>
            <a:r>
              <a:rPr lang="en-US" sz="1800" i="1" dirty="0" smtClean="0">
                <a:latin typeface="Times" pitchFamily="48" charset="0"/>
              </a:rPr>
              <a:t>+ </a:t>
            </a:r>
            <a:r>
              <a:rPr lang="en-US" sz="1800" dirty="0" smtClean="0">
                <a:latin typeface="Times" pitchFamily="48" charset="0"/>
              </a:rPr>
              <a:t>2 (</a:t>
            </a:r>
            <a:r>
              <a:rPr lang="en-US" sz="1800" i="1" dirty="0" smtClean="0">
                <a:latin typeface="Times" pitchFamily="48" charset="0"/>
              </a:rPr>
              <a:t>N</a:t>
            </a:r>
            <a:r>
              <a:rPr lang="en-US" sz="1800" i="1" baseline="-25000" dirty="0" smtClean="0">
                <a:latin typeface="Times" pitchFamily="48" charset="0"/>
              </a:rPr>
              <a:t>min </a:t>
            </a:r>
            <a:r>
              <a:rPr lang="en-US" sz="1800" dirty="0" smtClean="0">
                <a:latin typeface="Times" pitchFamily="48" charset="0"/>
              </a:rPr>
              <a:t>= 0)</a:t>
            </a:r>
            <a:endParaRPr lang="en-US" sz="16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</a:pPr>
            <a:endParaRPr lang="en-US" sz="16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</a:pPr>
            <a:endParaRPr lang="en-US" sz="16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</a:pPr>
            <a:endParaRPr lang="en-US" sz="16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</a:pPr>
            <a:endParaRPr lang="en-US" sz="16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</a:pPr>
            <a:endParaRPr lang="en-US" sz="16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</a:pPr>
            <a:r>
              <a:rPr lang="en-US" sz="1600" dirty="0" smtClean="0">
                <a:latin typeface="Times" pitchFamily="48" charset="0"/>
              </a:rPr>
              <a:t>       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US" sz="18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US" sz="16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US" sz="16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US" sz="16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US" sz="16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US" sz="16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</a:pPr>
            <a:endParaRPr lang="en-US" sz="16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US" sz="14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</a:pPr>
            <a:endParaRPr lang="en-US" sz="14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</a:pPr>
            <a:endParaRPr lang="en-US" sz="1600" dirty="0" smtClean="0">
              <a:latin typeface="Times" pitchFamily="48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171575" y="1825625"/>
          <a:ext cx="5495925" cy="44500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33450"/>
                <a:gridCol w="1485900"/>
                <a:gridCol w="1466850"/>
                <a:gridCol w="160972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p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NFT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FT (c</a:t>
                      </a:r>
                      <a:r>
                        <a:rPr lang="en-US" dirty="0" smtClean="0">
                          <a:latin typeface="Times"/>
                        </a:rPr>
                        <a:t>≠1)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FT (c=1)</a:t>
                      </a:r>
                      <a:endParaRPr lang="en-US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0.05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0.99557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0.99883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0.99885</a:t>
                      </a:r>
                      <a:endParaRPr lang="en-US" i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0.1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0.98261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0.99474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0.99534</a:t>
                      </a:r>
                      <a:endParaRPr lang="en-US" i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0.2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0.93321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0.97583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0.98084</a:t>
                      </a:r>
                      <a:endParaRPr lang="en-US" i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0.3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0.85557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0.93775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0.95482</a:t>
                      </a:r>
                      <a:endParaRPr lang="en-US" i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0.4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0.75408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0.87466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0.91611</a:t>
                      </a:r>
                      <a:endParaRPr lang="en-US" i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0.5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0.63536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0.78202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0.86218</a:t>
                      </a:r>
                      <a:endParaRPr lang="en-US" i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0.6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0.51166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0.65121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0.78948</a:t>
                      </a:r>
                      <a:endParaRPr lang="en-US" i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0.7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0.36303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0.49093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0.69527</a:t>
                      </a:r>
                      <a:endParaRPr lang="en-US" i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0.8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0.20933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0.30328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0.55494</a:t>
                      </a:r>
                      <a:endParaRPr lang="en-US" i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0.9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0.08807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0.11792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0.39647</a:t>
                      </a:r>
                      <a:endParaRPr lang="en-US" i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0.99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0.004054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0.004952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 smtClean="0"/>
                        <a:t>0.08807</a:t>
                      </a:r>
                      <a:endParaRPr lang="en-US" i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 bwMode="auto">
          <a:xfrm>
            <a:off x="5095875" y="4800600"/>
            <a:ext cx="1543049" cy="352425"/>
          </a:xfrm>
          <a:prstGeom prst="rect">
            <a:avLst/>
          </a:prstGeom>
          <a:solidFill>
            <a:srgbClr val="008000">
              <a:alpha val="35000"/>
            </a:srgbClr>
          </a:solidFill>
          <a:ln w="19050" cap="flat" cmpd="sng" algn="ctr">
            <a:solidFill>
              <a:srgbClr val="008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12" name="Rectangular Callout 11"/>
          <p:cNvSpPr/>
          <p:nvPr/>
        </p:nvSpPr>
        <p:spPr bwMode="auto">
          <a:xfrm>
            <a:off x="6924674" y="1819274"/>
            <a:ext cx="1771651" cy="1419225"/>
          </a:xfrm>
          <a:prstGeom prst="wedgeRectCallout">
            <a:avLst>
              <a:gd name="adj1" fmla="val -90134"/>
              <a:gd name="adj2" fmla="val 159145"/>
            </a:avLst>
          </a:prstGeom>
          <a:solidFill>
            <a:srgbClr val="00B0F0">
              <a:alpha val="2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1400" dirty="0" smtClean="0">
                <a:latin typeface="Times"/>
              </a:rPr>
              <a:t>An FT WSN can </a:t>
            </a:r>
          </a:p>
          <a:p>
            <a:r>
              <a:rPr lang="en-US" sz="1400" dirty="0" smtClean="0">
                <a:latin typeface="Times"/>
              </a:rPr>
              <a:t>deliver much better </a:t>
            </a:r>
          </a:p>
          <a:p>
            <a:r>
              <a:rPr lang="en-US" sz="1400" dirty="0" smtClean="0">
                <a:latin typeface="Times"/>
              </a:rPr>
              <a:t>reliability than  an </a:t>
            </a:r>
          </a:p>
          <a:p>
            <a:r>
              <a:rPr lang="en-US" sz="1400" dirty="0" smtClean="0">
                <a:latin typeface="Times"/>
              </a:rPr>
              <a:t>NFT WSN even for </a:t>
            </a:r>
          </a:p>
          <a:p>
            <a:r>
              <a:rPr lang="en-US" sz="1400" dirty="0" smtClean="0">
                <a:latin typeface="Times"/>
              </a:rPr>
              <a:t>higher sensor failure </a:t>
            </a:r>
          </a:p>
          <a:p>
            <a:r>
              <a:rPr lang="en-US" sz="1400" dirty="0" smtClean="0">
                <a:latin typeface="Times"/>
              </a:rPr>
              <a:t>probability </a:t>
            </a:r>
            <a:r>
              <a:rPr lang="en-US" sz="1400" i="1" dirty="0" smtClean="0">
                <a:latin typeface="Times"/>
              </a:rPr>
              <a:t>p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5095875" y="5543550"/>
            <a:ext cx="1543049" cy="352425"/>
          </a:xfrm>
          <a:prstGeom prst="rect">
            <a:avLst/>
          </a:prstGeom>
          <a:solidFill>
            <a:srgbClr val="FFC000">
              <a:alpha val="20000"/>
            </a:srgbClr>
          </a:solidFill>
          <a:ln w="19050" cap="flat" cmpd="sng" algn="ctr">
            <a:solidFill>
              <a:srgbClr val="FFC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2114550" y="5543550"/>
            <a:ext cx="1476374" cy="352425"/>
          </a:xfrm>
          <a:prstGeom prst="rect">
            <a:avLst/>
          </a:prstGeom>
          <a:solidFill>
            <a:srgbClr val="FFC000">
              <a:alpha val="20000"/>
            </a:srgbClr>
          </a:solidFill>
          <a:ln w="19050" cap="flat" cmpd="sng" algn="ctr">
            <a:solidFill>
              <a:srgbClr val="FFC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15" name="Rectangular Callout 14"/>
          <p:cNvSpPr/>
          <p:nvPr/>
        </p:nvSpPr>
        <p:spPr bwMode="auto">
          <a:xfrm>
            <a:off x="7067549" y="4152901"/>
            <a:ext cx="1771651" cy="1743074"/>
          </a:xfrm>
          <a:prstGeom prst="wedgeRectCallout">
            <a:avLst>
              <a:gd name="adj1" fmla="val -72930"/>
              <a:gd name="adj2" fmla="val 44856"/>
            </a:avLst>
          </a:prstGeom>
          <a:solidFill>
            <a:srgbClr val="00B0F0">
              <a:alpha val="2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1400" dirty="0" smtClean="0">
                <a:latin typeface="Times"/>
              </a:rPr>
              <a:t>The percentage </a:t>
            </a:r>
          </a:p>
          <a:p>
            <a:r>
              <a:rPr lang="en-US" sz="1400" dirty="0" smtClean="0">
                <a:latin typeface="Times"/>
              </a:rPr>
              <a:t>improvement</a:t>
            </a:r>
          </a:p>
          <a:p>
            <a:r>
              <a:rPr lang="en-US" sz="1400" dirty="0" smtClean="0">
                <a:latin typeface="Times"/>
              </a:rPr>
              <a:t>in reliability for an </a:t>
            </a:r>
          </a:p>
          <a:p>
            <a:r>
              <a:rPr lang="en-US" sz="1400" dirty="0" smtClean="0">
                <a:latin typeface="Times"/>
              </a:rPr>
              <a:t>FT WSN with c=1 </a:t>
            </a:r>
          </a:p>
          <a:p>
            <a:r>
              <a:rPr lang="en-US" sz="1400" dirty="0" smtClean="0">
                <a:latin typeface="Times"/>
              </a:rPr>
              <a:t>over an NFT WSN </a:t>
            </a:r>
          </a:p>
          <a:p>
            <a:r>
              <a:rPr lang="en-US" sz="1400" dirty="0" smtClean="0">
                <a:latin typeface="Times"/>
              </a:rPr>
              <a:t>and FT WSN with c≠1 </a:t>
            </a:r>
          </a:p>
          <a:p>
            <a:r>
              <a:rPr lang="en-US" sz="1400" dirty="0" smtClean="0">
                <a:latin typeface="Times"/>
              </a:rPr>
              <a:t>is </a:t>
            </a:r>
            <a:r>
              <a:rPr lang="en-US" sz="1400" b="1" dirty="0" smtClean="0">
                <a:solidFill>
                  <a:srgbClr val="FF0000"/>
                </a:solidFill>
                <a:latin typeface="Times"/>
              </a:rPr>
              <a:t>350%</a:t>
            </a:r>
            <a:r>
              <a:rPr lang="en-US" sz="1400" dirty="0" smtClean="0">
                <a:latin typeface="Times"/>
              </a:rPr>
              <a:t> and </a:t>
            </a:r>
            <a:r>
              <a:rPr lang="en-US" sz="1400" b="1" dirty="0" smtClean="0">
                <a:solidFill>
                  <a:srgbClr val="FF0000"/>
                </a:solidFill>
                <a:latin typeface="Times"/>
              </a:rPr>
              <a:t>236%</a:t>
            </a:r>
            <a:r>
              <a:rPr lang="en-US" sz="1400" dirty="0" smtClean="0">
                <a:latin typeface="Times"/>
              </a:rPr>
              <a:t>, </a:t>
            </a:r>
          </a:p>
          <a:p>
            <a:r>
              <a:rPr lang="en-US" sz="1400" dirty="0" smtClean="0">
                <a:latin typeface="Times"/>
              </a:rPr>
              <a:t>respectively for </a:t>
            </a:r>
            <a:r>
              <a:rPr lang="en-US" sz="1400" b="1" i="1" dirty="0" smtClean="0">
                <a:solidFill>
                  <a:srgbClr val="FF0000"/>
                </a:solidFill>
                <a:latin typeface="Times"/>
              </a:rPr>
              <a:t>p</a:t>
            </a:r>
            <a:r>
              <a:rPr lang="en-US" sz="1400" b="1" dirty="0" smtClean="0">
                <a:solidFill>
                  <a:srgbClr val="FF0000"/>
                </a:solidFill>
                <a:latin typeface="Times"/>
              </a:rPr>
              <a:t>=0.9</a:t>
            </a:r>
            <a:endParaRPr lang="en-US" sz="1400" b="1" i="1" dirty="0" smtClean="0">
              <a:solidFill>
                <a:srgbClr val="FF0000"/>
              </a:solidFill>
              <a:latin typeface="Times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3609974" y="5543550"/>
            <a:ext cx="1447799" cy="352425"/>
          </a:xfrm>
          <a:prstGeom prst="rect">
            <a:avLst/>
          </a:prstGeom>
          <a:solidFill>
            <a:srgbClr val="FFC000">
              <a:alpha val="20000"/>
            </a:srgbClr>
          </a:solidFill>
          <a:ln w="19050" cap="flat" cmpd="sng" algn="ctr">
            <a:solidFill>
              <a:srgbClr val="FFC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1200151" y="5553075"/>
            <a:ext cx="857250" cy="352425"/>
          </a:xfrm>
          <a:prstGeom prst="rect">
            <a:avLst/>
          </a:prstGeom>
          <a:solidFill>
            <a:srgbClr val="FF0000">
              <a:alpha val="35000"/>
            </a:srgbClr>
          </a:solidFill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10283" y="4448175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</a:rPr>
              <a:t>350%</a:t>
            </a:r>
            <a:endParaRPr lang="en-US" sz="1800" b="1" dirty="0">
              <a:solidFill>
                <a:srgbClr val="FF0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 bwMode="auto">
          <a:xfrm rot="5400000">
            <a:off x="3024196" y="5081595"/>
            <a:ext cx="704847" cy="21906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4686657" y="4438650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</a:rPr>
              <a:t>236%</a:t>
            </a:r>
            <a:endParaRPr lang="en-US" sz="1800" b="1" dirty="0">
              <a:solidFill>
                <a:srgbClr val="FF0000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 bwMode="auto">
          <a:xfrm rot="5400000">
            <a:off x="4500571" y="5072070"/>
            <a:ext cx="704847" cy="21906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0003" grpId="0" uiExpand="1" build="p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Rectangle 2"/>
          <p:cNvSpPr>
            <a:spLocks noGrp="1" noChangeArrowheads="1"/>
          </p:cNvSpPr>
          <p:nvPr>
            <p:ph type="title"/>
          </p:nvPr>
        </p:nvSpPr>
        <p:spPr>
          <a:xfrm>
            <a:off x="694426" y="209701"/>
            <a:ext cx="7772400" cy="1143000"/>
          </a:xfrm>
        </p:spPr>
        <p:txBody>
          <a:bodyPr/>
          <a:lstStyle/>
          <a:p>
            <a:r>
              <a:rPr lang="en-US" dirty="0" smtClean="0"/>
              <a:t>Conclusions</a:t>
            </a:r>
          </a:p>
        </p:txBody>
      </p:sp>
      <p:sp>
        <p:nvSpPr>
          <p:cNvPr id="374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2113" y="1308100"/>
            <a:ext cx="8389937" cy="5053013"/>
          </a:xfrm>
        </p:spPr>
        <p:txBody>
          <a:bodyPr/>
          <a:lstStyle/>
          <a:p>
            <a:r>
              <a:rPr lang="en-US" sz="1800" dirty="0" smtClean="0"/>
              <a:t>We proposed an FT duplex sensor node model</a:t>
            </a:r>
          </a:p>
          <a:p>
            <a:pPr lvl="1"/>
            <a:r>
              <a:rPr lang="en-US" sz="1600" dirty="0" smtClean="0"/>
              <a:t>A novel concept for determining the coverage factor using sensor fault detection algorithm accuracy</a:t>
            </a:r>
          </a:p>
          <a:p>
            <a:r>
              <a:rPr lang="en-US" sz="1800" dirty="0" smtClean="0"/>
              <a:t>We developed hierarchical Markov models for WSNs consisting of sensor node clusters to compare the MTTF and reliability for FT and NFT WSNs</a:t>
            </a:r>
          </a:p>
          <a:p>
            <a:pPr lvl="1"/>
            <a:r>
              <a:rPr lang="en-US" sz="1600" dirty="0" smtClean="0"/>
              <a:t>Aids design of WSNs with different lifetime and reliability requirements</a:t>
            </a:r>
          </a:p>
          <a:p>
            <a:r>
              <a:rPr lang="en-US" sz="1800" dirty="0" smtClean="0"/>
              <a:t>Fault detection algorithm’s accuracy plays a critical role in FT WSNs</a:t>
            </a:r>
          </a:p>
          <a:p>
            <a:r>
              <a:rPr lang="en-US" sz="1800" dirty="0" smtClean="0"/>
              <a:t>FT duplex sensor node provides improvement over an NFT sensor node</a:t>
            </a:r>
          </a:p>
          <a:p>
            <a:pPr lvl="1"/>
            <a:r>
              <a:rPr lang="en-US" sz="1600" b="1" dirty="0" smtClean="0">
                <a:solidFill>
                  <a:srgbClr val="FF0000"/>
                </a:solidFill>
              </a:rPr>
              <a:t>100%</a:t>
            </a:r>
            <a:r>
              <a:rPr lang="en-US" sz="1600" dirty="0" smtClean="0"/>
              <a:t> MTTF improvement with a perfect fault detection algorithm (c = 1)</a:t>
            </a:r>
          </a:p>
          <a:p>
            <a:pPr lvl="1"/>
            <a:r>
              <a:rPr lang="en-US" sz="1600" dirty="0" smtClean="0"/>
              <a:t>MTTF improvement from </a:t>
            </a:r>
            <a:r>
              <a:rPr lang="en-US" sz="1600" b="1" dirty="0" smtClean="0">
                <a:solidFill>
                  <a:srgbClr val="FF0000"/>
                </a:solidFill>
              </a:rPr>
              <a:t>96%</a:t>
            </a:r>
            <a:r>
              <a:rPr lang="en-US" sz="1600" dirty="0" smtClean="0"/>
              <a:t> for current fault detection algorithms with low p </a:t>
            </a:r>
          </a:p>
          <a:p>
            <a:pPr lvl="1">
              <a:buNone/>
            </a:pPr>
            <a:r>
              <a:rPr lang="en-US" sz="1600" dirty="0" smtClean="0"/>
              <a:t>	(p &lt; 0.3) - MTTF improvement reduces to 1.3% as p → 1</a:t>
            </a:r>
          </a:p>
          <a:p>
            <a:r>
              <a:rPr lang="en-US" sz="1800" dirty="0" smtClean="0"/>
              <a:t>Percentage reliability improvement for an FT WSN with c = 1 over an NFT WSN with c</a:t>
            </a:r>
            <a:r>
              <a:rPr lang="en-US" sz="1800" dirty="0" smtClean="0">
                <a:latin typeface="Times"/>
              </a:rPr>
              <a:t>≠1 is </a:t>
            </a:r>
            <a:r>
              <a:rPr lang="en-US" sz="1800" b="1" dirty="0" smtClean="0">
                <a:solidFill>
                  <a:srgbClr val="008000"/>
                </a:solidFill>
                <a:latin typeface="Times"/>
              </a:rPr>
              <a:t>350%</a:t>
            </a:r>
            <a:r>
              <a:rPr lang="en-US" sz="1800" dirty="0" smtClean="0">
                <a:latin typeface="Times"/>
              </a:rPr>
              <a:t> and over an </a:t>
            </a:r>
            <a:r>
              <a:rPr lang="en-US" sz="1800" dirty="0" smtClean="0"/>
              <a:t>FT </a:t>
            </a:r>
            <a:r>
              <a:rPr lang="en-US" sz="1800" dirty="0"/>
              <a:t>WSN with c≠</a:t>
            </a:r>
            <a:r>
              <a:rPr lang="en-US" sz="1800" dirty="0" smtClean="0"/>
              <a:t>1 is </a:t>
            </a:r>
            <a:r>
              <a:rPr lang="en-US" sz="1800" b="1" dirty="0" smtClean="0">
                <a:solidFill>
                  <a:srgbClr val="008000"/>
                </a:solidFill>
                <a:latin typeface="Times"/>
              </a:rPr>
              <a:t>236%</a:t>
            </a:r>
            <a:r>
              <a:rPr lang="en-US" sz="1800" dirty="0">
                <a:latin typeface="Times"/>
              </a:rPr>
              <a:t> </a:t>
            </a:r>
            <a:r>
              <a:rPr lang="en-US" sz="1800" dirty="0" smtClean="0">
                <a:latin typeface="Times"/>
              </a:rPr>
              <a:t>for p=0.9</a:t>
            </a:r>
          </a:p>
          <a:p>
            <a:r>
              <a:rPr lang="en-US" sz="1800" b="1" dirty="0" smtClean="0"/>
              <a:t>Redundancy in WSN plays an important role in improving MTTF</a:t>
            </a:r>
          </a:p>
          <a:p>
            <a:pPr lvl="1"/>
            <a:r>
              <a:rPr lang="en-US" sz="1600" dirty="0" smtClean="0"/>
              <a:t>Our models allow designers to determine the fault detection algorithm’s accuracy and required redundancy to meet application requirements</a:t>
            </a:r>
          </a:p>
          <a:p>
            <a:endParaRPr lang="en-US" sz="1800" dirty="0" smtClean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4787" grpId="0" build="p" bldLvl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96" name="Rectangle 28"/>
          <p:cNvSpPr>
            <a:spLocks noGrp="1" noChangeArrowheads="1"/>
          </p:cNvSpPr>
          <p:nvPr>
            <p:ph type="title"/>
          </p:nvPr>
        </p:nvSpPr>
        <p:spPr>
          <a:xfrm>
            <a:off x="685800" y="198407"/>
            <a:ext cx="7772400" cy="984850"/>
          </a:xfrm>
        </p:spPr>
        <p:txBody>
          <a:bodyPr/>
          <a:lstStyle/>
          <a:p>
            <a:r>
              <a:rPr lang="en-US" dirty="0" smtClean="0"/>
              <a:t>WSN Design Challenges</a:t>
            </a:r>
          </a:p>
        </p:txBody>
      </p:sp>
      <p:sp>
        <p:nvSpPr>
          <p:cNvPr id="340003" name="Rectangle 35"/>
          <p:cNvSpPr>
            <a:spLocks noChangeArrowheads="1"/>
          </p:cNvSpPr>
          <p:nvPr/>
        </p:nvSpPr>
        <p:spPr bwMode="auto">
          <a:xfrm>
            <a:off x="354932" y="1248785"/>
            <a:ext cx="8458200" cy="5128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42950" lvl="1" indent="-285750" algn="l">
              <a:spcBef>
                <a:spcPct val="20000"/>
              </a:spcBef>
            </a:pPr>
            <a:endParaRPr lang="en-US" sz="16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</a:pPr>
            <a:endParaRPr lang="en-US" sz="1600" dirty="0" smtClean="0">
              <a:latin typeface="Times" pitchFamily="48" charset="0"/>
            </a:endParaRPr>
          </a:p>
        </p:txBody>
      </p:sp>
      <p:sp>
        <p:nvSpPr>
          <p:cNvPr id="7" name="Text Box 27"/>
          <p:cNvSpPr txBox="1">
            <a:spLocks noChangeArrowheads="1"/>
          </p:cNvSpPr>
          <p:nvPr/>
        </p:nvSpPr>
        <p:spPr bwMode="auto">
          <a:xfrm>
            <a:off x="363538" y="5747114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/>
            <a:endParaRPr lang="en-US" sz="1600">
              <a:latin typeface="Tahoma" pitchFamily="48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543484" y="1078303"/>
            <a:ext cx="1457864" cy="938122"/>
          </a:xfrm>
          <a:prstGeom prst="ellipse">
            <a:avLst/>
          </a:prstGeom>
          <a:solidFill>
            <a:srgbClr val="00B0F0">
              <a:alpha val="2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1800" b="1" dirty="0" smtClean="0">
                <a:latin typeface="Times"/>
              </a:rPr>
              <a:t>WSN </a:t>
            </a:r>
          </a:p>
          <a:p>
            <a:r>
              <a:rPr lang="en-US" sz="1800" b="1" dirty="0" smtClean="0">
                <a:latin typeface="Times"/>
              </a:rPr>
              <a:t>Design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1658" y="2597579"/>
            <a:ext cx="1350050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b="1" dirty="0" smtClean="0">
                <a:solidFill>
                  <a:srgbClr val="DB22A6"/>
                </a:solidFill>
              </a:rPr>
              <a:t>Challenges</a:t>
            </a:r>
            <a:endParaRPr lang="en-US" sz="1700" b="1" dirty="0">
              <a:solidFill>
                <a:srgbClr val="DB22A6"/>
              </a:solidFill>
            </a:endParaRPr>
          </a:p>
        </p:txBody>
      </p:sp>
      <p:sp>
        <p:nvSpPr>
          <p:cNvPr id="13" name="Line Callout 1 12"/>
          <p:cNvSpPr/>
          <p:nvPr/>
        </p:nvSpPr>
        <p:spPr bwMode="auto">
          <a:xfrm>
            <a:off x="1466491" y="3692114"/>
            <a:ext cx="2889849" cy="750498"/>
          </a:xfrm>
          <a:prstGeom prst="borderCallout1">
            <a:avLst>
              <a:gd name="adj1" fmla="val 52792"/>
              <a:gd name="adj2" fmla="val -597"/>
              <a:gd name="adj3" fmla="val -96726"/>
              <a:gd name="adj4" fmla="val -10243"/>
            </a:avLst>
          </a:prstGeom>
          <a:solidFill>
            <a:schemeClr val="accent1">
              <a:alpha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rPr>
              <a:t>Meeting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rPr>
              <a:t> application requirements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latin typeface="Times"/>
              </a:rPr>
              <a:t>e.g., reliability, lifetime, throughput,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latin typeface="Times"/>
              </a:rPr>
              <a:t>delay (responsiveness), etc.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14" name="Line Callout 1 13"/>
          <p:cNvSpPr/>
          <p:nvPr/>
        </p:nvSpPr>
        <p:spPr bwMode="auto">
          <a:xfrm>
            <a:off x="1446362" y="4891176"/>
            <a:ext cx="2547669" cy="474453"/>
          </a:xfrm>
          <a:prstGeom prst="borderCallout1">
            <a:avLst>
              <a:gd name="adj1" fmla="val 52792"/>
              <a:gd name="adj2" fmla="val -597"/>
              <a:gd name="adj3" fmla="val -400426"/>
              <a:gd name="adj4" fmla="val -14208"/>
            </a:avLst>
          </a:prstGeom>
          <a:solidFill>
            <a:schemeClr val="accent1">
              <a:alpha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rPr>
              <a:t>Application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rPr>
              <a:t> requirements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rPr>
              <a:t>change over time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15" name="Line Callout 1 14"/>
          <p:cNvSpPr/>
          <p:nvPr/>
        </p:nvSpPr>
        <p:spPr bwMode="auto">
          <a:xfrm>
            <a:off x="1400352" y="5762452"/>
            <a:ext cx="2826591" cy="460077"/>
          </a:xfrm>
          <a:prstGeom prst="borderCallout1">
            <a:avLst>
              <a:gd name="adj1" fmla="val 52792"/>
              <a:gd name="adj2" fmla="val -597"/>
              <a:gd name="adj3" fmla="val -600421"/>
              <a:gd name="adj4" fmla="val -15383"/>
            </a:avLst>
          </a:prstGeom>
          <a:solidFill>
            <a:schemeClr val="accent1">
              <a:alpha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rPr>
              <a:t>Environmental conditions (stimuli)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rPr>
              <a:t>change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rPr>
              <a:t> over time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cxnSp>
        <p:nvCxnSpPr>
          <p:cNvPr id="16" name="Straight Arrow Connector 15"/>
          <p:cNvCxnSpPr/>
          <p:nvPr/>
        </p:nvCxnSpPr>
        <p:spPr bwMode="auto">
          <a:xfrm rot="16200000" flipH="1">
            <a:off x="953218" y="2298943"/>
            <a:ext cx="474456" cy="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587778" name="Picture 2" descr="C:\Users\arslan\AppData\Local\Microsoft\Windows\Temporary Internet Files\Content.IE5\J2BV39EJ\MCj04415250000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64111" y="1250831"/>
            <a:ext cx="878717" cy="930394"/>
          </a:xfrm>
          <a:prstGeom prst="rect">
            <a:avLst/>
          </a:prstGeom>
          <a:noFill/>
        </p:spPr>
      </p:pic>
      <p:cxnSp>
        <p:nvCxnSpPr>
          <p:cNvPr id="19" name="Straight Connector 18"/>
          <p:cNvCxnSpPr/>
          <p:nvPr/>
        </p:nvCxnSpPr>
        <p:spPr bwMode="auto">
          <a:xfrm>
            <a:off x="1915066" y="2777706"/>
            <a:ext cx="285534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grpSp>
        <p:nvGrpSpPr>
          <p:cNvPr id="20" name="Group 19"/>
          <p:cNvGrpSpPr/>
          <p:nvPr/>
        </p:nvGrpSpPr>
        <p:grpSpPr>
          <a:xfrm rot="2611058">
            <a:off x="3056176" y="2509772"/>
            <a:ext cx="543901" cy="549302"/>
            <a:chOff x="1001485" y="1567544"/>
            <a:chExt cx="866900" cy="866900"/>
          </a:xfrm>
        </p:grpSpPr>
        <p:cxnSp>
          <p:nvCxnSpPr>
            <p:cNvPr id="21" name="Straight Connector 20"/>
            <p:cNvCxnSpPr/>
            <p:nvPr/>
          </p:nvCxnSpPr>
          <p:spPr bwMode="auto">
            <a:xfrm rot="5400000">
              <a:off x="991589" y="2000993"/>
              <a:ext cx="866900" cy="1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/>
            <p:cNvCxnSpPr/>
            <p:nvPr/>
          </p:nvCxnSpPr>
          <p:spPr bwMode="auto">
            <a:xfrm rot="10800000">
              <a:off x="1001485" y="1999014"/>
              <a:ext cx="866900" cy="1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3" name="TextBox 22"/>
          <p:cNvSpPr txBox="1"/>
          <p:nvPr/>
        </p:nvSpPr>
        <p:spPr>
          <a:xfrm>
            <a:off x="2529873" y="2215132"/>
            <a:ext cx="16466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Failure to meet</a:t>
            </a:r>
          </a:p>
        </p:txBody>
      </p:sp>
      <p:sp>
        <p:nvSpPr>
          <p:cNvPr id="24" name="Rectangle 23"/>
          <p:cNvSpPr/>
          <p:nvPr/>
        </p:nvSpPr>
        <p:spPr bwMode="auto">
          <a:xfrm>
            <a:off x="4891182" y="2510285"/>
            <a:ext cx="1466486" cy="534838"/>
          </a:xfrm>
          <a:prstGeom prst="rect">
            <a:avLst/>
          </a:prstGeom>
          <a:solidFill>
            <a:srgbClr val="00B050">
              <a:alpha val="5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rPr>
              <a:t>Catastrophic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rPr>
              <a:t>Consequences</a:t>
            </a:r>
          </a:p>
        </p:txBody>
      </p:sp>
      <p:sp>
        <p:nvSpPr>
          <p:cNvPr id="25" name="Line Callout 1 24"/>
          <p:cNvSpPr/>
          <p:nvPr/>
        </p:nvSpPr>
        <p:spPr bwMode="auto">
          <a:xfrm>
            <a:off x="6742975" y="1423362"/>
            <a:ext cx="2211239" cy="877019"/>
          </a:xfrm>
          <a:prstGeom prst="borderCallout1">
            <a:avLst>
              <a:gd name="adj1" fmla="val 52792"/>
              <a:gd name="adj2" fmla="val -597"/>
              <a:gd name="adj3" fmla="val 111703"/>
              <a:gd name="adj4" fmla="val -18011"/>
            </a:avLst>
          </a:prstGeom>
          <a:solidFill>
            <a:schemeClr val="accent1">
              <a:alpha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rPr>
              <a:t>Forest fire could spread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latin typeface="Times"/>
              </a:rPr>
              <a:t>u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rPr>
              <a:t>ncontrollably in the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rPr>
              <a:t>case of a forest fire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rPr>
              <a:t>detection application</a:t>
            </a:r>
          </a:p>
        </p:txBody>
      </p:sp>
      <p:sp>
        <p:nvSpPr>
          <p:cNvPr id="26" name="Line Callout 1 25"/>
          <p:cNvSpPr/>
          <p:nvPr/>
        </p:nvSpPr>
        <p:spPr bwMode="auto">
          <a:xfrm>
            <a:off x="6596342" y="4318960"/>
            <a:ext cx="2219864" cy="434195"/>
          </a:xfrm>
          <a:prstGeom prst="borderCallout1">
            <a:avLst>
              <a:gd name="adj1" fmla="val 52792"/>
              <a:gd name="adj2" fmla="val -597"/>
              <a:gd name="adj3" fmla="val -274984"/>
              <a:gd name="adj4" fmla="val -31237"/>
            </a:avLst>
          </a:prstGeom>
          <a:solidFill>
            <a:schemeClr val="accent1">
              <a:alpha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rPr>
              <a:t>Loss of life in the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rPr>
              <a:t>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rPr>
              <a:t>case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rPr>
              <a:t>of health care application</a:t>
            </a:r>
          </a:p>
        </p:txBody>
      </p:sp>
      <p:sp>
        <p:nvSpPr>
          <p:cNvPr id="27" name="Line Callout 1 26"/>
          <p:cNvSpPr/>
          <p:nvPr/>
        </p:nvSpPr>
        <p:spPr bwMode="auto">
          <a:xfrm>
            <a:off x="6558961" y="5348377"/>
            <a:ext cx="2214113" cy="437073"/>
          </a:xfrm>
          <a:prstGeom prst="borderCallout1">
            <a:avLst>
              <a:gd name="adj1" fmla="val 52792"/>
              <a:gd name="adj2" fmla="val -597"/>
              <a:gd name="adj3" fmla="val -497880"/>
              <a:gd name="adj4" fmla="val -36328"/>
            </a:avLst>
          </a:prstGeom>
          <a:solidFill>
            <a:schemeClr val="accent1">
              <a:alpha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rPr>
              <a:t>Major disasters in the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rPr>
              <a:t>case of defense systems</a:t>
            </a:r>
          </a:p>
        </p:txBody>
      </p:sp>
      <p:pic>
        <p:nvPicPr>
          <p:cNvPr id="587781" name="Picture 5" descr="C:\Users\arslan\AppData\Local\Microsoft\Windows\Temporary Internet Files\Content.IE5\J2BV39EJ\MPj04019180000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91177" y="1433500"/>
            <a:ext cx="1343989" cy="895629"/>
          </a:xfrm>
          <a:prstGeom prst="rect">
            <a:avLst/>
          </a:prstGeom>
          <a:noFill/>
        </p:spPr>
      </p:pic>
      <p:pic>
        <p:nvPicPr>
          <p:cNvPr id="587789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96007" y="4796286"/>
            <a:ext cx="1400889" cy="1120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7796" name="Picture 20" descr="C:\Users\arslan\AppData\Local\Microsoft\Windows\Temporary Internet Files\Content.IE5\J2BV39EJ\MCj02957110000[1]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27010" y="2958977"/>
            <a:ext cx="1516525" cy="1136652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587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587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587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587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  <p:bldP spid="13" grpId="0" animBg="1"/>
      <p:bldP spid="14" grpId="0" animBg="1"/>
      <p:bldP spid="15" grpId="0" animBg="1"/>
      <p:bldP spid="23" grpId="0"/>
      <p:bldP spid="24" grpId="0" animBg="1"/>
      <p:bldP spid="25" grpId="0" animBg="1"/>
      <p:bldP spid="26" grpId="0" animBg="1"/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95" name="Text Box 27"/>
          <p:cNvSpPr txBox="1">
            <a:spLocks noChangeArrowheads="1"/>
          </p:cNvSpPr>
          <p:nvPr/>
        </p:nvSpPr>
        <p:spPr bwMode="auto">
          <a:xfrm>
            <a:off x="496888" y="584200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/>
            <a:endParaRPr lang="en-US" sz="1600">
              <a:latin typeface="Tahoma" pitchFamily="48" charset="0"/>
            </a:endParaRPr>
          </a:p>
        </p:txBody>
      </p:sp>
      <p:sp>
        <p:nvSpPr>
          <p:cNvPr id="339996" name="Rectangle 28"/>
          <p:cNvSpPr>
            <a:spLocks noGrp="1" noChangeArrowheads="1"/>
          </p:cNvSpPr>
          <p:nvPr>
            <p:ph type="title"/>
          </p:nvPr>
        </p:nvSpPr>
        <p:spPr>
          <a:xfrm>
            <a:off x="685800" y="135148"/>
            <a:ext cx="7772400" cy="1143000"/>
          </a:xfrm>
        </p:spPr>
        <p:txBody>
          <a:bodyPr/>
          <a:lstStyle/>
          <a:p>
            <a:r>
              <a:rPr lang="en-US" dirty="0" smtClean="0"/>
              <a:t>WSN Hierarchical View</a:t>
            </a:r>
          </a:p>
        </p:txBody>
      </p:sp>
      <p:sp>
        <p:nvSpPr>
          <p:cNvPr id="340003" name="Rectangle 35"/>
          <p:cNvSpPr>
            <a:spLocks noChangeArrowheads="1"/>
          </p:cNvSpPr>
          <p:nvPr/>
        </p:nvSpPr>
        <p:spPr bwMode="auto">
          <a:xfrm>
            <a:off x="88232" y="1248785"/>
            <a:ext cx="8458200" cy="5128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US" sz="18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US" sz="18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US" sz="18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US" sz="18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US" sz="18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US" sz="18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US" sz="18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US" sz="1800" dirty="0" smtClean="0">
              <a:latin typeface="Times" pitchFamily="48" charset="0"/>
            </a:endParaRP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endParaRPr lang="en-US" sz="16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</a:pPr>
            <a:endParaRPr lang="en-US" sz="1600" dirty="0" smtClean="0">
              <a:latin typeface="Times" pitchFamily="4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249299" y="1628516"/>
            <a:ext cx="8707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Lifetime</a:t>
            </a:r>
            <a:endParaRPr lang="en-US" sz="1400" b="1" dirty="0">
              <a:solidFill>
                <a:srgbClr val="FF0000"/>
              </a:solidFill>
            </a:endParaRPr>
          </a:p>
        </p:txBody>
      </p:sp>
      <p:pic>
        <p:nvPicPr>
          <p:cNvPr id="5867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0101" y="4319889"/>
            <a:ext cx="2952750" cy="1947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675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77038" y="1576388"/>
            <a:ext cx="39052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5" name="Straight Arrow Connector 24"/>
          <p:cNvCxnSpPr/>
          <p:nvPr/>
        </p:nvCxnSpPr>
        <p:spPr bwMode="auto">
          <a:xfrm rot="16200000" flipH="1">
            <a:off x="6162669" y="1952633"/>
            <a:ext cx="743671" cy="709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7265205" y="1933316"/>
            <a:ext cx="10294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Reliability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373350" y="2247641"/>
            <a:ext cx="660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MTTF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879839" y="1228466"/>
            <a:ext cx="15520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Application </a:t>
            </a:r>
          </a:p>
          <a:p>
            <a:r>
              <a:rPr lang="en-US" sz="1600" b="1" dirty="0" smtClean="0"/>
              <a:t>Requirements</a:t>
            </a:r>
            <a:endParaRPr lang="en-US" sz="1600" b="1" dirty="0"/>
          </a:p>
        </p:txBody>
      </p:sp>
      <p:grpSp>
        <p:nvGrpSpPr>
          <p:cNvPr id="90" name="Group 89"/>
          <p:cNvGrpSpPr/>
          <p:nvPr/>
        </p:nvGrpSpPr>
        <p:grpSpPr>
          <a:xfrm>
            <a:off x="652203" y="3219450"/>
            <a:ext cx="1833821" cy="2250618"/>
            <a:chOff x="652203" y="3219450"/>
            <a:chExt cx="1833821" cy="2250618"/>
          </a:xfrm>
        </p:grpSpPr>
        <p:pic>
          <p:nvPicPr>
            <p:cNvPr id="586755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243692" y="3219450"/>
              <a:ext cx="1242332" cy="19907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" name="TextBox 34"/>
            <p:cNvSpPr txBox="1"/>
            <p:nvPr/>
          </p:nvSpPr>
          <p:spPr>
            <a:xfrm>
              <a:off x="652203" y="5162291"/>
              <a:ext cx="9204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Gateway</a:t>
              </a:r>
              <a:endParaRPr lang="en-US" sz="1400" b="1" dirty="0"/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4888273" y="3523991"/>
            <a:ext cx="1407752" cy="1524259"/>
            <a:chOff x="4888273" y="3523991"/>
            <a:chExt cx="1407752" cy="1524259"/>
          </a:xfrm>
        </p:grpSpPr>
        <p:cxnSp>
          <p:nvCxnSpPr>
            <p:cNvPr id="36" name="Straight Connector 35"/>
            <p:cNvCxnSpPr/>
            <p:nvPr/>
          </p:nvCxnSpPr>
          <p:spPr bwMode="auto">
            <a:xfrm rot="16200000" flipH="1">
              <a:off x="4948240" y="4405315"/>
              <a:ext cx="923922" cy="361947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Straight Connector 36"/>
            <p:cNvCxnSpPr/>
            <p:nvPr/>
          </p:nvCxnSpPr>
          <p:spPr bwMode="auto">
            <a:xfrm>
              <a:off x="5505450" y="4029075"/>
              <a:ext cx="790575" cy="68580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TextBox 40"/>
            <p:cNvSpPr txBox="1"/>
            <p:nvPr/>
          </p:nvSpPr>
          <p:spPr>
            <a:xfrm>
              <a:off x="4888273" y="3523991"/>
              <a:ext cx="79220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Sensor</a:t>
              </a:r>
            </a:p>
            <a:p>
              <a:r>
                <a:rPr lang="en-US" sz="1400" b="1" dirty="0" smtClean="0"/>
                <a:t>Nodes</a:t>
              </a:r>
              <a:endParaRPr lang="en-US" sz="1400" b="1" dirty="0"/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7200903" y="3924041"/>
            <a:ext cx="998984" cy="962284"/>
            <a:chOff x="7200903" y="3924041"/>
            <a:chExt cx="998984" cy="962284"/>
          </a:xfrm>
        </p:grpSpPr>
        <p:cxnSp>
          <p:nvCxnSpPr>
            <p:cNvPr id="46" name="Straight Connector 45"/>
            <p:cNvCxnSpPr/>
            <p:nvPr/>
          </p:nvCxnSpPr>
          <p:spPr bwMode="auto">
            <a:xfrm rot="5400000">
              <a:off x="7167565" y="4491039"/>
              <a:ext cx="428624" cy="361947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0" name="TextBox 49"/>
            <p:cNvSpPr txBox="1"/>
            <p:nvPr/>
          </p:nvSpPr>
          <p:spPr>
            <a:xfrm>
              <a:off x="7398064" y="3924041"/>
              <a:ext cx="80182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WSN</a:t>
              </a:r>
            </a:p>
            <a:p>
              <a:r>
                <a:rPr lang="en-US" sz="1400" b="1" dirty="0" smtClean="0"/>
                <a:t>Cluster</a:t>
              </a:r>
              <a:endParaRPr lang="en-US" sz="1400" b="1" dirty="0"/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3610449" y="5667376"/>
            <a:ext cx="1133002" cy="498017"/>
            <a:chOff x="3610449" y="5667376"/>
            <a:chExt cx="1133002" cy="498017"/>
          </a:xfrm>
        </p:grpSpPr>
        <p:cxnSp>
          <p:nvCxnSpPr>
            <p:cNvPr id="51" name="Straight Connector 50"/>
            <p:cNvCxnSpPr/>
            <p:nvPr/>
          </p:nvCxnSpPr>
          <p:spPr bwMode="auto">
            <a:xfrm rot="10800000" flipV="1">
              <a:off x="4295775" y="5667376"/>
              <a:ext cx="447676" cy="30480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3" name="TextBox 52"/>
            <p:cNvSpPr txBox="1"/>
            <p:nvPr/>
          </p:nvSpPr>
          <p:spPr>
            <a:xfrm>
              <a:off x="3610449" y="5857616"/>
              <a:ext cx="6046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WSN</a:t>
              </a: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3816663" y="3962141"/>
            <a:ext cx="1574487" cy="1124210"/>
            <a:chOff x="3816663" y="3962141"/>
            <a:chExt cx="1574487" cy="1124210"/>
          </a:xfrm>
        </p:grpSpPr>
        <p:cxnSp>
          <p:nvCxnSpPr>
            <p:cNvPr id="55" name="Straight Connector 54"/>
            <p:cNvCxnSpPr/>
            <p:nvPr/>
          </p:nvCxnSpPr>
          <p:spPr bwMode="auto">
            <a:xfrm>
              <a:off x="4572003" y="4457703"/>
              <a:ext cx="819147" cy="62864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7" name="TextBox 56"/>
            <p:cNvSpPr txBox="1"/>
            <p:nvPr/>
          </p:nvSpPr>
          <p:spPr>
            <a:xfrm>
              <a:off x="3816663" y="3962141"/>
              <a:ext cx="80182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Cluster</a:t>
              </a:r>
            </a:p>
            <a:p>
              <a:r>
                <a:rPr lang="en-US" sz="1400" b="1" dirty="0" smtClean="0"/>
                <a:t>Head</a:t>
              </a:r>
              <a:endParaRPr lang="en-US" sz="1400" b="1" dirty="0"/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3225347" y="5219701"/>
            <a:ext cx="1575255" cy="589635"/>
            <a:chOff x="3225347" y="5219701"/>
            <a:chExt cx="1575255" cy="589635"/>
          </a:xfrm>
        </p:grpSpPr>
        <p:cxnSp>
          <p:nvCxnSpPr>
            <p:cNvPr id="58" name="Straight Connector 57"/>
            <p:cNvCxnSpPr/>
            <p:nvPr/>
          </p:nvCxnSpPr>
          <p:spPr bwMode="auto">
            <a:xfrm rot="10800000" flipV="1">
              <a:off x="4000501" y="5219701"/>
              <a:ext cx="800101" cy="33337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0" name="TextBox 59"/>
            <p:cNvSpPr txBox="1"/>
            <p:nvPr/>
          </p:nvSpPr>
          <p:spPr>
            <a:xfrm>
              <a:off x="3225347" y="5286116"/>
              <a:ext cx="63190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Sink</a:t>
              </a:r>
            </a:p>
            <a:p>
              <a:r>
                <a:rPr lang="en-US" sz="1400" b="1" dirty="0" smtClean="0"/>
                <a:t>Node</a:t>
              </a:r>
              <a:endParaRPr lang="en-US" sz="1400" b="1" dirty="0"/>
            </a:p>
          </p:txBody>
        </p:sp>
      </p:grpSp>
      <p:pic>
        <p:nvPicPr>
          <p:cNvPr id="6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3418">
            <a:off x="2596982" y="4634406"/>
            <a:ext cx="2022107" cy="409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1" name="Group 90"/>
          <p:cNvGrpSpPr/>
          <p:nvPr/>
        </p:nvGrpSpPr>
        <p:grpSpPr>
          <a:xfrm>
            <a:off x="654050" y="1855590"/>
            <a:ext cx="3289300" cy="1168598"/>
            <a:chOff x="654050" y="1855590"/>
            <a:chExt cx="3289300" cy="1168598"/>
          </a:xfrm>
        </p:grpSpPr>
        <p:pic>
          <p:nvPicPr>
            <p:cNvPr id="586756" name="Picture 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209800" y="1855590"/>
              <a:ext cx="1733550" cy="11685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" name="TextBox 33"/>
            <p:cNvSpPr txBox="1"/>
            <p:nvPr/>
          </p:nvSpPr>
          <p:spPr>
            <a:xfrm>
              <a:off x="654050" y="2114291"/>
              <a:ext cx="10310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Computer</a:t>
              </a:r>
            </a:p>
            <a:p>
              <a:r>
                <a:rPr lang="en-US" sz="1400" b="1" dirty="0" smtClean="0"/>
                <a:t>Network</a:t>
              </a:r>
              <a:endParaRPr lang="en-US" sz="1400" b="1" dirty="0"/>
            </a:p>
          </p:txBody>
        </p:sp>
        <p:cxnSp>
          <p:nvCxnSpPr>
            <p:cNvPr id="62" name="Straight Connector 61"/>
            <p:cNvCxnSpPr/>
            <p:nvPr/>
          </p:nvCxnSpPr>
          <p:spPr bwMode="auto">
            <a:xfrm>
              <a:off x="1524000" y="2390775"/>
              <a:ext cx="742950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65" name="Straight Connector 64"/>
          <p:cNvCxnSpPr/>
          <p:nvPr/>
        </p:nvCxnSpPr>
        <p:spPr bwMode="auto">
          <a:xfrm rot="5400000" flipH="1" flipV="1">
            <a:off x="1814516" y="3405186"/>
            <a:ext cx="1276349" cy="29528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92" name="Group 91"/>
          <p:cNvGrpSpPr/>
          <p:nvPr/>
        </p:nvGrpSpPr>
        <p:grpSpPr>
          <a:xfrm>
            <a:off x="3876675" y="2190751"/>
            <a:ext cx="3816726" cy="1465935"/>
            <a:chOff x="3876675" y="2190751"/>
            <a:chExt cx="3816726" cy="1465935"/>
          </a:xfrm>
        </p:grpSpPr>
        <p:pic>
          <p:nvPicPr>
            <p:cNvPr id="586757" name="Picture 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543550" y="2362200"/>
              <a:ext cx="1356913" cy="1214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TextBox 31"/>
            <p:cNvSpPr txBox="1"/>
            <p:nvPr/>
          </p:nvSpPr>
          <p:spPr>
            <a:xfrm>
              <a:off x="6742500" y="3133466"/>
              <a:ext cx="95090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WSN </a:t>
              </a:r>
            </a:p>
            <a:p>
              <a:r>
                <a:rPr lang="en-US" sz="1400" b="1" dirty="0" smtClean="0"/>
                <a:t>Designer</a:t>
              </a:r>
              <a:endParaRPr lang="en-US" sz="1400" b="1" dirty="0"/>
            </a:p>
          </p:txBody>
        </p:sp>
        <p:cxnSp>
          <p:nvCxnSpPr>
            <p:cNvPr id="77" name="Straight Connector 76"/>
            <p:cNvCxnSpPr/>
            <p:nvPr/>
          </p:nvCxnSpPr>
          <p:spPr bwMode="auto">
            <a:xfrm rot="10800000">
              <a:off x="3876675" y="2190751"/>
              <a:ext cx="1733554" cy="37148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87" name="Group 86"/>
          <p:cNvGrpSpPr/>
          <p:nvPr/>
        </p:nvGrpSpPr>
        <p:grpSpPr>
          <a:xfrm>
            <a:off x="6934205" y="5600441"/>
            <a:ext cx="1484757" cy="523220"/>
            <a:chOff x="6934205" y="5600441"/>
            <a:chExt cx="1484757" cy="523220"/>
          </a:xfrm>
        </p:grpSpPr>
        <p:sp>
          <p:nvSpPr>
            <p:cNvPr id="81" name="TextBox 80"/>
            <p:cNvSpPr txBox="1"/>
            <p:nvPr/>
          </p:nvSpPr>
          <p:spPr>
            <a:xfrm>
              <a:off x="7617139" y="5600441"/>
              <a:ext cx="80182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Sensor</a:t>
              </a:r>
            </a:p>
            <a:p>
              <a:r>
                <a:rPr lang="en-US" sz="1400" b="1" dirty="0" smtClean="0"/>
                <a:t>Field</a:t>
              </a:r>
              <a:endParaRPr lang="en-US" sz="1400" b="1" dirty="0"/>
            </a:p>
          </p:txBody>
        </p:sp>
        <p:cxnSp>
          <p:nvCxnSpPr>
            <p:cNvPr id="82" name="Straight Connector 81"/>
            <p:cNvCxnSpPr>
              <a:stCxn id="81" idx="1"/>
            </p:cNvCxnSpPr>
            <p:nvPr/>
          </p:nvCxnSpPr>
          <p:spPr bwMode="auto">
            <a:xfrm rot="10800000">
              <a:off x="6934205" y="5753101"/>
              <a:ext cx="682935" cy="10895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4" name="Cloud Callout 43"/>
          <p:cNvSpPr/>
          <p:nvPr/>
        </p:nvSpPr>
        <p:spPr bwMode="auto">
          <a:xfrm>
            <a:off x="7534275" y="2710495"/>
            <a:ext cx="1504950" cy="832805"/>
          </a:xfrm>
          <a:prstGeom prst="cloudCallout">
            <a:avLst>
              <a:gd name="adj1" fmla="val -45508"/>
              <a:gd name="adj2" fmla="val -68360"/>
            </a:avLst>
          </a:prstGeom>
          <a:solidFill>
            <a:srgbClr val="00B0F0">
              <a:alpha val="1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latin typeface="Times"/>
              </a:rPr>
              <a:t>Average time to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latin typeface="Times"/>
              </a:rPr>
              <a:t>WSN failure</a:t>
            </a:r>
            <a:endParaRPr kumimoji="0" lang="en-US" sz="140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86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867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867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9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2"/>
      <p:bldP spid="26" grpId="2"/>
      <p:bldP spid="28" grpId="1"/>
      <p:bldP spid="30" grpId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95" name="Text Box 27"/>
          <p:cNvSpPr txBox="1">
            <a:spLocks noChangeArrowheads="1"/>
          </p:cNvSpPr>
          <p:nvPr/>
        </p:nvSpPr>
        <p:spPr bwMode="auto">
          <a:xfrm>
            <a:off x="363538" y="584200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/>
            <a:endParaRPr lang="en-US" sz="1600">
              <a:latin typeface="Tahoma" pitchFamily="48" charset="0"/>
            </a:endParaRPr>
          </a:p>
        </p:txBody>
      </p:sp>
      <p:sp>
        <p:nvSpPr>
          <p:cNvPr id="339996" name="Rectangle 28"/>
          <p:cNvSpPr>
            <a:spLocks noGrp="1" noChangeArrowheads="1"/>
          </p:cNvSpPr>
          <p:nvPr>
            <p:ph type="title"/>
          </p:nvPr>
        </p:nvSpPr>
        <p:spPr>
          <a:xfrm>
            <a:off x="190500" y="135148"/>
            <a:ext cx="8724900" cy="1143000"/>
          </a:xfrm>
        </p:spPr>
        <p:txBody>
          <a:bodyPr/>
          <a:lstStyle/>
          <a:p>
            <a:r>
              <a:rPr lang="en-US" sz="3600" dirty="0" smtClean="0"/>
              <a:t>WSN Fault-Detection and Fault-Tolerance</a:t>
            </a:r>
          </a:p>
        </p:txBody>
      </p:sp>
      <p:sp>
        <p:nvSpPr>
          <p:cNvPr id="340003" name="Rectangle 35"/>
          <p:cNvSpPr>
            <a:spLocks noChangeArrowheads="1"/>
          </p:cNvSpPr>
          <p:nvPr/>
        </p:nvSpPr>
        <p:spPr bwMode="auto">
          <a:xfrm>
            <a:off x="354932" y="1248785"/>
            <a:ext cx="8458200" cy="5128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US" sz="18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US" sz="18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US" sz="18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US" sz="18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US" sz="18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US" sz="18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US" sz="18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US" sz="1800" dirty="0" smtClean="0">
              <a:latin typeface="Times" pitchFamily="48" charset="0"/>
            </a:endParaRP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endParaRPr lang="en-US" sz="16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</a:pPr>
            <a:endParaRPr lang="en-US" sz="1600" dirty="0" smtClean="0">
              <a:latin typeface="Times" pitchFamily="48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752476" y="1216325"/>
            <a:ext cx="1999350" cy="1183975"/>
          </a:xfrm>
          <a:prstGeom prst="ellipse">
            <a:avLst/>
          </a:prstGeom>
          <a:solidFill>
            <a:srgbClr val="00B0F0">
              <a:alpha val="2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1800" b="1" dirty="0" smtClean="0">
                <a:latin typeface="Times"/>
              </a:rPr>
              <a:t>WSN </a:t>
            </a:r>
          </a:p>
          <a:p>
            <a:r>
              <a:rPr lang="en-US" sz="1800" b="1" dirty="0" smtClean="0">
                <a:latin typeface="Times"/>
              </a:rPr>
              <a:t>Fault-detection &amp;</a:t>
            </a:r>
          </a:p>
          <a:p>
            <a:r>
              <a:rPr lang="en-US" sz="1800" b="1" dirty="0" smtClean="0">
                <a:latin typeface="Times"/>
              </a:rPr>
              <a:t>Fault-tolerance</a:t>
            </a:r>
          </a:p>
          <a:p>
            <a:endParaRPr lang="en-US" sz="1800" b="1" dirty="0" smtClean="0">
              <a:latin typeface="Times"/>
            </a:endParaRPr>
          </a:p>
        </p:txBody>
      </p:sp>
      <p:sp>
        <p:nvSpPr>
          <p:cNvPr id="9" name="Rectangular Callout 8"/>
          <p:cNvSpPr/>
          <p:nvPr/>
        </p:nvSpPr>
        <p:spPr bwMode="auto">
          <a:xfrm>
            <a:off x="3513452" y="1200150"/>
            <a:ext cx="4697098" cy="575632"/>
          </a:xfrm>
          <a:prstGeom prst="wedgeRectCallout">
            <a:avLst>
              <a:gd name="adj1" fmla="val -73158"/>
              <a:gd name="adj2" fmla="val -21696"/>
            </a:avLst>
          </a:prstGeom>
          <a:solidFill>
            <a:srgbClr val="92D050">
              <a:alpha val="4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rPr>
              <a:t>Fault-detection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rPr>
              <a:t> =&gt; Distributed </a:t>
            </a:r>
            <a:r>
              <a:rPr lang="en-US" sz="1400" dirty="0" smtClean="0">
                <a:latin typeface="Times"/>
              </a:rPr>
              <a:t>f</a:t>
            </a:r>
            <a:r>
              <a:rPr lang="en-US" sz="1400" baseline="0" dirty="0" smtClean="0">
                <a:latin typeface="Times"/>
              </a:rPr>
              <a:t>ault-detection</a:t>
            </a:r>
            <a:r>
              <a:rPr lang="en-US" sz="1400" dirty="0" smtClean="0">
                <a:latin typeface="Times"/>
              </a:rPr>
              <a:t> (DFD) algorithms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1400" dirty="0" smtClean="0">
                <a:latin typeface="Times"/>
              </a:rPr>
              <a:t>that identify faulty sensor readings to indicate s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rPr>
              <a:t>ensor faults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86882" y="2907222"/>
            <a:ext cx="11416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Necessity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7" name="Line Callout 1 26"/>
          <p:cNvSpPr/>
          <p:nvPr/>
        </p:nvSpPr>
        <p:spPr bwMode="auto">
          <a:xfrm>
            <a:off x="2587922" y="3819525"/>
            <a:ext cx="3508078" cy="581025"/>
          </a:xfrm>
          <a:prstGeom prst="borderCallout1">
            <a:avLst>
              <a:gd name="adj1" fmla="val 52792"/>
              <a:gd name="adj2" fmla="val -597"/>
              <a:gd name="adj3" fmla="val -97169"/>
              <a:gd name="adj4" fmla="val -21450"/>
            </a:avLst>
          </a:prstGeom>
          <a:solidFill>
            <a:schemeClr val="accent1">
              <a:alpha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latin typeface="Times"/>
              </a:rPr>
              <a:t>Sensor nodes deployed in unattended and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latin typeface="Times"/>
              </a:rPr>
              <a:t>hostile environments =&gt; susceptible to failures</a:t>
            </a:r>
          </a:p>
        </p:txBody>
      </p:sp>
      <p:sp>
        <p:nvSpPr>
          <p:cNvPr id="29" name="Line Callout 1 28"/>
          <p:cNvSpPr/>
          <p:nvPr/>
        </p:nvSpPr>
        <p:spPr bwMode="auto">
          <a:xfrm>
            <a:off x="2585049" y="4810125"/>
            <a:ext cx="3187678" cy="514350"/>
          </a:xfrm>
          <a:prstGeom prst="borderCallout1">
            <a:avLst>
              <a:gd name="adj1" fmla="val 52792"/>
              <a:gd name="adj2" fmla="val -597"/>
              <a:gd name="adj3" fmla="val -297570"/>
              <a:gd name="adj4" fmla="val -25728"/>
            </a:avLst>
          </a:prstGeom>
          <a:solidFill>
            <a:schemeClr val="accent1">
              <a:alpha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rPr>
              <a:t>Manual inspection of faulty sensor nodes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rPr>
              <a:t>after deployment is impractical</a:t>
            </a:r>
          </a:p>
        </p:txBody>
      </p:sp>
      <p:sp>
        <p:nvSpPr>
          <p:cNvPr id="30" name="Line Callout 1 29"/>
          <p:cNvSpPr/>
          <p:nvPr/>
        </p:nvSpPr>
        <p:spPr bwMode="auto">
          <a:xfrm>
            <a:off x="2534547" y="5686425"/>
            <a:ext cx="3342378" cy="504535"/>
          </a:xfrm>
          <a:prstGeom prst="borderCallout1">
            <a:avLst>
              <a:gd name="adj1" fmla="val 52792"/>
              <a:gd name="adj2" fmla="val -597"/>
              <a:gd name="adj3" fmla="val -469941"/>
              <a:gd name="adj4" fmla="val -26717"/>
            </a:avLst>
          </a:prstGeom>
          <a:solidFill>
            <a:schemeClr val="accent1">
              <a:alpha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rPr>
              <a:t>Many WSN applications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rPr>
              <a:t> are mission critical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rPr>
              <a:t>and require continuous operation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cxnSp>
        <p:nvCxnSpPr>
          <p:cNvPr id="51" name="Straight Arrow Connector 50"/>
          <p:cNvCxnSpPr>
            <a:stCxn id="7" idx="4"/>
          </p:cNvCxnSpPr>
          <p:nvPr/>
        </p:nvCxnSpPr>
        <p:spPr bwMode="auto">
          <a:xfrm rot="16200000" flipH="1">
            <a:off x="1523776" y="2628675"/>
            <a:ext cx="457203" cy="45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2" name="Picture 5" descr="C:\Users\arslan\AppData\Local\Microsoft\Windows\Temporary Internet Files\Content.IE5\J2BV39EJ\MPj04019180000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4977" y="2662225"/>
            <a:ext cx="1442948" cy="961575"/>
          </a:xfrm>
          <a:prstGeom prst="rect">
            <a:avLst/>
          </a:prstGeom>
          <a:noFill/>
        </p:spPr>
      </p:pic>
      <p:pic>
        <p:nvPicPr>
          <p:cNvPr id="584705" name="Picture 1" descr="C:\Users\Owner\AppData\Local\Microsoft\Windows\Temporary Internet Files\Content.IE5\ZOHIQ9K3\MC900334652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11163" y="3124200"/>
            <a:ext cx="1616946" cy="1515693"/>
          </a:xfrm>
          <a:prstGeom prst="rect">
            <a:avLst/>
          </a:prstGeom>
          <a:noFill/>
        </p:spPr>
      </p:pic>
      <p:pic>
        <p:nvPicPr>
          <p:cNvPr id="58470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29338" y="4810125"/>
            <a:ext cx="1057275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Line Callout 1 27"/>
          <p:cNvSpPr/>
          <p:nvPr/>
        </p:nvSpPr>
        <p:spPr bwMode="auto">
          <a:xfrm>
            <a:off x="6429376" y="2090112"/>
            <a:ext cx="2390774" cy="877019"/>
          </a:xfrm>
          <a:prstGeom prst="borderCallout1">
            <a:avLst>
              <a:gd name="adj1" fmla="val 661"/>
              <a:gd name="adj2" fmla="val 69616"/>
              <a:gd name="adj3" fmla="val -32743"/>
              <a:gd name="adj4" fmla="val 38542"/>
            </a:avLst>
          </a:prstGeom>
          <a:solidFill>
            <a:schemeClr val="accent1">
              <a:alpha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rPr>
              <a:t>DFD algorithm’s accuracy =&gt; </a:t>
            </a:r>
            <a:endParaRPr lang="en-US" sz="1400" dirty="0" smtClean="0">
              <a:latin typeface="Times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rPr>
              <a:t>Algorithm’s ability to accurately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rPr>
              <a:t>identify faults</a:t>
            </a:r>
          </a:p>
        </p:txBody>
      </p:sp>
      <p:sp>
        <p:nvSpPr>
          <p:cNvPr id="16" name="Rectangular Callout 15"/>
          <p:cNvSpPr/>
          <p:nvPr/>
        </p:nvSpPr>
        <p:spPr bwMode="auto">
          <a:xfrm>
            <a:off x="2514600" y="2466975"/>
            <a:ext cx="2085975" cy="666750"/>
          </a:xfrm>
          <a:prstGeom prst="wedgeRectCallout">
            <a:avLst>
              <a:gd name="adj1" fmla="val -56720"/>
              <a:gd name="adj2" fmla="val -80267"/>
            </a:avLst>
          </a:prstGeom>
          <a:solidFill>
            <a:srgbClr val="FFC000">
              <a:alpha val="4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rPr>
              <a:t>Fault-tolerance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rPr>
              <a:t> =&gt; </a:t>
            </a:r>
            <a:b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rPr>
            </a:b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rPr>
              <a:t>Adding hardware/software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rPr>
              <a:t>redundancy t</a:t>
            </a:r>
            <a:r>
              <a:rPr lang="en-US" sz="1400" dirty="0" smtClean="0">
                <a:latin typeface="Times"/>
              </a:rPr>
              <a:t>o the system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584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584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26" grpId="0"/>
      <p:bldP spid="27" grpId="0" animBg="1"/>
      <p:bldP spid="29" grpId="0" animBg="1"/>
      <p:bldP spid="30" grpId="0" animBg="1"/>
      <p:bldP spid="28" grpId="1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95" name="Text Box 27"/>
          <p:cNvSpPr txBox="1">
            <a:spLocks noChangeArrowheads="1"/>
          </p:cNvSpPr>
          <p:nvPr/>
        </p:nvSpPr>
        <p:spPr bwMode="auto">
          <a:xfrm>
            <a:off x="363538" y="584200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/>
            <a:endParaRPr lang="en-US" sz="1600">
              <a:latin typeface="Tahoma" pitchFamily="48" charset="0"/>
            </a:endParaRPr>
          </a:p>
        </p:txBody>
      </p:sp>
      <p:sp>
        <p:nvSpPr>
          <p:cNvPr id="339996" name="Rectangle 28"/>
          <p:cNvSpPr>
            <a:spLocks noGrp="1" noChangeArrowheads="1"/>
          </p:cNvSpPr>
          <p:nvPr>
            <p:ph type="title"/>
          </p:nvPr>
        </p:nvSpPr>
        <p:spPr>
          <a:xfrm>
            <a:off x="685800" y="135148"/>
            <a:ext cx="7772400" cy="1143000"/>
          </a:xfrm>
        </p:spPr>
        <p:txBody>
          <a:bodyPr/>
          <a:lstStyle/>
          <a:p>
            <a:r>
              <a:rPr lang="en-US" dirty="0" smtClean="0"/>
              <a:t>WSN Fault-Tolerance</a:t>
            </a:r>
          </a:p>
        </p:txBody>
      </p:sp>
      <p:sp>
        <p:nvSpPr>
          <p:cNvPr id="340003" name="Rectangle 35"/>
          <p:cNvSpPr>
            <a:spLocks noChangeArrowheads="1"/>
          </p:cNvSpPr>
          <p:nvPr/>
        </p:nvSpPr>
        <p:spPr bwMode="auto">
          <a:xfrm>
            <a:off x="354932" y="1248785"/>
            <a:ext cx="8458200" cy="5128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US" sz="18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US" sz="18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US" sz="18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US" sz="18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US" sz="18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US" sz="18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US" sz="18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US" sz="1800" dirty="0" smtClean="0">
              <a:latin typeface="Times" pitchFamily="48" charset="0"/>
            </a:endParaRP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endParaRPr lang="en-US" sz="16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</a:pPr>
            <a:endParaRPr lang="en-US" sz="1600" dirty="0" smtClean="0">
              <a:latin typeface="Times" pitchFamily="48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752476" y="1266826"/>
            <a:ext cx="1999350" cy="923924"/>
          </a:xfrm>
          <a:prstGeom prst="ellipse">
            <a:avLst/>
          </a:prstGeom>
          <a:solidFill>
            <a:srgbClr val="00B0F0">
              <a:alpha val="2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1800" b="1" dirty="0" smtClean="0">
                <a:latin typeface="Times"/>
              </a:rPr>
              <a:t>WSN </a:t>
            </a:r>
          </a:p>
          <a:p>
            <a:r>
              <a:rPr lang="en-US" sz="1800" b="1" dirty="0" smtClean="0">
                <a:latin typeface="Times"/>
              </a:rPr>
              <a:t>Fault-tolerance</a:t>
            </a:r>
          </a:p>
          <a:p>
            <a:endParaRPr lang="en-US" sz="1800" b="1" dirty="0" smtClean="0">
              <a:latin typeface="Times"/>
            </a:endParaRPr>
          </a:p>
        </p:txBody>
      </p:sp>
      <p:sp>
        <p:nvSpPr>
          <p:cNvPr id="9" name="Rectangular Callout 8"/>
          <p:cNvSpPr/>
          <p:nvPr/>
        </p:nvSpPr>
        <p:spPr bwMode="auto">
          <a:xfrm>
            <a:off x="3551552" y="1562100"/>
            <a:ext cx="3458848" cy="575632"/>
          </a:xfrm>
          <a:prstGeom prst="wedgeRectCallout">
            <a:avLst>
              <a:gd name="adj1" fmla="val -73158"/>
              <a:gd name="adj2" fmla="val -21696"/>
            </a:avLst>
          </a:prstGeom>
          <a:solidFill>
            <a:srgbClr val="92D050">
              <a:alpha val="4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rPr>
              <a:t>Fault-tolerance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rPr>
              <a:t> =&gt; Adding hardware/software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rPr>
              <a:t>redundancy t</a:t>
            </a:r>
            <a:r>
              <a:rPr lang="en-US" sz="1400" dirty="0" smtClean="0">
                <a:latin typeface="Times"/>
              </a:rPr>
              <a:t>o the system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43708" y="2907222"/>
            <a:ext cx="28280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Where to add redundancy?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7" name="Line Callout 1 26"/>
          <p:cNvSpPr/>
          <p:nvPr/>
        </p:nvSpPr>
        <p:spPr bwMode="auto">
          <a:xfrm>
            <a:off x="2587922" y="3905250"/>
            <a:ext cx="1822153" cy="419100"/>
          </a:xfrm>
          <a:prstGeom prst="borderCallout1">
            <a:avLst>
              <a:gd name="adj1" fmla="val 52792"/>
              <a:gd name="adj2" fmla="val -597"/>
              <a:gd name="adj3" fmla="val -151976"/>
              <a:gd name="adj4" fmla="val -38189"/>
            </a:avLst>
          </a:prstGeom>
          <a:solidFill>
            <a:schemeClr val="accent1">
              <a:alpha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latin typeface="Times"/>
              </a:rPr>
              <a:t>Within a sensor node</a:t>
            </a:r>
          </a:p>
        </p:txBody>
      </p:sp>
      <p:sp>
        <p:nvSpPr>
          <p:cNvPr id="29" name="Line Callout 1 28"/>
          <p:cNvSpPr/>
          <p:nvPr/>
        </p:nvSpPr>
        <p:spPr bwMode="auto">
          <a:xfrm>
            <a:off x="2585049" y="4810125"/>
            <a:ext cx="3187678" cy="514350"/>
          </a:xfrm>
          <a:prstGeom prst="borderCallout1">
            <a:avLst>
              <a:gd name="adj1" fmla="val 52792"/>
              <a:gd name="adj2" fmla="val -597"/>
              <a:gd name="adj3" fmla="val -297570"/>
              <a:gd name="adj4" fmla="val -25728"/>
            </a:avLst>
          </a:prstGeom>
          <a:solidFill>
            <a:schemeClr val="accent1">
              <a:alpha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rPr>
              <a:t>Within a cluster =&gt; redundant sensor nodes</a:t>
            </a:r>
          </a:p>
        </p:txBody>
      </p:sp>
      <p:sp>
        <p:nvSpPr>
          <p:cNvPr id="30" name="Line Callout 1 29"/>
          <p:cNvSpPr/>
          <p:nvPr/>
        </p:nvSpPr>
        <p:spPr bwMode="auto">
          <a:xfrm>
            <a:off x="2534547" y="5686425"/>
            <a:ext cx="3342378" cy="504535"/>
          </a:xfrm>
          <a:prstGeom prst="borderCallout1">
            <a:avLst>
              <a:gd name="adj1" fmla="val 52792"/>
              <a:gd name="adj2" fmla="val -597"/>
              <a:gd name="adj3" fmla="val -469941"/>
              <a:gd name="adj4" fmla="val -26717"/>
            </a:avLst>
          </a:prstGeom>
          <a:solidFill>
            <a:schemeClr val="accent1">
              <a:alpha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rPr>
              <a:t>Within a WSN =&gt;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rPr>
              <a:t> redundant WSN clusters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cxnSp>
        <p:nvCxnSpPr>
          <p:cNvPr id="51" name="Straight Arrow Connector 50"/>
          <p:cNvCxnSpPr>
            <a:stCxn id="7" idx="4"/>
          </p:cNvCxnSpPr>
          <p:nvPr/>
        </p:nvCxnSpPr>
        <p:spPr bwMode="auto">
          <a:xfrm rot="16200000" flipH="1">
            <a:off x="1419001" y="2523900"/>
            <a:ext cx="666752" cy="45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8" name="Line Callout 1 27"/>
          <p:cNvSpPr/>
          <p:nvPr/>
        </p:nvSpPr>
        <p:spPr bwMode="auto">
          <a:xfrm>
            <a:off x="5143500" y="2709237"/>
            <a:ext cx="2647950" cy="957888"/>
          </a:xfrm>
          <a:prstGeom prst="borderCallout1">
            <a:avLst>
              <a:gd name="adj1" fmla="val 52369"/>
              <a:gd name="adj2" fmla="val -1247"/>
              <a:gd name="adj3" fmla="val 145892"/>
              <a:gd name="adj4" fmla="val -25941"/>
            </a:avLst>
          </a:prstGeom>
          <a:solidFill>
            <a:srgbClr val="FFC000">
              <a:alpha val="3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rPr>
              <a:t>Sensors (e.g., temperature and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rPr>
              <a:t>humidity sensors) have </a:t>
            </a:r>
            <a:r>
              <a:rPr lang="en-US" sz="1400" dirty="0" smtClean="0">
                <a:latin typeface="Times"/>
              </a:rPr>
              <a:t>higher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latin typeface="Times"/>
              </a:rPr>
              <a:t>failure rates than other components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latin typeface="Times"/>
              </a:rPr>
              <a:t>(e.g., processors, transceivers, etc.)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19" name="Cloud Callout 18"/>
          <p:cNvSpPr/>
          <p:nvPr/>
        </p:nvSpPr>
        <p:spPr bwMode="auto">
          <a:xfrm>
            <a:off x="6543675" y="4152901"/>
            <a:ext cx="2238375" cy="1257300"/>
          </a:xfrm>
          <a:prstGeom prst="cloudCallout">
            <a:avLst>
              <a:gd name="adj1" fmla="val -51007"/>
              <a:gd name="adj2" fmla="val -80902"/>
            </a:avLst>
          </a:prstGeom>
          <a:solidFill>
            <a:srgbClr val="DB22A6">
              <a:alpha val="2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latin typeface="Times"/>
              </a:rPr>
              <a:t>Sensors are cheap =&gt;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rPr>
              <a:t>Adding</a:t>
            </a:r>
            <a:r>
              <a:rPr kumimoji="0" lang="en-US" sz="14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rPr>
              <a:t> spare sensors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rPr>
              <a:t>contribute l</a:t>
            </a:r>
            <a:r>
              <a:rPr lang="en-US" sz="1400" baseline="0" dirty="0" smtClean="0">
                <a:latin typeface="Times"/>
              </a:rPr>
              <a:t>ittle</a:t>
            </a:r>
            <a:r>
              <a:rPr lang="en-US" sz="1400" dirty="0" smtClean="0">
                <a:latin typeface="Times"/>
              </a:rPr>
              <a:t> to a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latin typeface="Times"/>
              </a:rPr>
              <a:t>sensor node’s cost</a:t>
            </a:r>
            <a:endParaRPr kumimoji="0" lang="en-US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pic>
        <p:nvPicPr>
          <p:cNvPr id="2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98267" y="2672548"/>
            <a:ext cx="1299982" cy="913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26" grpId="0"/>
      <p:bldP spid="27" grpId="0" animBg="1"/>
      <p:bldP spid="29" grpId="0" animBg="1"/>
      <p:bldP spid="30" grpId="0" animBg="1"/>
      <p:bldP spid="2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95" name="Text Box 27"/>
          <p:cNvSpPr txBox="1">
            <a:spLocks noChangeArrowheads="1"/>
          </p:cNvSpPr>
          <p:nvPr/>
        </p:nvSpPr>
        <p:spPr bwMode="auto">
          <a:xfrm>
            <a:off x="363538" y="584200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/>
            <a:endParaRPr lang="en-US" sz="1600">
              <a:latin typeface="Tahoma" pitchFamily="48" charset="0"/>
            </a:endParaRPr>
          </a:p>
        </p:txBody>
      </p:sp>
      <p:sp>
        <p:nvSpPr>
          <p:cNvPr id="339996" name="Rectangle 28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 smtClean="0"/>
              <a:t>Contributions</a:t>
            </a:r>
          </a:p>
        </p:txBody>
      </p:sp>
      <p:sp>
        <p:nvSpPr>
          <p:cNvPr id="340003" name="Rectangle 35"/>
          <p:cNvSpPr>
            <a:spLocks noChangeArrowheads="1"/>
          </p:cNvSpPr>
          <p:nvPr/>
        </p:nvSpPr>
        <p:spPr bwMode="auto">
          <a:xfrm>
            <a:off x="354932" y="1248785"/>
            <a:ext cx="8458200" cy="5128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US" sz="18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US" sz="18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US" sz="18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US" sz="18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US" sz="18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US" sz="18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US" sz="18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US" sz="1800" dirty="0" smtClean="0">
              <a:latin typeface="Times" pitchFamily="48" charset="0"/>
            </a:endParaRP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endParaRPr lang="en-US" sz="16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</a:pPr>
            <a:endParaRPr lang="en-US" sz="1600" dirty="0" smtClean="0">
              <a:latin typeface="Times" pitchFamily="48" charset="0"/>
            </a:endParaRPr>
          </a:p>
        </p:txBody>
      </p:sp>
      <p:sp>
        <p:nvSpPr>
          <p:cNvPr id="30" name="Line Callout 1 29"/>
          <p:cNvSpPr/>
          <p:nvPr/>
        </p:nvSpPr>
        <p:spPr bwMode="auto">
          <a:xfrm>
            <a:off x="438150" y="2958500"/>
            <a:ext cx="2295525" cy="737199"/>
          </a:xfrm>
          <a:prstGeom prst="borderCallout1">
            <a:avLst>
              <a:gd name="adj1" fmla="val -498"/>
              <a:gd name="adj2" fmla="val 49013"/>
              <a:gd name="adj3" fmla="val -113168"/>
              <a:gd name="adj4" fmla="val 120380"/>
            </a:avLst>
          </a:prstGeom>
          <a:solidFill>
            <a:srgbClr val="92D050">
              <a:alpha val="4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rPr>
              <a:t>Investigate synergy between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latin typeface="Times"/>
              </a:rPr>
              <a:t>fault-detection and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latin typeface="Times"/>
              </a:rPr>
              <a:t>fault-tolerance (FT) for WSNs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3225046" y="1216334"/>
            <a:ext cx="1880559" cy="836762"/>
          </a:xfrm>
          <a:prstGeom prst="rect">
            <a:avLst/>
          </a:prstGeom>
          <a:solidFill>
            <a:srgbClr val="7030A0">
              <a:alpha val="1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rPr>
              <a:t>Fault-tolerance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rPr>
              <a:t> for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latin typeface="Times"/>
              </a:rPr>
              <a:t>WSNs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17" name="Line Callout 1 16"/>
          <p:cNvSpPr/>
          <p:nvPr/>
        </p:nvSpPr>
        <p:spPr bwMode="auto">
          <a:xfrm>
            <a:off x="2524125" y="4039500"/>
            <a:ext cx="3267076" cy="570600"/>
          </a:xfrm>
          <a:prstGeom prst="borderCallout1">
            <a:avLst>
              <a:gd name="adj1" fmla="val 383"/>
              <a:gd name="adj2" fmla="val 50119"/>
              <a:gd name="adj3" fmla="val -345384"/>
              <a:gd name="adj4" fmla="val 50283"/>
            </a:avLst>
          </a:prstGeom>
          <a:solidFill>
            <a:srgbClr val="92D050">
              <a:alpha val="4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1400" dirty="0" smtClean="0">
                <a:latin typeface="Times"/>
              </a:rPr>
              <a:t>Develop a Markov model for characterizing </a:t>
            </a:r>
          </a:p>
          <a:p>
            <a:r>
              <a:rPr lang="en-US" sz="1400" dirty="0" smtClean="0">
                <a:latin typeface="Times"/>
              </a:rPr>
              <a:t>WSN reliability and MTTF</a:t>
            </a:r>
          </a:p>
        </p:txBody>
      </p:sp>
      <p:sp>
        <p:nvSpPr>
          <p:cNvPr id="18" name="Line Callout 1 17"/>
          <p:cNvSpPr/>
          <p:nvPr/>
        </p:nvSpPr>
        <p:spPr bwMode="auto">
          <a:xfrm>
            <a:off x="6228459" y="2938734"/>
            <a:ext cx="2391666" cy="672863"/>
          </a:xfrm>
          <a:prstGeom prst="borderCallout1">
            <a:avLst>
              <a:gd name="adj1" fmla="val 228"/>
              <a:gd name="adj2" fmla="val 49832"/>
              <a:gd name="adj3" fmla="val -129026"/>
              <a:gd name="adj4" fmla="val -44570"/>
            </a:avLst>
          </a:prstGeom>
          <a:solidFill>
            <a:srgbClr val="92D050">
              <a:alpha val="4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1400" dirty="0" smtClean="0">
                <a:latin typeface="Times"/>
              </a:rPr>
              <a:t>Proposed a duplex sensor node </a:t>
            </a:r>
          </a:p>
          <a:p>
            <a:r>
              <a:rPr lang="en-US" sz="1400" dirty="0" smtClean="0">
                <a:latin typeface="Times"/>
              </a:rPr>
              <a:t>model for fault-tolerance</a:t>
            </a:r>
          </a:p>
        </p:txBody>
      </p:sp>
      <p:sp>
        <p:nvSpPr>
          <p:cNvPr id="15" name="Rectangular Callout 14"/>
          <p:cNvSpPr/>
          <p:nvPr/>
        </p:nvSpPr>
        <p:spPr bwMode="auto">
          <a:xfrm>
            <a:off x="6123303" y="5267325"/>
            <a:ext cx="2868298" cy="952500"/>
          </a:xfrm>
          <a:prstGeom prst="wedgeRectCallout">
            <a:avLst>
              <a:gd name="adj1" fmla="val -70567"/>
              <a:gd name="adj2" fmla="val -119573"/>
            </a:avLst>
          </a:prstGeom>
          <a:solidFill>
            <a:srgbClr val="00B0F0">
              <a:alpha val="2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rPr>
              <a:t>Helps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rPr>
              <a:t> WSN designer in determining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1400" dirty="0" smtClean="0">
                <a:latin typeface="Times"/>
              </a:rPr>
              <a:t>t</a:t>
            </a:r>
            <a:r>
              <a:rPr lang="en-US" sz="1400" baseline="0" dirty="0" smtClean="0">
                <a:latin typeface="Times"/>
              </a:rPr>
              <a:t>he</a:t>
            </a:r>
            <a:r>
              <a:rPr lang="en-US" sz="1400" dirty="0" smtClean="0">
                <a:latin typeface="Times"/>
              </a:rPr>
              <a:t> exact number of sensor nodes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rPr>
              <a:t>required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rPr>
              <a:t> to meet the application’s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1400" dirty="0" smtClean="0">
                <a:latin typeface="Times"/>
              </a:rPr>
              <a:t>l</a:t>
            </a:r>
            <a:r>
              <a:rPr lang="en-US" sz="1400" baseline="0" dirty="0" smtClean="0">
                <a:latin typeface="Times"/>
              </a:rPr>
              <a:t>ifetime</a:t>
            </a:r>
            <a:r>
              <a:rPr lang="en-US" sz="1400" dirty="0" smtClean="0">
                <a:latin typeface="Times"/>
              </a:rPr>
              <a:t> and reliability requirements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16" name="Rectangular Callout 15"/>
          <p:cNvSpPr/>
          <p:nvPr/>
        </p:nvSpPr>
        <p:spPr bwMode="auto">
          <a:xfrm>
            <a:off x="274952" y="5248274"/>
            <a:ext cx="2734948" cy="1000125"/>
          </a:xfrm>
          <a:prstGeom prst="wedgeRectCallout">
            <a:avLst>
              <a:gd name="adj1" fmla="val 49825"/>
              <a:gd name="adj2" fmla="val -113068"/>
            </a:avLst>
          </a:prstGeom>
          <a:solidFill>
            <a:srgbClr val="00B0F0">
              <a:alpha val="2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rPr>
              <a:t>Provides an insight into the type of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1400" dirty="0" smtClean="0">
                <a:latin typeface="Times"/>
              </a:rPr>
              <a:t>sensor nodes (duplex or simplex)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1400" dirty="0" smtClean="0">
                <a:latin typeface="Times"/>
              </a:rPr>
              <a:t>feasible f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rPr>
              <a:t>or an application to meet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rPr>
              <a:t>the application’s </a:t>
            </a:r>
            <a:r>
              <a:rPr lang="en-US" sz="1400" dirty="0" smtClean="0">
                <a:latin typeface="Times"/>
              </a:rPr>
              <a:t>requirements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11" name="Cloud Callout 10"/>
          <p:cNvSpPr/>
          <p:nvPr/>
        </p:nvSpPr>
        <p:spPr bwMode="auto">
          <a:xfrm>
            <a:off x="180974" y="4210051"/>
            <a:ext cx="2076451" cy="895350"/>
          </a:xfrm>
          <a:prstGeom prst="cloudCallout">
            <a:avLst>
              <a:gd name="adj1" fmla="val 18626"/>
              <a:gd name="adj2" fmla="val -96928"/>
            </a:avLst>
          </a:prstGeom>
          <a:solidFill>
            <a:srgbClr val="00B0F0">
              <a:alpha val="1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latin typeface="Times"/>
              </a:rPr>
              <a:t>A good DFD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latin typeface="Times"/>
              </a:rPr>
              <a:t>algorithm is necessary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latin typeface="Times"/>
              </a:rPr>
              <a:t>for robust FT</a:t>
            </a:r>
            <a:endParaRPr kumimoji="0" lang="en-US" sz="140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13" name="Rectangular Callout 12"/>
          <p:cNvSpPr/>
          <p:nvPr/>
        </p:nvSpPr>
        <p:spPr bwMode="auto">
          <a:xfrm>
            <a:off x="3171824" y="5324474"/>
            <a:ext cx="2495551" cy="1066801"/>
          </a:xfrm>
          <a:prstGeom prst="wedgeRectCallout">
            <a:avLst>
              <a:gd name="adj1" fmla="val -171"/>
              <a:gd name="adj2" fmla="val -118009"/>
            </a:avLst>
          </a:prstGeom>
          <a:solidFill>
            <a:srgbClr val="00B0F0">
              <a:alpha val="2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rPr>
              <a:t>Used a </a:t>
            </a:r>
            <a:r>
              <a:rPr lang="en-US" sz="1400" dirty="0" smtClean="0">
                <a:latin typeface="Times"/>
              </a:rPr>
              <a:t>hierarchical approach =&gt;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1400" b="1" dirty="0" smtClean="0">
                <a:solidFill>
                  <a:srgbClr val="FF0000"/>
                </a:solidFill>
                <a:latin typeface="Times"/>
              </a:rPr>
              <a:t>WSN Markov model</a:t>
            </a:r>
            <a:r>
              <a:rPr lang="en-US" sz="1400" dirty="0" smtClean="0">
                <a:latin typeface="Times"/>
              </a:rPr>
              <a:t> le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rPr>
              <a:t>verages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rPr>
              <a:t> 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4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"/>
              </a:rPr>
              <a:t>WSN cluster model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rPr>
              <a:t> 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1400" baseline="0" dirty="0" smtClean="0">
                <a:latin typeface="Times"/>
              </a:rPr>
              <a:t>which</a:t>
            </a:r>
            <a:r>
              <a:rPr lang="en-US" sz="1400" dirty="0" smtClean="0">
                <a:latin typeface="Times"/>
              </a:rPr>
              <a:t> in turn leverages 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1400" b="1" dirty="0" smtClean="0">
                <a:solidFill>
                  <a:srgbClr val="FF0000"/>
                </a:solidFill>
                <a:latin typeface="Times"/>
              </a:rPr>
              <a:t>sensor node 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"/>
              </a:rPr>
              <a:t>model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1" animBg="1"/>
      <p:bldP spid="12" grpId="0" animBg="1"/>
      <p:bldP spid="17" grpId="1" animBg="1"/>
      <p:bldP spid="18" grpId="1" animBg="1"/>
      <p:bldP spid="15" grpId="0" animBg="1"/>
      <p:bldP spid="16" grpId="0" animBg="1"/>
      <p:bldP spid="11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95" name="Text Box 27"/>
          <p:cNvSpPr txBox="1">
            <a:spLocks noChangeArrowheads="1"/>
          </p:cNvSpPr>
          <p:nvPr/>
        </p:nvSpPr>
        <p:spPr bwMode="auto">
          <a:xfrm>
            <a:off x="344488" y="616585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/>
            <a:endParaRPr lang="en-US" sz="1600">
              <a:latin typeface="Tahoma" pitchFamily="48" charset="0"/>
            </a:endParaRPr>
          </a:p>
        </p:txBody>
      </p:sp>
      <p:sp>
        <p:nvSpPr>
          <p:cNvPr id="339996" name="Rectangle 28"/>
          <p:cNvSpPr>
            <a:spLocks noGrp="1" noChangeArrowheads="1"/>
          </p:cNvSpPr>
          <p:nvPr>
            <p:ph type="title"/>
          </p:nvPr>
        </p:nvSpPr>
        <p:spPr>
          <a:xfrm>
            <a:off x="187050" y="2600"/>
            <a:ext cx="8861950" cy="1143000"/>
          </a:xfrm>
        </p:spPr>
        <p:txBody>
          <a:bodyPr/>
          <a:lstStyle/>
          <a:p>
            <a:r>
              <a:rPr lang="en-US" sz="3200" dirty="0" smtClean="0"/>
              <a:t>NFT and FT Sensor Node Markov Model</a:t>
            </a:r>
          </a:p>
        </p:txBody>
      </p:sp>
      <p:sp>
        <p:nvSpPr>
          <p:cNvPr id="340003" name="Rectangle 35"/>
          <p:cNvSpPr>
            <a:spLocks noChangeArrowheads="1"/>
          </p:cNvSpPr>
          <p:nvPr/>
        </p:nvSpPr>
        <p:spPr bwMode="auto">
          <a:xfrm>
            <a:off x="335882" y="1281382"/>
            <a:ext cx="8458200" cy="5419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spcBef>
                <a:spcPct val="20000"/>
              </a:spcBef>
            </a:pPr>
            <a:endParaRPr lang="en-US" sz="18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</a:pPr>
            <a:endParaRPr lang="en-US" sz="16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</a:pPr>
            <a:endParaRPr lang="en-US" sz="1600" dirty="0" smtClean="0">
              <a:latin typeface="Times" pitchFamily="48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4524374" y="4972051"/>
            <a:ext cx="1038226" cy="1057274"/>
          </a:xfrm>
          <a:prstGeom prst="ellipse">
            <a:avLst/>
          </a:prstGeom>
          <a:solidFill>
            <a:srgbClr val="FFC000">
              <a:alpha val="2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rPr>
              <a:t>0</a:t>
            </a:r>
          </a:p>
        </p:txBody>
      </p:sp>
      <p:sp>
        <p:nvSpPr>
          <p:cNvPr id="33" name="Oval 32"/>
          <p:cNvSpPr/>
          <p:nvPr/>
        </p:nvSpPr>
        <p:spPr bwMode="auto">
          <a:xfrm>
            <a:off x="5972174" y="3152776"/>
            <a:ext cx="1038226" cy="1057274"/>
          </a:xfrm>
          <a:prstGeom prst="ellipse">
            <a:avLst/>
          </a:prstGeom>
          <a:solidFill>
            <a:srgbClr val="FFC000">
              <a:alpha val="2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rPr>
              <a:t>1</a:t>
            </a:r>
          </a:p>
        </p:txBody>
      </p:sp>
      <p:sp>
        <p:nvSpPr>
          <p:cNvPr id="34" name="Oval 33"/>
          <p:cNvSpPr/>
          <p:nvPr/>
        </p:nvSpPr>
        <p:spPr bwMode="auto">
          <a:xfrm>
            <a:off x="3076574" y="3152776"/>
            <a:ext cx="1038226" cy="1057274"/>
          </a:xfrm>
          <a:prstGeom prst="ellipse">
            <a:avLst/>
          </a:prstGeom>
          <a:solidFill>
            <a:srgbClr val="FFC000">
              <a:alpha val="2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rPr>
              <a:t>2</a:t>
            </a:r>
          </a:p>
        </p:txBody>
      </p:sp>
      <p:cxnSp>
        <p:nvCxnSpPr>
          <p:cNvPr id="35" name="Straight Arrow Connector 34"/>
          <p:cNvCxnSpPr>
            <a:endCxn id="33" idx="2"/>
          </p:cNvCxnSpPr>
          <p:nvPr/>
        </p:nvCxnSpPr>
        <p:spPr bwMode="auto">
          <a:xfrm flipV="1">
            <a:off x="4114800" y="3681413"/>
            <a:ext cx="1857374" cy="4762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1" name="Straight Arrow Connector 40"/>
          <p:cNvCxnSpPr>
            <a:stCxn id="33" idx="4"/>
            <a:endCxn id="13" idx="7"/>
          </p:cNvCxnSpPr>
          <p:nvPr/>
        </p:nvCxnSpPr>
        <p:spPr bwMode="auto">
          <a:xfrm rot="5400000">
            <a:off x="5492504" y="4128101"/>
            <a:ext cx="916835" cy="1080732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4" name="Straight Arrow Connector 43"/>
          <p:cNvCxnSpPr>
            <a:stCxn id="34" idx="4"/>
            <a:endCxn id="13" idx="1"/>
          </p:cNvCxnSpPr>
          <p:nvPr/>
        </p:nvCxnSpPr>
        <p:spPr bwMode="auto">
          <a:xfrm rot="16200000" flipH="1">
            <a:off x="3677636" y="4128101"/>
            <a:ext cx="916835" cy="1080732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aphicFrame>
        <p:nvGraphicFramePr>
          <p:cNvPr id="50" name="Object 49"/>
          <p:cNvGraphicFramePr>
            <a:graphicFrameLocks noChangeAspect="1"/>
          </p:cNvGraphicFramePr>
          <p:nvPr/>
        </p:nvGraphicFramePr>
        <p:xfrm>
          <a:off x="4629149" y="2933700"/>
          <a:ext cx="666749" cy="6667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526" name="Equation" r:id="rId4" imgW="228600" imgH="228600" progId="Equation.3">
                  <p:embed/>
                </p:oleObj>
              </mc:Choice>
              <mc:Fallback>
                <p:oleObj name="Equation" r:id="rId4" imgW="228600" imgH="228600" progId="Equation.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9149" y="2933700"/>
                        <a:ext cx="666749" cy="66674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4466" name="Object 2"/>
          <p:cNvGraphicFramePr>
            <a:graphicFrameLocks noChangeAspect="1"/>
          </p:cNvGraphicFramePr>
          <p:nvPr/>
        </p:nvGraphicFramePr>
        <p:xfrm>
          <a:off x="4733927" y="885825"/>
          <a:ext cx="460456" cy="6381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527" name="Equation" r:id="rId6" imgW="164880" imgH="228600" progId="Equation.3">
                  <p:embed/>
                </p:oleObj>
              </mc:Choice>
              <mc:Fallback>
                <p:oleObj name="Equation" r:id="rId6" imgW="164880" imgH="2286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3927" y="885825"/>
                        <a:ext cx="460456" cy="6381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4467" name="Object 3"/>
          <p:cNvGraphicFramePr>
            <a:graphicFrameLocks noChangeAspect="1"/>
          </p:cNvGraphicFramePr>
          <p:nvPr/>
        </p:nvGraphicFramePr>
        <p:xfrm>
          <a:off x="2571751" y="4521652"/>
          <a:ext cx="1428750" cy="6123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528" name="Equation" r:id="rId8" imgW="533160" imgH="228600" progId="Equation.3">
                  <p:embed/>
                </p:oleObj>
              </mc:Choice>
              <mc:Fallback>
                <p:oleObj name="Equation" r:id="rId8" imgW="533160" imgH="2286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51" y="4521652"/>
                        <a:ext cx="1428750" cy="61232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Oval 51"/>
          <p:cNvSpPr/>
          <p:nvPr/>
        </p:nvSpPr>
        <p:spPr bwMode="auto">
          <a:xfrm>
            <a:off x="5953124" y="1066801"/>
            <a:ext cx="1038226" cy="1057274"/>
          </a:xfrm>
          <a:prstGeom prst="ellipse">
            <a:avLst/>
          </a:prstGeom>
          <a:solidFill>
            <a:srgbClr val="FFC000">
              <a:alpha val="2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b="1" dirty="0" smtClean="0">
                <a:latin typeface="Times"/>
              </a:rPr>
              <a:t>0</a:t>
            </a: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54" name="Oval 53"/>
          <p:cNvSpPr/>
          <p:nvPr/>
        </p:nvSpPr>
        <p:spPr bwMode="auto">
          <a:xfrm>
            <a:off x="3057524" y="1066801"/>
            <a:ext cx="1038226" cy="1057274"/>
          </a:xfrm>
          <a:prstGeom prst="ellipse">
            <a:avLst/>
          </a:prstGeom>
          <a:solidFill>
            <a:srgbClr val="FFC000">
              <a:alpha val="2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rPr>
              <a:t>1</a:t>
            </a:r>
          </a:p>
        </p:txBody>
      </p:sp>
      <p:cxnSp>
        <p:nvCxnSpPr>
          <p:cNvPr id="55" name="Straight Arrow Connector 54"/>
          <p:cNvCxnSpPr>
            <a:endCxn id="52" idx="2"/>
          </p:cNvCxnSpPr>
          <p:nvPr/>
        </p:nvCxnSpPr>
        <p:spPr bwMode="auto">
          <a:xfrm flipV="1">
            <a:off x="4095750" y="1595438"/>
            <a:ext cx="1857374" cy="4762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aphicFrame>
        <p:nvGraphicFramePr>
          <p:cNvPr id="574469" name="Object 5"/>
          <p:cNvGraphicFramePr>
            <a:graphicFrameLocks noChangeAspect="1"/>
          </p:cNvGraphicFramePr>
          <p:nvPr/>
        </p:nvGraphicFramePr>
        <p:xfrm>
          <a:off x="6143625" y="4438650"/>
          <a:ext cx="460375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529" name="Equation" r:id="rId10" imgW="164880" imgH="228600" progId="Equation.3">
                  <p:embed/>
                </p:oleObj>
              </mc:Choice>
              <mc:Fallback>
                <p:oleObj name="Equation" r:id="rId10" imgW="164880" imgH="2286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3625" y="4438650"/>
                        <a:ext cx="460375" cy="638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TextBox 56"/>
          <p:cNvSpPr txBox="1"/>
          <p:nvPr/>
        </p:nvSpPr>
        <p:spPr>
          <a:xfrm>
            <a:off x="1562101" y="2352675"/>
            <a:ext cx="67722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FF0000"/>
                </a:solidFill>
                <a:latin typeface="+mn-lt"/>
              </a:rPr>
              <a:t>Non-fault-tolerant (NFT) Sensor Node Markov Model</a:t>
            </a:r>
            <a:endParaRPr lang="en-US" sz="2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933575" y="6076950"/>
            <a:ext cx="60102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FF0000"/>
                </a:solidFill>
                <a:latin typeface="+mn-lt"/>
              </a:rPr>
              <a:t>Fault-tolerant (FT) Sensor Node Markov Model</a:t>
            </a:r>
            <a:endParaRPr lang="en-US" sz="2200" b="1" dirty="0">
              <a:solidFill>
                <a:srgbClr val="FF0000"/>
              </a:solidFill>
              <a:latin typeface="+mn-lt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381002" y="1438275"/>
            <a:ext cx="2400298" cy="533400"/>
            <a:chOff x="381002" y="1438275"/>
            <a:chExt cx="2400298" cy="533400"/>
          </a:xfrm>
        </p:grpSpPr>
        <p:sp>
          <p:nvSpPr>
            <p:cNvPr id="136" name="TextBox 135"/>
            <p:cNvSpPr txBox="1"/>
            <p:nvPr/>
          </p:nvSpPr>
          <p:spPr>
            <a:xfrm>
              <a:off x="590550" y="1533525"/>
              <a:ext cx="21907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+mn-lt"/>
                </a:rPr>
                <a:t>=  Sensor failure rate</a:t>
              </a:r>
              <a:endParaRPr lang="en-US" sz="1600" b="1" dirty="0">
                <a:latin typeface="+mn-lt"/>
              </a:endParaRPr>
            </a:p>
          </p:txBody>
        </p:sp>
        <p:graphicFrame>
          <p:nvGraphicFramePr>
            <p:cNvPr id="574470" name="Object 6"/>
            <p:cNvGraphicFramePr>
              <a:graphicFrameLocks noChangeAspect="1"/>
            </p:cNvGraphicFramePr>
            <p:nvPr/>
          </p:nvGraphicFramePr>
          <p:xfrm>
            <a:off x="381002" y="1438275"/>
            <a:ext cx="384790" cy="533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74530" name="Equation" r:id="rId12" imgW="164880" imgH="228600" progId="Equation.3">
                    <p:embed/>
                  </p:oleObj>
                </mc:Choice>
                <mc:Fallback>
                  <p:oleObj name="Equation" r:id="rId12" imgW="164880" imgH="228600" progId="Equation.3">
                    <p:embed/>
                    <p:pic>
                      <p:nvPicPr>
                        <p:cNvPr id="0" name="Picture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1002" y="1438275"/>
                          <a:ext cx="384790" cy="5334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0" name="TextBox 59"/>
          <p:cNvSpPr txBox="1"/>
          <p:nvPr/>
        </p:nvSpPr>
        <p:spPr>
          <a:xfrm>
            <a:off x="342900" y="3914775"/>
            <a:ext cx="21907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latin typeface="+mn-lt"/>
              </a:rPr>
              <a:t>C</a:t>
            </a:r>
            <a:r>
              <a:rPr lang="en-US" sz="1600" b="1" dirty="0" smtClean="0">
                <a:latin typeface="+mn-lt"/>
              </a:rPr>
              <a:t>  =  Coverage factor</a:t>
            </a:r>
            <a:endParaRPr lang="en-US" sz="1600" b="1" dirty="0">
              <a:latin typeface="+mn-lt"/>
            </a:endParaRPr>
          </a:p>
        </p:txBody>
      </p:sp>
      <p:sp>
        <p:nvSpPr>
          <p:cNvPr id="61" name="Rectangular Callout 60"/>
          <p:cNvSpPr/>
          <p:nvPr/>
        </p:nvSpPr>
        <p:spPr bwMode="auto">
          <a:xfrm>
            <a:off x="636903" y="5067300"/>
            <a:ext cx="2820672" cy="952500"/>
          </a:xfrm>
          <a:prstGeom prst="wedgeRectCallout">
            <a:avLst>
              <a:gd name="adj1" fmla="val -27729"/>
              <a:gd name="adj2" fmla="val -138573"/>
            </a:avLst>
          </a:prstGeom>
          <a:solidFill>
            <a:srgbClr val="00B0F0">
              <a:alpha val="2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rPr>
              <a:t>Probability that the faulty sensor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1400" dirty="0" smtClean="0">
                <a:latin typeface="Times"/>
              </a:rPr>
              <a:t>is correctly diagnosed, disconnected,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rPr>
              <a:t>and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rPr>
              <a:t> replaced by a good inactive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1400" dirty="0" smtClean="0">
                <a:latin typeface="Times"/>
              </a:rPr>
              <a:t>spare sensor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25" name="Cloud Callout 24"/>
          <p:cNvSpPr/>
          <p:nvPr/>
        </p:nvSpPr>
        <p:spPr bwMode="auto">
          <a:xfrm>
            <a:off x="7372351" y="1228724"/>
            <a:ext cx="1171574" cy="1000125"/>
          </a:xfrm>
          <a:prstGeom prst="cloudCallout">
            <a:avLst>
              <a:gd name="adj1" fmla="val -79748"/>
              <a:gd name="adj2" fmla="val 11535"/>
            </a:avLst>
          </a:prstGeom>
          <a:solidFill>
            <a:srgbClr val="92D050">
              <a:alpha val="3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dirty="0" smtClean="0">
                <a:latin typeface="Times"/>
              </a:rPr>
              <a:t>Failed State</a:t>
            </a:r>
            <a:endParaRPr kumimoji="0" lang="en-US" sz="14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26" name="Cloud Callout 25"/>
          <p:cNvSpPr/>
          <p:nvPr/>
        </p:nvSpPr>
        <p:spPr bwMode="auto">
          <a:xfrm>
            <a:off x="6210301" y="5019674"/>
            <a:ext cx="1171574" cy="1000125"/>
          </a:xfrm>
          <a:prstGeom prst="cloudCallout">
            <a:avLst>
              <a:gd name="adj1" fmla="val -97635"/>
              <a:gd name="adj2" fmla="val 1059"/>
            </a:avLst>
          </a:prstGeom>
          <a:solidFill>
            <a:srgbClr val="92D050">
              <a:alpha val="3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dirty="0" smtClean="0">
                <a:latin typeface="Times"/>
              </a:rPr>
              <a:t>Failed State</a:t>
            </a:r>
            <a:endParaRPr kumimoji="0" lang="en-US" sz="14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27" name="Cloud Callout 26"/>
          <p:cNvSpPr/>
          <p:nvPr/>
        </p:nvSpPr>
        <p:spPr bwMode="auto">
          <a:xfrm>
            <a:off x="885825" y="800100"/>
            <a:ext cx="1428750" cy="714375"/>
          </a:xfrm>
          <a:prstGeom prst="cloudCallout">
            <a:avLst>
              <a:gd name="adj1" fmla="val 92787"/>
              <a:gd name="adj2" fmla="val 23730"/>
            </a:avLst>
          </a:prstGeom>
          <a:solidFill>
            <a:srgbClr val="92D050">
              <a:alpha val="3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dirty="0" smtClean="0">
                <a:latin typeface="Times"/>
              </a:rPr>
              <a:t>1 Non-Faulty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dirty="0">
                <a:latin typeface="Times"/>
              </a:rPr>
              <a:t>S</a:t>
            </a:r>
            <a:r>
              <a:rPr lang="en-US" sz="1400" b="1" dirty="0" smtClean="0">
                <a:latin typeface="Times"/>
              </a:rPr>
              <a:t>ensor</a:t>
            </a:r>
            <a:endParaRPr kumimoji="0" lang="en-US" sz="14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28" name="Cloud Callout 27"/>
          <p:cNvSpPr/>
          <p:nvPr/>
        </p:nvSpPr>
        <p:spPr bwMode="auto">
          <a:xfrm>
            <a:off x="942975" y="2886075"/>
            <a:ext cx="1457325" cy="714375"/>
          </a:xfrm>
          <a:prstGeom prst="cloudCallout">
            <a:avLst>
              <a:gd name="adj1" fmla="val 92787"/>
              <a:gd name="adj2" fmla="val 23730"/>
            </a:avLst>
          </a:prstGeom>
          <a:solidFill>
            <a:srgbClr val="92D050">
              <a:alpha val="3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dirty="0" smtClean="0">
                <a:latin typeface="Times"/>
              </a:rPr>
              <a:t>2 Non-Faulty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dirty="0">
                <a:latin typeface="Times"/>
              </a:rPr>
              <a:t>S</a:t>
            </a:r>
            <a:r>
              <a:rPr lang="en-US" sz="1400" b="1" dirty="0" smtClean="0">
                <a:latin typeface="Times"/>
              </a:rPr>
              <a:t>ensors</a:t>
            </a:r>
            <a:endParaRPr kumimoji="0" lang="en-US" sz="14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29" name="Cloud Callout 28"/>
          <p:cNvSpPr/>
          <p:nvPr/>
        </p:nvSpPr>
        <p:spPr bwMode="auto">
          <a:xfrm>
            <a:off x="7658100" y="3943350"/>
            <a:ext cx="1085850" cy="904874"/>
          </a:xfrm>
          <a:prstGeom prst="cloudCallout">
            <a:avLst>
              <a:gd name="adj1" fmla="val -27117"/>
              <a:gd name="adj2" fmla="val 163364"/>
            </a:avLst>
          </a:prstGeom>
          <a:solidFill>
            <a:srgbClr val="92D050">
              <a:alpha val="3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dirty="0" smtClean="0">
                <a:latin typeface="Times"/>
              </a:rPr>
              <a:t>Proposed </a:t>
            </a:r>
            <a:br>
              <a:rPr lang="en-US" sz="1400" b="1" dirty="0" smtClean="0">
                <a:latin typeface="Times"/>
              </a:rPr>
            </a:br>
            <a:r>
              <a:rPr lang="en-US" sz="1400" b="1" dirty="0" smtClean="0">
                <a:latin typeface="Times"/>
              </a:rPr>
              <a:t>Duplex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dirty="0" smtClean="0">
                <a:latin typeface="Times"/>
              </a:rPr>
              <a:t>Model</a:t>
            </a:r>
            <a:endParaRPr kumimoji="0" lang="en-US" sz="14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74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574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574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3" grpId="0" animBg="1"/>
      <p:bldP spid="34" grpId="0" animBg="1"/>
      <p:bldP spid="52" grpId="0" animBg="1"/>
      <p:bldP spid="54" grpId="0" animBg="1"/>
      <p:bldP spid="57" grpId="0"/>
      <p:bldP spid="58" grpId="0"/>
      <p:bldP spid="60" grpId="0"/>
      <p:bldP spid="61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95" name="Text Box 27"/>
          <p:cNvSpPr txBox="1">
            <a:spLocks noChangeArrowheads="1"/>
          </p:cNvSpPr>
          <p:nvPr/>
        </p:nvSpPr>
        <p:spPr bwMode="auto">
          <a:xfrm>
            <a:off x="363538" y="584200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/>
            <a:endParaRPr lang="en-US" sz="1600">
              <a:latin typeface="Tahoma" pitchFamily="48" charset="0"/>
            </a:endParaRPr>
          </a:p>
        </p:txBody>
      </p:sp>
      <p:sp>
        <p:nvSpPr>
          <p:cNvPr id="339996" name="Rectangle 28"/>
          <p:cNvSpPr>
            <a:spLocks noGrp="1" noChangeArrowheads="1"/>
          </p:cNvSpPr>
          <p:nvPr>
            <p:ph type="title"/>
          </p:nvPr>
        </p:nvSpPr>
        <p:spPr>
          <a:xfrm>
            <a:off x="263375" y="285250"/>
            <a:ext cx="8861950" cy="1143000"/>
          </a:xfrm>
        </p:spPr>
        <p:txBody>
          <a:bodyPr/>
          <a:lstStyle/>
          <a:p>
            <a:r>
              <a:rPr lang="en-US" sz="3400" dirty="0" smtClean="0"/>
              <a:t>FT Sensor Node Markov Model – </a:t>
            </a:r>
            <a:br>
              <a:rPr lang="en-US" sz="3400" dirty="0" smtClean="0"/>
            </a:br>
            <a:r>
              <a:rPr lang="en-US" sz="3400" dirty="0" smtClean="0"/>
              <a:t>Differential Equation Solutions</a:t>
            </a:r>
          </a:p>
        </p:txBody>
      </p:sp>
      <p:sp>
        <p:nvSpPr>
          <p:cNvPr id="340003" name="Rectangle 35"/>
          <p:cNvSpPr>
            <a:spLocks noChangeArrowheads="1"/>
          </p:cNvSpPr>
          <p:nvPr/>
        </p:nvSpPr>
        <p:spPr bwMode="auto">
          <a:xfrm>
            <a:off x="316832" y="1415160"/>
            <a:ext cx="8458200" cy="4995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lang="en-US" sz="1800" dirty="0" smtClean="0">
                <a:latin typeface="Times" pitchFamily="48" charset="0"/>
              </a:rPr>
              <a:t>Reliability</a:t>
            </a:r>
            <a:endParaRPr lang="en-US" sz="1800" dirty="0">
              <a:latin typeface="Times" pitchFamily="48" charset="0"/>
            </a:endParaRP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endParaRPr lang="en-US" sz="16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US" sz="1800" dirty="0" smtClean="0">
              <a:latin typeface="Times" pitchFamily="48" charset="0"/>
            </a:endParaRPr>
          </a:p>
          <a:p>
            <a:pPr marL="742950" lvl="1" indent="-285750" algn="l">
              <a:spcBef>
                <a:spcPct val="20000"/>
              </a:spcBef>
            </a:pPr>
            <a:r>
              <a:rPr lang="en-US" sz="1600" dirty="0" smtClean="0">
                <a:latin typeface="Times" pitchFamily="48" charset="0"/>
              </a:rPr>
              <a:t>where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1600" dirty="0" smtClean="0">
                <a:latin typeface="Times" pitchFamily="48" charset="0"/>
              </a:rPr>
              <a:t> </a:t>
            </a:r>
            <a:r>
              <a:rPr lang="en-US" sz="2000" i="1" dirty="0" smtClean="0">
                <a:latin typeface="Times" pitchFamily="48" charset="0"/>
              </a:rPr>
              <a:t>P</a:t>
            </a:r>
            <a:r>
              <a:rPr lang="en-US" sz="2000" i="1" baseline="-25000" dirty="0" smtClean="0">
                <a:latin typeface="Times" pitchFamily="48" charset="0"/>
              </a:rPr>
              <a:t>i </a:t>
            </a:r>
            <a:r>
              <a:rPr lang="en-US" sz="1600" dirty="0" smtClean="0">
                <a:latin typeface="Times" pitchFamily="48" charset="0"/>
              </a:rPr>
              <a:t>(t) =  Probability that sensor node will be in state </a:t>
            </a:r>
            <a:r>
              <a:rPr lang="en-US" sz="1600" i="1" dirty="0" err="1" smtClean="0">
                <a:latin typeface="Times" pitchFamily="48" charset="0"/>
              </a:rPr>
              <a:t>i</a:t>
            </a:r>
            <a:r>
              <a:rPr lang="en-US" sz="1600" dirty="0" smtClean="0">
                <a:latin typeface="Times" pitchFamily="48" charset="0"/>
              </a:rPr>
              <a:t> at time </a:t>
            </a:r>
            <a:r>
              <a:rPr lang="en-US" sz="1600" i="1" dirty="0" smtClean="0">
                <a:latin typeface="Times" pitchFamily="48" charset="0"/>
              </a:rPr>
              <a:t>t</a:t>
            </a:r>
            <a:endParaRPr lang="en-US" sz="16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US" sz="18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lang="en-US" sz="1800" dirty="0" smtClean="0">
                <a:latin typeface="Times" pitchFamily="48" charset="0"/>
              </a:rPr>
              <a:t>MTTF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endParaRPr lang="en-US" sz="16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US" sz="1800" dirty="0" smtClean="0">
              <a:latin typeface="Times" pitchFamily="48" charset="0"/>
            </a:endParaRPr>
          </a:p>
          <a:p>
            <a:pPr marL="742950" lvl="1" indent="-285750" algn="l">
              <a:spcBef>
                <a:spcPct val="20000"/>
              </a:spcBef>
            </a:pPr>
            <a:endParaRPr lang="en-US" sz="1800" dirty="0" smtClean="0">
              <a:latin typeface="Times" pitchFamily="48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lang="en-US" sz="1800" dirty="0" smtClean="0">
                <a:latin typeface="Times" pitchFamily="48" charset="0"/>
              </a:rPr>
              <a:t>Average Failure Rate (or Failures in Time (FIT))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endParaRPr lang="en-US" sz="1600" dirty="0" smtClean="0">
              <a:latin typeface="Times" pitchFamily="48" charset="0"/>
            </a:endParaRP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endParaRPr lang="en-US" sz="1600" dirty="0" smtClean="0">
              <a:latin typeface="Times" pitchFamily="48" charset="0"/>
            </a:endParaRPr>
          </a:p>
          <a:p>
            <a:pPr marL="742950" lvl="1" indent="-285750" algn="l">
              <a:spcBef>
                <a:spcPct val="20000"/>
              </a:spcBef>
            </a:pPr>
            <a:r>
              <a:rPr lang="en-US" sz="1600" dirty="0" smtClean="0">
                <a:latin typeface="Times" pitchFamily="48" charset="0"/>
              </a:rPr>
              <a:t>where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1600" dirty="0" smtClean="0">
                <a:latin typeface="Times" pitchFamily="48" charset="0"/>
              </a:rPr>
              <a:t> </a:t>
            </a:r>
            <a:r>
              <a:rPr lang="en-US" sz="1600" i="1" dirty="0" smtClean="0">
                <a:latin typeface="Times" pitchFamily="48" charset="0"/>
              </a:rPr>
              <a:t>k</a:t>
            </a:r>
            <a:r>
              <a:rPr lang="en-US" sz="1600" dirty="0" smtClean="0">
                <a:latin typeface="Times" pitchFamily="48" charset="0"/>
              </a:rPr>
              <a:t> denotes the average number of sensor node neighbors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1600" i="1" dirty="0" smtClean="0">
                <a:latin typeface="Times" pitchFamily="48" charset="0"/>
              </a:rPr>
              <a:t>k</a:t>
            </a:r>
            <a:r>
              <a:rPr lang="en-US" sz="1600" dirty="0" smtClean="0">
                <a:latin typeface="Times" pitchFamily="48" charset="0"/>
              </a:rPr>
              <a:t> is important as DFD algorithm’s accuracy depends upon </a:t>
            </a:r>
            <a:r>
              <a:rPr lang="en-US" sz="1600" i="1" dirty="0" smtClean="0">
                <a:latin typeface="Times" pitchFamily="48" charset="0"/>
              </a:rPr>
              <a:t>k</a:t>
            </a:r>
          </a:p>
          <a:p>
            <a:pPr marL="342900" indent="-342900" algn="l">
              <a:spcBef>
                <a:spcPct val="20000"/>
              </a:spcBef>
            </a:pPr>
            <a:endParaRPr lang="en-US" sz="1600" dirty="0" smtClean="0">
              <a:latin typeface="Times" pitchFamily="48" charset="0"/>
            </a:endParaRPr>
          </a:p>
        </p:txBody>
      </p:sp>
      <p:pic>
        <p:nvPicPr>
          <p:cNvPr id="57241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4075" y="1733550"/>
            <a:ext cx="3581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24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00225" y="3690938"/>
            <a:ext cx="428625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241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62263" y="5000625"/>
            <a:ext cx="252412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72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0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0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0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572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0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572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00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00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00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0003" grpId="0" build="p"/>
    </p:bldLst>
  </p:timing>
</p:sld>
</file>

<file path=ppt/theme/theme1.xml><?xml version="1.0" encoding="utf-8"?>
<a:theme xmlns:a="http://schemas.openxmlformats.org/drawingml/2006/main" name="PPT-white-2">
  <a:themeElements>
    <a:clrScheme name="PPT-white-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PT-white-2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PPT-white-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-white-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-white-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-white-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-white-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-white-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-white-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-white-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-white-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-white-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-white-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-white-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PPT-white-2</Template>
  <TotalTime>11488</TotalTime>
  <Words>1824</Words>
  <Application>Microsoft Macintosh PowerPoint</Application>
  <PresentationFormat>On-screen Show (4:3)</PresentationFormat>
  <Paragraphs>626</Paragraphs>
  <Slides>22</Slides>
  <Notes>22</Notes>
  <HiddenSlides>3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PPT-white-2</vt:lpstr>
      <vt:lpstr>Equation</vt:lpstr>
      <vt:lpstr>PowerPoint Presentation</vt:lpstr>
      <vt:lpstr>Wireless Sensor Networks (WSNs)</vt:lpstr>
      <vt:lpstr>WSN Design Challenges</vt:lpstr>
      <vt:lpstr>WSN Hierarchical View</vt:lpstr>
      <vt:lpstr>WSN Fault-Detection and Fault-Tolerance</vt:lpstr>
      <vt:lpstr>WSN Fault-Tolerance</vt:lpstr>
      <vt:lpstr>Contributions</vt:lpstr>
      <vt:lpstr>NFT and FT Sensor Node Markov Model</vt:lpstr>
      <vt:lpstr>FT Sensor Node Markov Model –  Differential Equation Solutions</vt:lpstr>
      <vt:lpstr>FT WSN Cluster Model</vt:lpstr>
      <vt:lpstr>FT WSN Cluster Markov Model –  Differential Equation Solutions (n = kmin+2)</vt:lpstr>
      <vt:lpstr>FT WSN Cluster Markov Model –  Differential Equation Solutions (n = kmin+2)</vt:lpstr>
      <vt:lpstr>FT WSN Model</vt:lpstr>
      <vt:lpstr>FT WSN Markov Model –  Differential Equation Solutions (N = Nmin+2)</vt:lpstr>
      <vt:lpstr>Experimental Results</vt:lpstr>
      <vt:lpstr>Results – MTTF FT &amp; NFT Sensor Nodes</vt:lpstr>
      <vt:lpstr>Results – Reliability FT &amp; NFT Sensor Node</vt:lpstr>
      <vt:lpstr>Results – MTTF FT &amp; NFT WSN Cluster</vt:lpstr>
      <vt:lpstr>Results – Reliability FT &amp; NFT WSN Cluster</vt:lpstr>
      <vt:lpstr>Results – MTTF FT &amp; NFT WSN</vt:lpstr>
      <vt:lpstr>Results – Reliability FT &amp; NFT WSN</vt:lpstr>
      <vt:lpstr>Conclusions</vt:lpstr>
    </vt:vector>
  </TitlesOfParts>
  <Company>Ann Gordon-Ross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Arslan Munir</dc:creator>
  <cp:lastModifiedBy>Ann Gordon-Ross</cp:lastModifiedBy>
  <cp:revision>929</cp:revision>
  <dcterms:created xsi:type="dcterms:W3CDTF">2009-10-11T18:34:47Z</dcterms:created>
  <dcterms:modified xsi:type="dcterms:W3CDTF">2011-08-01T17:46:01Z</dcterms:modified>
</cp:coreProperties>
</file>