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471" r:id="rId3"/>
    <p:sldId id="474" r:id="rId4"/>
    <p:sldId id="475" r:id="rId5"/>
    <p:sldId id="473" r:id="rId6"/>
    <p:sldId id="433" r:id="rId7"/>
    <p:sldId id="477" r:id="rId8"/>
    <p:sldId id="476" r:id="rId9"/>
    <p:sldId id="478" r:id="rId10"/>
    <p:sldId id="480" r:id="rId11"/>
    <p:sldId id="481" r:id="rId12"/>
    <p:sldId id="482" r:id="rId13"/>
    <p:sldId id="483" r:id="rId14"/>
    <p:sldId id="490" r:id="rId15"/>
    <p:sldId id="446" r:id="rId16"/>
    <p:sldId id="484" r:id="rId17"/>
    <p:sldId id="485" r:id="rId18"/>
    <p:sldId id="486" r:id="rId19"/>
    <p:sldId id="487" r:id="rId20"/>
    <p:sldId id="488" r:id="rId21"/>
    <p:sldId id="489" r:id="rId22"/>
    <p:sldId id="491" r:id="rId23"/>
    <p:sldId id="492" r:id="rId24"/>
    <p:sldId id="493" r:id="rId25"/>
    <p:sldId id="459" r:id="rId26"/>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B91DF"/>
    <a:srgbClr val="DB22A6"/>
    <a:srgbClr val="FFFF00"/>
    <a:srgbClr val="FF0000"/>
    <a:srgbClr val="DADADA"/>
    <a:srgbClr val="D5E467"/>
    <a:srgbClr val="E3D1E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74" autoAdjust="0"/>
    <p:restoredTop sz="99272" autoAdjust="0"/>
  </p:normalViewPr>
  <p:slideViewPr>
    <p:cSldViewPr snapToGrid="0">
      <p:cViewPr>
        <p:scale>
          <a:sx n="100" d="100"/>
          <a:sy n="100" d="100"/>
        </p:scale>
        <p:origin x="-52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0" d="100"/>
          <a:sy n="70" d="100"/>
        </p:scale>
        <p:origin x="-329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986C83-CED6-46A5-BACE-B3FE55D989AD}" type="datetimeFigureOut">
              <a:rPr lang="en-US" smtClean="0"/>
              <a:pPr/>
              <a:t>10/5/2011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D1294C-A325-48B4-9C38-792C63AFB59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a:lvl1pPr>
          </a:lstStyle>
          <a:p>
            <a:endParaRPr lang="en-US"/>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a:lvl1pPr>
          </a:lstStyle>
          <a:p>
            <a:fld id="{2654771C-BB30-445B-8653-2A3BA4A3F4B5}" type="datetimeFigureOut">
              <a:rPr lang="en-US"/>
              <a:pPr/>
              <a:t>10/5/2011</a:t>
            </a:fld>
            <a:endParaRPr lang="en-US"/>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endParaRPr 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19584CD0-639A-4BC0-8501-29713AABBFEE}"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58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0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accent2"/>
                </a:solidFill>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a:xfrm>
            <a:off x="6892925" y="6248400"/>
            <a:ext cx="1905000" cy="457200"/>
          </a:xfrm>
        </p:spPr>
        <p:txBody>
          <a:bodyPr/>
          <a:lstStyle>
            <a:lvl1pPr>
              <a:defRPr>
                <a:latin typeface="Times" pitchFamily="48" charset="0"/>
              </a:defRPr>
            </a:lvl1pPr>
          </a:lstStyle>
          <a:p>
            <a:fld id="{88D1A942-F44E-498C-A08A-3FE98F7FD2C2}" type="slidenum">
              <a:rPr lang="en-US" smtClean="0"/>
              <a:pPr/>
              <a:t>‹#›</a:t>
            </a:fld>
            <a:r>
              <a:rPr lang="en-US" dirty="0" smtClean="0"/>
              <a:t> of 37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2C1316-384F-40EC-A270-72F0F8684E3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6DAD97-6108-4C9C-88DF-C80096A81C3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E3B4F5-3279-42F3-B984-B2B466453F0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Slide Number Placeholder 7"/>
          <p:cNvSpPr>
            <a:spLocks noGrp="1"/>
          </p:cNvSpPr>
          <p:nvPr>
            <p:ph type="sldNum" sz="quarter" idx="11"/>
          </p:nvPr>
        </p:nvSpPr>
        <p:spPr/>
        <p:txBody>
          <a:bodyPr/>
          <a:lstStyle/>
          <a:p>
            <a:pPr>
              <a:defRPr/>
            </a:pPr>
            <a:fld id="{7E60CA43-FB71-4A6F-BFB3-52D25D400D18}" type="slidenum">
              <a:rPr lang="en-US" smtClean="0"/>
              <a:pPr>
                <a:defRPr/>
              </a:pPr>
              <a:t>‹#›</a:t>
            </a:fld>
            <a:endParaRPr lang="en-US" dirty="0"/>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00E37E-966C-48E7-8197-9618DAE5B0F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7E60CA43-FB71-4A6F-BFB3-52D25D400D18}" type="slidenum">
              <a:rPr lang="en-US" smtClean="0"/>
              <a:pPr>
                <a:defRPr/>
              </a:pPr>
              <a:t>‹#›</a:t>
            </a:fld>
            <a:endParaRPr lang="en-US" dirty="0"/>
          </a:p>
        </p:txBody>
      </p:sp>
      <p:sp>
        <p:nvSpPr>
          <p:cNvPr id="10" name="Footer Placeholder 9"/>
          <p:cNvSpPr>
            <a:spLocks noGrp="1"/>
          </p:cNvSpPr>
          <p:nvPr>
            <p:ph type="ftr" sz="quarter" idx="12"/>
          </p:nvPr>
        </p:nvSpPr>
        <p:spPr/>
        <p:txBody>
          <a:bodyPr/>
          <a:lstStyle/>
          <a:p>
            <a:pPr>
              <a:defRPr/>
            </a:pPr>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F9F0B35-CE42-430B-9984-8FBC465A953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C21825A-4733-4397-9A67-9ECC490E073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0539224-2F60-4024-9227-9176686FDF9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F0547C-C1A9-45DB-8D19-B187334CBA7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CED7AF-FFE3-4887-B4DB-DDD4FB2E05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Time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Times"/>
              </a:defRPr>
            </a:lvl1pPr>
          </a:lstStyle>
          <a:p>
            <a:pPr>
              <a:defRPr/>
            </a:pPr>
            <a:fld id="{7E60CA43-FB71-4A6F-BFB3-52D25D400D18}" type="slidenum">
              <a:rPr lang="en-US"/>
              <a:pPr>
                <a:defRPr/>
              </a:pPr>
              <a:t>‹#›</a:t>
            </a:fld>
            <a:endParaRPr lang="en-US"/>
          </a:p>
        </p:txBody>
      </p:sp>
      <p:pic>
        <p:nvPicPr>
          <p:cNvPr id="2055" name="Picture 7"/>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11" name="Rectangle 6"/>
          <p:cNvSpPr>
            <a:spLocks noChangeArrowheads="1"/>
          </p:cNvSpPr>
          <p:nvPr/>
        </p:nvSpPr>
        <p:spPr bwMode="auto">
          <a:xfrm>
            <a:off x="6705600" y="6400800"/>
            <a:ext cx="1905000" cy="457200"/>
          </a:xfrm>
          <a:prstGeom prst="rect">
            <a:avLst/>
          </a:prstGeom>
          <a:noFill/>
          <a:ln w="9525">
            <a:noFill/>
            <a:miter lim="800000"/>
            <a:headEnd/>
            <a:tailEnd/>
          </a:ln>
        </p:spPr>
        <p:txBody>
          <a:bodyPr/>
          <a:lstStyle/>
          <a:p>
            <a:pPr algn="r"/>
            <a:fld id="{72A85306-65AE-40DD-BE64-C0F568435330}" type="slidenum">
              <a:rPr lang="en-US" sz="1400">
                <a:latin typeface="Times" pitchFamily="48" charset="0"/>
              </a:rPr>
              <a:pPr algn="r"/>
              <a:t>‹#›</a:t>
            </a:fld>
            <a:r>
              <a:rPr lang="en-US" sz="1400" dirty="0">
                <a:latin typeface="Times" pitchFamily="48" charset="0"/>
              </a:rPr>
              <a:t> of</a:t>
            </a:r>
            <a:r>
              <a:rPr lang="en-US" sz="1400" dirty="0" smtClean="0">
                <a:latin typeface="Times" pitchFamily="48" charset="0"/>
              </a:rPr>
              <a:t> 25</a:t>
            </a:r>
            <a:endParaRPr lang="en-US" sz="1400" dirty="0">
              <a:latin typeface="Times" pitchFamily="48" charset="0"/>
            </a:endParaRPr>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Times"/>
        </a:defRPr>
      </a:lvl2pPr>
      <a:lvl3pPr algn="ctr" rtl="0" eaLnBrk="0" fontAlgn="base" hangingPunct="0">
        <a:spcBef>
          <a:spcPct val="0"/>
        </a:spcBef>
        <a:spcAft>
          <a:spcPct val="0"/>
        </a:spcAft>
        <a:defRPr sz="4400">
          <a:solidFill>
            <a:schemeClr val="accent2"/>
          </a:solidFill>
          <a:latin typeface="Times"/>
        </a:defRPr>
      </a:lvl3pPr>
      <a:lvl4pPr algn="ctr" rtl="0" eaLnBrk="0" fontAlgn="base" hangingPunct="0">
        <a:spcBef>
          <a:spcPct val="0"/>
        </a:spcBef>
        <a:spcAft>
          <a:spcPct val="0"/>
        </a:spcAft>
        <a:defRPr sz="4400">
          <a:solidFill>
            <a:schemeClr val="accent2"/>
          </a:solidFill>
          <a:latin typeface="Times"/>
        </a:defRPr>
      </a:lvl4pPr>
      <a:lvl5pPr algn="ctr" rtl="0" eaLnBrk="0" fontAlgn="base" hangingPunct="0">
        <a:spcBef>
          <a:spcPct val="0"/>
        </a:spcBef>
        <a:spcAft>
          <a:spcPct val="0"/>
        </a:spcAft>
        <a:defRPr sz="4400">
          <a:solidFill>
            <a:schemeClr val="accent2"/>
          </a:solidFill>
          <a:latin typeface="Times"/>
        </a:defRPr>
      </a:lvl5pPr>
      <a:lvl6pPr marL="457200" algn="ctr" rtl="0" fontAlgn="base">
        <a:spcBef>
          <a:spcPct val="0"/>
        </a:spcBef>
        <a:spcAft>
          <a:spcPct val="0"/>
        </a:spcAft>
        <a:defRPr sz="4400">
          <a:solidFill>
            <a:schemeClr val="accent2"/>
          </a:solidFill>
          <a:latin typeface="Times"/>
        </a:defRPr>
      </a:lvl6pPr>
      <a:lvl7pPr marL="914400" algn="ctr" rtl="0" fontAlgn="base">
        <a:spcBef>
          <a:spcPct val="0"/>
        </a:spcBef>
        <a:spcAft>
          <a:spcPct val="0"/>
        </a:spcAft>
        <a:defRPr sz="4400">
          <a:solidFill>
            <a:schemeClr val="accent2"/>
          </a:solidFill>
          <a:latin typeface="Times"/>
        </a:defRPr>
      </a:lvl7pPr>
      <a:lvl8pPr marL="1371600" algn="ctr" rtl="0" fontAlgn="base">
        <a:spcBef>
          <a:spcPct val="0"/>
        </a:spcBef>
        <a:spcAft>
          <a:spcPct val="0"/>
        </a:spcAft>
        <a:defRPr sz="4400">
          <a:solidFill>
            <a:schemeClr val="accent2"/>
          </a:solidFill>
          <a:latin typeface="Times"/>
        </a:defRPr>
      </a:lvl8pPr>
      <a:lvl9pPr marL="1828800" algn="ctr" rtl="0" fontAlgn="base">
        <a:spcBef>
          <a:spcPct val="0"/>
        </a:spcBef>
        <a:spcAft>
          <a:spcPct val="0"/>
        </a:spcAft>
        <a:defRPr sz="4400">
          <a:solidFill>
            <a:schemeClr val="accent2"/>
          </a:solidFill>
          <a:latin typeface="Times"/>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fld id="{7CE337C3-B2F9-4F09-9D70-D70087ECCB0F}" type="slidenum">
              <a:rPr lang="en-US"/>
              <a:pPr/>
              <a:t>1</a:t>
            </a:fld>
            <a:r>
              <a:rPr lang="en-US" dirty="0"/>
              <a:t> of </a:t>
            </a:r>
            <a:r>
              <a:rPr lang="en-US" dirty="0" smtClean="0"/>
              <a:t>25</a:t>
            </a:r>
            <a:endParaRPr lang="en-US" dirty="0"/>
          </a:p>
        </p:txBody>
      </p:sp>
      <p:sp>
        <p:nvSpPr>
          <p:cNvPr id="4101" name="Rectangle 5"/>
          <p:cNvSpPr>
            <a:spLocks noChangeArrowheads="1"/>
          </p:cNvSpPr>
          <p:nvPr/>
        </p:nvSpPr>
        <p:spPr bwMode="auto">
          <a:xfrm>
            <a:off x="-595747" y="488311"/>
            <a:ext cx="10523519" cy="1693862"/>
          </a:xfrm>
          <a:prstGeom prst="rect">
            <a:avLst/>
          </a:prstGeom>
          <a:noFill/>
          <a:ln w="9525">
            <a:noFill/>
            <a:miter lim="800000"/>
            <a:headEnd/>
            <a:tailEnd/>
          </a:ln>
          <a:effectLst/>
        </p:spPr>
        <p:txBody>
          <a:bodyPr anchor="b"/>
          <a:lstStyle/>
          <a:p>
            <a:r>
              <a:rPr lang="en-US" sz="4000" dirty="0" smtClean="0">
                <a:solidFill>
                  <a:schemeClr val="accent2"/>
                </a:solidFill>
              </a:rPr>
              <a:t>A </a:t>
            </a:r>
            <a:r>
              <a:rPr lang="en-US" sz="4000" dirty="0" err="1" smtClean="0">
                <a:solidFill>
                  <a:schemeClr val="accent2"/>
                </a:solidFill>
              </a:rPr>
              <a:t>Queueing</a:t>
            </a:r>
            <a:r>
              <a:rPr lang="en-US" sz="4000" dirty="0" smtClean="0">
                <a:solidFill>
                  <a:schemeClr val="accent2"/>
                </a:solidFill>
              </a:rPr>
              <a:t> Theoretic Approach for </a:t>
            </a:r>
          </a:p>
          <a:p>
            <a:r>
              <a:rPr lang="en-US" sz="4000" dirty="0" smtClean="0">
                <a:solidFill>
                  <a:schemeClr val="accent2"/>
                </a:solidFill>
              </a:rPr>
              <a:t>Performance Evaluation of Low-Power </a:t>
            </a:r>
          </a:p>
          <a:p>
            <a:r>
              <a:rPr lang="en-US" sz="4000" dirty="0" smtClean="0">
                <a:solidFill>
                  <a:schemeClr val="accent2"/>
                </a:solidFill>
              </a:rPr>
              <a:t>Multi-core Embedded Systems</a:t>
            </a:r>
            <a:endParaRPr lang="en-US" sz="4000" dirty="0">
              <a:solidFill>
                <a:schemeClr val="accent2"/>
              </a:solidFill>
            </a:endParaRPr>
          </a:p>
        </p:txBody>
      </p:sp>
      <p:sp>
        <p:nvSpPr>
          <p:cNvPr id="4102" name="Rectangle 6"/>
          <p:cNvSpPr>
            <a:spLocks noChangeArrowheads="1"/>
          </p:cNvSpPr>
          <p:nvPr/>
        </p:nvSpPr>
        <p:spPr bwMode="auto">
          <a:xfrm>
            <a:off x="457200" y="2409824"/>
            <a:ext cx="8077200" cy="1676401"/>
          </a:xfrm>
          <a:prstGeom prst="rect">
            <a:avLst/>
          </a:prstGeom>
          <a:noFill/>
          <a:ln w="9525">
            <a:noFill/>
            <a:miter lim="800000"/>
            <a:headEnd/>
            <a:tailEnd/>
          </a:ln>
          <a:effectLst/>
        </p:spPr>
        <p:txBody>
          <a:bodyPr lIns="73025" tIns="36512" rIns="73025" bIns="36512"/>
          <a:lstStyle/>
          <a:p>
            <a:pPr>
              <a:spcBef>
                <a:spcPct val="20000"/>
              </a:spcBef>
            </a:pPr>
            <a:r>
              <a:rPr lang="en-US" sz="1800" dirty="0" smtClean="0"/>
              <a:t>Arslan </a:t>
            </a:r>
            <a:r>
              <a:rPr lang="en-US" sz="1800" dirty="0" err="1" smtClean="0"/>
              <a:t>Munir</a:t>
            </a:r>
            <a:r>
              <a:rPr lang="en-US" sz="1800" dirty="0" smtClean="0"/>
              <a:t>, </a:t>
            </a:r>
            <a:r>
              <a:rPr lang="en-US" sz="1800" b="1" u="sng" dirty="0" smtClean="0"/>
              <a:t>Ann Gordon-Ross</a:t>
            </a:r>
            <a:r>
              <a:rPr lang="en-US" sz="1800" b="1" u="sng" baseline="30000" dirty="0" smtClean="0"/>
              <a:t>+ </a:t>
            </a:r>
            <a:r>
              <a:rPr lang="en-US" sz="1800" dirty="0" smtClean="0"/>
              <a:t>, and Sanjay </a:t>
            </a:r>
            <a:r>
              <a:rPr lang="en-US" sz="1800" dirty="0" err="1" smtClean="0"/>
              <a:t>Ranka</a:t>
            </a:r>
            <a:r>
              <a:rPr lang="en-US" sz="1800" dirty="0" smtClean="0"/>
              <a:t>*</a:t>
            </a:r>
          </a:p>
          <a:p>
            <a:pPr>
              <a:spcBef>
                <a:spcPct val="20000"/>
              </a:spcBef>
            </a:pPr>
            <a:endParaRPr lang="en-US" sz="800" i="1" baseline="30000" dirty="0" smtClean="0"/>
          </a:p>
          <a:p>
            <a:pPr>
              <a:lnSpc>
                <a:spcPts val="1500"/>
              </a:lnSpc>
              <a:spcBef>
                <a:spcPct val="20000"/>
              </a:spcBef>
            </a:pPr>
            <a:r>
              <a:rPr lang="en-US" sz="2000" i="1" dirty="0" smtClean="0"/>
              <a:t>Department </a:t>
            </a:r>
            <a:r>
              <a:rPr lang="en-US" sz="2000" i="1" dirty="0"/>
              <a:t>of Electrical and Computer </a:t>
            </a:r>
            <a:r>
              <a:rPr lang="en-US" sz="2000" i="1" dirty="0" smtClean="0"/>
              <a:t>Engineering</a:t>
            </a:r>
          </a:p>
          <a:p>
            <a:pPr>
              <a:lnSpc>
                <a:spcPts val="1500"/>
              </a:lnSpc>
              <a:spcBef>
                <a:spcPct val="20000"/>
              </a:spcBef>
            </a:pPr>
            <a:r>
              <a:rPr lang="en-US" sz="2000" i="1" dirty="0" smtClean="0"/>
              <a:t>*Department of Computer and Information Science and Engineering</a:t>
            </a:r>
            <a:endParaRPr lang="en-US" sz="2000" i="1" dirty="0"/>
          </a:p>
          <a:p>
            <a:pPr>
              <a:lnSpc>
                <a:spcPts val="1100"/>
              </a:lnSpc>
              <a:spcBef>
                <a:spcPct val="20000"/>
              </a:spcBef>
            </a:pPr>
            <a:r>
              <a:rPr lang="en-US" sz="2000" i="1" dirty="0"/>
              <a:t>University of </a:t>
            </a:r>
            <a:r>
              <a:rPr lang="en-US" sz="2000" i="1" dirty="0" smtClean="0"/>
              <a:t>Florida, Gainesville, Florida, USA</a:t>
            </a:r>
          </a:p>
          <a:p>
            <a:pPr>
              <a:lnSpc>
                <a:spcPts val="1100"/>
              </a:lnSpc>
              <a:spcBef>
                <a:spcPct val="20000"/>
              </a:spcBef>
            </a:pPr>
            <a:endParaRPr lang="en-US" sz="2000" i="1" dirty="0" smtClean="0"/>
          </a:p>
        </p:txBody>
      </p:sp>
      <p:sp>
        <p:nvSpPr>
          <p:cNvPr id="4103" name="Text Box 7"/>
          <p:cNvSpPr txBox="1">
            <a:spLocks noChangeArrowheads="1"/>
          </p:cNvSpPr>
          <p:nvPr/>
        </p:nvSpPr>
        <p:spPr bwMode="auto">
          <a:xfrm>
            <a:off x="95249" y="6008668"/>
            <a:ext cx="5095876" cy="738664"/>
          </a:xfrm>
          <a:prstGeom prst="rect">
            <a:avLst/>
          </a:prstGeom>
          <a:noFill/>
          <a:ln w="9525">
            <a:noFill/>
            <a:miter lim="800000"/>
            <a:headEnd type="none" w="sm" len="sm"/>
            <a:tailEnd type="none" w="med" len="lg"/>
          </a:ln>
          <a:effectLst/>
        </p:spPr>
        <p:txBody>
          <a:bodyPr wrap="square">
            <a:spAutoFit/>
          </a:bodyPr>
          <a:lstStyle/>
          <a:p>
            <a:r>
              <a:rPr lang="en-US" sz="1400" i="1" dirty="0" smtClean="0">
                <a:latin typeface="Times New Roman" pitchFamily="48" charset="0"/>
              </a:rPr>
              <a:t>This work was supported by the Natural Sciences and Engineering Research Council of  Canada (NSERC) and the National Science Foundation (NSF) (CNS-0953447 and CNS-0905308)</a:t>
            </a:r>
            <a:endParaRPr lang="en-US" sz="1400" i="1" dirty="0">
              <a:latin typeface="Times New Roman" pitchFamily="48" charset="0"/>
            </a:endParaRPr>
          </a:p>
        </p:txBody>
      </p:sp>
      <p:sp>
        <p:nvSpPr>
          <p:cNvPr id="4105" name="Text Box 9"/>
          <p:cNvSpPr txBox="1">
            <a:spLocks noChangeArrowheads="1"/>
          </p:cNvSpPr>
          <p:nvPr/>
        </p:nvSpPr>
        <p:spPr bwMode="auto">
          <a:xfrm>
            <a:off x="273050" y="5092700"/>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4106" name="Text Box 10"/>
          <p:cNvSpPr txBox="1">
            <a:spLocks noChangeArrowheads="1"/>
          </p:cNvSpPr>
          <p:nvPr/>
        </p:nvSpPr>
        <p:spPr bwMode="auto">
          <a:xfrm>
            <a:off x="507575" y="4248150"/>
            <a:ext cx="5029200" cy="581025"/>
          </a:xfrm>
          <a:prstGeom prst="rect">
            <a:avLst/>
          </a:prstGeom>
          <a:noFill/>
          <a:ln w="9525">
            <a:noFill/>
            <a:miter lim="800000"/>
            <a:headEnd/>
            <a:tailEnd/>
          </a:ln>
          <a:effectLst/>
        </p:spPr>
        <p:txBody>
          <a:bodyPr>
            <a:spAutoFit/>
          </a:bodyPr>
          <a:lstStyle/>
          <a:p>
            <a:pPr algn="l" eaLnBrk="1" hangingPunct="1"/>
            <a:r>
              <a:rPr lang="en-US" sz="1600" baseline="30000" dirty="0">
                <a:latin typeface="Tahoma" pitchFamily="48" charset="0"/>
              </a:rPr>
              <a:t>+ </a:t>
            </a:r>
            <a:r>
              <a:rPr lang="en-US" sz="1600" dirty="0">
                <a:latin typeface="Tahoma" pitchFamily="48" charset="0"/>
              </a:rPr>
              <a:t>Also</a:t>
            </a:r>
            <a:r>
              <a:rPr lang="en-US" sz="1600" dirty="0" smtClean="0">
                <a:latin typeface="Tahoma" pitchFamily="48" charset="0"/>
              </a:rPr>
              <a:t> affiliated </a:t>
            </a:r>
            <a:r>
              <a:rPr lang="en-US" sz="1600" dirty="0">
                <a:latin typeface="Tahoma" pitchFamily="48" charset="0"/>
              </a:rPr>
              <a:t>with NSF Center for High-Performance </a:t>
            </a:r>
            <a:r>
              <a:rPr lang="en-US" sz="1600" dirty="0" smtClean="0">
                <a:latin typeface="Tahoma" pitchFamily="48" charset="0"/>
              </a:rPr>
              <a:t>Reconfigurable </a:t>
            </a:r>
            <a:r>
              <a:rPr lang="en-US" sz="1600" dirty="0">
                <a:latin typeface="Tahoma" pitchFamily="48" charset="0"/>
              </a:rPr>
              <a:t>Computing </a:t>
            </a:r>
          </a:p>
        </p:txBody>
      </p:sp>
      <p:pic>
        <p:nvPicPr>
          <p:cNvPr id="4107" name="Picture 11"/>
          <p:cNvPicPr>
            <a:picLocks noChangeAspect="1" noChangeArrowheads="1"/>
          </p:cNvPicPr>
          <p:nvPr/>
        </p:nvPicPr>
        <p:blipFill>
          <a:blip r:embed="rId3" cstate="print"/>
          <a:srcRect/>
          <a:stretch>
            <a:fillRect/>
          </a:stretch>
        </p:blipFill>
        <p:spPr bwMode="auto">
          <a:xfrm>
            <a:off x="5686425" y="4219575"/>
            <a:ext cx="2181225" cy="619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ed Rectangular Callout 43"/>
          <p:cNvSpPr/>
          <p:nvPr/>
        </p:nvSpPr>
        <p:spPr bwMode="auto">
          <a:xfrm>
            <a:off x="6029326" y="1066799"/>
            <a:ext cx="3000374" cy="1104901"/>
          </a:xfrm>
          <a:prstGeom prst="wedgeRoundRectCallout">
            <a:avLst>
              <a:gd name="adj1" fmla="val 37711"/>
              <a:gd name="adj2" fmla="val 127872"/>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dirty="0" smtClean="0">
                <a:latin typeface="Times" pitchFamily="18" charset="0"/>
              </a:rPr>
              <a:t>In the product-form </a:t>
            </a:r>
            <a:r>
              <a:rPr lang="en-US" sz="1400" dirty="0" err="1" smtClean="0">
                <a:latin typeface="Times" pitchFamily="18" charset="0"/>
              </a:rPr>
              <a:t>queueing</a:t>
            </a:r>
            <a:r>
              <a:rPr lang="en-US" sz="1400" dirty="0" smtClean="0">
                <a:latin typeface="Times" pitchFamily="18" charset="0"/>
              </a:rPr>
              <a:t> network, </a:t>
            </a:r>
          </a:p>
          <a:p>
            <a:r>
              <a:rPr lang="en-US" sz="1400" dirty="0" smtClean="0">
                <a:latin typeface="Times" pitchFamily="18" charset="0"/>
              </a:rPr>
              <a:t>the </a:t>
            </a:r>
            <a:r>
              <a:rPr lang="en-US" sz="1400" b="1" dirty="0" smtClean="0">
                <a:solidFill>
                  <a:srgbClr val="008000"/>
                </a:solidFill>
                <a:latin typeface="Times" pitchFamily="18" charset="0"/>
              </a:rPr>
              <a:t>joint probability</a:t>
            </a:r>
            <a:r>
              <a:rPr lang="en-US" sz="1400" dirty="0" smtClean="0">
                <a:latin typeface="Times" pitchFamily="18" charset="0"/>
              </a:rPr>
              <a:t> of the queue sizes </a:t>
            </a:r>
          </a:p>
          <a:p>
            <a:r>
              <a:rPr lang="en-US" sz="1400" dirty="0" smtClean="0">
                <a:latin typeface="Times" pitchFamily="18" charset="0"/>
              </a:rPr>
              <a:t>in the network is a product of the </a:t>
            </a:r>
          </a:p>
          <a:p>
            <a:r>
              <a:rPr lang="en-US" sz="1400" dirty="0" smtClean="0">
                <a:latin typeface="Times" pitchFamily="18" charset="0"/>
              </a:rPr>
              <a:t>probabilities for the individual </a:t>
            </a:r>
          </a:p>
          <a:p>
            <a:r>
              <a:rPr lang="en-US" sz="1400" dirty="0" smtClean="0">
                <a:latin typeface="Times" pitchFamily="18" charset="0"/>
              </a:rPr>
              <a:t>service centers’ queue sizes</a:t>
            </a:r>
          </a:p>
        </p:txBody>
      </p:sp>
      <p:sp>
        <p:nvSpPr>
          <p:cNvPr id="339996" name="Rectangle 28"/>
          <p:cNvSpPr>
            <a:spLocks noGrp="1" noChangeArrowheads="1"/>
          </p:cNvSpPr>
          <p:nvPr>
            <p:ph type="title"/>
          </p:nvPr>
        </p:nvSpPr>
        <p:spPr>
          <a:xfrm>
            <a:off x="28575" y="87523"/>
            <a:ext cx="9058275" cy="1143000"/>
          </a:xfrm>
        </p:spPr>
        <p:txBody>
          <a:bodyPr/>
          <a:lstStyle/>
          <a:p>
            <a:r>
              <a:rPr lang="en-US" sz="4000" dirty="0" err="1" smtClean="0"/>
              <a:t>Queueing</a:t>
            </a:r>
            <a:r>
              <a:rPr lang="en-US" sz="4000" dirty="0" smtClean="0"/>
              <a:t> Network Modeling Terminology</a:t>
            </a:r>
          </a:p>
        </p:txBody>
      </p:sp>
      <p:sp>
        <p:nvSpPr>
          <p:cNvPr id="340003" name="Rectangle 35"/>
          <p:cNvSpPr>
            <a:spLocks noChangeArrowheads="1"/>
          </p:cNvSpPr>
          <p:nvPr/>
        </p:nvSpPr>
        <p:spPr bwMode="auto">
          <a:xfrm>
            <a:off x="354932" y="1315460"/>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sp>
        <p:nvSpPr>
          <p:cNvPr id="13" name="Rectangle 12"/>
          <p:cNvSpPr/>
          <p:nvPr/>
        </p:nvSpPr>
        <p:spPr bwMode="auto">
          <a:xfrm>
            <a:off x="3228975" y="1133476"/>
            <a:ext cx="2609850" cy="885804"/>
          </a:xfrm>
          <a:prstGeom prst="rect">
            <a:avLst/>
          </a:prstGeom>
          <a:solidFill>
            <a:srgbClr val="00B05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a:rPr>
              <a:t>Queueing</a:t>
            </a:r>
            <a:r>
              <a:rPr kumimoji="0" lang="en-US" sz="2000" b="1" i="0" u="none" strike="noStrike" cap="none" normalizeH="0" baseline="0" dirty="0" smtClean="0">
                <a:ln>
                  <a:noFill/>
                </a:ln>
                <a:solidFill>
                  <a:schemeClr val="tx1"/>
                </a:solidFill>
                <a:effectLst/>
                <a:latin typeface="Times"/>
              </a:rPr>
              <a:t> Network </a:t>
            </a:r>
          </a:p>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a:rPr>
              <a:t>for Multi-core </a:t>
            </a:r>
          </a:p>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a:rPr>
              <a:t>Embedded Systems</a:t>
            </a:r>
            <a:endParaRPr kumimoji="0" lang="en-US" sz="2000" b="1" i="0" u="none" strike="noStrike" cap="none" normalizeH="0" baseline="0" dirty="0" smtClean="0">
              <a:ln>
                <a:noFill/>
              </a:ln>
              <a:solidFill>
                <a:schemeClr val="tx1"/>
              </a:solidFill>
              <a:effectLst/>
              <a:latin typeface="Times"/>
            </a:endParaRPr>
          </a:p>
        </p:txBody>
      </p:sp>
      <p:sp>
        <p:nvSpPr>
          <p:cNvPr id="14" name="Rectangle 13"/>
          <p:cNvSpPr/>
          <p:nvPr/>
        </p:nvSpPr>
        <p:spPr bwMode="auto">
          <a:xfrm>
            <a:off x="476250" y="3057503"/>
            <a:ext cx="790575"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Jobs</a:t>
            </a:r>
          </a:p>
        </p:txBody>
      </p:sp>
      <p:sp>
        <p:nvSpPr>
          <p:cNvPr id="15" name="Rectangle 14"/>
          <p:cNvSpPr/>
          <p:nvPr/>
        </p:nvSpPr>
        <p:spPr bwMode="auto">
          <a:xfrm>
            <a:off x="2152650" y="3038453"/>
            <a:ext cx="914400"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Times"/>
              </a:rPr>
              <a:t>Service </a:t>
            </a:r>
          </a:p>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Times"/>
              </a:rPr>
              <a:t>Centers</a:t>
            </a:r>
            <a:endParaRPr kumimoji="0" lang="en-US" sz="1600" b="1" i="0" u="none" strike="noStrike" cap="none" normalizeH="0" baseline="0" dirty="0" smtClean="0">
              <a:ln>
                <a:noFill/>
              </a:ln>
              <a:solidFill>
                <a:schemeClr val="tx1"/>
              </a:solidFill>
              <a:effectLst/>
              <a:latin typeface="Times"/>
            </a:endParaRPr>
          </a:p>
        </p:txBody>
      </p:sp>
      <p:sp>
        <p:nvSpPr>
          <p:cNvPr id="16" name="Rectangle 15"/>
          <p:cNvSpPr/>
          <p:nvPr/>
        </p:nvSpPr>
        <p:spPr bwMode="auto">
          <a:xfrm>
            <a:off x="5762626" y="3028928"/>
            <a:ext cx="942974"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Times"/>
              </a:rPr>
              <a:t>Chains</a:t>
            </a:r>
            <a:endParaRPr kumimoji="0" lang="en-US" sz="1600" b="1" i="0" u="none" strike="noStrike" cap="none" normalizeH="0" baseline="0" dirty="0" smtClean="0">
              <a:ln>
                <a:noFill/>
              </a:ln>
              <a:solidFill>
                <a:schemeClr val="tx1"/>
              </a:solidFill>
              <a:effectLst/>
              <a:latin typeface="Times"/>
            </a:endParaRPr>
          </a:p>
        </p:txBody>
      </p:sp>
      <p:sp>
        <p:nvSpPr>
          <p:cNvPr id="17" name="Rectangle 16"/>
          <p:cNvSpPr/>
          <p:nvPr/>
        </p:nvSpPr>
        <p:spPr bwMode="auto">
          <a:xfrm>
            <a:off x="4038600" y="3028928"/>
            <a:ext cx="1000125"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Open or </a:t>
            </a:r>
          </a:p>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Times"/>
              </a:rPr>
              <a:t>Closed</a:t>
            </a:r>
            <a:endParaRPr kumimoji="0" lang="en-US" sz="1600" b="1" i="0" u="none" strike="noStrike" cap="none" normalizeH="0" baseline="0" dirty="0" smtClean="0">
              <a:ln>
                <a:noFill/>
              </a:ln>
              <a:solidFill>
                <a:schemeClr val="tx1"/>
              </a:solidFill>
              <a:effectLst/>
              <a:latin typeface="Times"/>
            </a:endParaRPr>
          </a:p>
        </p:txBody>
      </p:sp>
      <p:cxnSp>
        <p:nvCxnSpPr>
          <p:cNvPr id="20" name="Straight Connector 19"/>
          <p:cNvCxnSpPr>
            <a:stCxn id="13" idx="2"/>
          </p:cNvCxnSpPr>
          <p:nvPr/>
        </p:nvCxnSpPr>
        <p:spPr bwMode="auto">
          <a:xfrm flipH="1">
            <a:off x="4532104" y="2019280"/>
            <a:ext cx="1796" cy="54023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a:endCxn id="14" idx="0"/>
          </p:cNvCxnSpPr>
          <p:nvPr/>
        </p:nvCxnSpPr>
        <p:spPr bwMode="auto">
          <a:xfrm>
            <a:off x="855272" y="2577662"/>
            <a:ext cx="16266" cy="47984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a:endCxn id="15" idx="0"/>
          </p:cNvCxnSpPr>
          <p:nvPr/>
        </p:nvCxnSpPr>
        <p:spPr bwMode="auto">
          <a:xfrm>
            <a:off x="2608417" y="2584310"/>
            <a:ext cx="1433" cy="4541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a:endCxn id="17" idx="0"/>
          </p:cNvCxnSpPr>
          <p:nvPr/>
        </p:nvCxnSpPr>
        <p:spPr bwMode="auto">
          <a:xfrm>
            <a:off x="4534983" y="2571909"/>
            <a:ext cx="3680" cy="4570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a:endCxn id="36" idx="0"/>
          </p:cNvCxnSpPr>
          <p:nvPr/>
        </p:nvCxnSpPr>
        <p:spPr bwMode="auto">
          <a:xfrm>
            <a:off x="8047013" y="2578560"/>
            <a:ext cx="11137" cy="4598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p:cNvCxnSpPr>
            <a:endCxn id="16" idx="0"/>
          </p:cNvCxnSpPr>
          <p:nvPr/>
        </p:nvCxnSpPr>
        <p:spPr bwMode="auto">
          <a:xfrm>
            <a:off x="6225940" y="2571909"/>
            <a:ext cx="8173" cy="4570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857250" y="2571750"/>
            <a:ext cx="719137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Rectangle 35"/>
          <p:cNvSpPr/>
          <p:nvPr/>
        </p:nvSpPr>
        <p:spPr bwMode="auto">
          <a:xfrm>
            <a:off x="7381875" y="3038453"/>
            <a:ext cx="1352550"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Product-form</a:t>
            </a:r>
          </a:p>
        </p:txBody>
      </p:sp>
      <p:sp>
        <p:nvSpPr>
          <p:cNvPr id="26" name="Rounded Rectangular Callout 25"/>
          <p:cNvSpPr/>
          <p:nvPr/>
        </p:nvSpPr>
        <p:spPr bwMode="auto">
          <a:xfrm>
            <a:off x="94809" y="4143375"/>
            <a:ext cx="2248341" cy="1838325"/>
          </a:xfrm>
          <a:prstGeom prst="wedgeRoundRectCallout">
            <a:avLst>
              <a:gd name="adj1" fmla="val -24282"/>
              <a:gd name="adj2" fmla="val -73293"/>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pitchFamily="48" charset="0"/>
              </a:rPr>
              <a:t> Decomposed workloads </a:t>
            </a:r>
          </a:p>
          <a:p>
            <a:pPr algn="l"/>
            <a:r>
              <a:rPr lang="en-US" sz="1400" dirty="0" smtClean="0">
                <a:latin typeface="Times" pitchFamily="48" charset="0"/>
              </a:rPr>
              <a:t>    or tasks resulting from </a:t>
            </a:r>
          </a:p>
          <a:p>
            <a:pPr algn="l"/>
            <a:r>
              <a:rPr lang="en-US" sz="1400" dirty="0" smtClean="0">
                <a:latin typeface="Times" pitchFamily="48" charset="0"/>
              </a:rPr>
              <a:t>    parallelizing an </a:t>
            </a:r>
          </a:p>
          <a:p>
            <a:pPr algn="l"/>
            <a:r>
              <a:rPr lang="en-US" sz="1400" dirty="0" smtClean="0">
                <a:latin typeface="Times" pitchFamily="48" charset="0"/>
              </a:rPr>
              <a:t>    application or even </a:t>
            </a:r>
          </a:p>
          <a:p>
            <a:pPr algn="l"/>
            <a:r>
              <a:rPr lang="en-US" sz="1400" dirty="0" smtClean="0">
                <a:latin typeface="Times" pitchFamily="48" charset="0"/>
              </a:rPr>
              <a:t>    independent workloads</a:t>
            </a:r>
          </a:p>
          <a:p>
            <a:pPr algn="l">
              <a:buFont typeface="Wingdings" pitchFamily="2" charset="2"/>
              <a:buChar char="Ø"/>
            </a:pPr>
            <a:r>
              <a:rPr lang="en-US" sz="1400" dirty="0" smtClean="0">
                <a:latin typeface="Times" pitchFamily="48" charset="0"/>
              </a:rPr>
              <a:t> Jobs can be viewed as </a:t>
            </a:r>
          </a:p>
          <a:p>
            <a:pPr algn="l"/>
            <a:r>
              <a:rPr lang="en-US" sz="1400" dirty="0" smtClean="0">
                <a:latin typeface="Times" pitchFamily="48" charset="0"/>
              </a:rPr>
              <a:t>    customers in </a:t>
            </a:r>
            <a:r>
              <a:rPr lang="en-US" sz="1400" dirty="0" err="1" smtClean="0">
                <a:latin typeface="Times" pitchFamily="48" charset="0"/>
              </a:rPr>
              <a:t>queueing</a:t>
            </a:r>
            <a:r>
              <a:rPr lang="en-US" sz="1400" dirty="0" smtClean="0">
                <a:latin typeface="Times" pitchFamily="48" charset="0"/>
              </a:rPr>
              <a:t> </a:t>
            </a:r>
          </a:p>
          <a:p>
            <a:pPr algn="l"/>
            <a:r>
              <a:rPr lang="en-US" sz="1400" dirty="0" smtClean="0">
                <a:latin typeface="Times" pitchFamily="48" charset="0"/>
              </a:rPr>
              <a:t>    networks context</a:t>
            </a:r>
            <a:endParaRPr lang="en-US" sz="1400" dirty="0" smtClean="0">
              <a:latin typeface="Times"/>
            </a:endParaRPr>
          </a:p>
        </p:txBody>
      </p:sp>
      <p:sp>
        <p:nvSpPr>
          <p:cNvPr id="27" name="Rounded Rectangular Callout 26"/>
          <p:cNvSpPr/>
          <p:nvPr/>
        </p:nvSpPr>
        <p:spPr bwMode="auto">
          <a:xfrm>
            <a:off x="2571308" y="4019550"/>
            <a:ext cx="3534217" cy="2371726"/>
          </a:xfrm>
          <a:prstGeom prst="wedgeRoundRectCallout">
            <a:avLst>
              <a:gd name="adj1" fmla="val -49387"/>
              <a:gd name="adj2" fmla="val -63540"/>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pitchFamily="48" charset="0"/>
              </a:rPr>
              <a:t> Serves jobs in the </a:t>
            </a:r>
            <a:r>
              <a:rPr lang="en-US" sz="1400" dirty="0" err="1" smtClean="0">
                <a:latin typeface="Times" pitchFamily="48" charset="0"/>
              </a:rPr>
              <a:t>queueing</a:t>
            </a:r>
            <a:r>
              <a:rPr lang="en-US" sz="1400" dirty="0" smtClean="0">
                <a:latin typeface="Times" pitchFamily="48" charset="0"/>
              </a:rPr>
              <a:t> network </a:t>
            </a:r>
          </a:p>
          <a:p>
            <a:pPr algn="l">
              <a:buFont typeface="Wingdings" pitchFamily="2" charset="2"/>
              <a:buChar char="Ø"/>
            </a:pPr>
            <a:r>
              <a:rPr lang="en-US" sz="1400" dirty="0" smtClean="0">
                <a:latin typeface="Times" pitchFamily="48" charset="0"/>
              </a:rPr>
              <a:t> Service center </a:t>
            </a:r>
            <a:r>
              <a:rPr lang="en-US" sz="1400" b="1" dirty="0" smtClean="0">
                <a:solidFill>
                  <a:srgbClr val="FF0000"/>
                </a:solidFill>
                <a:latin typeface="Times" pitchFamily="48" charset="0"/>
              </a:rPr>
              <a:t>examples</a:t>
            </a:r>
            <a:r>
              <a:rPr lang="en-US" sz="1400" dirty="0" smtClean="0">
                <a:latin typeface="Times" pitchFamily="48" charset="0"/>
              </a:rPr>
              <a:t> include processor </a:t>
            </a:r>
          </a:p>
          <a:p>
            <a:pPr algn="l"/>
            <a:r>
              <a:rPr lang="en-US" sz="1400" dirty="0" smtClean="0">
                <a:latin typeface="Times" pitchFamily="48" charset="0"/>
              </a:rPr>
              <a:t>    core, L1-I cache, L1-D cache, L2 cache, </a:t>
            </a:r>
          </a:p>
          <a:p>
            <a:pPr algn="l"/>
            <a:r>
              <a:rPr lang="en-US" sz="1400" dirty="0" smtClean="0">
                <a:latin typeface="Times" pitchFamily="48" charset="0"/>
              </a:rPr>
              <a:t>    and main memory (MM)</a:t>
            </a:r>
          </a:p>
          <a:p>
            <a:pPr algn="l">
              <a:buFont typeface="Wingdings" pitchFamily="2" charset="2"/>
              <a:buChar char="Ø"/>
            </a:pPr>
            <a:r>
              <a:rPr lang="en-US" sz="1400" dirty="0" smtClean="0">
                <a:latin typeface="Times" pitchFamily="48" charset="0"/>
              </a:rPr>
              <a:t> A service center consists of one or more </a:t>
            </a:r>
          </a:p>
          <a:p>
            <a:pPr algn="l"/>
            <a:r>
              <a:rPr lang="en-US" sz="1400" dirty="0" smtClean="0">
                <a:latin typeface="Times" pitchFamily="48" charset="0"/>
              </a:rPr>
              <a:t>    queues to hold jobs waiting for service </a:t>
            </a:r>
          </a:p>
          <a:p>
            <a:pPr algn="l">
              <a:buFont typeface="Wingdings" pitchFamily="2" charset="2"/>
              <a:buChar char="Ø"/>
            </a:pPr>
            <a:r>
              <a:rPr lang="en-US" sz="1400" dirty="0" smtClean="0">
                <a:latin typeface="Times" pitchFamily="48" charset="0"/>
              </a:rPr>
              <a:t> Arriving jobs enter the service center’s </a:t>
            </a:r>
          </a:p>
          <a:p>
            <a:pPr algn="l"/>
            <a:r>
              <a:rPr lang="en-US" sz="1400" dirty="0" smtClean="0">
                <a:latin typeface="Times" pitchFamily="48" charset="0"/>
              </a:rPr>
              <a:t>    queue and a </a:t>
            </a:r>
            <a:r>
              <a:rPr lang="en-US" sz="1400" b="1" dirty="0" smtClean="0">
                <a:solidFill>
                  <a:srgbClr val="FF0000"/>
                </a:solidFill>
                <a:latin typeface="Times" pitchFamily="48" charset="0"/>
              </a:rPr>
              <a:t>scheduling discipline</a:t>
            </a:r>
            <a:r>
              <a:rPr lang="en-US" sz="1400" dirty="0" smtClean="0">
                <a:latin typeface="Times" pitchFamily="48" charset="0"/>
              </a:rPr>
              <a:t> </a:t>
            </a:r>
          </a:p>
          <a:p>
            <a:pPr algn="l"/>
            <a:r>
              <a:rPr lang="en-US" sz="1400" dirty="0" smtClean="0">
                <a:latin typeface="Times" pitchFamily="48" charset="0"/>
              </a:rPr>
              <a:t>   (e.g., FCFS, priority)  selects the next job </a:t>
            </a:r>
          </a:p>
          <a:p>
            <a:pPr algn="l"/>
            <a:r>
              <a:rPr lang="en-US" sz="1400" dirty="0" smtClean="0">
                <a:latin typeface="Times" pitchFamily="48" charset="0"/>
              </a:rPr>
              <a:t>   to be served when a service center </a:t>
            </a:r>
          </a:p>
          <a:p>
            <a:pPr algn="l"/>
            <a:r>
              <a:rPr lang="en-US" sz="1400" dirty="0" smtClean="0">
                <a:latin typeface="Times" pitchFamily="48" charset="0"/>
              </a:rPr>
              <a:t>   becomes idle</a:t>
            </a:r>
            <a:endParaRPr lang="en-US" sz="1400" dirty="0" smtClean="0">
              <a:latin typeface="Times"/>
            </a:endParaRPr>
          </a:p>
        </p:txBody>
      </p:sp>
      <p:sp>
        <p:nvSpPr>
          <p:cNvPr id="28" name="Rounded Rectangular Callout 27"/>
          <p:cNvSpPr/>
          <p:nvPr/>
        </p:nvSpPr>
        <p:spPr bwMode="auto">
          <a:xfrm>
            <a:off x="152400" y="1038225"/>
            <a:ext cx="2876549" cy="1476375"/>
          </a:xfrm>
          <a:prstGeom prst="wedgeRoundRectCallout">
            <a:avLst>
              <a:gd name="adj1" fmla="val 85400"/>
              <a:gd name="adj2" fmla="val 84603"/>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pitchFamily="48" charset="0"/>
              </a:rPr>
              <a:t> A queuing network is </a:t>
            </a:r>
            <a:r>
              <a:rPr lang="en-US" sz="1400" b="1" dirty="0" smtClean="0">
                <a:solidFill>
                  <a:srgbClr val="008000"/>
                </a:solidFill>
                <a:latin typeface="Times" pitchFamily="48" charset="0"/>
              </a:rPr>
              <a:t>open</a:t>
            </a:r>
            <a:r>
              <a:rPr lang="en-US" sz="1400" dirty="0" smtClean="0">
                <a:latin typeface="Times" pitchFamily="48" charset="0"/>
              </a:rPr>
              <a:t> if jobs </a:t>
            </a:r>
          </a:p>
          <a:p>
            <a:pPr algn="l"/>
            <a:r>
              <a:rPr lang="en-US" sz="1400" dirty="0" smtClean="0">
                <a:latin typeface="Times" pitchFamily="48" charset="0"/>
              </a:rPr>
              <a:t>    arrive from an external source, </a:t>
            </a:r>
          </a:p>
          <a:p>
            <a:pPr algn="l"/>
            <a:r>
              <a:rPr lang="en-US" sz="1400" dirty="0" smtClean="0">
                <a:latin typeface="Times" pitchFamily="48" charset="0"/>
              </a:rPr>
              <a:t>    spends time in the network, </a:t>
            </a:r>
          </a:p>
          <a:p>
            <a:pPr algn="l"/>
            <a:r>
              <a:rPr lang="en-US" sz="1400" dirty="0" smtClean="0">
                <a:latin typeface="Times" pitchFamily="48" charset="0"/>
              </a:rPr>
              <a:t>    and then departs </a:t>
            </a:r>
          </a:p>
          <a:p>
            <a:pPr algn="l">
              <a:buFont typeface="Wingdings" pitchFamily="2" charset="2"/>
              <a:buChar char="Ø"/>
            </a:pPr>
            <a:r>
              <a:rPr lang="en-US" sz="1400" dirty="0" smtClean="0">
                <a:latin typeface="Times" pitchFamily="48" charset="0"/>
              </a:rPr>
              <a:t> A queuing network is </a:t>
            </a:r>
            <a:r>
              <a:rPr lang="en-US" sz="1400" b="1" dirty="0" smtClean="0">
                <a:solidFill>
                  <a:srgbClr val="008000"/>
                </a:solidFill>
                <a:latin typeface="Times" pitchFamily="48" charset="0"/>
              </a:rPr>
              <a:t>closed</a:t>
            </a:r>
            <a:r>
              <a:rPr lang="en-US" sz="1400" dirty="0" smtClean="0">
                <a:latin typeface="Times" pitchFamily="48" charset="0"/>
              </a:rPr>
              <a:t> if </a:t>
            </a:r>
          </a:p>
          <a:p>
            <a:pPr algn="l"/>
            <a:r>
              <a:rPr lang="en-US" sz="1400" dirty="0" smtClean="0">
                <a:latin typeface="Times" pitchFamily="48" charset="0"/>
              </a:rPr>
              <a:t>    a fixed number of jobs circulate </a:t>
            </a:r>
          </a:p>
          <a:p>
            <a:pPr algn="l"/>
            <a:r>
              <a:rPr lang="en-US" sz="1400" dirty="0" smtClean="0">
                <a:latin typeface="Times" pitchFamily="48" charset="0"/>
              </a:rPr>
              <a:t>    among the service centers</a:t>
            </a:r>
          </a:p>
        </p:txBody>
      </p:sp>
      <p:sp>
        <p:nvSpPr>
          <p:cNvPr id="29" name="Rounded Rectangular Callout 28"/>
          <p:cNvSpPr/>
          <p:nvPr/>
        </p:nvSpPr>
        <p:spPr bwMode="auto">
          <a:xfrm>
            <a:off x="6333684" y="4076701"/>
            <a:ext cx="2495991" cy="2247900"/>
          </a:xfrm>
          <a:prstGeom prst="wedgeRoundRectCallout">
            <a:avLst>
              <a:gd name="adj1" fmla="val -51755"/>
              <a:gd name="adj2" fmla="val -67499"/>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pitchFamily="48" charset="0"/>
              </a:rPr>
              <a:t> A queuing network is </a:t>
            </a:r>
            <a:r>
              <a:rPr lang="en-US" sz="1400" b="1" dirty="0" smtClean="0">
                <a:solidFill>
                  <a:srgbClr val="FF0000"/>
                </a:solidFill>
                <a:latin typeface="Times" pitchFamily="48" charset="0"/>
              </a:rPr>
              <a:t>single-</a:t>
            </a:r>
          </a:p>
          <a:p>
            <a:pPr algn="l"/>
            <a:r>
              <a:rPr lang="en-US" sz="1400" b="1" dirty="0" smtClean="0">
                <a:solidFill>
                  <a:srgbClr val="FF0000"/>
                </a:solidFill>
                <a:latin typeface="Times" pitchFamily="48" charset="0"/>
              </a:rPr>
              <a:t>   chain</a:t>
            </a:r>
            <a:r>
              <a:rPr lang="en-US" sz="1400" dirty="0" smtClean="0">
                <a:latin typeface="Times" pitchFamily="48" charset="0"/>
              </a:rPr>
              <a:t> if all jobs possess the </a:t>
            </a:r>
          </a:p>
          <a:p>
            <a:pPr algn="l"/>
            <a:r>
              <a:rPr lang="en-US" sz="1400" dirty="0" smtClean="0">
                <a:latin typeface="Times" pitchFamily="48" charset="0"/>
              </a:rPr>
              <a:t>   same characteristics </a:t>
            </a:r>
          </a:p>
          <a:p>
            <a:pPr algn="l"/>
            <a:r>
              <a:rPr lang="en-US" sz="1400" dirty="0" smtClean="0">
                <a:latin typeface="Times" pitchFamily="48" charset="0"/>
              </a:rPr>
              <a:t>   (e.g., arrival rates) and are </a:t>
            </a:r>
          </a:p>
          <a:p>
            <a:pPr algn="l"/>
            <a:r>
              <a:rPr lang="en-US" sz="1400" dirty="0" smtClean="0">
                <a:latin typeface="Times" pitchFamily="48" charset="0"/>
              </a:rPr>
              <a:t>    serviced by the same service </a:t>
            </a:r>
          </a:p>
          <a:p>
            <a:pPr algn="l"/>
            <a:r>
              <a:rPr lang="en-US" sz="1400" dirty="0" smtClean="0">
                <a:latin typeface="Times" pitchFamily="48" charset="0"/>
              </a:rPr>
              <a:t>    centers in the same order</a:t>
            </a:r>
          </a:p>
          <a:p>
            <a:pPr algn="l">
              <a:buFont typeface="Wingdings" pitchFamily="2" charset="2"/>
              <a:buChar char="Ø"/>
            </a:pPr>
            <a:r>
              <a:rPr lang="en-US" sz="1400" dirty="0" smtClean="0">
                <a:latin typeface="Times" pitchFamily="48" charset="0"/>
              </a:rPr>
              <a:t> If different jobs can belong </a:t>
            </a:r>
          </a:p>
          <a:p>
            <a:pPr algn="l"/>
            <a:r>
              <a:rPr lang="en-US" sz="1400" dirty="0" smtClean="0">
                <a:latin typeface="Times" pitchFamily="48" charset="0"/>
              </a:rPr>
              <a:t>     to different chains, the </a:t>
            </a:r>
          </a:p>
          <a:p>
            <a:pPr algn="l"/>
            <a:r>
              <a:rPr lang="en-US" sz="1400" dirty="0" smtClean="0">
                <a:latin typeface="Times" pitchFamily="48" charset="0"/>
              </a:rPr>
              <a:t>     network is a </a:t>
            </a:r>
            <a:r>
              <a:rPr lang="en-US" sz="1400" b="1" dirty="0" smtClean="0">
                <a:solidFill>
                  <a:srgbClr val="FF0000"/>
                </a:solidFill>
                <a:latin typeface="Times" pitchFamily="48" charset="0"/>
              </a:rPr>
              <a:t>multi-chain</a:t>
            </a:r>
            <a:r>
              <a:rPr lang="en-US" sz="1400" dirty="0" smtClean="0">
                <a:latin typeface="Times" pitchFamily="48" charset="0"/>
              </a:rPr>
              <a:t> </a:t>
            </a:r>
          </a:p>
          <a:p>
            <a:pPr algn="l"/>
            <a:r>
              <a:rPr lang="en-US" sz="1400" dirty="0" smtClean="0">
                <a:latin typeface="Times" pitchFamily="48" charset="0"/>
              </a:rPr>
              <a:t>    </a:t>
            </a:r>
            <a:r>
              <a:rPr lang="en-US" sz="1400" dirty="0" err="1" smtClean="0">
                <a:latin typeface="Times" pitchFamily="48" charset="0"/>
              </a:rPr>
              <a:t>queueing</a:t>
            </a:r>
            <a:r>
              <a:rPr lang="en-US" sz="1400" dirty="0" smtClean="0">
                <a:latin typeface="Times" pitchFamily="48" charset="0"/>
              </a:rPr>
              <a:t> network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blinds(horizontal)">
                                      <p:cBhvr>
                                        <p:cTn id="11" dur="500"/>
                                        <p:tgtEl>
                                          <p:spTgt spid="20"/>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linds(horizontal)">
                                      <p:cBhvr>
                                        <p:cTn id="15" dur="500"/>
                                        <p:tgtEl>
                                          <p:spTgt spid="31"/>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dissolve">
                                      <p:cBhvr>
                                        <p:cTn id="19" dur="500"/>
                                        <p:tgtEl>
                                          <p:spTgt spid="21"/>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par>
                          <p:cTn id="24" fill="hold">
                            <p:stCondLst>
                              <p:cond delay="2500"/>
                            </p:stCondLst>
                            <p:childTnLst>
                              <p:par>
                                <p:cTn id="25" presetID="3" presetClass="entr" presetSubtype="10"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linds(horizontal)">
                                      <p:cBhvr>
                                        <p:cTn id="27" dur="500"/>
                                        <p:tgtEl>
                                          <p:spTgt spid="22"/>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linds(horizontal)">
                                      <p:cBhvr>
                                        <p:cTn id="31" dur="500"/>
                                        <p:tgtEl>
                                          <p:spTgt spid="15"/>
                                        </p:tgtEl>
                                      </p:cBhvr>
                                    </p:animEffect>
                                  </p:childTnLst>
                                </p:cTn>
                              </p:par>
                            </p:childTnLst>
                          </p:cTn>
                        </p:par>
                        <p:par>
                          <p:cTn id="32" fill="hold">
                            <p:stCondLst>
                              <p:cond delay="3500"/>
                            </p:stCondLst>
                            <p:childTnLst>
                              <p:par>
                                <p:cTn id="33" presetID="3" presetClass="entr" presetSubtype="10" fill="hold"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linds(horizontal)">
                                      <p:cBhvr>
                                        <p:cTn id="35" dur="500"/>
                                        <p:tgtEl>
                                          <p:spTgt spid="23"/>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linds(horizontal)">
                                      <p:cBhvr>
                                        <p:cTn id="39" dur="500"/>
                                        <p:tgtEl>
                                          <p:spTgt spid="17"/>
                                        </p:tgtEl>
                                      </p:cBhvr>
                                    </p:animEffect>
                                  </p:childTnLst>
                                </p:cTn>
                              </p:par>
                            </p:childTnLst>
                          </p:cTn>
                        </p:par>
                        <p:par>
                          <p:cTn id="40" fill="hold">
                            <p:stCondLst>
                              <p:cond delay="4500"/>
                            </p:stCondLst>
                            <p:childTnLst>
                              <p:par>
                                <p:cTn id="41" presetID="3" presetClass="entr" presetSubtype="10" fill="hold"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blinds(horizontal)">
                                      <p:cBhvr>
                                        <p:cTn id="43" dur="500"/>
                                        <p:tgtEl>
                                          <p:spTgt spid="25"/>
                                        </p:tgtEl>
                                      </p:cBhvr>
                                    </p:animEffect>
                                  </p:childTnLst>
                                </p:cTn>
                              </p:par>
                            </p:childTnLst>
                          </p:cTn>
                        </p:par>
                        <p:par>
                          <p:cTn id="44" fill="hold">
                            <p:stCondLst>
                              <p:cond delay="5000"/>
                            </p:stCondLst>
                            <p:childTnLst>
                              <p:par>
                                <p:cTn id="45" presetID="3" presetClass="entr" presetSubtype="10"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500"/>
                                        <p:tgtEl>
                                          <p:spTgt spid="16"/>
                                        </p:tgtEl>
                                      </p:cBhvr>
                                    </p:animEffect>
                                  </p:childTnLst>
                                </p:cTn>
                              </p:par>
                            </p:childTnLst>
                          </p:cTn>
                        </p:par>
                        <p:par>
                          <p:cTn id="48" fill="hold">
                            <p:stCondLst>
                              <p:cond delay="5500"/>
                            </p:stCondLst>
                            <p:childTnLst>
                              <p:par>
                                <p:cTn id="49" presetID="3" presetClass="entr" presetSubtype="10" fill="hold"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linds(horizontal)">
                                      <p:cBhvr>
                                        <p:cTn id="51" dur="500"/>
                                        <p:tgtEl>
                                          <p:spTgt spid="24"/>
                                        </p:tgtEl>
                                      </p:cBhvr>
                                    </p:animEffect>
                                  </p:childTnLst>
                                </p:cTn>
                              </p:par>
                            </p:childTnLst>
                          </p:cTn>
                        </p:par>
                        <p:par>
                          <p:cTn id="52" fill="hold">
                            <p:stCondLst>
                              <p:cond delay="6000"/>
                            </p:stCondLst>
                            <p:childTnLst>
                              <p:par>
                                <p:cTn id="53" presetID="3" presetClass="entr" presetSubtype="10"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blinds(horizontal)">
                                      <p:cBhvr>
                                        <p:cTn id="55" dur="500"/>
                                        <p:tgtEl>
                                          <p:spTgt spid="36"/>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blinds(horizontal)">
                                      <p:cBhvr>
                                        <p:cTn id="60" dur="500"/>
                                        <p:tgtEl>
                                          <p:spTgt spid="26"/>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blinds(horizontal)">
                                      <p:cBhvr>
                                        <p:cTn id="65" dur="500"/>
                                        <p:tgtEl>
                                          <p:spTgt spid="27"/>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blinds(horizontal)">
                                      <p:cBhvr>
                                        <p:cTn id="70" dur="500"/>
                                        <p:tgtEl>
                                          <p:spTgt spid="28"/>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blinds(horizontal)">
                                      <p:cBhvr>
                                        <p:cTn id="75" dur="500"/>
                                        <p:tgtEl>
                                          <p:spTgt spid="29"/>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blinds(horizontal)">
                                      <p:cBhvr>
                                        <p:cTn id="80"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13" grpId="0" animBg="1"/>
      <p:bldP spid="14" grpId="0" animBg="1"/>
      <p:bldP spid="15" grpId="0" animBg="1"/>
      <p:bldP spid="16" grpId="0" animBg="1"/>
      <p:bldP spid="17" grpId="0" animBg="1"/>
      <p:bldP spid="36" grpId="0" animBg="1"/>
      <p:bldP spid="26" grpId="0" animBg="1"/>
      <p:bldP spid="27" grpId="0" animBg="1"/>
      <p:bldP spid="28" grpId="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6" name="Rectangle 28"/>
          <p:cNvSpPr>
            <a:spLocks noGrp="1" noChangeArrowheads="1"/>
          </p:cNvSpPr>
          <p:nvPr>
            <p:ph type="title"/>
          </p:nvPr>
        </p:nvSpPr>
        <p:spPr>
          <a:xfrm>
            <a:off x="28575" y="87523"/>
            <a:ext cx="9058275" cy="1143000"/>
          </a:xfrm>
        </p:spPr>
        <p:txBody>
          <a:bodyPr/>
          <a:lstStyle/>
          <a:p>
            <a:r>
              <a:rPr lang="en-US" sz="4000" dirty="0" err="1" smtClean="0"/>
              <a:t>Queueing</a:t>
            </a:r>
            <a:r>
              <a:rPr lang="en-US" sz="4000" dirty="0" smtClean="0"/>
              <a:t> Network Modeling Terminology</a:t>
            </a:r>
          </a:p>
        </p:txBody>
      </p:sp>
      <p:sp>
        <p:nvSpPr>
          <p:cNvPr id="340003" name="Rectangle 35"/>
          <p:cNvSpPr>
            <a:spLocks noChangeArrowheads="1"/>
          </p:cNvSpPr>
          <p:nvPr/>
        </p:nvSpPr>
        <p:spPr bwMode="auto">
          <a:xfrm>
            <a:off x="354932" y="1648835"/>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sp>
        <p:nvSpPr>
          <p:cNvPr id="13" name="Rectangle 12"/>
          <p:cNvSpPr/>
          <p:nvPr/>
        </p:nvSpPr>
        <p:spPr bwMode="auto">
          <a:xfrm>
            <a:off x="3228975" y="1466851"/>
            <a:ext cx="2609850" cy="885804"/>
          </a:xfrm>
          <a:prstGeom prst="rect">
            <a:avLst/>
          </a:prstGeom>
          <a:solidFill>
            <a:srgbClr val="00B05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a:rPr>
              <a:t>Queueing</a:t>
            </a:r>
            <a:r>
              <a:rPr kumimoji="0" lang="en-US" sz="2000" b="1" i="0" u="none" strike="noStrike" cap="none" normalizeH="0" baseline="0" dirty="0" smtClean="0">
                <a:ln>
                  <a:noFill/>
                </a:ln>
                <a:solidFill>
                  <a:schemeClr val="tx1"/>
                </a:solidFill>
                <a:effectLst/>
                <a:latin typeface="Times"/>
              </a:rPr>
              <a:t> Network </a:t>
            </a:r>
          </a:p>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a:rPr>
              <a:t>Performance Metrics</a:t>
            </a:r>
            <a:endParaRPr kumimoji="0" lang="en-US" sz="2000" b="1" i="0" u="none" strike="noStrike" cap="none" normalizeH="0" baseline="0" dirty="0" smtClean="0">
              <a:ln>
                <a:noFill/>
              </a:ln>
              <a:solidFill>
                <a:schemeClr val="tx1"/>
              </a:solidFill>
              <a:effectLst/>
              <a:latin typeface="Times"/>
            </a:endParaRPr>
          </a:p>
        </p:txBody>
      </p:sp>
      <p:sp>
        <p:nvSpPr>
          <p:cNvPr id="14" name="Rectangle 13"/>
          <p:cNvSpPr/>
          <p:nvPr/>
        </p:nvSpPr>
        <p:spPr bwMode="auto">
          <a:xfrm>
            <a:off x="904876" y="3362303"/>
            <a:ext cx="1447800"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Response </a:t>
            </a:r>
            <a:r>
              <a:rPr lang="en-US" sz="1600" b="1" dirty="0" smtClean="0">
                <a:latin typeface="Times"/>
              </a:rPr>
              <a:t>Time </a:t>
            </a:r>
            <a:endParaRPr kumimoji="0" lang="en-US" sz="1600" b="1" i="0" u="none" strike="noStrike" cap="none" normalizeH="0" baseline="0" dirty="0" smtClean="0">
              <a:ln>
                <a:noFill/>
              </a:ln>
              <a:solidFill>
                <a:schemeClr val="tx1"/>
              </a:solidFill>
              <a:effectLst/>
              <a:latin typeface="Times"/>
            </a:endParaRPr>
          </a:p>
        </p:txBody>
      </p:sp>
      <p:sp>
        <p:nvSpPr>
          <p:cNvPr id="17" name="Rectangle 16"/>
          <p:cNvSpPr/>
          <p:nvPr/>
        </p:nvSpPr>
        <p:spPr bwMode="auto">
          <a:xfrm>
            <a:off x="3867150" y="3362303"/>
            <a:ext cx="1352550"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Throughput</a:t>
            </a:r>
          </a:p>
        </p:txBody>
      </p:sp>
      <p:cxnSp>
        <p:nvCxnSpPr>
          <p:cNvPr id="20" name="Straight Connector 19"/>
          <p:cNvCxnSpPr>
            <a:stCxn id="13" idx="2"/>
          </p:cNvCxnSpPr>
          <p:nvPr/>
        </p:nvCxnSpPr>
        <p:spPr bwMode="auto">
          <a:xfrm flipH="1">
            <a:off x="4532104" y="2352655"/>
            <a:ext cx="1796" cy="54023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flipH="1">
            <a:off x="1628775" y="2914650"/>
            <a:ext cx="1" cy="447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4534983" y="2905284"/>
            <a:ext cx="3680" cy="4570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a:endCxn id="36" idx="0"/>
          </p:cNvCxnSpPr>
          <p:nvPr/>
        </p:nvCxnSpPr>
        <p:spPr bwMode="auto">
          <a:xfrm>
            <a:off x="7543800" y="2914650"/>
            <a:ext cx="0" cy="44765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flipV="1">
            <a:off x="1628775" y="2905125"/>
            <a:ext cx="5915025" cy="952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Rectangle 35"/>
          <p:cNvSpPr/>
          <p:nvPr/>
        </p:nvSpPr>
        <p:spPr bwMode="auto">
          <a:xfrm>
            <a:off x="6867525" y="3362303"/>
            <a:ext cx="1352550" cy="657225"/>
          </a:xfrm>
          <a:prstGeom prst="rect">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Utilization</a:t>
            </a:r>
          </a:p>
        </p:txBody>
      </p:sp>
      <p:sp>
        <p:nvSpPr>
          <p:cNvPr id="26" name="Rounded Rectangular Callout 25"/>
          <p:cNvSpPr/>
          <p:nvPr/>
        </p:nvSpPr>
        <p:spPr bwMode="auto">
          <a:xfrm>
            <a:off x="704410" y="4457700"/>
            <a:ext cx="1991166" cy="1838325"/>
          </a:xfrm>
          <a:prstGeom prst="wedgeRoundRectCallout">
            <a:avLst>
              <a:gd name="adj1" fmla="val -24282"/>
              <a:gd name="adj2" fmla="val -73811"/>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dirty="0" smtClean="0">
                <a:latin typeface="Times" pitchFamily="48" charset="0"/>
              </a:rPr>
              <a:t>The response time is  </a:t>
            </a:r>
          </a:p>
          <a:p>
            <a:r>
              <a:rPr lang="en-US" sz="1400" dirty="0" smtClean="0">
                <a:latin typeface="Times" pitchFamily="48" charset="0"/>
              </a:rPr>
              <a:t>the amount of time a  </a:t>
            </a:r>
          </a:p>
          <a:p>
            <a:r>
              <a:rPr lang="en-US" sz="1400" dirty="0" smtClean="0">
                <a:latin typeface="Times" pitchFamily="48" charset="0"/>
              </a:rPr>
              <a:t>job spends at the service </a:t>
            </a:r>
          </a:p>
          <a:p>
            <a:r>
              <a:rPr lang="en-US" sz="1400" dirty="0" smtClean="0">
                <a:latin typeface="Times" pitchFamily="48" charset="0"/>
              </a:rPr>
              <a:t>center including the </a:t>
            </a:r>
          </a:p>
          <a:p>
            <a:r>
              <a:rPr lang="en-US" sz="1400" b="1" dirty="0" err="1" smtClean="0">
                <a:solidFill>
                  <a:srgbClr val="FF0000"/>
                </a:solidFill>
                <a:latin typeface="Times" pitchFamily="48" charset="0"/>
              </a:rPr>
              <a:t>queueing</a:t>
            </a:r>
            <a:r>
              <a:rPr lang="en-US" sz="1400" b="1" dirty="0" smtClean="0">
                <a:solidFill>
                  <a:srgbClr val="FF0000"/>
                </a:solidFill>
                <a:latin typeface="Times" pitchFamily="48" charset="0"/>
              </a:rPr>
              <a:t> delay</a:t>
            </a:r>
            <a:r>
              <a:rPr lang="en-US" sz="1400" dirty="0" smtClean="0">
                <a:latin typeface="Times" pitchFamily="48" charset="0"/>
              </a:rPr>
              <a:t> (the </a:t>
            </a:r>
          </a:p>
          <a:p>
            <a:r>
              <a:rPr lang="en-US" sz="1400" dirty="0" smtClean="0">
                <a:latin typeface="Times" pitchFamily="48" charset="0"/>
              </a:rPr>
              <a:t>amount of time a job </a:t>
            </a:r>
          </a:p>
          <a:p>
            <a:r>
              <a:rPr lang="en-US" sz="1400" dirty="0" smtClean="0">
                <a:latin typeface="Times" pitchFamily="48" charset="0"/>
              </a:rPr>
              <a:t>waits in the queue) </a:t>
            </a:r>
          </a:p>
          <a:p>
            <a:r>
              <a:rPr lang="en-US" sz="1400" dirty="0" smtClean="0">
                <a:latin typeface="Times" pitchFamily="48" charset="0"/>
              </a:rPr>
              <a:t>and the </a:t>
            </a:r>
            <a:r>
              <a:rPr lang="en-US" sz="1400" b="1" dirty="0" smtClean="0">
                <a:solidFill>
                  <a:srgbClr val="FF0000"/>
                </a:solidFill>
                <a:latin typeface="Times" pitchFamily="48" charset="0"/>
              </a:rPr>
              <a:t>service time</a:t>
            </a:r>
            <a:endParaRPr lang="en-US" sz="1400" b="1" dirty="0" smtClean="0">
              <a:solidFill>
                <a:srgbClr val="FF0000"/>
              </a:solidFill>
              <a:latin typeface="Times"/>
            </a:endParaRPr>
          </a:p>
        </p:txBody>
      </p:sp>
      <p:sp>
        <p:nvSpPr>
          <p:cNvPr id="27" name="Rounded Rectangular Callout 26"/>
          <p:cNvSpPr/>
          <p:nvPr/>
        </p:nvSpPr>
        <p:spPr bwMode="auto">
          <a:xfrm>
            <a:off x="3028950" y="4467225"/>
            <a:ext cx="3343276" cy="1647825"/>
          </a:xfrm>
          <a:prstGeom prst="wedgeRoundRectCallout">
            <a:avLst>
              <a:gd name="adj1" fmla="val -14914"/>
              <a:gd name="adj2" fmla="val -76835"/>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pitchFamily="48" charset="0"/>
              </a:rPr>
              <a:t> Throughput is defined as the number </a:t>
            </a:r>
          </a:p>
          <a:p>
            <a:pPr algn="l"/>
            <a:r>
              <a:rPr lang="en-US" sz="1400" dirty="0" smtClean="0">
                <a:latin typeface="Times" pitchFamily="48" charset="0"/>
              </a:rPr>
              <a:t>    of jobs served per unit of time </a:t>
            </a:r>
          </a:p>
          <a:p>
            <a:pPr algn="l">
              <a:buFont typeface="Wingdings" pitchFamily="2" charset="2"/>
              <a:buChar char="Ø"/>
            </a:pPr>
            <a:r>
              <a:rPr lang="en-US" sz="1400" dirty="0" smtClean="0">
                <a:latin typeface="Times" pitchFamily="48" charset="0"/>
              </a:rPr>
              <a:t> In multi-core embedded architecture </a:t>
            </a:r>
          </a:p>
          <a:p>
            <a:pPr algn="l"/>
            <a:r>
              <a:rPr lang="en-US" sz="1400" dirty="0" smtClean="0">
                <a:latin typeface="Times" pitchFamily="48" charset="0"/>
              </a:rPr>
              <a:t>    context, throughput measures the </a:t>
            </a:r>
          </a:p>
          <a:p>
            <a:pPr algn="l"/>
            <a:r>
              <a:rPr lang="en-US" sz="1400" dirty="0" smtClean="0">
                <a:latin typeface="Times" pitchFamily="48" charset="0"/>
              </a:rPr>
              <a:t>    number of instruction/data bits processed </a:t>
            </a:r>
          </a:p>
          <a:p>
            <a:pPr algn="l"/>
            <a:r>
              <a:rPr lang="en-US" sz="1400" dirty="0" smtClean="0">
                <a:latin typeface="Times" pitchFamily="48" charset="0"/>
              </a:rPr>
              <a:t>    by the architectural element </a:t>
            </a:r>
          </a:p>
          <a:p>
            <a:pPr algn="l"/>
            <a:r>
              <a:rPr lang="en-US" sz="1400" dirty="0" smtClean="0">
                <a:latin typeface="Times" pitchFamily="48" charset="0"/>
              </a:rPr>
              <a:t>    (e.g., processor, cache) per second</a:t>
            </a:r>
            <a:endParaRPr lang="en-US" sz="1400" dirty="0" smtClean="0">
              <a:latin typeface="Times"/>
            </a:endParaRPr>
          </a:p>
        </p:txBody>
      </p:sp>
      <p:sp>
        <p:nvSpPr>
          <p:cNvPr id="29" name="Rounded Rectangular Callout 28"/>
          <p:cNvSpPr/>
          <p:nvPr/>
        </p:nvSpPr>
        <p:spPr bwMode="auto">
          <a:xfrm>
            <a:off x="6657534" y="4676775"/>
            <a:ext cx="2086416" cy="885826"/>
          </a:xfrm>
          <a:prstGeom prst="wedgeRoundRectCallout">
            <a:avLst>
              <a:gd name="adj1" fmla="val 3028"/>
              <a:gd name="adj2" fmla="val -124488"/>
              <a:gd name="adj3" fmla="val 16667"/>
            </a:avLst>
          </a:prstGeom>
          <a:solidFill>
            <a:srgbClr val="FFC00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dirty="0" smtClean="0">
                <a:latin typeface="Times" pitchFamily="48" charset="0"/>
              </a:rPr>
              <a:t>Utilization measures the </a:t>
            </a:r>
          </a:p>
          <a:p>
            <a:r>
              <a:rPr lang="en-US" sz="1400" dirty="0" smtClean="0">
                <a:latin typeface="Times" pitchFamily="48" charset="0"/>
              </a:rPr>
              <a:t>fraction of time a service </a:t>
            </a:r>
          </a:p>
          <a:p>
            <a:r>
              <a:rPr lang="en-US" sz="1400" dirty="0" smtClean="0">
                <a:latin typeface="Times" pitchFamily="48" charset="0"/>
              </a:rPr>
              <a:t>center is busy</a:t>
            </a:r>
          </a:p>
        </p:txBody>
      </p:sp>
      <p:pic>
        <p:nvPicPr>
          <p:cNvPr id="42" name="Picture 3"/>
          <p:cNvPicPr>
            <a:picLocks noChangeAspect="1" noChangeArrowheads="1"/>
          </p:cNvPicPr>
          <p:nvPr/>
        </p:nvPicPr>
        <p:blipFill>
          <a:blip r:embed="rId3" cstate="print"/>
          <a:srcRect/>
          <a:stretch>
            <a:fillRect/>
          </a:stretch>
        </p:blipFill>
        <p:spPr bwMode="auto">
          <a:xfrm>
            <a:off x="6099139" y="1095375"/>
            <a:ext cx="2578135" cy="1700074"/>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blinds(horizontal)">
                                      <p:cBhvr>
                                        <p:cTn id="11" dur="500"/>
                                        <p:tgtEl>
                                          <p:spTgt spid="42"/>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linds(horizontal)">
                                      <p:cBhvr>
                                        <p:cTn id="15" dur="500"/>
                                        <p:tgtEl>
                                          <p:spTgt spid="20"/>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blinds(horizontal)">
                                      <p:cBhvr>
                                        <p:cTn id="19" dur="500"/>
                                        <p:tgtEl>
                                          <p:spTgt spid="31"/>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dissolve">
                                      <p:cBhvr>
                                        <p:cTn id="23" dur="500"/>
                                        <p:tgtEl>
                                          <p:spTgt spid="21"/>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par>
                          <p:cTn id="28" fill="hold">
                            <p:stCondLst>
                              <p:cond delay="3000"/>
                            </p:stCondLst>
                            <p:childTnLst>
                              <p:par>
                                <p:cTn id="29" presetID="3" presetClass="entr" presetSubtype="10"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blinds(horizontal)">
                                      <p:cBhvr>
                                        <p:cTn id="31" dur="500"/>
                                        <p:tgtEl>
                                          <p:spTgt spid="23"/>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blinds(horizontal)">
                                      <p:cBhvr>
                                        <p:cTn id="35" dur="500"/>
                                        <p:tgtEl>
                                          <p:spTgt spid="17"/>
                                        </p:tgtEl>
                                      </p:cBhvr>
                                    </p:animEffect>
                                  </p:childTnLst>
                                </p:cTn>
                              </p:par>
                            </p:childTnLst>
                          </p:cTn>
                        </p:par>
                        <p:par>
                          <p:cTn id="36" fill="hold">
                            <p:stCondLst>
                              <p:cond delay="4000"/>
                            </p:stCondLst>
                            <p:childTnLst>
                              <p:par>
                                <p:cTn id="37" presetID="3" presetClass="entr" presetSubtype="10" fill="hold"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blinds(horizontal)">
                                      <p:cBhvr>
                                        <p:cTn id="39" dur="500"/>
                                        <p:tgtEl>
                                          <p:spTgt spid="24"/>
                                        </p:tgtEl>
                                      </p:cBhvr>
                                    </p:animEffect>
                                  </p:childTnLst>
                                </p:cTn>
                              </p:par>
                            </p:childTnLst>
                          </p:cTn>
                        </p:par>
                        <p:par>
                          <p:cTn id="40" fill="hold">
                            <p:stCondLst>
                              <p:cond delay="4500"/>
                            </p:stCondLst>
                            <p:childTnLst>
                              <p:par>
                                <p:cTn id="41" presetID="3" presetClass="entr" presetSubtype="10" fill="hold" grpId="0" nodeType="after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blinds(horizontal)">
                                      <p:cBhvr>
                                        <p:cTn id="43" dur="500"/>
                                        <p:tgtEl>
                                          <p:spTgt spid="36"/>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blinds(horizontal)">
                                      <p:cBhvr>
                                        <p:cTn id="48" dur="500"/>
                                        <p:tgtEl>
                                          <p:spTgt spid="26"/>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blinds(horizontal)">
                                      <p:cBhvr>
                                        <p:cTn id="53" dur="500"/>
                                        <p:tgtEl>
                                          <p:spTgt spid="27"/>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blinds(horizontal)">
                                      <p:cBhvr>
                                        <p:cTn id="5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animBg="1"/>
      <p:bldP spid="36" grpId="0" animBg="1"/>
      <p:bldP spid="26" grpId="0" animBg="1"/>
      <p:bldP spid="27"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148700" y="179522"/>
            <a:ext cx="8861950" cy="1143000"/>
          </a:xfrm>
        </p:spPr>
        <p:txBody>
          <a:bodyPr/>
          <a:lstStyle/>
          <a:p>
            <a:r>
              <a:rPr lang="en-US" sz="3600" dirty="0" smtClean="0"/>
              <a:t>Multi-core Embedded Architectures Studied</a:t>
            </a:r>
          </a:p>
        </p:txBody>
      </p:sp>
      <p:sp>
        <p:nvSpPr>
          <p:cNvPr id="340003" name="Rectangle 35"/>
          <p:cNvSpPr>
            <a:spLocks noChangeArrowheads="1"/>
          </p:cNvSpPr>
          <p:nvPr/>
        </p:nvSpPr>
        <p:spPr bwMode="auto">
          <a:xfrm>
            <a:off x="164431" y="1286885"/>
            <a:ext cx="8779544" cy="5128264"/>
          </a:xfrm>
          <a:prstGeom prst="rect">
            <a:avLst/>
          </a:prstGeom>
          <a:noFill/>
          <a:ln w="9525">
            <a:noFill/>
            <a:miter lim="800000"/>
            <a:headEnd/>
            <a:tailEnd/>
          </a:ln>
          <a:effectLst/>
        </p:spPr>
        <p:txBody>
          <a:bodyPr/>
          <a:lstStyle/>
          <a:p>
            <a:r>
              <a:rPr lang="en-US" sz="1800" b="1" dirty="0" smtClean="0"/>
              <a:t>Table:</a:t>
            </a:r>
            <a:r>
              <a:rPr lang="en-US" sz="1800" dirty="0" smtClean="0"/>
              <a:t> Multi-core embedded architectures with varying processor cores and cache configurations (P denotes a processor core, L1ID denotes L1-I and L1-D caches, M denotes main memory, and the integer constants preceding P, L1ID, L2, and M denote the number of these architectural components in the embedded architecture).</a:t>
            </a: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a:p>
            <a:pPr marL="342900" indent="-342900" algn="l">
              <a:spcBef>
                <a:spcPct val="20000"/>
              </a:spcBef>
            </a:pPr>
            <a:r>
              <a:rPr lang="en-US" sz="1600" dirty="0" smtClean="0">
                <a:latin typeface="Times" pitchFamily="48" charset="0"/>
              </a:rPr>
              <a:t>       </a:t>
            </a: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600" dirty="0" smtClean="0">
              <a:latin typeface="Times" pitchFamily="48" charset="0"/>
            </a:endParaRPr>
          </a:p>
          <a:p>
            <a:pPr marL="342900" indent="-342900" algn="l">
              <a:spcBef>
                <a:spcPct val="20000"/>
              </a:spcBef>
              <a:buFontTx/>
              <a:buChar char="•"/>
            </a:pPr>
            <a:endParaRPr lang="en-US" sz="1600" dirty="0" smtClean="0">
              <a:latin typeface="Times" pitchFamily="48" charset="0"/>
            </a:endParaRPr>
          </a:p>
          <a:p>
            <a:pPr marL="342900" indent="-342900" algn="l">
              <a:spcBef>
                <a:spcPct val="20000"/>
              </a:spcBef>
              <a:buFontTx/>
              <a:buChar char="•"/>
            </a:pPr>
            <a:endParaRPr lang="en-US" sz="1600" dirty="0" smtClean="0">
              <a:latin typeface="Times" pitchFamily="48" charset="0"/>
            </a:endParaRPr>
          </a:p>
          <a:p>
            <a:pPr marL="342900" indent="-342900" algn="l">
              <a:spcBef>
                <a:spcPct val="20000"/>
              </a:spcBef>
              <a:buFontTx/>
              <a:buChar char="•"/>
            </a:pPr>
            <a:endParaRPr lang="en-US" sz="1600" dirty="0" smtClean="0">
              <a:latin typeface="Times" pitchFamily="48" charset="0"/>
            </a:endParaRPr>
          </a:p>
          <a:p>
            <a:pPr marL="342900" indent="-34290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a:p>
            <a:pPr marL="342900" indent="-342900" algn="l">
              <a:spcBef>
                <a:spcPct val="20000"/>
              </a:spcBef>
              <a:buFontTx/>
              <a:buChar char="•"/>
            </a:pPr>
            <a:endParaRPr lang="en-US" sz="1400" dirty="0" smtClean="0">
              <a:latin typeface="Times" pitchFamily="48" charset="0"/>
            </a:endParaRPr>
          </a:p>
          <a:p>
            <a:pPr marL="342900" indent="-342900" algn="l">
              <a:spcBef>
                <a:spcPct val="20000"/>
              </a:spcBef>
            </a:pPr>
            <a:endParaRPr lang="en-US" sz="1400" dirty="0" smtClean="0">
              <a:latin typeface="Times" pitchFamily="48" charset="0"/>
            </a:endParaRPr>
          </a:p>
          <a:p>
            <a:pPr marL="342900" indent="-342900" algn="l">
              <a:spcBef>
                <a:spcPct val="20000"/>
              </a:spcBef>
            </a:pPr>
            <a:endParaRPr lang="en-US" sz="1600" dirty="0" smtClean="0">
              <a:latin typeface="Times" pitchFamily="48" charset="0"/>
            </a:endParaRPr>
          </a:p>
        </p:txBody>
      </p:sp>
      <p:graphicFrame>
        <p:nvGraphicFramePr>
          <p:cNvPr id="8" name="Table 7"/>
          <p:cNvGraphicFramePr>
            <a:graphicFrameLocks noGrp="1"/>
          </p:cNvGraphicFramePr>
          <p:nvPr/>
        </p:nvGraphicFramePr>
        <p:xfrm>
          <a:off x="542925" y="2587625"/>
          <a:ext cx="7915275" cy="3571240"/>
        </p:xfrm>
        <a:graphic>
          <a:graphicData uri="http://schemas.openxmlformats.org/drawingml/2006/table">
            <a:tbl>
              <a:tblPr firstRow="1" bandRow="1">
                <a:tableStyleId>{073A0DAA-6AF3-43AB-8588-CEC1D06C72B9}</a:tableStyleId>
              </a:tblPr>
              <a:tblGrid>
                <a:gridCol w="2011258"/>
                <a:gridCol w="5904017"/>
              </a:tblGrid>
              <a:tr h="370840">
                <a:tc>
                  <a:txBody>
                    <a:bodyPr/>
                    <a:lstStyle/>
                    <a:p>
                      <a:pPr algn="ctr"/>
                      <a:r>
                        <a:rPr lang="en-US" i="0" dirty="0" smtClean="0"/>
                        <a:t>Architecture</a:t>
                      </a:r>
                      <a:endParaRPr lang="en-US" i="0" dirty="0"/>
                    </a:p>
                  </a:txBody>
                  <a:tcPr/>
                </a:tc>
                <a:tc>
                  <a:txBody>
                    <a:bodyPr/>
                    <a:lstStyle/>
                    <a:p>
                      <a:pPr algn="ctr"/>
                      <a:r>
                        <a:rPr lang="en-US" dirty="0" smtClean="0"/>
                        <a:t>Description</a:t>
                      </a:r>
                      <a:endParaRPr lang="en-US" baseline="30000" dirty="0"/>
                    </a:p>
                  </a:txBody>
                  <a:tcPr/>
                </a:tc>
              </a:tr>
              <a:tr h="370840">
                <a:tc>
                  <a:txBody>
                    <a:bodyPr/>
                    <a:lstStyle/>
                    <a:p>
                      <a:pPr algn="ctr"/>
                      <a:r>
                        <a:rPr lang="en-US" i="0" dirty="0" smtClean="0"/>
                        <a:t>2P-2L1ID-2L2-1M</a:t>
                      </a:r>
                      <a:endParaRPr lang="en-US" i="0" dirty="0"/>
                    </a:p>
                  </a:txBody>
                  <a:tcPr anchor="ctr"/>
                </a:tc>
                <a:tc>
                  <a:txBody>
                    <a:bodyPr/>
                    <a:lstStyle/>
                    <a:p>
                      <a:pPr algn="ctr"/>
                      <a:r>
                        <a:rPr lang="en-US" i="0" dirty="0" smtClean="0"/>
                        <a:t>Multi-core embedded architecture with 2 processor cores, private</a:t>
                      </a:r>
                      <a:r>
                        <a:rPr lang="en-US" i="0" baseline="0" dirty="0" smtClean="0"/>
                        <a:t> L1 I/D caches, private L2 caches, and a shared MM</a:t>
                      </a:r>
                      <a:endParaRPr lang="en-US" i="0" dirty="0"/>
                    </a:p>
                  </a:txBody>
                  <a:tcPr/>
                </a:tc>
              </a:tr>
              <a:tr h="370840">
                <a:tc>
                  <a:txBody>
                    <a:bodyPr/>
                    <a:lstStyle/>
                    <a:p>
                      <a:pPr algn="ctr"/>
                      <a:r>
                        <a:rPr lang="en-US" i="0" dirty="0" smtClean="0"/>
                        <a:t>2P-2L1ID-1L2-1M</a:t>
                      </a:r>
                      <a:endParaRPr lang="en-US" i="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i="0" dirty="0" smtClean="0"/>
                        <a:t>Multi-core embedded architecture with 2 processor cores, private</a:t>
                      </a:r>
                      <a:r>
                        <a:rPr lang="en-US" i="0" baseline="0" dirty="0" smtClean="0"/>
                        <a:t> L1 I/D caches, a shared L2 caches, and a shared MM</a:t>
                      </a:r>
                      <a:endParaRPr lang="en-US" i="0" dirty="0" smtClean="0"/>
                    </a:p>
                  </a:txBody>
                  <a:tcPr/>
                </a:tc>
              </a:tr>
              <a:tr h="370840">
                <a:tc>
                  <a:txBody>
                    <a:bodyPr/>
                    <a:lstStyle/>
                    <a:p>
                      <a:pPr algn="ctr"/>
                      <a:r>
                        <a:rPr lang="en-US" i="0" dirty="0" smtClean="0"/>
                        <a:t>4P-4L1ID-4L2-1M</a:t>
                      </a:r>
                      <a:endParaRPr lang="en-US" i="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i="0" dirty="0" smtClean="0"/>
                        <a:t>Multi-core embedded architecture with 4 processor cores, private</a:t>
                      </a:r>
                      <a:r>
                        <a:rPr lang="en-US" i="0" baseline="0" dirty="0" smtClean="0"/>
                        <a:t> L1 I/D caches, private L2 caches, and a shared MM</a:t>
                      </a:r>
                      <a:endParaRPr lang="en-US" i="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i="0" dirty="0" smtClean="0"/>
                        <a:t>4P-4L1ID-1L2-1M</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i="0" dirty="0" smtClean="0"/>
                        <a:t>Multi-core embedded architecture with 4 processor cores, private</a:t>
                      </a:r>
                      <a:r>
                        <a:rPr lang="en-US" i="0" baseline="0" dirty="0" smtClean="0"/>
                        <a:t> L1 I/D caches, a shared L2 cache, and a shared MM</a:t>
                      </a:r>
                      <a:endParaRPr lang="en-US" i="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i="0" dirty="0" smtClean="0"/>
                        <a:t>4P-4L1ID-2L2-1M</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i="0" dirty="0" smtClean="0"/>
                        <a:t>Multi-core embedded architecture with 4 processor cores, private</a:t>
                      </a:r>
                      <a:r>
                        <a:rPr lang="en-US" i="0" baseline="0" dirty="0" smtClean="0"/>
                        <a:t> L1 I/D caches, 2 shared L2 caches, and a shared MM</a:t>
                      </a:r>
                      <a:endParaRPr lang="en-US" i="0" dirty="0" smtClean="0"/>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par>
                                <p:cTn id="7" presetID="3" presetClass="entr" presetSubtype="10" fill="hold"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blinds(horizontal)">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6" name="Rectangle 28"/>
          <p:cNvSpPr>
            <a:spLocks noGrp="1" noChangeArrowheads="1"/>
          </p:cNvSpPr>
          <p:nvPr>
            <p:ph type="title"/>
          </p:nvPr>
        </p:nvSpPr>
        <p:spPr>
          <a:xfrm>
            <a:off x="28575" y="430423"/>
            <a:ext cx="9058275" cy="1143000"/>
          </a:xfrm>
        </p:spPr>
        <p:txBody>
          <a:bodyPr/>
          <a:lstStyle/>
          <a:p>
            <a:r>
              <a:rPr lang="en-US" sz="4000" dirty="0" err="1" smtClean="0"/>
              <a:t>Queueing</a:t>
            </a:r>
            <a:r>
              <a:rPr lang="en-US" sz="4000" dirty="0" smtClean="0"/>
              <a:t> Network Model for</a:t>
            </a:r>
            <a:br>
              <a:rPr lang="en-US" sz="4000" dirty="0" smtClean="0"/>
            </a:br>
            <a:r>
              <a:rPr lang="en-US" sz="4000" dirty="0" smtClean="0"/>
              <a:t>2P-2L1ID-2L2-1M</a:t>
            </a:r>
          </a:p>
        </p:txBody>
      </p:sp>
      <p:sp>
        <p:nvSpPr>
          <p:cNvPr id="340003" name="Rectangle 35"/>
          <p:cNvSpPr>
            <a:spLocks noChangeArrowheads="1"/>
          </p:cNvSpPr>
          <p:nvPr/>
        </p:nvSpPr>
        <p:spPr bwMode="auto">
          <a:xfrm>
            <a:off x="354932" y="1648835"/>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pic>
        <p:nvPicPr>
          <p:cNvPr id="18" name="Picture 2" descr="C:\ArslanMunir\ResearchWithAnnGordonRoss\MulticoreResearchWorkPapers\MulticoreArchQueueingNetworkIGCC2011\IGCCPaper2011\QueueingNetwork2P2L1ID2L21M.png"/>
          <p:cNvPicPr>
            <a:picLocks noChangeAspect="1" noChangeArrowheads="1"/>
          </p:cNvPicPr>
          <p:nvPr/>
        </p:nvPicPr>
        <p:blipFill>
          <a:blip r:embed="rId3" cstate="print"/>
          <a:srcRect/>
          <a:stretch>
            <a:fillRect/>
          </a:stretch>
        </p:blipFill>
        <p:spPr bwMode="auto">
          <a:xfrm>
            <a:off x="875948" y="1704975"/>
            <a:ext cx="7116794" cy="4733925"/>
          </a:xfrm>
          <a:prstGeom prst="rect">
            <a:avLst/>
          </a:prstGeom>
          <a:noFill/>
        </p:spPr>
      </p:pic>
      <p:sp>
        <p:nvSpPr>
          <p:cNvPr id="19" name="Oval 18"/>
          <p:cNvSpPr/>
          <p:nvPr/>
        </p:nvSpPr>
        <p:spPr bwMode="auto">
          <a:xfrm rot="492986">
            <a:off x="1887008" y="2494216"/>
            <a:ext cx="6233486" cy="1648124"/>
          </a:xfrm>
          <a:prstGeom prst="ellipse">
            <a:avLst/>
          </a:prstGeom>
          <a:solidFill>
            <a:schemeClr val="accent1">
              <a:alpha val="0"/>
            </a:schemeClr>
          </a:solidFill>
          <a:ln w="15875" cap="flat" cmpd="sng" algn="ctr">
            <a:solidFill>
              <a:srgbClr val="FF0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 name="Oval 21"/>
          <p:cNvSpPr/>
          <p:nvPr/>
        </p:nvSpPr>
        <p:spPr bwMode="auto">
          <a:xfrm rot="20830061">
            <a:off x="1887008" y="3789616"/>
            <a:ext cx="6233486" cy="1648124"/>
          </a:xfrm>
          <a:prstGeom prst="ellipse">
            <a:avLst/>
          </a:prstGeom>
          <a:solidFill>
            <a:schemeClr val="accent1">
              <a:alpha val="0"/>
            </a:schemeClr>
          </a:solidFill>
          <a:ln w="15875" cap="flat" cmpd="sng" algn="ctr">
            <a:solidFill>
              <a:srgbClr val="7030A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 name="TextBox 24"/>
          <p:cNvSpPr txBox="1"/>
          <p:nvPr/>
        </p:nvSpPr>
        <p:spPr>
          <a:xfrm>
            <a:off x="7277101" y="2379373"/>
            <a:ext cx="1838324" cy="338554"/>
          </a:xfrm>
          <a:prstGeom prst="rect">
            <a:avLst/>
          </a:prstGeom>
          <a:noFill/>
        </p:spPr>
        <p:txBody>
          <a:bodyPr wrap="square" rtlCol="0">
            <a:spAutoFit/>
          </a:bodyPr>
          <a:lstStyle/>
          <a:p>
            <a:r>
              <a:rPr lang="en-US" sz="1600" b="1" dirty="0" smtClean="0">
                <a:latin typeface="+mn-lt"/>
              </a:rPr>
              <a:t>Chain one</a:t>
            </a:r>
            <a:endParaRPr lang="en-US" sz="1600" b="1" dirty="0">
              <a:latin typeface="+mn-lt"/>
            </a:endParaRPr>
          </a:p>
        </p:txBody>
      </p:sp>
      <p:cxnSp>
        <p:nvCxnSpPr>
          <p:cNvPr id="28" name="Straight Arrow Connector 27"/>
          <p:cNvCxnSpPr>
            <a:stCxn id="25" idx="2"/>
          </p:cNvCxnSpPr>
          <p:nvPr/>
        </p:nvCxnSpPr>
        <p:spPr bwMode="auto">
          <a:xfrm flipH="1">
            <a:off x="7800979" y="2717927"/>
            <a:ext cx="395284" cy="6063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0" name="TextBox 29"/>
          <p:cNvSpPr txBox="1"/>
          <p:nvPr/>
        </p:nvSpPr>
        <p:spPr>
          <a:xfrm>
            <a:off x="7305676" y="4836823"/>
            <a:ext cx="1838324" cy="338554"/>
          </a:xfrm>
          <a:prstGeom prst="rect">
            <a:avLst/>
          </a:prstGeom>
          <a:noFill/>
        </p:spPr>
        <p:txBody>
          <a:bodyPr wrap="square" rtlCol="0">
            <a:spAutoFit/>
          </a:bodyPr>
          <a:lstStyle/>
          <a:p>
            <a:r>
              <a:rPr lang="en-US" sz="1600" b="1" dirty="0" smtClean="0">
                <a:latin typeface="+mn-lt"/>
              </a:rPr>
              <a:t>Chain two</a:t>
            </a:r>
            <a:endParaRPr lang="en-US" sz="1600" b="1" dirty="0">
              <a:latin typeface="+mn-lt"/>
            </a:endParaRPr>
          </a:p>
        </p:txBody>
      </p:sp>
      <p:cxnSp>
        <p:nvCxnSpPr>
          <p:cNvPr id="32" name="Straight Arrow Connector 31"/>
          <p:cNvCxnSpPr/>
          <p:nvPr/>
        </p:nvCxnSpPr>
        <p:spPr bwMode="auto">
          <a:xfrm flipH="1" flipV="1">
            <a:off x="7810502" y="4352926"/>
            <a:ext cx="542923" cy="49529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1" name="TextBox 40"/>
          <p:cNvSpPr txBox="1"/>
          <p:nvPr/>
        </p:nvSpPr>
        <p:spPr>
          <a:xfrm>
            <a:off x="1609723" y="6046498"/>
            <a:ext cx="6477002" cy="430887"/>
          </a:xfrm>
          <a:prstGeom prst="rect">
            <a:avLst/>
          </a:prstGeom>
          <a:noFill/>
        </p:spPr>
        <p:txBody>
          <a:bodyPr wrap="square" rtlCol="0">
            <a:spAutoFit/>
          </a:bodyPr>
          <a:lstStyle/>
          <a:p>
            <a:r>
              <a:rPr lang="en-US" sz="2200" b="1" dirty="0" smtClean="0">
                <a:latin typeface="+mn-lt"/>
              </a:rPr>
              <a:t>Closed product-form multi-chain </a:t>
            </a:r>
            <a:r>
              <a:rPr lang="en-US" sz="2200" b="1" dirty="0" err="1" smtClean="0">
                <a:latin typeface="+mn-lt"/>
              </a:rPr>
              <a:t>queueing</a:t>
            </a:r>
            <a:r>
              <a:rPr lang="en-US" sz="2200" b="1" dirty="0" smtClean="0">
                <a:latin typeface="+mn-lt"/>
              </a:rPr>
              <a:t> network</a:t>
            </a:r>
            <a:endParaRPr lang="en-US" sz="2200" b="1" dirty="0">
              <a:latin typeface="+mn-lt"/>
            </a:endParaRPr>
          </a:p>
        </p:txBody>
      </p:sp>
      <p:grpSp>
        <p:nvGrpSpPr>
          <p:cNvPr id="27" name="Group 26"/>
          <p:cNvGrpSpPr/>
          <p:nvPr/>
        </p:nvGrpSpPr>
        <p:grpSpPr>
          <a:xfrm>
            <a:off x="2514599" y="2371725"/>
            <a:ext cx="1238251" cy="1352550"/>
            <a:chOff x="2514599" y="2371725"/>
            <a:chExt cx="1238251" cy="1352550"/>
          </a:xfrm>
        </p:grpSpPr>
        <p:sp>
          <p:nvSpPr>
            <p:cNvPr id="12" name="Oval 11"/>
            <p:cNvSpPr/>
            <p:nvPr/>
          </p:nvSpPr>
          <p:spPr bwMode="auto">
            <a:xfrm>
              <a:off x="2514599" y="3267075"/>
              <a:ext cx="438151" cy="295275"/>
            </a:xfrm>
            <a:prstGeom prst="ellipse">
              <a:avLst/>
            </a:prstGeom>
            <a:solidFill>
              <a:schemeClr val="accent1">
                <a:alpha val="0"/>
              </a:schemeClr>
            </a:solidFill>
            <a:ln w="15875" cap="flat" cmpd="sng" algn="ctr">
              <a:solidFill>
                <a:srgbClr val="008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 name="Oval 12"/>
            <p:cNvSpPr/>
            <p:nvPr/>
          </p:nvSpPr>
          <p:spPr bwMode="auto">
            <a:xfrm>
              <a:off x="3314699" y="2371725"/>
              <a:ext cx="438151" cy="295275"/>
            </a:xfrm>
            <a:prstGeom prst="ellipse">
              <a:avLst/>
            </a:prstGeom>
            <a:solidFill>
              <a:schemeClr val="accent1">
                <a:alpha val="0"/>
              </a:schemeClr>
            </a:solidFill>
            <a:ln w="15875" cap="flat" cmpd="sng" algn="ctr">
              <a:solidFill>
                <a:srgbClr val="008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 name="Oval 13"/>
            <p:cNvSpPr/>
            <p:nvPr/>
          </p:nvSpPr>
          <p:spPr bwMode="auto">
            <a:xfrm>
              <a:off x="3295649" y="3429000"/>
              <a:ext cx="438151" cy="295275"/>
            </a:xfrm>
            <a:prstGeom prst="ellipse">
              <a:avLst/>
            </a:prstGeom>
            <a:solidFill>
              <a:schemeClr val="accent1">
                <a:alpha val="0"/>
              </a:schemeClr>
            </a:solidFill>
            <a:ln w="15875" cap="flat" cmpd="sng" algn="ctr">
              <a:solidFill>
                <a:srgbClr val="008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5" name="TextBox 14"/>
          <p:cNvSpPr txBox="1"/>
          <p:nvPr/>
        </p:nvSpPr>
        <p:spPr>
          <a:xfrm>
            <a:off x="28575" y="1484023"/>
            <a:ext cx="2124075" cy="1477328"/>
          </a:xfrm>
          <a:prstGeom prst="rect">
            <a:avLst/>
          </a:prstGeom>
          <a:noFill/>
        </p:spPr>
        <p:txBody>
          <a:bodyPr wrap="square" rtlCol="0">
            <a:spAutoFit/>
          </a:bodyPr>
          <a:lstStyle/>
          <a:p>
            <a:r>
              <a:rPr lang="en-US" sz="1500" b="1" dirty="0" smtClean="0">
                <a:solidFill>
                  <a:srgbClr val="008000"/>
                </a:solidFill>
                <a:latin typeface="+mn-lt"/>
              </a:rPr>
              <a:t>Probabilities assigned based on workload characteristics </a:t>
            </a:r>
          </a:p>
          <a:p>
            <a:r>
              <a:rPr lang="en-US" sz="1500" b="1" dirty="0" smtClean="0">
                <a:solidFill>
                  <a:srgbClr val="008000"/>
                </a:solidFill>
                <a:latin typeface="+mn-lt"/>
              </a:rPr>
              <a:t>(i.e., processor-bound, memory-bound, or mixed)</a:t>
            </a:r>
            <a:endParaRPr lang="en-US" sz="1500" b="1" dirty="0">
              <a:solidFill>
                <a:srgbClr val="008000"/>
              </a:solidFill>
              <a:latin typeface="+mn-lt"/>
            </a:endParaRPr>
          </a:p>
        </p:txBody>
      </p:sp>
      <p:grpSp>
        <p:nvGrpSpPr>
          <p:cNvPr id="29" name="Group 28"/>
          <p:cNvGrpSpPr/>
          <p:nvPr/>
        </p:nvGrpSpPr>
        <p:grpSpPr>
          <a:xfrm>
            <a:off x="4829174" y="2152650"/>
            <a:ext cx="2095501" cy="1704975"/>
            <a:chOff x="4829174" y="2152650"/>
            <a:chExt cx="2095501" cy="1704975"/>
          </a:xfrm>
        </p:grpSpPr>
        <p:sp>
          <p:nvSpPr>
            <p:cNvPr id="16" name="Oval 15"/>
            <p:cNvSpPr/>
            <p:nvPr/>
          </p:nvSpPr>
          <p:spPr bwMode="auto">
            <a:xfrm>
              <a:off x="4829174" y="2286000"/>
              <a:ext cx="438151" cy="295275"/>
            </a:xfrm>
            <a:prstGeom prst="ellipse">
              <a:avLst/>
            </a:prstGeom>
            <a:solidFill>
              <a:schemeClr val="accent1">
                <a:alpha val="0"/>
              </a:schemeClr>
            </a:solidFill>
            <a:ln w="15875" cap="flat" cmpd="sng" algn="ctr">
              <a:solidFill>
                <a:srgbClr val="0070C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 name="Oval 16"/>
            <p:cNvSpPr/>
            <p:nvPr/>
          </p:nvSpPr>
          <p:spPr bwMode="auto">
            <a:xfrm>
              <a:off x="5076824" y="2619375"/>
              <a:ext cx="438151" cy="295275"/>
            </a:xfrm>
            <a:prstGeom prst="ellipse">
              <a:avLst/>
            </a:prstGeom>
            <a:solidFill>
              <a:schemeClr val="accent1">
                <a:alpha val="0"/>
              </a:schemeClr>
            </a:solidFill>
            <a:ln w="15875" cap="flat" cmpd="sng" algn="ctr">
              <a:solidFill>
                <a:srgbClr val="0070C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 name="Oval 19"/>
            <p:cNvSpPr/>
            <p:nvPr/>
          </p:nvSpPr>
          <p:spPr bwMode="auto">
            <a:xfrm>
              <a:off x="5086349" y="3228975"/>
              <a:ext cx="438151" cy="295275"/>
            </a:xfrm>
            <a:prstGeom prst="ellipse">
              <a:avLst/>
            </a:prstGeom>
            <a:solidFill>
              <a:schemeClr val="accent1">
                <a:alpha val="0"/>
              </a:schemeClr>
            </a:solidFill>
            <a:ln w="15875" cap="flat" cmpd="sng" algn="ctr">
              <a:solidFill>
                <a:srgbClr val="0070C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 name="Oval 20"/>
            <p:cNvSpPr/>
            <p:nvPr/>
          </p:nvSpPr>
          <p:spPr bwMode="auto">
            <a:xfrm>
              <a:off x="4838699" y="3562350"/>
              <a:ext cx="438151" cy="295275"/>
            </a:xfrm>
            <a:prstGeom prst="ellipse">
              <a:avLst/>
            </a:prstGeom>
            <a:solidFill>
              <a:schemeClr val="accent1">
                <a:alpha val="0"/>
              </a:schemeClr>
            </a:solidFill>
            <a:ln w="15875" cap="flat" cmpd="sng" algn="ctr">
              <a:solidFill>
                <a:srgbClr val="0070C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 name="Oval 22"/>
            <p:cNvSpPr/>
            <p:nvPr/>
          </p:nvSpPr>
          <p:spPr bwMode="auto">
            <a:xfrm>
              <a:off x="6315074" y="2152650"/>
              <a:ext cx="438151" cy="295275"/>
            </a:xfrm>
            <a:prstGeom prst="ellipse">
              <a:avLst/>
            </a:prstGeom>
            <a:solidFill>
              <a:schemeClr val="accent1">
                <a:alpha val="0"/>
              </a:schemeClr>
            </a:solidFill>
            <a:ln w="15875" cap="flat" cmpd="sng" algn="ctr">
              <a:solidFill>
                <a:srgbClr val="0070C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 name="Oval 23"/>
            <p:cNvSpPr/>
            <p:nvPr/>
          </p:nvSpPr>
          <p:spPr bwMode="auto">
            <a:xfrm>
              <a:off x="6486524" y="3086100"/>
              <a:ext cx="438151" cy="295275"/>
            </a:xfrm>
            <a:prstGeom prst="ellipse">
              <a:avLst/>
            </a:prstGeom>
            <a:solidFill>
              <a:schemeClr val="accent1">
                <a:alpha val="0"/>
              </a:schemeClr>
            </a:solidFill>
            <a:ln w="15875" cap="flat" cmpd="sng" algn="ctr">
              <a:solidFill>
                <a:srgbClr val="0070C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26" name="TextBox 25"/>
          <p:cNvSpPr txBox="1"/>
          <p:nvPr/>
        </p:nvSpPr>
        <p:spPr>
          <a:xfrm>
            <a:off x="6934200" y="1274473"/>
            <a:ext cx="2124075" cy="784830"/>
          </a:xfrm>
          <a:prstGeom prst="rect">
            <a:avLst/>
          </a:prstGeom>
          <a:noFill/>
        </p:spPr>
        <p:txBody>
          <a:bodyPr wrap="square" rtlCol="0">
            <a:spAutoFit/>
          </a:bodyPr>
          <a:lstStyle/>
          <a:p>
            <a:r>
              <a:rPr lang="en-US" sz="1500" b="1" dirty="0" smtClean="0">
                <a:solidFill>
                  <a:srgbClr val="0070C0"/>
                </a:solidFill>
                <a:latin typeface="+mn-lt"/>
              </a:rPr>
              <a:t>Probabilities assigned based on cache miss rates for a workload</a:t>
            </a:r>
            <a:endParaRPr lang="en-US" sz="1500" b="1" dirty="0">
              <a:solidFill>
                <a:srgbClr val="0070C0"/>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blinds(horizontal)">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circle(in)">
                                      <p:cBhvr>
                                        <p:cTn id="15" dur="2000"/>
                                        <p:tgtEl>
                                          <p:spTgt spid="19"/>
                                        </p:tgtEl>
                                      </p:cBhvr>
                                    </p:animEffect>
                                  </p:childTnLst>
                                </p:cTn>
                              </p:par>
                            </p:childTnLst>
                          </p:cTn>
                        </p:par>
                        <p:par>
                          <p:cTn id="16" fill="hold">
                            <p:stCondLst>
                              <p:cond delay="2000"/>
                            </p:stCondLst>
                            <p:childTnLst>
                              <p:par>
                                <p:cTn id="17" presetID="9" presetClass="entr" presetSubtype="0" fill="hold"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dissolve">
                                      <p:cBhvr>
                                        <p:cTn id="19" dur="500"/>
                                        <p:tgtEl>
                                          <p:spTgt spid="28"/>
                                        </p:tgtEl>
                                      </p:cBhvr>
                                    </p:animEffect>
                                  </p:childTnLst>
                                </p:cTn>
                              </p:par>
                            </p:childTnLst>
                          </p:cTn>
                        </p:par>
                        <p:par>
                          <p:cTn id="20" fill="hold">
                            <p:stCondLst>
                              <p:cond delay="2500"/>
                            </p:stCondLst>
                            <p:childTnLst>
                              <p:par>
                                <p:cTn id="21" presetID="3" presetClass="entr" presetSubtype="1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blinds(horizontal)">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circle(in)">
                                      <p:cBhvr>
                                        <p:cTn id="28" dur="2000"/>
                                        <p:tgtEl>
                                          <p:spTgt spid="22"/>
                                        </p:tgtEl>
                                      </p:cBhvr>
                                    </p:animEffect>
                                  </p:childTnLst>
                                </p:cTn>
                              </p:par>
                            </p:childTnLst>
                          </p:cTn>
                        </p:par>
                        <p:par>
                          <p:cTn id="29" fill="hold">
                            <p:stCondLst>
                              <p:cond delay="2000"/>
                            </p:stCondLst>
                            <p:childTnLst>
                              <p:par>
                                <p:cTn id="30" presetID="9" presetClass="entr" presetSubtype="0" fill="hold"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dissolve">
                                      <p:cBhvr>
                                        <p:cTn id="32" dur="500"/>
                                        <p:tgtEl>
                                          <p:spTgt spid="32"/>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blinds(horizontal)">
                                      <p:cBhvr>
                                        <p:cTn id="35" dur="500"/>
                                        <p:tgtEl>
                                          <p:spTgt spid="30"/>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circle(in)">
                                      <p:cBhvr>
                                        <p:cTn id="40" dur="2000"/>
                                        <p:tgtEl>
                                          <p:spTgt spid="27"/>
                                        </p:tgtEl>
                                      </p:cBhvr>
                                    </p:animEffect>
                                  </p:childTnLst>
                                </p:cTn>
                              </p:par>
                            </p:childTnLst>
                          </p:cTn>
                        </p:par>
                        <p:par>
                          <p:cTn id="41" fill="hold">
                            <p:stCondLst>
                              <p:cond delay="2000"/>
                            </p:stCondLst>
                            <p:childTnLst>
                              <p:par>
                                <p:cTn id="42" presetID="3" presetClass="entr" presetSubtype="10" fill="hold" grpId="1" nodeType="after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linds(horizontal)">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circle(in)">
                                      <p:cBhvr>
                                        <p:cTn id="49" dur="2000"/>
                                        <p:tgtEl>
                                          <p:spTgt spid="29"/>
                                        </p:tgtEl>
                                      </p:cBhvr>
                                    </p:animEffect>
                                  </p:childTnLst>
                                </p:cTn>
                              </p:par>
                            </p:childTnLst>
                          </p:cTn>
                        </p:par>
                        <p:par>
                          <p:cTn id="50" fill="hold">
                            <p:stCondLst>
                              <p:cond delay="2000"/>
                            </p:stCondLst>
                            <p:childTnLst>
                              <p:par>
                                <p:cTn id="51" presetID="3" presetClass="entr" presetSubtype="10"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blinds(horizontal)">
                                      <p:cBhvr>
                                        <p:cTn id="5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5" grpId="0"/>
      <p:bldP spid="30" grpId="0"/>
      <p:bldP spid="41" grpId="1"/>
      <p:bldP spid="15" grpId="1"/>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142875" y="389072"/>
            <a:ext cx="8861950" cy="1143000"/>
          </a:xfrm>
        </p:spPr>
        <p:txBody>
          <a:bodyPr/>
          <a:lstStyle/>
          <a:p>
            <a:r>
              <a:rPr lang="en-US" sz="4000" dirty="0" err="1" smtClean="0"/>
              <a:t>Queueing</a:t>
            </a:r>
            <a:r>
              <a:rPr lang="en-US" sz="4000" dirty="0" smtClean="0"/>
              <a:t> Network Model for</a:t>
            </a:r>
            <a:br>
              <a:rPr lang="en-US" sz="4000" dirty="0" smtClean="0"/>
            </a:br>
            <a:r>
              <a:rPr lang="en-US" sz="4000" dirty="0" smtClean="0"/>
              <a:t>2P-2L1ID-2L2-1M</a:t>
            </a:r>
          </a:p>
        </p:txBody>
      </p:sp>
      <p:sp>
        <p:nvSpPr>
          <p:cNvPr id="340003" name="Rectangle 35"/>
          <p:cNvSpPr>
            <a:spLocks noChangeArrowheads="1"/>
          </p:cNvSpPr>
          <p:nvPr/>
        </p:nvSpPr>
        <p:spPr bwMode="auto">
          <a:xfrm>
            <a:off x="354932" y="1324985"/>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r>
              <a:rPr lang="en-US" sz="1800" dirty="0" smtClean="0">
                <a:latin typeface="Times" pitchFamily="48" charset="0"/>
              </a:rPr>
              <a:t>For a memory-bound workload</a:t>
            </a:r>
          </a:p>
          <a:p>
            <a:pPr marL="742950" lvl="1" indent="-285750" algn="l">
              <a:spcBef>
                <a:spcPct val="20000"/>
              </a:spcBef>
              <a:buFontTx/>
              <a:buChar char="–"/>
            </a:pPr>
            <a:r>
              <a:rPr lang="en-US" sz="1600" dirty="0" smtClean="0">
                <a:latin typeface="Times" pitchFamily="48" charset="0"/>
              </a:rPr>
              <a:t>Processor-to-processor probability, </a:t>
            </a:r>
            <a:r>
              <a:rPr lang="en-US" sz="1600" i="1" dirty="0" smtClean="0">
                <a:latin typeface="Times" pitchFamily="48" charset="0"/>
              </a:rPr>
              <a:t>P</a:t>
            </a:r>
            <a:r>
              <a:rPr lang="en-US" sz="1600" i="1" baseline="-25000" dirty="0" smtClean="0">
                <a:latin typeface="Times" pitchFamily="48" charset="0"/>
              </a:rPr>
              <a:t>pp</a:t>
            </a:r>
            <a:r>
              <a:rPr lang="en-US" sz="1600" dirty="0" smtClean="0">
                <a:latin typeface="Times" pitchFamily="48" charset="0"/>
              </a:rPr>
              <a:t> = 0.1</a:t>
            </a:r>
          </a:p>
          <a:p>
            <a:pPr marL="742950" lvl="1" indent="-285750" algn="l">
              <a:spcBef>
                <a:spcPct val="20000"/>
              </a:spcBef>
              <a:buFontTx/>
              <a:buChar char="–"/>
            </a:pPr>
            <a:r>
              <a:rPr lang="en-US" sz="1600" dirty="0" smtClean="0">
                <a:latin typeface="Times" pitchFamily="48" charset="0"/>
              </a:rPr>
              <a:t>Processor-to-memory probability, </a:t>
            </a:r>
            <a:r>
              <a:rPr lang="en-US" sz="1600" i="1" dirty="0" smtClean="0">
                <a:latin typeface="Times" pitchFamily="48" charset="0"/>
              </a:rPr>
              <a:t>P</a:t>
            </a:r>
            <a:r>
              <a:rPr lang="en-US" sz="1600" i="1" baseline="-25000" dirty="0" smtClean="0">
                <a:latin typeface="Times" pitchFamily="48" charset="0"/>
              </a:rPr>
              <a:t>pm</a:t>
            </a:r>
            <a:r>
              <a:rPr lang="en-US" sz="1600" dirty="0" smtClean="0">
                <a:latin typeface="Times" pitchFamily="48" charset="0"/>
              </a:rPr>
              <a:t> = 0.9</a:t>
            </a:r>
          </a:p>
          <a:p>
            <a:pPr marL="742950" lvl="1" indent="-285750" algn="l">
              <a:spcBef>
                <a:spcPct val="20000"/>
              </a:spcBef>
              <a:buFontTx/>
              <a:buChar char="–"/>
            </a:pPr>
            <a:r>
              <a:rPr lang="en-US" sz="1600" dirty="0" smtClean="0">
                <a:latin typeface="Times" pitchFamily="48" charset="0"/>
              </a:rPr>
              <a:t>For cache Miss Rates</a:t>
            </a:r>
          </a:p>
          <a:p>
            <a:pPr marL="1200150" lvl="2" indent="-285750" algn="l">
              <a:spcBef>
                <a:spcPct val="20000"/>
              </a:spcBef>
              <a:buFont typeface="Arial" pitchFamily="34" charset="0"/>
              <a:buChar char="•"/>
            </a:pPr>
            <a:r>
              <a:rPr lang="en-US" sz="1600" dirty="0" smtClean="0">
                <a:latin typeface="Times" pitchFamily="48" charset="0"/>
              </a:rPr>
              <a:t>L1-I = 0.25, L1-D = 0.5, L2 = 0.3</a:t>
            </a:r>
          </a:p>
          <a:p>
            <a:pPr marL="742950" lvl="1" indent="-285750" algn="l">
              <a:spcBef>
                <a:spcPct val="20000"/>
              </a:spcBef>
              <a:buFontTx/>
              <a:buChar char="–"/>
            </a:pPr>
            <a:r>
              <a:rPr lang="en-US" sz="1600" dirty="0" smtClean="0">
                <a:latin typeface="Times" pitchFamily="48" charset="0"/>
              </a:rPr>
              <a:t>QueueingPr1P1P1 network model probabilities for 2P-2L1ID-2L2-1M</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P</a:t>
            </a:r>
            <a:r>
              <a:rPr lang="en-US" sz="1600" baseline="-25000" dirty="0" smtClean="0">
                <a:latin typeface="Times" pitchFamily="48" charset="0"/>
              </a:rPr>
              <a:t>1</a:t>
            </a:r>
            <a:r>
              <a:rPr lang="en-US" sz="1600" dirty="0" smtClean="0">
                <a:latin typeface="Times" pitchFamily="48" charset="0"/>
              </a:rPr>
              <a:t>P</a:t>
            </a:r>
            <a:r>
              <a:rPr lang="en-US" sz="1600" baseline="-25000" dirty="0" smtClean="0">
                <a:latin typeface="Times" pitchFamily="48" charset="0"/>
              </a:rPr>
              <a:t>1</a:t>
            </a:r>
            <a:r>
              <a:rPr lang="en-US" sz="1600" dirty="0" smtClean="0">
                <a:latin typeface="Times" pitchFamily="48" charset="0"/>
              </a:rPr>
              <a:t> = 0.1</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P</a:t>
            </a:r>
            <a:r>
              <a:rPr lang="en-US" sz="1600" baseline="-25000" dirty="0" smtClean="0">
                <a:latin typeface="Times" pitchFamily="48" charset="0"/>
              </a:rPr>
              <a:t>1</a:t>
            </a:r>
            <a:r>
              <a:rPr lang="en-US" sz="1600" dirty="0" smtClean="0">
                <a:latin typeface="Times" pitchFamily="48" charset="0"/>
              </a:rPr>
              <a:t>L1I = 0.45</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P</a:t>
            </a:r>
            <a:r>
              <a:rPr lang="en-US" sz="1600" baseline="-25000" dirty="0" smtClean="0">
                <a:latin typeface="Times" pitchFamily="48" charset="0"/>
              </a:rPr>
              <a:t>1</a:t>
            </a:r>
            <a:r>
              <a:rPr lang="en-US" sz="1600" dirty="0" smtClean="0">
                <a:latin typeface="Times" pitchFamily="48" charset="0"/>
              </a:rPr>
              <a:t>L1D = 0.45</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L1IP</a:t>
            </a:r>
            <a:r>
              <a:rPr lang="en-US" sz="1600" baseline="-25000" dirty="0" smtClean="0">
                <a:latin typeface="Times" pitchFamily="48" charset="0"/>
              </a:rPr>
              <a:t>1</a:t>
            </a:r>
            <a:r>
              <a:rPr lang="en-US" sz="1600" dirty="0" smtClean="0">
                <a:latin typeface="Times" pitchFamily="48" charset="0"/>
              </a:rPr>
              <a:t> = 0.75</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L1DP</a:t>
            </a:r>
            <a:r>
              <a:rPr lang="en-US" sz="1600" baseline="-25000" dirty="0" smtClean="0">
                <a:latin typeface="Times" pitchFamily="48" charset="0"/>
              </a:rPr>
              <a:t>1</a:t>
            </a:r>
            <a:r>
              <a:rPr lang="en-US" sz="1600" dirty="0" smtClean="0">
                <a:latin typeface="Times" pitchFamily="48" charset="0"/>
              </a:rPr>
              <a:t> = 0.5</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L1IL2 = 0.25</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L1DL2 = 0.5</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L2P</a:t>
            </a:r>
            <a:r>
              <a:rPr lang="en-US" sz="1600" baseline="-25000" dirty="0" smtClean="0">
                <a:latin typeface="Times" pitchFamily="48" charset="0"/>
              </a:rPr>
              <a:t>1</a:t>
            </a:r>
            <a:r>
              <a:rPr lang="en-US" sz="1600" dirty="0" smtClean="0">
                <a:latin typeface="Times" pitchFamily="48" charset="0"/>
              </a:rPr>
              <a:t> = 0.7</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L2M = 0.3</a:t>
            </a:r>
          </a:p>
          <a:p>
            <a:pPr marL="1200150" lvl="2" indent="-285750" algn="l">
              <a:spcBef>
                <a:spcPct val="20000"/>
              </a:spcBef>
              <a:buFont typeface="Arial" pitchFamily="34" charset="0"/>
              <a:buChar char="•"/>
            </a:pPr>
            <a:r>
              <a:rPr lang="en-US" sz="1600" dirty="0" smtClean="0">
                <a:latin typeface="Times" pitchFamily="48" charset="0"/>
              </a:rPr>
              <a:t>Pr</a:t>
            </a:r>
            <a:r>
              <a:rPr lang="en-US" sz="1600" baseline="-25000" dirty="0" smtClean="0">
                <a:latin typeface="Times" pitchFamily="48" charset="0"/>
              </a:rPr>
              <a:t>1</a:t>
            </a:r>
            <a:r>
              <a:rPr lang="en-US" sz="1600" dirty="0" smtClean="0">
                <a:latin typeface="Times" pitchFamily="48" charset="0"/>
              </a:rPr>
              <a:t>MP</a:t>
            </a:r>
            <a:r>
              <a:rPr lang="en-US" sz="1600" baseline="-25000" dirty="0" smtClean="0">
                <a:latin typeface="Times" pitchFamily="48" charset="0"/>
              </a:rPr>
              <a:t>1</a:t>
            </a:r>
            <a:r>
              <a:rPr lang="en-US" sz="1600" dirty="0" smtClean="0">
                <a:latin typeface="Times" pitchFamily="48" charset="0"/>
              </a:rPr>
              <a:t> = 1</a:t>
            </a:r>
          </a:p>
        </p:txBody>
      </p:sp>
      <p:pic>
        <p:nvPicPr>
          <p:cNvPr id="6" name="Picture 2" descr="C:\ArslanMunir\ResearchWithAnnGordonRoss\MulticoreResearchWorkPapers\MulticoreArchQueueingNetworkIGCC2011\IGCCPaper2011\QueueingNetwork2P2L1ID2L21M.png"/>
          <p:cNvPicPr>
            <a:picLocks noChangeAspect="1" noChangeArrowheads="1"/>
          </p:cNvPicPr>
          <p:nvPr/>
        </p:nvPicPr>
        <p:blipFill>
          <a:blip r:embed="rId3" cstate="print"/>
          <a:srcRect/>
          <a:stretch>
            <a:fillRect/>
          </a:stretch>
        </p:blipFill>
        <p:spPr bwMode="auto">
          <a:xfrm>
            <a:off x="3381375" y="3476625"/>
            <a:ext cx="5191125" cy="29337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000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000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00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000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000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000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000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000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000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000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000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0003">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0003">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0003">
                                            <p:txEl>
                                              <p:pRg st="15" end="1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0003">
                                            <p:txEl>
                                              <p:pRg st="16" end="16"/>
                                            </p:txEl>
                                          </p:spTgt>
                                        </p:tgtEl>
                                        <p:attrNameLst>
                                          <p:attrName>style.visibility</p:attrName>
                                        </p:attrNameLst>
                                      </p:cBhvr>
                                      <p:to>
                                        <p:strVal val="visible"/>
                                      </p:to>
                                    </p:set>
                                  </p:childTnLst>
                                </p:cTn>
                              </p:par>
                              <p:par>
                                <p:cTn id="41" presetID="3" presetClass="entr" presetSubtype="1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blinds(horizontal)">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282050" y="131897"/>
            <a:ext cx="8861950" cy="1143000"/>
          </a:xfrm>
        </p:spPr>
        <p:txBody>
          <a:bodyPr/>
          <a:lstStyle/>
          <a:p>
            <a:r>
              <a:rPr lang="en-US" dirty="0" smtClean="0"/>
              <a:t>System-wide Performance Metrics</a:t>
            </a:r>
          </a:p>
        </p:txBody>
      </p:sp>
      <p:sp>
        <p:nvSpPr>
          <p:cNvPr id="340003" name="Rectangle 35"/>
          <p:cNvSpPr>
            <a:spLocks noChangeArrowheads="1"/>
          </p:cNvSpPr>
          <p:nvPr/>
        </p:nvSpPr>
        <p:spPr bwMode="auto">
          <a:xfrm>
            <a:off x="354932" y="1248785"/>
            <a:ext cx="8458200" cy="5128264"/>
          </a:xfrm>
          <a:prstGeom prst="rect">
            <a:avLst/>
          </a:prstGeom>
          <a:noFill/>
          <a:ln w="9525">
            <a:noFill/>
            <a:miter lim="800000"/>
            <a:headEnd/>
            <a:tailEnd/>
          </a:ln>
          <a:effectLst/>
        </p:spPr>
        <p:txBody>
          <a:bodyPr/>
          <a:lstStyle/>
          <a:p>
            <a:pPr marL="342900" indent="-342900" algn="l">
              <a:spcBef>
                <a:spcPct val="20000"/>
              </a:spcBef>
              <a:buFontTx/>
              <a:buChar char="•"/>
            </a:pPr>
            <a:r>
              <a:rPr lang="en-US" sz="1800" dirty="0" smtClean="0">
                <a:latin typeface="Times" pitchFamily="48" charset="0"/>
              </a:rPr>
              <a:t>Our </a:t>
            </a:r>
            <a:r>
              <a:rPr lang="en-US" sz="1800" dirty="0" err="1" smtClean="0">
                <a:latin typeface="Times" pitchFamily="48" charset="0"/>
              </a:rPr>
              <a:t>queueing</a:t>
            </a:r>
            <a:r>
              <a:rPr lang="en-US" sz="1800" dirty="0" smtClean="0">
                <a:latin typeface="Times" pitchFamily="48" charset="0"/>
              </a:rPr>
              <a:t> theoretic models determine performance metrics at component-level of architectural elements (e.g., processor cores, L1-I, L1-D, etc.) </a:t>
            </a:r>
          </a:p>
          <a:p>
            <a:pPr marL="342900" indent="-342900" algn="l">
              <a:spcBef>
                <a:spcPct val="20000"/>
              </a:spcBef>
              <a:buFontTx/>
              <a:buChar char="•"/>
            </a:pPr>
            <a:r>
              <a:rPr lang="en-US" sz="1800" dirty="0" smtClean="0">
                <a:latin typeface="Times" pitchFamily="48" charset="0"/>
              </a:rPr>
              <a:t>Our queuing theoretic models enable calculation of system-wide performance metrics</a:t>
            </a:r>
          </a:p>
          <a:p>
            <a:pPr marL="742950" lvl="1" indent="-285750" algn="l">
              <a:spcBef>
                <a:spcPct val="20000"/>
              </a:spcBef>
              <a:buFontTx/>
              <a:buChar char="–"/>
            </a:pPr>
            <a:r>
              <a:rPr lang="en-US" sz="1600" dirty="0" smtClean="0">
                <a:latin typeface="Times" pitchFamily="48" charset="0"/>
              </a:rPr>
              <a:t>E.g., system-wide response time          for a multi-core architecture can be given as:</a:t>
            </a: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r>
              <a:rPr lang="en-US" sz="1600" dirty="0" smtClean="0">
                <a:latin typeface="Times" pitchFamily="48" charset="0"/>
              </a:rPr>
              <a:t>where</a:t>
            </a:r>
          </a:p>
          <a:p>
            <a:pPr marL="742950" lvl="1" indent="-285750" algn="l">
              <a:spcBef>
                <a:spcPct val="20000"/>
              </a:spcBef>
              <a:buFontTx/>
              <a:buChar char="–"/>
            </a:pPr>
            <a:r>
              <a:rPr lang="en-US" sz="1600" i="1" dirty="0" smtClean="0">
                <a:latin typeface="Times" pitchFamily="48" charset="0"/>
              </a:rPr>
              <a:t>N</a:t>
            </a:r>
            <a:r>
              <a:rPr lang="en-US" sz="1600" i="1" baseline="-25000" dirty="0" smtClean="0">
                <a:latin typeface="Times" pitchFamily="48" charset="0"/>
              </a:rPr>
              <a:t>p</a:t>
            </a:r>
            <a:r>
              <a:rPr lang="en-US" sz="1600" dirty="0" smtClean="0">
                <a:latin typeface="Times" pitchFamily="48" charset="0"/>
              </a:rPr>
              <a:t> = total number of processor cores in the multi-core embedded architecture</a:t>
            </a:r>
          </a:p>
          <a:p>
            <a:pPr marL="742950" lvl="1" indent="-285750" algn="l">
              <a:spcBef>
                <a:spcPct val="20000"/>
              </a:spcBef>
              <a:buFontTx/>
              <a:buChar char="–"/>
            </a:pPr>
            <a:r>
              <a:rPr lang="en-US" sz="1600" i="1" dirty="0" err="1" smtClean="0">
                <a:latin typeface="Times" pitchFamily="48" charset="0"/>
              </a:rPr>
              <a:t>tr</a:t>
            </a:r>
            <a:r>
              <a:rPr lang="en-US" sz="1600" i="1" baseline="-25000" dirty="0" err="1" smtClean="0">
                <a:latin typeface="Times" pitchFamily="48" charset="0"/>
              </a:rPr>
              <a:t>x</a:t>
            </a:r>
            <a:r>
              <a:rPr lang="en-US" sz="1600" dirty="0" smtClean="0">
                <a:latin typeface="Times" pitchFamily="48" charset="0"/>
              </a:rPr>
              <a:t> = response time for architectural element </a:t>
            </a:r>
            <a:r>
              <a:rPr lang="en-US" sz="1600" i="1" dirty="0" smtClean="0">
                <a:latin typeface="Times" pitchFamily="48" charset="0"/>
              </a:rPr>
              <a:t>x</a:t>
            </a:r>
            <a:r>
              <a:rPr lang="en-US" sz="1600" dirty="0" smtClean="0">
                <a:latin typeface="Times" pitchFamily="48" charset="0"/>
              </a:rPr>
              <a:t> : </a:t>
            </a:r>
            <a:r>
              <a:rPr lang="en-US" sz="1600" i="1" dirty="0" smtClean="0">
                <a:latin typeface="Times" pitchFamily="48" charset="0"/>
              </a:rPr>
              <a:t>x</a:t>
            </a:r>
            <a:r>
              <a:rPr lang="en-US" sz="1600" dirty="0" smtClean="0">
                <a:latin typeface="Times" pitchFamily="48" charset="0"/>
              </a:rPr>
              <a:t> = {</a:t>
            </a:r>
            <a:r>
              <a:rPr lang="en-US" sz="1600" i="1" dirty="0" smtClean="0">
                <a:latin typeface="Times" pitchFamily="48" charset="0"/>
              </a:rPr>
              <a:t>P</a:t>
            </a:r>
            <a:r>
              <a:rPr lang="en-US" sz="1600" i="1" baseline="-25000" dirty="0" smtClean="0">
                <a:latin typeface="Times" pitchFamily="48" charset="0"/>
              </a:rPr>
              <a:t>i</a:t>
            </a:r>
            <a:r>
              <a:rPr lang="en-US" sz="1600" dirty="0" smtClean="0">
                <a:latin typeface="Times" pitchFamily="48" charset="0"/>
              </a:rPr>
              <a:t>, L1-I, L1-D, L2, M} </a:t>
            </a:r>
          </a:p>
          <a:p>
            <a:pPr marL="742950" lvl="1" indent="-285750" algn="l">
              <a:spcBef>
                <a:spcPct val="20000"/>
              </a:spcBef>
              <a:buFontTx/>
              <a:buChar char="–"/>
            </a:pPr>
            <a:r>
              <a:rPr lang="en-US" sz="1600" i="1" dirty="0" smtClean="0">
                <a:latin typeface="Times" pitchFamily="48" charset="0"/>
              </a:rPr>
              <a:t>PriX1X2</a:t>
            </a:r>
            <a:r>
              <a:rPr lang="en-US" sz="1600" dirty="0" smtClean="0">
                <a:latin typeface="Times" pitchFamily="48" charset="0"/>
              </a:rPr>
              <a:t> = Probability of requests going from architectural element </a:t>
            </a:r>
            <a:r>
              <a:rPr lang="en-US" sz="1600" i="1" dirty="0" smtClean="0">
                <a:latin typeface="Times" pitchFamily="48" charset="0"/>
              </a:rPr>
              <a:t>X1</a:t>
            </a:r>
            <a:r>
              <a:rPr lang="en-US" sz="1600" dirty="0" smtClean="0">
                <a:latin typeface="Times" pitchFamily="48" charset="0"/>
              </a:rPr>
              <a:t> to architectural element </a:t>
            </a:r>
            <a:r>
              <a:rPr lang="en-US" sz="1600" i="1" dirty="0" smtClean="0">
                <a:latin typeface="Times" pitchFamily="48" charset="0"/>
              </a:rPr>
              <a:t>X2</a:t>
            </a:r>
            <a:r>
              <a:rPr lang="en-US" sz="1600" dirty="0" smtClean="0">
                <a:latin typeface="Times" pitchFamily="48" charset="0"/>
              </a:rPr>
              <a:t> for chain </a:t>
            </a:r>
            <a:r>
              <a:rPr lang="en-US" sz="1600" i="1" dirty="0" err="1" smtClean="0">
                <a:latin typeface="Times" pitchFamily="48" charset="0"/>
              </a:rPr>
              <a:t>i</a:t>
            </a:r>
            <a:r>
              <a:rPr lang="en-US" sz="1600" dirty="0" smtClean="0">
                <a:latin typeface="Times" pitchFamily="48" charset="0"/>
              </a:rPr>
              <a:t> where </a:t>
            </a:r>
            <a:r>
              <a:rPr lang="en-US" sz="1600" i="1" dirty="0" smtClean="0">
                <a:latin typeface="Times" pitchFamily="48" charset="0"/>
              </a:rPr>
              <a:t>X1</a:t>
            </a:r>
            <a:r>
              <a:rPr lang="en-US" sz="1600" dirty="0" smtClean="0">
                <a:latin typeface="Times" pitchFamily="48" charset="0"/>
              </a:rPr>
              <a:t> = {</a:t>
            </a:r>
            <a:r>
              <a:rPr lang="en-US" sz="1600" i="1" dirty="0" smtClean="0">
                <a:latin typeface="Times" pitchFamily="48" charset="0"/>
              </a:rPr>
              <a:t>P</a:t>
            </a:r>
            <a:r>
              <a:rPr lang="en-US" sz="1600" i="1" baseline="-25000" dirty="0" smtClean="0">
                <a:latin typeface="Times" pitchFamily="48" charset="0"/>
              </a:rPr>
              <a:t>i</a:t>
            </a:r>
            <a:r>
              <a:rPr lang="en-US" sz="1600" dirty="0" smtClean="0">
                <a:latin typeface="Times" pitchFamily="48" charset="0"/>
              </a:rPr>
              <a:t>, L1-I, L1-D, L2} and X2 = {</a:t>
            </a:r>
            <a:r>
              <a:rPr lang="en-US" sz="1600" i="1" dirty="0" smtClean="0">
                <a:latin typeface="Times" pitchFamily="48" charset="0"/>
              </a:rPr>
              <a:t>P</a:t>
            </a:r>
            <a:r>
              <a:rPr lang="en-US" sz="1600" i="1" baseline="-25000" dirty="0" smtClean="0">
                <a:latin typeface="Times" pitchFamily="48" charset="0"/>
              </a:rPr>
              <a:t>i</a:t>
            </a:r>
            <a:r>
              <a:rPr lang="en-US" sz="1600" dirty="0" smtClean="0">
                <a:latin typeface="Times" pitchFamily="48" charset="0"/>
              </a:rPr>
              <a:t>, L1-I, L1-D, L2, M}</a:t>
            </a:r>
          </a:p>
        </p:txBody>
      </p:sp>
      <p:pic>
        <p:nvPicPr>
          <p:cNvPr id="621570" name="Picture 2"/>
          <p:cNvPicPr>
            <a:picLocks noChangeAspect="1" noChangeArrowheads="1"/>
          </p:cNvPicPr>
          <p:nvPr/>
        </p:nvPicPr>
        <p:blipFill>
          <a:blip r:embed="rId3" cstate="print"/>
          <a:srcRect/>
          <a:stretch>
            <a:fillRect/>
          </a:stretch>
        </p:blipFill>
        <p:spPr bwMode="auto">
          <a:xfrm>
            <a:off x="1528763" y="2566988"/>
            <a:ext cx="6010275" cy="2428875"/>
          </a:xfrm>
          <a:prstGeom prst="rect">
            <a:avLst/>
          </a:prstGeom>
          <a:noFill/>
          <a:ln w="9525">
            <a:noFill/>
            <a:miter lim="800000"/>
            <a:headEnd/>
            <a:tailEnd/>
          </a:ln>
        </p:spPr>
      </p:pic>
      <p:pic>
        <p:nvPicPr>
          <p:cNvPr id="621571" name="Picture 3"/>
          <p:cNvPicPr>
            <a:picLocks noChangeAspect="1" noChangeArrowheads="1"/>
          </p:cNvPicPr>
          <p:nvPr/>
        </p:nvPicPr>
        <p:blipFill>
          <a:blip r:embed="rId4" cstate="print"/>
          <a:srcRect/>
          <a:stretch>
            <a:fillRect/>
          </a:stretch>
        </p:blipFill>
        <p:spPr bwMode="auto">
          <a:xfrm>
            <a:off x="3824288" y="2200275"/>
            <a:ext cx="466725" cy="304800"/>
          </a:xfrm>
          <a:prstGeom prst="rect">
            <a:avLst/>
          </a:prstGeom>
          <a:noFill/>
          <a:ln w="9525">
            <a:noFill/>
            <a:miter lim="800000"/>
            <a:headEnd/>
            <a:tailEnd/>
          </a:ln>
        </p:spPr>
      </p:pic>
      <p:sp>
        <p:nvSpPr>
          <p:cNvPr id="31" name="Rectangle 30"/>
          <p:cNvSpPr/>
          <p:nvPr/>
        </p:nvSpPr>
        <p:spPr bwMode="auto">
          <a:xfrm>
            <a:off x="7181850" y="4543425"/>
            <a:ext cx="428625" cy="276225"/>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0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00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21571"/>
                                        </p:tgtEl>
                                        <p:attrNameLst>
                                          <p:attrName>style.visibility</p:attrName>
                                        </p:attrNameLst>
                                      </p:cBhvr>
                                      <p:to>
                                        <p:strVal val="visible"/>
                                      </p:to>
                                    </p:set>
                                  </p:childTnLst>
                                </p:cTn>
                              </p:par>
                            </p:childTnLst>
                          </p:cTn>
                        </p:par>
                        <p:par>
                          <p:cTn id="17" fill="hold">
                            <p:stCondLst>
                              <p:cond delay="0"/>
                            </p:stCondLst>
                            <p:childTnLst>
                              <p:par>
                                <p:cTn id="18" presetID="3" presetClass="entr" presetSubtype="10" fill="hold" nodeType="afterEffect">
                                  <p:stCondLst>
                                    <p:cond delay="0"/>
                                  </p:stCondLst>
                                  <p:childTnLst>
                                    <p:set>
                                      <p:cBhvr>
                                        <p:cTn id="19" dur="1" fill="hold">
                                          <p:stCondLst>
                                            <p:cond delay="0"/>
                                          </p:stCondLst>
                                        </p:cTn>
                                        <p:tgtEl>
                                          <p:spTgt spid="621570"/>
                                        </p:tgtEl>
                                        <p:attrNameLst>
                                          <p:attrName>style.visibility</p:attrName>
                                        </p:attrNameLst>
                                      </p:cBhvr>
                                      <p:to>
                                        <p:strVal val="visible"/>
                                      </p:to>
                                    </p:set>
                                    <p:animEffect transition="in" filter="blinds(horizontal)">
                                      <p:cBhvr>
                                        <p:cTn id="20" dur="500"/>
                                        <p:tgtEl>
                                          <p:spTgt spid="62157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40003">
                                            <p:txEl>
                                              <p:pRg st="11" end="1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0003">
                                            <p:txEl>
                                              <p:pRg st="12" end="1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0003">
                                            <p:txEl>
                                              <p:pRg st="13" end="1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000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6" name="Rectangle 28"/>
          <p:cNvSpPr>
            <a:spLocks noGrp="1" noChangeArrowheads="1"/>
          </p:cNvSpPr>
          <p:nvPr>
            <p:ph type="title"/>
          </p:nvPr>
        </p:nvSpPr>
        <p:spPr>
          <a:xfrm>
            <a:off x="28575" y="192298"/>
            <a:ext cx="9058275" cy="1143000"/>
          </a:xfrm>
        </p:spPr>
        <p:txBody>
          <a:bodyPr/>
          <a:lstStyle/>
          <a:p>
            <a:r>
              <a:rPr lang="en-US" dirty="0" err="1" smtClean="0"/>
              <a:t>Queueing</a:t>
            </a:r>
            <a:r>
              <a:rPr lang="en-US" dirty="0" smtClean="0"/>
              <a:t> Network Models Validation</a:t>
            </a:r>
          </a:p>
        </p:txBody>
      </p:sp>
      <p:sp>
        <p:nvSpPr>
          <p:cNvPr id="340003" name="Rectangle 35"/>
          <p:cNvSpPr>
            <a:spLocks noChangeArrowheads="1"/>
          </p:cNvSpPr>
          <p:nvPr/>
        </p:nvSpPr>
        <p:spPr bwMode="auto">
          <a:xfrm>
            <a:off x="354932" y="1648835"/>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sp>
        <p:nvSpPr>
          <p:cNvPr id="41" name="TextBox 40"/>
          <p:cNvSpPr txBox="1"/>
          <p:nvPr/>
        </p:nvSpPr>
        <p:spPr>
          <a:xfrm>
            <a:off x="1504948" y="5684548"/>
            <a:ext cx="6477002" cy="769441"/>
          </a:xfrm>
          <a:prstGeom prst="rect">
            <a:avLst/>
          </a:prstGeom>
          <a:noFill/>
        </p:spPr>
        <p:txBody>
          <a:bodyPr wrap="square" rtlCol="0">
            <a:spAutoFit/>
          </a:bodyPr>
          <a:lstStyle/>
          <a:p>
            <a:r>
              <a:rPr lang="en-US" sz="2200" b="1" dirty="0" smtClean="0">
                <a:latin typeface="+mn-lt"/>
              </a:rPr>
              <a:t>Response time (ms) for mixed workloads for </a:t>
            </a:r>
          </a:p>
          <a:p>
            <a:r>
              <a:rPr lang="en-US" sz="2200" b="1" dirty="0" smtClean="0">
                <a:latin typeface="+mn-lt"/>
              </a:rPr>
              <a:t>2P-2L1ID-1L2-1M for a varying number of jobs </a:t>
            </a:r>
            <a:r>
              <a:rPr lang="en-US" sz="2200" b="1" i="1" dirty="0" smtClean="0">
                <a:latin typeface="+mn-lt"/>
              </a:rPr>
              <a:t>N</a:t>
            </a:r>
            <a:endParaRPr lang="en-US" sz="2200" b="1" i="1" dirty="0">
              <a:latin typeface="+mn-lt"/>
            </a:endParaRPr>
          </a:p>
        </p:txBody>
      </p:sp>
      <p:pic>
        <p:nvPicPr>
          <p:cNvPr id="665602" name="Picture 2" descr="C:\ArslanMunir\ResearchWithAnnGordonRoss\MulticoreResearchWorkPapers\ResearchProblemMulticoreSHARPE\PerfEvalMulticoreEmbedded\EffMissRate_RespTime_MixedWL_Fig2_2P_2L1ID_1L2_1M.bmp"/>
          <p:cNvPicPr>
            <a:picLocks noChangeAspect="1" noChangeArrowheads="1"/>
          </p:cNvPicPr>
          <p:nvPr/>
        </p:nvPicPr>
        <p:blipFill>
          <a:blip r:embed="rId3" cstate="print"/>
          <a:srcRect/>
          <a:stretch>
            <a:fillRect/>
          </a:stretch>
        </p:blipFill>
        <p:spPr bwMode="auto">
          <a:xfrm>
            <a:off x="1524002" y="2352675"/>
            <a:ext cx="7109382" cy="3448050"/>
          </a:xfrm>
          <a:prstGeom prst="rect">
            <a:avLst/>
          </a:prstGeom>
          <a:noFill/>
        </p:spPr>
      </p:pic>
      <p:sp>
        <p:nvSpPr>
          <p:cNvPr id="27" name="TextBox 26"/>
          <p:cNvSpPr txBox="1"/>
          <p:nvPr/>
        </p:nvSpPr>
        <p:spPr>
          <a:xfrm>
            <a:off x="200025" y="1141123"/>
            <a:ext cx="2800350" cy="1015663"/>
          </a:xfrm>
          <a:prstGeom prst="rect">
            <a:avLst/>
          </a:prstGeom>
          <a:noFill/>
        </p:spPr>
        <p:txBody>
          <a:bodyPr wrap="square" rtlCol="0">
            <a:spAutoFit/>
          </a:bodyPr>
          <a:lstStyle/>
          <a:p>
            <a:r>
              <a:rPr lang="en-US" sz="2000" b="1" dirty="0" smtClean="0">
                <a:solidFill>
                  <a:srgbClr val="00B0F0"/>
                </a:solidFill>
                <a:latin typeface="+mn-lt"/>
              </a:rPr>
              <a:t>Results conform with expected </a:t>
            </a:r>
            <a:r>
              <a:rPr lang="en-US" sz="2000" b="1" dirty="0" err="1" smtClean="0">
                <a:solidFill>
                  <a:srgbClr val="00B0F0"/>
                </a:solidFill>
                <a:latin typeface="+mn-lt"/>
              </a:rPr>
              <a:t>queueing</a:t>
            </a:r>
            <a:r>
              <a:rPr lang="en-US" sz="2000" b="1" dirty="0" smtClean="0">
                <a:solidFill>
                  <a:srgbClr val="00B0F0"/>
                </a:solidFill>
                <a:latin typeface="+mn-lt"/>
              </a:rPr>
              <a:t> theoretic results</a:t>
            </a:r>
            <a:endParaRPr lang="en-US" sz="2000" b="1" dirty="0">
              <a:solidFill>
                <a:srgbClr val="00B0F0"/>
              </a:solidFill>
              <a:latin typeface="+mn-lt"/>
            </a:endParaRPr>
          </a:p>
        </p:txBody>
      </p:sp>
      <p:sp>
        <p:nvSpPr>
          <p:cNvPr id="29" name="TextBox 28"/>
          <p:cNvSpPr txBox="1"/>
          <p:nvPr/>
        </p:nvSpPr>
        <p:spPr>
          <a:xfrm>
            <a:off x="3267075" y="1329034"/>
            <a:ext cx="1657350" cy="923330"/>
          </a:xfrm>
          <a:prstGeom prst="rect">
            <a:avLst/>
          </a:prstGeom>
          <a:noFill/>
        </p:spPr>
        <p:txBody>
          <a:bodyPr wrap="square" rtlCol="0">
            <a:spAutoFit/>
          </a:bodyPr>
          <a:lstStyle/>
          <a:p>
            <a:r>
              <a:rPr lang="en-US" sz="1800" b="1" i="1" dirty="0" smtClean="0">
                <a:solidFill>
                  <a:srgbClr val="008000"/>
                </a:solidFill>
                <a:latin typeface="Times New Roman"/>
                <a:cs typeface="Times New Roman"/>
              </a:rPr>
              <a:t>Response time </a:t>
            </a:r>
          </a:p>
          <a:p>
            <a:r>
              <a:rPr lang="en-US" sz="1800" b="1" i="1" dirty="0" smtClean="0">
                <a:solidFill>
                  <a:srgbClr val="008000"/>
                </a:solidFill>
                <a:latin typeface="Times New Roman"/>
                <a:cs typeface="Times New Roman"/>
              </a:rPr>
              <a:t>increases </a:t>
            </a:r>
          </a:p>
          <a:p>
            <a:r>
              <a:rPr lang="en-US" sz="1800" b="1" i="1" dirty="0" smtClean="0">
                <a:solidFill>
                  <a:srgbClr val="008000"/>
                </a:solidFill>
                <a:latin typeface="Times New Roman"/>
                <a:cs typeface="Times New Roman"/>
              </a:rPr>
              <a:t>as N increases</a:t>
            </a:r>
            <a:endParaRPr lang="en-US" sz="1800" b="1" i="1" dirty="0">
              <a:solidFill>
                <a:srgbClr val="008000"/>
              </a:solidFill>
            </a:endParaRPr>
          </a:p>
        </p:txBody>
      </p:sp>
      <p:sp>
        <p:nvSpPr>
          <p:cNvPr id="31" name="TextBox 30"/>
          <p:cNvSpPr txBox="1"/>
          <p:nvPr/>
        </p:nvSpPr>
        <p:spPr>
          <a:xfrm>
            <a:off x="0" y="2091034"/>
            <a:ext cx="2295525" cy="1200329"/>
          </a:xfrm>
          <a:prstGeom prst="rect">
            <a:avLst/>
          </a:prstGeom>
          <a:noFill/>
        </p:spPr>
        <p:txBody>
          <a:bodyPr wrap="square" rtlCol="0">
            <a:spAutoFit/>
          </a:bodyPr>
          <a:lstStyle/>
          <a:p>
            <a:r>
              <a:rPr lang="en-US" sz="1800" b="1" i="1" dirty="0" smtClean="0">
                <a:solidFill>
                  <a:srgbClr val="008000"/>
                </a:solidFill>
                <a:latin typeface="Times New Roman"/>
                <a:cs typeface="Times New Roman"/>
              </a:rPr>
              <a:t>For large cache miss rates MM response time increases drastically with N</a:t>
            </a:r>
            <a:endParaRPr lang="en-US" sz="1800" b="1" i="1" dirty="0">
              <a:solidFill>
                <a:srgbClr val="008000"/>
              </a:solidFill>
            </a:endParaRPr>
          </a:p>
        </p:txBody>
      </p:sp>
      <p:sp>
        <p:nvSpPr>
          <p:cNvPr id="33" name="TextBox 32"/>
          <p:cNvSpPr txBox="1"/>
          <p:nvPr/>
        </p:nvSpPr>
        <p:spPr>
          <a:xfrm>
            <a:off x="5353051" y="1071859"/>
            <a:ext cx="3590924" cy="1200329"/>
          </a:xfrm>
          <a:prstGeom prst="rect">
            <a:avLst/>
          </a:prstGeom>
          <a:noFill/>
        </p:spPr>
        <p:txBody>
          <a:bodyPr wrap="square" rtlCol="0">
            <a:spAutoFit/>
          </a:bodyPr>
          <a:lstStyle/>
          <a:p>
            <a:r>
              <a:rPr lang="en-US" sz="1800" b="1" i="1" dirty="0" smtClean="0">
                <a:solidFill>
                  <a:srgbClr val="008000"/>
                </a:solidFill>
                <a:latin typeface="Times New Roman"/>
                <a:cs typeface="Times New Roman"/>
              </a:rPr>
              <a:t>N has more impact on processor response time for small cache miss rates because most of the time jobs are serviced by the processor core</a:t>
            </a:r>
            <a:endParaRPr lang="en-US" sz="1800" b="1" i="1" dirty="0">
              <a:solidFill>
                <a:srgbClr val="008000"/>
              </a:solidFill>
            </a:endParaRPr>
          </a:p>
        </p:txBody>
      </p:sp>
      <p:cxnSp>
        <p:nvCxnSpPr>
          <p:cNvPr id="34" name="Straight Arrow Connector 33"/>
          <p:cNvCxnSpPr/>
          <p:nvPr/>
        </p:nvCxnSpPr>
        <p:spPr bwMode="auto">
          <a:xfrm>
            <a:off x="1971675" y="3238500"/>
            <a:ext cx="1514475" cy="7239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5" name="Straight Arrow Connector 34"/>
          <p:cNvCxnSpPr/>
          <p:nvPr/>
        </p:nvCxnSpPr>
        <p:spPr bwMode="auto">
          <a:xfrm flipH="1">
            <a:off x="5448310" y="2343150"/>
            <a:ext cx="1362065" cy="20288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6" name="Straight Arrow Connector 35"/>
          <p:cNvCxnSpPr/>
          <p:nvPr/>
        </p:nvCxnSpPr>
        <p:spPr bwMode="auto">
          <a:xfrm flipH="1">
            <a:off x="6838950" y="2257429"/>
            <a:ext cx="790575" cy="177164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 name="Straight Arrow Connector 43"/>
          <p:cNvCxnSpPr/>
          <p:nvPr/>
        </p:nvCxnSpPr>
        <p:spPr bwMode="auto">
          <a:xfrm flipH="1">
            <a:off x="4095763" y="2286000"/>
            <a:ext cx="1885937" cy="2562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5" name="Straight Arrow Connector 44"/>
          <p:cNvCxnSpPr/>
          <p:nvPr/>
        </p:nvCxnSpPr>
        <p:spPr bwMode="auto">
          <a:xfrm>
            <a:off x="1123950" y="3305175"/>
            <a:ext cx="3743325" cy="139065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65602"/>
                                        </p:tgtEl>
                                        <p:attrNameLst>
                                          <p:attrName>style.visibility</p:attrName>
                                        </p:attrNameLst>
                                      </p:cBhvr>
                                      <p:to>
                                        <p:strVal val="visible"/>
                                      </p:to>
                                    </p:set>
                                    <p:animEffect transition="in" filter="blinds(horizontal)">
                                      <p:cBhvr>
                                        <p:cTn id="7" dur="500"/>
                                        <p:tgtEl>
                                          <p:spTgt spid="66560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blinds(horizontal)">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1"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blinds(horizontal)">
                                      <p:cBhvr>
                                        <p:cTn id="15" dur="500"/>
                                        <p:tgtEl>
                                          <p:spTgt spid="2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blinds(horizontal)">
                                      <p:cBhvr>
                                        <p:cTn id="20" dur="5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blinds(horizontal)">
                                      <p:cBhvr>
                                        <p:cTn id="25" dur="500"/>
                                        <p:tgtEl>
                                          <p:spTgt spid="44"/>
                                        </p:tgtEl>
                                      </p:cBhvr>
                                    </p:animEffect>
                                  </p:childTnLst>
                                </p:cTn>
                              </p:par>
                            </p:childTnLst>
                          </p:cTn>
                        </p:par>
                        <p:par>
                          <p:cTn id="26" fill="hold">
                            <p:stCondLst>
                              <p:cond delay="500"/>
                            </p:stCondLst>
                            <p:childTnLst>
                              <p:par>
                                <p:cTn id="27" presetID="3" presetClass="entr" presetSubtype="10" fill="hold"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blinds(horizontal)">
                                      <p:cBhvr>
                                        <p:cTn id="29" dur="500"/>
                                        <p:tgtEl>
                                          <p:spTgt spid="35"/>
                                        </p:tgtEl>
                                      </p:cBhvr>
                                    </p:animEffect>
                                  </p:childTnLst>
                                </p:cTn>
                              </p:par>
                            </p:childTnLst>
                          </p:cTn>
                        </p:par>
                        <p:par>
                          <p:cTn id="30" fill="hold">
                            <p:stCondLst>
                              <p:cond delay="1000"/>
                            </p:stCondLst>
                            <p:childTnLst>
                              <p:par>
                                <p:cTn id="31" presetID="3" presetClass="entr" presetSubtype="10"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blinds(horizontal)">
                                      <p:cBhvr>
                                        <p:cTn id="33" dur="500"/>
                                        <p:tgtEl>
                                          <p:spTgt spid="36"/>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blinds(horizontal)">
                                      <p:cBhvr>
                                        <p:cTn id="36" dur="500"/>
                                        <p:tgtEl>
                                          <p:spTgt spid="33"/>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blinds(horizontal)">
                                      <p:cBhvr>
                                        <p:cTn id="41" dur="500"/>
                                        <p:tgtEl>
                                          <p:spTgt spid="34"/>
                                        </p:tgtEl>
                                      </p:cBhvr>
                                    </p:animEffect>
                                  </p:childTnLst>
                                </p:cTn>
                              </p:par>
                            </p:childTnLst>
                          </p:cTn>
                        </p:par>
                        <p:par>
                          <p:cTn id="42" fill="hold">
                            <p:stCondLst>
                              <p:cond delay="500"/>
                            </p:stCondLst>
                            <p:childTnLst>
                              <p:par>
                                <p:cTn id="43" presetID="3" presetClass="entr" presetSubtype="10"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blinds(horizontal)">
                                      <p:cBhvr>
                                        <p:cTn id="45" dur="500"/>
                                        <p:tgtEl>
                                          <p:spTgt spid="45"/>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blinds(horizontal)">
                                      <p:cBhvr>
                                        <p:cTn id="4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27" grpId="1"/>
      <p:bldP spid="29" grpId="0"/>
      <p:bldP spid="31" grpId="0"/>
      <p:bldP spid="3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186800" y="122372"/>
            <a:ext cx="8861950" cy="1143000"/>
          </a:xfrm>
        </p:spPr>
        <p:txBody>
          <a:bodyPr/>
          <a:lstStyle/>
          <a:p>
            <a:r>
              <a:rPr lang="en-US" dirty="0" err="1" smtClean="0"/>
              <a:t>Queueing</a:t>
            </a:r>
            <a:r>
              <a:rPr lang="en-US" dirty="0" smtClean="0"/>
              <a:t> Network Models Validation</a:t>
            </a:r>
          </a:p>
        </p:txBody>
      </p:sp>
      <p:sp>
        <p:nvSpPr>
          <p:cNvPr id="340003" name="Rectangle 35"/>
          <p:cNvSpPr>
            <a:spLocks noChangeArrowheads="1"/>
          </p:cNvSpPr>
          <p:nvPr/>
        </p:nvSpPr>
        <p:spPr bwMode="auto">
          <a:xfrm>
            <a:off x="354932" y="1248784"/>
            <a:ext cx="8458200" cy="5171065"/>
          </a:xfrm>
          <a:prstGeom prst="rect">
            <a:avLst/>
          </a:prstGeom>
          <a:noFill/>
          <a:ln w="9525">
            <a:noFill/>
            <a:miter lim="800000"/>
            <a:headEnd/>
            <a:tailEnd/>
          </a:ln>
          <a:effectLst/>
        </p:spPr>
        <p:txBody>
          <a:bodyPr/>
          <a:lstStyle/>
          <a:p>
            <a:pPr marL="342900" indent="-342900" algn="l">
              <a:spcBef>
                <a:spcPct val="20000"/>
              </a:spcBef>
              <a:buFontTx/>
              <a:buChar char="•"/>
            </a:pPr>
            <a:r>
              <a:rPr lang="en-US" sz="1800" b="1" dirty="0" smtClean="0">
                <a:solidFill>
                  <a:srgbClr val="008000"/>
                </a:solidFill>
                <a:latin typeface="Times" pitchFamily="48" charset="0"/>
              </a:rPr>
              <a:t>Execution time</a:t>
            </a:r>
            <a:r>
              <a:rPr lang="en-US" sz="1800" dirty="0" smtClean="0">
                <a:latin typeface="Times" pitchFamily="48" charset="0"/>
              </a:rPr>
              <a:t> obtained from SESC and our </a:t>
            </a:r>
            <a:r>
              <a:rPr lang="en-US" sz="1800" dirty="0" err="1" smtClean="0">
                <a:latin typeface="Times" pitchFamily="48" charset="0"/>
              </a:rPr>
              <a:t>queueing</a:t>
            </a:r>
            <a:r>
              <a:rPr lang="en-US" sz="1800" dirty="0" smtClean="0">
                <a:latin typeface="Times" pitchFamily="48" charset="0"/>
              </a:rPr>
              <a:t> theoretic models for SPLASH-2 benchmarks for multi-core architectures (QT denotes our </a:t>
            </a:r>
            <a:r>
              <a:rPr lang="en-US" sz="1800" dirty="0" err="1" smtClean="0">
                <a:latin typeface="Times" pitchFamily="48" charset="0"/>
              </a:rPr>
              <a:t>queueing</a:t>
            </a:r>
            <a:r>
              <a:rPr lang="en-US" sz="1800" dirty="0" smtClean="0">
                <a:latin typeface="Times" pitchFamily="48" charset="0"/>
              </a:rPr>
              <a:t> theoretic model)</a:t>
            </a: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342900" indent="-342900" algn="l">
              <a:spcBef>
                <a:spcPct val="20000"/>
              </a:spcBef>
              <a:buFontTx/>
              <a:buChar char="•"/>
            </a:pPr>
            <a:r>
              <a:rPr lang="en-US" sz="1800" b="1" dirty="0" smtClean="0">
                <a:solidFill>
                  <a:srgbClr val="0070C0"/>
                </a:solidFill>
                <a:latin typeface="Times" pitchFamily="48" charset="0"/>
              </a:rPr>
              <a:t>Results from SESC and our </a:t>
            </a:r>
            <a:r>
              <a:rPr lang="en-US" sz="1800" b="1" dirty="0" err="1" smtClean="0">
                <a:solidFill>
                  <a:srgbClr val="0070C0"/>
                </a:solidFill>
                <a:latin typeface="Times" pitchFamily="48" charset="0"/>
              </a:rPr>
              <a:t>queueing</a:t>
            </a:r>
            <a:r>
              <a:rPr lang="en-US" sz="1800" b="1" dirty="0" smtClean="0">
                <a:solidFill>
                  <a:srgbClr val="0070C0"/>
                </a:solidFill>
                <a:latin typeface="Times" pitchFamily="48" charset="0"/>
              </a:rPr>
              <a:t> theoretic models provide similar insights</a:t>
            </a:r>
          </a:p>
          <a:p>
            <a:pPr marL="742950" lvl="1" indent="-285750" algn="l">
              <a:spcBef>
                <a:spcPct val="20000"/>
              </a:spcBef>
              <a:buFontTx/>
              <a:buChar char="–"/>
            </a:pPr>
            <a:r>
              <a:rPr lang="en-US" sz="1600" dirty="0" smtClean="0">
                <a:latin typeface="Times" pitchFamily="48" charset="0"/>
              </a:rPr>
              <a:t>The multi-core architectures with shared LLCs provide better performance than the architectures with private and hybrid LLCs for these benchmarks</a:t>
            </a:r>
          </a:p>
          <a:p>
            <a:pPr marL="742950" lvl="1" indent="-285750" algn="l">
              <a:spcBef>
                <a:spcPct val="20000"/>
              </a:spcBef>
              <a:buFontTx/>
              <a:buChar char="–"/>
            </a:pPr>
            <a:r>
              <a:rPr lang="en-US" sz="1600" dirty="0" smtClean="0">
                <a:latin typeface="Times" pitchFamily="48" charset="0"/>
              </a:rPr>
              <a:t>Architectures with hybrid LLCs exhibit superior performance than the architectures with private LLCs</a:t>
            </a:r>
          </a:p>
          <a:p>
            <a:pPr marL="342900" indent="-342900" algn="l">
              <a:spcBef>
                <a:spcPct val="20000"/>
              </a:spcBef>
              <a:buFontTx/>
              <a:buChar char="•"/>
            </a:pPr>
            <a:r>
              <a:rPr lang="en-US" sz="1800" dirty="0" smtClean="0">
                <a:latin typeface="Times" pitchFamily="48" charset="0"/>
              </a:rPr>
              <a:t>Our </a:t>
            </a:r>
            <a:r>
              <a:rPr lang="en-US" sz="1800" dirty="0" err="1" smtClean="0">
                <a:latin typeface="Times" pitchFamily="48" charset="0"/>
              </a:rPr>
              <a:t>queueing</a:t>
            </a:r>
            <a:r>
              <a:rPr lang="en-US" sz="1800" dirty="0" smtClean="0">
                <a:latin typeface="Times" pitchFamily="48" charset="0"/>
              </a:rPr>
              <a:t> theoretic models provide relative performance measures for different architectures and benchmarks by simulating a minimum number of instructions representative of a benchmark, which explains the difference in execution time obtained from SESC and our </a:t>
            </a:r>
            <a:r>
              <a:rPr lang="en-US" sz="1800" dirty="0" err="1" smtClean="0">
                <a:latin typeface="Times" pitchFamily="48" charset="0"/>
              </a:rPr>
              <a:t>queueing</a:t>
            </a:r>
            <a:r>
              <a:rPr lang="en-US" sz="1800" dirty="0" smtClean="0">
                <a:latin typeface="Times" pitchFamily="48" charset="0"/>
              </a:rPr>
              <a:t> theoretic models for these benchmarks</a:t>
            </a:r>
            <a:endParaRPr lang="en-US" sz="1600" dirty="0" smtClean="0">
              <a:latin typeface="Times" pitchFamily="48" charset="0"/>
            </a:endParaRPr>
          </a:p>
        </p:txBody>
      </p:sp>
      <p:pic>
        <p:nvPicPr>
          <p:cNvPr id="666626" name="Picture 2"/>
          <p:cNvPicPr>
            <a:picLocks noChangeAspect="1" noChangeArrowheads="1"/>
          </p:cNvPicPr>
          <p:nvPr/>
        </p:nvPicPr>
        <p:blipFill>
          <a:blip r:embed="rId3" cstate="print"/>
          <a:srcRect/>
          <a:stretch>
            <a:fillRect/>
          </a:stretch>
        </p:blipFill>
        <p:spPr bwMode="auto">
          <a:xfrm>
            <a:off x="642938" y="2224088"/>
            <a:ext cx="7858125" cy="15716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par>
                                <p:cTn id="7" presetID="3" presetClass="entr" presetSubtype="10" fill="hold" nodeType="withEffect">
                                  <p:stCondLst>
                                    <p:cond delay="0"/>
                                  </p:stCondLst>
                                  <p:childTnLst>
                                    <p:set>
                                      <p:cBhvr>
                                        <p:cTn id="8" dur="1" fill="hold">
                                          <p:stCondLst>
                                            <p:cond delay="0"/>
                                          </p:stCondLst>
                                        </p:cTn>
                                        <p:tgtEl>
                                          <p:spTgt spid="666626"/>
                                        </p:tgtEl>
                                        <p:attrNameLst>
                                          <p:attrName>style.visibility</p:attrName>
                                        </p:attrNameLst>
                                      </p:cBhvr>
                                      <p:to>
                                        <p:strVal val="visible"/>
                                      </p:to>
                                    </p:set>
                                    <p:animEffect transition="in" filter="blinds(horizontal)">
                                      <p:cBhvr>
                                        <p:cTn id="9" dur="500"/>
                                        <p:tgtEl>
                                          <p:spTgt spid="66662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40003">
                                            <p:txEl>
                                              <p:pRg st="7" end="7"/>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40003">
                                            <p:txEl>
                                              <p:pRg st="8" end="8"/>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40003">
                                            <p:txEl>
                                              <p:pRg st="9" end="9"/>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400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282050" y="246197"/>
            <a:ext cx="8861950" cy="1143000"/>
          </a:xfrm>
        </p:spPr>
        <p:txBody>
          <a:bodyPr/>
          <a:lstStyle/>
          <a:p>
            <a:r>
              <a:rPr lang="en-US" dirty="0" err="1" smtClean="0"/>
              <a:t>Queueing</a:t>
            </a:r>
            <a:r>
              <a:rPr lang="en-US" dirty="0" smtClean="0"/>
              <a:t> Network Models Validation</a:t>
            </a:r>
          </a:p>
        </p:txBody>
      </p:sp>
      <p:sp>
        <p:nvSpPr>
          <p:cNvPr id="340003" name="Rectangle 35"/>
          <p:cNvSpPr>
            <a:spLocks noChangeArrowheads="1"/>
          </p:cNvSpPr>
          <p:nvPr/>
        </p:nvSpPr>
        <p:spPr bwMode="auto">
          <a:xfrm>
            <a:off x="354932" y="1248785"/>
            <a:ext cx="8217568"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r>
              <a:rPr lang="en-US" sz="1800" b="1" dirty="0" smtClean="0">
                <a:solidFill>
                  <a:srgbClr val="008000"/>
                </a:solidFill>
                <a:latin typeface="Times" pitchFamily="48" charset="0"/>
              </a:rPr>
              <a:t>Execution time comparison</a:t>
            </a:r>
            <a:r>
              <a:rPr lang="en-US" sz="1800" dirty="0" smtClean="0">
                <a:latin typeface="Times" pitchFamily="48" charset="0"/>
              </a:rPr>
              <a:t> of SPLASH-2 benchmarks on SESC versus our </a:t>
            </a:r>
            <a:r>
              <a:rPr lang="en-US" sz="1800" dirty="0" err="1" smtClean="0">
                <a:latin typeface="Times" pitchFamily="48" charset="0"/>
              </a:rPr>
              <a:t>queueing</a:t>
            </a:r>
            <a:r>
              <a:rPr lang="en-US" sz="1800" dirty="0" smtClean="0">
                <a:latin typeface="Times" pitchFamily="48" charset="0"/>
              </a:rPr>
              <a:t> theoretic models. </a:t>
            </a:r>
            <a:r>
              <a:rPr lang="en-US" sz="1800" i="1" dirty="0" smtClean="0">
                <a:latin typeface="Times" pitchFamily="48" charset="0"/>
              </a:rPr>
              <a:t>T</a:t>
            </a:r>
            <a:r>
              <a:rPr lang="en-US" sz="1800" i="1" baseline="-25000" dirty="0" smtClean="0">
                <a:latin typeface="Times" pitchFamily="48" charset="0"/>
              </a:rPr>
              <a:t>y</a:t>
            </a:r>
            <a:r>
              <a:rPr lang="en-US" sz="1800" i="1" baseline="30000" dirty="0" smtClean="0">
                <a:latin typeface="Times" pitchFamily="48" charset="0"/>
              </a:rPr>
              <a:t>x-core</a:t>
            </a:r>
            <a:r>
              <a:rPr lang="en-US" sz="1800" dirty="0" smtClean="0">
                <a:latin typeface="Times" pitchFamily="48" charset="0"/>
              </a:rPr>
              <a:t> denotes the execution time for simulating an </a:t>
            </a:r>
          </a:p>
          <a:p>
            <a:pPr marL="342900" indent="-342900" algn="l">
              <a:spcBef>
                <a:spcPct val="20000"/>
              </a:spcBef>
            </a:pPr>
            <a:r>
              <a:rPr lang="en-US" sz="1800" i="1" dirty="0" smtClean="0">
                <a:latin typeface="Times" pitchFamily="48" charset="0"/>
              </a:rPr>
              <a:t> 	x</a:t>
            </a:r>
            <a:r>
              <a:rPr lang="en-US" sz="1800" dirty="0" smtClean="0">
                <a:latin typeface="Times" pitchFamily="48" charset="0"/>
              </a:rPr>
              <a:t>-core architecture using </a:t>
            </a:r>
            <a:r>
              <a:rPr lang="en-US" sz="1800" i="1" dirty="0" smtClean="0">
                <a:latin typeface="Times" pitchFamily="48" charset="0"/>
              </a:rPr>
              <a:t>Y</a:t>
            </a:r>
            <a:r>
              <a:rPr lang="en-US" sz="1800" dirty="0" smtClean="0">
                <a:latin typeface="Times" pitchFamily="48" charset="0"/>
              </a:rPr>
              <a:t> where </a:t>
            </a:r>
            <a:r>
              <a:rPr lang="en-US" sz="1800" i="1" dirty="0" smtClean="0">
                <a:latin typeface="Times" pitchFamily="48" charset="0"/>
              </a:rPr>
              <a:t>Y =</a:t>
            </a:r>
            <a:r>
              <a:rPr lang="en-US" sz="1800" dirty="0" smtClean="0">
                <a:latin typeface="Times" pitchFamily="48" charset="0"/>
              </a:rPr>
              <a:t>{</a:t>
            </a:r>
            <a:r>
              <a:rPr lang="en-US" sz="1800" i="1" dirty="0" smtClean="0">
                <a:latin typeface="Times" pitchFamily="48" charset="0"/>
              </a:rPr>
              <a:t>SESC, QT</a:t>
            </a:r>
            <a:r>
              <a:rPr lang="en-US" sz="1800" dirty="0" smtClean="0">
                <a:latin typeface="Times" pitchFamily="48" charset="0"/>
              </a:rPr>
              <a:t>} (QT denotes our </a:t>
            </a:r>
            <a:r>
              <a:rPr lang="en-US" sz="1800" dirty="0" err="1" smtClean="0">
                <a:latin typeface="Times" pitchFamily="48" charset="0"/>
              </a:rPr>
              <a:t>queueing</a:t>
            </a:r>
            <a:r>
              <a:rPr lang="en-US" sz="1800" dirty="0" smtClean="0">
                <a:latin typeface="Times" pitchFamily="48" charset="0"/>
              </a:rPr>
              <a:t> theoretic model)</a:t>
            </a: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742950" lvl="1" indent="-285750" algn="l">
              <a:spcBef>
                <a:spcPct val="20000"/>
              </a:spcBef>
            </a:pPr>
            <a:endParaRPr lang="en-US" sz="1600" dirty="0" smtClean="0">
              <a:latin typeface="Times" pitchFamily="48" charset="0"/>
            </a:endParaRPr>
          </a:p>
          <a:p>
            <a:pPr marL="342900" indent="-342900" algn="l">
              <a:spcBef>
                <a:spcPct val="20000"/>
              </a:spcBef>
              <a:buFontTx/>
              <a:buChar char="•"/>
            </a:pPr>
            <a:r>
              <a:rPr lang="en-US" sz="1800" dirty="0" smtClean="0">
                <a:solidFill>
                  <a:srgbClr val="FF0000"/>
                </a:solidFill>
                <a:latin typeface="Times" pitchFamily="48" charset="0"/>
              </a:rPr>
              <a:t>Results verify that our </a:t>
            </a:r>
            <a:r>
              <a:rPr lang="en-US" sz="1800" dirty="0" err="1" smtClean="0">
                <a:solidFill>
                  <a:srgbClr val="FF0000"/>
                </a:solidFill>
                <a:latin typeface="Times" pitchFamily="48" charset="0"/>
              </a:rPr>
              <a:t>queueing</a:t>
            </a:r>
            <a:r>
              <a:rPr lang="en-US" sz="1800" dirty="0" smtClean="0">
                <a:solidFill>
                  <a:srgbClr val="FF0000"/>
                </a:solidFill>
                <a:latin typeface="Times" pitchFamily="48" charset="0"/>
              </a:rPr>
              <a:t> theoretic modeling approach provides a quick architectural evaluation as compared to running benchmarks on a multi-core simulator</a:t>
            </a:r>
          </a:p>
          <a:p>
            <a:pPr marL="342900" indent="-342900" algn="l">
              <a:spcBef>
                <a:spcPct val="20000"/>
              </a:spcBef>
              <a:buFontTx/>
              <a:buChar char="•"/>
            </a:pPr>
            <a:r>
              <a:rPr lang="en-US" sz="1800" dirty="0" smtClean="0">
                <a:latin typeface="Times" pitchFamily="48" charset="0"/>
              </a:rPr>
              <a:t>Our </a:t>
            </a:r>
            <a:r>
              <a:rPr lang="en-US" sz="1800" dirty="0" err="1" smtClean="0">
                <a:latin typeface="Times" pitchFamily="48" charset="0"/>
              </a:rPr>
              <a:t>queueing</a:t>
            </a:r>
            <a:r>
              <a:rPr lang="en-US" sz="1800" dirty="0" smtClean="0">
                <a:latin typeface="Times" pitchFamily="48" charset="0"/>
              </a:rPr>
              <a:t> theoretic modeling approach can provide architectural evaluation results </a:t>
            </a:r>
            <a:r>
              <a:rPr lang="en-US" sz="1800" b="1" dirty="0" smtClean="0">
                <a:solidFill>
                  <a:srgbClr val="FF0000"/>
                </a:solidFill>
                <a:latin typeface="Times" pitchFamily="48" charset="0"/>
              </a:rPr>
              <a:t>482,995x</a:t>
            </a:r>
            <a:r>
              <a:rPr lang="en-US" sz="1800" dirty="0" smtClean="0">
                <a:latin typeface="Times" pitchFamily="48" charset="0"/>
              </a:rPr>
              <a:t> faster as compared to executing benchmarks on SESC</a:t>
            </a:r>
            <a:endParaRPr lang="en-US" sz="1600" dirty="0" smtClean="0">
              <a:latin typeface="Times" pitchFamily="48" charset="0"/>
            </a:endParaRPr>
          </a:p>
        </p:txBody>
      </p:sp>
      <p:pic>
        <p:nvPicPr>
          <p:cNvPr id="667650" name="Picture 2"/>
          <p:cNvPicPr>
            <a:picLocks noChangeAspect="1" noChangeArrowheads="1"/>
          </p:cNvPicPr>
          <p:nvPr/>
        </p:nvPicPr>
        <p:blipFill>
          <a:blip r:embed="rId3" cstate="print"/>
          <a:srcRect/>
          <a:stretch>
            <a:fillRect/>
          </a:stretch>
        </p:blipFill>
        <p:spPr bwMode="auto">
          <a:xfrm>
            <a:off x="714378" y="2912678"/>
            <a:ext cx="7677147" cy="1430721"/>
          </a:xfrm>
          <a:prstGeom prst="rect">
            <a:avLst/>
          </a:prstGeom>
          <a:noFill/>
          <a:ln w="9525">
            <a:noFill/>
            <a:miter lim="800000"/>
            <a:headEnd/>
            <a:tailEnd/>
          </a:ln>
        </p:spPr>
      </p:pic>
      <p:sp>
        <p:nvSpPr>
          <p:cNvPr id="7" name="Oval 6"/>
          <p:cNvSpPr/>
          <p:nvPr/>
        </p:nvSpPr>
        <p:spPr bwMode="auto">
          <a:xfrm>
            <a:off x="4143375" y="4057649"/>
            <a:ext cx="695325" cy="209551"/>
          </a:xfrm>
          <a:prstGeom prst="ellipse">
            <a:avLst/>
          </a:prstGeom>
          <a:solidFill>
            <a:schemeClr val="accent1">
              <a:alpha val="0"/>
            </a:schemeClr>
          </a:solidFill>
          <a:ln w="15875" cap="flat" cmpd="sng" algn="ctr">
            <a:solidFill>
              <a:srgbClr val="FF0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0003">
                                            <p:txEl>
                                              <p:pRg st="2" end="2"/>
                                            </p:txEl>
                                          </p:spTgt>
                                        </p:tgtEl>
                                        <p:attrNameLst>
                                          <p:attrName>style.visibility</p:attrName>
                                        </p:attrNameLst>
                                      </p:cBhvr>
                                      <p:to>
                                        <p:strVal val="visible"/>
                                      </p:to>
                                    </p:set>
                                  </p:childTnLst>
                                </p:cTn>
                              </p:par>
                              <p:par>
                                <p:cTn id="9" presetID="3" presetClass="entr" presetSubtype="10" fill="hold" nodeType="withEffect">
                                  <p:stCondLst>
                                    <p:cond delay="0"/>
                                  </p:stCondLst>
                                  <p:childTnLst>
                                    <p:set>
                                      <p:cBhvr>
                                        <p:cTn id="10" dur="1" fill="hold">
                                          <p:stCondLst>
                                            <p:cond delay="0"/>
                                          </p:stCondLst>
                                        </p:cTn>
                                        <p:tgtEl>
                                          <p:spTgt spid="667650"/>
                                        </p:tgtEl>
                                        <p:attrNameLst>
                                          <p:attrName>style.visibility</p:attrName>
                                        </p:attrNameLst>
                                      </p:cBhvr>
                                      <p:to>
                                        <p:strVal val="visible"/>
                                      </p:to>
                                    </p:set>
                                    <p:animEffect transition="in" filter="blinds(horizontal)">
                                      <p:cBhvr>
                                        <p:cTn id="11" dur="500"/>
                                        <p:tgtEl>
                                          <p:spTgt spid="66765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40003">
                                            <p:txEl>
                                              <p:pRg st="9" end="9"/>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40003">
                                            <p:txEl>
                                              <p:pRg st="10" end="10"/>
                                            </p:txEl>
                                          </p:spTgt>
                                        </p:tgtEl>
                                        <p:attrNameLst>
                                          <p:attrName>style.visibility</p:attrName>
                                        </p:attrNameLst>
                                      </p:cBhvr>
                                      <p:to>
                                        <p:strVal val="visible"/>
                                      </p:to>
                                    </p:set>
                                  </p:childTnLst>
                                </p:cTn>
                              </p:par>
                              <p:par>
                                <p:cTn id="20" presetID="6"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123825" y="217622"/>
            <a:ext cx="8861950" cy="1143000"/>
          </a:xfrm>
        </p:spPr>
        <p:txBody>
          <a:bodyPr/>
          <a:lstStyle/>
          <a:p>
            <a:r>
              <a:rPr lang="en-US" dirty="0" smtClean="0"/>
              <a:t>Experimental Setup</a:t>
            </a:r>
          </a:p>
        </p:txBody>
      </p:sp>
      <p:sp>
        <p:nvSpPr>
          <p:cNvPr id="340003" name="Rectangle 35"/>
          <p:cNvSpPr>
            <a:spLocks noChangeArrowheads="1"/>
          </p:cNvSpPr>
          <p:nvPr/>
        </p:nvSpPr>
        <p:spPr bwMode="auto">
          <a:xfrm>
            <a:off x="345407" y="1382135"/>
            <a:ext cx="8458200" cy="5128264"/>
          </a:xfrm>
          <a:prstGeom prst="rect">
            <a:avLst/>
          </a:prstGeom>
          <a:noFill/>
          <a:ln w="9525">
            <a:noFill/>
            <a:miter lim="800000"/>
            <a:headEnd/>
            <a:tailEnd/>
          </a:ln>
          <a:effectLst/>
        </p:spPr>
        <p:txBody>
          <a:bodyPr/>
          <a:lstStyle/>
          <a:p>
            <a:pPr marL="342900" indent="-342900" algn="l">
              <a:spcBef>
                <a:spcPct val="20000"/>
              </a:spcBef>
              <a:buFontTx/>
              <a:buChar char="•"/>
            </a:pPr>
            <a:r>
              <a:rPr lang="en-US" sz="1800" dirty="0" smtClean="0">
                <a:latin typeface="Times" pitchFamily="48" charset="0"/>
              </a:rPr>
              <a:t>We implement our </a:t>
            </a:r>
            <a:r>
              <a:rPr lang="en-US" sz="1800" dirty="0" err="1" smtClean="0">
                <a:latin typeface="Times" pitchFamily="48" charset="0"/>
              </a:rPr>
              <a:t>queueing</a:t>
            </a:r>
            <a:r>
              <a:rPr lang="en-US" sz="1800" dirty="0" smtClean="0">
                <a:latin typeface="Times" pitchFamily="48" charset="0"/>
              </a:rPr>
              <a:t> network models using SHARPE modeling tool</a:t>
            </a: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r>
              <a:rPr lang="en-US" sz="1800" dirty="0" smtClean="0">
                <a:latin typeface="Times" pitchFamily="48" charset="0"/>
              </a:rPr>
              <a:t>Architectural Elements</a:t>
            </a:r>
          </a:p>
          <a:p>
            <a:pPr marL="742950" lvl="1" indent="-285750" algn="l">
              <a:spcBef>
                <a:spcPct val="20000"/>
              </a:spcBef>
              <a:buFontTx/>
              <a:buChar char="–"/>
            </a:pPr>
            <a:r>
              <a:rPr lang="en-US" sz="1600" dirty="0" smtClean="0">
                <a:latin typeface="Times" pitchFamily="48" charset="0"/>
              </a:rPr>
              <a:t>Processor core: ARM7TDMI 32-bit processor core</a:t>
            </a:r>
          </a:p>
          <a:p>
            <a:pPr marL="742950" lvl="1" indent="-285750" algn="l">
              <a:spcBef>
                <a:spcPct val="20000"/>
              </a:spcBef>
              <a:buFontTx/>
              <a:buChar char="–"/>
            </a:pPr>
            <a:r>
              <a:rPr lang="en-US" sz="1600" dirty="0" smtClean="0">
                <a:latin typeface="Times" pitchFamily="48" charset="0"/>
              </a:rPr>
              <a:t>Main memory (MM): 32 MB</a:t>
            </a:r>
          </a:p>
          <a:p>
            <a:pPr marL="742950" lvl="1" indent="-285750" algn="l">
              <a:spcBef>
                <a:spcPct val="20000"/>
              </a:spcBef>
              <a:buFontTx/>
              <a:buChar char="–"/>
            </a:pPr>
            <a:r>
              <a:rPr lang="en-US" sz="1600" dirty="0" smtClean="0">
                <a:latin typeface="Times" pitchFamily="48" charset="0"/>
              </a:rPr>
              <a:t>Cache parameters:</a:t>
            </a: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r>
              <a:rPr lang="en-US" sz="1800" dirty="0" smtClean="0">
                <a:latin typeface="Times" pitchFamily="48" charset="0"/>
              </a:rPr>
              <a:t>To provide a fair comparison between architectures, we ensure that the total L2 cache size for shared L2 cache architectures and private L2 cache architectures remain the same</a:t>
            </a:r>
            <a:endParaRPr lang="en-US" sz="1600" dirty="0" smtClean="0">
              <a:latin typeface="Times" pitchFamily="48" charset="0"/>
            </a:endParaRPr>
          </a:p>
        </p:txBody>
      </p:sp>
      <p:graphicFrame>
        <p:nvGraphicFramePr>
          <p:cNvPr id="12" name="Table 11"/>
          <p:cNvGraphicFramePr>
            <a:graphicFrameLocks noGrp="1"/>
          </p:cNvGraphicFramePr>
          <p:nvPr/>
        </p:nvGraphicFramePr>
        <p:xfrm>
          <a:off x="1171573" y="3584575"/>
          <a:ext cx="6200777" cy="1478280"/>
        </p:xfrm>
        <a:graphic>
          <a:graphicData uri="http://schemas.openxmlformats.org/drawingml/2006/table">
            <a:tbl>
              <a:tblPr firstRow="1" bandRow="1">
                <a:tableStyleId>{073A0DAA-6AF3-43AB-8588-CEC1D06C72B9}</a:tableStyleId>
              </a:tblPr>
              <a:tblGrid>
                <a:gridCol w="2085977"/>
                <a:gridCol w="1762125"/>
                <a:gridCol w="1209675"/>
                <a:gridCol w="1143000"/>
              </a:tblGrid>
              <a:tr h="0">
                <a:tc>
                  <a:txBody>
                    <a:bodyPr/>
                    <a:lstStyle/>
                    <a:p>
                      <a:pPr algn="ctr"/>
                      <a:r>
                        <a:rPr lang="en-US" i="0" dirty="0" smtClean="0"/>
                        <a:t>Cache Parameter</a:t>
                      </a:r>
                      <a:endParaRPr lang="en-US" i="0" dirty="0"/>
                    </a:p>
                  </a:txBody>
                  <a:tcPr/>
                </a:tc>
                <a:tc>
                  <a:txBody>
                    <a:bodyPr/>
                    <a:lstStyle/>
                    <a:p>
                      <a:pPr algn="ctr"/>
                      <a:r>
                        <a:rPr lang="en-US" dirty="0" smtClean="0"/>
                        <a:t>L1-I</a:t>
                      </a:r>
                      <a:endParaRPr lang="en-US" baseline="30000" dirty="0"/>
                    </a:p>
                  </a:txBody>
                  <a:tcPr/>
                </a:tc>
                <a:tc>
                  <a:txBody>
                    <a:bodyPr/>
                    <a:lstStyle/>
                    <a:p>
                      <a:pPr algn="ctr"/>
                      <a:r>
                        <a:rPr lang="en-US" dirty="0" smtClean="0"/>
                        <a:t>L1-D</a:t>
                      </a:r>
                      <a:endParaRPr lang="en-US" baseline="30000" dirty="0"/>
                    </a:p>
                  </a:txBody>
                  <a:tcPr/>
                </a:tc>
                <a:tc>
                  <a:txBody>
                    <a:bodyPr/>
                    <a:lstStyle/>
                    <a:p>
                      <a:pPr algn="ctr"/>
                      <a:r>
                        <a:rPr lang="en-US" dirty="0" smtClean="0"/>
                        <a:t>L2</a:t>
                      </a:r>
                      <a:endParaRPr lang="en-US" baseline="30000" dirty="0"/>
                    </a:p>
                  </a:txBody>
                  <a:tcPr/>
                </a:tc>
              </a:tr>
              <a:tr h="370840">
                <a:tc>
                  <a:txBody>
                    <a:bodyPr/>
                    <a:lstStyle/>
                    <a:p>
                      <a:pPr algn="ctr"/>
                      <a:r>
                        <a:rPr lang="en-US" i="0" dirty="0" smtClean="0"/>
                        <a:t>Cache size</a:t>
                      </a:r>
                      <a:endParaRPr lang="en-US" i="0" dirty="0"/>
                    </a:p>
                  </a:txBody>
                  <a:tcPr/>
                </a:tc>
                <a:tc>
                  <a:txBody>
                    <a:bodyPr/>
                    <a:lstStyle/>
                    <a:p>
                      <a:pPr algn="ctr"/>
                      <a:r>
                        <a:rPr lang="en-US" i="0" dirty="0" smtClean="0"/>
                        <a:t>8 KB</a:t>
                      </a:r>
                      <a:endParaRPr lang="en-US" i="0" dirty="0"/>
                    </a:p>
                  </a:txBody>
                  <a:tcPr/>
                </a:tc>
                <a:tc>
                  <a:txBody>
                    <a:bodyPr/>
                    <a:lstStyle/>
                    <a:p>
                      <a:pPr algn="ctr"/>
                      <a:r>
                        <a:rPr lang="en-US" i="0" dirty="0" smtClean="0"/>
                        <a:t>8 KB</a:t>
                      </a:r>
                      <a:endParaRPr lang="en-US" i="0" dirty="0"/>
                    </a:p>
                  </a:txBody>
                  <a:tcPr/>
                </a:tc>
                <a:tc>
                  <a:txBody>
                    <a:bodyPr/>
                    <a:lstStyle/>
                    <a:p>
                      <a:pPr algn="ctr"/>
                      <a:r>
                        <a:rPr lang="en-US" i="0" dirty="0" smtClean="0"/>
                        <a:t>64 KB</a:t>
                      </a:r>
                      <a:endParaRPr lang="en-US" i="0" dirty="0"/>
                    </a:p>
                  </a:txBody>
                  <a:tcPr/>
                </a:tc>
              </a:tr>
              <a:tr h="370840">
                <a:tc>
                  <a:txBody>
                    <a:bodyPr/>
                    <a:lstStyle/>
                    <a:p>
                      <a:pPr algn="ctr"/>
                      <a:r>
                        <a:rPr lang="en-US" i="0" dirty="0" err="1" smtClean="0"/>
                        <a:t>Associativity</a:t>
                      </a:r>
                      <a:endParaRPr lang="en-US" i="0" dirty="0"/>
                    </a:p>
                  </a:txBody>
                  <a:tcPr/>
                </a:tc>
                <a:tc>
                  <a:txBody>
                    <a:bodyPr/>
                    <a:lstStyle/>
                    <a:p>
                      <a:pPr algn="ctr"/>
                      <a:r>
                        <a:rPr lang="en-US" i="0" dirty="0" smtClean="0"/>
                        <a:t>Direct-mapped</a:t>
                      </a:r>
                      <a:endParaRPr lang="en-US" i="0" dirty="0"/>
                    </a:p>
                  </a:txBody>
                  <a:tcPr/>
                </a:tc>
                <a:tc>
                  <a:txBody>
                    <a:bodyPr/>
                    <a:lstStyle/>
                    <a:p>
                      <a:pPr algn="ctr"/>
                      <a:r>
                        <a:rPr lang="en-US" i="0" dirty="0" smtClean="0"/>
                        <a:t>2-way</a:t>
                      </a:r>
                      <a:endParaRPr lang="en-US" i="0" dirty="0"/>
                    </a:p>
                  </a:txBody>
                  <a:tcPr/>
                </a:tc>
                <a:tc>
                  <a:txBody>
                    <a:bodyPr/>
                    <a:lstStyle/>
                    <a:p>
                      <a:pPr algn="ctr"/>
                      <a:r>
                        <a:rPr lang="en-US" i="0" dirty="0" smtClean="0"/>
                        <a:t>2-way</a:t>
                      </a:r>
                      <a:endParaRPr lang="en-US" i="0" dirty="0"/>
                    </a:p>
                  </a:txBody>
                  <a:tcPr/>
                </a:tc>
              </a:tr>
              <a:tr h="370840">
                <a:tc>
                  <a:txBody>
                    <a:bodyPr/>
                    <a:lstStyle/>
                    <a:p>
                      <a:pPr algn="ctr"/>
                      <a:r>
                        <a:rPr lang="en-US" i="0" dirty="0" smtClean="0"/>
                        <a:t>Block/line </a:t>
                      </a:r>
                      <a:r>
                        <a:rPr lang="en-US" i="0" baseline="0" dirty="0" smtClean="0"/>
                        <a:t>size</a:t>
                      </a:r>
                      <a:endParaRPr lang="en-US" i="0" dirty="0"/>
                    </a:p>
                  </a:txBody>
                  <a:tcPr/>
                </a:tc>
                <a:tc>
                  <a:txBody>
                    <a:bodyPr/>
                    <a:lstStyle/>
                    <a:p>
                      <a:pPr algn="ctr"/>
                      <a:r>
                        <a:rPr lang="en-US" i="0" dirty="0" smtClean="0"/>
                        <a:t>64 B</a:t>
                      </a:r>
                      <a:endParaRPr lang="en-US" i="0" dirty="0"/>
                    </a:p>
                  </a:txBody>
                  <a:tcPr/>
                </a:tc>
                <a:tc>
                  <a:txBody>
                    <a:bodyPr/>
                    <a:lstStyle/>
                    <a:p>
                      <a:pPr algn="ctr"/>
                      <a:r>
                        <a:rPr lang="en-US" i="0" dirty="0" smtClean="0"/>
                        <a:t>16 B</a:t>
                      </a:r>
                      <a:endParaRPr lang="en-US" i="0" dirty="0"/>
                    </a:p>
                  </a:txBody>
                  <a:tcPr/>
                </a:tc>
                <a:tc>
                  <a:txBody>
                    <a:bodyPr/>
                    <a:lstStyle/>
                    <a:p>
                      <a:pPr algn="ctr"/>
                      <a:r>
                        <a:rPr lang="en-US" i="0" dirty="0" smtClean="0"/>
                        <a:t>64 B</a:t>
                      </a:r>
                      <a:endParaRPr lang="en-US" i="0" dirty="0"/>
                    </a:p>
                  </a:txBody>
                  <a:tcPr/>
                </a:tc>
              </a:tr>
            </a:tbl>
          </a:graphicData>
        </a:graphic>
      </p:graphicFrame>
      <p:pic>
        <p:nvPicPr>
          <p:cNvPr id="14" name="Picture 3"/>
          <p:cNvPicPr>
            <a:picLocks noChangeAspect="1" noChangeArrowheads="1"/>
          </p:cNvPicPr>
          <p:nvPr/>
        </p:nvPicPr>
        <p:blipFill>
          <a:blip r:embed="rId3" cstate="print"/>
          <a:srcRect/>
          <a:stretch>
            <a:fillRect/>
          </a:stretch>
        </p:blipFill>
        <p:spPr bwMode="auto">
          <a:xfrm>
            <a:off x="5908639" y="1695450"/>
            <a:ext cx="2578135" cy="1700074"/>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nodeType="after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00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000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000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0003">
                                            <p:txEl>
                                              <p:pRg st="5" end="5"/>
                                            </p:txEl>
                                          </p:spTgt>
                                        </p:tgtEl>
                                        <p:attrNameLst>
                                          <p:attrName>style.visibility</p:attrName>
                                        </p:attrNameLst>
                                      </p:cBhvr>
                                      <p:to>
                                        <p:strVal val="visible"/>
                                      </p:to>
                                    </p:set>
                                  </p:childTnLst>
                                </p:cTn>
                              </p:par>
                              <p:par>
                                <p:cTn id="23" presetID="3" presetClass="entr" presetSubtype="1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linds(horizontal)">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4000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1032" name="Picture 8"/>
          <p:cNvPicPr>
            <a:picLocks noChangeAspect="1" noChangeArrowheads="1"/>
          </p:cNvPicPr>
          <p:nvPr/>
        </p:nvPicPr>
        <p:blipFill>
          <a:blip r:embed="rId3" cstate="print"/>
          <a:srcRect/>
          <a:stretch>
            <a:fillRect/>
          </a:stretch>
        </p:blipFill>
        <p:spPr bwMode="auto">
          <a:xfrm>
            <a:off x="6210300" y="2271713"/>
            <a:ext cx="2800350" cy="1400175"/>
          </a:xfrm>
          <a:prstGeom prst="rect">
            <a:avLst/>
          </a:prstGeom>
          <a:noFill/>
          <a:ln w="9525">
            <a:noFill/>
            <a:miter lim="800000"/>
            <a:headEnd/>
            <a:tailEnd/>
          </a:ln>
        </p:spPr>
      </p:pic>
      <p:sp>
        <p:nvSpPr>
          <p:cNvPr id="339995" name="Text Box 27"/>
          <p:cNvSpPr txBox="1">
            <a:spLocks noChangeArrowheads="1"/>
          </p:cNvSpPr>
          <p:nvPr/>
        </p:nvSpPr>
        <p:spPr bwMode="auto">
          <a:xfrm>
            <a:off x="363538" y="5842000"/>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590549" y="136047"/>
            <a:ext cx="8105775" cy="1143000"/>
          </a:xfrm>
        </p:spPr>
        <p:txBody>
          <a:bodyPr/>
          <a:lstStyle/>
          <a:p>
            <a:r>
              <a:rPr lang="en-US" sz="4000" dirty="0" smtClean="0"/>
              <a:t>Introduction and Motivation</a:t>
            </a:r>
          </a:p>
        </p:txBody>
      </p:sp>
      <p:sp>
        <p:nvSpPr>
          <p:cNvPr id="340003" name="Rectangle 35"/>
          <p:cNvSpPr>
            <a:spLocks noChangeArrowheads="1"/>
          </p:cNvSpPr>
          <p:nvPr/>
        </p:nvSpPr>
        <p:spPr bwMode="auto">
          <a:xfrm>
            <a:off x="354932" y="1173192"/>
            <a:ext cx="8458200" cy="5203857"/>
          </a:xfrm>
          <a:prstGeom prst="rect">
            <a:avLst/>
          </a:prstGeom>
          <a:noFill/>
          <a:ln w="9525">
            <a:noFill/>
            <a:miter lim="800000"/>
            <a:headEnd/>
            <a:tailEnd/>
          </a:ln>
          <a:effectLst/>
        </p:spPr>
        <p:txBody>
          <a:bodyPr/>
          <a:lstStyle/>
          <a:p>
            <a:pPr marL="342900" indent="-342900" algn="l">
              <a:spcBef>
                <a:spcPct val="20000"/>
              </a:spcBef>
            </a:pPr>
            <a:endParaRPr lang="en-US" sz="1800" dirty="0" smtClean="0">
              <a:latin typeface="Times" pitchFamily="48" charset="0"/>
            </a:endParaRPr>
          </a:p>
          <a:p>
            <a:pPr marL="342900" indent="-342900" algn="l">
              <a:spcBef>
                <a:spcPct val="20000"/>
              </a:spcBef>
              <a:buFontTx/>
              <a:buChar char="•"/>
            </a:pPr>
            <a:endParaRPr lang="en-US" sz="16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sp>
        <p:nvSpPr>
          <p:cNvPr id="36" name="Cloud Callout 35"/>
          <p:cNvSpPr/>
          <p:nvPr/>
        </p:nvSpPr>
        <p:spPr bwMode="auto">
          <a:xfrm>
            <a:off x="4238625" y="933450"/>
            <a:ext cx="2743200" cy="1800225"/>
          </a:xfrm>
          <a:prstGeom prst="cloudCallout">
            <a:avLst>
              <a:gd name="adj1" fmla="val -93403"/>
              <a:gd name="adj2" fmla="val -3047"/>
            </a:avLst>
          </a:prstGeom>
          <a:solidFill>
            <a:srgbClr val="92D05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The word embedded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literally means “within”,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so embedded systems are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information processing systems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within (embedded into)</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other systems </a:t>
            </a:r>
            <a:endParaRPr kumimoji="0" lang="en-US" sz="1400" i="0" u="none" strike="noStrike" cap="none" normalizeH="0" baseline="0" dirty="0" smtClean="0">
              <a:ln>
                <a:noFill/>
              </a:ln>
              <a:solidFill>
                <a:schemeClr val="tx1"/>
              </a:solidFill>
              <a:effectLst/>
              <a:latin typeface="Times"/>
            </a:endParaRPr>
          </a:p>
        </p:txBody>
      </p:sp>
      <p:sp>
        <p:nvSpPr>
          <p:cNvPr id="37" name="TextBox 36"/>
          <p:cNvSpPr txBox="1"/>
          <p:nvPr/>
        </p:nvSpPr>
        <p:spPr>
          <a:xfrm>
            <a:off x="7325256" y="1351206"/>
            <a:ext cx="1168910" cy="307777"/>
          </a:xfrm>
          <a:prstGeom prst="rect">
            <a:avLst/>
          </a:prstGeom>
          <a:noFill/>
        </p:spPr>
        <p:txBody>
          <a:bodyPr wrap="none" rtlCol="0">
            <a:spAutoFit/>
          </a:bodyPr>
          <a:lstStyle/>
          <a:p>
            <a:r>
              <a:rPr lang="en-US" sz="1400" b="1" dirty="0" smtClean="0"/>
              <a:t>Automotive</a:t>
            </a:r>
            <a:endParaRPr lang="en-US" sz="1400" b="1" dirty="0"/>
          </a:p>
        </p:txBody>
      </p:sp>
      <p:cxnSp>
        <p:nvCxnSpPr>
          <p:cNvPr id="38" name="Straight Arrow Connector 37"/>
          <p:cNvCxnSpPr/>
          <p:nvPr/>
        </p:nvCxnSpPr>
        <p:spPr bwMode="auto">
          <a:xfrm rot="16200000" flipH="1">
            <a:off x="7670232" y="1879032"/>
            <a:ext cx="575992" cy="23794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TextBox 38"/>
          <p:cNvSpPr txBox="1"/>
          <p:nvPr/>
        </p:nvSpPr>
        <p:spPr>
          <a:xfrm>
            <a:off x="4865058" y="3103273"/>
            <a:ext cx="840295" cy="307777"/>
          </a:xfrm>
          <a:prstGeom prst="rect">
            <a:avLst/>
          </a:prstGeom>
          <a:noFill/>
        </p:spPr>
        <p:txBody>
          <a:bodyPr wrap="none" rtlCol="0">
            <a:spAutoFit/>
          </a:bodyPr>
          <a:lstStyle/>
          <a:p>
            <a:r>
              <a:rPr lang="en-US" sz="1400" b="1" dirty="0" smtClean="0"/>
              <a:t>Medical</a:t>
            </a:r>
            <a:endParaRPr lang="en-US" sz="1400" b="1" dirty="0"/>
          </a:p>
        </p:txBody>
      </p:sp>
      <p:cxnSp>
        <p:nvCxnSpPr>
          <p:cNvPr id="44" name="Straight Arrow Connector 43"/>
          <p:cNvCxnSpPr/>
          <p:nvPr/>
        </p:nvCxnSpPr>
        <p:spPr bwMode="auto">
          <a:xfrm>
            <a:off x="2466975" y="2152650"/>
            <a:ext cx="828675" cy="390525"/>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sp>
        <p:nvSpPr>
          <p:cNvPr id="45" name="TextBox 44"/>
          <p:cNvSpPr txBox="1"/>
          <p:nvPr/>
        </p:nvSpPr>
        <p:spPr>
          <a:xfrm>
            <a:off x="1479419" y="2313776"/>
            <a:ext cx="1569660" cy="369332"/>
          </a:xfrm>
          <a:prstGeom prst="rect">
            <a:avLst/>
          </a:prstGeom>
          <a:noFill/>
        </p:spPr>
        <p:txBody>
          <a:bodyPr wrap="none" rtlCol="0">
            <a:spAutoFit/>
          </a:bodyPr>
          <a:lstStyle/>
          <a:p>
            <a:r>
              <a:rPr lang="en-US" sz="1800" b="1" dirty="0" smtClean="0">
                <a:solidFill>
                  <a:srgbClr val="FF0000"/>
                </a:solidFill>
              </a:rPr>
              <a:t>Applications</a:t>
            </a:r>
            <a:endParaRPr lang="en-US" sz="1800" b="1" dirty="0">
              <a:solidFill>
                <a:srgbClr val="FF0000"/>
              </a:solidFill>
            </a:endParaRPr>
          </a:p>
        </p:txBody>
      </p:sp>
      <p:cxnSp>
        <p:nvCxnSpPr>
          <p:cNvPr id="49" name="Straight Arrow Connector 48"/>
          <p:cNvCxnSpPr/>
          <p:nvPr/>
        </p:nvCxnSpPr>
        <p:spPr bwMode="auto">
          <a:xfrm>
            <a:off x="5572128" y="3448053"/>
            <a:ext cx="695322" cy="47624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3" name="Oval 22"/>
          <p:cNvSpPr/>
          <p:nvPr/>
        </p:nvSpPr>
        <p:spPr bwMode="auto">
          <a:xfrm>
            <a:off x="809626" y="1257301"/>
            <a:ext cx="1999350" cy="923924"/>
          </a:xfrm>
          <a:prstGeom prst="ellipse">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2000" b="1" dirty="0" smtClean="0">
                <a:latin typeface="Times"/>
              </a:rPr>
              <a:t>Embedded </a:t>
            </a:r>
          </a:p>
          <a:p>
            <a:r>
              <a:rPr lang="en-US" sz="2000" b="1" dirty="0" smtClean="0">
                <a:latin typeface="Times"/>
              </a:rPr>
              <a:t>Systems</a:t>
            </a:r>
          </a:p>
        </p:txBody>
      </p:sp>
      <p:pic>
        <p:nvPicPr>
          <p:cNvPr id="641027" name="Picture 3"/>
          <p:cNvPicPr>
            <a:picLocks noChangeAspect="1" noChangeArrowheads="1"/>
          </p:cNvPicPr>
          <p:nvPr/>
        </p:nvPicPr>
        <p:blipFill>
          <a:blip r:embed="rId4" cstate="print"/>
          <a:srcRect/>
          <a:stretch>
            <a:fillRect/>
          </a:stretch>
        </p:blipFill>
        <p:spPr bwMode="auto">
          <a:xfrm>
            <a:off x="6429375" y="3976687"/>
            <a:ext cx="2105025" cy="2105025"/>
          </a:xfrm>
          <a:prstGeom prst="rect">
            <a:avLst/>
          </a:prstGeom>
          <a:noFill/>
          <a:ln w="9525">
            <a:noFill/>
            <a:miter lim="800000"/>
            <a:headEnd/>
            <a:tailEnd/>
          </a:ln>
        </p:spPr>
      </p:pic>
      <p:cxnSp>
        <p:nvCxnSpPr>
          <p:cNvPr id="19" name="Straight Arrow Connector 18"/>
          <p:cNvCxnSpPr/>
          <p:nvPr/>
        </p:nvCxnSpPr>
        <p:spPr bwMode="auto">
          <a:xfrm>
            <a:off x="1447800" y="3095625"/>
            <a:ext cx="619125" cy="23812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20" name="Picture 6"/>
          <p:cNvPicPr>
            <a:picLocks noChangeAspect="1" noChangeArrowheads="1"/>
          </p:cNvPicPr>
          <p:nvPr/>
        </p:nvPicPr>
        <p:blipFill>
          <a:blip r:embed="rId5" cstate="print"/>
          <a:srcRect/>
          <a:stretch>
            <a:fillRect/>
          </a:stretch>
        </p:blipFill>
        <p:spPr bwMode="auto">
          <a:xfrm>
            <a:off x="2190750" y="2790825"/>
            <a:ext cx="2184273" cy="1733550"/>
          </a:xfrm>
          <a:prstGeom prst="rect">
            <a:avLst/>
          </a:prstGeom>
          <a:noFill/>
          <a:ln w="9525">
            <a:noFill/>
            <a:miter lim="800000"/>
            <a:headEnd/>
            <a:tailEnd/>
          </a:ln>
        </p:spPr>
      </p:pic>
      <p:sp>
        <p:nvSpPr>
          <p:cNvPr id="22" name="TextBox 21"/>
          <p:cNvSpPr txBox="1"/>
          <p:nvPr/>
        </p:nvSpPr>
        <p:spPr>
          <a:xfrm>
            <a:off x="676633" y="2865681"/>
            <a:ext cx="712054" cy="307777"/>
          </a:xfrm>
          <a:prstGeom prst="rect">
            <a:avLst/>
          </a:prstGeom>
          <a:noFill/>
        </p:spPr>
        <p:txBody>
          <a:bodyPr wrap="none" rtlCol="0">
            <a:spAutoFit/>
          </a:bodyPr>
          <a:lstStyle/>
          <a:p>
            <a:r>
              <a:rPr lang="en-US" sz="1400" b="1" dirty="0" smtClean="0"/>
              <a:t>Space</a:t>
            </a:r>
            <a:endParaRPr lang="en-US" sz="1400" b="1" dirty="0"/>
          </a:p>
        </p:txBody>
      </p:sp>
      <p:pic>
        <p:nvPicPr>
          <p:cNvPr id="24" name="Picture 9"/>
          <p:cNvPicPr>
            <a:picLocks noChangeAspect="1" noChangeArrowheads="1"/>
          </p:cNvPicPr>
          <p:nvPr/>
        </p:nvPicPr>
        <p:blipFill>
          <a:blip r:embed="rId6" cstate="print"/>
          <a:srcRect/>
          <a:stretch>
            <a:fillRect/>
          </a:stretch>
        </p:blipFill>
        <p:spPr bwMode="auto">
          <a:xfrm>
            <a:off x="2176464" y="4772025"/>
            <a:ext cx="2023285" cy="1543050"/>
          </a:xfrm>
          <a:prstGeom prst="rect">
            <a:avLst/>
          </a:prstGeom>
          <a:noFill/>
          <a:ln w="9525">
            <a:noFill/>
            <a:miter lim="800000"/>
            <a:headEnd/>
            <a:tailEnd/>
          </a:ln>
        </p:spPr>
      </p:pic>
      <p:sp>
        <p:nvSpPr>
          <p:cNvPr id="25" name="TextBox 24"/>
          <p:cNvSpPr txBox="1"/>
          <p:nvPr/>
        </p:nvSpPr>
        <p:spPr>
          <a:xfrm>
            <a:off x="363302" y="4342056"/>
            <a:ext cx="1149674" cy="523220"/>
          </a:xfrm>
          <a:prstGeom prst="rect">
            <a:avLst/>
          </a:prstGeom>
          <a:noFill/>
        </p:spPr>
        <p:txBody>
          <a:bodyPr wrap="none" rtlCol="0">
            <a:spAutoFit/>
          </a:bodyPr>
          <a:lstStyle/>
          <a:p>
            <a:r>
              <a:rPr lang="en-US" sz="1400" b="1" dirty="0" smtClean="0"/>
              <a:t>Consumer </a:t>
            </a:r>
          </a:p>
          <a:p>
            <a:r>
              <a:rPr lang="en-US" sz="1400" b="1" dirty="0" smtClean="0"/>
              <a:t>Electronics</a:t>
            </a:r>
            <a:endParaRPr lang="en-US" sz="1400" b="1" dirty="0"/>
          </a:p>
        </p:txBody>
      </p:sp>
      <p:cxnSp>
        <p:nvCxnSpPr>
          <p:cNvPr id="26" name="Straight Arrow Connector 25"/>
          <p:cNvCxnSpPr/>
          <p:nvPr/>
        </p:nvCxnSpPr>
        <p:spPr bwMode="auto">
          <a:xfrm>
            <a:off x="1533525" y="4962525"/>
            <a:ext cx="59055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30" name="Picture 11"/>
          <p:cNvPicPr>
            <a:picLocks noChangeAspect="1" noChangeArrowheads="1"/>
          </p:cNvPicPr>
          <p:nvPr/>
        </p:nvPicPr>
        <p:blipFill>
          <a:blip r:embed="rId7" cstate="print"/>
          <a:srcRect/>
          <a:stretch>
            <a:fillRect/>
          </a:stretch>
        </p:blipFill>
        <p:spPr bwMode="auto">
          <a:xfrm>
            <a:off x="4391025" y="3990975"/>
            <a:ext cx="1530698" cy="24336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iterate type="lt">
                                    <p:tmPct val="0"/>
                                  </p:iterate>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dissolve">
                                      <p:cBhvr>
                                        <p:cTn id="11" dur="500"/>
                                        <p:tgtEl>
                                          <p:spTgt spid="3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nodeType="clickEffect">
                                  <p:stCondLst>
                                    <p:cond delay="0"/>
                                  </p:stCondLst>
                                  <p:childTnLst>
                                    <p:set>
                                      <p:cBhvr>
                                        <p:cTn id="15" dur="1" fill="hold">
                                          <p:stCondLst>
                                            <p:cond delay="0"/>
                                          </p:stCondLst>
                                        </p:cTn>
                                        <p:tgtEl>
                                          <p:spTgt spid="44"/>
                                        </p:tgtEl>
                                        <p:attrNameLst>
                                          <p:attrName>style.visibility</p:attrName>
                                        </p:attrNameLst>
                                      </p:cBhvr>
                                      <p:to>
                                        <p:strVal val="visible"/>
                                      </p:to>
                                    </p:set>
                                    <p:anim calcmode="lin" valueType="num">
                                      <p:cBhvr additive="base">
                                        <p:cTn id="16" dur="500" fill="hold"/>
                                        <p:tgtEl>
                                          <p:spTgt spid="44"/>
                                        </p:tgtEl>
                                        <p:attrNameLst>
                                          <p:attrName>ppt_x</p:attrName>
                                        </p:attrNameLst>
                                      </p:cBhvr>
                                      <p:tavLst>
                                        <p:tav tm="0">
                                          <p:val>
                                            <p:strVal val="0-#ppt_w/2"/>
                                          </p:val>
                                        </p:tav>
                                        <p:tav tm="100000">
                                          <p:val>
                                            <p:strVal val="#ppt_x"/>
                                          </p:val>
                                        </p:tav>
                                      </p:tavLst>
                                    </p:anim>
                                    <p:anim calcmode="lin" valueType="num">
                                      <p:cBhvr additive="base">
                                        <p:cTn id="17" dur="500" fill="hold"/>
                                        <p:tgtEl>
                                          <p:spTgt spid="44"/>
                                        </p:tgtEl>
                                        <p:attrNameLst>
                                          <p:attrName>ppt_y</p:attrName>
                                        </p:attrNameLst>
                                      </p:cBhvr>
                                      <p:tavLst>
                                        <p:tav tm="0">
                                          <p:val>
                                            <p:strVal val="#ppt_y"/>
                                          </p:val>
                                        </p:tav>
                                        <p:tav tm="100000">
                                          <p:val>
                                            <p:strVal val="#ppt_y"/>
                                          </p:val>
                                        </p:tav>
                                      </p:tavLst>
                                    </p:anim>
                                  </p:childTnLst>
                                </p:cTn>
                              </p:par>
                              <p:par>
                                <p:cTn id="18" presetID="9" presetClass="entr" presetSubtype="0" fill="hold" grpId="0" nodeType="withEffect">
                                  <p:stCondLst>
                                    <p:cond delay="0"/>
                                  </p:stCondLst>
                                  <p:childTnLst>
                                    <p:set>
                                      <p:cBhvr>
                                        <p:cTn id="19" dur="1" fill="hold">
                                          <p:stCondLst>
                                            <p:cond delay="0"/>
                                          </p:stCondLst>
                                        </p:cTn>
                                        <p:tgtEl>
                                          <p:spTgt spid="45"/>
                                        </p:tgtEl>
                                        <p:attrNameLst>
                                          <p:attrName>style.visibility</p:attrName>
                                        </p:attrNameLst>
                                      </p:cBhvr>
                                      <p:to>
                                        <p:strVal val="visible"/>
                                      </p:to>
                                    </p:set>
                                    <p:animEffect transition="in" filter="dissolve">
                                      <p:cBhvr>
                                        <p:cTn id="20" dur="500"/>
                                        <p:tgtEl>
                                          <p:spTgt spid="4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dissolve">
                                      <p:cBhvr>
                                        <p:cTn id="25" dur="500"/>
                                        <p:tgtEl>
                                          <p:spTgt spid="4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dissolve">
                                      <p:cBhvr>
                                        <p:cTn id="28" dur="500"/>
                                        <p:tgtEl>
                                          <p:spTgt spid="39"/>
                                        </p:tgtEl>
                                      </p:cBhvr>
                                    </p:animEffect>
                                  </p:childTnLst>
                                </p:cTn>
                              </p:par>
                              <p:par>
                                <p:cTn id="29" presetID="3" presetClass="entr" presetSubtype="10" fill="hold" nodeType="withEffect">
                                  <p:stCondLst>
                                    <p:cond delay="0"/>
                                  </p:stCondLst>
                                  <p:childTnLst>
                                    <p:set>
                                      <p:cBhvr>
                                        <p:cTn id="30" dur="1" fill="hold">
                                          <p:stCondLst>
                                            <p:cond delay="0"/>
                                          </p:stCondLst>
                                        </p:cTn>
                                        <p:tgtEl>
                                          <p:spTgt spid="641027"/>
                                        </p:tgtEl>
                                        <p:attrNameLst>
                                          <p:attrName>style.visibility</p:attrName>
                                        </p:attrNameLst>
                                      </p:cBhvr>
                                      <p:to>
                                        <p:strVal val="visible"/>
                                      </p:to>
                                    </p:set>
                                    <p:animEffect transition="in" filter="blinds(horizontal)">
                                      <p:cBhvr>
                                        <p:cTn id="31" dur="500"/>
                                        <p:tgtEl>
                                          <p:spTgt spid="641027"/>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38"/>
                                        </p:tgtEl>
                                        <p:attrNameLst>
                                          <p:attrName>style.visibility</p:attrName>
                                        </p:attrNameLst>
                                      </p:cBhvr>
                                      <p:to>
                                        <p:strVal val="visible"/>
                                      </p:to>
                                    </p:set>
                                    <p:animEffect transition="in" filter="dissolve">
                                      <p:cBhvr>
                                        <p:cTn id="36" dur="500"/>
                                        <p:tgtEl>
                                          <p:spTgt spid="3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dissolve">
                                      <p:cBhvr>
                                        <p:cTn id="39" dur="500"/>
                                        <p:tgtEl>
                                          <p:spTgt spid="37"/>
                                        </p:tgtEl>
                                      </p:cBhvr>
                                    </p:animEffect>
                                  </p:childTnLst>
                                </p:cTn>
                              </p:par>
                              <p:par>
                                <p:cTn id="40" presetID="3" presetClass="entr" presetSubtype="10" fill="hold" nodeType="withEffect">
                                  <p:stCondLst>
                                    <p:cond delay="0"/>
                                  </p:stCondLst>
                                  <p:childTnLst>
                                    <p:set>
                                      <p:cBhvr>
                                        <p:cTn id="41" dur="1" fill="hold">
                                          <p:stCondLst>
                                            <p:cond delay="0"/>
                                          </p:stCondLst>
                                        </p:cTn>
                                        <p:tgtEl>
                                          <p:spTgt spid="641032"/>
                                        </p:tgtEl>
                                        <p:attrNameLst>
                                          <p:attrName>style.visibility</p:attrName>
                                        </p:attrNameLst>
                                      </p:cBhvr>
                                      <p:to>
                                        <p:strVal val="visible"/>
                                      </p:to>
                                    </p:set>
                                    <p:animEffect transition="in" filter="blinds(horizontal)">
                                      <p:cBhvr>
                                        <p:cTn id="42" dur="500"/>
                                        <p:tgtEl>
                                          <p:spTgt spid="641032"/>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dissolve">
                                      <p:cBhvr>
                                        <p:cTn id="47" dur="500"/>
                                        <p:tgtEl>
                                          <p:spTgt spid="19"/>
                                        </p:tgtEl>
                                      </p:cBhvr>
                                    </p:animEffect>
                                  </p:childTnLst>
                                </p:cTn>
                              </p:par>
                              <p:par>
                                <p:cTn id="48" presetID="3" presetClass="entr" presetSubtype="1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blinds(horizontal)">
                                      <p:cBhvr>
                                        <p:cTn id="50" dur="500"/>
                                        <p:tgtEl>
                                          <p:spTgt spid="20"/>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dissolve">
                                      <p:cBhvr>
                                        <p:cTn id="53" dur="500"/>
                                        <p:tgtEl>
                                          <p:spTgt spid="22"/>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dissolve">
                                      <p:cBhvr>
                                        <p:cTn id="58" dur="500"/>
                                        <p:tgtEl>
                                          <p:spTgt spid="26"/>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dissolve">
                                      <p:cBhvr>
                                        <p:cTn id="61" dur="500"/>
                                        <p:tgtEl>
                                          <p:spTgt spid="25"/>
                                        </p:tgtEl>
                                      </p:cBhvr>
                                    </p:animEffect>
                                  </p:childTnLst>
                                </p:cTn>
                              </p:par>
                              <p:par>
                                <p:cTn id="62" presetID="3" presetClass="entr" presetSubtype="10" fill="hold"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blinds(horizontal)">
                                      <p:cBhvr>
                                        <p:cTn id="64" dur="500"/>
                                        <p:tgtEl>
                                          <p:spTgt spid="24"/>
                                        </p:tgtEl>
                                      </p:cBhvr>
                                    </p:animEffect>
                                  </p:childTnLst>
                                </p:cTn>
                              </p:par>
                              <p:par>
                                <p:cTn id="65" presetID="3" presetClass="entr" presetSubtype="10" fill="hold" nodeType="with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blinds(horizontal)">
                                      <p:cBhvr>
                                        <p:cTn id="6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p:bldP spid="39" grpId="0"/>
      <p:bldP spid="45" grpId="0"/>
      <p:bldP spid="23" grpId="0" animBg="1"/>
      <p:bldP spid="22" grpId="0"/>
      <p:bldP spid="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123825" y="217622"/>
            <a:ext cx="8861950" cy="1143000"/>
          </a:xfrm>
        </p:spPr>
        <p:txBody>
          <a:bodyPr/>
          <a:lstStyle/>
          <a:p>
            <a:r>
              <a:rPr lang="en-US" dirty="0" smtClean="0"/>
              <a:t>Experimental Setup</a:t>
            </a:r>
          </a:p>
        </p:txBody>
      </p:sp>
      <p:sp>
        <p:nvSpPr>
          <p:cNvPr id="340003" name="Rectangle 35"/>
          <p:cNvSpPr>
            <a:spLocks noChangeArrowheads="1"/>
          </p:cNvSpPr>
          <p:nvPr/>
        </p:nvSpPr>
        <p:spPr bwMode="auto">
          <a:xfrm>
            <a:off x="354932" y="1324985"/>
            <a:ext cx="8458200" cy="5128264"/>
          </a:xfrm>
          <a:prstGeom prst="rect">
            <a:avLst/>
          </a:prstGeom>
          <a:noFill/>
          <a:ln w="9525">
            <a:noFill/>
            <a:miter lim="800000"/>
            <a:headEnd/>
            <a:tailEnd/>
          </a:ln>
          <a:effectLst/>
        </p:spPr>
        <p:txBody>
          <a:bodyPr/>
          <a:lstStyle/>
          <a:p>
            <a:pPr marL="342900" indent="-342900" algn="l">
              <a:spcBef>
                <a:spcPct val="20000"/>
              </a:spcBef>
              <a:buFontTx/>
              <a:buChar char="•"/>
            </a:pPr>
            <a:r>
              <a:rPr lang="en-US" sz="1800" dirty="0" smtClean="0">
                <a:latin typeface="Times" pitchFamily="48" charset="0"/>
              </a:rPr>
              <a:t>Service rates for architectural elements</a:t>
            </a:r>
          </a:p>
          <a:p>
            <a:pPr marL="742950" lvl="1" indent="-285750" algn="l">
              <a:spcBef>
                <a:spcPct val="20000"/>
              </a:spcBef>
              <a:buFontTx/>
              <a:buChar char="–"/>
            </a:pPr>
            <a:r>
              <a:rPr lang="en-US" sz="1600" dirty="0" smtClean="0">
                <a:latin typeface="Times" pitchFamily="48" charset="0"/>
              </a:rPr>
              <a:t>Processor core</a:t>
            </a:r>
          </a:p>
          <a:p>
            <a:pPr marL="1200150" lvl="2" indent="-285750" algn="l">
              <a:spcBef>
                <a:spcPct val="20000"/>
              </a:spcBef>
              <a:buFont typeface="Arial" pitchFamily="34" charset="0"/>
              <a:buChar char="•"/>
            </a:pPr>
            <a:r>
              <a:rPr lang="en-US" sz="1600" dirty="0" smtClean="0">
                <a:latin typeface="Times" pitchFamily="48" charset="0"/>
              </a:rPr>
              <a:t>15 MIPS @ 16.8 MHz</a:t>
            </a:r>
          </a:p>
          <a:p>
            <a:pPr marL="1200150" lvl="2" indent="-285750" algn="l">
              <a:spcBef>
                <a:spcPct val="20000"/>
              </a:spcBef>
              <a:buFont typeface="Arial" pitchFamily="34" charset="0"/>
              <a:buChar char="•"/>
            </a:pPr>
            <a:r>
              <a:rPr lang="en-US" sz="1600" dirty="0" smtClean="0">
                <a:latin typeface="Times" pitchFamily="48" charset="0"/>
              </a:rPr>
              <a:t>Cycle time = 59.524 ns</a:t>
            </a:r>
          </a:p>
          <a:p>
            <a:pPr marL="1200150" lvl="2" indent="-285750" algn="l">
              <a:spcBef>
                <a:spcPct val="20000"/>
              </a:spcBef>
              <a:buFont typeface="Arial" pitchFamily="34" charset="0"/>
              <a:buChar char="•"/>
            </a:pPr>
            <a:r>
              <a:rPr lang="en-US" sz="1600" dirty="0" smtClean="0">
                <a:latin typeface="Times" pitchFamily="48" charset="0"/>
              </a:rPr>
              <a:t>Service rate = 480 Mbps (for 32-bit instructions)</a:t>
            </a:r>
          </a:p>
          <a:p>
            <a:pPr marL="742950" lvl="1" indent="-285750" algn="l">
              <a:spcBef>
                <a:spcPct val="20000"/>
              </a:spcBef>
              <a:buFontTx/>
              <a:buChar char="–"/>
            </a:pPr>
            <a:r>
              <a:rPr lang="en-US" sz="1600" dirty="0" smtClean="0">
                <a:latin typeface="Times" pitchFamily="48" charset="0"/>
              </a:rPr>
              <a:t>L1-I</a:t>
            </a:r>
          </a:p>
          <a:p>
            <a:pPr marL="1200150" lvl="2" indent="-285750" algn="l">
              <a:spcBef>
                <a:spcPct val="20000"/>
              </a:spcBef>
              <a:buFont typeface="Arial" pitchFamily="34" charset="0"/>
              <a:buChar char="•"/>
            </a:pPr>
            <a:r>
              <a:rPr lang="en-US" sz="1600" dirty="0" smtClean="0">
                <a:latin typeface="Times" pitchFamily="48" charset="0"/>
              </a:rPr>
              <a:t>Access latency = 2 cycles</a:t>
            </a:r>
          </a:p>
          <a:p>
            <a:pPr marL="1200150" lvl="2" indent="-285750" algn="l">
              <a:spcBef>
                <a:spcPct val="20000"/>
              </a:spcBef>
              <a:buFont typeface="Arial" pitchFamily="34" charset="0"/>
              <a:buChar char="•"/>
            </a:pPr>
            <a:r>
              <a:rPr lang="en-US" sz="1600" dirty="0" smtClean="0">
                <a:latin typeface="Times" pitchFamily="48" charset="0"/>
              </a:rPr>
              <a:t>Line size = 64 B</a:t>
            </a:r>
          </a:p>
          <a:p>
            <a:pPr marL="1200150" lvl="2" indent="-285750" algn="l">
              <a:spcBef>
                <a:spcPct val="20000"/>
              </a:spcBef>
              <a:buFont typeface="Arial" pitchFamily="34" charset="0"/>
              <a:buChar char="•"/>
            </a:pPr>
            <a:r>
              <a:rPr lang="en-US" sz="1600" dirty="0" smtClean="0">
                <a:latin typeface="Times" pitchFamily="48" charset="0"/>
              </a:rPr>
              <a:t>Transfer time for 64 B = 64/4 = 16 cycles (for 32-bit/4 B bus)</a:t>
            </a:r>
          </a:p>
          <a:p>
            <a:pPr marL="1200150" lvl="2" indent="-285750" algn="l">
              <a:spcBef>
                <a:spcPct val="20000"/>
              </a:spcBef>
              <a:buFont typeface="Arial" pitchFamily="34" charset="0"/>
              <a:buChar char="•"/>
            </a:pPr>
            <a:r>
              <a:rPr lang="en-US" sz="1600" dirty="0" smtClean="0">
                <a:latin typeface="Times" pitchFamily="48" charset="0"/>
              </a:rPr>
              <a:t>Total L1-I time = access time + transfer time = 2 + 16 = 18 cycles</a:t>
            </a:r>
          </a:p>
          <a:p>
            <a:pPr marL="1200150" lvl="2" indent="-285750" algn="l">
              <a:spcBef>
                <a:spcPct val="20000"/>
              </a:spcBef>
              <a:buFont typeface="Arial" pitchFamily="34" charset="0"/>
              <a:buChar char="•"/>
            </a:pPr>
            <a:r>
              <a:rPr lang="en-US" sz="1600" dirty="0" smtClean="0">
                <a:latin typeface="Times" pitchFamily="48" charset="0"/>
              </a:rPr>
              <a:t>Service rate = (64 x 8) / (18 x 59.524 ns) = 477.86 Mbps</a:t>
            </a:r>
          </a:p>
          <a:p>
            <a:pPr marL="742950" lvl="1" indent="-285750" algn="l">
              <a:spcBef>
                <a:spcPct val="20000"/>
              </a:spcBef>
              <a:buFontTx/>
              <a:buChar char="–"/>
            </a:pPr>
            <a:r>
              <a:rPr lang="en-US" sz="1600" dirty="0" smtClean="0">
                <a:latin typeface="Times" pitchFamily="48" charset="0"/>
              </a:rPr>
              <a:t>L1-D</a:t>
            </a:r>
          </a:p>
          <a:p>
            <a:pPr marL="1200150" lvl="2" indent="-285750" algn="l">
              <a:spcBef>
                <a:spcPct val="20000"/>
              </a:spcBef>
              <a:buFont typeface="Arial" pitchFamily="34" charset="0"/>
              <a:buChar char="•"/>
            </a:pPr>
            <a:r>
              <a:rPr lang="en-US" sz="1600" dirty="0" smtClean="0">
                <a:latin typeface="Times" pitchFamily="48" charset="0"/>
              </a:rPr>
              <a:t>Service rate = 358.4 Mbps</a:t>
            </a:r>
          </a:p>
          <a:p>
            <a:pPr marL="742950" lvl="1" indent="-285750" algn="l">
              <a:spcBef>
                <a:spcPct val="20000"/>
              </a:spcBef>
              <a:buFontTx/>
              <a:buChar char="–"/>
            </a:pPr>
            <a:r>
              <a:rPr lang="en-US" sz="1600" dirty="0" smtClean="0">
                <a:latin typeface="Times" pitchFamily="48" charset="0"/>
              </a:rPr>
              <a:t>L2</a:t>
            </a:r>
          </a:p>
          <a:p>
            <a:pPr marL="1200150" lvl="2" indent="-285750" algn="l">
              <a:spcBef>
                <a:spcPct val="20000"/>
              </a:spcBef>
              <a:buFont typeface="Arial" pitchFamily="34" charset="0"/>
              <a:buChar char="•"/>
            </a:pPr>
            <a:r>
              <a:rPr lang="en-US" sz="1600" dirty="0" smtClean="0">
                <a:latin typeface="Times" pitchFamily="48" charset="0"/>
              </a:rPr>
              <a:t>Service rate = 330.83 Mbps</a:t>
            </a:r>
          </a:p>
          <a:p>
            <a:pPr marL="742950" lvl="1" indent="-285750" algn="l">
              <a:spcBef>
                <a:spcPct val="20000"/>
              </a:spcBef>
              <a:buFontTx/>
              <a:buChar char="–"/>
            </a:pPr>
            <a:r>
              <a:rPr lang="en-US" sz="1600" dirty="0" smtClean="0">
                <a:latin typeface="Times" pitchFamily="48" charset="0"/>
              </a:rPr>
              <a:t>MM</a:t>
            </a:r>
          </a:p>
          <a:p>
            <a:pPr marL="1200150" lvl="2" indent="-285750" algn="l">
              <a:spcBef>
                <a:spcPct val="20000"/>
              </a:spcBef>
              <a:buFont typeface="Arial" pitchFamily="34" charset="0"/>
              <a:buChar char="•"/>
            </a:pPr>
            <a:r>
              <a:rPr lang="en-US" sz="1600" dirty="0" smtClean="0">
                <a:latin typeface="Times" pitchFamily="48" charset="0"/>
              </a:rPr>
              <a:t>Service rate = 74.15 Mbps</a:t>
            </a:r>
          </a:p>
        </p:txBody>
      </p:sp>
      <p:pic>
        <p:nvPicPr>
          <p:cNvPr id="14" name="Picture 3"/>
          <p:cNvPicPr>
            <a:picLocks noChangeAspect="1" noChangeArrowheads="1"/>
          </p:cNvPicPr>
          <p:nvPr/>
        </p:nvPicPr>
        <p:blipFill>
          <a:blip r:embed="rId3" cstate="print"/>
          <a:srcRect/>
          <a:stretch>
            <a:fillRect/>
          </a:stretch>
        </p:blipFill>
        <p:spPr bwMode="auto">
          <a:xfrm>
            <a:off x="5765764" y="1543050"/>
            <a:ext cx="2578135" cy="1700074"/>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nodeType="after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34000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000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000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000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000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000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000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000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000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000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000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000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0003">
                                            <p:txEl>
                                              <p:pRg st="13" end="1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40003">
                                            <p:txEl>
                                              <p:pRg st="14" end="1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0003">
                                            <p:txEl>
                                              <p:pRg st="15" end="1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000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8674" name="Picture 2"/>
          <p:cNvPicPr>
            <a:picLocks noChangeAspect="1" noChangeArrowheads="1"/>
          </p:cNvPicPr>
          <p:nvPr/>
        </p:nvPicPr>
        <p:blipFill>
          <a:blip r:embed="rId3" cstate="print"/>
          <a:srcRect/>
          <a:stretch>
            <a:fillRect/>
          </a:stretch>
        </p:blipFill>
        <p:spPr bwMode="auto">
          <a:xfrm>
            <a:off x="552449" y="4257675"/>
            <a:ext cx="8077201" cy="2152650"/>
          </a:xfrm>
          <a:prstGeom prst="rect">
            <a:avLst/>
          </a:prstGeom>
          <a:noFill/>
          <a:ln w="9525">
            <a:noFill/>
            <a:miter lim="800000"/>
            <a:headEnd/>
            <a:tailEnd/>
          </a:ln>
        </p:spPr>
      </p:pic>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85725" y="312872"/>
            <a:ext cx="8861950" cy="1143000"/>
          </a:xfrm>
        </p:spPr>
        <p:txBody>
          <a:bodyPr/>
          <a:lstStyle/>
          <a:p>
            <a:r>
              <a:rPr lang="en-US" sz="3600" dirty="0" smtClean="0"/>
              <a:t>Insights obtained from </a:t>
            </a:r>
            <a:r>
              <a:rPr lang="en-US" sz="3600" dirty="0" err="1" smtClean="0"/>
              <a:t>Queueing</a:t>
            </a:r>
            <a:r>
              <a:rPr lang="en-US" sz="3600" dirty="0" smtClean="0"/>
              <a:t> Theoretic Models </a:t>
            </a:r>
            <a:r>
              <a:rPr lang="en-US" sz="3600" dirty="0" smtClean="0">
                <a:latin typeface="Times"/>
              </a:rPr>
              <a:t>‒</a:t>
            </a:r>
            <a:r>
              <a:rPr lang="en-US" sz="3600" dirty="0" smtClean="0"/>
              <a:t> Effects of Workload on Performance</a:t>
            </a:r>
          </a:p>
        </p:txBody>
      </p:sp>
      <p:sp>
        <p:nvSpPr>
          <p:cNvPr id="340003" name="Rectangle 35"/>
          <p:cNvSpPr>
            <a:spLocks noChangeArrowheads="1"/>
          </p:cNvSpPr>
          <p:nvPr/>
        </p:nvSpPr>
        <p:spPr bwMode="auto">
          <a:xfrm>
            <a:off x="345407" y="1534535"/>
            <a:ext cx="8458200" cy="5128264"/>
          </a:xfrm>
          <a:prstGeom prst="rect">
            <a:avLst/>
          </a:prstGeom>
          <a:noFill/>
          <a:ln w="9525">
            <a:noFill/>
            <a:miter lim="800000"/>
            <a:headEnd/>
            <a:tailEnd/>
          </a:ln>
          <a:effectLst/>
        </p:spPr>
        <p:txBody>
          <a:bodyPr/>
          <a:lstStyle/>
          <a:p>
            <a:pPr marL="342900" indent="-342900" algn="l">
              <a:spcBef>
                <a:spcPct val="20000"/>
              </a:spcBef>
              <a:buFontTx/>
              <a:buChar char="•"/>
            </a:pPr>
            <a:r>
              <a:rPr lang="en-US" sz="1800" dirty="0" smtClean="0">
                <a:latin typeface="Times" pitchFamily="48" charset="0"/>
              </a:rPr>
              <a:t>Our </a:t>
            </a:r>
            <a:r>
              <a:rPr lang="en-US" sz="1800" dirty="0" err="1" smtClean="0">
                <a:latin typeface="Times" pitchFamily="48" charset="0"/>
              </a:rPr>
              <a:t>queueing</a:t>
            </a:r>
            <a:r>
              <a:rPr lang="en-US" sz="1800" dirty="0" smtClean="0">
                <a:latin typeface="Times" pitchFamily="48" charset="0"/>
              </a:rPr>
              <a:t> theoretic models provide insights into the effects of varying computing requirements of workloads</a:t>
            </a:r>
          </a:p>
          <a:p>
            <a:pPr marL="742950" lvl="1" indent="-285750" algn="l">
              <a:spcBef>
                <a:spcPct val="20000"/>
              </a:spcBef>
              <a:buFontTx/>
              <a:buChar char="–"/>
            </a:pPr>
            <a:r>
              <a:rPr lang="en-US" sz="1600" b="1" dirty="0" smtClean="0">
                <a:solidFill>
                  <a:srgbClr val="008000"/>
                </a:solidFill>
                <a:latin typeface="Times" pitchFamily="48" charset="0"/>
              </a:rPr>
              <a:t>Computing requirements</a:t>
            </a:r>
            <a:r>
              <a:rPr lang="en-US" sz="1600" dirty="0" smtClean="0">
                <a:latin typeface="Times" pitchFamily="48" charset="0"/>
              </a:rPr>
              <a:t> signify a workload’s demand for processor resources</a:t>
            </a:r>
          </a:p>
          <a:p>
            <a:pPr marL="1200150" lvl="2" indent="-285750" algn="l">
              <a:spcBef>
                <a:spcPct val="20000"/>
              </a:spcBef>
              <a:buFontTx/>
              <a:buChar char="–"/>
            </a:pPr>
            <a:r>
              <a:rPr lang="en-US" sz="1600" dirty="0" smtClean="0">
                <a:latin typeface="Times" pitchFamily="48" charset="0"/>
              </a:rPr>
              <a:t>Depends on the percentage of arithmetic, logic, and control instructions in the workload relative to load and store instructions</a:t>
            </a:r>
          </a:p>
          <a:p>
            <a:pPr marL="742950" lvl="1" indent="-285750" algn="l">
              <a:spcBef>
                <a:spcPct val="20000"/>
              </a:spcBef>
              <a:buFontTx/>
              <a:buChar char="–"/>
            </a:pPr>
            <a:r>
              <a:rPr lang="en-US" sz="1600" dirty="0" smtClean="0">
                <a:latin typeface="Times" pitchFamily="48" charset="0"/>
              </a:rPr>
              <a:t>Computing requirements of workloads are captured by </a:t>
            </a:r>
            <a:r>
              <a:rPr lang="en-US" sz="1600" i="1" dirty="0" smtClean="0">
                <a:latin typeface="Times" pitchFamily="48" charset="0"/>
              </a:rPr>
              <a:t>P</a:t>
            </a:r>
            <a:r>
              <a:rPr lang="en-US" sz="1600" i="1" baseline="-25000" dirty="0" smtClean="0">
                <a:latin typeface="Times" pitchFamily="48" charset="0"/>
              </a:rPr>
              <a:t>pp</a:t>
            </a:r>
            <a:r>
              <a:rPr lang="en-US" sz="1600" dirty="0" smtClean="0">
                <a:latin typeface="Times" pitchFamily="48" charset="0"/>
              </a:rPr>
              <a:t> (processor-to-processor probability) and </a:t>
            </a:r>
            <a:r>
              <a:rPr lang="en-US" sz="1600" i="1" dirty="0" smtClean="0">
                <a:latin typeface="Times" pitchFamily="48" charset="0"/>
              </a:rPr>
              <a:t>P</a:t>
            </a:r>
            <a:r>
              <a:rPr lang="en-US" sz="1600" i="1" baseline="-25000" dirty="0" smtClean="0">
                <a:latin typeface="Times" pitchFamily="48" charset="0"/>
              </a:rPr>
              <a:t>pm</a:t>
            </a:r>
            <a:r>
              <a:rPr lang="en-US" sz="1600" dirty="0" smtClean="0">
                <a:latin typeface="Times" pitchFamily="48" charset="0"/>
              </a:rPr>
              <a:t> (processor-to-memory probability) in our model</a:t>
            </a:r>
            <a:endParaRPr lang="en-US" sz="1800" dirty="0" smtClean="0">
              <a:latin typeface="Times" pitchFamily="48" charset="0"/>
            </a:endParaRPr>
          </a:p>
          <a:p>
            <a:pPr marL="342900" indent="-342900" algn="l">
              <a:spcBef>
                <a:spcPct val="20000"/>
              </a:spcBef>
              <a:buFontTx/>
              <a:buChar char="•"/>
            </a:pPr>
            <a:endParaRPr lang="en-US" sz="1800" i="1" baseline="-25000" dirty="0" smtClean="0">
              <a:latin typeface="Times" pitchFamily="48" charset="0"/>
            </a:endParaRPr>
          </a:p>
        </p:txBody>
      </p:sp>
      <p:sp>
        <p:nvSpPr>
          <p:cNvPr id="6" name="TextBox 5"/>
          <p:cNvSpPr txBox="1"/>
          <p:nvPr/>
        </p:nvSpPr>
        <p:spPr>
          <a:xfrm>
            <a:off x="2095499" y="3447960"/>
            <a:ext cx="6115051" cy="646331"/>
          </a:xfrm>
          <a:prstGeom prst="rect">
            <a:avLst/>
          </a:prstGeom>
          <a:noFill/>
        </p:spPr>
        <p:txBody>
          <a:bodyPr wrap="square" rtlCol="0">
            <a:spAutoFit/>
          </a:bodyPr>
          <a:lstStyle/>
          <a:p>
            <a:r>
              <a:rPr lang="en-US" sz="1800" b="1" i="1" dirty="0" smtClean="0">
                <a:solidFill>
                  <a:srgbClr val="008000"/>
                </a:solidFill>
                <a:latin typeface="Times New Roman"/>
                <a:cs typeface="Times New Roman"/>
              </a:rPr>
              <a:t>As N increases, the response time for the processor core, L1-I, L1-D, L2, and MM increases for all value of P</a:t>
            </a:r>
            <a:r>
              <a:rPr lang="en-US" sz="1800" b="1" i="1" baseline="-25000" dirty="0" smtClean="0">
                <a:solidFill>
                  <a:srgbClr val="008000"/>
                </a:solidFill>
                <a:latin typeface="Times New Roman"/>
                <a:cs typeface="Times New Roman"/>
              </a:rPr>
              <a:t>pp</a:t>
            </a:r>
            <a:r>
              <a:rPr lang="en-US" sz="1800" b="1" i="1" dirty="0" smtClean="0">
                <a:solidFill>
                  <a:srgbClr val="008000"/>
                </a:solidFill>
                <a:latin typeface="Times New Roman"/>
                <a:cs typeface="Times New Roman"/>
              </a:rPr>
              <a:t> and P</a:t>
            </a:r>
            <a:r>
              <a:rPr lang="en-US" sz="1800" b="1" i="1" baseline="-25000" dirty="0" smtClean="0">
                <a:solidFill>
                  <a:srgbClr val="008000"/>
                </a:solidFill>
                <a:latin typeface="Times New Roman"/>
                <a:cs typeface="Times New Roman"/>
              </a:rPr>
              <a:t>pm</a:t>
            </a:r>
            <a:endParaRPr lang="en-US" sz="1800" b="1" i="1" baseline="-25000" dirty="0">
              <a:solidFill>
                <a:srgbClr val="008000"/>
              </a:solidFill>
            </a:endParaRPr>
          </a:p>
        </p:txBody>
      </p:sp>
      <p:cxnSp>
        <p:nvCxnSpPr>
          <p:cNvPr id="7" name="Straight Arrow Connector 6"/>
          <p:cNvCxnSpPr/>
          <p:nvPr/>
        </p:nvCxnSpPr>
        <p:spPr bwMode="auto">
          <a:xfrm>
            <a:off x="4924425" y="4057650"/>
            <a:ext cx="342900" cy="4095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flipH="1">
            <a:off x="4067175" y="4057650"/>
            <a:ext cx="285750" cy="4095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0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000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000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668674"/>
                                        </p:tgtEl>
                                        <p:attrNameLst>
                                          <p:attrName>style.visibility</p:attrName>
                                        </p:attrNameLst>
                                      </p:cBhvr>
                                      <p:to>
                                        <p:strVal val="visible"/>
                                      </p:to>
                                    </p:set>
                                    <p:animEffect transition="in" filter="blinds(horizontal)">
                                      <p:cBhvr>
                                        <p:cTn id="21" dur="500"/>
                                        <p:tgtEl>
                                          <p:spTgt spid="668674"/>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linds(horizontal)">
                                      <p:cBhvr>
                                        <p:cTn id="26" dur="500"/>
                                        <p:tgtEl>
                                          <p:spTgt spid="8"/>
                                        </p:tgtEl>
                                      </p:cBhvr>
                                    </p:animEffect>
                                  </p:childTnLst>
                                </p:cTn>
                              </p:par>
                            </p:childTnLst>
                          </p:cTn>
                        </p:par>
                        <p:par>
                          <p:cTn id="27" fill="hold">
                            <p:stCondLst>
                              <p:cond delay="500"/>
                            </p:stCondLst>
                            <p:childTnLst>
                              <p:par>
                                <p:cTn id="28" presetID="3" presetClass="entr" presetSubtype="10"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linds(horizontal)">
                                      <p:cBhvr>
                                        <p:cTn id="30" dur="500"/>
                                        <p:tgtEl>
                                          <p:spTgt spid="7"/>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linds(horizontal)">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40003" name="Rectangle 35"/>
          <p:cNvSpPr>
            <a:spLocks noChangeArrowheads="1"/>
          </p:cNvSpPr>
          <p:nvPr/>
        </p:nvSpPr>
        <p:spPr bwMode="auto">
          <a:xfrm>
            <a:off x="278732" y="1486910"/>
            <a:ext cx="8598568" cy="5037715"/>
          </a:xfrm>
          <a:prstGeom prst="rect">
            <a:avLst/>
          </a:prstGeom>
          <a:noFill/>
          <a:ln w="9525">
            <a:noFill/>
            <a:miter lim="800000"/>
            <a:headEnd/>
            <a:tailEnd/>
          </a:ln>
          <a:effectLst/>
        </p:spPr>
        <p:txBody>
          <a:bodyPr/>
          <a:lstStyle/>
          <a:p>
            <a:pPr marL="342900" indent="-342900" algn="l">
              <a:spcBef>
                <a:spcPct val="20000"/>
              </a:spcBef>
              <a:buFontTx/>
              <a:buChar char="•"/>
            </a:pPr>
            <a:r>
              <a:rPr lang="en-US" sz="1800" dirty="0" smtClean="0">
                <a:latin typeface="Times" pitchFamily="48" charset="0"/>
              </a:rPr>
              <a:t>As </a:t>
            </a:r>
            <a:r>
              <a:rPr lang="en-US" sz="1800" i="1" dirty="0" smtClean="0">
                <a:latin typeface="Times" pitchFamily="48" charset="0"/>
              </a:rPr>
              <a:t>P</a:t>
            </a:r>
            <a:r>
              <a:rPr lang="en-US" sz="1800" i="1" baseline="-25000" dirty="0" smtClean="0">
                <a:latin typeface="Times" pitchFamily="48" charset="0"/>
              </a:rPr>
              <a:t>pp</a:t>
            </a:r>
            <a:r>
              <a:rPr lang="en-US" sz="1800" dirty="0" smtClean="0">
                <a:latin typeface="Times" pitchFamily="48" charset="0"/>
              </a:rPr>
              <a:t> increases, the response time of the processor core increases whereas the response time of L1-I, L1-D, L2, and MM decreases slightly because of the processor-bound nature of the workload</a:t>
            </a:r>
            <a:endParaRPr lang="en-US" sz="1800" i="1" baseline="-25000" dirty="0" smtClean="0">
              <a:latin typeface="Times" pitchFamily="48" charset="0"/>
            </a:endParaRPr>
          </a:p>
          <a:p>
            <a:pPr marL="742950" lvl="1" indent="-285750" algn="l">
              <a:spcBef>
                <a:spcPct val="20000"/>
              </a:spcBef>
              <a:buFontTx/>
              <a:buChar char="–"/>
            </a:pPr>
            <a:r>
              <a:rPr lang="en-US" sz="1600" dirty="0" smtClean="0">
                <a:latin typeface="Times" pitchFamily="48" charset="0"/>
              </a:rPr>
              <a:t>E.g., processor response time increases by 19.8% as </a:t>
            </a:r>
            <a:r>
              <a:rPr lang="en-US" sz="1600" i="1" dirty="0" smtClean="0">
                <a:latin typeface="Times" pitchFamily="48" charset="0"/>
              </a:rPr>
              <a:t>P</a:t>
            </a:r>
            <a:r>
              <a:rPr lang="en-US" sz="1600" i="1" baseline="-25000" dirty="0" smtClean="0">
                <a:latin typeface="Times" pitchFamily="48" charset="0"/>
              </a:rPr>
              <a:t>pp</a:t>
            </a:r>
            <a:r>
              <a:rPr lang="en-US" sz="1600" dirty="0" smtClean="0">
                <a:latin typeface="Times" pitchFamily="48" charset="0"/>
              </a:rPr>
              <a:t> increases from 0.7 to 0.95 </a:t>
            </a:r>
          </a:p>
          <a:p>
            <a:pPr marL="742950" lvl="1" indent="-285750" algn="l">
              <a:spcBef>
                <a:spcPct val="20000"/>
              </a:spcBef>
            </a:pPr>
            <a:r>
              <a:rPr lang="en-US" sz="1600" dirty="0" smtClean="0">
                <a:latin typeface="Times" pitchFamily="48" charset="0"/>
              </a:rPr>
              <a:t>	when </a:t>
            </a:r>
            <a:r>
              <a:rPr lang="en-US" sz="1600" i="1" dirty="0" smtClean="0">
                <a:latin typeface="Times" pitchFamily="48" charset="0"/>
              </a:rPr>
              <a:t>N</a:t>
            </a:r>
            <a:r>
              <a:rPr lang="en-US" sz="1600" dirty="0" smtClean="0">
                <a:latin typeface="Times" pitchFamily="48" charset="0"/>
              </a:rPr>
              <a:t> = 5</a:t>
            </a:r>
          </a:p>
          <a:p>
            <a:pPr marL="742950" lvl="1" indent="-285750" algn="l">
              <a:spcBef>
                <a:spcPct val="20000"/>
              </a:spcBef>
              <a:buFontTx/>
              <a:buChar char="–"/>
            </a:pPr>
            <a:r>
              <a:rPr lang="en-US" sz="1600" dirty="0" smtClean="0">
                <a:latin typeface="Times" pitchFamily="48" charset="0"/>
              </a:rPr>
              <a:t>The response time of L1-I, L1-D, L2, and MM decreases by 10.8%, 14.2%, 2.2%, and 15.2%, respectively, as </a:t>
            </a:r>
            <a:r>
              <a:rPr lang="en-US" sz="1600" i="1" dirty="0" smtClean="0">
                <a:latin typeface="Times" pitchFamily="48" charset="0"/>
              </a:rPr>
              <a:t>P</a:t>
            </a:r>
            <a:r>
              <a:rPr lang="en-US" sz="1600" i="1" baseline="-25000" dirty="0" smtClean="0">
                <a:latin typeface="Times" pitchFamily="48" charset="0"/>
              </a:rPr>
              <a:t>pp</a:t>
            </a:r>
            <a:r>
              <a:rPr lang="en-US" sz="1600" dirty="0" smtClean="0">
                <a:latin typeface="Times" pitchFamily="48" charset="0"/>
              </a:rPr>
              <a:t> increases from 0.7 to 0.95 when </a:t>
            </a:r>
            <a:r>
              <a:rPr lang="en-US" sz="1600" i="1" dirty="0" smtClean="0">
                <a:latin typeface="Times" pitchFamily="48" charset="0"/>
              </a:rPr>
              <a:t>N</a:t>
            </a:r>
            <a:r>
              <a:rPr lang="en-US" sz="1600" dirty="0" smtClean="0">
                <a:latin typeface="Times" pitchFamily="48" charset="0"/>
              </a:rPr>
              <a:t> = 5</a:t>
            </a:r>
          </a:p>
          <a:p>
            <a:pPr marL="342900" indent="-342900" algn="l">
              <a:spcBef>
                <a:spcPct val="20000"/>
              </a:spcBef>
              <a:buFontTx/>
              <a:buChar char="•"/>
            </a:pPr>
            <a:r>
              <a:rPr lang="en-US" sz="1800" dirty="0" smtClean="0">
                <a:latin typeface="Times" pitchFamily="48" charset="0"/>
              </a:rPr>
              <a:t>2P-2L1ID-1L2-1M provides a 25% improvement in L2 response time and 12.3% improvement in MM response time over 2P-2L1ID-2L2-1M when </a:t>
            </a:r>
            <a:r>
              <a:rPr lang="en-US" sz="1800" i="1" dirty="0" smtClean="0">
                <a:latin typeface="Times" pitchFamily="48" charset="0"/>
              </a:rPr>
              <a:t>P</a:t>
            </a:r>
            <a:r>
              <a:rPr lang="en-US" sz="1800" i="1" baseline="-25000" dirty="0" smtClean="0">
                <a:latin typeface="Times" pitchFamily="48" charset="0"/>
              </a:rPr>
              <a:t>pp</a:t>
            </a:r>
            <a:r>
              <a:rPr lang="en-US" sz="1800" dirty="0" smtClean="0">
                <a:latin typeface="Times" pitchFamily="48" charset="0"/>
              </a:rPr>
              <a:t> = 0.7 and </a:t>
            </a:r>
            <a:r>
              <a:rPr lang="en-US" sz="1800" i="1" dirty="0" smtClean="0">
                <a:latin typeface="Times" pitchFamily="48" charset="0"/>
              </a:rPr>
              <a:t>N</a:t>
            </a:r>
            <a:r>
              <a:rPr lang="en-US" sz="1800" dirty="0" smtClean="0">
                <a:latin typeface="Times" pitchFamily="48" charset="0"/>
              </a:rPr>
              <a:t> = 5</a:t>
            </a:r>
          </a:p>
          <a:p>
            <a:pPr marL="342900" indent="-342900" algn="l">
              <a:spcBef>
                <a:spcPct val="20000"/>
              </a:spcBef>
              <a:buFontTx/>
              <a:buChar char="•"/>
            </a:pPr>
            <a:r>
              <a:rPr lang="en-US" sz="1800" dirty="0" smtClean="0">
                <a:latin typeface="Times" pitchFamily="48" charset="0"/>
              </a:rPr>
              <a:t>4P-4L1ID-2L2-1M provides 22% improvement in L2 response time and 13% improvement in MM response time over 4P-4L1ID-4L2-1M when </a:t>
            </a:r>
            <a:r>
              <a:rPr lang="en-US" sz="1800" i="1" dirty="0" smtClean="0">
                <a:latin typeface="Times" pitchFamily="48" charset="0"/>
              </a:rPr>
              <a:t>P</a:t>
            </a:r>
            <a:r>
              <a:rPr lang="en-US" sz="1800" i="1" baseline="-25000" dirty="0" smtClean="0">
                <a:latin typeface="Times" pitchFamily="48" charset="0"/>
              </a:rPr>
              <a:t>pp </a:t>
            </a:r>
            <a:r>
              <a:rPr lang="en-US" sz="1800" dirty="0" smtClean="0">
                <a:latin typeface="Times" pitchFamily="48" charset="0"/>
              </a:rPr>
              <a:t>= 0.7 and </a:t>
            </a:r>
            <a:r>
              <a:rPr lang="en-US" sz="1800" i="1" dirty="0" smtClean="0">
                <a:latin typeface="Times" pitchFamily="48" charset="0"/>
              </a:rPr>
              <a:t>N</a:t>
            </a:r>
            <a:r>
              <a:rPr lang="en-US" sz="1800" dirty="0" smtClean="0">
                <a:latin typeface="Times" pitchFamily="48" charset="0"/>
              </a:rPr>
              <a:t> = 5</a:t>
            </a:r>
          </a:p>
          <a:p>
            <a:pPr marL="342900" indent="-342900" algn="l">
              <a:spcBef>
                <a:spcPct val="20000"/>
              </a:spcBef>
              <a:buFontTx/>
              <a:buChar char="•"/>
            </a:pPr>
            <a:r>
              <a:rPr lang="en-US" sz="1800" dirty="0" smtClean="0">
                <a:latin typeface="Times" pitchFamily="48" charset="0"/>
              </a:rPr>
              <a:t>4P-4L1ID-1L2-1M provides 7.4% improvement in L2 response time with 5.2% degradation in MM response time over 4P-4L1ID-2L2-1M when </a:t>
            </a:r>
            <a:r>
              <a:rPr lang="en-US" sz="1800" i="1" dirty="0" smtClean="0">
                <a:latin typeface="Times" pitchFamily="48" charset="0"/>
              </a:rPr>
              <a:t>P</a:t>
            </a:r>
            <a:r>
              <a:rPr lang="en-US" sz="1800" i="1" baseline="-25000" dirty="0" smtClean="0">
                <a:latin typeface="Times" pitchFamily="48" charset="0"/>
              </a:rPr>
              <a:t>pp </a:t>
            </a:r>
            <a:r>
              <a:rPr lang="en-US" sz="1800" dirty="0" smtClean="0">
                <a:latin typeface="Times" pitchFamily="48" charset="0"/>
              </a:rPr>
              <a:t>= 0.7 and </a:t>
            </a:r>
            <a:r>
              <a:rPr lang="en-US" sz="1800" i="1" dirty="0" smtClean="0">
                <a:latin typeface="Times" pitchFamily="48" charset="0"/>
              </a:rPr>
              <a:t>N</a:t>
            </a:r>
            <a:r>
              <a:rPr lang="en-US" sz="1800" dirty="0" smtClean="0">
                <a:latin typeface="Times" pitchFamily="48" charset="0"/>
              </a:rPr>
              <a:t> = 5</a:t>
            </a:r>
          </a:p>
          <a:p>
            <a:pPr marL="342900" indent="-342900" algn="l">
              <a:spcBef>
                <a:spcPct val="20000"/>
              </a:spcBef>
              <a:buFontTx/>
              <a:buChar char="•"/>
            </a:pPr>
            <a:r>
              <a:rPr lang="en-US" sz="1800" dirty="0" smtClean="0">
                <a:solidFill>
                  <a:srgbClr val="FF0000"/>
                </a:solidFill>
                <a:latin typeface="Times" pitchFamily="48" charset="0"/>
              </a:rPr>
              <a:t>Results reveal that shared LLCs provide more improvement in L2 response time as compared to hybrid and private LLCs</a:t>
            </a:r>
          </a:p>
          <a:p>
            <a:pPr marL="342900" indent="-342900" algn="l">
              <a:spcBef>
                <a:spcPct val="20000"/>
              </a:spcBef>
              <a:buFontTx/>
              <a:buChar char="•"/>
            </a:pPr>
            <a:r>
              <a:rPr lang="en-US" sz="1800" dirty="0" smtClean="0">
                <a:solidFill>
                  <a:srgbClr val="008000"/>
                </a:solidFill>
                <a:latin typeface="Times" pitchFamily="48" charset="0"/>
              </a:rPr>
              <a:t>Hybrid LLCs can provide better MM response time than shared LLCs and are more scalable than shared LLCs</a:t>
            </a:r>
            <a:endParaRPr lang="en-US" sz="1600" dirty="0" smtClean="0">
              <a:solidFill>
                <a:srgbClr val="008000"/>
              </a:solidFill>
              <a:latin typeface="Times" pitchFamily="48" charset="0"/>
            </a:endParaRPr>
          </a:p>
        </p:txBody>
      </p:sp>
      <p:sp>
        <p:nvSpPr>
          <p:cNvPr id="7" name="Rectangle 28"/>
          <p:cNvSpPr txBox="1">
            <a:spLocks noChangeArrowheads="1"/>
          </p:cNvSpPr>
          <p:nvPr/>
        </p:nvSpPr>
        <p:spPr bwMode="auto">
          <a:xfrm>
            <a:off x="85725" y="322397"/>
            <a:ext cx="88619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accent2"/>
                </a:solidFill>
                <a:effectLst/>
                <a:uLnTx/>
                <a:uFillTx/>
                <a:latin typeface="+mj-lt"/>
                <a:ea typeface="+mj-ea"/>
                <a:cs typeface="+mj-cs"/>
              </a:rPr>
              <a:t>Insights obtained from </a:t>
            </a:r>
            <a:r>
              <a:rPr kumimoji="0" lang="en-US" sz="3600" b="0" i="0" u="none" strike="noStrike" kern="0" cap="none" spc="0" normalizeH="0" baseline="0" noProof="0" dirty="0" err="1" smtClean="0">
                <a:ln>
                  <a:noFill/>
                </a:ln>
                <a:solidFill>
                  <a:schemeClr val="accent2"/>
                </a:solidFill>
                <a:effectLst/>
                <a:uLnTx/>
                <a:uFillTx/>
                <a:latin typeface="+mj-lt"/>
                <a:ea typeface="+mj-ea"/>
                <a:cs typeface="+mj-cs"/>
              </a:rPr>
              <a:t>Queueing</a:t>
            </a:r>
            <a:r>
              <a:rPr kumimoji="0" lang="en-US" sz="3600" b="0" i="0" u="none" strike="noStrike" kern="0" cap="none" spc="0" normalizeH="0" baseline="0" noProof="0" dirty="0" smtClean="0">
                <a:ln>
                  <a:noFill/>
                </a:ln>
                <a:solidFill>
                  <a:schemeClr val="accent2"/>
                </a:solidFill>
                <a:effectLst/>
                <a:uLnTx/>
                <a:uFillTx/>
                <a:latin typeface="+mj-lt"/>
                <a:ea typeface="+mj-ea"/>
                <a:cs typeface="+mj-cs"/>
              </a:rPr>
              <a:t> Theoretic Models </a:t>
            </a:r>
            <a:r>
              <a:rPr kumimoji="0" lang="en-US" sz="3600" b="0" i="0" u="none" strike="noStrike" kern="0" cap="none" spc="0" normalizeH="0" baseline="0" noProof="0" dirty="0" smtClean="0">
                <a:ln>
                  <a:noFill/>
                </a:ln>
                <a:solidFill>
                  <a:schemeClr val="accent2"/>
                </a:solidFill>
                <a:effectLst/>
                <a:uLnTx/>
                <a:uFillTx/>
                <a:latin typeface="Times"/>
                <a:ea typeface="+mj-ea"/>
                <a:cs typeface="+mj-cs"/>
              </a:rPr>
              <a:t>‒</a:t>
            </a:r>
            <a:r>
              <a:rPr kumimoji="0" lang="en-US" sz="3600" b="0" i="0" u="none" strike="noStrike" kern="0" cap="none" spc="0" normalizeH="0" baseline="0" noProof="0" dirty="0" smtClean="0">
                <a:ln>
                  <a:noFill/>
                </a:ln>
                <a:solidFill>
                  <a:schemeClr val="accent2"/>
                </a:solidFill>
                <a:effectLst/>
                <a:uLnTx/>
                <a:uFillTx/>
                <a:latin typeface="+mj-lt"/>
                <a:ea typeface="+mj-ea"/>
                <a:cs typeface="+mj-cs"/>
              </a:rPr>
              <a:t> Effects of Workload on Performance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0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00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000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00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000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000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000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00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123825" y="417647"/>
            <a:ext cx="8861950" cy="1143000"/>
          </a:xfrm>
        </p:spPr>
        <p:txBody>
          <a:bodyPr/>
          <a:lstStyle/>
          <a:p>
            <a:r>
              <a:rPr lang="en-US" sz="4000" dirty="0" smtClean="0"/>
              <a:t>Insights Obtained from </a:t>
            </a:r>
            <a:r>
              <a:rPr lang="en-US" sz="4000" dirty="0" err="1" smtClean="0"/>
              <a:t>Queueing</a:t>
            </a:r>
            <a:r>
              <a:rPr lang="en-US" sz="4000" dirty="0" smtClean="0"/>
              <a:t> Theoretic Models </a:t>
            </a:r>
            <a:r>
              <a:rPr lang="en-US" sz="4000" dirty="0" smtClean="0">
                <a:latin typeface="Times"/>
              </a:rPr>
              <a:t>‒ </a:t>
            </a:r>
            <a:r>
              <a:rPr lang="en-US" sz="4000" dirty="0" smtClean="0"/>
              <a:t>Performance per Watt</a:t>
            </a:r>
          </a:p>
        </p:txBody>
      </p:sp>
      <p:sp>
        <p:nvSpPr>
          <p:cNvPr id="340003" name="Rectangle 35"/>
          <p:cNvSpPr>
            <a:spLocks noChangeArrowheads="1"/>
          </p:cNvSpPr>
          <p:nvPr/>
        </p:nvSpPr>
        <p:spPr bwMode="auto">
          <a:xfrm>
            <a:off x="278732" y="1458335"/>
            <a:ext cx="8598568" cy="5037715"/>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r>
              <a:rPr lang="en-US" sz="1800" dirty="0" smtClean="0">
                <a:latin typeface="Times" pitchFamily="48" charset="0"/>
              </a:rPr>
              <a:t>Our </a:t>
            </a:r>
            <a:r>
              <a:rPr lang="en-US" sz="1800" dirty="0" err="1" smtClean="0">
                <a:latin typeface="Times" pitchFamily="48" charset="0"/>
              </a:rPr>
              <a:t>queueing</a:t>
            </a:r>
            <a:r>
              <a:rPr lang="en-US" sz="1800" dirty="0" smtClean="0">
                <a:latin typeface="Times" pitchFamily="48" charset="0"/>
              </a:rPr>
              <a:t> theoretic models enables performance per watt calculations for different multi-core embedded architectures</a:t>
            </a:r>
          </a:p>
          <a:p>
            <a:pPr marL="342900" indent="-342900" algn="l">
              <a:spcBef>
                <a:spcPct val="20000"/>
              </a:spcBef>
              <a:buFontTx/>
              <a:buChar char="•"/>
            </a:pPr>
            <a:r>
              <a:rPr lang="en-US" sz="1800" dirty="0" smtClean="0">
                <a:latin typeface="Times" pitchFamily="48" charset="0"/>
              </a:rPr>
              <a:t>The </a:t>
            </a:r>
            <a:r>
              <a:rPr lang="en-US" sz="1800" b="1" dirty="0" smtClean="0">
                <a:solidFill>
                  <a:srgbClr val="008000"/>
                </a:solidFill>
                <a:latin typeface="Times" pitchFamily="48" charset="0"/>
              </a:rPr>
              <a:t>peak performance per watt</a:t>
            </a:r>
            <a:r>
              <a:rPr lang="en-US" sz="1800" dirty="0" smtClean="0">
                <a:latin typeface="Times" pitchFamily="48" charset="0"/>
              </a:rPr>
              <a:t> for LLCs for </a:t>
            </a:r>
            <a:r>
              <a:rPr lang="en-US" sz="1800" b="1" dirty="0" smtClean="0">
                <a:solidFill>
                  <a:srgbClr val="008000"/>
                </a:solidFill>
                <a:latin typeface="Times" pitchFamily="48" charset="0"/>
              </a:rPr>
              <a:t>two core architectures</a:t>
            </a:r>
            <a:r>
              <a:rPr lang="en-US" sz="1800" dirty="0" smtClean="0">
                <a:latin typeface="Times" pitchFamily="48" charset="0"/>
              </a:rPr>
              <a:t> is attained when L1-1, L1-D, and L2 cache miss rates are equal to 0.3, </a:t>
            </a:r>
            <a:r>
              <a:rPr lang="en-US" sz="1800" i="1" dirty="0" smtClean="0">
                <a:latin typeface="Times" pitchFamily="48" charset="0"/>
              </a:rPr>
              <a:t>P</a:t>
            </a:r>
            <a:r>
              <a:rPr lang="en-US" sz="1800" i="1" baseline="-25000" dirty="0" smtClean="0">
                <a:latin typeface="Times" pitchFamily="48" charset="0"/>
              </a:rPr>
              <a:t>pm </a:t>
            </a:r>
            <a:r>
              <a:rPr lang="en-US" sz="1800" dirty="0" smtClean="0">
                <a:latin typeface="Times" pitchFamily="48" charset="0"/>
              </a:rPr>
              <a:t>= 0.9, and </a:t>
            </a:r>
            <a:r>
              <a:rPr lang="en-US" sz="1800" i="1" dirty="0" smtClean="0">
                <a:latin typeface="Times" pitchFamily="48" charset="0"/>
              </a:rPr>
              <a:t>N</a:t>
            </a:r>
            <a:r>
              <a:rPr lang="en-US" sz="1800" dirty="0" smtClean="0">
                <a:latin typeface="Times" pitchFamily="48" charset="0"/>
              </a:rPr>
              <a:t> = 20</a:t>
            </a:r>
            <a:endParaRPr lang="en-US" sz="1800" i="1" baseline="-25000" dirty="0" smtClean="0">
              <a:latin typeface="Times" pitchFamily="48" charset="0"/>
            </a:endParaRPr>
          </a:p>
          <a:p>
            <a:pPr marL="742950" lvl="1" indent="-285750" algn="l">
              <a:spcBef>
                <a:spcPct val="20000"/>
              </a:spcBef>
              <a:buFontTx/>
              <a:buChar char="–"/>
            </a:pPr>
            <a:r>
              <a:rPr lang="en-US" sz="1600" dirty="0" smtClean="0">
                <a:latin typeface="Times" pitchFamily="48" charset="0"/>
              </a:rPr>
              <a:t>LLC’s peak performance per watt for 2P-2L1ID-2L2-1M = 11.8 MFLOPS/W</a:t>
            </a:r>
          </a:p>
          <a:p>
            <a:pPr marL="742950" lvl="1" indent="-285750" algn="l">
              <a:spcBef>
                <a:spcPct val="20000"/>
              </a:spcBef>
              <a:buFontTx/>
              <a:buChar char="–"/>
            </a:pPr>
            <a:r>
              <a:rPr lang="en-US" sz="1600" dirty="0" smtClean="0">
                <a:latin typeface="Times" pitchFamily="48" charset="0"/>
              </a:rPr>
              <a:t>LLC’s peak performance per watt for 2P-2L1ID-1L2-1M = 14.3 MFLOPS/W </a:t>
            </a:r>
          </a:p>
          <a:p>
            <a:pPr marL="342900" indent="-342900" algn="l">
              <a:spcBef>
                <a:spcPct val="20000"/>
              </a:spcBef>
              <a:buFontTx/>
              <a:buChar char="•"/>
            </a:pPr>
            <a:r>
              <a:rPr lang="en-US" sz="1800" dirty="0" smtClean="0">
                <a:latin typeface="Times" pitchFamily="48" charset="0"/>
              </a:rPr>
              <a:t>The </a:t>
            </a:r>
            <a:r>
              <a:rPr lang="en-US" sz="1800" b="1" dirty="0" smtClean="0">
                <a:solidFill>
                  <a:srgbClr val="008000"/>
                </a:solidFill>
                <a:latin typeface="Times" pitchFamily="48" charset="0"/>
              </a:rPr>
              <a:t>peak performance per watt</a:t>
            </a:r>
            <a:r>
              <a:rPr lang="en-US" sz="1800" dirty="0" smtClean="0">
                <a:latin typeface="Times" pitchFamily="48" charset="0"/>
              </a:rPr>
              <a:t> for LLCs for </a:t>
            </a:r>
            <a:r>
              <a:rPr lang="en-US" sz="1800" b="1" dirty="0" smtClean="0">
                <a:solidFill>
                  <a:srgbClr val="008000"/>
                </a:solidFill>
                <a:latin typeface="Times" pitchFamily="48" charset="0"/>
              </a:rPr>
              <a:t>four core architectures</a:t>
            </a:r>
            <a:r>
              <a:rPr lang="en-US" sz="1800" dirty="0" smtClean="0">
                <a:latin typeface="Times" pitchFamily="48" charset="0"/>
              </a:rPr>
              <a:t> is attained when L1-1, L1-D, and L2 cache miss rates are equal to 0.2, </a:t>
            </a:r>
            <a:r>
              <a:rPr lang="en-US" sz="1800" i="1" dirty="0" smtClean="0">
                <a:latin typeface="Times" pitchFamily="48" charset="0"/>
              </a:rPr>
              <a:t>P</a:t>
            </a:r>
            <a:r>
              <a:rPr lang="en-US" sz="1800" i="1" baseline="-25000" dirty="0" smtClean="0">
                <a:latin typeface="Times" pitchFamily="48" charset="0"/>
              </a:rPr>
              <a:t>pm </a:t>
            </a:r>
            <a:r>
              <a:rPr lang="en-US" sz="1800" dirty="0" smtClean="0">
                <a:latin typeface="Times" pitchFamily="48" charset="0"/>
              </a:rPr>
              <a:t>= 0.9, and </a:t>
            </a:r>
            <a:r>
              <a:rPr lang="en-US" sz="1800" i="1" dirty="0" smtClean="0">
                <a:latin typeface="Times" pitchFamily="48" charset="0"/>
              </a:rPr>
              <a:t>N</a:t>
            </a:r>
            <a:r>
              <a:rPr lang="en-US" sz="1800" dirty="0" smtClean="0">
                <a:latin typeface="Times" pitchFamily="48" charset="0"/>
              </a:rPr>
              <a:t> = 20</a:t>
            </a:r>
            <a:endParaRPr lang="en-US" sz="1800" i="1" baseline="-25000" dirty="0" smtClean="0">
              <a:latin typeface="Times" pitchFamily="48" charset="0"/>
            </a:endParaRPr>
          </a:p>
          <a:p>
            <a:pPr marL="742950" lvl="1" indent="-285750" algn="l">
              <a:spcBef>
                <a:spcPct val="20000"/>
              </a:spcBef>
              <a:buFontTx/>
              <a:buChar char="–"/>
            </a:pPr>
            <a:r>
              <a:rPr lang="en-US" sz="1600" dirty="0" smtClean="0">
                <a:latin typeface="Times" pitchFamily="48" charset="0"/>
              </a:rPr>
              <a:t>LLC’s peak performance per watt for 4P-4L1ID-4L2-1M = 7.6 MFLOPS/W</a:t>
            </a:r>
          </a:p>
          <a:p>
            <a:pPr marL="742950" lvl="1" indent="-285750" algn="l">
              <a:spcBef>
                <a:spcPct val="20000"/>
              </a:spcBef>
              <a:buFontTx/>
              <a:buChar char="–"/>
            </a:pPr>
            <a:r>
              <a:rPr lang="en-US" sz="1600" dirty="0" smtClean="0">
                <a:latin typeface="Times" pitchFamily="48" charset="0"/>
              </a:rPr>
              <a:t>LLC’s peak performance per watt for 4P-4L1ID-2L2-1M = 9.2 MFLOPS/W </a:t>
            </a:r>
          </a:p>
          <a:p>
            <a:pPr marL="742950" lvl="1" indent="-285750" algn="l">
              <a:spcBef>
                <a:spcPct val="20000"/>
              </a:spcBef>
              <a:buFontTx/>
              <a:buChar char="–"/>
            </a:pPr>
            <a:r>
              <a:rPr lang="en-US" sz="1600" dirty="0" smtClean="0">
                <a:latin typeface="Times" pitchFamily="48" charset="0"/>
              </a:rPr>
              <a:t>LLC’s peak performance per watt for 4P-4L1ID-1L2-1M = 13.8 MFLOPS/W</a:t>
            </a:r>
            <a:endParaRPr lang="en-US" sz="1800" dirty="0" smtClean="0">
              <a:latin typeface="Times" pitchFamily="48" charset="0"/>
            </a:endParaRPr>
          </a:p>
          <a:p>
            <a:pPr marL="342900" indent="-342900" algn="l">
              <a:spcBef>
                <a:spcPct val="20000"/>
              </a:spcBef>
              <a:buFontTx/>
              <a:buChar char="•"/>
            </a:pPr>
            <a:r>
              <a:rPr lang="en-US" sz="1800" dirty="0" smtClean="0">
                <a:solidFill>
                  <a:srgbClr val="FF0000"/>
                </a:solidFill>
                <a:latin typeface="Times" pitchFamily="48" charset="0"/>
              </a:rPr>
              <a:t>The comparison of peak performance per watt results for LLCs for two core and four core architectures indicate that architectures with different number of cores and private or shared caches deliver peak performance per watt for different types of workloads with different cache miss rate characteristics</a:t>
            </a:r>
            <a:endParaRPr lang="en-US" sz="1600" dirty="0" smtClean="0">
              <a:solidFill>
                <a:srgbClr val="008000"/>
              </a:solidFill>
              <a:latin typeface="Times" pitchFamily="4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00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000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000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00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000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000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000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000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123825" y="427172"/>
            <a:ext cx="8861950" cy="1143000"/>
          </a:xfrm>
        </p:spPr>
        <p:txBody>
          <a:bodyPr/>
          <a:lstStyle/>
          <a:p>
            <a:r>
              <a:rPr lang="en-US" sz="3800" dirty="0" smtClean="0"/>
              <a:t>Insights Obtained from </a:t>
            </a:r>
            <a:r>
              <a:rPr lang="en-US" sz="3800" dirty="0" err="1" smtClean="0"/>
              <a:t>Queueing</a:t>
            </a:r>
            <a:r>
              <a:rPr lang="en-US" sz="3800" dirty="0" smtClean="0"/>
              <a:t> Theoretic Models </a:t>
            </a:r>
            <a:r>
              <a:rPr lang="en-US" sz="3800" dirty="0" smtClean="0">
                <a:latin typeface="Times"/>
              </a:rPr>
              <a:t>‒ </a:t>
            </a:r>
            <a:r>
              <a:rPr lang="en-US" sz="3800" dirty="0" smtClean="0"/>
              <a:t>Performance per Unit Area</a:t>
            </a:r>
          </a:p>
        </p:txBody>
      </p:sp>
      <p:sp>
        <p:nvSpPr>
          <p:cNvPr id="340003" name="Rectangle 35"/>
          <p:cNvSpPr>
            <a:spLocks noChangeArrowheads="1"/>
          </p:cNvSpPr>
          <p:nvPr/>
        </p:nvSpPr>
        <p:spPr bwMode="auto">
          <a:xfrm>
            <a:off x="278732" y="1820286"/>
            <a:ext cx="8598568" cy="4723390"/>
          </a:xfrm>
          <a:prstGeom prst="rect">
            <a:avLst/>
          </a:prstGeom>
          <a:noFill/>
          <a:ln w="9525">
            <a:noFill/>
            <a:miter lim="800000"/>
            <a:headEnd/>
            <a:tailEnd/>
          </a:ln>
          <a:effectLst/>
        </p:spPr>
        <p:txBody>
          <a:bodyPr/>
          <a:lstStyle/>
          <a:p>
            <a:pPr marL="342900" indent="-342900" algn="l">
              <a:spcBef>
                <a:spcPct val="20000"/>
              </a:spcBef>
              <a:buFontTx/>
              <a:buChar char="•"/>
            </a:pPr>
            <a:r>
              <a:rPr lang="en-US" sz="1800" dirty="0" smtClean="0">
                <a:latin typeface="Times" pitchFamily="48" charset="0"/>
              </a:rPr>
              <a:t>Our </a:t>
            </a:r>
            <a:r>
              <a:rPr lang="en-US" sz="1800" dirty="0" err="1" smtClean="0">
                <a:latin typeface="Times" pitchFamily="48" charset="0"/>
              </a:rPr>
              <a:t>queueing</a:t>
            </a:r>
            <a:r>
              <a:rPr lang="en-US" sz="1800" dirty="0" smtClean="0">
                <a:latin typeface="Times" pitchFamily="48" charset="0"/>
              </a:rPr>
              <a:t> theoretic models enables performance per unit area calculations for different multi-core embedded architectures</a:t>
            </a:r>
          </a:p>
          <a:p>
            <a:pPr marL="342900" indent="-342900" algn="l">
              <a:spcBef>
                <a:spcPct val="20000"/>
              </a:spcBef>
              <a:buFontTx/>
              <a:buChar char="•"/>
            </a:pPr>
            <a:r>
              <a:rPr lang="en-US" sz="1800" dirty="0" smtClean="0">
                <a:latin typeface="Times" pitchFamily="48" charset="0"/>
              </a:rPr>
              <a:t>The </a:t>
            </a:r>
            <a:r>
              <a:rPr lang="en-US" sz="1800" b="1" dirty="0" smtClean="0">
                <a:solidFill>
                  <a:srgbClr val="008000"/>
                </a:solidFill>
                <a:latin typeface="Times" pitchFamily="48" charset="0"/>
              </a:rPr>
              <a:t>peak performance per unit area</a:t>
            </a:r>
            <a:r>
              <a:rPr lang="en-US" sz="1800" dirty="0" smtClean="0">
                <a:latin typeface="Times" pitchFamily="48" charset="0"/>
              </a:rPr>
              <a:t> for LLCs for </a:t>
            </a:r>
            <a:r>
              <a:rPr lang="en-US" sz="1800" b="1" dirty="0" smtClean="0">
                <a:solidFill>
                  <a:srgbClr val="008000"/>
                </a:solidFill>
                <a:latin typeface="Times" pitchFamily="48" charset="0"/>
              </a:rPr>
              <a:t>two core architectures</a:t>
            </a:r>
            <a:r>
              <a:rPr lang="en-US" sz="1800" dirty="0" smtClean="0">
                <a:latin typeface="Times" pitchFamily="48" charset="0"/>
              </a:rPr>
              <a:t> is attained when L1-1, L1-D, and L2 cache miss rates are equal to 0.3, </a:t>
            </a:r>
            <a:r>
              <a:rPr lang="en-US" sz="1800" i="1" dirty="0" smtClean="0">
                <a:latin typeface="Times" pitchFamily="48" charset="0"/>
              </a:rPr>
              <a:t>P</a:t>
            </a:r>
            <a:r>
              <a:rPr lang="en-US" sz="1800" i="1" baseline="-25000" dirty="0" smtClean="0">
                <a:latin typeface="Times" pitchFamily="48" charset="0"/>
              </a:rPr>
              <a:t>pm </a:t>
            </a:r>
            <a:r>
              <a:rPr lang="en-US" sz="1800" dirty="0" smtClean="0">
                <a:latin typeface="Times" pitchFamily="48" charset="0"/>
              </a:rPr>
              <a:t>= 0.9, and </a:t>
            </a:r>
            <a:r>
              <a:rPr lang="en-US" sz="1800" i="1" dirty="0" smtClean="0">
                <a:latin typeface="Times" pitchFamily="48" charset="0"/>
              </a:rPr>
              <a:t>N</a:t>
            </a:r>
            <a:r>
              <a:rPr lang="en-US" sz="1800" dirty="0" smtClean="0">
                <a:latin typeface="Times" pitchFamily="48" charset="0"/>
              </a:rPr>
              <a:t> = 20</a:t>
            </a:r>
            <a:endParaRPr lang="en-US" sz="1800" i="1" baseline="-25000" dirty="0" smtClean="0">
              <a:latin typeface="Times" pitchFamily="48" charset="0"/>
            </a:endParaRPr>
          </a:p>
          <a:p>
            <a:pPr marL="742950" lvl="1" indent="-285750" algn="l">
              <a:spcBef>
                <a:spcPct val="20000"/>
              </a:spcBef>
              <a:buFontTx/>
              <a:buChar char="–"/>
            </a:pPr>
            <a:r>
              <a:rPr lang="en-US" sz="1600" dirty="0" smtClean="0">
                <a:latin typeface="Times" pitchFamily="48" charset="0"/>
              </a:rPr>
              <a:t>LLC’s peak performance per unit area for 2P-2L1ID-2L2-1M = 6.27 MFLOPS/mm</a:t>
            </a:r>
            <a:r>
              <a:rPr lang="en-US" sz="1600" baseline="30000" dirty="0" smtClean="0">
                <a:latin typeface="Times" pitchFamily="48" charset="0"/>
              </a:rPr>
              <a:t>2</a:t>
            </a:r>
          </a:p>
          <a:p>
            <a:pPr marL="742950" lvl="1" indent="-285750" algn="l">
              <a:spcBef>
                <a:spcPct val="20000"/>
              </a:spcBef>
              <a:buFontTx/>
              <a:buChar char="–"/>
            </a:pPr>
            <a:r>
              <a:rPr lang="en-US" sz="1600" dirty="0" smtClean="0">
                <a:latin typeface="Times" pitchFamily="48" charset="0"/>
              </a:rPr>
              <a:t>LLC’s peak performance per unit area for 2P-2L1ID-1L2-1M = 7.14 MFLOPS/mm</a:t>
            </a:r>
            <a:r>
              <a:rPr lang="en-US" sz="1600" baseline="30000" dirty="0" smtClean="0">
                <a:latin typeface="Times" pitchFamily="48" charset="0"/>
              </a:rPr>
              <a:t>2</a:t>
            </a:r>
            <a:r>
              <a:rPr lang="en-US" sz="1600" dirty="0" smtClean="0">
                <a:latin typeface="Times" pitchFamily="48" charset="0"/>
              </a:rPr>
              <a:t> </a:t>
            </a:r>
          </a:p>
          <a:p>
            <a:pPr marL="342900" indent="-342900" algn="l">
              <a:spcBef>
                <a:spcPct val="20000"/>
              </a:spcBef>
              <a:buFontTx/>
              <a:buChar char="•"/>
            </a:pPr>
            <a:r>
              <a:rPr lang="en-US" sz="1800" dirty="0" smtClean="0">
                <a:latin typeface="Times" pitchFamily="48" charset="0"/>
              </a:rPr>
              <a:t>The </a:t>
            </a:r>
            <a:r>
              <a:rPr lang="en-US" sz="1800" b="1" dirty="0" smtClean="0">
                <a:solidFill>
                  <a:srgbClr val="008000"/>
                </a:solidFill>
                <a:latin typeface="Times" pitchFamily="48" charset="0"/>
              </a:rPr>
              <a:t>peak performance per unit area</a:t>
            </a:r>
            <a:r>
              <a:rPr lang="en-US" sz="1800" dirty="0" smtClean="0">
                <a:latin typeface="Times" pitchFamily="48" charset="0"/>
              </a:rPr>
              <a:t> for LLCs for </a:t>
            </a:r>
            <a:r>
              <a:rPr lang="en-US" sz="1800" b="1" dirty="0" smtClean="0">
                <a:solidFill>
                  <a:srgbClr val="008000"/>
                </a:solidFill>
                <a:latin typeface="Times" pitchFamily="48" charset="0"/>
              </a:rPr>
              <a:t>four core architectures</a:t>
            </a:r>
            <a:r>
              <a:rPr lang="en-US" sz="1800" dirty="0" smtClean="0">
                <a:latin typeface="Times" pitchFamily="48" charset="0"/>
              </a:rPr>
              <a:t> is attained when L1-1, L1-D, and L2 cache miss rates are equal to 0.2, </a:t>
            </a:r>
            <a:r>
              <a:rPr lang="en-US" sz="1800" i="1" dirty="0" smtClean="0">
                <a:latin typeface="Times" pitchFamily="48" charset="0"/>
              </a:rPr>
              <a:t>P</a:t>
            </a:r>
            <a:r>
              <a:rPr lang="en-US" sz="1800" i="1" baseline="-25000" dirty="0" smtClean="0">
                <a:latin typeface="Times" pitchFamily="48" charset="0"/>
              </a:rPr>
              <a:t>pm </a:t>
            </a:r>
            <a:r>
              <a:rPr lang="en-US" sz="1800" dirty="0" smtClean="0">
                <a:latin typeface="Times" pitchFamily="48" charset="0"/>
              </a:rPr>
              <a:t>= 0.9, and </a:t>
            </a:r>
            <a:r>
              <a:rPr lang="en-US" sz="1800" i="1" dirty="0" smtClean="0">
                <a:latin typeface="Times" pitchFamily="48" charset="0"/>
              </a:rPr>
              <a:t>N</a:t>
            </a:r>
            <a:r>
              <a:rPr lang="en-US" sz="1800" dirty="0" smtClean="0">
                <a:latin typeface="Times" pitchFamily="48" charset="0"/>
              </a:rPr>
              <a:t> = 20</a:t>
            </a:r>
            <a:endParaRPr lang="en-US" sz="1800" i="1" baseline="-25000" dirty="0" smtClean="0">
              <a:latin typeface="Times" pitchFamily="48" charset="0"/>
            </a:endParaRPr>
          </a:p>
          <a:p>
            <a:pPr marL="742950" lvl="1" indent="-285750" algn="l">
              <a:spcBef>
                <a:spcPct val="20000"/>
              </a:spcBef>
              <a:buFontTx/>
              <a:buChar char="–"/>
            </a:pPr>
            <a:r>
              <a:rPr lang="en-US" sz="1600" dirty="0" smtClean="0">
                <a:latin typeface="Times" pitchFamily="48" charset="0"/>
              </a:rPr>
              <a:t>LLC’s peak performance per watt for 4P-4L1ID-4L2-1M = 4.04 MFLOPS/mm</a:t>
            </a:r>
            <a:r>
              <a:rPr lang="en-US" sz="1600" baseline="30000" dirty="0" smtClean="0">
                <a:latin typeface="Times" pitchFamily="48" charset="0"/>
              </a:rPr>
              <a:t>2</a:t>
            </a:r>
            <a:endParaRPr lang="en-US" sz="1600" dirty="0" smtClean="0">
              <a:latin typeface="Times" pitchFamily="48" charset="0"/>
            </a:endParaRPr>
          </a:p>
          <a:p>
            <a:pPr marL="742950" lvl="1" indent="-285750" algn="l">
              <a:spcBef>
                <a:spcPct val="20000"/>
              </a:spcBef>
              <a:buFontTx/>
              <a:buChar char="–"/>
            </a:pPr>
            <a:r>
              <a:rPr lang="en-US" sz="1600" dirty="0" smtClean="0">
                <a:latin typeface="Times" pitchFamily="48" charset="0"/>
              </a:rPr>
              <a:t>LLC’s peak performance per watt for 4P-4L1ID-2L2-1M = 4.6 MFLOPS/mm</a:t>
            </a:r>
            <a:r>
              <a:rPr lang="en-US" sz="1600" baseline="30000" dirty="0" smtClean="0">
                <a:latin typeface="Times" pitchFamily="48" charset="0"/>
              </a:rPr>
              <a:t>2</a:t>
            </a:r>
            <a:r>
              <a:rPr lang="en-US" sz="1600" dirty="0" smtClean="0">
                <a:latin typeface="Times" pitchFamily="48" charset="0"/>
              </a:rPr>
              <a:t> </a:t>
            </a:r>
          </a:p>
          <a:p>
            <a:pPr marL="742950" lvl="1" indent="-285750" algn="l">
              <a:spcBef>
                <a:spcPct val="20000"/>
              </a:spcBef>
              <a:buFontTx/>
              <a:buChar char="–"/>
            </a:pPr>
            <a:r>
              <a:rPr lang="en-US" sz="1600" dirty="0" smtClean="0">
                <a:latin typeface="Times" pitchFamily="48" charset="0"/>
              </a:rPr>
              <a:t>LLC’s peak performance per watt for 4P-4L1ID-1L2-1M = 5.2 MFLOPS/mm</a:t>
            </a:r>
            <a:r>
              <a:rPr lang="en-US" sz="1600" baseline="30000" dirty="0" smtClean="0">
                <a:latin typeface="Times" pitchFamily="48" charset="0"/>
              </a:rPr>
              <a:t>2</a:t>
            </a:r>
            <a:endParaRPr lang="en-US" sz="1800" dirty="0" smtClean="0">
              <a:latin typeface="Times" pitchFamily="48" charset="0"/>
            </a:endParaRPr>
          </a:p>
          <a:p>
            <a:pPr marL="342900" indent="-342900" algn="l">
              <a:spcBef>
                <a:spcPct val="20000"/>
              </a:spcBef>
              <a:buFontTx/>
              <a:buChar char="•"/>
            </a:pPr>
            <a:r>
              <a:rPr lang="en-US" sz="1800" dirty="0" smtClean="0">
                <a:solidFill>
                  <a:srgbClr val="FF0000"/>
                </a:solidFill>
                <a:latin typeface="Times" pitchFamily="48" charset="0"/>
              </a:rPr>
              <a:t>The comparison of peak performance per unit area results reveal that architectures with shared LLCs provide the highest LLC performance per unit area followed by architectures with hybrid LLCs and private LLCs</a:t>
            </a:r>
            <a:endParaRPr lang="en-US" sz="1600" dirty="0" smtClean="0">
              <a:solidFill>
                <a:srgbClr val="008000"/>
              </a:solidFill>
              <a:latin typeface="Times" pitchFamily="4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0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00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000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00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000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000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000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00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a:xfrm>
            <a:off x="694426" y="104926"/>
            <a:ext cx="7772400" cy="1143000"/>
          </a:xfrm>
        </p:spPr>
        <p:txBody>
          <a:bodyPr/>
          <a:lstStyle/>
          <a:p>
            <a:r>
              <a:rPr lang="en-US" dirty="0" smtClean="0"/>
              <a:t>Conclusions</a:t>
            </a:r>
          </a:p>
        </p:txBody>
      </p:sp>
      <p:sp>
        <p:nvSpPr>
          <p:cNvPr id="374787" name="Rectangle 3"/>
          <p:cNvSpPr>
            <a:spLocks noGrp="1" noChangeArrowheads="1"/>
          </p:cNvSpPr>
          <p:nvPr>
            <p:ph type="body" idx="1"/>
          </p:nvPr>
        </p:nvSpPr>
        <p:spPr>
          <a:xfrm>
            <a:off x="477839" y="1146175"/>
            <a:ext cx="8199435" cy="5283200"/>
          </a:xfrm>
        </p:spPr>
        <p:txBody>
          <a:bodyPr/>
          <a:lstStyle/>
          <a:p>
            <a:r>
              <a:rPr lang="en-US" sz="1800" dirty="0" smtClean="0"/>
              <a:t>We developed </a:t>
            </a:r>
            <a:r>
              <a:rPr lang="en-US" sz="1800" b="1" dirty="0" smtClean="0">
                <a:solidFill>
                  <a:srgbClr val="FF0000"/>
                </a:solidFill>
              </a:rPr>
              <a:t>closed product-form </a:t>
            </a:r>
            <a:r>
              <a:rPr lang="en-US" sz="1800" b="1" dirty="0" err="1" smtClean="0">
                <a:solidFill>
                  <a:srgbClr val="FF0000"/>
                </a:solidFill>
              </a:rPr>
              <a:t>queueing</a:t>
            </a:r>
            <a:r>
              <a:rPr lang="en-US" sz="1800" b="1" dirty="0" smtClean="0">
                <a:solidFill>
                  <a:srgbClr val="FF0000"/>
                </a:solidFill>
              </a:rPr>
              <a:t> network</a:t>
            </a:r>
            <a:r>
              <a:rPr lang="en-US" sz="1800" dirty="0" smtClean="0"/>
              <a:t> models for performance evaluation of multi-core embedded architectures</a:t>
            </a:r>
            <a:endParaRPr lang="en-US" sz="1600" dirty="0" smtClean="0"/>
          </a:p>
          <a:p>
            <a:r>
              <a:rPr lang="en-US" sz="1800" dirty="0" smtClean="0"/>
              <a:t>The performance evaluation results indicate that the </a:t>
            </a:r>
            <a:r>
              <a:rPr lang="en-US" sz="1800" b="1" dirty="0" smtClean="0">
                <a:solidFill>
                  <a:srgbClr val="008000"/>
                </a:solidFill>
              </a:rPr>
              <a:t>architectures with shared LLCs provide better LLCs performance and performance per watt</a:t>
            </a:r>
            <a:r>
              <a:rPr lang="en-US" sz="1800" dirty="0" smtClean="0"/>
              <a:t> than the architectures with private LLCs</a:t>
            </a:r>
          </a:p>
          <a:p>
            <a:r>
              <a:rPr lang="en-US" sz="1800" dirty="0" smtClean="0"/>
              <a:t>Results revealed that architectures with shared LLCs are more likely to cause </a:t>
            </a:r>
            <a:r>
              <a:rPr lang="en-US" sz="1800" b="1" dirty="0" smtClean="0">
                <a:solidFill>
                  <a:srgbClr val="C00000"/>
                </a:solidFill>
              </a:rPr>
              <a:t>main memory response time bottleneck</a:t>
            </a:r>
            <a:r>
              <a:rPr lang="en-US" sz="1800" dirty="0" smtClean="0"/>
              <a:t> for large cache miss rates as compared to private LLCs</a:t>
            </a:r>
            <a:endParaRPr lang="en-US" sz="1600" dirty="0" smtClean="0"/>
          </a:p>
          <a:p>
            <a:r>
              <a:rPr lang="en-US" sz="1800" dirty="0" smtClean="0"/>
              <a:t>Main memory response time bottleneck created by shared LLCs can be mitigated by using </a:t>
            </a:r>
            <a:r>
              <a:rPr lang="en-US" sz="1800" b="1" dirty="0" smtClean="0">
                <a:solidFill>
                  <a:srgbClr val="0070C0"/>
                </a:solidFill>
              </a:rPr>
              <a:t>hybrid LLCs</a:t>
            </a:r>
            <a:r>
              <a:rPr lang="en-US" sz="1800" dirty="0" smtClean="0"/>
              <a:t> (i.e., sharing LLCs by a fewer number of cores) though hybrid LLCs consume more power than shared LLCs and deliver comparatively less MFLOPS/W</a:t>
            </a:r>
          </a:p>
          <a:p>
            <a:r>
              <a:rPr lang="en-US" sz="1800" dirty="0" smtClean="0"/>
              <a:t>The performance per watt and performance per unit area results revealed that the multi-core embedded architectures with </a:t>
            </a:r>
            <a:r>
              <a:rPr lang="en-US" sz="1800" b="1" dirty="0" smtClean="0">
                <a:solidFill>
                  <a:srgbClr val="C00000"/>
                </a:solidFill>
              </a:rPr>
              <a:t>shared LLCs become more area and power efficient as the number of processor cores in the architecture increases</a:t>
            </a:r>
          </a:p>
          <a:p>
            <a:r>
              <a:rPr lang="en-US" sz="1800" dirty="0" smtClean="0"/>
              <a:t>The </a:t>
            </a:r>
            <a:r>
              <a:rPr lang="en-US" sz="1800" b="1" dirty="0" smtClean="0">
                <a:solidFill>
                  <a:srgbClr val="008000"/>
                </a:solidFill>
              </a:rPr>
              <a:t>simulation results</a:t>
            </a:r>
            <a:r>
              <a:rPr lang="en-US" sz="1800" dirty="0" smtClean="0"/>
              <a:t> for the </a:t>
            </a:r>
            <a:r>
              <a:rPr lang="en-US" sz="1800" b="1" dirty="0" smtClean="0">
                <a:solidFill>
                  <a:srgbClr val="008000"/>
                </a:solidFill>
              </a:rPr>
              <a:t>SPLASH-2</a:t>
            </a:r>
            <a:r>
              <a:rPr lang="en-US" sz="1800" dirty="0" smtClean="0"/>
              <a:t> benchmarks executing on the </a:t>
            </a:r>
            <a:r>
              <a:rPr lang="en-US" sz="1800" b="1" dirty="0" smtClean="0">
                <a:solidFill>
                  <a:srgbClr val="008000"/>
                </a:solidFill>
              </a:rPr>
              <a:t>SESC</a:t>
            </a:r>
            <a:r>
              <a:rPr lang="en-US" sz="1800" dirty="0" smtClean="0"/>
              <a:t> simulator </a:t>
            </a:r>
            <a:r>
              <a:rPr lang="en-US" sz="1800" b="1" dirty="0" smtClean="0">
                <a:solidFill>
                  <a:srgbClr val="0070C0"/>
                </a:solidFill>
              </a:rPr>
              <a:t>verified the architectural evaluation insights</a:t>
            </a:r>
            <a:r>
              <a:rPr lang="en-US" sz="1800" dirty="0" smtClean="0"/>
              <a:t> obtained from our </a:t>
            </a:r>
            <a:r>
              <a:rPr lang="en-US" sz="1800" dirty="0" err="1" smtClean="0"/>
              <a:t>queueing</a:t>
            </a:r>
            <a:r>
              <a:rPr lang="en-US" sz="1800" dirty="0" smtClean="0"/>
              <a:t> theoretic models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47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47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47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47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47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47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7"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p:cNvSpPr/>
          <p:nvPr/>
        </p:nvSpPr>
        <p:spPr bwMode="auto">
          <a:xfrm>
            <a:off x="657224" y="4152900"/>
            <a:ext cx="5686425" cy="838199"/>
          </a:xfrm>
          <a:prstGeom prst="ellipse">
            <a:avLst/>
          </a:prstGeom>
          <a:solidFill>
            <a:schemeClr val="accent1">
              <a:alpha val="0"/>
            </a:schemeClr>
          </a:solidFill>
          <a:ln w="15875" cap="flat" cmpd="sng" algn="ctr">
            <a:solidFill>
              <a:srgbClr val="FF0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282050" y="131897"/>
            <a:ext cx="8861950" cy="1143000"/>
          </a:xfrm>
        </p:spPr>
        <p:txBody>
          <a:bodyPr/>
          <a:lstStyle/>
          <a:p>
            <a:r>
              <a:rPr lang="en-US" dirty="0" smtClean="0"/>
              <a:t>Introduction and Motivation</a:t>
            </a:r>
          </a:p>
        </p:txBody>
      </p:sp>
      <p:sp>
        <p:nvSpPr>
          <p:cNvPr id="340003" name="Rectangle 35"/>
          <p:cNvSpPr>
            <a:spLocks noChangeArrowheads="1"/>
          </p:cNvSpPr>
          <p:nvPr/>
        </p:nvSpPr>
        <p:spPr bwMode="auto">
          <a:xfrm>
            <a:off x="354932" y="1248785"/>
            <a:ext cx="8458200" cy="5128264"/>
          </a:xfrm>
          <a:prstGeom prst="rect">
            <a:avLst/>
          </a:prstGeom>
          <a:noFill/>
          <a:ln w="9525">
            <a:noFill/>
            <a:miter lim="800000"/>
            <a:headEnd/>
            <a:tailEnd/>
          </a:ln>
          <a:effectLst/>
        </p:spPr>
        <p:txBody>
          <a:bodyPr/>
          <a:lstStyle/>
          <a:p>
            <a:pPr marL="342900" indent="-342900" algn="l">
              <a:spcBef>
                <a:spcPct val="20000"/>
              </a:spcBef>
              <a:buFontTx/>
              <a:buChar char="•"/>
            </a:pPr>
            <a:r>
              <a:rPr lang="en-US" sz="1800" dirty="0" smtClean="0">
                <a:latin typeface="Times" pitchFamily="48" charset="0"/>
              </a:rPr>
              <a:t>Multi-core embedded systems</a:t>
            </a:r>
          </a:p>
          <a:p>
            <a:pPr marL="742950" lvl="1" indent="-285750" algn="l">
              <a:spcBef>
                <a:spcPct val="20000"/>
              </a:spcBef>
              <a:buFontTx/>
              <a:buChar char="–"/>
            </a:pPr>
            <a:r>
              <a:rPr lang="en-US" sz="1600" dirty="0" smtClean="0">
                <a:latin typeface="Times" pitchFamily="48" charset="0"/>
              </a:rPr>
              <a:t>Moore’s law supplying billion of transistors on-chip</a:t>
            </a:r>
          </a:p>
          <a:p>
            <a:pPr marL="742950" lvl="1" indent="-285750" algn="l">
              <a:spcBef>
                <a:spcPct val="20000"/>
              </a:spcBef>
              <a:buFontTx/>
              <a:buChar char="–"/>
            </a:pPr>
            <a:r>
              <a:rPr lang="en-US" sz="1600" dirty="0" smtClean="0">
                <a:latin typeface="Times" pitchFamily="48" charset="0"/>
              </a:rPr>
              <a:t>Increased computing demands from embedded system with constrained energy and power</a:t>
            </a:r>
          </a:p>
          <a:p>
            <a:pPr marL="1200150" lvl="2" indent="-285750" algn="l">
              <a:spcBef>
                <a:spcPct val="20000"/>
              </a:spcBef>
              <a:buFont typeface="Arial" pitchFamily="34" charset="0"/>
              <a:buChar char="•"/>
            </a:pPr>
            <a:r>
              <a:rPr lang="en-US" sz="1600" dirty="0" smtClean="0">
                <a:latin typeface="Times" pitchFamily="48" charset="0"/>
              </a:rPr>
              <a:t>A 3G mobile handset’s signal processing requires 35-40 GOPS</a:t>
            </a:r>
          </a:p>
          <a:p>
            <a:pPr marL="1657350" lvl="3" indent="-285750" algn="l">
              <a:spcBef>
                <a:spcPct val="20000"/>
              </a:spcBef>
              <a:buFont typeface="Arial" pitchFamily="34" charset="0"/>
              <a:buChar char="•"/>
            </a:pPr>
            <a:r>
              <a:rPr lang="en-US" sz="1600" dirty="0" smtClean="0">
                <a:latin typeface="Times" pitchFamily="48" charset="0"/>
              </a:rPr>
              <a:t>Constraints: power dissipation budget of </a:t>
            </a:r>
            <a:r>
              <a:rPr lang="en-US" sz="1600" dirty="0" smtClean="0">
                <a:solidFill>
                  <a:srgbClr val="FF0000"/>
                </a:solidFill>
                <a:latin typeface="Times" pitchFamily="48" charset="0"/>
              </a:rPr>
              <a:t>1W</a:t>
            </a:r>
          </a:p>
          <a:p>
            <a:pPr marL="1657350" lvl="3" indent="-285750" algn="l">
              <a:spcBef>
                <a:spcPct val="20000"/>
              </a:spcBef>
              <a:buFont typeface="Arial" pitchFamily="34" charset="0"/>
              <a:buChar char="•"/>
            </a:pPr>
            <a:r>
              <a:rPr lang="en-US" sz="1600" dirty="0" smtClean="0">
                <a:latin typeface="Times" pitchFamily="48" charset="0"/>
              </a:rPr>
              <a:t>Performance efficiency required: </a:t>
            </a:r>
            <a:r>
              <a:rPr lang="en-US" sz="1600" dirty="0" smtClean="0">
                <a:solidFill>
                  <a:srgbClr val="008000"/>
                </a:solidFill>
                <a:latin typeface="Times" pitchFamily="48" charset="0"/>
              </a:rPr>
              <a:t>25 </a:t>
            </a:r>
            <a:r>
              <a:rPr lang="en-US" sz="1600" dirty="0" err="1" smtClean="0">
                <a:solidFill>
                  <a:srgbClr val="008000"/>
                </a:solidFill>
                <a:latin typeface="Times" pitchFamily="48" charset="0"/>
              </a:rPr>
              <a:t>mW</a:t>
            </a:r>
            <a:r>
              <a:rPr lang="en-US" sz="1600" dirty="0" smtClean="0">
                <a:solidFill>
                  <a:srgbClr val="008000"/>
                </a:solidFill>
                <a:latin typeface="Times" pitchFamily="48" charset="0"/>
              </a:rPr>
              <a:t>/GOP</a:t>
            </a:r>
            <a:r>
              <a:rPr lang="en-US" sz="1600" dirty="0" smtClean="0">
                <a:latin typeface="Times" pitchFamily="48" charset="0"/>
              </a:rPr>
              <a:t> or </a:t>
            </a:r>
            <a:r>
              <a:rPr lang="en-US" sz="1600" dirty="0" smtClean="0">
                <a:solidFill>
                  <a:srgbClr val="008000"/>
                </a:solidFill>
                <a:latin typeface="Times" pitchFamily="48" charset="0"/>
              </a:rPr>
              <a:t>25 </a:t>
            </a:r>
            <a:r>
              <a:rPr lang="en-US" sz="1600" dirty="0" err="1" smtClean="0">
                <a:solidFill>
                  <a:srgbClr val="008000"/>
                </a:solidFill>
                <a:latin typeface="Times" pitchFamily="48" charset="0"/>
              </a:rPr>
              <a:t>pJ</a:t>
            </a:r>
            <a:r>
              <a:rPr lang="en-US" sz="1600" dirty="0" smtClean="0">
                <a:solidFill>
                  <a:srgbClr val="008000"/>
                </a:solidFill>
                <a:latin typeface="Times" pitchFamily="48" charset="0"/>
              </a:rPr>
              <a:t>/operation</a:t>
            </a:r>
          </a:p>
          <a:p>
            <a:pPr marL="742950" lvl="1" indent="-285750" algn="l">
              <a:spcBef>
                <a:spcPct val="20000"/>
              </a:spcBef>
              <a:buFontTx/>
              <a:buChar char="–"/>
            </a:pPr>
            <a:r>
              <a:rPr lang="en-US" sz="1600" dirty="0" smtClean="0">
                <a:latin typeface="Times" pitchFamily="48" charset="0"/>
              </a:rPr>
              <a:t>Multi-core embedded systems provide a promising solution </a:t>
            </a:r>
          </a:p>
          <a:p>
            <a:pPr marL="742950" lvl="1" indent="-285750" algn="l">
              <a:spcBef>
                <a:spcPct val="20000"/>
              </a:spcBef>
            </a:pPr>
            <a:r>
              <a:rPr lang="en-US" sz="1600" dirty="0" smtClean="0">
                <a:latin typeface="Times" pitchFamily="48" charset="0"/>
              </a:rPr>
              <a:t>	to meet these performance and power constraints</a:t>
            </a:r>
          </a:p>
          <a:p>
            <a:pPr marL="1200150" lvl="2" indent="-285750" algn="l">
              <a:spcBef>
                <a:spcPct val="20000"/>
              </a:spcBef>
            </a:pPr>
            <a:endParaRPr lang="en-US" sz="1600" dirty="0" smtClean="0">
              <a:latin typeface="Times" pitchFamily="48" charset="0"/>
            </a:endParaRPr>
          </a:p>
          <a:p>
            <a:pPr marL="342900" indent="-342900" algn="l">
              <a:spcBef>
                <a:spcPct val="20000"/>
              </a:spcBef>
              <a:buFontTx/>
              <a:buChar char="•"/>
            </a:pPr>
            <a:r>
              <a:rPr lang="en-US" sz="1800" dirty="0" smtClean="0">
                <a:latin typeface="Times" pitchFamily="48" charset="0"/>
              </a:rPr>
              <a:t>Multi-core embedded systems architecture</a:t>
            </a:r>
          </a:p>
          <a:p>
            <a:pPr marL="742950" lvl="1" indent="-285750" algn="l">
              <a:spcBef>
                <a:spcPct val="20000"/>
              </a:spcBef>
              <a:buFontTx/>
              <a:buChar char="–"/>
            </a:pPr>
            <a:r>
              <a:rPr lang="en-US" sz="1600" dirty="0" smtClean="0">
                <a:latin typeface="Times" pitchFamily="48" charset="0"/>
              </a:rPr>
              <a:t>Processor cores</a:t>
            </a:r>
          </a:p>
          <a:p>
            <a:pPr marL="742950" lvl="1" indent="-285750" algn="l">
              <a:spcBef>
                <a:spcPct val="20000"/>
              </a:spcBef>
              <a:buFontTx/>
              <a:buChar char="–"/>
            </a:pPr>
            <a:r>
              <a:rPr lang="en-US" sz="1600" dirty="0" smtClean="0">
                <a:latin typeface="Times" pitchFamily="48" charset="0"/>
              </a:rPr>
              <a:t>Caches: L1-I, L1-D, last-level caches (LLCs)         L2 or L3</a:t>
            </a:r>
          </a:p>
          <a:p>
            <a:pPr marL="742950" lvl="1" indent="-285750" algn="l">
              <a:spcBef>
                <a:spcPct val="20000"/>
              </a:spcBef>
              <a:buFontTx/>
              <a:buChar char="–"/>
            </a:pPr>
            <a:r>
              <a:rPr lang="en-US" sz="1600" dirty="0" smtClean="0">
                <a:latin typeface="Times" pitchFamily="48" charset="0"/>
              </a:rPr>
              <a:t> Memory controllers</a:t>
            </a:r>
          </a:p>
          <a:p>
            <a:pPr marL="742950" lvl="1" indent="-285750" algn="l">
              <a:spcBef>
                <a:spcPct val="20000"/>
              </a:spcBef>
              <a:buFontTx/>
              <a:buChar char="–"/>
            </a:pPr>
            <a:r>
              <a:rPr lang="en-US" sz="1600" dirty="0" smtClean="0">
                <a:latin typeface="Times" pitchFamily="48" charset="0"/>
              </a:rPr>
              <a:t>Interconnection network</a:t>
            </a:r>
          </a:p>
        </p:txBody>
      </p:sp>
      <p:pic>
        <p:nvPicPr>
          <p:cNvPr id="31" name="Picture 11"/>
          <p:cNvPicPr>
            <a:picLocks noChangeAspect="1" noChangeArrowheads="1"/>
          </p:cNvPicPr>
          <p:nvPr/>
        </p:nvPicPr>
        <p:blipFill>
          <a:blip r:embed="rId3" cstate="print"/>
          <a:srcRect/>
          <a:stretch>
            <a:fillRect/>
          </a:stretch>
        </p:blipFill>
        <p:spPr bwMode="auto">
          <a:xfrm>
            <a:off x="7477125" y="2176463"/>
            <a:ext cx="1695450" cy="2695575"/>
          </a:xfrm>
          <a:prstGeom prst="rect">
            <a:avLst/>
          </a:prstGeom>
          <a:noFill/>
          <a:ln w="9525">
            <a:noFill/>
            <a:miter lim="800000"/>
            <a:headEnd/>
            <a:tailEnd/>
          </a:ln>
        </p:spPr>
      </p:pic>
      <p:cxnSp>
        <p:nvCxnSpPr>
          <p:cNvPr id="33" name="Straight Arrow Connector 32"/>
          <p:cNvCxnSpPr/>
          <p:nvPr/>
        </p:nvCxnSpPr>
        <p:spPr bwMode="auto">
          <a:xfrm>
            <a:off x="4943475" y="4714875"/>
            <a:ext cx="295275"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4" name="Cloud Callout 33"/>
          <p:cNvSpPr/>
          <p:nvPr/>
        </p:nvSpPr>
        <p:spPr bwMode="auto">
          <a:xfrm>
            <a:off x="4705349" y="4876800"/>
            <a:ext cx="3228975" cy="1495425"/>
          </a:xfrm>
          <a:prstGeom prst="cloudCallout">
            <a:avLst>
              <a:gd name="adj1" fmla="val -96489"/>
              <a:gd name="adj2" fmla="val -49649"/>
            </a:avLst>
          </a:prstGeom>
          <a:solidFill>
            <a:srgbClr val="00B0F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a:t>
            </a:r>
            <a:r>
              <a:rPr lang="en-US" sz="1400" b="1" dirty="0" smtClean="0">
                <a:solidFill>
                  <a:srgbClr val="FF0000"/>
                </a:solidFill>
                <a:latin typeface="Times"/>
              </a:rPr>
              <a:t>Challenge:</a:t>
            </a:r>
            <a:r>
              <a:rPr lang="en-US" sz="1400" dirty="0" smtClean="0">
                <a:latin typeface="Times"/>
              </a:rPr>
              <a:t> General consensus on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private L1-I and L1-D caches but no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dominant architectural paradigm for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private, shared, or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hybrid LLCs</a:t>
            </a:r>
            <a:endParaRPr kumimoji="0" lang="en-US" sz="1400" i="0" u="none" strike="noStrike" cap="none" normalizeH="0" baseline="0" dirty="0" smtClean="0">
              <a:ln>
                <a:noFill/>
              </a:ln>
              <a:solidFill>
                <a:schemeClr val="tx1"/>
              </a:solidFill>
              <a:effectLst/>
              <a:latin typeface="Times"/>
            </a:endParaRPr>
          </a:p>
        </p:txBody>
      </p:sp>
      <p:sp>
        <p:nvSpPr>
          <p:cNvPr id="35" name="Line Callout 1 34"/>
          <p:cNvSpPr/>
          <p:nvPr/>
        </p:nvSpPr>
        <p:spPr bwMode="auto">
          <a:xfrm>
            <a:off x="819150" y="5562600"/>
            <a:ext cx="3276601" cy="795431"/>
          </a:xfrm>
          <a:prstGeom prst="borderCallout1">
            <a:avLst>
              <a:gd name="adj1" fmla="val 48448"/>
              <a:gd name="adj2" fmla="val 100293"/>
              <a:gd name="adj3" fmla="val 3822"/>
              <a:gd name="adj4" fmla="val 118409"/>
            </a:avLst>
          </a:prstGeom>
          <a:solidFill>
            <a:srgbClr val="CB91DF">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LLC configuration (private, shared, hybrid)</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can significantly impact an architecture’s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performance and power consumption</a:t>
            </a:r>
            <a:endParaRPr kumimoji="0" lang="en-US" sz="1400" b="0" i="0" u="none" strike="noStrike" cap="none" normalizeH="0" baseline="0" dirty="0" smtClean="0">
              <a:ln>
                <a:noFill/>
              </a:ln>
              <a:solidFill>
                <a:schemeClr val="tx1"/>
              </a:solidFill>
              <a:effectLst/>
              <a:latin typeface="Times"/>
            </a:endParaRPr>
          </a:p>
        </p:txBody>
      </p:sp>
      <p:sp>
        <p:nvSpPr>
          <p:cNvPr id="37" name="TextBox 36"/>
          <p:cNvSpPr txBox="1"/>
          <p:nvPr/>
        </p:nvSpPr>
        <p:spPr>
          <a:xfrm>
            <a:off x="5591176" y="3674773"/>
            <a:ext cx="1838324" cy="338554"/>
          </a:xfrm>
          <a:prstGeom prst="rect">
            <a:avLst/>
          </a:prstGeom>
          <a:noFill/>
        </p:spPr>
        <p:txBody>
          <a:bodyPr wrap="square" rtlCol="0">
            <a:spAutoFit/>
          </a:bodyPr>
          <a:lstStyle/>
          <a:p>
            <a:r>
              <a:rPr lang="en-US" sz="1600" b="1" dirty="0" smtClean="0">
                <a:solidFill>
                  <a:srgbClr val="7030A0"/>
                </a:solidFill>
                <a:latin typeface="+mn-lt"/>
              </a:rPr>
              <a:t>Focus of our work</a:t>
            </a:r>
            <a:endParaRPr lang="en-US" sz="1600" b="1" dirty="0">
              <a:solidFill>
                <a:srgbClr val="7030A0"/>
              </a:solidFill>
              <a:latin typeface="+mn-lt"/>
            </a:endParaRPr>
          </a:p>
        </p:txBody>
      </p:sp>
      <p:cxnSp>
        <p:nvCxnSpPr>
          <p:cNvPr id="38" name="Straight Arrow Connector 37"/>
          <p:cNvCxnSpPr/>
          <p:nvPr/>
        </p:nvCxnSpPr>
        <p:spPr bwMode="auto">
          <a:xfrm flipH="1">
            <a:off x="5343528" y="3971925"/>
            <a:ext cx="752472" cy="2476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000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00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003">
                                            <p:txEl>
                                              <p:pRg st="3" end="3"/>
                                            </p:txEl>
                                          </p:spTgt>
                                        </p:tgtEl>
                                        <p:attrNameLst>
                                          <p:attrName>style.visibility</p:attrName>
                                        </p:attrNameLst>
                                      </p:cBhvr>
                                      <p:to>
                                        <p:strVal val="visible"/>
                                      </p:to>
                                    </p:set>
                                  </p:childTnLst>
                                </p:cTn>
                              </p:par>
                              <p:par>
                                <p:cTn id="15" presetID="3" presetClass="entr" presetSubtype="1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blinds(horizontal)">
                                      <p:cBhvr>
                                        <p:cTn id="17" dur="500"/>
                                        <p:tgtEl>
                                          <p:spTgt spid="31"/>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340003">
                                            <p:txEl>
                                              <p:pRg st="4" end="4"/>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40003">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40003">
                                            <p:txEl>
                                              <p:pRg st="6" end="6"/>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4000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40003">
                                            <p:txEl>
                                              <p:pRg st="9" end="9"/>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40003">
                                            <p:txEl>
                                              <p:pRg st="10" end="1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40003">
                                            <p:txEl>
                                              <p:pRg st="11" end="11"/>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40003">
                                            <p:txEl>
                                              <p:pRg st="12" end="12"/>
                                            </p:txEl>
                                          </p:spTgt>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40003">
                                            <p:txEl>
                                              <p:pRg st="13" end="13"/>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blinds(horizontal)">
                                      <p:cBhvr>
                                        <p:cTn id="46" dur="500"/>
                                        <p:tgtEl>
                                          <p:spTgt spid="36"/>
                                        </p:tgtEl>
                                      </p:cBhvr>
                                    </p:animEffect>
                                  </p:childTnLst>
                                </p:cTn>
                              </p:par>
                            </p:childTnLst>
                          </p:cTn>
                        </p:par>
                        <p:par>
                          <p:cTn id="47" fill="hold">
                            <p:stCondLst>
                              <p:cond delay="500"/>
                            </p:stCondLst>
                            <p:childTnLst>
                              <p:par>
                                <p:cTn id="48" presetID="9" presetClass="entr" presetSubtype="0" fill="hold"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dissolve">
                                      <p:cBhvr>
                                        <p:cTn id="50" dur="500"/>
                                        <p:tgtEl>
                                          <p:spTgt spid="38"/>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dissolve">
                                      <p:cBhvr>
                                        <p:cTn id="53" dur="500"/>
                                        <p:tgtEl>
                                          <p:spTgt spid="37"/>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blinds(horizontal)">
                                      <p:cBhvr>
                                        <p:cTn id="58" dur="500"/>
                                        <p:tgtEl>
                                          <p:spTgt spid="34"/>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blinds(horizontal)">
                                      <p:cBhvr>
                                        <p:cTn id="6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40003" grpId="0" uiExpand="1" build="p"/>
      <p:bldP spid="34" grpId="0" animBg="1"/>
      <p:bldP spid="35" grpId="0" animBg="1"/>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842000"/>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685800" y="152400"/>
            <a:ext cx="7772400" cy="1143000"/>
          </a:xfrm>
        </p:spPr>
        <p:txBody>
          <a:bodyPr/>
          <a:lstStyle/>
          <a:p>
            <a:r>
              <a:rPr lang="en-US" dirty="0" smtClean="0"/>
              <a:t>Introduction and Motivation</a:t>
            </a:r>
          </a:p>
        </p:txBody>
      </p:sp>
      <p:sp>
        <p:nvSpPr>
          <p:cNvPr id="340003" name="Rectangle 35"/>
          <p:cNvSpPr>
            <a:spLocks noChangeArrowheads="1"/>
          </p:cNvSpPr>
          <p:nvPr/>
        </p:nvSpPr>
        <p:spPr bwMode="auto">
          <a:xfrm>
            <a:off x="354932" y="1248785"/>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sp>
        <p:nvSpPr>
          <p:cNvPr id="30" name="Line Callout 1 29"/>
          <p:cNvSpPr/>
          <p:nvPr/>
        </p:nvSpPr>
        <p:spPr bwMode="auto">
          <a:xfrm>
            <a:off x="790575" y="2863251"/>
            <a:ext cx="1800226" cy="622900"/>
          </a:xfrm>
          <a:prstGeom prst="borderCallout1">
            <a:avLst>
              <a:gd name="adj1" fmla="val -498"/>
              <a:gd name="adj2" fmla="val 49013"/>
              <a:gd name="adj3" fmla="val -131518"/>
              <a:gd name="adj4" fmla="val 126200"/>
            </a:avLst>
          </a:prstGeom>
          <a:solidFill>
            <a:srgbClr val="92D050">
              <a:alpha val="4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a:rPr>
              <a:t>Benchmark-driven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a:rPr>
              <a:t>simulative approach</a:t>
            </a:r>
          </a:p>
        </p:txBody>
      </p:sp>
      <p:sp>
        <p:nvSpPr>
          <p:cNvPr id="12" name="Rectangle 11"/>
          <p:cNvSpPr/>
          <p:nvPr/>
        </p:nvSpPr>
        <p:spPr bwMode="auto">
          <a:xfrm>
            <a:off x="3067050" y="1216334"/>
            <a:ext cx="2305050" cy="836762"/>
          </a:xfrm>
          <a:prstGeom prst="rect">
            <a:avLst/>
          </a:prstGeom>
          <a:solidFill>
            <a:srgbClr val="7030A0">
              <a:alpha val="1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Multi-core Architecture</a:t>
            </a:r>
            <a:r>
              <a:rPr kumimoji="0" lang="en-US" sz="1600" b="1" i="0" u="none" strike="noStrike" cap="none" normalizeH="0" dirty="0" smtClean="0">
                <a:ln>
                  <a:noFill/>
                </a:ln>
                <a:solidFill>
                  <a:schemeClr val="tx1"/>
                </a:solidFill>
                <a:effectLst/>
                <a:latin typeface="Times"/>
              </a:rPr>
              <a:t> </a:t>
            </a:r>
          </a:p>
          <a:p>
            <a:pPr marL="0" marR="0" indent="0" algn="ctr" defTabSz="914400" rtl="0" eaLnBrk="0" fontAlgn="base" latinLnBrk="0" hangingPunct="0">
              <a:lnSpc>
                <a:spcPct val="100000"/>
              </a:lnSpc>
              <a:spcBef>
                <a:spcPct val="0"/>
              </a:spcBef>
              <a:spcAft>
                <a:spcPct val="0"/>
              </a:spcAft>
              <a:buClrTx/>
              <a:buSzTx/>
              <a:buFontTx/>
              <a:buNone/>
              <a:tabLst/>
            </a:pPr>
            <a:r>
              <a:rPr lang="en-US" sz="1600" b="1" baseline="0" dirty="0" smtClean="0">
                <a:latin typeface="Times"/>
              </a:rPr>
              <a:t>Evaluation Approaches</a:t>
            </a:r>
            <a:endParaRPr kumimoji="0" lang="en-US" sz="1600" b="1" i="0" u="none" strike="noStrike" cap="none" normalizeH="0" baseline="0" dirty="0" smtClean="0">
              <a:ln>
                <a:noFill/>
              </a:ln>
              <a:solidFill>
                <a:schemeClr val="tx1"/>
              </a:solidFill>
              <a:effectLst/>
              <a:latin typeface="Times"/>
            </a:endParaRPr>
          </a:p>
        </p:txBody>
      </p:sp>
      <p:sp>
        <p:nvSpPr>
          <p:cNvPr id="17" name="Line Callout 1 16"/>
          <p:cNvSpPr/>
          <p:nvPr/>
        </p:nvSpPr>
        <p:spPr bwMode="auto">
          <a:xfrm>
            <a:off x="3238500" y="2877449"/>
            <a:ext cx="1952624" cy="599175"/>
          </a:xfrm>
          <a:prstGeom prst="borderCallout1">
            <a:avLst>
              <a:gd name="adj1" fmla="val 383"/>
              <a:gd name="adj2" fmla="val 50119"/>
              <a:gd name="adj3" fmla="val -135546"/>
              <a:gd name="adj4" fmla="val 50282"/>
            </a:avLst>
          </a:prstGeom>
          <a:solidFill>
            <a:srgbClr val="92D050">
              <a:alpha val="4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b="1" dirty="0" smtClean="0">
                <a:latin typeface="Times"/>
              </a:rPr>
              <a:t>Benchmark-driven </a:t>
            </a:r>
          </a:p>
          <a:p>
            <a:r>
              <a:rPr lang="en-US" sz="1400" b="1" dirty="0" smtClean="0">
                <a:latin typeface="Times"/>
              </a:rPr>
              <a:t>experimental approach</a:t>
            </a:r>
          </a:p>
        </p:txBody>
      </p:sp>
      <p:sp>
        <p:nvSpPr>
          <p:cNvPr id="18" name="Line Callout 1 17"/>
          <p:cNvSpPr/>
          <p:nvPr/>
        </p:nvSpPr>
        <p:spPr bwMode="auto">
          <a:xfrm>
            <a:off x="6124574" y="2872059"/>
            <a:ext cx="1828801" cy="595041"/>
          </a:xfrm>
          <a:prstGeom prst="borderCallout1">
            <a:avLst>
              <a:gd name="adj1" fmla="val 228"/>
              <a:gd name="adj2" fmla="val 49832"/>
              <a:gd name="adj3" fmla="val -140231"/>
              <a:gd name="adj4" fmla="val -41445"/>
            </a:avLst>
          </a:prstGeom>
          <a:solidFill>
            <a:srgbClr val="92D050">
              <a:alpha val="4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b="1" dirty="0" smtClean="0">
                <a:latin typeface="Times"/>
              </a:rPr>
              <a:t>Analytical modeling </a:t>
            </a:r>
          </a:p>
          <a:p>
            <a:r>
              <a:rPr lang="en-US" sz="1400" b="1" dirty="0" smtClean="0">
                <a:latin typeface="Times"/>
              </a:rPr>
              <a:t>approach</a:t>
            </a:r>
          </a:p>
        </p:txBody>
      </p:sp>
      <p:sp>
        <p:nvSpPr>
          <p:cNvPr id="14" name="Line Callout 1 13"/>
          <p:cNvSpPr/>
          <p:nvPr/>
        </p:nvSpPr>
        <p:spPr bwMode="auto">
          <a:xfrm>
            <a:off x="428625" y="5353051"/>
            <a:ext cx="3467100" cy="1000124"/>
          </a:xfrm>
          <a:prstGeom prst="borderCallout1">
            <a:avLst>
              <a:gd name="adj1" fmla="val -600"/>
              <a:gd name="adj2" fmla="val 13512"/>
              <a:gd name="adj3" fmla="val -186078"/>
              <a:gd name="adj4" fmla="val 34141"/>
            </a:avLst>
          </a:prstGeom>
          <a:solidFill>
            <a:srgbClr val="CB91DF">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a:rPr>
              <a:t> Provides a good way of evaluating designs</a:t>
            </a:r>
          </a:p>
          <a:p>
            <a:pPr algn="l">
              <a:buFont typeface="Wingdings" pitchFamily="2" charset="2"/>
              <a:buChar char="Ø"/>
            </a:pPr>
            <a:r>
              <a:rPr lang="en-US" sz="1400" dirty="0" smtClean="0">
                <a:latin typeface="Times"/>
              </a:rPr>
              <a:t> Requires an accurate multi-core simulator</a:t>
            </a:r>
          </a:p>
          <a:p>
            <a:pPr algn="l">
              <a:buFont typeface="Wingdings" pitchFamily="2" charset="2"/>
              <a:buChar char="Ø"/>
            </a:pPr>
            <a:r>
              <a:rPr lang="en-US" sz="1400" dirty="0" smtClean="0">
                <a:latin typeface="Times"/>
              </a:rPr>
              <a:t> Requires good and diverse benchmarks</a:t>
            </a:r>
          </a:p>
          <a:p>
            <a:pPr algn="l">
              <a:buFont typeface="Wingdings" pitchFamily="2" charset="2"/>
              <a:buChar char="Ø"/>
            </a:pPr>
            <a:r>
              <a:rPr lang="en-US" sz="1400" dirty="0" smtClean="0">
                <a:latin typeface="Times"/>
              </a:rPr>
              <a:t> Can be very time consuming</a:t>
            </a:r>
          </a:p>
        </p:txBody>
      </p:sp>
      <p:sp>
        <p:nvSpPr>
          <p:cNvPr id="19" name="Line Callout 1 18"/>
          <p:cNvSpPr/>
          <p:nvPr/>
        </p:nvSpPr>
        <p:spPr bwMode="auto">
          <a:xfrm>
            <a:off x="2219324" y="3943350"/>
            <a:ext cx="3952875" cy="1228724"/>
          </a:xfrm>
          <a:prstGeom prst="borderCallout1">
            <a:avLst>
              <a:gd name="adj1" fmla="val -1552"/>
              <a:gd name="adj2" fmla="val 50874"/>
              <a:gd name="adj3" fmla="val -37993"/>
              <a:gd name="adj4" fmla="val 50832"/>
            </a:avLst>
          </a:prstGeom>
          <a:solidFill>
            <a:srgbClr val="CB91DF">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a:rPr>
              <a:t> Most accurate way of evaluating an architecture</a:t>
            </a:r>
          </a:p>
          <a:p>
            <a:pPr algn="l">
              <a:buFont typeface="Wingdings" pitchFamily="2" charset="2"/>
              <a:buChar char="Ø"/>
            </a:pPr>
            <a:r>
              <a:rPr lang="en-US" sz="1400" dirty="0" smtClean="0">
                <a:latin typeface="Times"/>
              </a:rPr>
              <a:t> Cannot be used for design tradeoffs evaluation </a:t>
            </a:r>
          </a:p>
          <a:p>
            <a:pPr algn="l"/>
            <a:r>
              <a:rPr lang="en-US" sz="1400" dirty="0" smtClean="0">
                <a:latin typeface="Times"/>
              </a:rPr>
              <a:t>    since only evaluates what an architecture offers </a:t>
            </a:r>
          </a:p>
          <a:p>
            <a:pPr algn="l">
              <a:buFont typeface="Wingdings" pitchFamily="2" charset="2"/>
              <a:buChar char="Ø"/>
            </a:pPr>
            <a:r>
              <a:rPr lang="en-US" sz="1400" dirty="0" smtClean="0">
                <a:latin typeface="Times"/>
              </a:rPr>
              <a:t> Much faster than simulative approach</a:t>
            </a:r>
          </a:p>
          <a:p>
            <a:pPr algn="l">
              <a:buFont typeface="Wingdings" pitchFamily="2" charset="2"/>
              <a:buChar char="Ø"/>
            </a:pPr>
            <a:r>
              <a:rPr lang="en-US" sz="1400" dirty="0" smtClean="0">
                <a:latin typeface="Times"/>
              </a:rPr>
              <a:t> Requires good and diverse benchmarks</a:t>
            </a:r>
          </a:p>
        </p:txBody>
      </p:sp>
      <p:sp>
        <p:nvSpPr>
          <p:cNvPr id="20" name="Line Callout 1 19"/>
          <p:cNvSpPr/>
          <p:nvPr/>
        </p:nvSpPr>
        <p:spPr bwMode="auto">
          <a:xfrm>
            <a:off x="4629150" y="5334001"/>
            <a:ext cx="4171950" cy="1000124"/>
          </a:xfrm>
          <a:prstGeom prst="borderCallout1">
            <a:avLst>
              <a:gd name="adj1" fmla="val -600"/>
              <a:gd name="adj2" fmla="val 89459"/>
              <a:gd name="adj3" fmla="val -187030"/>
              <a:gd name="adj4" fmla="val 59026"/>
            </a:avLst>
          </a:prstGeom>
          <a:solidFill>
            <a:srgbClr val="CB91DF">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buFont typeface="Wingdings" pitchFamily="2" charset="2"/>
              <a:buChar char="Ø"/>
            </a:pPr>
            <a:r>
              <a:rPr lang="en-US" sz="1400" dirty="0" smtClean="0">
                <a:latin typeface="Times"/>
              </a:rPr>
              <a:t> Can be quickest amongst other approaches</a:t>
            </a:r>
          </a:p>
          <a:p>
            <a:pPr algn="l">
              <a:buFont typeface="Wingdings" pitchFamily="2" charset="2"/>
              <a:buChar char="Ø"/>
            </a:pPr>
            <a:r>
              <a:rPr lang="en-US" sz="1400" dirty="0" smtClean="0">
                <a:latin typeface="Times"/>
              </a:rPr>
              <a:t> Benchmarks not required</a:t>
            </a:r>
          </a:p>
          <a:p>
            <a:pPr algn="l">
              <a:buFont typeface="Wingdings" pitchFamily="2" charset="2"/>
              <a:buChar char="Ø"/>
            </a:pPr>
            <a:r>
              <a:rPr lang="en-US" sz="1400" dirty="0" smtClean="0">
                <a:latin typeface="Times"/>
              </a:rPr>
              <a:t> A good model development is a challenging endeavor</a:t>
            </a:r>
          </a:p>
          <a:p>
            <a:pPr algn="l">
              <a:buFont typeface="Wingdings" pitchFamily="2" charset="2"/>
              <a:buChar char="Ø"/>
            </a:pPr>
            <a:r>
              <a:rPr lang="en-US" sz="1400" dirty="0" smtClean="0">
                <a:latin typeface="Times"/>
              </a:rPr>
              <a:t> Compromises accuracy for faster evaluation</a:t>
            </a:r>
          </a:p>
        </p:txBody>
      </p:sp>
      <p:sp>
        <p:nvSpPr>
          <p:cNvPr id="21" name="TextBox 20"/>
          <p:cNvSpPr txBox="1"/>
          <p:nvPr/>
        </p:nvSpPr>
        <p:spPr>
          <a:xfrm>
            <a:off x="6886576" y="1988848"/>
            <a:ext cx="1838324" cy="338554"/>
          </a:xfrm>
          <a:prstGeom prst="rect">
            <a:avLst/>
          </a:prstGeom>
          <a:noFill/>
        </p:spPr>
        <p:txBody>
          <a:bodyPr wrap="square" rtlCol="0">
            <a:spAutoFit/>
          </a:bodyPr>
          <a:lstStyle/>
          <a:p>
            <a:r>
              <a:rPr lang="en-US" sz="1600" b="1" dirty="0" smtClean="0">
                <a:solidFill>
                  <a:srgbClr val="7030A0"/>
                </a:solidFill>
                <a:latin typeface="+mn-lt"/>
              </a:rPr>
              <a:t>Focus of our work</a:t>
            </a:r>
            <a:endParaRPr lang="en-US" sz="1600" b="1" dirty="0">
              <a:solidFill>
                <a:srgbClr val="7030A0"/>
              </a:solidFill>
              <a:latin typeface="+mn-lt"/>
            </a:endParaRPr>
          </a:p>
        </p:txBody>
      </p:sp>
      <p:cxnSp>
        <p:nvCxnSpPr>
          <p:cNvPr id="22" name="Straight Arrow Connector 21"/>
          <p:cNvCxnSpPr/>
          <p:nvPr/>
        </p:nvCxnSpPr>
        <p:spPr bwMode="auto">
          <a:xfrm flipH="1">
            <a:off x="7467603" y="2276475"/>
            <a:ext cx="152397" cy="6000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5" name="Cloud Callout 14"/>
          <p:cNvSpPr/>
          <p:nvPr/>
        </p:nvSpPr>
        <p:spPr bwMode="auto">
          <a:xfrm>
            <a:off x="247649" y="1219200"/>
            <a:ext cx="2085975" cy="962025"/>
          </a:xfrm>
          <a:prstGeom prst="cloudCallout">
            <a:avLst>
              <a:gd name="adj1" fmla="val 9447"/>
              <a:gd name="adj2" fmla="val 110747"/>
            </a:avLst>
          </a:prstGeom>
          <a:solidFill>
            <a:srgbClr val="00B0F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Run benchmarks on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 multi-core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simulator</a:t>
            </a:r>
            <a:endParaRPr kumimoji="0" lang="en-US" sz="1400" i="0" u="none" strike="noStrike" cap="none" normalizeH="0" baseline="0" dirty="0" smtClean="0">
              <a:ln>
                <a:noFill/>
              </a:ln>
              <a:solidFill>
                <a:schemeClr val="tx1"/>
              </a:solidFill>
              <a:effectLst/>
              <a:latin typeface="Times"/>
            </a:endParaRPr>
          </a:p>
        </p:txBody>
      </p:sp>
      <p:sp>
        <p:nvSpPr>
          <p:cNvPr id="16" name="Cloud Callout 15"/>
          <p:cNvSpPr/>
          <p:nvPr/>
        </p:nvSpPr>
        <p:spPr bwMode="auto">
          <a:xfrm>
            <a:off x="5753099" y="971550"/>
            <a:ext cx="2428876" cy="1076325"/>
          </a:xfrm>
          <a:prstGeom prst="cloudCallout">
            <a:avLst>
              <a:gd name="adj1" fmla="val -91337"/>
              <a:gd name="adj2" fmla="val 117827"/>
            </a:avLst>
          </a:prstGeom>
          <a:solidFill>
            <a:srgbClr val="00B0F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Run benchmarks on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real multi-core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p</a:t>
            </a:r>
            <a:r>
              <a:rPr lang="en-US" sz="1400" dirty="0" smtClean="0">
                <a:latin typeface="Times"/>
              </a:rPr>
              <a:t>latforms/architectures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to be evaluated</a:t>
            </a:r>
            <a:endParaRPr kumimoji="0" lang="en-US" sz="1400" i="0" u="none" strike="noStrike" cap="none" normalizeH="0" baseline="0" dirty="0" smtClean="0">
              <a:ln>
                <a:noFill/>
              </a:ln>
              <a:solidFill>
                <a:schemeClr val="tx1"/>
              </a:solidFill>
              <a:effectLst/>
              <a:latin typeface="Times"/>
            </a:endParaRPr>
          </a:p>
        </p:txBody>
      </p:sp>
      <p:sp>
        <p:nvSpPr>
          <p:cNvPr id="24" name="Cloud Callout 23"/>
          <p:cNvSpPr/>
          <p:nvPr/>
        </p:nvSpPr>
        <p:spPr bwMode="auto">
          <a:xfrm>
            <a:off x="7324724" y="3657600"/>
            <a:ext cx="1762126" cy="962025"/>
          </a:xfrm>
          <a:prstGeom prst="cloudCallout">
            <a:avLst>
              <a:gd name="adj1" fmla="val -50553"/>
              <a:gd name="adj2" fmla="val -60540"/>
            </a:avLst>
          </a:prstGeom>
          <a:solidFill>
            <a:srgbClr val="00B0F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Models multi-core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architectures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t</a:t>
            </a:r>
            <a:r>
              <a:rPr lang="en-US" sz="1400" dirty="0" smtClean="0">
                <a:latin typeface="Times"/>
              </a:rPr>
              <a:t>o be evaluated</a:t>
            </a:r>
            <a:endParaRPr kumimoji="0" lang="en-US" sz="1400" i="0" u="none" strike="noStrike" cap="none" normalizeH="0" baseline="0" dirty="0" smtClean="0">
              <a:ln>
                <a:noFill/>
              </a:ln>
              <a:solidFill>
                <a:schemeClr val="tx1"/>
              </a:solidFill>
              <a:effectLst/>
              <a:latin typeface="Time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linds(horizont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dissolve">
                                      <p:cBhvr>
                                        <p:cTn id="21" dur="500"/>
                                        <p:tgtEl>
                                          <p:spTgt spid="17"/>
                                        </p:tgtEl>
                                      </p:cBhvr>
                                    </p:animEffect>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linds(horizontal)">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dissolve">
                                      <p:cBhvr>
                                        <p:cTn id="30" dur="500"/>
                                        <p:tgtEl>
                                          <p:spTgt spid="18"/>
                                        </p:tgtEl>
                                      </p:cBhvr>
                                    </p:animEffect>
                                  </p:childTnLst>
                                </p:cTn>
                              </p:par>
                            </p:childTnLst>
                          </p:cTn>
                        </p:par>
                        <p:par>
                          <p:cTn id="31" fill="hold">
                            <p:stCondLst>
                              <p:cond delay="500"/>
                            </p:stCondLst>
                            <p:childTnLst>
                              <p:par>
                                <p:cTn id="32" presetID="3" presetClass="entr" presetSubtype="1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blinds(horizontal)">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blinds(horizontal)">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blinds(horizontal)">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dissolve">
                                      <p:cBhvr>
                                        <p:cTn id="54" dur="500"/>
                                        <p:tgtEl>
                                          <p:spTgt spid="22"/>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dissolve">
                                      <p:cBhvr>
                                        <p:cTn id="5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12" grpId="0" animBg="1"/>
      <p:bldP spid="17" grpId="0" animBg="1"/>
      <p:bldP spid="18" grpId="0" animBg="1"/>
      <p:bldP spid="14" grpId="0" animBg="1"/>
      <p:bldP spid="19" grpId="0" animBg="1"/>
      <p:bldP spid="20" grpId="0" animBg="1"/>
      <p:bldP spid="21" grpId="0"/>
      <p:bldP spid="15" grpId="0" animBg="1"/>
      <p:bldP spid="1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6" name="Rectangle 28"/>
          <p:cNvSpPr>
            <a:spLocks noGrp="1" noChangeArrowheads="1"/>
          </p:cNvSpPr>
          <p:nvPr>
            <p:ph type="title"/>
          </p:nvPr>
        </p:nvSpPr>
        <p:spPr>
          <a:xfrm>
            <a:off x="428625" y="58948"/>
            <a:ext cx="8458200" cy="1143000"/>
          </a:xfrm>
        </p:spPr>
        <p:txBody>
          <a:bodyPr/>
          <a:lstStyle/>
          <a:p>
            <a:r>
              <a:rPr lang="en-US" sz="4000" dirty="0" smtClean="0"/>
              <a:t>Introduction and Motivation</a:t>
            </a:r>
          </a:p>
        </p:txBody>
      </p:sp>
      <p:sp>
        <p:nvSpPr>
          <p:cNvPr id="340003" name="Rectangle 35"/>
          <p:cNvSpPr>
            <a:spLocks noChangeArrowheads="1"/>
          </p:cNvSpPr>
          <p:nvPr/>
        </p:nvSpPr>
        <p:spPr bwMode="auto">
          <a:xfrm>
            <a:off x="354932" y="1248785"/>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sp>
        <p:nvSpPr>
          <p:cNvPr id="7" name="Oval 6"/>
          <p:cNvSpPr/>
          <p:nvPr/>
        </p:nvSpPr>
        <p:spPr bwMode="auto">
          <a:xfrm>
            <a:off x="485776" y="1216325"/>
            <a:ext cx="1999350" cy="1183975"/>
          </a:xfrm>
          <a:prstGeom prst="ellipse">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b="1" dirty="0" smtClean="0">
                <a:latin typeface="Times"/>
              </a:rPr>
              <a:t>Modeling</a:t>
            </a:r>
          </a:p>
        </p:txBody>
      </p:sp>
      <p:sp>
        <p:nvSpPr>
          <p:cNvPr id="9" name="Rectangular Callout 8"/>
          <p:cNvSpPr/>
          <p:nvPr/>
        </p:nvSpPr>
        <p:spPr bwMode="auto">
          <a:xfrm>
            <a:off x="2760977" y="1181100"/>
            <a:ext cx="3601723" cy="575632"/>
          </a:xfrm>
          <a:prstGeom prst="wedgeRectCallout">
            <a:avLst>
              <a:gd name="adj1" fmla="val -68926"/>
              <a:gd name="adj2" fmla="val -23350"/>
            </a:avLst>
          </a:prstGeom>
          <a:solidFill>
            <a:srgbClr val="92D050">
              <a:alpha val="4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tabLst/>
            </a:pPr>
            <a:r>
              <a:rPr kumimoji="0" lang="en-US" sz="1400" b="0" i="0" u="none" strike="noStrike" cap="none" normalizeH="0" baseline="0" dirty="0" smtClean="0">
                <a:ln>
                  <a:noFill/>
                </a:ln>
                <a:solidFill>
                  <a:schemeClr val="tx1"/>
                </a:solidFill>
                <a:effectLst/>
                <a:latin typeface="Times"/>
              </a:rPr>
              <a:t>A model is a simplification</a:t>
            </a:r>
            <a:r>
              <a:rPr kumimoji="0" lang="en-US" sz="1400" b="0" i="0" u="none" strike="noStrike" cap="none" normalizeH="0" dirty="0" smtClean="0">
                <a:ln>
                  <a:noFill/>
                </a:ln>
                <a:solidFill>
                  <a:schemeClr val="tx1"/>
                </a:solidFill>
                <a:effectLst/>
                <a:latin typeface="Times"/>
              </a:rPr>
              <a:t> of another entity, </a:t>
            </a:r>
          </a:p>
          <a:p>
            <a:pPr marL="0" marR="0" indent="0" algn="l" defTabSz="914400" rtl="0" eaLnBrk="0" fontAlgn="base" latinLnBrk="0" hangingPunct="0">
              <a:lnSpc>
                <a:spcPct val="100000"/>
              </a:lnSpc>
              <a:spcBef>
                <a:spcPct val="0"/>
              </a:spcBef>
              <a:spcAft>
                <a:spcPct val="0"/>
              </a:spcAft>
              <a:buClrTx/>
              <a:buSzTx/>
              <a:tabLst/>
            </a:pPr>
            <a:r>
              <a:rPr kumimoji="0" lang="en-US" sz="1400" b="0" i="0" u="none" strike="noStrike" cap="none" normalizeH="0" dirty="0" smtClean="0">
                <a:ln>
                  <a:noFill/>
                </a:ln>
                <a:solidFill>
                  <a:schemeClr val="tx1"/>
                </a:solidFill>
                <a:effectLst/>
                <a:latin typeface="Times"/>
              </a:rPr>
              <a:t>which can be a</a:t>
            </a:r>
            <a:r>
              <a:rPr lang="en-US" sz="1400" dirty="0" smtClean="0">
                <a:latin typeface="Times"/>
              </a:rPr>
              <a:t> physical thing or another model</a:t>
            </a:r>
            <a:endParaRPr kumimoji="0" lang="en-US" sz="1400" b="0" i="0" u="none" strike="noStrike" cap="none" normalizeH="0" baseline="0" dirty="0" smtClean="0">
              <a:ln>
                <a:noFill/>
              </a:ln>
              <a:solidFill>
                <a:schemeClr val="tx1"/>
              </a:solidFill>
              <a:effectLst/>
              <a:latin typeface="Times"/>
            </a:endParaRPr>
          </a:p>
        </p:txBody>
      </p:sp>
      <p:sp>
        <p:nvSpPr>
          <p:cNvPr id="26" name="TextBox 25"/>
          <p:cNvSpPr txBox="1"/>
          <p:nvPr/>
        </p:nvSpPr>
        <p:spPr>
          <a:xfrm>
            <a:off x="694348" y="2907222"/>
            <a:ext cx="1393330" cy="338554"/>
          </a:xfrm>
          <a:prstGeom prst="rect">
            <a:avLst/>
          </a:prstGeom>
          <a:noFill/>
        </p:spPr>
        <p:txBody>
          <a:bodyPr wrap="none" rtlCol="0">
            <a:spAutoFit/>
          </a:bodyPr>
          <a:lstStyle/>
          <a:p>
            <a:r>
              <a:rPr lang="en-US" sz="1600" b="1" dirty="0" smtClean="0">
                <a:solidFill>
                  <a:srgbClr val="FF0000"/>
                </a:solidFill>
              </a:rPr>
              <a:t>Significance</a:t>
            </a:r>
            <a:endParaRPr lang="en-US" sz="1600" b="1" dirty="0">
              <a:solidFill>
                <a:srgbClr val="FF0000"/>
              </a:solidFill>
            </a:endParaRPr>
          </a:p>
        </p:txBody>
      </p:sp>
      <p:sp>
        <p:nvSpPr>
          <p:cNvPr id="27" name="Line Callout 1 26"/>
          <p:cNvSpPr/>
          <p:nvPr/>
        </p:nvSpPr>
        <p:spPr bwMode="auto">
          <a:xfrm>
            <a:off x="2273597" y="3810000"/>
            <a:ext cx="4079578" cy="581025"/>
          </a:xfrm>
          <a:prstGeom prst="borderCallout1">
            <a:avLst>
              <a:gd name="adj1" fmla="val 52792"/>
              <a:gd name="adj2" fmla="val -597"/>
              <a:gd name="adj3" fmla="val -97168"/>
              <a:gd name="adj4" fmla="val -15612"/>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An integral part of the embedded system design flow</a:t>
            </a:r>
          </a:p>
        </p:txBody>
      </p:sp>
      <p:sp>
        <p:nvSpPr>
          <p:cNvPr id="29" name="Line Callout 1 28"/>
          <p:cNvSpPr/>
          <p:nvPr/>
        </p:nvSpPr>
        <p:spPr bwMode="auto">
          <a:xfrm>
            <a:off x="2270723" y="5810250"/>
            <a:ext cx="5130202" cy="514350"/>
          </a:xfrm>
          <a:prstGeom prst="borderCallout1">
            <a:avLst>
              <a:gd name="adj1" fmla="val 52792"/>
              <a:gd name="adj2" fmla="val -597"/>
              <a:gd name="adj3" fmla="val -482756"/>
              <a:gd name="adj4" fmla="val -20715"/>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dirty="0" smtClean="0">
                <a:latin typeface="Times" pitchFamily="18" charset="0"/>
              </a:rPr>
              <a:t>Modeling facilitates designers to deduce errors and </a:t>
            </a:r>
          </a:p>
          <a:p>
            <a:r>
              <a:rPr lang="en-US" sz="1400" dirty="0" smtClean="0">
                <a:latin typeface="Times" pitchFamily="18" charset="0"/>
              </a:rPr>
              <a:t>quantitative aspects (e.g., reliability, lifetime) early in the design flow</a:t>
            </a:r>
            <a:endParaRPr kumimoji="0" lang="en-US" sz="1400" b="0" i="0" u="none" strike="noStrike" cap="none" normalizeH="0" baseline="0" dirty="0" smtClean="0">
              <a:ln>
                <a:noFill/>
              </a:ln>
              <a:solidFill>
                <a:schemeClr val="tx1"/>
              </a:solidFill>
              <a:effectLst/>
              <a:latin typeface="Times" pitchFamily="18" charset="0"/>
            </a:endParaRPr>
          </a:p>
        </p:txBody>
      </p:sp>
      <p:cxnSp>
        <p:nvCxnSpPr>
          <p:cNvPr id="51" name="Straight Arrow Connector 50"/>
          <p:cNvCxnSpPr>
            <a:stCxn id="7" idx="4"/>
          </p:cNvCxnSpPr>
          <p:nvPr/>
        </p:nvCxnSpPr>
        <p:spPr bwMode="auto">
          <a:xfrm rot="16200000" flipH="1">
            <a:off x="1257076" y="2628675"/>
            <a:ext cx="457203" cy="45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Line Callout 1 27"/>
          <p:cNvSpPr/>
          <p:nvPr/>
        </p:nvSpPr>
        <p:spPr bwMode="auto">
          <a:xfrm>
            <a:off x="2486026" y="2213937"/>
            <a:ext cx="4133849" cy="877019"/>
          </a:xfrm>
          <a:prstGeom prst="borderCallout1">
            <a:avLst>
              <a:gd name="adj1" fmla="val -425"/>
              <a:gd name="adj2" fmla="val 50079"/>
              <a:gd name="adj3" fmla="val -52292"/>
              <a:gd name="adj4" fmla="val 50111"/>
            </a:avLst>
          </a:prstGeom>
          <a:solidFill>
            <a:srgbClr val="FFC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dirty="0" smtClean="0">
                <a:latin typeface="Times" pitchFamily="18" charset="0"/>
              </a:rPr>
              <a:t>A system or subsystem’s mathematical model is a </a:t>
            </a:r>
          </a:p>
          <a:p>
            <a:r>
              <a:rPr lang="en-US" sz="1400" dirty="0" smtClean="0">
                <a:latin typeface="Times" pitchFamily="18" charset="0"/>
              </a:rPr>
              <a:t>mathematical structure consisting of sets, definitions, </a:t>
            </a:r>
          </a:p>
          <a:p>
            <a:r>
              <a:rPr lang="en-US" sz="1400" dirty="0" smtClean="0">
                <a:latin typeface="Times" pitchFamily="18" charset="0"/>
              </a:rPr>
              <a:t>functions, relations, logical predicates (true or</a:t>
            </a:r>
          </a:p>
          <a:p>
            <a:r>
              <a:rPr lang="en-US" sz="1400" dirty="0" smtClean="0">
                <a:latin typeface="Times" pitchFamily="18" charset="0"/>
              </a:rPr>
              <a:t>false statements), formulas, and/or graphs</a:t>
            </a:r>
            <a:endParaRPr kumimoji="0" lang="en-US" sz="1400" b="0" i="0" u="none" strike="noStrike" cap="none" normalizeH="0" baseline="0" dirty="0" smtClean="0">
              <a:ln>
                <a:noFill/>
              </a:ln>
              <a:solidFill>
                <a:schemeClr val="tx1"/>
              </a:solidFill>
              <a:effectLst/>
              <a:latin typeface="Times" pitchFamily="18" charset="0"/>
            </a:endParaRPr>
          </a:p>
        </p:txBody>
      </p:sp>
      <p:sp>
        <p:nvSpPr>
          <p:cNvPr id="18" name="Line Callout 1 17"/>
          <p:cNvSpPr/>
          <p:nvPr/>
        </p:nvSpPr>
        <p:spPr bwMode="auto">
          <a:xfrm>
            <a:off x="2261198" y="4743450"/>
            <a:ext cx="5082577" cy="733425"/>
          </a:xfrm>
          <a:prstGeom prst="borderCallout1">
            <a:avLst>
              <a:gd name="adj1" fmla="val 52792"/>
              <a:gd name="adj2" fmla="val -597"/>
              <a:gd name="adj3" fmla="val -196271"/>
              <a:gd name="adj4" fmla="val -16733"/>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dirty="0" smtClean="0">
                <a:latin typeface="Times" pitchFamily="18" charset="0"/>
              </a:rPr>
              <a:t>Modeling is often used to characterize as well as optimize </a:t>
            </a:r>
          </a:p>
          <a:p>
            <a:r>
              <a:rPr lang="en-US" sz="1400" dirty="0" smtClean="0">
                <a:latin typeface="Times" pitchFamily="18" charset="0"/>
              </a:rPr>
              <a:t>embedded systems design metrics (e.g., energy/power consumption, </a:t>
            </a:r>
          </a:p>
          <a:p>
            <a:r>
              <a:rPr lang="en-US" sz="1400" dirty="0" smtClean="0">
                <a:latin typeface="Times" pitchFamily="18" charset="0"/>
              </a:rPr>
              <a:t>safety, reliability, cost, and weight)</a:t>
            </a:r>
            <a:endParaRPr kumimoji="0" lang="en-US" sz="1400" b="0" i="0" u="none" strike="noStrike" cap="none" normalizeH="0" baseline="0" dirty="0" smtClean="0">
              <a:ln>
                <a:noFill/>
              </a:ln>
              <a:solidFill>
                <a:schemeClr val="tx1"/>
              </a:solidFill>
              <a:effectLst/>
              <a:latin typeface="Times" pitchFamily="18" charset="0"/>
            </a:endParaRPr>
          </a:p>
        </p:txBody>
      </p:sp>
      <p:sp>
        <p:nvSpPr>
          <p:cNvPr id="13" name="Cloud Callout 12"/>
          <p:cNvSpPr/>
          <p:nvPr/>
        </p:nvSpPr>
        <p:spPr bwMode="auto">
          <a:xfrm>
            <a:off x="6743700" y="2143125"/>
            <a:ext cx="2257425" cy="2276476"/>
          </a:xfrm>
          <a:prstGeom prst="cloudCallout">
            <a:avLst>
              <a:gd name="adj1" fmla="val -87545"/>
              <a:gd name="adj2" fmla="val 18253"/>
            </a:avLst>
          </a:prstGeom>
          <a:solidFill>
            <a:srgbClr val="92D05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The short </a:t>
            </a:r>
          </a:p>
          <a:p>
            <a:pPr marL="0" marR="0" indent="0" algn="ctr" defTabSz="914400" rtl="0" eaLnBrk="0" fontAlgn="base" latinLnBrk="0" hangingPunct="0">
              <a:lnSpc>
                <a:spcPct val="100000"/>
              </a:lnSpc>
              <a:spcBef>
                <a:spcPct val="0"/>
              </a:spcBef>
              <a:spcAft>
                <a:spcPct val="0"/>
              </a:spcAft>
              <a:buClrTx/>
              <a:buSzTx/>
              <a:buFontTx/>
              <a:buNone/>
              <a:tabLst/>
            </a:pPr>
            <a:r>
              <a:rPr lang="en-US" sz="1400" b="1" i="1" dirty="0" smtClean="0">
                <a:solidFill>
                  <a:srgbClr val="FF0000"/>
                </a:solidFill>
                <a:latin typeface="Times"/>
              </a:rPr>
              <a:t>time-to-market</a:t>
            </a:r>
            <a:r>
              <a:rPr lang="en-US" sz="1400" dirty="0" smtClean="0">
                <a:latin typeface="Times"/>
              </a:rPr>
              <a:t>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constraint of embedded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systems necessitates the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architectural modeling to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expedite target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applications to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architecture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mapping</a:t>
            </a:r>
            <a:endParaRPr kumimoji="0" lang="en-US" sz="1400" i="0" u="none" strike="noStrike" cap="none" normalizeH="0" baseline="0" dirty="0" smtClean="0">
              <a:ln>
                <a:noFill/>
              </a:ln>
              <a:solidFill>
                <a:schemeClr val="tx1"/>
              </a:solidFill>
              <a:effectLst/>
              <a:latin typeface="Time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iterate type="lt">
                                    <p:tmPct val="0"/>
                                  </p:iterate>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dissolv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dissolve">
                                      <p:cBhvr>
                                        <p:cTn id="22" dur="500"/>
                                        <p:tgtEl>
                                          <p:spTgt spid="26"/>
                                        </p:tgtEl>
                                      </p:cBhvr>
                                    </p:animEffect>
                                  </p:childTnLst>
                                </p:cTn>
                              </p:par>
                              <p:par>
                                <p:cTn id="23" presetID="2" presetClass="entr" presetSubtype="1" fill="hold" nodeType="withEffect">
                                  <p:stCondLst>
                                    <p:cond delay="0"/>
                                  </p:stCondLst>
                                  <p:childTnLst>
                                    <p:set>
                                      <p:cBhvr>
                                        <p:cTn id="24" dur="1" fill="hold">
                                          <p:stCondLst>
                                            <p:cond delay="0"/>
                                          </p:stCondLst>
                                        </p:cTn>
                                        <p:tgtEl>
                                          <p:spTgt spid="51"/>
                                        </p:tgtEl>
                                        <p:attrNameLst>
                                          <p:attrName>style.visibility</p:attrName>
                                        </p:attrNameLst>
                                      </p:cBhvr>
                                      <p:to>
                                        <p:strVal val="visible"/>
                                      </p:to>
                                    </p:set>
                                    <p:anim calcmode="lin" valueType="num">
                                      <p:cBhvr additive="base">
                                        <p:cTn id="25" dur="500" fill="hold"/>
                                        <p:tgtEl>
                                          <p:spTgt spid="51"/>
                                        </p:tgtEl>
                                        <p:attrNameLst>
                                          <p:attrName>ppt_x</p:attrName>
                                        </p:attrNameLst>
                                      </p:cBhvr>
                                      <p:tavLst>
                                        <p:tav tm="0">
                                          <p:val>
                                            <p:strVal val="#ppt_x"/>
                                          </p:val>
                                        </p:tav>
                                        <p:tav tm="100000">
                                          <p:val>
                                            <p:strVal val="#ppt_x"/>
                                          </p:val>
                                        </p:tav>
                                      </p:tavLst>
                                    </p:anim>
                                    <p:anim calcmode="lin" valueType="num">
                                      <p:cBhvr additive="base">
                                        <p:cTn id="26" dur="500" fill="hold"/>
                                        <p:tgtEl>
                                          <p:spTgt spid="51"/>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1+#ppt_w/2"/>
                                          </p:val>
                                        </p:tav>
                                        <p:tav tm="100000">
                                          <p:val>
                                            <p:strVal val="#ppt_x"/>
                                          </p:val>
                                        </p:tav>
                                      </p:tavLst>
                                    </p:anim>
                                    <p:anim calcmode="lin" valueType="num">
                                      <p:cBhvr additive="base">
                                        <p:cTn id="3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1"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500" fill="hold"/>
                                        <p:tgtEl>
                                          <p:spTgt spid="18"/>
                                        </p:tgtEl>
                                        <p:attrNameLst>
                                          <p:attrName>ppt_x</p:attrName>
                                        </p:attrNameLst>
                                      </p:cBhvr>
                                      <p:tavLst>
                                        <p:tav tm="0">
                                          <p:val>
                                            <p:strVal val="1+#ppt_w/2"/>
                                          </p:val>
                                        </p:tav>
                                        <p:tav tm="100000">
                                          <p:val>
                                            <p:strVal val="#ppt_x"/>
                                          </p:val>
                                        </p:tav>
                                      </p:tavLst>
                                    </p:anim>
                                    <p:anim calcmode="lin" valueType="num">
                                      <p:cBhvr additive="base">
                                        <p:cTn id="4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500" fill="hold"/>
                                        <p:tgtEl>
                                          <p:spTgt spid="29"/>
                                        </p:tgtEl>
                                        <p:attrNameLst>
                                          <p:attrName>ppt_x</p:attrName>
                                        </p:attrNameLst>
                                      </p:cBhvr>
                                      <p:tavLst>
                                        <p:tav tm="0">
                                          <p:val>
                                            <p:strVal val="1+#ppt_w/2"/>
                                          </p:val>
                                        </p:tav>
                                        <p:tav tm="100000">
                                          <p:val>
                                            <p:strVal val="#ppt_x"/>
                                          </p:val>
                                        </p:tav>
                                      </p:tavLst>
                                    </p:anim>
                                    <p:anim calcmode="lin" valueType="num">
                                      <p:cBhvr additive="base">
                                        <p:cTn id="49"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26" grpId="0"/>
      <p:bldP spid="27" grpId="0" animBg="1"/>
      <p:bldP spid="29" grpId="0" animBg="1"/>
      <p:bldP spid="28" grpId="0" animBg="1"/>
      <p:bldP spid="18" grpId="0" animBg="1"/>
      <p:bldP spid="1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842000"/>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685800" y="152400"/>
            <a:ext cx="7772400" cy="1143000"/>
          </a:xfrm>
        </p:spPr>
        <p:txBody>
          <a:bodyPr/>
          <a:lstStyle/>
          <a:p>
            <a:r>
              <a:rPr lang="en-US" dirty="0" smtClean="0"/>
              <a:t>Contributions</a:t>
            </a:r>
          </a:p>
        </p:txBody>
      </p:sp>
      <p:sp>
        <p:nvSpPr>
          <p:cNvPr id="340003" name="Rectangle 35"/>
          <p:cNvSpPr>
            <a:spLocks noChangeArrowheads="1"/>
          </p:cNvSpPr>
          <p:nvPr/>
        </p:nvSpPr>
        <p:spPr bwMode="auto">
          <a:xfrm>
            <a:off x="354932" y="1248785"/>
            <a:ext cx="8458200" cy="5128264"/>
          </a:xfrm>
          <a:prstGeom prst="rect">
            <a:avLst/>
          </a:prstGeom>
          <a:noFill/>
          <a:ln w="9525">
            <a:noFill/>
            <a:miter lim="800000"/>
            <a:headEnd/>
            <a:tailEnd/>
          </a:ln>
          <a:effectLst/>
        </p:spPr>
        <p:txBody>
          <a:bodyPr/>
          <a:lstStyle/>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342900" indent="-342900" algn="l">
              <a:spcBef>
                <a:spcPct val="20000"/>
              </a:spcBef>
              <a:buFontTx/>
              <a:buChar char="•"/>
            </a:pPr>
            <a:endParaRPr lang="en-US" sz="1800" dirty="0" smtClean="0">
              <a:latin typeface="Times" pitchFamily="48" charset="0"/>
            </a:endParaRPr>
          </a:p>
          <a:p>
            <a:pPr marL="742950" lvl="1" indent="-285750" algn="l">
              <a:spcBef>
                <a:spcPct val="20000"/>
              </a:spcBef>
              <a:buFontTx/>
              <a:buChar char="–"/>
            </a:pPr>
            <a:endParaRPr lang="en-US" sz="1600" dirty="0" smtClean="0">
              <a:latin typeface="Times" pitchFamily="48" charset="0"/>
            </a:endParaRPr>
          </a:p>
          <a:p>
            <a:pPr marL="342900" indent="-342900" algn="l">
              <a:spcBef>
                <a:spcPct val="20000"/>
              </a:spcBef>
            </a:pPr>
            <a:endParaRPr lang="en-US" sz="1600" dirty="0" smtClean="0">
              <a:latin typeface="Times" pitchFamily="48" charset="0"/>
            </a:endParaRPr>
          </a:p>
        </p:txBody>
      </p:sp>
      <p:sp>
        <p:nvSpPr>
          <p:cNvPr id="30" name="Line Callout 1 29"/>
          <p:cNvSpPr/>
          <p:nvPr/>
        </p:nvSpPr>
        <p:spPr bwMode="auto">
          <a:xfrm>
            <a:off x="142875" y="2377475"/>
            <a:ext cx="3505200" cy="756250"/>
          </a:xfrm>
          <a:prstGeom prst="borderCallout1">
            <a:avLst>
              <a:gd name="adj1" fmla="val -498"/>
              <a:gd name="adj2" fmla="val 49013"/>
              <a:gd name="adj3" fmla="val -70345"/>
              <a:gd name="adj4" fmla="val 98641"/>
            </a:avLst>
          </a:prstGeom>
          <a:solidFill>
            <a:srgbClr val="92D050">
              <a:alpha val="4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a:rPr>
              <a:t>Propose a </a:t>
            </a:r>
            <a:r>
              <a:rPr kumimoji="0" lang="en-US" sz="1400" b="1" i="0" u="none" strike="noStrike" cap="none" normalizeH="0" baseline="0" dirty="0" err="1" smtClean="0">
                <a:ln>
                  <a:noFill/>
                </a:ln>
                <a:solidFill>
                  <a:schemeClr val="tx1"/>
                </a:solidFill>
                <a:effectLst/>
                <a:latin typeface="Times"/>
              </a:rPr>
              <a:t>queueing</a:t>
            </a:r>
            <a:r>
              <a:rPr kumimoji="0" lang="en-US" sz="1400" b="1" i="0" u="none" strike="noStrike" cap="none" normalizeH="0" baseline="0" dirty="0" smtClean="0">
                <a:ln>
                  <a:noFill/>
                </a:ln>
                <a:solidFill>
                  <a:schemeClr val="tx1"/>
                </a:solidFill>
                <a:effectLst/>
                <a:latin typeface="Times"/>
              </a:rPr>
              <a:t> theory-based modeling </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Times"/>
              </a:rPr>
              <a:t>approach for evaluating multi-core </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Times"/>
              </a:rPr>
              <a:t>embedded systems</a:t>
            </a:r>
            <a:endParaRPr kumimoji="0" lang="en-US" sz="1400" b="1" i="0" u="none" strike="noStrike" cap="none" normalizeH="0" baseline="0" dirty="0" smtClean="0">
              <a:ln>
                <a:noFill/>
              </a:ln>
              <a:solidFill>
                <a:schemeClr val="tx1"/>
              </a:solidFill>
              <a:effectLst/>
              <a:latin typeface="Times"/>
            </a:endParaRPr>
          </a:p>
        </p:txBody>
      </p:sp>
      <p:sp>
        <p:nvSpPr>
          <p:cNvPr id="12" name="Rectangle 11"/>
          <p:cNvSpPr/>
          <p:nvPr/>
        </p:nvSpPr>
        <p:spPr bwMode="auto">
          <a:xfrm>
            <a:off x="3606046" y="1171574"/>
            <a:ext cx="2670930" cy="671971"/>
          </a:xfrm>
          <a:prstGeom prst="rect">
            <a:avLst/>
          </a:prstGeom>
          <a:solidFill>
            <a:srgbClr val="7030A0">
              <a:alpha val="1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a:rPr>
              <a:t>A </a:t>
            </a:r>
            <a:r>
              <a:rPr kumimoji="0" lang="en-US" sz="1600" b="1" i="0" u="none" strike="noStrike" cap="none" normalizeH="0" baseline="0" dirty="0" err="1" smtClean="0">
                <a:ln>
                  <a:noFill/>
                </a:ln>
                <a:solidFill>
                  <a:schemeClr val="tx1"/>
                </a:solidFill>
                <a:effectLst/>
                <a:latin typeface="Times"/>
              </a:rPr>
              <a:t>Queueing</a:t>
            </a:r>
            <a:r>
              <a:rPr kumimoji="0" lang="en-US" sz="1600" b="1" i="0" u="none" strike="noStrike" cap="none" normalizeH="0" dirty="0" smtClean="0">
                <a:ln>
                  <a:noFill/>
                </a:ln>
                <a:solidFill>
                  <a:schemeClr val="tx1"/>
                </a:solidFill>
                <a:effectLst/>
                <a:latin typeface="Times"/>
              </a:rPr>
              <a:t> Theory-based </a:t>
            </a:r>
          </a:p>
          <a:p>
            <a:pPr marL="0" marR="0" indent="0" algn="ctr" defTabSz="914400" rtl="0" eaLnBrk="0" fontAlgn="base" latinLnBrk="0" hangingPunct="0">
              <a:lnSpc>
                <a:spcPct val="100000"/>
              </a:lnSpc>
              <a:spcBef>
                <a:spcPct val="0"/>
              </a:spcBef>
              <a:spcAft>
                <a:spcPct val="0"/>
              </a:spcAft>
              <a:buClrTx/>
              <a:buSzTx/>
              <a:buFontTx/>
              <a:buNone/>
              <a:tabLst/>
            </a:pPr>
            <a:r>
              <a:rPr lang="en-US" sz="1600" b="1" baseline="0" dirty="0" smtClean="0">
                <a:latin typeface="Times"/>
              </a:rPr>
              <a:t>Modeling</a:t>
            </a:r>
            <a:r>
              <a:rPr lang="en-US" sz="1600" b="1" dirty="0" smtClean="0">
                <a:latin typeface="Times"/>
              </a:rPr>
              <a:t> Approach</a:t>
            </a:r>
            <a:endParaRPr kumimoji="0" lang="en-US" sz="1600" b="1" i="0" u="none" strike="noStrike" cap="none" normalizeH="0" baseline="0" dirty="0" smtClean="0">
              <a:ln>
                <a:noFill/>
              </a:ln>
              <a:solidFill>
                <a:schemeClr val="tx1"/>
              </a:solidFill>
              <a:effectLst/>
              <a:latin typeface="Times"/>
            </a:endParaRPr>
          </a:p>
        </p:txBody>
      </p:sp>
      <p:sp>
        <p:nvSpPr>
          <p:cNvPr id="17" name="Line Callout 1 16"/>
          <p:cNvSpPr/>
          <p:nvPr/>
        </p:nvSpPr>
        <p:spPr bwMode="auto">
          <a:xfrm>
            <a:off x="3771900" y="2410724"/>
            <a:ext cx="2352675" cy="732525"/>
          </a:xfrm>
          <a:prstGeom prst="borderCallout1">
            <a:avLst>
              <a:gd name="adj1" fmla="val 383"/>
              <a:gd name="adj2" fmla="val 50119"/>
              <a:gd name="adj3" fmla="val -75344"/>
              <a:gd name="adj4" fmla="val 49991"/>
            </a:avLst>
          </a:prstGeom>
          <a:solidFill>
            <a:srgbClr val="92D050">
              <a:alpha val="4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b="1" dirty="0" smtClean="0">
                <a:latin typeface="Times"/>
              </a:rPr>
              <a:t>Quantifies performance </a:t>
            </a:r>
          </a:p>
          <a:p>
            <a:r>
              <a:rPr lang="en-US" sz="1400" b="1" dirty="0" smtClean="0">
                <a:latin typeface="Times"/>
              </a:rPr>
              <a:t>metrics (e.g., response time, </a:t>
            </a:r>
          </a:p>
          <a:p>
            <a:r>
              <a:rPr lang="en-US" sz="1400" b="1" dirty="0" smtClean="0">
                <a:latin typeface="Times"/>
              </a:rPr>
              <a:t>throughput)</a:t>
            </a:r>
          </a:p>
        </p:txBody>
      </p:sp>
      <p:sp>
        <p:nvSpPr>
          <p:cNvPr id="18" name="Line Callout 1 17"/>
          <p:cNvSpPr/>
          <p:nvPr/>
        </p:nvSpPr>
        <p:spPr bwMode="auto">
          <a:xfrm>
            <a:off x="6229351" y="2376759"/>
            <a:ext cx="2705099" cy="1004616"/>
          </a:xfrm>
          <a:prstGeom prst="borderCallout1">
            <a:avLst>
              <a:gd name="adj1" fmla="val 228"/>
              <a:gd name="adj2" fmla="val 49832"/>
              <a:gd name="adj3" fmla="val -53176"/>
              <a:gd name="adj4" fmla="val 1557"/>
            </a:avLst>
          </a:prstGeom>
          <a:solidFill>
            <a:srgbClr val="92D050">
              <a:alpha val="4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b="1" dirty="0" smtClean="0">
                <a:latin typeface="Times"/>
              </a:rPr>
              <a:t>Enables performance per watt and </a:t>
            </a:r>
          </a:p>
          <a:p>
            <a:r>
              <a:rPr lang="en-US" sz="1400" b="1" dirty="0" smtClean="0">
                <a:latin typeface="Times"/>
              </a:rPr>
              <a:t>performance per unit area </a:t>
            </a:r>
          </a:p>
          <a:p>
            <a:r>
              <a:rPr lang="en-US" sz="1400" b="1" dirty="0" smtClean="0">
                <a:latin typeface="Times"/>
              </a:rPr>
              <a:t>characterizations of multi-core </a:t>
            </a:r>
          </a:p>
          <a:p>
            <a:r>
              <a:rPr lang="en-US" sz="1400" b="1" dirty="0" smtClean="0">
                <a:latin typeface="Times"/>
              </a:rPr>
              <a:t>embedded architectures</a:t>
            </a:r>
          </a:p>
        </p:txBody>
      </p:sp>
      <p:sp>
        <p:nvSpPr>
          <p:cNvPr id="16" name="Rectangular Callout 15"/>
          <p:cNvSpPr/>
          <p:nvPr/>
        </p:nvSpPr>
        <p:spPr bwMode="auto">
          <a:xfrm>
            <a:off x="179702" y="3543300"/>
            <a:ext cx="3354073" cy="1200150"/>
          </a:xfrm>
          <a:prstGeom prst="wedgeRectCallout">
            <a:avLst>
              <a:gd name="adj1" fmla="val -26850"/>
              <a:gd name="adj2" fmla="val -84496"/>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tabLst/>
            </a:pPr>
            <a:r>
              <a:rPr kumimoji="0" lang="en-US" sz="1400" b="0" i="0" u="none" strike="noStrike" cap="none" normalizeH="0" baseline="0" dirty="0" smtClean="0">
                <a:ln>
                  <a:noFill/>
                </a:ln>
                <a:solidFill>
                  <a:schemeClr val="tx1"/>
                </a:solidFill>
                <a:effectLst/>
                <a:latin typeface="Times"/>
              </a:rPr>
              <a:t>Enables quick and</a:t>
            </a:r>
            <a:r>
              <a:rPr kumimoji="0" lang="en-US" sz="1400" b="0" i="0" u="none" strike="noStrike" cap="none" normalizeH="0" dirty="0" smtClean="0">
                <a:ln>
                  <a:noFill/>
                </a:ln>
                <a:solidFill>
                  <a:schemeClr val="tx1"/>
                </a:solidFill>
                <a:effectLst/>
                <a:latin typeface="Times"/>
              </a:rPr>
              <a:t> inexpensive a</a:t>
            </a:r>
            <a:r>
              <a:rPr kumimoji="0" lang="en-US" sz="1400" b="0" i="0" u="none" strike="noStrike" cap="none" normalizeH="0" baseline="0" dirty="0" smtClean="0">
                <a:ln>
                  <a:noFill/>
                </a:ln>
                <a:solidFill>
                  <a:schemeClr val="tx1"/>
                </a:solidFill>
                <a:effectLst/>
                <a:latin typeface="Times"/>
              </a:rPr>
              <a:t>rchitectural</a:t>
            </a:r>
            <a:r>
              <a:rPr kumimoji="0" lang="en-US" sz="1400" b="0" i="0" u="none" strike="noStrike" cap="none" normalizeH="0" dirty="0" smtClean="0">
                <a:ln>
                  <a:noFill/>
                </a:ln>
                <a:solidFill>
                  <a:schemeClr val="tx1"/>
                </a:solidFill>
                <a:effectLst/>
                <a:latin typeface="Times"/>
              </a:rPr>
              <a:t> </a:t>
            </a:r>
          </a:p>
          <a:p>
            <a:pPr marL="0" marR="0" indent="0" defTabSz="914400" rtl="0" eaLnBrk="0" fontAlgn="base" latinLnBrk="0" hangingPunct="0">
              <a:lnSpc>
                <a:spcPct val="100000"/>
              </a:lnSpc>
              <a:spcBef>
                <a:spcPct val="0"/>
              </a:spcBef>
              <a:spcAft>
                <a:spcPct val="0"/>
              </a:spcAft>
              <a:buClrTx/>
              <a:buSzTx/>
              <a:tabLst/>
            </a:pPr>
            <a:r>
              <a:rPr kumimoji="0" lang="en-US" sz="1400" b="0" i="0" u="none" strike="noStrike" cap="none" normalizeH="0" dirty="0" smtClean="0">
                <a:ln>
                  <a:noFill/>
                </a:ln>
                <a:solidFill>
                  <a:schemeClr val="tx1"/>
                </a:solidFill>
                <a:effectLst/>
                <a:latin typeface="Times"/>
              </a:rPr>
              <a:t>evaluation both in terms o</a:t>
            </a:r>
            <a:r>
              <a:rPr lang="en-US" sz="1400" baseline="0" dirty="0" smtClean="0">
                <a:latin typeface="Times"/>
              </a:rPr>
              <a:t>f design time and </a:t>
            </a:r>
          </a:p>
          <a:p>
            <a:pPr marL="0" marR="0" indent="0" defTabSz="914400" rtl="0" eaLnBrk="0" fontAlgn="base" latinLnBrk="0" hangingPunct="0">
              <a:lnSpc>
                <a:spcPct val="100000"/>
              </a:lnSpc>
              <a:spcBef>
                <a:spcPct val="0"/>
              </a:spcBef>
              <a:spcAft>
                <a:spcPct val="0"/>
              </a:spcAft>
              <a:buClrTx/>
              <a:buSzTx/>
              <a:tabLst/>
            </a:pPr>
            <a:r>
              <a:rPr lang="en-US" sz="1400" baseline="0" dirty="0" smtClean="0">
                <a:latin typeface="Times"/>
              </a:rPr>
              <a:t>resources as c</a:t>
            </a:r>
            <a:r>
              <a:rPr kumimoji="0" lang="en-US" sz="1400" b="0" i="0" u="none" strike="noStrike" cap="none" normalizeH="0" dirty="0" smtClean="0">
                <a:ln>
                  <a:noFill/>
                </a:ln>
                <a:solidFill>
                  <a:schemeClr val="tx1"/>
                </a:solidFill>
                <a:effectLst/>
                <a:latin typeface="Times"/>
              </a:rPr>
              <a:t>ompared to developing and/or </a:t>
            </a:r>
          </a:p>
          <a:p>
            <a:pPr marL="0" marR="0" indent="0" defTabSz="914400" rtl="0" eaLnBrk="0" fontAlgn="base" latinLnBrk="0" hangingPunct="0">
              <a:lnSpc>
                <a:spcPct val="100000"/>
              </a:lnSpc>
              <a:spcBef>
                <a:spcPct val="0"/>
              </a:spcBef>
              <a:spcAft>
                <a:spcPct val="0"/>
              </a:spcAft>
              <a:buClrTx/>
              <a:buSzTx/>
              <a:tabLst/>
            </a:pPr>
            <a:r>
              <a:rPr lang="en-US" sz="1400" baseline="0" dirty="0" smtClean="0">
                <a:latin typeface="Times"/>
              </a:rPr>
              <a:t>using</a:t>
            </a:r>
            <a:r>
              <a:rPr lang="en-US" sz="1400" dirty="0" smtClean="0">
                <a:latin typeface="Times"/>
              </a:rPr>
              <a:t> existing multi-core simulators a</a:t>
            </a:r>
            <a:r>
              <a:rPr kumimoji="0" lang="en-US" sz="1400" b="0" i="0" u="none" strike="noStrike" cap="none" normalizeH="0" baseline="0" dirty="0" smtClean="0">
                <a:ln>
                  <a:noFill/>
                </a:ln>
                <a:solidFill>
                  <a:schemeClr val="tx1"/>
                </a:solidFill>
                <a:effectLst/>
                <a:latin typeface="Times"/>
              </a:rPr>
              <a:t>nd </a:t>
            </a:r>
          </a:p>
          <a:p>
            <a:pPr marL="0" marR="0" indent="0" defTabSz="914400" rtl="0" eaLnBrk="0" fontAlgn="base" latinLnBrk="0" hangingPunct="0">
              <a:lnSpc>
                <a:spcPct val="100000"/>
              </a:lnSpc>
              <a:spcBef>
                <a:spcPct val="0"/>
              </a:spcBef>
              <a:spcAft>
                <a:spcPct val="0"/>
              </a:spcAft>
              <a:buClrTx/>
              <a:buSzTx/>
              <a:tabLst/>
            </a:pPr>
            <a:r>
              <a:rPr kumimoji="0" lang="en-US" sz="1400" b="0" i="0" u="none" strike="noStrike" cap="none" normalizeH="0" baseline="0" dirty="0" smtClean="0">
                <a:ln>
                  <a:noFill/>
                </a:ln>
                <a:solidFill>
                  <a:schemeClr val="tx1"/>
                </a:solidFill>
                <a:effectLst/>
                <a:latin typeface="Times"/>
              </a:rPr>
              <a:t>running benchmarks</a:t>
            </a:r>
            <a:r>
              <a:rPr kumimoji="0" lang="en-US" sz="1400" b="0" i="0" u="none" strike="noStrike" cap="none" normalizeH="0" dirty="0" smtClean="0">
                <a:ln>
                  <a:noFill/>
                </a:ln>
                <a:solidFill>
                  <a:schemeClr val="tx1"/>
                </a:solidFill>
                <a:effectLst/>
                <a:latin typeface="Times"/>
              </a:rPr>
              <a:t> on these </a:t>
            </a:r>
            <a:r>
              <a:rPr lang="en-US" sz="1400" baseline="0" dirty="0" smtClean="0">
                <a:latin typeface="Times"/>
              </a:rPr>
              <a:t>simulators</a:t>
            </a:r>
            <a:endParaRPr kumimoji="0" lang="en-US" sz="1400" b="0" i="0" u="none" strike="noStrike" cap="none" normalizeH="0" baseline="0" dirty="0" smtClean="0">
              <a:ln>
                <a:noFill/>
              </a:ln>
              <a:solidFill>
                <a:schemeClr val="tx1"/>
              </a:solidFill>
              <a:effectLst/>
              <a:latin typeface="Times"/>
            </a:endParaRPr>
          </a:p>
        </p:txBody>
      </p:sp>
      <p:sp>
        <p:nvSpPr>
          <p:cNvPr id="11" name="Cloud Callout 10"/>
          <p:cNvSpPr/>
          <p:nvPr/>
        </p:nvSpPr>
        <p:spPr bwMode="auto">
          <a:xfrm>
            <a:off x="1076325" y="4733925"/>
            <a:ext cx="4495800" cy="1685925"/>
          </a:xfrm>
          <a:prstGeom prst="cloudCallout">
            <a:avLst>
              <a:gd name="adj1" fmla="val -57933"/>
              <a:gd name="adj2" fmla="val -42836"/>
            </a:avLst>
          </a:prstGeom>
          <a:solidFill>
            <a:srgbClr val="FFC000">
              <a:alpha val="2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Based on a preliminary evaluation using our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model, architecture designers can run targeted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benchmarks to further verify the performance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characteristics of selected multi-core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architectures, i.e., </a:t>
            </a:r>
            <a:r>
              <a:rPr lang="en-US" sz="1400" b="1" dirty="0" smtClean="0">
                <a:solidFill>
                  <a:srgbClr val="FF0000"/>
                </a:solidFill>
                <a:latin typeface="Times"/>
              </a:rPr>
              <a:t>our model facilitates early </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solidFill>
                  <a:srgbClr val="FF0000"/>
                </a:solidFill>
                <a:latin typeface="Times"/>
              </a:rPr>
              <a:t>design space pruning</a:t>
            </a:r>
            <a:endParaRPr kumimoji="0" lang="en-US" sz="1400" b="1" i="1" u="none" strike="noStrike" cap="none" normalizeH="0" baseline="0" dirty="0" smtClean="0">
              <a:ln>
                <a:noFill/>
              </a:ln>
              <a:solidFill>
                <a:srgbClr val="FF0000"/>
              </a:solidFill>
              <a:effectLst/>
              <a:latin typeface="Times"/>
            </a:endParaRPr>
          </a:p>
        </p:txBody>
      </p:sp>
      <p:sp>
        <p:nvSpPr>
          <p:cNvPr id="14" name="Rectangular Callout 13"/>
          <p:cNvSpPr/>
          <p:nvPr/>
        </p:nvSpPr>
        <p:spPr bwMode="auto">
          <a:xfrm>
            <a:off x="3913502" y="3429000"/>
            <a:ext cx="2687323" cy="1200150"/>
          </a:xfrm>
          <a:prstGeom prst="wedgeRectCallout">
            <a:avLst>
              <a:gd name="adj1" fmla="val -35415"/>
              <a:gd name="adj2" fmla="val -74179"/>
            </a:avLst>
          </a:prstGeom>
          <a:solidFill>
            <a:srgbClr val="00B0F0">
              <a:alpha val="2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tabLst/>
            </a:pPr>
            <a:r>
              <a:rPr kumimoji="0" lang="en-US" sz="1400" b="0" i="0" u="none" strike="noStrike" cap="none" normalizeH="0" baseline="0" dirty="0" smtClean="0">
                <a:ln>
                  <a:noFill/>
                </a:ln>
                <a:solidFill>
                  <a:schemeClr val="tx1"/>
                </a:solidFill>
                <a:effectLst/>
                <a:latin typeface="Times"/>
              </a:rPr>
              <a:t>Our </a:t>
            </a:r>
            <a:r>
              <a:rPr kumimoji="0" lang="en-US" sz="1400" b="0" i="0" u="none" strike="noStrike" cap="none" normalizeH="0" baseline="0" dirty="0" err="1" smtClean="0">
                <a:ln>
                  <a:noFill/>
                </a:ln>
                <a:solidFill>
                  <a:schemeClr val="tx1"/>
                </a:solidFill>
                <a:effectLst/>
                <a:latin typeface="Times"/>
              </a:rPr>
              <a:t>queueing</a:t>
            </a:r>
            <a:r>
              <a:rPr kumimoji="0" lang="en-US" sz="1400" b="0" i="0" u="none" strike="noStrike" cap="none" normalizeH="0" baseline="0" dirty="0" smtClean="0">
                <a:ln>
                  <a:noFill/>
                </a:ln>
                <a:solidFill>
                  <a:schemeClr val="tx1"/>
                </a:solidFill>
                <a:effectLst/>
                <a:latin typeface="Times"/>
              </a:rPr>
              <a:t> theoretic approach </a:t>
            </a:r>
          </a:p>
          <a:p>
            <a:pPr marL="0" marR="0" indent="0" defTabSz="914400" rtl="0" eaLnBrk="0" fontAlgn="base" latinLnBrk="0" hangingPunct="0">
              <a:lnSpc>
                <a:spcPct val="100000"/>
              </a:lnSpc>
              <a:spcBef>
                <a:spcPct val="0"/>
              </a:spcBef>
              <a:spcAft>
                <a:spcPct val="0"/>
              </a:spcAft>
              <a:buClrTx/>
              <a:buSzTx/>
              <a:tabLst/>
            </a:pPr>
            <a:r>
              <a:rPr kumimoji="0" lang="en-US" sz="1400" b="0" i="0" u="none" strike="noStrike" cap="none" normalizeH="0" baseline="0" dirty="0" smtClean="0">
                <a:ln>
                  <a:noFill/>
                </a:ln>
                <a:solidFill>
                  <a:schemeClr val="tx1"/>
                </a:solidFill>
                <a:effectLst/>
                <a:latin typeface="Times"/>
              </a:rPr>
              <a:t>quantifies </a:t>
            </a:r>
            <a:r>
              <a:rPr lang="en-US" sz="1400" dirty="0" smtClean="0">
                <a:latin typeface="Times"/>
              </a:rPr>
              <a:t>performance metrics for </a:t>
            </a:r>
          </a:p>
          <a:p>
            <a:pPr marL="0" marR="0" indent="0" defTabSz="914400" rtl="0" eaLnBrk="0" fontAlgn="base" latinLnBrk="0" hangingPunct="0">
              <a:lnSpc>
                <a:spcPct val="100000"/>
              </a:lnSpc>
              <a:spcBef>
                <a:spcPct val="0"/>
              </a:spcBef>
              <a:spcAft>
                <a:spcPct val="0"/>
              </a:spcAft>
              <a:buClrTx/>
              <a:buSzTx/>
              <a:tabLst/>
            </a:pPr>
            <a:r>
              <a:rPr lang="en-US" sz="1400" dirty="0" smtClean="0">
                <a:latin typeface="Times"/>
              </a:rPr>
              <a:t>different workload/benchmark </a:t>
            </a:r>
          </a:p>
          <a:p>
            <a:pPr marL="0" marR="0" indent="0" defTabSz="914400" rtl="0" eaLnBrk="0" fontAlgn="base" latinLnBrk="0" hangingPunct="0">
              <a:lnSpc>
                <a:spcPct val="100000"/>
              </a:lnSpc>
              <a:spcBef>
                <a:spcPct val="0"/>
              </a:spcBef>
              <a:spcAft>
                <a:spcPct val="0"/>
              </a:spcAft>
              <a:buClrTx/>
              <a:buSzTx/>
              <a:tabLst/>
            </a:pPr>
            <a:r>
              <a:rPr lang="en-US" sz="1400" dirty="0" smtClean="0">
                <a:latin typeface="Times"/>
              </a:rPr>
              <a:t>c</a:t>
            </a:r>
            <a:r>
              <a:rPr kumimoji="0" lang="en-US" sz="1400" b="0" i="0" u="none" strike="noStrike" cap="none" normalizeH="0" baseline="0" dirty="0" smtClean="0">
                <a:ln>
                  <a:noFill/>
                </a:ln>
                <a:solidFill>
                  <a:schemeClr val="tx1"/>
                </a:solidFill>
                <a:effectLst/>
                <a:latin typeface="Times"/>
              </a:rPr>
              <a:t>haracteristics</a:t>
            </a:r>
            <a:r>
              <a:rPr kumimoji="0" lang="en-US" sz="1400" b="0" i="0" u="none" strike="noStrike" cap="none" normalizeH="0" dirty="0" smtClean="0">
                <a:ln>
                  <a:noFill/>
                </a:ln>
                <a:solidFill>
                  <a:schemeClr val="tx1"/>
                </a:solidFill>
                <a:effectLst/>
                <a:latin typeface="Times"/>
              </a:rPr>
              <a:t> and different cache </a:t>
            </a:r>
          </a:p>
          <a:p>
            <a:pPr marL="0" marR="0" indent="0" defTabSz="914400" rtl="0" eaLnBrk="0" fontAlgn="base" latinLnBrk="0" hangingPunct="0">
              <a:lnSpc>
                <a:spcPct val="100000"/>
              </a:lnSpc>
              <a:spcBef>
                <a:spcPct val="0"/>
              </a:spcBef>
              <a:spcAft>
                <a:spcPct val="0"/>
              </a:spcAft>
              <a:buClrTx/>
              <a:buSzTx/>
              <a:tabLst/>
            </a:pPr>
            <a:r>
              <a:rPr kumimoji="0" lang="en-US" sz="1400" b="0" i="0" u="none" strike="noStrike" cap="none" normalizeH="0" dirty="0" smtClean="0">
                <a:ln>
                  <a:noFill/>
                </a:ln>
                <a:solidFill>
                  <a:schemeClr val="tx1"/>
                </a:solidFill>
                <a:effectLst/>
                <a:latin typeface="Times"/>
              </a:rPr>
              <a:t>miss rates</a:t>
            </a:r>
            <a:endParaRPr kumimoji="0" lang="en-US" sz="1400" b="0" i="0" u="none" strike="noStrike" cap="none" normalizeH="0" baseline="0" dirty="0" smtClean="0">
              <a:ln>
                <a:noFill/>
              </a:ln>
              <a:solidFill>
                <a:schemeClr val="tx1"/>
              </a:solidFill>
              <a:effectLst/>
              <a:latin typeface="Times"/>
            </a:endParaRPr>
          </a:p>
        </p:txBody>
      </p:sp>
      <p:sp>
        <p:nvSpPr>
          <p:cNvPr id="19" name="Cloud Callout 18"/>
          <p:cNvSpPr/>
          <p:nvPr/>
        </p:nvSpPr>
        <p:spPr bwMode="auto">
          <a:xfrm>
            <a:off x="5810249" y="4686301"/>
            <a:ext cx="3162301" cy="1600200"/>
          </a:xfrm>
          <a:prstGeom prst="cloudCallout">
            <a:avLst>
              <a:gd name="adj1" fmla="val -61397"/>
              <a:gd name="adj2" fmla="val -47487"/>
            </a:avLst>
          </a:prstGeom>
          <a:solidFill>
            <a:srgbClr val="FFC000">
              <a:alpha val="25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         Our modeling approach enables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architectural evaluation for workloads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with any computing requirements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characterized probabilistically</a:t>
            </a:r>
            <a:endParaRPr kumimoji="0" lang="en-US" sz="1400" i="1" u="none" strike="noStrike" cap="none" normalizeH="0" baseline="0" dirty="0" smtClean="0">
              <a:ln>
                <a:noFill/>
              </a:ln>
              <a:solidFill>
                <a:schemeClr val="tx1"/>
              </a:solidFill>
              <a:effectLst/>
              <a:latin typeface="Time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1"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1"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dissolve">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1" animBg="1"/>
      <p:bldP spid="12" grpId="0" animBg="1"/>
      <p:bldP spid="17" grpId="1" animBg="1"/>
      <p:bldP spid="18" grpId="1" animBg="1"/>
      <p:bldP spid="16" grpId="0" animBg="1"/>
      <p:bldP spid="11" grpId="0" animBg="1"/>
      <p:bldP spid="14"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282050" y="131897"/>
            <a:ext cx="8861950" cy="1143000"/>
          </a:xfrm>
        </p:spPr>
        <p:txBody>
          <a:bodyPr/>
          <a:lstStyle/>
          <a:p>
            <a:r>
              <a:rPr lang="en-US" dirty="0" smtClean="0"/>
              <a:t>Related Work</a:t>
            </a:r>
          </a:p>
        </p:txBody>
      </p:sp>
      <p:sp>
        <p:nvSpPr>
          <p:cNvPr id="340003" name="Rectangle 35"/>
          <p:cNvSpPr>
            <a:spLocks noChangeArrowheads="1"/>
          </p:cNvSpPr>
          <p:nvPr/>
        </p:nvSpPr>
        <p:spPr bwMode="auto">
          <a:xfrm>
            <a:off x="354932" y="1115435"/>
            <a:ext cx="8458200" cy="5294890"/>
          </a:xfrm>
          <a:prstGeom prst="rect">
            <a:avLst/>
          </a:prstGeom>
          <a:noFill/>
          <a:ln w="9525">
            <a:noFill/>
            <a:miter lim="800000"/>
            <a:headEnd/>
            <a:tailEnd/>
          </a:ln>
          <a:effectLst/>
        </p:spPr>
        <p:txBody>
          <a:bodyPr/>
          <a:lstStyle/>
          <a:p>
            <a:pPr marL="342900" indent="-342900" algn="l">
              <a:spcBef>
                <a:spcPct val="20000"/>
              </a:spcBef>
              <a:buFontTx/>
              <a:buChar char="•"/>
            </a:pPr>
            <a:r>
              <a:rPr lang="en-US" sz="1800" b="1" dirty="0" err="1" smtClean="0">
                <a:latin typeface="Times" pitchFamily="48" charset="0"/>
              </a:rPr>
              <a:t>Queueing</a:t>
            </a:r>
            <a:r>
              <a:rPr lang="en-US" sz="1800" b="1" dirty="0" smtClean="0">
                <a:latin typeface="Times" pitchFamily="48" charset="0"/>
              </a:rPr>
              <a:t> theory for performance analysis</a:t>
            </a:r>
            <a:endParaRPr lang="en-US" sz="1800" dirty="0" smtClean="0">
              <a:latin typeface="Times" pitchFamily="48" charset="0"/>
            </a:endParaRPr>
          </a:p>
          <a:p>
            <a:pPr marL="742950" lvl="1" indent="-285750" algn="l">
              <a:spcBef>
                <a:spcPct val="20000"/>
              </a:spcBef>
              <a:buFontTx/>
              <a:buChar char="–"/>
            </a:pPr>
            <a:r>
              <a:rPr lang="en-US" sz="1800" dirty="0" err="1" smtClean="0">
                <a:latin typeface="Times" pitchFamily="48" charset="0"/>
              </a:rPr>
              <a:t>Samari</a:t>
            </a:r>
            <a:r>
              <a:rPr lang="en-US" sz="1800" dirty="0" smtClean="0">
                <a:latin typeface="Times" pitchFamily="48" charset="0"/>
              </a:rPr>
              <a:t> et al. [IEEE Trans. on Computers, 1980] used </a:t>
            </a:r>
            <a:r>
              <a:rPr lang="en-US" sz="1800" dirty="0" err="1" smtClean="0">
                <a:latin typeface="Times" pitchFamily="48" charset="0"/>
              </a:rPr>
              <a:t>queueing</a:t>
            </a:r>
            <a:r>
              <a:rPr lang="en-US" sz="1800" dirty="0" smtClean="0">
                <a:latin typeface="Times" pitchFamily="48" charset="0"/>
              </a:rPr>
              <a:t> theory for the analysis of distributed computer networks</a:t>
            </a:r>
          </a:p>
          <a:p>
            <a:pPr marL="742950" lvl="1" indent="-285750" algn="l">
              <a:spcBef>
                <a:spcPct val="20000"/>
              </a:spcBef>
              <a:buFontTx/>
              <a:buChar char="–"/>
            </a:pPr>
            <a:r>
              <a:rPr lang="en-US" sz="1800" dirty="0" err="1" smtClean="0">
                <a:latin typeface="Times" pitchFamily="48" charset="0"/>
              </a:rPr>
              <a:t>Mainkar</a:t>
            </a:r>
            <a:r>
              <a:rPr lang="en-US" sz="1800" dirty="0" smtClean="0">
                <a:latin typeface="Times" pitchFamily="48" charset="0"/>
              </a:rPr>
              <a:t> et al. [RELECTRONIC, 1991] used </a:t>
            </a:r>
            <a:r>
              <a:rPr lang="en-US" sz="1800" dirty="0" err="1" smtClean="0">
                <a:latin typeface="Times" pitchFamily="48" charset="0"/>
              </a:rPr>
              <a:t>queueing</a:t>
            </a:r>
            <a:r>
              <a:rPr lang="en-US" sz="1800" dirty="0" smtClean="0">
                <a:latin typeface="Times" pitchFamily="48" charset="0"/>
              </a:rPr>
              <a:t> theory-based models for performance evaluation of computer systems with a central processing unit (CPU) and disk drives</a:t>
            </a:r>
          </a:p>
          <a:p>
            <a:pPr marL="742950" lvl="1" indent="-285750" algn="l">
              <a:spcBef>
                <a:spcPct val="20000"/>
              </a:spcBef>
              <a:buFontTx/>
              <a:buChar char="–"/>
            </a:pPr>
            <a:r>
              <a:rPr lang="en-US" sz="1800" dirty="0" smtClean="0">
                <a:solidFill>
                  <a:srgbClr val="FF0000"/>
                </a:solidFill>
                <a:latin typeface="Times" pitchFamily="48" charset="0"/>
              </a:rPr>
              <a:t>Our work differs from the previous work on </a:t>
            </a:r>
            <a:r>
              <a:rPr lang="en-US" sz="1800" dirty="0" err="1" smtClean="0">
                <a:solidFill>
                  <a:srgbClr val="FF0000"/>
                </a:solidFill>
                <a:latin typeface="Times" pitchFamily="48" charset="0"/>
              </a:rPr>
              <a:t>queueing</a:t>
            </a:r>
            <a:r>
              <a:rPr lang="en-US" sz="1800" dirty="0" smtClean="0">
                <a:solidFill>
                  <a:srgbClr val="FF0000"/>
                </a:solidFill>
                <a:latin typeface="Times" pitchFamily="48" charset="0"/>
              </a:rPr>
              <a:t> theory-based models for computer systems in that our work applies queuing theory for performance evaluation of multi-core embedded systems with different cache subsystems, which were not investigated before using </a:t>
            </a:r>
            <a:r>
              <a:rPr lang="en-US" sz="1800" dirty="0" err="1" smtClean="0">
                <a:solidFill>
                  <a:srgbClr val="FF0000"/>
                </a:solidFill>
                <a:latin typeface="Times" pitchFamily="48" charset="0"/>
              </a:rPr>
              <a:t>queueing</a:t>
            </a:r>
            <a:r>
              <a:rPr lang="en-US" sz="1800" dirty="0" smtClean="0">
                <a:solidFill>
                  <a:srgbClr val="FF0000"/>
                </a:solidFill>
                <a:latin typeface="Times" pitchFamily="48" charset="0"/>
              </a:rPr>
              <a:t> theory</a:t>
            </a:r>
          </a:p>
          <a:p>
            <a:pPr marL="742950" lvl="1" indent="-285750" algn="l">
              <a:spcBef>
                <a:spcPct val="20000"/>
              </a:spcBef>
              <a:buFontTx/>
              <a:buChar char="–"/>
            </a:pPr>
            <a:r>
              <a:rPr lang="en-US" sz="1800" dirty="0" smtClean="0">
                <a:solidFill>
                  <a:srgbClr val="008000"/>
                </a:solidFill>
                <a:latin typeface="Times" pitchFamily="48" charset="0"/>
              </a:rPr>
              <a:t>Furthermore, our work introduces a novel way of representing workloads with different computing requirements probabilistically in a </a:t>
            </a:r>
            <a:r>
              <a:rPr lang="en-US" sz="1800" dirty="0" err="1" smtClean="0">
                <a:solidFill>
                  <a:srgbClr val="008000"/>
                </a:solidFill>
                <a:latin typeface="Times" pitchFamily="48" charset="0"/>
              </a:rPr>
              <a:t>queueing</a:t>
            </a:r>
            <a:r>
              <a:rPr lang="en-US" sz="1800" dirty="0" smtClean="0">
                <a:solidFill>
                  <a:srgbClr val="008000"/>
                </a:solidFill>
                <a:latin typeface="Times" pitchFamily="48" charset="0"/>
              </a:rPr>
              <a:t> theory-based model</a:t>
            </a:r>
            <a:r>
              <a:rPr lang="en-US" sz="1800" dirty="0" smtClean="0">
                <a:latin typeface="Times" pitchFamily="48" charset="0"/>
              </a:rPr>
              <a:t> </a:t>
            </a:r>
          </a:p>
          <a:p>
            <a:pPr marL="342900" indent="-342900" algn="l">
              <a:spcBef>
                <a:spcPct val="20000"/>
              </a:spcBef>
              <a:buFontTx/>
              <a:buChar char="•"/>
            </a:pPr>
            <a:r>
              <a:rPr lang="en-US" sz="1800" b="1" dirty="0" smtClean="0">
                <a:latin typeface="Times" pitchFamily="48" charset="0"/>
              </a:rPr>
              <a:t>Evaluation and modeling of multi-core embedded architectures</a:t>
            </a:r>
            <a:r>
              <a:rPr lang="en-US" sz="1800" dirty="0" smtClean="0">
                <a:latin typeface="+mn-lt"/>
              </a:rPr>
              <a:t> </a:t>
            </a:r>
          </a:p>
          <a:p>
            <a:pPr marL="742950" lvl="1" indent="-285750" algn="l">
              <a:spcBef>
                <a:spcPct val="20000"/>
              </a:spcBef>
              <a:buFontTx/>
              <a:buChar char="–"/>
            </a:pPr>
            <a:r>
              <a:rPr lang="en-US" sz="1800" dirty="0" smtClean="0">
                <a:latin typeface="+mn-lt"/>
              </a:rPr>
              <a:t> </a:t>
            </a:r>
            <a:r>
              <a:rPr lang="en-US" sz="1800" dirty="0" smtClean="0">
                <a:latin typeface="Times" pitchFamily="18" charset="0"/>
              </a:rPr>
              <a:t>Savage et al. [ACM IFMT, 2008] proposed a unified memory hierarchy model for multi-core architectures that captured varying degrees of cache sharing at different cache levels. The model, however, only worked for straight-line computations that could be represented by directed acyclic graphs (DAGs)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000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00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00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00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000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00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282050" y="131897"/>
            <a:ext cx="8861950" cy="1143000"/>
          </a:xfrm>
        </p:spPr>
        <p:txBody>
          <a:bodyPr/>
          <a:lstStyle/>
          <a:p>
            <a:r>
              <a:rPr lang="en-US" dirty="0" smtClean="0"/>
              <a:t>Related Work</a:t>
            </a:r>
          </a:p>
        </p:txBody>
      </p:sp>
      <p:sp>
        <p:nvSpPr>
          <p:cNvPr id="340003" name="Rectangle 35"/>
          <p:cNvSpPr>
            <a:spLocks noChangeArrowheads="1"/>
          </p:cNvSpPr>
          <p:nvPr/>
        </p:nvSpPr>
        <p:spPr bwMode="auto">
          <a:xfrm>
            <a:off x="354932" y="1353559"/>
            <a:ext cx="8458200" cy="5247265"/>
          </a:xfrm>
          <a:prstGeom prst="rect">
            <a:avLst/>
          </a:prstGeom>
          <a:noFill/>
          <a:ln w="9525">
            <a:noFill/>
            <a:miter lim="800000"/>
            <a:headEnd/>
            <a:tailEnd/>
          </a:ln>
          <a:effectLst/>
        </p:spPr>
        <p:txBody>
          <a:bodyPr/>
          <a:lstStyle/>
          <a:p>
            <a:pPr marL="742950" lvl="1" indent="-285750" algn="l">
              <a:spcBef>
                <a:spcPct val="20000"/>
              </a:spcBef>
              <a:buFontTx/>
              <a:buChar char="–"/>
            </a:pPr>
            <a:r>
              <a:rPr lang="en-US" sz="1800" dirty="0" smtClean="0">
                <a:solidFill>
                  <a:srgbClr val="FF0000"/>
                </a:solidFill>
                <a:latin typeface="Times" pitchFamily="48" charset="0"/>
              </a:rPr>
              <a:t>Our </a:t>
            </a:r>
            <a:r>
              <a:rPr lang="en-US" sz="1800" dirty="0" err="1" smtClean="0">
                <a:solidFill>
                  <a:srgbClr val="FF0000"/>
                </a:solidFill>
                <a:latin typeface="Times" pitchFamily="48" charset="0"/>
              </a:rPr>
              <a:t>queueing</a:t>
            </a:r>
            <a:r>
              <a:rPr lang="en-US" sz="1800" dirty="0" smtClean="0">
                <a:solidFill>
                  <a:srgbClr val="FF0000"/>
                </a:solidFill>
                <a:latin typeface="Times" pitchFamily="48" charset="0"/>
              </a:rPr>
              <a:t> theoretic models can work for virtually any type of workload with any computing requirements</a:t>
            </a:r>
          </a:p>
          <a:p>
            <a:pPr marL="742950" lvl="1" indent="-285750" algn="l">
              <a:spcBef>
                <a:spcPct val="20000"/>
              </a:spcBef>
              <a:buFontTx/>
              <a:buChar char="–"/>
            </a:pPr>
            <a:r>
              <a:rPr lang="en-US" sz="1800" dirty="0" err="1" smtClean="0">
                <a:latin typeface="Times" pitchFamily="48" charset="0"/>
              </a:rPr>
              <a:t>Fedorova</a:t>
            </a:r>
            <a:r>
              <a:rPr lang="en-US" sz="1800" dirty="0" smtClean="0">
                <a:latin typeface="Times" pitchFamily="48" charset="0"/>
              </a:rPr>
              <a:t> et al. [Communications of the ACM, 2010] studied contention-aware task scheduling for multi-core architectures with shared resources (caches, memory controllers). The </a:t>
            </a:r>
            <a:r>
              <a:rPr lang="en-US" sz="1800" dirty="0" err="1" smtClean="0">
                <a:latin typeface="Times" pitchFamily="48" charset="0"/>
              </a:rPr>
              <a:t>authores</a:t>
            </a:r>
            <a:r>
              <a:rPr lang="en-US" sz="1800" dirty="0" smtClean="0">
                <a:latin typeface="Times" pitchFamily="48" charset="0"/>
              </a:rPr>
              <a:t> modeled the contention-aware task scheduler and investigated the scheduler’s impact on application performance for multi-core architectures</a:t>
            </a:r>
          </a:p>
          <a:p>
            <a:pPr marL="742950" lvl="1" indent="-285750" algn="l">
              <a:spcBef>
                <a:spcPct val="20000"/>
              </a:spcBef>
              <a:buFontTx/>
              <a:buChar char="–"/>
            </a:pPr>
            <a:r>
              <a:rPr lang="en-US" sz="1800" dirty="0" smtClean="0">
                <a:solidFill>
                  <a:srgbClr val="FF0000"/>
                </a:solidFill>
                <a:latin typeface="Times" pitchFamily="48" charset="0"/>
              </a:rPr>
              <a:t>Our queuing theoretic models permit a wide range of scheduling disciplines based on workload requirements (e.g., first-come-first-served (FCFS), priority, round robin, etc.)</a:t>
            </a:r>
          </a:p>
          <a:p>
            <a:pPr marL="342900" indent="-342900" algn="l">
              <a:spcBef>
                <a:spcPct val="20000"/>
              </a:spcBef>
              <a:buFontTx/>
              <a:buChar char="•"/>
            </a:pPr>
            <a:r>
              <a:rPr lang="en-US" sz="1800" b="1" dirty="0" smtClean="0">
                <a:latin typeface="Times" pitchFamily="48" charset="0"/>
              </a:rPr>
              <a:t>Performance and energy evaluation for multi-core architectures</a:t>
            </a:r>
            <a:r>
              <a:rPr lang="en-US" sz="1800" dirty="0" smtClean="0"/>
              <a:t> </a:t>
            </a:r>
          </a:p>
          <a:p>
            <a:pPr marL="742950" lvl="1" indent="-285750" algn="l">
              <a:spcBef>
                <a:spcPct val="20000"/>
              </a:spcBef>
              <a:buFontTx/>
              <a:buChar char="–"/>
            </a:pPr>
            <a:r>
              <a:rPr lang="en-US" sz="1800" dirty="0" smtClean="0">
                <a:latin typeface="Times" pitchFamily="18" charset="0"/>
              </a:rPr>
              <a:t> Kumar et al. [IEEE Computer, 2005] studied power, throughput, and response time metrics for heterogeneous chip multiprocessors (CMPs). The authors used a multi-core simulator for performance analysis</a:t>
            </a:r>
            <a:r>
              <a:rPr lang="en-US" sz="1800" dirty="0" smtClean="0">
                <a:solidFill>
                  <a:srgbClr val="FF0000"/>
                </a:solidFill>
                <a:latin typeface="Times" pitchFamily="18" charset="0"/>
              </a:rPr>
              <a:t>, however, our </a:t>
            </a:r>
            <a:r>
              <a:rPr lang="en-US" sz="1800" dirty="0" err="1" smtClean="0">
                <a:solidFill>
                  <a:srgbClr val="FF0000"/>
                </a:solidFill>
                <a:latin typeface="Times" pitchFamily="18" charset="0"/>
              </a:rPr>
              <a:t>queueing</a:t>
            </a:r>
            <a:r>
              <a:rPr lang="en-US" sz="1800" dirty="0" smtClean="0">
                <a:solidFill>
                  <a:srgbClr val="FF0000"/>
                </a:solidFill>
                <a:latin typeface="Times" pitchFamily="18" charset="0"/>
              </a:rPr>
              <a:t> theoretic models can be used as a quick and inexpensive alternative for investigating performance aspects of heterogeneous CMPs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0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0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00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00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95" name="Text Box 27"/>
          <p:cNvSpPr txBox="1">
            <a:spLocks noChangeArrowheads="1"/>
          </p:cNvSpPr>
          <p:nvPr/>
        </p:nvSpPr>
        <p:spPr bwMode="auto">
          <a:xfrm>
            <a:off x="363538" y="5711375"/>
            <a:ext cx="184150" cy="336550"/>
          </a:xfrm>
          <a:prstGeom prst="rect">
            <a:avLst/>
          </a:prstGeom>
          <a:noFill/>
          <a:ln w="9525">
            <a:noFill/>
            <a:miter lim="800000"/>
            <a:headEnd/>
            <a:tailEnd/>
          </a:ln>
          <a:effectLst/>
        </p:spPr>
        <p:txBody>
          <a:bodyPr wrap="none">
            <a:spAutoFit/>
          </a:bodyPr>
          <a:lstStyle/>
          <a:p>
            <a:pPr algn="l" eaLnBrk="1" hangingPunct="1"/>
            <a:endParaRPr lang="en-US" sz="1600">
              <a:latin typeface="Tahoma" pitchFamily="48" charset="0"/>
            </a:endParaRPr>
          </a:p>
        </p:txBody>
      </p:sp>
      <p:sp>
        <p:nvSpPr>
          <p:cNvPr id="339996" name="Rectangle 28"/>
          <p:cNvSpPr>
            <a:spLocks noGrp="1" noChangeArrowheads="1"/>
          </p:cNvSpPr>
          <p:nvPr>
            <p:ph type="title"/>
          </p:nvPr>
        </p:nvSpPr>
        <p:spPr>
          <a:xfrm>
            <a:off x="282050" y="131897"/>
            <a:ext cx="8861950" cy="1143000"/>
          </a:xfrm>
        </p:spPr>
        <p:txBody>
          <a:bodyPr/>
          <a:lstStyle/>
          <a:p>
            <a:r>
              <a:rPr lang="en-US" dirty="0" smtClean="0"/>
              <a:t>Related Work</a:t>
            </a:r>
          </a:p>
        </p:txBody>
      </p:sp>
      <p:sp>
        <p:nvSpPr>
          <p:cNvPr id="340003" name="Rectangle 35"/>
          <p:cNvSpPr>
            <a:spLocks noChangeArrowheads="1"/>
          </p:cNvSpPr>
          <p:nvPr/>
        </p:nvSpPr>
        <p:spPr bwMode="auto">
          <a:xfrm>
            <a:off x="354932" y="1182109"/>
            <a:ext cx="8458200" cy="5247265"/>
          </a:xfrm>
          <a:prstGeom prst="rect">
            <a:avLst/>
          </a:prstGeom>
          <a:noFill/>
          <a:ln w="9525">
            <a:noFill/>
            <a:miter lim="800000"/>
            <a:headEnd/>
            <a:tailEnd/>
          </a:ln>
          <a:effectLst/>
        </p:spPr>
        <p:txBody>
          <a:bodyPr/>
          <a:lstStyle/>
          <a:p>
            <a:pPr marL="742950" lvl="1" indent="-285750" algn="l">
              <a:spcBef>
                <a:spcPct val="20000"/>
              </a:spcBef>
              <a:buFontTx/>
              <a:buChar char="–"/>
            </a:pPr>
            <a:r>
              <a:rPr lang="en-US" sz="1800" dirty="0" err="1" smtClean="0">
                <a:latin typeface="Times" pitchFamily="18" charset="0"/>
              </a:rPr>
              <a:t>Sabry</a:t>
            </a:r>
            <a:r>
              <a:rPr lang="en-US" sz="1800" dirty="0" smtClean="0">
                <a:latin typeface="Times" pitchFamily="18" charset="0"/>
              </a:rPr>
              <a:t> et al. [IEEE/ACM GLSVLSI, 2010] investigated performance, energy, and area tradeoffs for private and shared L2 caches using a </a:t>
            </a:r>
            <a:r>
              <a:rPr lang="en-US" sz="1800" dirty="0" err="1" smtClean="0">
                <a:latin typeface="Times" pitchFamily="18" charset="0"/>
              </a:rPr>
              <a:t>SystemC</a:t>
            </a:r>
            <a:r>
              <a:rPr lang="en-US" sz="1800" dirty="0" smtClean="0">
                <a:latin typeface="Times" pitchFamily="18" charset="0"/>
              </a:rPr>
              <a:t>-based model. The model, however, required integration with other simulators such as MPARM to obtain performance results</a:t>
            </a:r>
            <a:endParaRPr lang="en-US" sz="1800" dirty="0" smtClean="0">
              <a:solidFill>
                <a:srgbClr val="FF0000"/>
              </a:solidFill>
              <a:latin typeface="Times" pitchFamily="48" charset="0"/>
            </a:endParaRPr>
          </a:p>
          <a:p>
            <a:pPr marL="742950" lvl="1" indent="-285750" algn="l">
              <a:spcBef>
                <a:spcPct val="20000"/>
              </a:spcBef>
              <a:buFontTx/>
              <a:buChar char="–"/>
            </a:pPr>
            <a:r>
              <a:rPr lang="en-US" sz="1800" dirty="0" smtClean="0">
                <a:solidFill>
                  <a:srgbClr val="FF0000"/>
                </a:solidFill>
                <a:latin typeface="Times" pitchFamily="48" charset="0"/>
              </a:rPr>
              <a:t>Our </a:t>
            </a:r>
            <a:r>
              <a:rPr lang="en-US" sz="1800" dirty="0" err="1" smtClean="0">
                <a:solidFill>
                  <a:srgbClr val="FF0000"/>
                </a:solidFill>
                <a:latin typeface="Times" pitchFamily="48" charset="0"/>
              </a:rPr>
              <a:t>queueing</a:t>
            </a:r>
            <a:r>
              <a:rPr lang="en-US" sz="1800" dirty="0" smtClean="0">
                <a:solidFill>
                  <a:srgbClr val="FF0000"/>
                </a:solidFill>
                <a:latin typeface="Times" pitchFamily="48" charset="0"/>
              </a:rPr>
              <a:t> theoretic models do not require integration with other multi-core simulators to obtain performance results and serve as an independent comparative performance analysis approach for multi-core architecture evaluation</a:t>
            </a:r>
          </a:p>
          <a:p>
            <a:pPr marL="742950" lvl="1" indent="-285750" algn="l">
              <a:spcBef>
                <a:spcPct val="20000"/>
              </a:spcBef>
              <a:buFontTx/>
              <a:buChar char="–"/>
            </a:pPr>
            <a:r>
              <a:rPr lang="en-US" sz="1800" dirty="0" smtClean="0">
                <a:latin typeface="Times" pitchFamily="48" charset="0"/>
              </a:rPr>
              <a:t>Benitez et al. [ACM </a:t>
            </a:r>
            <a:r>
              <a:rPr lang="en-US" sz="1800" dirty="0" err="1" smtClean="0">
                <a:latin typeface="Times" pitchFamily="48" charset="0"/>
              </a:rPr>
              <a:t>EuroPar</a:t>
            </a:r>
            <a:r>
              <a:rPr lang="en-US" sz="1800" dirty="0" smtClean="0">
                <a:latin typeface="Times" pitchFamily="48" charset="0"/>
              </a:rPr>
              <a:t>, 2007] proposed an adaptive L2 cache architecture that adapted to fit the code and data during runtime using partial cache array shut down. The proposed adaptive L2 cache resulted in energy savings. </a:t>
            </a:r>
          </a:p>
          <a:p>
            <a:pPr marL="742950" lvl="1" indent="-285750" algn="l">
              <a:spcBef>
                <a:spcPct val="20000"/>
              </a:spcBef>
              <a:buFontTx/>
              <a:buChar char="–"/>
            </a:pPr>
            <a:r>
              <a:rPr lang="en-US" sz="1800" dirty="0" smtClean="0">
                <a:solidFill>
                  <a:srgbClr val="FF0000"/>
                </a:solidFill>
                <a:latin typeface="Times" pitchFamily="48" charset="0"/>
              </a:rPr>
              <a:t>Our work does not consider adaptive private caches but compares private, shared, and hybrid caches on an equal area basis to provide a fair comparison between different LLCs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0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0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0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3" grpId="0" uiExpand="1" build="p"/>
    </p:bldLst>
  </p:timing>
</p:sld>
</file>

<file path=ppt/theme/theme1.xml><?xml version="1.0" encoding="utf-8"?>
<a:theme xmlns:a="http://schemas.openxmlformats.org/drawingml/2006/main" name="PPT-white-2">
  <a:themeElements>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white-2">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whit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whit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whit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whit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whit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whit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whit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whit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whit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whit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whit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PPT-white-2</Template>
  <TotalTime>12587</TotalTime>
  <Words>3028</Words>
  <Application>Microsoft Office PowerPoint</Application>
  <PresentationFormat>On-screen Show (4:3)</PresentationFormat>
  <Paragraphs>488</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PPT-white-2</vt:lpstr>
      <vt:lpstr>Slide 1</vt:lpstr>
      <vt:lpstr>Introduction and Motivation</vt:lpstr>
      <vt:lpstr>Introduction and Motivation</vt:lpstr>
      <vt:lpstr>Introduction and Motivation</vt:lpstr>
      <vt:lpstr>Introduction and Motivation</vt:lpstr>
      <vt:lpstr>Contributions</vt:lpstr>
      <vt:lpstr>Related Work</vt:lpstr>
      <vt:lpstr>Related Work</vt:lpstr>
      <vt:lpstr>Related Work</vt:lpstr>
      <vt:lpstr>Queueing Network Modeling Terminology</vt:lpstr>
      <vt:lpstr>Queueing Network Modeling Terminology</vt:lpstr>
      <vt:lpstr>Multi-core Embedded Architectures Studied</vt:lpstr>
      <vt:lpstr>Queueing Network Model for 2P-2L1ID-2L2-1M</vt:lpstr>
      <vt:lpstr>Queueing Network Model for 2P-2L1ID-2L2-1M</vt:lpstr>
      <vt:lpstr>System-wide Performance Metrics</vt:lpstr>
      <vt:lpstr>Queueing Network Models Validation</vt:lpstr>
      <vt:lpstr>Queueing Network Models Validation</vt:lpstr>
      <vt:lpstr>Queueing Network Models Validation</vt:lpstr>
      <vt:lpstr>Experimental Setup</vt:lpstr>
      <vt:lpstr>Experimental Setup</vt:lpstr>
      <vt:lpstr>Insights obtained from Queueing Theoretic Models ‒ Effects of Workload on Performance</vt:lpstr>
      <vt:lpstr>Slide 22</vt:lpstr>
      <vt:lpstr>Insights Obtained from Queueing Theoretic Models ‒ Performance per Watt</vt:lpstr>
      <vt:lpstr>Insights Obtained from Queueing Theoretic Models ‒ Performance per Unit Area</vt:lpstr>
      <vt:lpstr>Conclusions</vt:lpstr>
    </vt:vector>
  </TitlesOfParts>
  <Company>Ann Gordon-Ross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Arslan Munir</dc:creator>
  <cp:lastModifiedBy>Arslan</cp:lastModifiedBy>
  <cp:revision>1030</cp:revision>
  <dcterms:created xsi:type="dcterms:W3CDTF">2009-10-11T18:34:47Z</dcterms:created>
  <dcterms:modified xsi:type="dcterms:W3CDTF">2011-10-05T23:27:10Z</dcterms:modified>
</cp:coreProperties>
</file>