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87" r:id="rId1"/>
  </p:sldMasterIdLst>
  <p:notesMasterIdLst>
    <p:notesMasterId r:id="rId35"/>
  </p:notesMasterIdLst>
  <p:sldIdLst>
    <p:sldId id="256" r:id="rId2"/>
    <p:sldId id="281" r:id="rId3"/>
    <p:sldId id="295" r:id="rId4"/>
    <p:sldId id="275" r:id="rId5"/>
    <p:sldId id="283" r:id="rId6"/>
    <p:sldId id="282" r:id="rId7"/>
    <p:sldId id="278" r:id="rId8"/>
    <p:sldId id="296" r:id="rId9"/>
    <p:sldId id="294" r:id="rId10"/>
    <p:sldId id="279" r:id="rId11"/>
    <p:sldId id="299" r:id="rId12"/>
    <p:sldId id="284" r:id="rId13"/>
    <p:sldId id="285" r:id="rId14"/>
    <p:sldId id="271" r:id="rId15"/>
    <p:sldId id="301" r:id="rId16"/>
    <p:sldId id="300" r:id="rId17"/>
    <p:sldId id="272" r:id="rId18"/>
    <p:sldId id="266" r:id="rId19"/>
    <p:sldId id="293" r:id="rId20"/>
    <p:sldId id="286" r:id="rId21"/>
    <p:sldId id="262" r:id="rId22"/>
    <p:sldId id="287" r:id="rId23"/>
    <p:sldId id="288" r:id="rId24"/>
    <p:sldId id="289" r:id="rId25"/>
    <p:sldId id="290" r:id="rId26"/>
    <p:sldId id="291" r:id="rId27"/>
    <p:sldId id="298" r:id="rId28"/>
    <p:sldId id="260" r:id="rId29"/>
    <p:sldId id="261" r:id="rId30"/>
    <p:sldId id="258" r:id="rId31"/>
    <p:sldId id="292" r:id="rId32"/>
    <p:sldId id="302" r:id="rId33"/>
    <p:sldId id="297" r:id="rId34"/>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chemeClr val="tx1"/>
        </a:solidFill>
        <a:latin typeface="Arial" charset="0"/>
        <a:ea typeface="+mn-ea"/>
        <a:cs typeface="+mn-cs"/>
      </a:defRPr>
    </a:lvl1pPr>
    <a:lvl2pPr marL="457200" algn="ctr" rtl="0" eaLnBrk="0" fontAlgn="base" hangingPunct="0">
      <a:spcBef>
        <a:spcPct val="0"/>
      </a:spcBef>
      <a:spcAft>
        <a:spcPct val="0"/>
      </a:spcAft>
      <a:defRPr sz="2400" kern="1200">
        <a:solidFill>
          <a:schemeClr val="tx1"/>
        </a:solidFill>
        <a:latin typeface="Arial" charset="0"/>
        <a:ea typeface="+mn-ea"/>
        <a:cs typeface="+mn-cs"/>
      </a:defRPr>
    </a:lvl2pPr>
    <a:lvl3pPr marL="914400" algn="ctr" rtl="0" eaLnBrk="0" fontAlgn="base" hangingPunct="0">
      <a:spcBef>
        <a:spcPct val="0"/>
      </a:spcBef>
      <a:spcAft>
        <a:spcPct val="0"/>
      </a:spcAft>
      <a:defRPr sz="2400" kern="1200">
        <a:solidFill>
          <a:schemeClr val="tx1"/>
        </a:solidFill>
        <a:latin typeface="Arial" charset="0"/>
        <a:ea typeface="+mn-ea"/>
        <a:cs typeface="+mn-cs"/>
      </a:defRPr>
    </a:lvl3pPr>
    <a:lvl4pPr marL="1371600" algn="ctr" rtl="0" eaLnBrk="0" fontAlgn="base" hangingPunct="0">
      <a:spcBef>
        <a:spcPct val="0"/>
      </a:spcBef>
      <a:spcAft>
        <a:spcPct val="0"/>
      </a:spcAft>
      <a:defRPr sz="2400" kern="1200">
        <a:solidFill>
          <a:schemeClr val="tx1"/>
        </a:solidFill>
        <a:latin typeface="Arial" charset="0"/>
        <a:ea typeface="+mn-ea"/>
        <a:cs typeface="+mn-cs"/>
      </a:defRPr>
    </a:lvl4pPr>
    <a:lvl5pPr marL="1828800" algn="ctr"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sha" initials="m" lastIdx="0" clrIdx="0"/>
  <p:cmAuthor id="1" name="Ann Gordon-Ross"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FF6600"/>
    <a:srgbClr val="003399"/>
    <a:srgbClr val="FFFF66"/>
    <a:srgbClr val="FF5050"/>
    <a:srgbClr val="CCFF99"/>
    <a:srgbClr val="D5E467"/>
    <a:srgbClr val="CC66FF"/>
    <a:srgbClr val="FF33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4" autoAdjust="0"/>
    <p:restoredTop sz="84000" autoAdjust="0"/>
  </p:normalViewPr>
  <p:slideViewPr>
    <p:cSldViewPr snapToGrid="0">
      <p:cViewPr varScale="1">
        <p:scale>
          <a:sx n="87" d="100"/>
          <a:sy n="87" d="100"/>
        </p:scale>
        <p:origin x="-18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commentAuthors" Target="commentAuthors.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marisha\Documents\myPapers\multicore-h3\SASP2011\heuristic3_25percentStatic.xlsx" TargetMode="Externa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C:\Users\marisha\Documents\myPapers\multicore-h3\SASP2011\heuristic3_25percentStatic.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oleObject" Target="file:///C:\Users\Marisha\Documents\Research\myPapers\multicore\ICCD2011\heuristic3_25percentStatic.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763555752159695"/>
          <c:y val="0.0359341287219552"/>
          <c:w val="0.923644424784031"/>
          <c:h val="0.625780770289443"/>
        </c:manualLayout>
      </c:layout>
      <c:barChart>
        <c:barDir val="col"/>
        <c:grouping val="clustered"/>
        <c:varyColors val="0"/>
        <c:ser>
          <c:idx val="1"/>
          <c:order val="0"/>
          <c:tx>
            <c:strRef>
              <c:f>graphs!$A$21</c:f>
              <c:strCache>
                <c:ptCount val="1"/>
                <c:pt idx="0">
                  <c:v>dual core (optimal)</c:v>
                </c:pt>
              </c:strCache>
            </c:strRef>
          </c:tx>
          <c:invertIfNegative val="0"/>
          <c:cat>
            <c:strRef>
              <c:f>graphs!$B$19:$M$19</c:f>
              <c:strCache>
                <c:ptCount val="12"/>
                <c:pt idx="0">
                  <c:v>cholesky </c:v>
                </c:pt>
                <c:pt idx="1">
                  <c:v>fft </c:v>
                </c:pt>
                <c:pt idx="2">
                  <c:v>lucon </c:v>
                </c:pt>
                <c:pt idx="3">
                  <c:v>lunon </c:v>
                </c:pt>
                <c:pt idx="4">
                  <c:v>ocean-con </c:v>
                </c:pt>
                <c:pt idx="5">
                  <c:v>ocean-non </c:v>
                </c:pt>
                <c:pt idx="6">
                  <c:v>radiosity </c:v>
                </c:pt>
                <c:pt idx="7">
                  <c:v>radix </c:v>
                </c:pt>
                <c:pt idx="8">
                  <c:v>raytrace </c:v>
                </c:pt>
                <c:pt idx="9">
                  <c:v>water-nsquared </c:v>
                </c:pt>
                <c:pt idx="10">
                  <c:v>water-spatial </c:v>
                </c:pt>
                <c:pt idx="11">
                  <c:v>Avg </c:v>
                </c:pt>
              </c:strCache>
            </c:strRef>
          </c:cat>
          <c:val>
            <c:numRef>
              <c:f>graphs!$B$21:$M$21</c:f>
              <c:numCache>
                <c:formatCode>0.00%</c:formatCode>
                <c:ptCount val="12"/>
                <c:pt idx="0">
                  <c:v>0.0951846127394947</c:v>
                </c:pt>
                <c:pt idx="1">
                  <c:v>0.180217952818217</c:v>
                </c:pt>
                <c:pt idx="2">
                  <c:v>0.374468255195798</c:v>
                </c:pt>
                <c:pt idx="3">
                  <c:v>0.211497564809439</c:v>
                </c:pt>
                <c:pt idx="4">
                  <c:v>0.143944769694898</c:v>
                </c:pt>
                <c:pt idx="5">
                  <c:v>0.014433672997802</c:v>
                </c:pt>
                <c:pt idx="6">
                  <c:v>0.501946354310405</c:v>
                </c:pt>
                <c:pt idx="7">
                  <c:v>0.320002536765911</c:v>
                </c:pt>
                <c:pt idx="8">
                  <c:v>0.266975527025939</c:v>
                </c:pt>
                <c:pt idx="9">
                  <c:v>0.190808708727948</c:v>
                </c:pt>
                <c:pt idx="10">
                  <c:v>0.443213739723477</c:v>
                </c:pt>
                <c:pt idx="11">
                  <c:v>0.254976247420943</c:v>
                </c:pt>
              </c:numCache>
            </c:numRef>
          </c:val>
        </c:ser>
        <c:dLbls>
          <c:showLegendKey val="0"/>
          <c:showVal val="0"/>
          <c:showCatName val="0"/>
          <c:showSerName val="0"/>
          <c:showPercent val="0"/>
          <c:showBubbleSize val="0"/>
        </c:dLbls>
        <c:gapWidth val="150"/>
        <c:axId val="872653608"/>
        <c:axId val="872656648"/>
      </c:barChart>
      <c:catAx>
        <c:axId val="872653608"/>
        <c:scaling>
          <c:orientation val="minMax"/>
        </c:scaling>
        <c:delete val="0"/>
        <c:axPos val="b"/>
        <c:majorTickMark val="out"/>
        <c:minorTickMark val="none"/>
        <c:tickLblPos val="nextTo"/>
        <c:txPr>
          <a:bodyPr/>
          <a:lstStyle/>
          <a:p>
            <a:pPr>
              <a:defRPr sz="1200"/>
            </a:pPr>
            <a:endParaRPr lang="en-US"/>
          </a:p>
        </c:txPr>
        <c:crossAx val="872656648"/>
        <c:crosses val="autoZero"/>
        <c:auto val="1"/>
        <c:lblAlgn val="ctr"/>
        <c:lblOffset val="100"/>
        <c:noMultiLvlLbl val="0"/>
      </c:catAx>
      <c:valAx>
        <c:axId val="872656648"/>
        <c:scaling>
          <c:orientation val="minMax"/>
          <c:max val="1.0"/>
          <c:min val="0.0"/>
        </c:scaling>
        <c:delete val="0"/>
        <c:axPos val="l"/>
        <c:majorGridlines/>
        <c:title>
          <c:tx>
            <c:rich>
              <a:bodyPr rot="-5400000" vert="horz"/>
              <a:lstStyle/>
              <a:p>
                <a:pPr>
                  <a:defRPr sz="1200"/>
                </a:pPr>
                <a:r>
                  <a:rPr lang="en-US" sz="1200" b="0" dirty="0"/>
                  <a:t>Energy Savings (%)</a:t>
                </a:r>
              </a:p>
            </c:rich>
          </c:tx>
          <c:layout>
            <c:manualLayout>
              <c:xMode val="edge"/>
              <c:yMode val="edge"/>
              <c:x val="0.00144867542586781"/>
              <c:y val="0.121533144654532"/>
            </c:manualLayout>
          </c:layout>
          <c:overlay val="0"/>
        </c:title>
        <c:numFmt formatCode="0%" sourceLinked="0"/>
        <c:majorTickMark val="out"/>
        <c:minorTickMark val="none"/>
        <c:tickLblPos val="nextTo"/>
        <c:txPr>
          <a:bodyPr/>
          <a:lstStyle/>
          <a:p>
            <a:pPr>
              <a:defRPr sz="1200"/>
            </a:pPr>
            <a:endParaRPr lang="en-US"/>
          </a:p>
        </c:txPr>
        <c:crossAx val="872653608"/>
        <c:crosses val="autoZero"/>
        <c:crossBetween val="between"/>
        <c:majorUnit val="0.2"/>
      </c:valAx>
    </c:plotArea>
    <c:plotVisOnly val="1"/>
    <c:dispBlanksAs val="gap"/>
    <c:showDLblsOverMax val="0"/>
  </c:chart>
  <c:txPr>
    <a:bodyPr/>
    <a:lstStyle/>
    <a:p>
      <a:pPr>
        <a:defRPr sz="600">
          <a:latin typeface="Times New Roman" pitchFamily="18" charset="0"/>
          <a:cs typeface="Times New Roman" pitchFamily="18"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848024654084702"/>
          <c:y val="0.0414223728769022"/>
          <c:w val="0.891871585610228"/>
          <c:h val="0.587549146162411"/>
        </c:manualLayout>
      </c:layout>
      <c:barChart>
        <c:barDir val="col"/>
        <c:grouping val="clustered"/>
        <c:varyColors val="0"/>
        <c:ser>
          <c:idx val="1"/>
          <c:order val="0"/>
          <c:tx>
            <c:strRef>
              <c:f>graphs!$A$21</c:f>
              <c:strCache>
                <c:ptCount val="1"/>
                <c:pt idx="0">
                  <c:v>dual core (optimal)</c:v>
                </c:pt>
              </c:strCache>
            </c:strRef>
          </c:tx>
          <c:spPr>
            <a:solidFill>
              <a:srgbClr val="2D2D8A">
                <a:lumMod val="60000"/>
                <a:lumOff val="40000"/>
              </a:srgbClr>
            </a:solidFill>
          </c:spPr>
          <c:invertIfNegative val="0"/>
          <c:cat>
            <c:strRef>
              <c:f>graphs!$B$19:$M$19</c:f>
              <c:strCache>
                <c:ptCount val="12"/>
                <c:pt idx="0">
                  <c:v>cholesky </c:v>
                </c:pt>
                <c:pt idx="1">
                  <c:v>fft </c:v>
                </c:pt>
                <c:pt idx="2">
                  <c:v>lucon </c:v>
                </c:pt>
                <c:pt idx="3">
                  <c:v>lunon </c:v>
                </c:pt>
                <c:pt idx="4">
                  <c:v>ocean-con </c:v>
                </c:pt>
                <c:pt idx="5">
                  <c:v>ocean-non </c:v>
                </c:pt>
                <c:pt idx="6">
                  <c:v>radiosity </c:v>
                </c:pt>
                <c:pt idx="7">
                  <c:v>radix </c:v>
                </c:pt>
                <c:pt idx="8">
                  <c:v>raytrace </c:v>
                </c:pt>
                <c:pt idx="9">
                  <c:v>water-nsquared </c:v>
                </c:pt>
                <c:pt idx="10">
                  <c:v>water-spatial </c:v>
                </c:pt>
                <c:pt idx="11">
                  <c:v>Avg </c:v>
                </c:pt>
              </c:strCache>
            </c:strRef>
          </c:cat>
          <c:val>
            <c:numRef>
              <c:f>graphs!$B$21:$M$21</c:f>
              <c:numCache>
                <c:formatCode>0.00%</c:formatCode>
                <c:ptCount val="12"/>
                <c:pt idx="0">
                  <c:v>0.0951846127394947</c:v>
                </c:pt>
                <c:pt idx="1">
                  <c:v>0.180217952818217</c:v>
                </c:pt>
                <c:pt idx="2">
                  <c:v>0.374468255195798</c:v>
                </c:pt>
                <c:pt idx="3">
                  <c:v>0.211497564809439</c:v>
                </c:pt>
                <c:pt idx="4">
                  <c:v>0.143944769694898</c:v>
                </c:pt>
                <c:pt idx="5">
                  <c:v>0.014433672997802</c:v>
                </c:pt>
                <c:pt idx="6">
                  <c:v>0.501946354310405</c:v>
                </c:pt>
                <c:pt idx="7">
                  <c:v>0.320002536765911</c:v>
                </c:pt>
                <c:pt idx="8">
                  <c:v>0.266975527025939</c:v>
                </c:pt>
                <c:pt idx="9">
                  <c:v>0.190808708727947</c:v>
                </c:pt>
                <c:pt idx="10">
                  <c:v>0.443213739723476</c:v>
                </c:pt>
                <c:pt idx="11">
                  <c:v>0.254976247420943</c:v>
                </c:pt>
              </c:numCache>
            </c:numRef>
          </c:val>
        </c:ser>
        <c:ser>
          <c:idx val="2"/>
          <c:order val="1"/>
          <c:tx>
            <c:strRef>
              <c:f>graphs!$A$22</c:f>
              <c:strCache>
                <c:ptCount val="1"/>
                <c:pt idx="0">
                  <c:v>CPACT</c:v>
                </c:pt>
              </c:strCache>
            </c:strRef>
          </c:tx>
          <c:spPr>
            <a:solidFill>
              <a:srgbClr val="FF5050"/>
            </a:solidFill>
          </c:spPr>
          <c:invertIfNegative val="0"/>
          <c:cat>
            <c:strRef>
              <c:f>graphs!$B$19:$M$19</c:f>
              <c:strCache>
                <c:ptCount val="12"/>
                <c:pt idx="0">
                  <c:v>cholesky </c:v>
                </c:pt>
                <c:pt idx="1">
                  <c:v>fft </c:v>
                </c:pt>
                <c:pt idx="2">
                  <c:v>lucon </c:v>
                </c:pt>
                <c:pt idx="3">
                  <c:v>lunon </c:v>
                </c:pt>
                <c:pt idx="4">
                  <c:v>ocean-con </c:v>
                </c:pt>
                <c:pt idx="5">
                  <c:v>ocean-non </c:v>
                </c:pt>
                <c:pt idx="6">
                  <c:v>radiosity </c:v>
                </c:pt>
                <c:pt idx="7">
                  <c:v>radix </c:v>
                </c:pt>
                <c:pt idx="8">
                  <c:v>raytrace </c:v>
                </c:pt>
                <c:pt idx="9">
                  <c:v>water-nsquared </c:v>
                </c:pt>
                <c:pt idx="10">
                  <c:v>water-spatial </c:v>
                </c:pt>
                <c:pt idx="11">
                  <c:v>Avg </c:v>
                </c:pt>
              </c:strCache>
            </c:strRef>
          </c:cat>
          <c:val>
            <c:numRef>
              <c:f>graphs!$B$22:$M$22</c:f>
              <c:numCache>
                <c:formatCode>0.00%</c:formatCode>
                <c:ptCount val="12"/>
                <c:pt idx="0">
                  <c:v>0.0960832219521881</c:v>
                </c:pt>
                <c:pt idx="1">
                  <c:v>0.173817223768172</c:v>
                </c:pt>
                <c:pt idx="2">
                  <c:v>0.371536130403946</c:v>
                </c:pt>
                <c:pt idx="3">
                  <c:v>0.193445714962007</c:v>
                </c:pt>
                <c:pt idx="4">
                  <c:v>0.144198822113616</c:v>
                </c:pt>
                <c:pt idx="5">
                  <c:v>0.019794057826301</c:v>
                </c:pt>
                <c:pt idx="6">
                  <c:v>0.492438069689112</c:v>
                </c:pt>
                <c:pt idx="7">
                  <c:v>0.297712596486527</c:v>
                </c:pt>
                <c:pt idx="8">
                  <c:v>0.261979157508782</c:v>
                </c:pt>
                <c:pt idx="9">
                  <c:v>0.18897177205353</c:v>
                </c:pt>
                <c:pt idx="10">
                  <c:v>0.437812940977484</c:v>
                </c:pt>
                <c:pt idx="11">
                  <c:v>0.243435427976513</c:v>
                </c:pt>
              </c:numCache>
            </c:numRef>
          </c:val>
        </c:ser>
        <c:dLbls>
          <c:showLegendKey val="0"/>
          <c:showVal val="0"/>
          <c:showCatName val="0"/>
          <c:showSerName val="0"/>
          <c:showPercent val="0"/>
          <c:showBubbleSize val="0"/>
        </c:dLbls>
        <c:gapWidth val="150"/>
        <c:axId val="370326760"/>
        <c:axId val="370153528"/>
      </c:barChart>
      <c:catAx>
        <c:axId val="370326760"/>
        <c:scaling>
          <c:orientation val="minMax"/>
        </c:scaling>
        <c:delete val="0"/>
        <c:axPos val="b"/>
        <c:majorTickMark val="out"/>
        <c:minorTickMark val="none"/>
        <c:tickLblPos val="nextTo"/>
        <c:txPr>
          <a:bodyPr/>
          <a:lstStyle/>
          <a:p>
            <a:pPr>
              <a:defRPr sz="1200"/>
            </a:pPr>
            <a:endParaRPr lang="en-US"/>
          </a:p>
        </c:txPr>
        <c:crossAx val="370153528"/>
        <c:crosses val="autoZero"/>
        <c:auto val="1"/>
        <c:lblAlgn val="ctr"/>
        <c:lblOffset val="100"/>
        <c:noMultiLvlLbl val="0"/>
      </c:catAx>
      <c:valAx>
        <c:axId val="370153528"/>
        <c:scaling>
          <c:orientation val="minMax"/>
          <c:max val="1.0"/>
          <c:min val="0.0"/>
        </c:scaling>
        <c:delete val="0"/>
        <c:axPos val="l"/>
        <c:majorGridlines/>
        <c:title>
          <c:tx>
            <c:rich>
              <a:bodyPr rot="-5400000" vert="horz"/>
              <a:lstStyle/>
              <a:p>
                <a:pPr>
                  <a:defRPr sz="1200"/>
                </a:pPr>
                <a:r>
                  <a:rPr lang="en-US" sz="1200" b="0"/>
                  <a:t>Energy Savings (%)</a:t>
                </a:r>
              </a:p>
            </c:rich>
          </c:tx>
          <c:layout>
            <c:manualLayout>
              <c:xMode val="edge"/>
              <c:yMode val="edge"/>
              <c:x val="0.000881574486079581"/>
              <c:y val="0.0948434713203196"/>
            </c:manualLayout>
          </c:layout>
          <c:overlay val="0"/>
        </c:title>
        <c:numFmt formatCode="0%" sourceLinked="0"/>
        <c:majorTickMark val="out"/>
        <c:minorTickMark val="none"/>
        <c:tickLblPos val="nextTo"/>
        <c:txPr>
          <a:bodyPr/>
          <a:lstStyle/>
          <a:p>
            <a:pPr>
              <a:defRPr sz="1200"/>
            </a:pPr>
            <a:endParaRPr lang="en-US"/>
          </a:p>
        </c:txPr>
        <c:crossAx val="370326760"/>
        <c:crosses val="autoZero"/>
        <c:crossBetween val="between"/>
        <c:majorUnit val="0.2"/>
      </c:valAx>
    </c:plotArea>
    <c:legend>
      <c:legendPos val="r"/>
      <c:layout>
        <c:manualLayout>
          <c:xMode val="edge"/>
          <c:yMode val="edge"/>
          <c:x val="0.196581467244716"/>
          <c:y val="0.0673905974399656"/>
          <c:w val="0.651697053881805"/>
          <c:h val="0.0599751472270263"/>
        </c:manualLayout>
      </c:layout>
      <c:overlay val="0"/>
      <c:txPr>
        <a:bodyPr/>
        <a:lstStyle/>
        <a:p>
          <a:pPr>
            <a:defRPr sz="1200"/>
          </a:pPr>
          <a:endParaRPr lang="en-US"/>
        </a:p>
      </c:txPr>
    </c:legend>
    <c:plotVisOnly val="1"/>
    <c:dispBlanksAs val="gap"/>
    <c:showDLblsOverMax val="0"/>
  </c:chart>
  <c:txPr>
    <a:bodyPr/>
    <a:lstStyle/>
    <a:p>
      <a:pPr>
        <a:defRPr sz="600">
          <a:latin typeface="Times New Roman" pitchFamily="18" charset="0"/>
          <a:cs typeface="Times New Roman" pitchFamily="18"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1893482064742"/>
          <c:y val="0.101800903728959"/>
          <c:w val="0.869674540682419"/>
          <c:h val="0.534481585539338"/>
        </c:manualLayout>
      </c:layout>
      <c:barChart>
        <c:barDir val="col"/>
        <c:grouping val="clustered"/>
        <c:varyColors val="0"/>
        <c:ser>
          <c:idx val="1"/>
          <c:order val="0"/>
          <c:tx>
            <c:strRef>
              <c:f>graphs!$A$103</c:f>
              <c:strCache>
                <c:ptCount val="1"/>
                <c:pt idx="0">
                  <c:v>dual core (optimal)</c:v>
                </c:pt>
              </c:strCache>
            </c:strRef>
          </c:tx>
          <c:invertIfNegative val="0"/>
          <c:cat>
            <c:strRef>
              <c:f>graphs!$B$101:$M$101</c:f>
              <c:strCache>
                <c:ptCount val="12"/>
                <c:pt idx="0">
                  <c:v>cholesky </c:v>
                </c:pt>
                <c:pt idx="1">
                  <c:v>fft </c:v>
                </c:pt>
                <c:pt idx="2">
                  <c:v>lucon </c:v>
                </c:pt>
                <c:pt idx="3">
                  <c:v>lunon </c:v>
                </c:pt>
                <c:pt idx="4">
                  <c:v>ocean-con </c:v>
                </c:pt>
                <c:pt idx="5">
                  <c:v>ocean-non </c:v>
                </c:pt>
                <c:pt idx="6">
                  <c:v>radiosity </c:v>
                </c:pt>
                <c:pt idx="7">
                  <c:v>radix </c:v>
                </c:pt>
                <c:pt idx="8">
                  <c:v>raytrace </c:v>
                </c:pt>
                <c:pt idx="9">
                  <c:v>water-nsquared </c:v>
                </c:pt>
                <c:pt idx="10">
                  <c:v>water-spatial </c:v>
                </c:pt>
                <c:pt idx="11">
                  <c:v>Avg </c:v>
                </c:pt>
              </c:strCache>
            </c:strRef>
          </c:cat>
          <c:val>
            <c:numRef>
              <c:f>graphs!$B$103:$M$103</c:f>
              <c:numCache>
                <c:formatCode>0.00%</c:formatCode>
                <c:ptCount val="12"/>
                <c:pt idx="0">
                  <c:v>1.060073460325434</c:v>
                </c:pt>
                <c:pt idx="1">
                  <c:v>1.06957556488313</c:v>
                </c:pt>
                <c:pt idx="2">
                  <c:v>1.048168967877373</c:v>
                </c:pt>
                <c:pt idx="3">
                  <c:v>1.058478670777203</c:v>
                </c:pt>
                <c:pt idx="4">
                  <c:v>1.041034905704374</c:v>
                </c:pt>
                <c:pt idx="5">
                  <c:v>0.987611394268564</c:v>
                </c:pt>
                <c:pt idx="6">
                  <c:v>0.951403360130487</c:v>
                </c:pt>
                <c:pt idx="7">
                  <c:v>1.1229236225431</c:v>
                </c:pt>
                <c:pt idx="8">
                  <c:v>1.123335709256252</c:v>
                </c:pt>
                <c:pt idx="9">
                  <c:v>1.10913990650473</c:v>
                </c:pt>
                <c:pt idx="10">
                  <c:v>1.144965993577506</c:v>
                </c:pt>
                <c:pt idx="11">
                  <c:v>1.055415378540886</c:v>
                </c:pt>
              </c:numCache>
            </c:numRef>
          </c:val>
        </c:ser>
        <c:ser>
          <c:idx val="2"/>
          <c:order val="1"/>
          <c:tx>
            <c:strRef>
              <c:f>graphs!$A$104</c:f>
              <c:strCache>
                <c:ptCount val="1"/>
                <c:pt idx="0">
                  <c:v>CPACT</c:v>
                </c:pt>
              </c:strCache>
            </c:strRef>
          </c:tx>
          <c:invertIfNegative val="0"/>
          <c:cat>
            <c:strRef>
              <c:f>graphs!$B$101:$M$101</c:f>
              <c:strCache>
                <c:ptCount val="12"/>
                <c:pt idx="0">
                  <c:v>cholesky </c:v>
                </c:pt>
                <c:pt idx="1">
                  <c:v>fft </c:v>
                </c:pt>
                <c:pt idx="2">
                  <c:v>lucon </c:v>
                </c:pt>
                <c:pt idx="3">
                  <c:v>lunon </c:v>
                </c:pt>
                <c:pt idx="4">
                  <c:v>ocean-con </c:v>
                </c:pt>
                <c:pt idx="5">
                  <c:v>ocean-non </c:v>
                </c:pt>
                <c:pt idx="6">
                  <c:v>radiosity </c:v>
                </c:pt>
                <c:pt idx="7">
                  <c:v>radix </c:v>
                </c:pt>
                <c:pt idx="8">
                  <c:v>raytrace </c:v>
                </c:pt>
                <c:pt idx="9">
                  <c:v>water-nsquared </c:v>
                </c:pt>
                <c:pt idx="10">
                  <c:v>water-spatial </c:v>
                </c:pt>
                <c:pt idx="11">
                  <c:v>Avg </c:v>
                </c:pt>
              </c:strCache>
            </c:strRef>
          </c:cat>
          <c:val>
            <c:numRef>
              <c:f>graphs!$B$104:$M$104</c:f>
              <c:numCache>
                <c:formatCode>0.00%</c:formatCode>
                <c:ptCount val="12"/>
                <c:pt idx="0">
                  <c:v>1.060075819921768</c:v>
                </c:pt>
                <c:pt idx="1">
                  <c:v>1.06961484618457</c:v>
                </c:pt>
                <c:pt idx="2">
                  <c:v>1.048172754691595</c:v>
                </c:pt>
                <c:pt idx="3">
                  <c:v>1.058510972772433</c:v>
                </c:pt>
                <c:pt idx="4">
                  <c:v>1.04103594176042</c:v>
                </c:pt>
                <c:pt idx="5">
                  <c:v>1.105574919363558</c:v>
                </c:pt>
                <c:pt idx="6">
                  <c:v>1.013696130130165</c:v>
                </c:pt>
                <c:pt idx="7">
                  <c:v>1.122959935386388</c:v>
                </c:pt>
                <c:pt idx="8">
                  <c:v>1.123341581613002</c:v>
                </c:pt>
                <c:pt idx="9">
                  <c:v>1.109145087503706</c:v>
                </c:pt>
                <c:pt idx="10">
                  <c:v>1.144971177430692</c:v>
                </c:pt>
                <c:pt idx="11">
                  <c:v>1.081554469705298</c:v>
                </c:pt>
              </c:numCache>
            </c:numRef>
          </c:val>
        </c:ser>
        <c:ser>
          <c:idx val="4"/>
          <c:order val="2"/>
          <c:tx>
            <c:strRef>
              <c:f>graphs!$A$106</c:f>
              <c:strCache>
                <c:ptCount val="1"/>
                <c:pt idx="0">
                  <c:v>CPACT % of cycles</c:v>
                </c:pt>
              </c:strCache>
            </c:strRef>
          </c:tx>
          <c:invertIfNegative val="0"/>
          <c:cat>
            <c:strRef>
              <c:f>graphs!$B$101:$M$101</c:f>
              <c:strCache>
                <c:ptCount val="12"/>
                <c:pt idx="0">
                  <c:v>cholesky </c:v>
                </c:pt>
                <c:pt idx="1">
                  <c:v>fft </c:v>
                </c:pt>
                <c:pt idx="2">
                  <c:v>lucon </c:v>
                </c:pt>
                <c:pt idx="3">
                  <c:v>lunon </c:v>
                </c:pt>
                <c:pt idx="4">
                  <c:v>ocean-con </c:v>
                </c:pt>
                <c:pt idx="5">
                  <c:v>ocean-non </c:v>
                </c:pt>
                <c:pt idx="6">
                  <c:v>radiosity </c:v>
                </c:pt>
                <c:pt idx="7">
                  <c:v>radix </c:v>
                </c:pt>
                <c:pt idx="8">
                  <c:v>raytrace </c:v>
                </c:pt>
                <c:pt idx="9">
                  <c:v>water-nsquared </c:v>
                </c:pt>
                <c:pt idx="10">
                  <c:v>water-spatial </c:v>
                </c:pt>
                <c:pt idx="11">
                  <c:v>Avg </c:v>
                </c:pt>
              </c:strCache>
            </c:strRef>
          </c:cat>
          <c:val>
            <c:numRef>
              <c:f>graphs!$B$106:$M$106</c:f>
              <c:numCache>
                <c:formatCode>0.00%</c:formatCode>
                <c:ptCount val="12"/>
                <c:pt idx="0">
                  <c:v>0.62219984418025</c:v>
                </c:pt>
                <c:pt idx="1">
                  <c:v>0.941863416071785</c:v>
                </c:pt>
                <c:pt idx="2">
                  <c:v>0.550632307674099</c:v>
                </c:pt>
                <c:pt idx="3">
                  <c:v>0.675199666368782</c:v>
                </c:pt>
                <c:pt idx="4">
                  <c:v>0.521718512830376</c:v>
                </c:pt>
                <c:pt idx="5">
                  <c:v>0.487622632425521</c:v>
                </c:pt>
                <c:pt idx="6">
                  <c:v>0.610975444388092</c:v>
                </c:pt>
                <c:pt idx="7">
                  <c:v>0.573543590033487</c:v>
                </c:pt>
                <c:pt idx="8">
                  <c:v>0.728062407296058</c:v>
                </c:pt>
                <c:pt idx="9">
                  <c:v>0.589687365117233</c:v>
                </c:pt>
                <c:pt idx="10">
                  <c:v>0.557338050517797</c:v>
                </c:pt>
                <c:pt idx="11">
                  <c:v>0.623531203354864</c:v>
                </c:pt>
              </c:numCache>
            </c:numRef>
          </c:val>
        </c:ser>
        <c:dLbls>
          <c:showLegendKey val="0"/>
          <c:showVal val="0"/>
          <c:showCatName val="0"/>
          <c:showSerName val="0"/>
          <c:showPercent val="0"/>
          <c:showBubbleSize val="0"/>
        </c:dLbls>
        <c:gapWidth val="150"/>
        <c:axId val="653111144"/>
        <c:axId val="653104664"/>
      </c:barChart>
      <c:catAx>
        <c:axId val="653111144"/>
        <c:scaling>
          <c:orientation val="minMax"/>
        </c:scaling>
        <c:delete val="0"/>
        <c:axPos val="b"/>
        <c:majorTickMark val="out"/>
        <c:minorTickMark val="none"/>
        <c:tickLblPos val="nextTo"/>
        <c:txPr>
          <a:bodyPr/>
          <a:lstStyle/>
          <a:p>
            <a:pPr>
              <a:defRPr sz="1200">
                <a:latin typeface="Times New Roman" pitchFamily="18" charset="0"/>
                <a:cs typeface="Times New Roman" pitchFamily="18" charset="0"/>
              </a:defRPr>
            </a:pPr>
            <a:endParaRPr lang="en-US"/>
          </a:p>
        </c:txPr>
        <c:crossAx val="653104664"/>
        <c:crosses val="autoZero"/>
        <c:auto val="1"/>
        <c:lblAlgn val="ctr"/>
        <c:lblOffset val="100"/>
        <c:noMultiLvlLbl val="0"/>
      </c:catAx>
      <c:valAx>
        <c:axId val="653104664"/>
        <c:scaling>
          <c:orientation val="minMax"/>
          <c:max val="1.2"/>
        </c:scaling>
        <c:delete val="0"/>
        <c:axPos val="l"/>
        <c:majorGridlines/>
        <c:title>
          <c:tx>
            <c:rich>
              <a:bodyPr rot="-5400000" vert="horz"/>
              <a:lstStyle/>
              <a:p>
                <a:pPr>
                  <a:defRPr sz="1200"/>
                </a:pPr>
                <a:r>
                  <a:rPr lang="en-US" sz="1200" b="0">
                    <a:latin typeface="Times New Roman" pitchFamily="18" charset="0"/>
                    <a:cs typeface="Times New Roman" pitchFamily="18" charset="0"/>
                  </a:rPr>
                  <a:t>Normalized Performance</a:t>
                </a:r>
              </a:p>
            </c:rich>
          </c:tx>
          <c:layout>
            <c:manualLayout>
              <c:xMode val="edge"/>
              <c:yMode val="edge"/>
              <c:x val="0.00637015236327384"/>
              <c:y val="0.0879805456588656"/>
            </c:manualLayout>
          </c:layout>
          <c:overlay val="0"/>
        </c:title>
        <c:numFmt formatCode="0%" sourceLinked="0"/>
        <c:majorTickMark val="out"/>
        <c:minorTickMark val="none"/>
        <c:tickLblPos val="nextTo"/>
        <c:txPr>
          <a:bodyPr/>
          <a:lstStyle/>
          <a:p>
            <a:pPr>
              <a:defRPr sz="1200">
                <a:latin typeface="Times New Roman" pitchFamily="18" charset="0"/>
                <a:cs typeface="Times New Roman" pitchFamily="18" charset="0"/>
              </a:defRPr>
            </a:pPr>
            <a:endParaRPr lang="en-US"/>
          </a:p>
        </c:txPr>
        <c:crossAx val="653111144"/>
        <c:crosses val="autoZero"/>
        <c:crossBetween val="between"/>
      </c:valAx>
    </c:plotArea>
    <c:legend>
      <c:legendPos val="r"/>
      <c:layout>
        <c:manualLayout>
          <c:xMode val="edge"/>
          <c:yMode val="edge"/>
          <c:x val="0.0"/>
          <c:y val="0.00719275368922785"/>
          <c:w val="0.997391985616776"/>
          <c:h val="0.070912573992107"/>
        </c:manualLayout>
      </c:layout>
      <c:overlay val="0"/>
      <c:txPr>
        <a:bodyPr/>
        <a:lstStyle/>
        <a:p>
          <a:pPr>
            <a:defRPr sz="1200">
              <a:latin typeface="Times New Roman" pitchFamily="18" charset="0"/>
              <a:cs typeface="Times New Roman" pitchFamily="18" charset="0"/>
            </a:defRPr>
          </a:pPr>
          <a:endParaRPr lang="en-US"/>
        </a:p>
      </c:txPr>
    </c:legend>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CAB87F-5E47-4D7E-994E-7AC8DDEF5039}" type="doc">
      <dgm:prSet loTypeId="urn:microsoft.com/office/officeart/2005/8/layout/process1" loCatId="process" qsTypeId="urn:microsoft.com/office/officeart/2005/8/quickstyle/simple1" qsCatId="simple" csTypeId="urn:microsoft.com/office/officeart/2005/8/colors/accent1_2" csCatId="accent1" phldr="1"/>
      <dgm:spPr/>
    </dgm:pt>
    <dgm:pt modelId="{152EF39E-98E6-44BF-A9BD-E1B4A04B9561}">
      <dgm:prSet phldrT="[Text]" custT="1"/>
      <dgm:spPr>
        <a:solidFill>
          <a:srgbClr val="FF5050"/>
        </a:solidFill>
      </dgm:spPr>
      <dgm:t>
        <a:bodyPr/>
        <a:lstStyle/>
        <a:p>
          <a:r>
            <a:rPr lang="en-US" sz="1600" dirty="0" smtClean="0"/>
            <a:t>Initial Impact Ordered Tuning</a:t>
          </a:r>
        </a:p>
        <a:p>
          <a:r>
            <a:rPr lang="en-US" sz="1100" dirty="0" smtClean="0"/>
            <a:t>(Zhang ‘03)</a:t>
          </a:r>
          <a:endParaRPr lang="en-US" sz="1100" dirty="0"/>
        </a:p>
      </dgm:t>
    </dgm:pt>
    <dgm:pt modelId="{DED401BA-AFFA-4CAC-9E68-226F12A57E22}" type="parTrans" cxnId="{FED81F7F-9885-435C-AE7E-AB9BE1EC6FA0}">
      <dgm:prSet/>
      <dgm:spPr/>
      <dgm:t>
        <a:bodyPr/>
        <a:lstStyle/>
        <a:p>
          <a:endParaRPr lang="en-US"/>
        </a:p>
      </dgm:t>
    </dgm:pt>
    <dgm:pt modelId="{AE58EF07-AAAC-4217-B68B-8B49041B2B4C}" type="sibTrans" cxnId="{FED81F7F-9885-435C-AE7E-AB9BE1EC6FA0}">
      <dgm:prSet/>
      <dgm:spPr>
        <a:solidFill>
          <a:schemeClr val="accent5">
            <a:lumMod val="50000"/>
          </a:schemeClr>
        </a:solidFill>
      </dgm:spPr>
      <dgm:t>
        <a:bodyPr/>
        <a:lstStyle/>
        <a:p>
          <a:endParaRPr lang="en-US"/>
        </a:p>
      </dgm:t>
    </dgm:pt>
    <dgm:pt modelId="{96435682-38FA-4D73-90E0-14BB82794D59}">
      <dgm:prSet phldrT="[Text]"/>
      <dgm:spPr>
        <a:solidFill>
          <a:srgbClr val="92D050"/>
        </a:solidFill>
      </dgm:spPr>
      <dgm:t>
        <a:bodyPr/>
        <a:lstStyle/>
        <a:p>
          <a:r>
            <a:rPr lang="en-US" dirty="0" smtClean="0"/>
            <a:t>Size Adjustment</a:t>
          </a:r>
          <a:endParaRPr lang="en-US" dirty="0"/>
        </a:p>
      </dgm:t>
    </dgm:pt>
    <dgm:pt modelId="{E979545C-45AF-4785-91A2-EC8BD16546BF}" type="parTrans" cxnId="{0BB2889E-4FA5-4C28-8FB4-521A5706DF00}">
      <dgm:prSet/>
      <dgm:spPr/>
      <dgm:t>
        <a:bodyPr/>
        <a:lstStyle/>
        <a:p>
          <a:endParaRPr lang="en-US"/>
        </a:p>
      </dgm:t>
    </dgm:pt>
    <dgm:pt modelId="{34267422-4A1A-4C3B-A02D-13A5F0E5A3BB}" type="sibTrans" cxnId="{0BB2889E-4FA5-4C28-8FB4-521A5706DF00}">
      <dgm:prSet/>
      <dgm:spPr>
        <a:solidFill>
          <a:schemeClr val="accent5">
            <a:lumMod val="50000"/>
          </a:schemeClr>
        </a:solidFill>
      </dgm:spPr>
      <dgm:t>
        <a:bodyPr/>
        <a:lstStyle/>
        <a:p>
          <a:endParaRPr lang="en-US"/>
        </a:p>
      </dgm:t>
    </dgm:pt>
    <dgm:pt modelId="{594F57F8-2B81-4F3D-92F5-3B8F5B5E4408}">
      <dgm:prSet phldrT="[Text]"/>
      <dgm:spPr>
        <a:solidFill>
          <a:srgbClr val="CC66FF"/>
        </a:solidFill>
      </dgm:spPr>
      <dgm:t>
        <a:bodyPr/>
        <a:lstStyle/>
        <a:p>
          <a:r>
            <a:rPr lang="en-US" dirty="0" smtClean="0"/>
            <a:t>Final Parameter Adjustment</a:t>
          </a:r>
          <a:endParaRPr lang="en-US" dirty="0"/>
        </a:p>
      </dgm:t>
    </dgm:pt>
    <dgm:pt modelId="{1E965187-EE9A-4350-AD6F-5FEB19DF3E41}" type="parTrans" cxnId="{3EDBDC3F-D41E-4915-A8D1-3D8EDCD93EA6}">
      <dgm:prSet/>
      <dgm:spPr/>
      <dgm:t>
        <a:bodyPr/>
        <a:lstStyle/>
        <a:p>
          <a:endParaRPr lang="en-US"/>
        </a:p>
      </dgm:t>
    </dgm:pt>
    <dgm:pt modelId="{4F8264B9-644C-46F3-A8EF-96F89735A59B}" type="sibTrans" cxnId="{3EDBDC3F-D41E-4915-A8D1-3D8EDCD93EA6}">
      <dgm:prSet/>
      <dgm:spPr/>
      <dgm:t>
        <a:bodyPr/>
        <a:lstStyle/>
        <a:p>
          <a:endParaRPr lang="en-US"/>
        </a:p>
      </dgm:t>
    </dgm:pt>
    <dgm:pt modelId="{CB18E54F-EEA6-48FA-80F4-FCE63FEAC7FF}" type="pres">
      <dgm:prSet presAssocID="{76CAB87F-5E47-4D7E-994E-7AC8DDEF5039}" presName="Name0" presStyleCnt="0">
        <dgm:presLayoutVars>
          <dgm:dir/>
          <dgm:resizeHandles val="exact"/>
        </dgm:presLayoutVars>
      </dgm:prSet>
      <dgm:spPr/>
    </dgm:pt>
    <dgm:pt modelId="{62EAD230-E29F-43CA-8743-832D2F9DCD00}" type="pres">
      <dgm:prSet presAssocID="{152EF39E-98E6-44BF-A9BD-E1B4A04B9561}" presName="node" presStyleLbl="node1" presStyleIdx="0" presStyleCnt="3">
        <dgm:presLayoutVars>
          <dgm:bulletEnabled val="1"/>
        </dgm:presLayoutVars>
      </dgm:prSet>
      <dgm:spPr/>
      <dgm:t>
        <a:bodyPr/>
        <a:lstStyle/>
        <a:p>
          <a:endParaRPr lang="en-US"/>
        </a:p>
      </dgm:t>
    </dgm:pt>
    <dgm:pt modelId="{B05F2F50-2038-4C1D-8C14-E491E5EA9225}" type="pres">
      <dgm:prSet presAssocID="{AE58EF07-AAAC-4217-B68B-8B49041B2B4C}" presName="sibTrans" presStyleLbl="sibTrans2D1" presStyleIdx="0" presStyleCnt="2"/>
      <dgm:spPr/>
      <dgm:t>
        <a:bodyPr/>
        <a:lstStyle/>
        <a:p>
          <a:endParaRPr lang="en-US"/>
        </a:p>
      </dgm:t>
    </dgm:pt>
    <dgm:pt modelId="{44628650-83E8-41F8-B4AA-2B905BEB25FB}" type="pres">
      <dgm:prSet presAssocID="{AE58EF07-AAAC-4217-B68B-8B49041B2B4C}" presName="connectorText" presStyleLbl="sibTrans2D1" presStyleIdx="0" presStyleCnt="2"/>
      <dgm:spPr/>
      <dgm:t>
        <a:bodyPr/>
        <a:lstStyle/>
        <a:p>
          <a:endParaRPr lang="en-US"/>
        </a:p>
      </dgm:t>
    </dgm:pt>
    <dgm:pt modelId="{697EF8C0-4FA3-49A2-9662-C0388C7CB7DC}" type="pres">
      <dgm:prSet presAssocID="{96435682-38FA-4D73-90E0-14BB82794D59}" presName="node" presStyleLbl="node1" presStyleIdx="1" presStyleCnt="3">
        <dgm:presLayoutVars>
          <dgm:bulletEnabled val="1"/>
        </dgm:presLayoutVars>
      </dgm:prSet>
      <dgm:spPr/>
      <dgm:t>
        <a:bodyPr/>
        <a:lstStyle/>
        <a:p>
          <a:endParaRPr lang="en-US"/>
        </a:p>
      </dgm:t>
    </dgm:pt>
    <dgm:pt modelId="{26CA299C-D62B-489C-8C9E-0AD120B540F2}" type="pres">
      <dgm:prSet presAssocID="{34267422-4A1A-4C3B-A02D-13A5F0E5A3BB}" presName="sibTrans" presStyleLbl="sibTrans2D1" presStyleIdx="1" presStyleCnt="2"/>
      <dgm:spPr/>
      <dgm:t>
        <a:bodyPr/>
        <a:lstStyle/>
        <a:p>
          <a:endParaRPr lang="en-US"/>
        </a:p>
      </dgm:t>
    </dgm:pt>
    <dgm:pt modelId="{DBE56998-72B4-48F1-868D-4264A0418540}" type="pres">
      <dgm:prSet presAssocID="{34267422-4A1A-4C3B-A02D-13A5F0E5A3BB}" presName="connectorText" presStyleLbl="sibTrans2D1" presStyleIdx="1" presStyleCnt="2"/>
      <dgm:spPr/>
      <dgm:t>
        <a:bodyPr/>
        <a:lstStyle/>
        <a:p>
          <a:endParaRPr lang="en-US"/>
        </a:p>
      </dgm:t>
    </dgm:pt>
    <dgm:pt modelId="{0A81AB98-0891-48B6-8F01-DD68BAB2B3D0}" type="pres">
      <dgm:prSet presAssocID="{594F57F8-2B81-4F3D-92F5-3B8F5B5E4408}" presName="node" presStyleLbl="node1" presStyleIdx="2" presStyleCnt="3">
        <dgm:presLayoutVars>
          <dgm:bulletEnabled val="1"/>
        </dgm:presLayoutVars>
      </dgm:prSet>
      <dgm:spPr/>
      <dgm:t>
        <a:bodyPr/>
        <a:lstStyle/>
        <a:p>
          <a:endParaRPr lang="en-US"/>
        </a:p>
      </dgm:t>
    </dgm:pt>
  </dgm:ptLst>
  <dgm:cxnLst>
    <dgm:cxn modelId="{95ADBC10-8407-455E-9DEC-41624474F408}" type="presOf" srcId="{76CAB87F-5E47-4D7E-994E-7AC8DDEF5039}" destId="{CB18E54F-EEA6-48FA-80F4-FCE63FEAC7FF}" srcOrd="0" destOrd="0" presId="urn:microsoft.com/office/officeart/2005/8/layout/process1"/>
    <dgm:cxn modelId="{0BB2889E-4FA5-4C28-8FB4-521A5706DF00}" srcId="{76CAB87F-5E47-4D7E-994E-7AC8DDEF5039}" destId="{96435682-38FA-4D73-90E0-14BB82794D59}" srcOrd="1" destOrd="0" parTransId="{E979545C-45AF-4785-91A2-EC8BD16546BF}" sibTransId="{34267422-4A1A-4C3B-A02D-13A5F0E5A3BB}"/>
    <dgm:cxn modelId="{F24773CB-21B6-448D-8971-0B4AEA5A8C36}" type="presOf" srcId="{AE58EF07-AAAC-4217-B68B-8B49041B2B4C}" destId="{B05F2F50-2038-4C1D-8C14-E491E5EA9225}" srcOrd="0" destOrd="0" presId="urn:microsoft.com/office/officeart/2005/8/layout/process1"/>
    <dgm:cxn modelId="{03BA9588-15A9-419C-9F9B-813E51A6F79A}" type="presOf" srcId="{152EF39E-98E6-44BF-A9BD-E1B4A04B9561}" destId="{62EAD230-E29F-43CA-8743-832D2F9DCD00}" srcOrd="0" destOrd="0" presId="urn:microsoft.com/office/officeart/2005/8/layout/process1"/>
    <dgm:cxn modelId="{FED81F7F-9885-435C-AE7E-AB9BE1EC6FA0}" srcId="{76CAB87F-5E47-4D7E-994E-7AC8DDEF5039}" destId="{152EF39E-98E6-44BF-A9BD-E1B4A04B9561}" srcOrd="0" destOrd="0" parTransId="{DED401BA-AFFA-4CAC-9E68-226F12A57E22}" sibTransId="{AE58EF07-AAAC-4217-B68B-8B49041B2B4C}"/>
    <dgm:cxn modelId="{2CF380A7-8B1E-4C3A-8CA1-6DD17237FC08}" type="presOf" srcId="{AE58EF07-AAAC-4217-B68B-8B49041B2B4C}" destId="{44628650-83E8-41F8-B4AA-2B905BEB25FB}" srcOrd="1" destOrd="0" presId="urn:microsoft.com/office/officeart/2005/8/layout/process1"/>
    <dgm:cxn modelId="{614A133F-A5D6-485B-BCDE-0F5B35AE59AC}" type="presOf" srcId="{34267422-4A1A-4C3B-A02D-13A5F0E5A3BB}" destId="{26CA299C-D62B-489C-8C9E-0AD120B540F2}" srcOrd="0" destOrd="0" presId="urn:microsoft.com/office/officeart/2005/8/layout/process1"/>
    <dgm:cxn modelId="{0084A047-263E-493E-B160-865C676E652A}" type="presOf" srcId="{96435682-38FA-4D73-90E0-14BB82794D59}" destId="{697EF8C0-4FA3-49A2-9662-C0388C7CB7DC}" srcOrd="0" destOrd="0" presId="urn:microsoft.com/office/officeart/2005/8/layout/process1"/>
    <dgm:cxn modelId="{6D67C051-9D47-4361-9DF1-1B68CF101F01}" type="presOf" srcId="{594F57F8-2B81-4F3D-92F5-3B8F5B5E4408}" destId="{0A81AB98-0891-48B6-8F01-DD68BAB2B3D0}" srcOrd="0" destOrd="0" presId="urn:microsoft.com/office/officeart/2005/8/layout/process1"/>
    <dgm:cxn modelId="{3EDBDC3F-D41E-4915-A8D1-3D8EDCD93EA6}" srcId="{76CAB87F-5E47-4D7E-994E-7AC8DDEF5039}" destId="{594F57F8-2B81-4F3D-92F5-3B8F5B5E4408}" srcOrd="2" destOrd="0" parTransId="{1E965187-EE9A-4350-AD6F-5FEB19DF3E41}" sibTransId="{4F8264B9-644C-46F3-A8EF-96F89735A59B}"/>
    <dgm:cxn modelId="{375125DC-2075-472D-90DF-59DB45BF4A2D}" type="presOf" srcId="{34267422-4A1A-4C3B-A02D-13A5F0E5A3BB}" destId="{DBE56998-72B4-48F1-868D-4264A0418540}" srcOrd="1" destOrd="0" presId="urn:microsoft.com/office/officeart/2005/8/layout/process1"/>
    <dgm:cxn modelId="{48E0A8FB-03CE-421C-965F-765BB3636BFC}" type="presParOf" srcId="{CB18E54F-EEA6-48FA-80F4-FCE63FEAC7FF}" destId="{62EAD230-E29F-43CA-8743-832D2F9DCD00}" srcOrd="0" destOrd="0" presId="urn:microsoft.com/office/officeart/2005/8/layout/process1"/>
    <dgm:cxn modelId="{CF347622-7820-4513-AFB9-0B6FBC5A299C}" type="presParOf" srcId="{CB18E54F-EEA6-48FA-80F4-FCE63FEAC7FF}" destId="{B05F2F50-2038-4C1D-8C14-E491E5EA9225}" srcOrd="1" destOrd="0" presId="urn:microsoft.com/office/officeart/2005/8/layout/process1"/>
    <dgm:cxn modelId="{51D890B2-F78A-45E0-AE4E-03B5E92EE3FA}" type="presParOf" srcId="{B05F2F50-2038-4C1D-8C14-E491E5EA9225}" destId="{44628650-83E8-41F8-B4AA-2B905BEB25FB}" srcOrd="0" destOrd="0" presId="urn:microsoft.com/office/officeart/2005/8/layout/process1"/>
    <dgm:cxn modelId="{752F2C13-0990-4D98-8F70-FC9642D49CFC}" type="presParOf" srcId="{CB18E54F-EEA6-48FA-80F4-FCE63FEAC7FF}" destId="{697EF8C0-4FA3-49A2-9662-C0388C7CB7DC}" srcOrd="2" destOrd="0" presId="urn:microsoft.com/office/officeart/2005/8/layout/process1"/>
    <dgm:cxn modelId="{42A370FB-3D8D-4855-831D-ABFA8BE1F59E}" type="presParOf" srcId="{CB18E54F-EEA6-48FA-80F4-FCE63FEAC7FF}" destId="{26CA299C-D62B-489C-8C9E-0AD120B540F2}" srcOrd="3" destOrd="0" presId="urn:microsoft.com/office/officeart/2005/8/layout/process1"/>
    <dgm:cxn modelId="{6B67B6B8-E799-42E0-A01C-BE7477C6EF76}" type="presParOf" srcId="{26CA299C-D62B-489C-8C9E-0AD120B540F2}" destId="{DBE56998-72B4-48F1-868D-4264A0418540}" srcOrd="0" destOrd="0" presId="urn:microsoft.com/office/officeart/2005/8/layout/process1"/>
    <dgm:cxn modelId="{F711A6F0-F251-4A76-A0B1-C75DC4D5B0B6}" type="presParOf" srcId="{CB18E54F-EEA6-48FA-80F4-FCE63FEAC7FF}" destId="{0A81AB98-0891-48B6-8F01-DD68BAB2B3D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270A1C9-11F3-4302-817C-0425F5D6CD87}"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en-US"/>
        </a:p>
      </dgm:t>
    </dgm:pt>
    <dgm:pt modelId="{8E0D1CFB-AA73-4468-AA05-F9EE2F7FCC85}">
      <dgm:prSet phldrT="[Text]" custT="1"/>
      <dgm:spPr>
        <a:solidFill>
          <a:srgbClr val="FF3300"/>
        </a:solidFill>
      </dgm:spPr>
      <dgm:t>
        <a:bodyPr/>
        <a:lstStyle/>
        <a:p>
          <a:r>
            <a:rPr lang="en-US" sz="1600" dirty="0" smtClean="0"/>
            <a:t>Stop tuning</a:t>
          </a:r>
          <a:endParaRPr lang="en-US" sz="1600" dirty="0"/>
        </a:p>
      </dgm:t>
    </dgm:pt>
    <dgm:pt modelId="{BD71A983-2CA9-4223-B3CA-30611A30FA61}" type="parTrans" cxnId="{C2B0CB70-35B3-4D41-AEA1-BF1309E1B472}">
      <dgm:prSet/>
      <dgm:spPr/>
      <dgm:t>
        <a:bodyPr/>
        <a:lstStyle/>
        <a:p>
          <a:endParaRPr lang="en-US"/>
        </a:p>
      </dgm:t>
    </dgm:pt>
    <dgm:pt modelId="{B73684BC-F1D4-4FA7-AB31-2BB05E0979EB}" type="sibTrans" cxnId="{C2B0CB70-35B3-4D41-AEA1-BF1309E1B472}">
      <dgm:prSet/>
      <dgm:spPr/>
      <dgm:t>
        <a:bodyPr/>
        <a:lstStyle/>
        <a:p>
          <a:endParaRPr lang="en-US"/>
        </a:p>
      </dgm:t>
    </dgm:pt>
    <dgm:pt modelId="{E7EADB97-BCEF-4136-B972-13211F846364}" type="pres">
      <dgm:prSet presAssocID="{E270A1C9-11F3-4302-817C-0425F5D6CD87}" presName="diagram" presStyleCnt="0">
        <dgm:presLayoutVars>
          <dgm:dir/>
          <dgm:resizeHandles val="exact"/>
        </dgm:presLayoutVars>
      </dgm:prSet>
      <dgm:spPr/>
      <dgm:t>
        <a:bodyPr/>
        <a:lstStyle/>
        <a:p>
          <a:endParaRPr lang="en-US"/>
        </a:p>
      </dgm:t>
    </dgm:pt>
    <dgm:pt modelId="{4A6466AB-B26B-4935-ADD2-BD855E826C98}" type="pres">
      <dgm:prSet presAssocID="{8E0D1CFB-AA73-4468-AA05-F9EE2F7FCC85}" presName="node" presStyleLbl="node1" presStyleIdx="0" presStyleCnt="1" custLinFactX="34848" custLinFactNeighborX="100000" custLinFactNeighborY="-50996">
        <dgm:presLayoutVars>
          <dgm:bulletEnabled val="1"/>
        </dgm:presLayoutVars>
      </dgm:prSet>
      <dgm:spPr/>
      <dgm:t>
        <a:bodyPr/>
        <a:lstStyle/>
        <a:p>
          <a:endParaRPr lang="en-US"/>
        </a:p>
      </dgm:t>
    </dgm:pt>
  </dgm:ptLst>
  <dgm:cxnLst>
    <dgm:cxn modelId="{C2B0CB70-35B3-4D41-AEA1-BF1309E1B472}" srcId="{E270A1C9-11F3-4302-817C-0425F5D6CD87}" destId="{8E0D1CFB-AA73-4468-AA05-F9EE2F7FCC85}" srcOrd="0" destOrd="0" parTransId="{BD71A983-2CA9-4223-B3CA-30611A30FA61}" sibTransId="{B73684BC-F1D4-4FA7-AB31-2BB05E0979EB}"/>
    <dgm:cxn modelId="{954104D1-8EC3-6D4D-8DD3-DC00B290814C}" type="presOf" srcId="{E270A1C9-11F3-4302-817C-0425F5D6CD87}" destId="{E7EADB97-BCEF-4136-B972-13211F846364}" srcOrd="0" destOrd="0" presId="urn:microsoft.com/office/officeart/2005/8/layout/default#2"/>
    <dgm:cxn modelId="{7A06B9F0-AF56-BD41-B794-DAF468D455D2}" type="presOf" srcId="{8E0D1CFB-AA73-4468-AA05-F9EE2F7FCC85}" destId="{4A6466AB-B26B-4935-ADD2-BD855E826C98}" srcOrd="0" destOrd="0" presId="urn:microsoft.com/office/officeart/2005/8/layout/default#2"/>
    <dgm:cxn modelId="{4369539E-CA2A-8F49-B1C1-B631DB11250E}" type="presParOf" srcId="{E7EADB97-BCEF-4136-B972-13211F846364}" destId="{4A6466AB-B26B-4935-ADD2-BD855E826C98}" srcOrd="0" destOrd="0" presId="urn:microsoft.com/office/officeart/2005/8/layout/defaul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7D80F3E-68B9-4771-B7A4-6BB584BF0A9D}" type="doc">
      <dgm:prSet loTypeId="urn:microsoft.com/office/officeart/2005/8/layout/default#3" loCatId="list" qsTypeId="urn:microsoft.com/office/officeart/2005/8/quickstyle/simple1" qsCatId="simple" csTypeId="urn:microsoft.com/office/officeart/2005/8/colors/accent1_2" csCatId="accent1" phldr="1"/>
      <dgm:spPr/>
      <dgm:t>
        <a:bodyPr/>
        <a:lstStyle/>
        <a:p>
          <a:endParaRPr lang="en-US"/>
        </a:p>
      </dgm:t>
    </dgm:pt>
    <dgm:pt modelId="{35607A85-D7EF-4777-BB51-E70052136A15}">
      <dgm:prSet phldrT="[Text]" custT="1"/>
      <dgm:spPr>
        <a:solidFill>
          <a:srgbClr val="00B050"/>
        </a:solidFill>
      </dgm:spPr>
      <dgm:t>
        <a:bodyPr/>
        <a:lstStyle/>
        <a:p>
          <a:r>
            <a:rPr lang="en-US" sz="1600" dirty="0" smtClean="0"/>
            <a:t>Continue adjusting line size then associativity</a:t>
          </a:r>
          <a:endParaRPr lang="en-US" sz="1600" dirty="0"/>
        </a:p>
      </dgm:t>
    </dgm:pt>
    <dgm:pt modelId="{6F1A14DC-84D1-4D18-A16D-1E81C09D60D2}" type="parTrans" cxnId="{3845BC9D-0752-4608-AFAC-CBB1D29AEB01}">
      <dgm:prSet/>
      <dgm:spPr/>
      <dgm:t>
        <a:bodyPr/>
        <a:lstStyle/>
        <a:p>
          <a:endParaRPr lang="en-US"/>
        </a:p>
      </dgm:t>
    </dgm:pt>
    <dgm:pt modelId="{C1FDDC44-77CB-4064-A3ED-0DAC80E5EAD4}" type="sibTrans" cxnId="{3845BC9D-0752-4608-AFAC-CBB1D29AEB01}">
      <dgm:prSet/>
      <dgm:spPr/>
      <dgm:t>
        <a:bodyPr/>
        <a:lstStyle/>
        <a:p>
          <a:endParaRPr lang="en-US"/>
        </a:p>
      </dgm:t>
    </dgm:pt>
    <dgm:pt modelId="{11908E68-AE15-492F-B4B6-F64DD379F613}" type="pres">
      <dgm:prSet presAssocID="{57D80F3E-68B9-4771-B7A4-6BB584BF0A9D}" presName="diagram" presStyleCnt="0">
        <dgm:presLayoutVars>
          <dgm:dir/>
          <dgm:resizeHandles val="exact"/>
        </dgm:presLayoutVars>
      </dgm:prSet>
      <dgm:spPr/>
      <dgm:t>
        <a:bodyPr/>
        <a:lstStyle/>
        <a:p>
          <a:endParaRPr lang="en-US"/>
        </a:p>
      </dgm:t>
    </dgm:pt>
    <dgm:pt modelId="{F207D6F7-9FCC-40BF-A66C-B60C4D70299B}" type="pres">
      <dgm:prSet presAssocID="{35607A85-D7EF-4777-BB51-E70052136A15}" presName="node" presStyleLbl="node1" presStyleIdx="0" presStyleCnt="1">
        <dgm:presLayoutVars>
          <dgm:bulletEnabled val="1"/>
        </dgm:presLayoutVars>
      </dgm:prSet>
      <dgm:spPr/>
      <dgm:t>
        <a:bodyPr/>
        <a:lstStyle/>
        <a:p>
          <a:endParaRPr lang="en-US"/>
        </a:p>
      </dgm:t>
    </dgm:pt>
  </dgm:ptLst>
  <dgm:cxnLst>
    <dgm:cxn modelId="{506E859C-9492-8A43-B160-0C9C82E15444}" type="presOf" srcId="{35607A85-D7EF-4777-BB51-E70052136A15}" destId="{F207D6F7-9FCC-40BF-A66C-B60C4D70299B}" srcOrd="0" destOrd="0" presId="urn:microsoft.com/office/officeart/2005/8/layout/default#3"/>
    <dgm:cxn modelId="{3845BC9D-0752-4608-AFAC-CBB1D29AEB01}" srcId="{57D80F3E-68B9-4771-B7A4-6BB584BF0A9D}" destId="{35607A85-D7EF-4777-BB51-E70052136A15}" srcOrd="0" destOrd="0" parTransId="{6F1A14DC-84D1-4D18-A16D-1E81C09D60D2}" sibTransId="{C1FDDC44-77CB-4064-A3ED-0DAC80E5EAD4}"/>
    <dgm:cxn modelId="{DD50DA53-4470-E741-A15D-EF6EAE128941}" type="presOf" srcId="{57D80F3E-68B9-4771-B7A4-6BB584BF0A9D}" destId="{11908E68-AE15-492F-B4B6-F64DD379F613}" srcOrd="0" destOrd="0" presId="urn:microsoft.com/office/officeart/2005/8/layout/default#3"/>
    <dgm:cxn modelId="{08BA2146-2604-584B-9182-C80F54FC0AF3}" type="presParOf" srcId="{11908E68-AE15-492F-B4B6-F64DD379F613}" destId="{F207D6F7-9FCC-40BF-A66C-B60C4D70299B}" srcOrd="0" destOrd="0" presId="urn:microsoft.com/office/officeart/2005/8/layout/default#3"/>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CAB87F-5E47-4D7E-994E-7AC8DDEF5039}" type="doc">
      <dgm:prSet loTypeId="urn:microsoft.com/office/officeart/2005/8/layout/process1" loCatId="process" qsTypeId="urn:microsoft.com/office/officeart/2005/8/quickstyle/simple1" qsCatId="simple" csTypeId="urn:microsoft.com/office/officeart/2005/8/colors/accent1_2" csCatId="accent1" phldr="1"/>
      <dgm:spPr/>
    </dgm:pt>
    <dgm:pt modelId="{152EF39E-98E6-44BF-A9BD-E1B4A04B9561}">
      <dgm:prSet phldrT="[Text]"/>
      <dgm:spPr>
        <a:solidFill>
          <a:srgbClr val="FF5050"/>
        </a:solidFill>
      </dgm:spPr>
      <dgm:t>
        <a:bodyPr/>
        <a:lstStyle/>
        <a:p>
          <a:r>
            <a:rPr lang="en-US" dirty="0" smtClean="0"/>
            <a:t>Initial Impact Ordered Tuning</a:t>
          </a:r>
          <a:endParaRPr lang="en-US" dirty="0"/>
        </a:p>
      </dgm:t>
    </dgm:pt>
    <dgm:pt modelId="{DED401BA-AFFA-4CAC-9E68-226F12A57E22}" type="parTrans" cxnId="{FED81F7F-9885-435C-AE7E-AB9BE1EC6FA0}">
      <dgm:prSet/>
      <dgm:spPr/>
      <dgm:t>
        <a:bodyPr/>
        <a:lstStyle/>
        <a:p>
          <a:endParaRPr lang="en-US"/>
        </a:p>
      </dgm:t>
    </dgm:pt>
    <dgm:pt modelId="{AE58EF07-AAAC-4217-B68B-8B49041B2B4C}" type="sibTrans" cxnId="{FED81F7F-9885-435C-AE7E-AB9BE1EC6FA0}">
      <dgm:prSet/>
      <dgm:spPr>
        <a:solidFill>
          <a:schemeClr val="accent5">
            <a:lumMod val="50000"/>
          </a:schemeClr>
        </a:solidFill>
      </dgm:spPr>
      <dgm:t>
        <a:bodyPr/>
        <a:lstStyle/>
        <a:p>
          <a:endParaRPr lang="en-US"/>
        </a:p>
      </dgm:t>
    </dgm:pt>
    <dgm:pt modelId="{96435682-38FA-4D73-90E0-14BB82794D59}">
      <dgm:prSet phldrT="[Text]"/>
      <dgm:spPr>
        <a:solidFill>
          <a:srgbClr val="92D050"/>
        </a:solidFill>
      </dgm:spPr>
      <dgm:t>
        <a:bodyPr/>
        <a:lstStyle/>
        <a:p>
          <a:r>
            <a:rPr lang="en-US" dirty="0" smtClean="0"/>
            <a:t>Size Adjustment</a:t>
          </a:r>
          <a:endParaRPr lang="en-US" dirty="0"/>
        </a:p>
      </dgm:t>
    </dgm:pt>
    <dgm:pt modelId="{E979545C-45AF-4785-91A2-EC8BD16546BF}" type="parTrans" cxnId="{0BB2889E-4FA5-4C28-8FB4-521A5706DF00}">
      <dgm:prSet/>
      <dgm:spPr/>
      <dgm:t>
        <a:bodyPr/>
        <a:lstStyle/>
        <a:p>
          <a:endParaRPr lang="en-US"/>
        </a:p>
      </dgm:t>
    </dgm:pt>
    <dgm:pt modelId="{34267422-4A1A-4C3B-A02D-13A5F0E5A3BB}" type="sibTrans" cxnId="{0BB2889E-4FA5-4C28-8FB4-521A5706DF00}">
      <dgm:prSet/>
      <dgm:spPr>
        <a:solidFill>
          <a:schemeClr val="accent5">
            <a:lumMod val="50000"/>
          </a:schemeClr>
        </a:solidFill>
      </dgm:spPr>
      <dgm:t>
        <a:bodyPr/>
        <a:lstStyle/>
        <a:p>
          <a:endParaRPr lang="en-US"/>
        </a:p>
      </dgm:t>
    </dgm:pt>
    <dgm:pt modelId="{594F57F8-2B81-4F3D-92F5-3B8F5B5E4408}">
      <dgm:prSet phldrT="[Text]"/>
      <dgm:spPr>
        <a:solidFill>
          <a:srgbClr val="CC66FF"/>
        </a:solidFill>
      </dgm:spPr>
      <dgm:t>
        <a:bodyPr/>
        <a:lstStyle/>
        <a:p>
          <a:r>
            <a:rPr lang="en-US" dirty="0" smtClean="0"/>
            <a:t>Final Parameter Adjustment</a:t>
          </a:r>
          <a:endParaRPr lang="en-US" dirty="0"/>
        </a:p>
      </dgm:t>
    </dgm:pt>
    <dgm:pt modelId="{1E965187-EE9A-4350-AD6F-5FEB19DF3E41}" type="parTrans" cxnId="{3EDBDC3F-D41E-4915-A8D1-3D8EDCD93EA6}">
      <dgm:prSet/>
      <dgm:spPr/>
      <dgm:t>
        <a:bodyPr/>
        <a:lstStyle/>
        <a:p>
          <a:endParaRPr lang="en-US"/>
        </a:p>
      </dgm:t>
    </dgm:pt>
    <dgm:pt modelId="{4F8264B9-644C-46F3-A8EF-96F89735A59B}" type="sibTrans" cxnId="{3EDBDC3F-D41E-4915-A8D1-3D8EDCD93EA6}">
      <dgm:prSet/>
      <dgm:spPr/>
      <dgm:t>
        <a:bodyPr/>
        <a:lstStyle/>
        <a:p>
          <a:endParaRPr lang="en-US"/>
        </a:p>
      </dgm:t>
    </dgm:pt>
    <dgm:pt modelId="{CB18E54F-EEA6-48FA-80F4-FCE63FEAC7FF}" type="pres">
      <dgm:prSet presAssocID="{76CAB87F-5E47-4D7E-994E-7AC8DDEF5039}" presName="Name0" presStyleCnt="0">
        <dgm:presLayoutVars>
          <dgm:dir/>
          <dgm:resizeHandles val="exact"/>
        </dgm:presLayoutVars>
      </dgm:prSet>
      <dgm:spPr/>
    </dgm:pt>
    <dgm:pt modelId="{62EAD230-E29F-43CA-8743-832D2F9DCD00}" type="pres">
      <dgm:prSet presAssocID="{152EF39E-98E6-44BF-A9BD-E1B4A04B9561}" presName="node" presStyleLbl="node1" presStyleIdx="0" presStyleCnt="3">
        <dgm:presLayoutVars>
          <dgm:bulletEnabled val="1"/>
        </dgm:presLayoutVars>
      </dgm:prSet>
      <dgm:spPr/>
      <dgm:t>
        <a:bodyPr/>
        <a:lstStyle/>
        <a:p>
          <a:endParaRPr lang="en-US"/>
        </a:p>
      </dgm:t>
    </dgm:pt>
    <dgm:pt modelId="{B05F2F50-2038-4C1D-8C14-E491E5EA9225}" type="pres">
      <dgm:prSet presAssocID="{AE58EF07-AAAC-4217-B68B-8B49041B2B4C}" presName="sibTrans" presStyleLbl="sibTrans2D1" presStyleIdx="0" presStyleCnt="2" custScaleX="117260" custScaleY="72420"/>
      <dgm:spPr/>
      <dgm:t>
        <a:bodyPr/>
        <a:lstStyle/>
        <a:p>
          <a:endParaRPr lang="en-US"/>
        </a:p>
      </dgm:t>
    </dgm:pt>
    <dgm:pt modelId="{44628650-83E8-41F8-B4AA-2B905BEB25FB}" type="pres">
      <dgm:prSet presAssocID="{AE58EF07-AAAC-4217-B68B-8B49041B2B4C}" presName="connectorText" presStyleLbl="sibTrans2D1" presStyleIdx="0" presStyleCnt="2"/>
      <dgm:spPr/>
      <dgm:t>
        <a:bodyPr/>
        <a:lstStyle/>
        <a:p>
          <a:endParaRPr lang="en-US"/>
        </a:p>
      </dgm:t>
    </dgm:pt>
    <dgm:pt modelId="{697EF8C0-4FA3-49A2-9662-C0388C7CB7DC}" type="pres">
      <dgm:prSet presAssocID="{96435682-38FA-4D73-90E0-14BB82794D59}" presName="node" presStyleLbl="node1" presStyleIdx="1" presStyleCnt="3">
        <dgm:presLayoutVars>
          <dgm:bulletEnabled val="1"/>
        </dgm:presLayoutVars>
      </dgm:prSet>
      <dgm:spPr/>
      <dgm:t>
        <a:bodyPr/>
        <a:lstStyle/>
        <a:p>
          <a:endParaRPr lang="en-US"/>
        </a:p>
      </dgm:t>
    </dgm:pt>
    <dgm:pt modelId="{26CA299C-D62B-489C-8C9E-0AD120B540F2}" type="pres">
      <dgm:prSet presAssocID="{34267422-4A1A-4C3B-A02D-13A5F0E5A3BB}" presName="sibTrans" presStyleLbl="sibTrans2D1" presStyleIdx="1" presStyleCnt="2" custScaleX="108871" custScaleY="72421"/>
      <dgm:spPr/>
      <dgm:t>
        <a:bodyPr/>
        <a:lstStyle/>
        <a:p>
          <a:endParaRPr lang="en-US"/>
        </a:p>
      </dgm:t>
    </dgm:pt>
    <dgm:pt modelId="{DBE56998-72B4-48F1-868D-4264A0418540}" type="pres">
      <dgm:prSet presAssocID="{34267422-4A1A-4C3B-A02D-13A5F0E5A3BB}" presName="connectorText" presStyleLbl="sibTrans2D1" presStyleIdx="1" presStyleCnt="2"/>
      <dgm:spPr/>
      <dgm:t>
        <a:bodyPr/>
        <a:lstStyle/>
        <a:p>
          <a:endParaRPr lang="en-US"/>
        </a:p>
      </dgm:t>
    </dgm:pt>
    <dgm:pt modelId="{0A81AB98-0891-48B6-8F01-DD68BAB2B3D0}" type="pres">
      <dgm:prSet presAssocID="{594F57F8-2B81-4F3D-92F5-3B8F5B5E4408}" presName="node" presStyleLbl="node1" presStyleIdx="2" presStyleCnt="3">
        <dgm:presLayoutVars>
          <dgm:bulletEnabled val="1"/>
        </dgm:presLayoutVars>
      </dgm:prSet>
      <dgm:spPr/>
      <dgm:t>
        <a:bodyPr/>
        <a:lstStyle/>
        <a:p>
          <a:endParaRPr lang="en-US"/>
        </a:p>
      </dgm:t>
    </dgm:pt>
  </dgm:ptLst>
  <dgm:cxnLst>
    <dgm:cxn modelId="{8C65801B-EE8B-494A-A6CC-EE0B0677B568}" type="presOf" srcId="{152EF39E-98E6-44BF-A9BD-E1B4A04B9561}" destId="{62EAD230-E29F-43CA-8743-832D2F9DCD00}" srcOrd="0" destOrd="0" presId="urn:microsoft.com/office/officeart/2005/8/layout/process1"/>
    <dgm:cxn modelId="{3EDBDC3F-D41E-4915-A8D1-3D8EDCD93EA6}" srcId="{76CAB87F-5E47-4D7E-994E-7AC8DDEF5039}" destId="{594F57F8-2B81-4F3D-92F5-3B8F5B5E4408}" srcOrd="2" destOrd="0" parTransId="{1E965187-EE9A-4350-AD6F-5FEB19DF3E41}" sibTransId="{4F8264B9-644C-46F3-A8EF-96F89735A59B}"/>
    <dgm:cxn modelId="{39E5D818-C0CB-0C45-B7DE-58B80EDB5B0E}" type="presOf" srcId="{34267422-4A1A-4C3B-A02D-13A5F0E5A3BB}" destId="{DBE56998-72B4-48F1-868D-4264A0418540}" srcOrd="1" destOrd="0" presId="urn:microsoft.com/office/officeart/2005/8/layout/process1"/>
    <dgm:cxn modelId="{B2875099-2ADD-EC4A-B873-A1368F012D5B}" type="presOf" srcId="{AE58EF07-AAAC-4217-B68B-8B49041B2B4C}" destId="{B05F2F50-2038-4C1D-8C14-E491E5EA9225}" srcOrd="0" destOrd="0" presId="urn:microsoft.com/office/officeart/2005/8/layout/process1"/>
    <dgm:cxn modelId="{FED81F7F-9885-435C-AE7E-AB9BE1EC6FA0}" srcId="{76CAB87F-5E47-4D7E-994E-7AC8DDEF5039}" destId="{152EF39E-98E6-44BF-A9BD-E1B4A04B9561}" srcOrd="0" destOrd="0" parTransId="{DED401BA-AFFA-4CAC-9E68-226F12A57E22}" sibTransId="{AE58EF07-AAAC-4217-B68B-8B49041B2B4C}"/>
    <dgm:cxn modelId="{9F835044-D34A-6B44-AA6E-119348AC3960}" type="presOf" srcId="{34267422-4A1A-4C3B-A02D-13A5F0E5A3BB}" destId="{26CA299C-D62B-489C-8C9E-0AD120B540F2}" srcOrd="0" destOrd="0" presId="urn:microsoft.com/office/officeart/2005/8/layout/process1"/>
    <dgm:cxn modelId="{2BF886F7-A7EC-4A4D-98C6-8FF8296D1E81}" type="presOf" srcId="{AE58EF07-AAAC-4217-B68B-8B49041B2B4C}" destId="{44628650-83E8-41F8-B4AA-2B905BEB25FB}" srcOrd="1" destOrd="0" presId="urn:microsoft.com/office/officeart/2005/8/layout/process1"/>
    <dgm:cxn modelId="{0A3CA0BA-4BEE-1349-BBDD-0D9C91362D0F}" type="presOf" srcId="{594F57F8-2B81-4F3D-92F5-3B8F5B5E4408}" destId="{0A81AB98-0891-48B6-8F01-DD68BAB2B3D0}" srcOrd="0" destOrd="0" presId="urn:microsoft.com/office/officeart/2005/8/layout/process1"/>
    <dgm:cxn modelId="{D438A6A1-A48D-6E45-B234-71C6189C7D01}" type="presOf" srcId="{96435682-38FA-4D73-90E0-14BB82794D59}" destId="{697EF8C0-4FA3-49A2-9662-C0388C7CB7DC}" srcOrd="0" destOrd="0" presId="urn:microsoft.com/office/officeart/2005/8/layout/process1"/>
    <dgm:cxn modelId="{E7A47E68-D0DB-354C-949F-D03FA7ECE51A}" type="presOf" srcId="{76CAB87F-5E47-4D7E-994E-7AC8DDEF5039}" destId="{CB18E54F-EEA6-48FA-80F4-FCE63FEAC7FF}" srcOrd="0" destOrd="0" presId="urn:microsoft.com/office/officeart/2005/8/layout/process1"/>
    <dgm:cxn modelId="{0BB2889E-4FA5-4C28-8FB4-521A5706DF00}" srcId="{76CAB87F-5E47-4D7E-994E-7AC8DDEF5039}" destId="{96435682-38FA-4D73-90E0-14BB82794D59}" srcOrd="1" destOrd="0" parTransId="{E979545C-45AF-4785-91A2-EC8BD16546BF}" sibTransId="{34267422-4A1A-4C3B-A02D-13A5F0E5A3BB}"/>
    <dgm:cxn modelId="{3CF82282-17F1-644F-80A1-4D6657E97FAE}" type="presParOf" srcId="{CB18E54F-EEA6-48FA-80F4-FCE63FEAC7FF}" destId="{62EAD230-E29F-43CA-8743-832D2F9DCD00}" srcOrd="0" destOrd="0" presId="urn:microsoft.com/office/officeart/2005/8/layout/process1"/>
    <dgm:cxn modelId="{57051A51-96FE-D54C-8233-F0E5B614BAB5}" type="presParOf" srcId="{CB18E54F-EEA6-48FA-80F4-FCE63FEAC7FF}" destId="{B05F2F50-2038-4C1D-8C14-E491E5EA9225}" srcOrd="1" destOrd="0" presId="urn:microsoft.com/office/officeart/2005/8/layout/process1"/>
    <dgm:cxn modelId="{C74B1731-759C-D14F-8E34-05241D3CC9E3}" type="presParOf" srcId="{B05F2F50-2038-4C1D-8C14-E491E5EA9225}" destId="{44628650-83E8-41F8-B4AA-2B905BEB25FB}" srcOrd="0" destOrd="0" presId="urn:microsoft.com/office/officeart/2005/8/layout/process1"/>
    <dgm:cxn modelId="{3F2C0745-167F-534C-ABB7-60C7BD3779AD}" type="presParOf" srcId="{CB18E54F-EEA6-48FA-80F4-FCE63FEAC7FF}" destId="{697EF8C0-4FA3-49A2-9662-C0388C7CB7DC}" srcOrd="2" destOrd="0" presId="urn:microsoft.com/office/officeart/2005/8/layout/process1"/>
    <dgm:cxn modelId="{034C738A-5D2E-A947-8C9E-861659BC3E38}" type="presParOf" srcId="{CB18E54F-EEA6-48FA-80F4-FCE63FEAC7FF}" destId="{26CA299C-D62B-489C-8C9E-0AD120B540F2}" srcOrd="3" destOrd="0" presId="urn:microsoft.com/office/officeart/2005/8/layout/process1"/>
    <dgm:cxn modelId="{949670E5-CC31-E041-8376-59E773DF04AA}" type="presParOf" srcId="{26CA299C-D62B-489C-8C9E-0AD120B540F2}" destId="{DBE56998-72B4-48F1-868D-4264A0418540}" srcOrd="0" destOrd="0" presId="urn:microsoft.com/office/officeart/2005/8/layout/process1"/>
    <dgm:cxn modelId="{54192BDA-A1D9-4441-A1C3-48B68DDB9CAB}" type="presParOf" srcId="{CB18E54F-EEA6-48FA-80F4-FCE63FEAC7FF}" destId="{0A81AB98-0891-48B6-8F01-DD68BAB2B3D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CAB87F-5E47-4D7E-994E-7AC8DDEF5039}" type="doc">
      <dgm:prSet loTypeId="urn:microsoft.com/office/officeart/2005/8/layout/process1" loCatId="process" qsTypeId="urn:microsoft.com/office/officeart/2005/8/quickstyle/simple1" qsCatId="simple" csTypeId="urn:microsoft.com/office/officeart/2005/8/colors/accent1_2" csCatId="accent1" phldr="1"/>
      <dgm:spPr/>
    </dgm:pt>
    <dgm:pt modelId="{152EF39E-98E6-44BF-A9BD-E1B4A04B9561}">
      <dgm:prSet phldrT="[Text]"/>
      <dgm:spPr>
        <a:solidFill>
          <a:srgbClr val="FF5050"/>
        </a:solidFill>
      </dgm:spPr>
      <dgm:t>
        <a:bodyPr/>
        <a:lstStyle/>
        <a:p>
          <a:r>
            <a:rPr lang="en-US" dirty="0" smtClean="0"/>
            <a:t>Initial Impact Ordered Tuning</a:t>
          </a:r>
          <a:endParaRPr lang="en-US" dirty="0"/>
        </a:p>
      </dgm:t>
    </dgm:pt>
    <dgm:pt modelId="{DED401BA-AFFA-4CAC-9E68-226F12A57E22}" type="parTrans" cxnId="{FED81F7F-9885-435C-AE7E-AB9BE1EC6FA0}">
      <dgm:prSet/>
      <dgm:spPr/>
      <dgm:t>
        <a:bodyPr/>
        <a:lstStyle/>
        <a:p>
          <a:endParaRPr lang="en-US"/>
        </a:p>
      </dgm:t>
    </dgm:pt>
    <dgm:pt modelId="{AE58EF07-AAAC-4217-B68B-8B49041B2B4C}" type="sibTrans" cxnId="{FED81F7F-9885-435C-AE7E-AB9BE1EC6FA0}">
      <dgm:prSet/>
      <dgm:spPr>
        <a:solidFill>
          <a:schemeClr val="accent5">
            <a:lumMod val="50000"/>
          </a:schemeClr>
        </a:solidFill>
      </dgm:spPr>
      <dgm:t>
        <a:bodyPr/>
        <a:lstStyle/>
        <a:p>
          <a:endParaRPr lang="en-US"/>
        </a:p>
      </dgm:t>
    </dgm:pt>
    <dgm:pt modelId="{96435682-38FA-4D73-90E0-14BB82794D59}">
      <dgm:prSet phldrT="[Text]"/>
      <dgm:spPr>
        <a:solidFill>
          <a:srgbClr val="92D050"/>
        </a:solidFill>
      </dgm:spPr>
      <dgm:t>
        <a:bodyPr/>
        <a:lstStyle/>
        <a:p>
          <a:r>
            <a:rPr lang="en-US" dirty="0" smtClean="0"/>
            <a:t>Size Adjustment</a:t>
          </a:r>
          <a:endParaRPr lang="en-US" dirty="0"/>
        </a:p>
      </dgm:t>
    </dgm:pt>
    <dgm:pt modelId="{E979545C-45AF-4785-91A2-EC8BD16546BF}" type="parTrans" cxnId="{0BB2889E-4FA5-4C28-8FB4-521A5706DF00}">
      <dgm:prSet/>
      <dgm:spPr/>
      <dgm:t>
        <a:bodyPr/>
        <a:lstStyle/>
        <a:p>
          <a:endParaRPr lang="en-US"/>
        </a:p>
      </dgm:t>
    </dgm:pt>
    <dgm:pt modelId="{34267422-4A1A-4C3B-A02D-13A5F0E5A3BB}" type="sibTrans" cxnId="{0BB2889E-4FA5-4C28-8FB4-521A5706DF00}">
      <dgm:prSet/>
      <dgm:spPr>
        <a:solidFill>
          <a:schemeClr val="accent5">
            <a:lumMod val="50000"/>
          </a:schemeClr>
        </a:solidFill>
      </dgm:spPr>
      <dgm:t>
        <a:bodyPr/>
        <a:lstStyle/>
        <a:p>
          <a:endParaRPr lang="en-US"/>
        </a:p>
      </dgm:t>
    </dgm:pt>
    <dgm:pt modelId="{594F57F8-2B81-4F3D-92F5-3B8F5B5E4408}">
      <dgm:prSet phldrT="[Text]"/>
      <dgm:spPr>
        <a:solidFill>
          <a:srgbClr val="CC66FF"/>
        </a:solidFill>
      </dgm:spPr>
      <dgm:t>
        <a:bodyPr/>
        <a:lstStyle/>
        <a:p>
          <a:r>
            <a:rPr lang="en-US" dirty="0" smtClean="0"/>
            <a:t>Final Parameter Adjustment</a:t>
          </a:r>
          <a:endParaRPr lang="en-US" dirty="0"/>
        </a:p>
      </dgm:t>
    </dgm:pt>
    <dgm:pt modelId="{1E965187-EE9A-4350-AD6F-5FEB19DF3E41}" type="parTrans" cxnId="{3EDBDC3F-D41E-4915-A8D1-3D8EDCD93EA6}">
      <dgm:prSet/>
      <dgm:spPr/>
      <dgm:t>
        <a:bodyPr/>
        <a:lstStyle/>
        <a:p>
          <a:endParaRPr lang="en-US"/>
        </a:p>
      </dgm:t>
    </dgm:pt>
    <dgm:pt modelId="{4F8264B9-644C-46F3-A8EF-96F89735A59B}" type="sibTrans" cxnId="{3EDBDC3F-D41E-4915-A8D1-3D8EDCD93EA6}">
      <dgm:prSet/>
      <dgm:spPr/>
      <dgm:t>
        <a:bodyPr/>
        <a:lstStyle/>
        <a:p>
          <a:endParaRPr lang="en-US"/>
        </a:p>
      </dgm:t>
    </dgm:pt>
    <dgm:pt modelId="{CB18E54F-EEA6-48FA-80F4-FCE63FEAC7FF}" type="pres">
      <dgm:prSet presAssocID="{76CAB87F-5E47-4D7E-994E-7AC8DDEF5039}" presName="Name0" presStyleCnt="0">
        <dgm:presLayoutVars>
          <dgm:dir/>
          <dgm:resizeHandles val="exact"/>
        </dgm:presLayoutVars>
      </dgm:prSet>
      <dgm:spPr/>
    </dgm:pt>
    <dgm:pt modelId="{62EAD230-E29F-43CA-8743-832D2F9DCD00}" type="pres">
      <dgm:prSet presAssocID="{152EF39E-98E6-44BF-A9BD-E1B4A04B9561}" presName="node" presStyleLbl="node1" presStyleIdx="0" presStyleCnt="3">
        <dgm:presLayoutVars>
          <dgm:bulletEnabled val="1"/>
        </dgm:presLayoutVars>
      </dgm:prSet>
      <dgm:spPr/>
      <dgm:t>
        <a:bodyPr/>
        <a:lstStyle/>
        <a:p>
          <a:endParaRPr lang="en-US"/>
        </a:p>
      </dgm:t>
    </dgm:pt>
    <dgm:pt modelId="{B05F2F50-2038-4C1D-8C14-E491E5EA9225}" type="pres">
      <dgm:prSet presAssocID="{AE58EF07-AAAC-4217-B68B-8B49041B2B4C}" presName="sibTrans" presStyleLbl="sibTrans2D1" presStyleIdx="0" presStyleCnt="2" custScaleX="117260" custScaleY="72420"/>
      <dgm:spPr/>
      <dgm:t>
        <a:bodyPr/>
        <a:lstStyle/>
        <a:p>
          <a:endParaRPr lang="en-US"/>
        </a:p>
      </dgm:t>
    </dgm:pt>
    <dgm:pt modelId="{44628650-83E8-41F8-B4AA-2B905BEB25FB}" type="pres">
      <dgm:prSet presAssocID="{AE58EF07-AAAC-4217-B68B-8B49041B2B4C}" presName="connectorText" presStyleLbl="sibTrans2D1" presStyleIdx="0" presStyleCnt="2"/>
      <dgm:spPr/>
      <dgm:t>
        <a:bodyPr/>
        <a:lstStyle/>
        <a:p>
          <a:endParaRPr lang="en-US"/>
        </a:p>
      </dgm:t>
    </dgm:pt>
    <dgm:pt modelId="{697EF8C0-4FA3-49A2-9662-C0388C7CB7DC}" type="pres">
      <dgm:prSet presAssocID="{96435682-38FA-4D73-90E0-14BB82794D59}" presName="node" presStyleLbl="node1" presStyleIdx="1" presStyleCnt="3">
        <dgm:presLayoutVars>
          <dgm:bulletEnabled val="1"/>
        </dgm:presLayoutVars>
      </dgm:prSet>
      <dgm:spPr/>
      <dgm:t>
        <a:bodyPr/>
        <a:lstStyle/>
        <a:p>
          <a:endParaRPr lang="en-US"/>
        </a:p>
      </dgm:t>
    </dgm:pt>
    <dgm:pt modelId="{26CA299C-D62B-489C-8C9E-0AD120B540F2}" type="pres">
      <dgm:prSet presAssocID="{34267422-4A1A-4C3B-A02D-13A5F0E5A3BB}" presName="sibTrans" presStyleLbl="sibTrans2D1" presStyleIdx="1" presStyleCnt="2" custScaleX="108871" custScaleY="72421"/>
      <dgm:spPr/>
      <dgm:t>
        <a:bodyPr/>
        <a:lstStyle/>
        <a:p>
          <a:endParaRPr lang="en-US"/>
        </a:p>
      </dgm:t>
    </dgm:pt>
    <dgm:pt modelId="{DBE56998-72B4-48F1-868D-4264A0418540}" type="pres">
      <dgm:prSet presAssocID="{34267422-4A1A-4C3B-A02D-13A5F0E5A3BB}" presName="connectorText" presStyleLbl="sibTrans2D1" presStyleIdx="1" presStyleCnt="2"/>
      <dgm:spPr/>
      <dgm:t>
        <a:bodyPr/>
        <a:lstStyle/>
        <a:p>
          <a:endParaRPr lang="en-US"/>
        </a:p>
      </dgm:t>
    </dgm:pt>
    <dgm:pt modelId="{0A81AB98-0891-48B6-8F01-DD68BAB2B3D0}" type="pres">
      <dgm:prSet presAssocID="{594F57F8-2B81-4F3D-92F5-3B8F5B5E4408}" presName="node" presStyleLbl="node1" presStyleIdx="2" presStyleCnt="3">
        <dgm:presLayoutVars>
          <dgm:bulletEnabled val="1"/>
        </dgm:presLayoutVars>
      </dgm:prSet>
      <dgm:spPr/>
      <dgm:t>
        <a:bodyPr/>
        <a:lstStyle/>
        <a:p>
          <a:endParaRPr lang="en-US"/>
        </a:p>
      </dgm:t>
    </dgm:pt>
  </dgm:ptLst>
  <dgm:cxnLst>
    <dgm:cxn modelId="{179F27C5-1CB7-48CD-A948-EFE7C9F44348}" type="presOf" srcId="{34267422-4A1A-4C3B-A02D-13A5F0E5A3BB}" destId="{26CA299C-D62B-489C-8C9E-0AD120B540F2}" srcOrd="0" destOrd="0" presId="urn:microsoft.com/office/officeart/2005/8/layout/process1"/>
    <dgm:cxn modelId="{0BB2889E-4FA5-4C28-8FB4-521A5706DF00}" srcId="{76CAB87F-5E47-4D7E-994E-7AC8DDEF5039}" destId="{96435682-38FA-4D73-90E0-14BB82794D59}" srcOrd="1" destOrd="0" parTransId="{E979545C-45AF-4785-91A2-EC8BD16546BF}" sibTransId="{34267422-4A1A-4C3B-A02D-13A5F0E5A3BB}"/>
    <dgm:cxn modelId="{FC201233-24D5-4E68-945E-B72A5FB0ADDA}" type="presOf" srcId="{34267422-4A1A-4C3B-A02D-13A5F0E5A3BB}" destId="{DBE56998-72B4-48F1-868D-4264A0418540}" srcOrd="1" destOrd="0" presId="urn:microsoft.com/office/officeart/2005/8/layout/process1"/>
    <dgm:cxn modelId="{1EACF57F-ED23-4EF2-AEB0-38257D49C7BF}" type="presOf" srcId="{594F57F8-2B81-4F3D-92F5-3B8F5B5E4408}" destId="{0A81AB98-0891-48B6-8F01-DD68BAB2B3D0}" srcOrd="0" destOrd="0" presId="urn:microsoft.com/office/officeart/2005/8/layout/process1"/>
    <dgm:cxn modelId="{FED81F7F-9885-435C-AE7E-AB9BE1EC6FA0}" srcId="{76CAB87F-5E47-4D7E-994E-7AC8DDEF5039}" destId="{152EF39E-98E6-44BF-A9BD-E1B4A04B9561}" srcOrd="0" destOrd="0" parTransId="{DED401BA-AFFA-4CAC-9E68-226F12A57E22}" sibTransId="{AE58EF07-AAAC-4217-B68B-8B49041B2B4C}"/>
    <dgm:cxn modelId="{FD02CDDF-36F9-4C21-B718-727A6FDC320C}" type="presOf" srcId="{AE58EF07-AAAC-4217-B68B-8B49041B2B4C}" destId="{44628650-83E8-41F8-B4AA-2B905BEB25FB}" srcOrd="1" destOrd="0" presId="urn:microsoft.com/office/officeart/2005/8/layout/process1"/>
    <dgm:cxn modelId="{7A1A4B38-5358-4FCA-A1F1-85DA290E96D1}" type="presOf" srcId="{AE58EF07-AAAC-4217-B68B-8B49041B2B4C}" destId="{B05F2F50-2038-4C1D-8C14-E491E5EA9225}" srcOrd="0" destOrd="0" presId="urn:microsoft.com/office/officeart/2005/8/layout/process1"/>
    <dgm:cxn modelId="{512DDD97-0345-4C99-85DA-9DE954B39AAE}" type="presOf" srcId="{152EF39E-98E6-44BF-A9BD-E1B4A04B9561}" destId="{62EAD230-E29F-43CA-8743-832D2F9DCD00}" srcOrd="0" destOrd="0" presId="urn:microsoft.com/office/officeart/2005/8/layout/process1"/>
    <dgm:cxn modelId="{AD73E3F5-A6F6-4EF4-B995-F3F5CF19EDCD}" type="presOf" srcId="{76CAB87F-5E47-4D7E-994E-7AC8DDEF5039}" destId="{CB18E54F-EEA6-48FA-80F4-FCE63FEAC7FF}" srcOrd="0" destOrd="0" presId="urn:microsoft.com/office/officeart/2005/8/layout/process1"/>
    <dgm:cxn modelId="{3EDBDC3F-D41E-4915-A8D1-3D8EDCD93EA6}" srcId="{76CAB87F-5E47-4D7E-994E-7AC8DDEF5039}" destId="{594F57F8-2B81-4F3D-92F5-3B8F5B5E4408}" srcOrd="2" destOrd="0" parTransId="{1E965187-EE9A-4350-AD6F-5FEB19DF3E41}" sibTransId="{4F8264B9-644C-46F3-A8EF-96F89735A59B}"/>
    <dgm:cxn modelId="{6195203C-BFFD-453E-96D1-C6B2EEA09812}" type="presOf" srcId="{96435682-38FA-4D73-90E0-14BB82794D59}" destId="{697EF8C0-4FA3-49A2-9662-C0388C7CB7DC}" srcOrd="0" destOrd="0" presId="urn:microsoft.com/office/officeart/2005/8/layout/process1"/>
    <dgm:cxn modelId="{C9A38B9E-EB0B-47C9-8CE1-8013009058B5}" type="presParOf" srcId="{CB18E54F-EEA6-48FA-80F4-FCE63FEAC7FF}" destId="{62EAD230-E29F-43CA-8743-832D2F9DCD00}" srcOrd="0" destOrd="0" presId="urn:microsoft.com/office/officeart/2005/8/layout/process1"/>
    <dgm:cxn modelId="{EC5B6FDD-E5EB-4876-A260-CD0117F54DEE}" type="presParOf" srcId="{CB18E54F-EEA6-48FA-80F4-FCE63FEAC7FF}" destId="{B05F2F50-2038-4C1D-8C14-E491E5EA9225}" srcOrd="1" destOrd="0" presId="urn:microsoft.com/office/officeart/2005/8/layout/process1"/>
    <dgm:cxn modelId="{D2C26935-79D2-4190-B9A4-3137F43191FB}" type="presParOf" srcId="{B05F2F50-2038-4C1D-8C14-E491E5EA9225}" destId="{44628650-83E8-41F8-B4AA-2B905BEB25FB}" srcOrd="0" destOrd="0" presId="urn:microsoft.com/office/officeart/2005/8/layout/process1"/>
    <dgm:cxn modelId="{3564E13C-5456-41D4-938D-EAE1F9923C63}" type="presParOf" srcId="{CB18E54F-EEA6-48FA-80F4-FCE63FEAC7FF}" destId="{697EF8C0-4FA3-49A2-9662-C0388C7CB7DC}" srcOrd="2" destOrd="0" presId="urn:microsoft.com/office/officeart/2005/8/layout/process1"/>
    <dgm:cxn modelId="{D616885B-F087-4AE1-8092-BBFF9DDD049C}" type="presParOf" srcId="{CB18E54F-EEA6-48FA-80F4-FCE63FEAC7FF}" destId="{26CA299C-D62B-489C-8C9E-0AD120B540F2}" srcOrd="3" destOrd="0" presId="urn:microsoft.com/office/officeart/2005/8/layout/process1"/>
    <dgm:cxn modelId="{8133751F-D30D-468D-89E2-AE36F9F7669C}" type="presParOf" srcId="{26CA299C-D62B-489C-8C9E-0AD120B540F2}" destId="{DBE56998-72B4-48F1-868D-4264A0418540}" srcOrd="0" destOrd="0" presId="urn:microsoft.com/office/officeart/2005/8/layout/process1"/>
    <dgm:cxn modelId="{FAF3D012-1DFE-45D7-AE04-558BB5388248}" type="presParOf" srcId="{CB18E54F-EEA6-48FA-80F4-FCE63FEAC7FF}" destId="{0A81AB98-0891-48B6-8F01-DD68BAB2B3D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CAB87F-5E47-4D7E-994E-7AC8DDEF5039}" type="doc">
      <dgm:prSet loTypeId="urn:microsoft.com/office/officeart/2005/8/layout/process1" loCatId="process" qsTypeId="urn:microsoft.com/office/officeart/2005/8/quickstyle/simple1" qsCatId="simple" csTypeId="urn:microsoft.com/office/officeart/2005/8/colors/accent1_2" csCatId="accent1" phldr="1"/>
      <dgm:spPr/>
    </dgm:pt>
    <dgm:pt modelId="{152EF39E-98E6-44BF-A9BD-E1B4A04B9561}">
      <dgm:prSet phldrT="[Text]"/>
      <dgm:spPr>
        <a:solidFill>
          <a:srgbClr val="FF5050"/>
        </a:solidFill>
      </dgm:spPr>
      <dgm:t>
        <a:bodyPr/>
        <a:lstStyle/>
        <a:p>
          <a:r>
            <a:rPr lang="en-US" dirty="0" smtClean="0"/>
            <a:t>Initial Impact Ordered Tuning</a:t>
          </a:r>
          <a:endParaRPr lang="en-US" dirty="0"/>
        </a:p>
      </dgm:t>
    </dgm:pt>
    <dgm:pt modelId="{DED401BA-AFFA-4CAC-9E68-226F12A57E22}" type="parTrans" cxnId="{FED81F7F-9885-435C-AE7E-AB9BE1EC6FA0}">
      <dgm:prSet/>
      <dgm:spPr/>
      <dgm:t>
        <a:bodyPr/>
        <a:lstStyle/>
        <a:p>
          <a:endParaRPr lang="en-US"/>
        </a:p>
      </dgm:t>
    </dgm:pt>
    <dgm:pt modelId="{AE58EF07-AAAC-4217-B68B-8B49041B2B4C}" type="sibTrans" cxnId="{FED81F7F-9885-435C-AE7E-AB9BE1EC6FA0}">
      <dgm:prSet/>
      <dgm:spPr>
        <a:solidFill>
          <a:schemeClr val="accent5">
            <a:lumMod val="50000"/>
          </a:schemeClr>
        </a:solidFill>
      </dgm:spPr>
      <dgm:t>
        <a:bodyPr/>
        <a:lstStyle/>
        <a:p>
          <a:endParaRPr lang="en-US"/>
        </a:p>
      </dgm:t>
    </dgm:pt>
    <dgm:pt modelId="{96435682-38FA-4D73-90E0-14BB82794D59}">
      <dgm:prSet phldrT="[Text]"/>
      <dgm:spPr>
        <a:solidFill>
          <a:srgbClr val="92D050"/>
        </a:solidFill>
      </dgm:spPr>
      <dgm:t>
        <a:bodyPr/>
        <a:lstStyle/>
        <a:p>
          <a:r>
            <a:rPr lang="en-US" dirty="0" smtClean="0"/>
            <a:t>Size Adjustment</a:t>
          </a:r>
          <a:endParaRPr lang="en-US" dirty="0"/>
        </a:p>
      </dgm:t>
    </dgm:pt>
    <dgm:pt modelId="{E979545C-45AF-4785-91A2-EC8BD16546BF}" type="parTrans" cxnId="{0BB2889E-4FA5-4C28-8FB4-521A5706DF00}">
      <dgm:prSet/>
      <dgm:spPr/>
      <dgm:t>
        <a:bodyPr/>
        <a:lstStyle/>
        <a:p>
          <a:endParaRPr lang="en-US"/>
        </a:p>
      </dgm:t>
    </dgm:pt>
    <dgm:pt modelId="{34267422-4A1A-4C3B-A02D-13A5F0E5A3BB}" type="sibTrans" cxnId="{0BB2889E-4FA5-4C28-8FB4-521A5706DF00}">
      <dgm:prSet/>
      <dgm:spPr>
        <a:solidFill>
          <a:schemeClr val="accent5">
            <a:lumMod val="50000"/>
          </a:schemeClr>
        </a:solidFill>
      </dgm:spPr>
      <dgm:t>
        <a:bodyPr/>
        <a:lstStyle/>
        <a:p>
          <a:endParaRPr lang="en-US"/>
        </a:p>
      </dgm:t>
    </dgm:pt>
    <dgm:pt modelId="{594F57F8-2B81-4F3D-92F5-3B8F5B5E4408}">
      <dgm:prSet phldrT="[Text]"/>
      <dgm:spPr>
        <a:solidFill>
          <a:srgbClr val="CC66FF"/>
        </a:solidFill>
      </dgm:spPr>
      <dgm:t>
        <a:bodyPr/>
        <a:lstStyle/>
        <a:p>
          <a:r>
            <a:rPr lang="en-US" dirty="0" smtClean="0"/>
            <a:t>Final Parameter Adjustment</a:t>
          </a:r>
          <a:endParaRPr lang="en-US" dirty="0"/>
        </a:p>
      </dgm:t>
    </dgm:pt>
    <dgm:pt modelId="{1E965187-EE9A-4350-AD6F-5FEB19DF3E41}" type="parTrans" cxnId="{3EDBDC3F-D41E-4915-A8D1-3D8EDCD93EA6}">
      <dgm:prSet/>
      <dgm:spPr/>
      <dgm:t>
        <a:bodyPr/>
        <a:lstStyle/>
        <a:p>
          <a:endParaRPr lang="en-US"/>
        </a:p>
      </dgm:t>
    </dgm:pt>
    <dgm:pt modelId="{4F8264B9-644C-46F3-A8EF-96F89735A59B}" type="sibTrans" cxnId="{3EDBDC3F-D41E-4915-A8D1-3D8EDCD93EA6}">
      <dgm:prSet/>
      <dgm:spPr/>
      <dgm:t>
        <a:bodyPr/>
        <a:lstStyle/>
        <a:p>
          <a:endParaRPr lang="en-US"/>
        </a:p>
      </dgm:t>
    </dgm:pt>
    <dgm:pt modelId="{CB18E54F-EEA6-48FA-80F4-FCE63FEAC7FF}" type="pres">
      <dgm:prSet presAssocID="{76CAB87F-5E47-4D7E-994E-7AC8DDEF5039}" presName="Name0" presStyleCnt="0">
        <dgm:presLayoutVars>
          <dgm:dir/>
          <dgm:resizeHandles val="exact"/>
        </dgm:presLayoutVars>
      </dgm:prSet>
      <dgm:spPr/>
    </dgm:pt>
    <dgm:pt modelId="{62EAD230-E29F-43CA-8743-832D2F9DCD00}" type="pres">
      <dgm:prSet presAssocID="{152EF39E-98E6-44BF-A9BD-E1B4A04B9561}" presName="node" presStyleLbl="node1" presStyleIdx="0" presStyleCnt="3">
        <dgm:presLayoutVars>
          <dgm:bulletEnabled val="1"/>
        </dgm:presLayoutVars>
      </dgm:prSet>
      <dgm:spPr/>
      <dgm:t>
        <a:bodyPr/>
        <a:lstStyle/>
        <a:p>
          <a:endParaRPr lang="en-US"/>
        </a:p>
      </dgm:t>
    </dgm:pt>
    <dgm:pt modelId="{B05F2F50-2038-4C1D-8C14-E491E5EA9225}" type="pres">
      <dgm:prSet presAssocID="{AE58EF07-AAAC-4217-B68B-8B49041B2B4C}" presName="sibTrans" presStyleLbl="sibTrans2D1" presStyleIdx="0" presStyleCnt="2" custScaleX="117260" custScaleY="72420"/>
      <dgm:spPr/>
      <dgm:t>
        <a:bodyPr/>
        <a:lstStyle/>
        <a:p>
          <a:endParaRPr lang="en-US"/>
        </a:p>
      </dgm:t>
    </dgm:pt>
    <dgm:pt modelId="{44628650-83E8-41F8-B4AA-2B905BEB25FB}" type="pres">
      <dgm:prSet presAssocID="{AE58EF07-AAAC-4217-B68B-8B49041B2B4C}" presName="connectorText" presStyleLbl="sibTrans2D1" presStyleIdx="0" presStyleCnt="2"/>
      <dgm:spPr/>
      <dgm:t>
        <a:bodyPr/>
        <a:lstStyle/>
        <a:p>
          <a:endParaRPr lang="en-US"/>
        </a:p>
      </dgm:t>
    </dgm:pt>
    <dgm:pt modelId="{697EF8C0-4FA3-49A2-9662-C0388C7CB7DC}" type="pres">
      <dgm:prSet presAssocID="{96435682-38FA-4D73-90E0-14BB82794D59}" presName="node" presStyleLbl="node1" presStyleIdx="1" presStyleCnt="3" custLinFactNeighborY="-3448">
        <dgm:presLayoutVars>
          <dgm:bulletEnabled val="1"/>
        </dgm:presLayoutVars>
      </dgm:prSet>
      <dgm:spPr/>
      <dgm:t>
        <a:bodyPr/>
        <a:lstStyle/>
        <a:p>
          <a:endParaRPr lang="en-US"/>
        </a:p>
      </dgm:t>
    </dgm:pt>
    <dgm:pt modelId="{26CA299C-D62B-489C-8C9E-0AD120B540F2}" type="pres">
      <dgm:prSet presAssocID="{34267422-4A1A-4C3B-A02D-13A5F0E5A3BB}" presName="sibTrans" presStyleLbl="sibTrans2D1" presStyleIdx="1" presStyleCnt="2" custScaleX="108871" custScaleY="72421"/>
      <dgm:spPr/>
      <dgm:t>
        <a:bodyPr/>
        <a:lstStyle/>
        <a:p>
          <a:endParaRPr lang="en-US"/>
        </a:p>
      </dgm:t>
    </dgm:pt>
    <dgm:pt modelId="{DBE56998-72B4-48F1-868D-4264A0418540}" type="pres">
      <dgm:prSet presAssocID="{34267422-4A1A-4C3B-A02D-13A5F0E5A3BB}" presName="connectorText" presStyleLbl="sibTrans2D1" presStyleIdx="1" presStyleCnt="2"/>
      <dgm:spPr/>
      <dgm:t>
        <a:bodyPr/>
        <a:lstStyle/>
        <a:p>
          <a:endParaRPr lang="en-US"/>
        </a:p>
      </dgm:t>
    </dgm:pt>
    <dgm:pt modelId="{0A81AB98-0891-48B6-8F01-DD68BAB2B3D0}" type="pres">
      <dgm:prSet presAssocID="{594F57F8-2B81-4F3D-92F5-3B8F5B5E4408}" presName="node" presStyleLbl="node1" presStyleIdx="2" presStyleCnt="3">
        <dgm:presLayoutVars>
          <dgm:bulletEnabled val="1"/>
        </dgm:presLayoutVars>
      </dgm:prSet>
      <dgm:spPr/>
      <dgm:t>
        <a:bodyPr/>
        <a:lstStyle/>
        <a:p>
          <a:endParaRPr lang="en-US"/>
        </a:p>
      </dgm:t>
    </dgm:pt>
  </dgm:ptLst>
  <dgm:cxnLst>
    <dgm:cxn modelId="{35EF0930-9F0C-41B7-8DB1-248563E91F76}" type="presOf" srcId="{34267422-4A1A-4C3B-A02D-13A5F0E5A3BB}" destId="{DBE56998-72B4-48F1-868D-4264A0418540}" srcOrd="1" destOrd="0" presId="urn:microsoft.com/office/officeart/2005/8/layout/process1"/>
    <dgm:cxn modelId="{3EDBDC3F-D41E-4915-A8D1-3D8EDCD93EA6}" srcId="{76CAB87F-5E47-4D7E-994E-7AC8DDEF5039}" destId="{594F57F8-2B81-4F3D-92F5-3B8F5B5E4408}" srcOrd="2" destOrd="0" parTransId="{1E965187-EE9A-4350-AD6F-5FEB19DF3E41}" sibTransId="{4F8264B9-644C-46F3-A8EF-96F89735A59B}"/>
    <dgm:cxn modelId="{6FA51DFD-F4BA-4760-A1DD-C34FBD00EE26}" type="presOf" srcId="{AE58EF07-AAAC-4217-B68B-8B49041B2B4C}" destId="{44628650-83E8-41F8-B4AA-2B905BEB25FB}" srcOrd="1" destOrd="0" presId="urn:microsoft.com/office/officeart/2005/8/layout/process1"/>
    <dgm:cxn modelId="{FED81F7F-9885-435C-AE7E-AB9BE1EC6FA0}" srcId="{76CAB87F-5E47-4D7E-994E-7AC8DDEF5039}" destId="{152EF39E-98E6-44BF-A9BD-E1B4A04B9561}" srcOrd="0" destOrd="0" parTransId="{DED401BA-AFFA-4CAC-9E68-226F12A57E22}" sibTransId="{AE58EF07-AAAC-4217-B68B-8B49041B2B4C}"/>
    <dgm:cxn modelId="{56F56869-ADE1-442F-ADBA-AEBB552E1048}" type="presOf" srcId="{34267422-4A1A-4C3B-A02D-13A5F0E5A3BB}" destId="{26CA299C-D62B-489C-8C9E-0AD120B540F2}" srcOrd="0" destOrd="0" presId="urn:microsoft.com/office/officeart/2005/8/layout/process1"/>
    <dgm:cxn modelId="{6083F69A-A1DB-4C91-AD14-F98F415C42E4}" type="presOf" srcId="{AE58EF07-AAAC-4217-B68B-8B49041B2B4C}" destId="{B05F2F50-2038-4C1D-8C14-E491E5EA9225}" srcOrd="0" destOrd="0" presId="urn:microsoft.com/office/officeart/2005/8/layout/process1"/>
    <dgm:cxn modelId="{2AF0AEB9-B178-489D-A9B1-6154703FA84B}" type="presOf" srcId="{96435682-38FA-4D73-90E0-14BB82794D59}" destId="{697EF8C0-4FA3-49A2-9662-C0388C7CB7DC}" srcOrd="0" destOrd="0" presId="urn:microsoft.com/office/officeart/2005/8/layout/process1"/>
    <dgm:cxn modelId="{2F3D9579-111D-4F3E-9F99-139E1B9FF792}" type="presOf" srcId="{594F57F8-2B81-4F3D-92F5-3B8F5B5E4408}" destId="{0A81AB98-0891-48B6-8F01-DD68BAB2B3D0}" srcOrd="0" destOrd="0" presId="urn:microsoft.com/office/officeart/2005/8/layout/process1"/>
    <dgm:cxn modelId="{0BB2889E-4FA5-4C28-8FB4-521A5706DF00}" srcId="{76CAB87F-5E47-4D7E-994E-7AC8DDEF5039}" destId="{96435682-38FA-4D73-90E0-14BB82794D59}" srcOrd="1" destOrd="0" parTransId="{E979545C-45AF-4785-91A2-EC8BD16546BF}" sibTransId="{34267422-4A1A-4C3B-A02D-13A5F0E5A3BB}"/>
    <dgm:cxn modelId="{1B785879-C2C6-4E59-9DD9-27BC41FFF47B}" type="presOf" srcId="{76CAB87F-5E47-4D7E-994E-7AC8DDEF5039}" destId="{CB18E54F-EEA6-48FA-80F4-FCE63FEAC7FF}" srcOrd="0" destOrd="0" presId="urn:microsoft.com/office/officeart/2005/8/layout/process1"/>
    <dgm:cxn modelId="{7A01CE04-9BD3-4404-B741-F71B9CB38118}" type="presOf" srcId="{152EF39E-98E6-44BF-A9BD-E1B4A04B9561}" destId="{62EAD230-E29F-43CA-8743-832D2F9DCD00}" srcOrd="0" destOrd="0" presId="urn:microsoft.com/office/officeart/2005/8/layout/process1"/>
    <dgm:cxn modelId="{2D5A55DF-6E46-40F6-8952-66FCB399A629}" type="presParOf" srcId="{CB18E54F-EEA6-48FA-80F4-FCE63FEAC7FF}" destId="{62EAD230-E29F-43CA-8743-832D2F9DCD00}" srcOrd="0" destOrd="0" presId="urn:microsoft.com/office/officeart/2005/8/layout/process1"/>
    <dgm:cxn modelId="{12BB58FE-03DE-444F-A627-C1FE3014AFA2}" type="presParOf" srcId="{CB18E54F-EEA6-48FA-80F4-FCE63FEAC7FF}" destId="{B05F2F50-2038-4C1D-8C14-E491E5EA9225}" srcOrd="1" destOrd="0" presId="urn:microsoft.com/office/officeart/2005/8/layout/process1"/>
    <dgm:cxn modelId="{E3C1271F-3FDD-4080-A8AC-EABFA5B68613}" type="presParOf" srcId="{B05F2F50-2038-4C1D-8C14-E491E5EA9225}" destId="{44628650-83E8-41F8-B4AA-2B905BEB25FB}" srcOrd="0" destOrd="0" presId="urn:microsoft.com/office/officeart/2005/8/layout/process1"/>
    <dgm:cxn modelId="{DE7EE178-E60B-4EF4-BA6E-47C74DD48FF6}" type="presParOf" srcId="{CB18E54F-EEA6-48FA-80F4-FCE63FEAC7FF}" destId="{697EF8C0-4FA3-49A2-9662-C0388C7CB7DC}" srcOrd="2" destOrd="0" presId="urn:microsoft.com/office/officeart/2005/8/layout/process1"/>
    <dgm:cxn modelId="{EE440A2D-3C57-4CB4-BE69-1DEC8A607895}" type="presParOf" srcId="{CB18E54F-EEA6-48FA-80F4-FCE63FEAC7FF}" destId="{26CA299C-D62B-489C-8C9E-0AD120B540F2}" srcOrd="3" destOrd="0" presId="urn:microsoft.com/office/officeart/2005/8/layout/process1"/>
    <dgm:cxn modelId="{D4C91178-F3B1-4AC7-9280-4EC57EF04FAD}" type="presParOf" srcId="{26CA299C-D62B-489C-8C9E-0AD120B540F2}" destId="{DBE56998-72B4-48F1-868D-4264A0418540}" srcOrd="0" destOrd="0" presId="urn:microsoft.com/office/officeart/2005/8/layout/process1"/>
    <dgm:cxn modelId="{C12ED593-8B43-431A-A040-63876312AC91}" type="presParOf" srcId="{CB18E54F-EEA6-48FA-80F4-FCE63FEAC7FF}" destId="{0A81AB98-0891-48B6-8F01-DD68BAB2B3D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5DC4C97-062C-49AD-A5DF-E92847ED1DF4}"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D90820B4-0A23-469F-B3FF-EFC34BA319CB}">
      <dgm:prSet phldrT="[Text]"/>
      <dgm:spPr>
        <a:solidFill>
          <a:srgbClr val="0070C0"/>
        </a:solidFill>
      </dgm:spPr>
      <dgm:t>
        <a:bodyPr/>
        <a:lstStyle/>
        <a:p>
          <a:r>
            <a:rPr lang="en-US" dirty="0" smtClean="0"/>
            <a:t>Evaluate one more configuration  - double the line size</a:t>
          </a:r>
          <a:endParaRPr lang="en-US" dirty="0"/>
        </a:p>
      </dgm:t>
    </dgm:pt>
    <dgm:pt modelId="{1CB7B4D2-9ACD-405F-8272-98A63AD3590B}" type="parTrans" cxnId="{CDA94AE5-85DF-420F-928D-35895AF6D060}">
      <dgm:prSet/>
      <dgm:spPr/>
      <dgm:t>
        <a:bodyPr/>
        <a:lstStyle/>
        <a:p>
          <a:endParaRPr lang="en-US"/>
        </a:p>
      </dgm:t>
    </dgm:pt>
    <dgm:pt modelId="{4BE49218-313F-4B75-B36A-4974FD975660}" type="sibTrans" cxnId="{CDA94AE5-85DF-420F-928D-35895AF6D060}">
      <dgm:prSet/>
      <dgm:spPr/>
      <dgm:t>
        <a:bodyPr/>
        <a:lstStyle/>
        <a:p>
          <a:endParaRPr lang="en-US"/>
        </a:p>
      </dgm:t>
    </dgm:pt>
    <dgm:pt modelId="{5207BA1D-D4FD-4122-A0D7-01561FC5C7B3}" type="pres">
      <dgm:prSet presAssocID="{15DC4C97-062C-49AD-A5DF-E92847ED1DF4}" presName="diagram" presStyleCnt="0">
        <dgm:presLayoutVars>
          <dgm:dir/>
          <dgm:resizeHandles val="exact"/>
        </dgm:presLayoutVars>
      </dgm:prSet>
      <dgm:spPr/>
      <dgm:t>
        <a:bodyPr/>
        <a:lstStyle/>
        <a:p>
          <a:endParaRPr lang="en-US"/>
        </a:p>
      </dgm:t>
    </dgm:pt>
    <dgm:pt modelId="{414BC246-4DDF-43CE-A5C2-8CC886EAEB1F}" type="pres">
      <dgm:prSet presAssocID="{D90820B4-0A23-469F-B3FF-EFC34BA319CB}" presName="node" presStyleLbl="node1" presStyleIdx="0" presStyleCnt="1">
        <dgm:presLayoutVars>
          <dgm:bulletEnabled val="1"/>
        </dgm:presLayoutVars>
      </dgm:prSet>
      <dgm:spPr/>
      <dgm:t>
        <a:bodyPr/>
        <a:lstStyle/>
        <a:p>
          <a:endParaRPr lang="en-US"/>
        </a:p>
      </dgm:t>
    </dgm:pt>
  </dgm:ptLst>
  <dgm:cxnLst>
    <dgm:cxn modelId="{DBF07852-137D-480F-872C-E55045659A89}" type="presOf" srcId="{15DC4C97-062C-49AD-A5DF-E92847ED1DF4}" destId="{5207BA1D-D4FD-4122-A0D7-01561FC5C7B3}" srcOrd="0" destOrd="0" presId="urn:microsoft.com/office/officeart/2005/8/layout/default#1"/>
    <dgm:cxn modelId="{CDA94AE5-85DF-420F-928D-35895AF6D060}" srcId="{15DC4C97-062C-49AD-A5DF-E92847ED1DF4}" destId="{D90820B4-0A23-469F-B3FF-EFC34BA319CB}" srcOrd="0" destOrd="0" parTransId="{1CB7B4D2-9ACD-405F-8272-98A63AD3590B}" sibTransId="{4BE49218-313F-4B75-B36A-4974FD975660}"/>
    <dgm:cxn modelId="{5B3DCFE8-4CC3-4E64-B5D2-442DC0776933}" type="presOf" srcId="{D90820B4-0A23-469F-B3FF-EFC34BA319CB}" destId="{414BC246-4DDF-43CE-A5C2-8CC886EAEB1F}" srcOrd="0" destOrd="0" presId="urn:microsoft.com/office/officeart/2005/8/layout/default#1"/>
    <dgm:cxn modelId="{646D56F6-A70E-43ED-837A-0F2D31EA2FFA}" type="presParOf" srcId="{5207BA1D-D4FD-4122-A0D7-01561FC5C7B3}" destId="{414BC246-4DDF-43CE-A5C2-8CC886EAEB1F}" srcOrd="0" destOrd="0" presId="urn:microsoft.com/office/officeart/2005/8/layout/defaul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270A1C9-11F3-4302-817C-0425F5D6CD87}"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en-US"/>
        </a:p>
      </dgm:t>
    </dgm:pt>
    <dgm:pt modelId="{8E0D1CFB-AA73-4468-AA05-F9EE2F7FCC85}">
      <dgm:prSet phldrT="[Text]" custT="1"/>
      <dgm:spPr>
        <a:solidFill>
          <a:srgbClr val="FF3300"/>
        </a:solidFill>
      </dgm:spPr>
      <dgm:t>
        <a:bodyPr/>
        <a:lstStyle/>
        <a:p>
          <a:r>
            <a:rPr lang="en-US" sz="1600" dirty="0" smtClean="0"/>
            <a:t>Stop tuning</a:t>
          </a:r>
          <a:endParaRPr lang="en-US" sz="1600" dirty="0"/>
        </a:p>
      </dgm:t>
    </dgm:pt>
    <dgm:pt modelId="{BD71A983-2CA9-4223-B3CA-30611A30FA61}" type="parTrans" cxnId="{C2B0CB70-35B3-4D41-AEA1-BF1309E1B472}">
      <dgm:prSet/>
      <dgm:spPr/>
      <dgm:t>
        <a:bodyPr/>
        <a:lstStyle/>
        <a:p>
          <a:endParaRPr lang="en-US"/>
        </a:p>
      </dgm:t>
    </dgm:pt>
    <dgm:pt modelId="{B73684BC-F1D4-4FA7-AB31-2BB05E0979EB}" type="sibTrans" cxnId="{C2B0CB70-35B3-4D41-AEA1-BF1309E1B472}">
      <dgm:prSet/>
      <dgm:spPr/>
      <dgm:t>
        <a:bodyPr/>
        <a:lstStyle/>
        <a:p>
          <a:endParaRPr lang="en-US"/>
        </a:p>
      </dgm:t>
    </dgm:pt>
    <dgm:pt modelId="{E7EADB97-BCEF-4136-B972-13211F846364}" type="pres">
      <dgm:prSet presAssocID="{E270A1C9-11F3-4302-817C-0425F5D6CD87}" presName="diagram" presStyleCnt="0">
        <dgm:presLayoutVars>
          <dgm:dir/>
          <dgm:resizeHandles val="exact"/>
        </dgm:presLayoutVars>
      </dgm:prSet>
      <dgm:spPr/>
      <dgm:t>
        <a:bodyPr/>
        <a:lstStyle/>
        <a:p>
          <a:endParaRPr lang="en-US"/>
        </a:p>
      </dgm:t>
    </dgm:pt>
    <dgm:pt modelId="{4A6466AB-B26B-4935-ADD2-BD855E826C98}" type="pres">
      <dgm:prSet presAssocID="{8E0D1CFB-AA73-4468-AA05-F9EE2F7FCC85}" presName="node" presStyleLbl="node1" presStyleIdx="0" presStyleCnt="1" custLinFactX="34848" custLinFactNeighborX="100000" custLinFactNeighborY="-50996">
        <dgm:presLayoutVars>
          <dgm:bulletEnabled val="1"/>
        </dgm:presLayoutVars>
      </dgm:prSet>
      <dgm:spPr/>
      <dgm:t>
        <a:bodyPr/>
        <a:lstStyle/>
        <a:p>
          <a:endParaRPr lang="en-US"/>
        </a:p>
      </dgm:t>
    </dgm:pt>
  </dgm:ptLst>
  <dgm:cxnLst>
    <dgm:cxn modelId="{C2B0CB70-35B3-4D41-AEA1-BF1309E1B472}" srcId="{E270A1C9-11F3-4302-817C-0425F5D6CD87}" destId="{8E0D1CFB-AA73-4468-AA05-F9EE2F7FCC85}" srcOrd="0" destOrd="0" parTransId="{BD71A983-2CA9-4223-B3CA-30611A30FA61}" sibTransId="{B73684BC-F1D4-4FA7-AB31-2BB05E0979EB}"/>
    <dgm:cxn modelId="{3337A1E1-C98C-46C3-9162-8152200F104A}" type="presOf" srcId="{E270A1C9-11F3-4302-817C-0425F5D6CD87}" destId="{E7EADB97-BCEF-4136-B972-13211F846364}" srcOrd="0" destOrd="0" presId="urn:microsoft.com/office/officeart/2005/8/layout/default#2"/>
    <dgm:cxn modelId="{3446220C-B5DE-4D10-B819-C7591E7D154E}" type="presOf" srcId="{8E0D1CFB-AA73-4468-AA05-F9EE2F7FCC85}" destId="{4A6466AB-B26B-4935-ADD2-BD855E826C98}" srcOrd="0" destOrd="0" presId="urn:microsoft.com/office/officeart/2005/8/layout/default#2"/>
    <dgm:cxn modelId="{3EB3D396-56EA-47A4-ADB0-5D9804DC580E}" type="presParOf" srcId="{E7EADB97-BCEF-4136-B972-13211F846364}" destId="{4A6466AB-B26B-4935-ADD2-BD855E826C98}" srcOrd="0" destOrd="0" presId="urn:microsoft.com/office/officeart/2005/8/layout/defaul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7D80F3E-68B9-4771-B7A4-6BB584BF0A9D}" type="doc">
      <dgm:prSet loTypeId="urn:microsoft.com/office/officeart/2005/8/layout/default#3" loCatId="list" qsTypeId="urn:microsoft.com/office/officeart/2005/8/quickstyle/simple1" qsCatId="simple" csTypeId="urn:microsoft.com/office/officeart/2005/8/colors/accent1_2" csCatId="accent1" phldr="1"/>
      <dgm:spPr/>
      <dgm:t>
        <a:bodyPr/>
        <a:lstStyle/>
        <a:p>
          <a:endParaRPr lang="en-US"/>
        </a:p>
      </dgm:t>
    </dgm:pt>
    <dgm:pt modelId="{35607A85-D7EF-4777-BB51-E70052136A15}">
      <dgm:prSet phldrT="[Text]" custT="1"/>
      <dgm:spPr>
        <a:solidFill>
          <a:srgbClr val="00B050"/>
        </a:solidFill>
      </dgm:spPr>
      <dgm:t>
        <a:bodyPr/>
        <a:lstStyle/>
        <a:p>
          <a:r>
            <a:rPr lang="en-US" sz="1600" dirty="0" smtClean="0"/>
            <a:t>Continue adjusting line size then associativity</a:t>
          </a:r>
          <a:endParaRPr lang="en-US" sz="1600" dirty="0"/>
        </a:p>
      </dgm:t>
    </dgm:pt>
    <dgm:pt modelId="{6F1A14DC-84D1-4D18-A16D-1E81C09D60D2}" type="parTrans" cxnId="{3845BC9D-0752-4608-AFAC-CBB1D29AEB01}">
      <dgm:prSet/>
      <dgm:spPr/>
      <dgm:t>
        <a:bodyPr/>
        <a:lstStyle/>
        <a:p>
          <a:endParaRPr lang="en-US"/>
        </a:p>
      </dgm:t>
    </dgm:pt>
    <dgm:pt modelId="{C1FDDC44-77CB-4064-A3ED-0DAC80E5EAD4}" type="sibTrans" cxnId="{3845BC9D-0752-4608-AFAC-CBB1D29AEB01}">
      <dgm:prSet/>
      <dgm:spPr/>
      <dgm:t>
        <a:bodyPr/>
        <a:lstStyle/>
        <a:p>
          <a:endParaRPr lang="en-US"/>
        </a:p>
      </dgm:t>
    </dgm:pt>
    <dgm:pt modelId="{11908E68-AE15-492F-B4B6-F64DD379F613}" type="pres">
      <dgm:prSet presAssocID="{57D80F3E-68B9-4771-B7A4-6BB584BF0A9D}" presName="diagram" presStyleCnt="0">
        <dgm:presLayoutVars>
          <dgm:dir/>
          <dgm:resizeHandles val="exact"/>
        </dgm:presLayoutVars>
      </dgm:prSet>
      <dgm:spPr/>
      <dgm:t>
        <a:bodyPr/>
        <a:lstStyle/>
        <a:p>
          <a:endParaRPr lang="en-US"/>
        </a:p>
      </dgm:t>
    </dgm:pt>
    <dgm:pt modelId="{F207D6F7-9FCC-40BF-A66C-B60C4D70299B}" type="pres">
      <dgm:prSet presAssocID="{35607A85-D7EF-4777-BB51-E70052136A15}" presName="node" presStyleLbl="node1" presStyleIdx="0" presStyleCnt="1">
        <dgm:presLayoutVars>
          <dgm:bulletEnabled val="1"/>
        </dgm:presLayoutVars>
      </dgm:prSet>
      <dgm:spPr/>
      <dgm:t>
        <a:bodyPr/>
        <a:lstStyle/>
        <a:p>
          <a:endParaRPr lang="en-US"/>
        </a:p>
      </dgm:t>
    </dgm:pt>
  </dgm:ptLst>
  <dgm:cxnLst>
    <dgm:cxn modelId="{C1ABB8F2-44F1-4892-8AFD-E6E0A3885B92}" type="presOf" srcId="{57D80F3E-68B9-4771-B7A4-6BB584BF0A9D}" destId="{11908E68-AE15-492F-B4B6-F64DD379F613}" srcOrd="0" destOrd="0" presId="urn:microsoft.com/office/officeart/2005/8/layout/default#3"/>
    <dgm:cxn modelId="{A4A8698A-8000-495C-AEBB-F4B2E8D0139F}" type="presOf" srcId="{35607A85-D7EF-4777-BB51-E70052136A15}" destId="{F207D6F7-9FCC-40BF-A66C-B60C4D70299B}" srcOrd="0" destOrd="0" presId="urn:microsoft.com/office/officeart/2005/8/layout/default#3"/>
    <dgm:cxn modelId="{3845BC9D-0752-4608-AFAC-CBB1D29AEB01}" srcId="{57D80F3E-68B9-4771-B7A4-6BB584BF0A9D}" destId="{35607A85-D7EF-4777-BB51-E70052136A15}" srcOrd="0" destOrd="0" parTransId="{6F1A14DC-84D1-4D18-A16D-1E81C09D60D2}" sibTransId="{C1FDDC44-77CB-4064-A3ED-0DAC80E5EAD4}"/>
    <dgm:cxn modelId="{04FEB60D-3CCC-4A6F-8326-714441B0C298}" type="presParOf" srcId="{11908E68-AE15-492F-B4B6-F64DD379F613}" destId="{F207D6F7-9FCC-40BF-A66C-B60C4D70299B}" srcOrd="0" destOrd="0" presId="urn:microsoft.com/office/officeart/2005/8/layout/default#3"/>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6CAB87F-5E47-4D7E-994E-7AC8DDEF5039}" type="doc">
      <dgm:prSet loTypeId="urn:microsoft.com/office/officeart/2005/8/layout/process1" loCatId="process" qsTypeId="urn:microsoft.com/office/officeart/2005/8/quickstyle/simple1" qsCatId="simple" csTypeId="urn:microsoft.com/office/officeart/2005/8/colors/accent1_2" csCatId="accent1" phldr="1"/>
      <dgm:spPr/>
    </dgm:pt>
    <dgm:pt modelId="{152EF39E-98E6-44BF-A9BD-E1B4A04B9561}">
      <dgm:prSet phldrT="[Text]"/>
      <dgm:spPr>
        <a:solidFill>
          <a:srgbClr val="FF5050"/>
        </a:solidFill>
      </dgm:spPr>
      <dgm:t>
        <a:bodyPr/>
        <a:lstStyle/>
        <a:p>
          <a:r>
            <a:rPr lang="en-US" dirty="0" smtClean="0"/>
            <a:t>Initial Impact Ordered Tuning</a:t>
          </a:r>
          <a:endParaRPr lang="en-US" dirty="0"/>
        </a:p>
      </dgm:t>
    </dgm:pt>
    <dgm:pt modelId="{DED401BA-AFFA-4CAC-9E68-226F12A57E22}" type="parTrans" cxnId="{FED81F7F-9885-435C-AE7E-AB9BE1EC6FA0}">
      <dgm:prSet/>
      <dgm:spPr/>
      <dgm:t>
        <a:bodyPr/>
        <a:lstStyle/>
        <a:p>
          <a:endParaRPr lang="en-US"/>
        </a:p>
      </dgm:t>
    </dgm:pt>
    <dgm:pt modelId="{AE58EF07-AAAC-4217-B68B-8B49041B2B4C}" type="sibTrans" cxnId="{FED81F7F-9885-435C-AE7E-AB9BE1EC6FA0}">
      <dgm:prSet/>
      <dgm:spPr>
        <a:solidFill>
          <a:schemeClr val="accent5">
            <a:lumMod val="50000"/>
          </a:schemeClr>
        </a:solidFill>
      </dgm:spPr>
      <dgm:t>
        <a:bodyPr/>
        <a:lstStyle/>
        <a:p>
          <a:endParaRPr lang="en-US"/>
        </a:p>
      </dgm:t>
    </dgm:pt>
    <dgm:pt modelId="{96435682-38FA-4D73-90E0-14BB82794D59}">
      <dgm:prSet phldrT="[Text]"/>
      <dgm:spPr>
        <a:solidFill>
          <a:srgbClr val="92D050"/>
        </a:solidFill>
      </dgm:spPr>
      <dgm:t>
        <a:bodyPr/>
        <a:lstStyle/>
        <a:p>
          <a:r>
            <a:rPr lang="en-US" dirty="0" smtClean="0"/>
            <a:t>Size Adjustment</a:t>
          </a:r>
          <a:endParaRPr lang="en-US" dirty="0"/>
        </a:p>
      </dgm:t>
    </dgm:pt>
    <dgm:pt modelId="{E979545C-45AF-4785-91A2-EC8BD16546BF}" type="parTrans" cxnId="{0BB2889E-4FA5-4C28-8FB4-521A5706DF00}">
      <dgm:prSet/>
      <dgm:spPr/>
      <dgm:t>
        <a:bodyPr/>
        <a:lstStyle/>
        <a:p>
          <a:endParaRPr lang="en-US"/>
        </a:p>
      </dgm:t>
    </dgm:pt>
    <dgm:pt modelId="{34267422-4A1A-4C3B-A02D-13A5F0E5A3BB}" type="sibTrans" cxnId="{0BB2889E-4FA5-4C28-8FB4-521A5706DF00}">
      <dgm:prSet/>
      <dgm:spPr>
        <a:solidFill>
          <a:schemeClr val="accent5">
            <a:lumMod val="50000"/>
          </a:schemeClr>
        </a:solidFill>
      </dgm:spPr>
      <dgm:t>
        <a:bodyPr/>
        <a:lstStyle/>
        <a:p>
          <a:endParaRPr lang="en-US"/>
        </a:p>
      </dgm:t>
    </dgm:pt>
    <dgm:pt modelId="{594F57F8-2B81-4F3D-92F5-3B8F5B5E4408}">
      <dgm:prSet phldrT="[Text]"/>
      <dgm:spPr>
        <a:solidFill>
          <a:srgbClr val="CC66FF"/>
        </a:solidFill>
      </dgm:spPr>
      <dgm:t>
        <a:bodyPr/>
        <a:lstStyle/>
        <a:p>
          <a:r>
            <a:rPr lang="en-US" dirty="0" smtClean="0"/>
            <a:t>Final Parameter Adjustment</a:t>
          </a:r>
          <a:endParaRPr lang="en-US" dirty="0"/>
        </a:p>
      </dgm:t>
    </dgm:pt>
    <dgm:pt modelId="{1E965187-EE9A-4350-AD6F-5FEB19DF3E41}" type="parTrans" cxnId="{3EDBDC3F-D41E-4915-A8D1-3D8EDCD93EA6}">
      <dgm:prSet/>
      <dgm:spPr/>
      <dgm:t>
        <a:bodyPr/>
        <a:lstStyle/>
        <a:p>
          <a:endParaRPr lang="en-US"/>
        </a:p>
      </dgm:t>
    </dgm:pt>
    <dgm:pt modelId="{4F8264B9-644C-46F3-A8EF-96F89735A59B}" type="sibTrans" cxnId="{3EDBDC3F-D41E-4915-A8D1-3D8EDCD93EA6}">
      <dgm:prSet/>
      <dgm:spPr/>
      <dgm:t>
        <a:bodyPr/>
        <a:lstStyle/>
        <a:p>
          <a:endParaRPr lang="en-US"/>
        </a:p>
      </dgm:t>
    </dgm:pt>
    <dgm:pt modelId="{CB18E54F-EEA6-48FA-80F4-FCE63FEAC7FF}" type="pres">
      <dgm:prSet presAssocID="{76CAB87F-5E47-4D7E-994E-7AC8DDEF5039}" presName="Name0" presStyleCnt="0">
        <dgm:presLayoutVars>
          <dgm:dir/>
          <dgm:resizeHandles val="exact"/>
        </dgm:presLayoutVars>
      </dgm:prSet>
      <dgm:spPr/>
    </dgm:pt>
    <dgm:pt modelId="{62EAD230-E29F-43CA-8743-832D2F9DCD00}" type="pres">
      <dgm:prSet presAssocID="{152EF39E-98E6-44BF-A9BD-E1B4A04B9561}" presName="node" presStyleLbl="node1" presStyleIdx="0" presStyleCnt="3">
        <dgm:presLayoutVars>
          <dgm:bulletEnabled val="1"/>
        </dgm:presLayoutVars>
      </dgm:prSet>
      <dgm:spPr/>
      <dgm:t>
        <a:bodyPr/>
        <a:lstStyle/>
        <a:p>
          <a:endParaRPr lang="en-US"/>
        </a:p>
      </dgm:t>
    </dgm:pt>
    <dgm:pt modelId="{B05F2F50-2038-4C1D-8C14-E491E5EA9225}" type="pres">
      <dgm:prSet presAssocID="{AE58EF07-AAAC-4217-B68B-8B49041B2B4C}" presName="sibTrans" presStyleLbl="sibTrans2D1" presStyleIdx="0" presStyleCnt="2" custScaleX="117260" custScaleY="72420"/>
      <dgm:spPr/>
      <dgm:t>
        <a:bodyPr/>
        <a:lstStyle/>
        <a:p>
          <a:endParaRPr lang="en-US"/>
        </a:p>
      </dgm:t>
    </dgm:pt>
    <dgm:pt modelId="{44628650-83E8-41F8-B4AA-2B905BEB25FB}" type="pres">
      <dgm:prSet presAssocID="{AE58EF07-AAAC-4217-B68B-8B49041B2B4C}" presName="connectorText" presStyleLbl="sibTrans2D1" presStyleIdx="0" presStyleCnt="2"/>
      <dgm:spPr/>
      <dgm:t>
        <a:bodyPr/>
        <a:lstStyle/>
        <a:p>
          <a:endParaRPr lang="en-US"/>
        </a:p>
      </dgm:t>
    </dgm:pt>
    <dgm:pt modelId="{697EF8C0-4FA3-49A2-9662-C0388C7CB7DC}" type="pres">
      <dgm:prSet presAssocID="{96435682-38FA-4D73-90E0-14BB82794D59}" presName="node" presStyleLbl="node1" presStyleIdx="1" presStyleCnt="3" custLinFactNeighborY="-3448">
        <dgm:presLayoutVars>
          <dgm:bulletEnabled val="1"/>
        </dgm:presLayoutVars>
      </dgm:prSet>
      <dgm:spPr/>
      <dgm:t>
        <a:bodyPr/>
        <a:lstStyle/>
        <a:p>
          <a:endParaRPr lang="en-US"/>
        </a:p>
      </dgm:t>
    </dgm:pt>
    <dgm:pt modelId="{26CA299C-D62B-489C-8C9E-0AD120B540F2}" type="pres">
      <dgm:prSet presAssocID="{34267422-4A1A-4C3B-A02D-13A5F0E5A3BB}" presName="sibTrans" presStyleLbl="sibTrans2D1" presStyleIdx="1" presStyleCnt="2" custScaleX="108871" custScaleY="72421"/>
      <dgm:spPr/>
      <dgm:t>
        <a:bodyPr/>
        <a:lstStyle/>
        <a:p>
          <a:endParaRPr lang="en-US"/>
        </a:p>
      </dgm:t>
    </dgm:pt>
    <dgm:pt modelId="{DBE56998-72B4-48F1-868D-4264A0418540}" type="pres">
      <dgm:prSet presAssocID="{34267422-4A1A-4C3B-A02D-13A5F0E5A3BB}" presName="connectorText" presStyleLbl="sibTrans2D1" presStyleIdx="1" presStyleCnt="2"/>
      <dgm:spPr/>
      <dgm:t>
        <a:bodyPr/>
        <a:lstStyle/>
        <a:p>
          <a:endParaRPr lang="en-US"/>
        </a:p>
      </dgm:t>
    </dgm:pt>
    <dgm:pt modelId="{0A81AB98-0891-48B6-8F01-DD68BAB2B3D0}" type="pres">
      <dgm:prSet presAssocID="{594F57F8-2B81-4F3D-92F5-3B8F5B5E4408}" presName="node" presStyleLbl="node1" presStyleIdx="2" presStyleCnt="3">
        <dgm:presLayoutVars>
          <dgm:bulletEnabled val="1"/>
        </dgm:presLayoutVars>
      </dgm:prSet>
      <dgm:spPr/>
      <dgm:t>
        <a:bodyPr/>
        <a:lstStyle/>
        <a:p>
          <a:endParaRPr lang="en-US"/>
        </a:p>
      </dgm:t>
    </dgm:pt>
  </dgm:ptLst>
  <dgm:cxnLst>
    <dgm:cxn modelId="{C0ED6EEF-52D7-CB46-BFD8-FF513746C451}" type="presOf" srcId="{152EF39E-98E6-44BF-A9BD-E1B4A04B9561}" destId="{62EAD230-E29F-43CA-8743-832D2F9DCD00}" srcOrd="0" destOrd="0" presId="urn:microsoft.com/office/officeart/2005/8/layout/process1"/>
    <dgm:cxn modelId="{0BB2889E-4FA5-4C28-8FB4-521A5706DF00}" srcId="{76CAB87F-5E47-4D7E-994E-7AC8DDEF5039}" destId="{96435682-38FA-4D73-90E0-14BB82794D59}" srcOrd="1" destOrd="0" parTransId="{E979545C-45AF-4785-91A2-EC8BD16546BF}" sibTransId="{34267422-4A1A-4C3B-A02D-13A5F0E5A3BB}"/>
    <dgm:cxn modelId="{05AD0084-13EF-0D4F-BDF9-FFBF8F07B7B5}" type="presOf" srcId="{AE58EF07-AAAC-4217-B68B-8B49041B2B4C}" destId="{44628650-83E8-41F8-B4AA-2B905BEB25FB}" srcOrd="1" destOrd="0" presId="urn:microsoft.com/office/officeart/2005/8/layout/process1"/>
    <dgm:cxn modelId="{7C554084-4808-9C48-B10C-FC3DE74E6E8C}" type="presOf" srcId="{34267422-4A1A-4C3B-A02D-13A5F0E5A3BB}" destId="{DBE56998-72B4-48F1-868D-4264A0418540}" srcOrd="1" destOrd="0" presId="urn:microsoft.com/office/officeart/2005/8/layout/process1"/>
    <dgm:cxn modelId="{FED81F7F-9885-435C-AE7E-AB9BE1EC6FA0}" srcId="{76CAB87F-5E47-4D7E-994E-7AC8DDEF5039}" destId="{152EF39E-98E6-44BF-A9BD-E1B4A04B9561}" srcOrd="0" destOrd="0" parTransId="{DED401BA-AFFA-4CAC-9E68-226F12A57E22}" sibTransId="{AE58EF07-AAAC-4217-B68B-8B49041B2B4C}"/>
    <dgm:cxn modelId="{80BC0AC5-485C-9940-89B0-2DEF4DEAEEC8}" type="presOf" srcId="{AE58EF07-AAAC-4217-B68B-8B49041B2B4C}" destId="{B05F2F50-2038-4C1D-8C14-E491E5EA9225}" srcOrd="0" destOrd="0" presId="urn:microsoft.com/office/officeart/2005/8/layout/process1"/>
    <dgm:cxn modelId="{EF9F45DC-28CC-6647-829E-5616A59743B3}" type="presOf" srcId="{594F57F8-2B81-4F3D-92F5-3B8F5B5E4408}" destId="{0A81AB98-0891-48B6-8F01-DD68BAB2B3D0}" srcOrd="0" destOrd="0" presId="urn:microsoft.com/office/officeart/2005/8/layout/process1"/>
    <dgm:cxn modelId="{C073EC53-8F41-614A-90BB-EBE06E384DA8}" type="presOf" srcId="{96435682-38FA-4D73-90E0-14BB82794D59}" destId="{697EF8C0-4FA3-49A2-9662-C0388C7CB7DC}" srcOrd="0" destOrd="0" presId="urn:microsoft.com/office/officeart/2005/8/layout/process1"/>
    <dgm:cxn modelId="{9686CDCE-97FB-5946-9BEB-84DD6D04F2B2}" type="presOf" srcId="{76CAB87F-5E47-4D7E-994E-7AC8DDEF5039}" destId="{CB18E54F-EEA6-48FA-80F4-FCE63FEAC7FF}" srcOrd="0" destOrd="0" presId="urn:microsoft.com/office/officeart/2005/8/layout/process1"/>
    <dgm:cxn modelId="{4EB2D955-F765-DA47-BF48-73AFCD409506}" type="presOf" srcId="{34267422-4A1A-4C3B-A02D-13A5F0E5A3BB}" destId="{26CA299C-D62B-489C-8C9E-0AD120B540F2}" srcOrd="0" destOrd="0" presId="urn:microsoft.com/office/officeart/2005/8/layout/process1"/>
    <dgm:cxn modelId="{3EDBDC3F-D41E-4915-A8D1-3D8EDCD93EA6}" srcId="{76CAB87F-5E47-4D7E-994E-7AC8DDEF5039}" destId="{594F57F8-2B81-4F3D-92F5-3B8F5B5E4408}" srcOrd="2" destOrd="0" parTransId="{1E965187-EE9A-4350-AD6F-5FEB19DF3E41}" sibTransId="{4F8264B9-644C-46F3-A8EF-96F89735A59B}"/>
    <dgm:cxn modelId="{E7D2A52F-5D53-DD48-BA3D-270FDD5CF983}" type="presParOf" srcId="{CB18E54F-EEA6-48FA-80F4-FCE63FEAC7FF}" destId="{62EAD230-E29F-43CA-8743-832D2F9DCD00}" srcOrd="0" destOrd="0" presId="urn:microsoft.com/office/officeart/2005/8/layout/process1"/>
    <dgm:cxn modelId="{85871ECC-442F-414E-8458-C79C7476481F}" type="presParOf" srcId="{CB18E54F-EEA6-48FA-80F4-FCE63FEAC7FF}" destId="{B05F2F50-2038-4C1D-8C14-E491E5EA9225}" srcOrd="1" destOrd="0" presId="urn:microsoft.com/office/officeart/2005/8/layout/process1"/>
    <dgm:cxn modelId="{5DD4AF5A-60CC-9246-B308-F44A56D92522}" type="presParOf" srcId="{B05F2F50-2038-4C1D-8C14-E491E5EA9225}" destId="{44628650-83E8-41F8-B4AA-2B905BEB25FB}" srcOrd="0" destOrd="0" presId="urn:microsoft.com/office/officeart/2005/8/layout/process1"/>
    <dgm:cxn modelId="{CD244137-308C-3849-AD1A-3B39E16A0C97}" type="presParOf" srcId="{CB18E54F-EEA6-48FA-80F4-FCE63FEAC7FF}" destId="{697EF8C0-4FA3-49A2-9662-C0388C7CB7DC}" srcOrd="2" destOrd="0" presId="urn:microsoft.com/office/officeart/2005/8/layout/process1"/>
    <dgm:cxn modelId="{5115A7C4-CEFF-544B-811E-85270D4CEF61}" type="presParOf" srcId="{CB18E54F-EEA6-48FA-80F4-FCE63FEAC7FF}" destId="{26CA299C-D62B-489C-8C9E-0AD120B540F2}" srcOrd="3" destOrd="0" presId="urn:microsoft.com/office/officeart/2005/8/layout/process1"/>
    <dgm:cxn modelId="{808E3648-B247-3144-9118-AB5FCBB1014A}" type="presParOf" srcId="{26CA299C-D62B-489C-8C9E-0AD120B540F2}" destId="{DBE56998-72B4-48F1-868D-4264A0418540}" srcOrd="0" destOrd="0" presId="urn:microsoft.com/office/officeart/2005/8/layout/process1"/>
    <dgm:cxn modelId="{9B90B1CB-D065-BA43-9E6F-FAEA7B239911}" type="presParOf" srcId="{CB18E54F-EEA6-48FA-80F4-FCE63FEAC7FF}" destId="{0A81AB98-0891-48B6-8F01-DD68BAB2B3D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5DC4C97-062C-49AD-A5DF-E92847ED1DF4}"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D90820B4-0A23-469F-B3FF-EFC34BA319CB}">
      <dgm:prSet phldrT="[Text]"/>
      <dgm:spPr>
        <a:solidFill>
          <a:srgbClr val="0070C0"/>
        </a:solidFill>
      </dgm:spPr>
      <dgm:t>
        <a:bodyPr/>
        <a:lstStyle/>
        <a:p>
          <a:r>
            <a:rPr lang="en-US" dirty="0" smtClean="0"/>
            <a:t>Evaluate one more configuration  - double the line size</a:t>
          </a:r>
          <a:endParaRPr lang="en-US" dirty="0"/>
        </a:p>
      </dgm:t>
    </dgm:pt>
    <dgm:pt modelId="{1CB7B4D2-9ACD-405F-8272-98A63AD3590B}" type="parTrans" cxnId="{CDA94AE5-85DF-420F-928D-35895AF6D060}">
      <dgm:prSet/>
      <dgm:spPr/>
      <dgm:t>
        <a:bodyPr/>
        <a:lstStyle/>
        <a:p>
          <a:endParaRPr lang="en-US"/>
        </a:p>
      </dgm:t>
    </dgm:pt>
    <dgm:pt modelId="{4BE49218-313F-4B75-B36A-4974FD975660}" type="sibTrans" cxnId="{CDA94AE5-85DF-420F-928D-35895AF6D060}">
      <dgm:prSet/>
      <dgm:spPr/>
      <dgm:t>
        <a:bodyPr/>
        <a:lstStyle/>
        <a:p>
          <a:endParaRPr lang="en-US"/>
        </a:p>
      </dgm:t>
    </dgm:pt>
    <dgm:pt modelId="{5207BA1D-D4FD-4122-A0D7-01561FC5C7B3}" type="pres">
      <dgm:prSet presAssocID="{15DC4C97-062C-49AD-A5DF-E92847ED1DF4}" presName="diagram" presStyleCnt="0">
        <dgm:presLayoutVars>
          <dgm:dir/>
          <dgm:resizeHandles val="exact"/>
        </dgm:presLayoutVars>
      </dgm:prSet>
      <dgm:spPr/>
      <dgm:t>
        <a:bodyPr/>
        <a:lstStyle/>
        <a:p>
          <a:endParaRPr lang="en-US"/>
        </a:p>
      </dgm:t>
    </dgm:pt>
    <dgm:pt modelId="{414BC246-4DDF-43CE-A5C2-8CC886EAEB1F}" type="pres">
      <dgm:prSet presAssocID="{D90820B4-0A23-469F-B3FF-EFC34BA319CB}" presName="node" presStyleLbl="node1" presStyleIdx="0" presStyleCnt="1">
        <dgm:presLayoutVars>
          <dgm:bulletEnabled val="1"/>
        </dgm:presLayoutVars>
      </dgm:prSet>
      <dgm:spPr/>
      <dgm:t>
        <a:bodyPr/>
        <a:lstStyle/>
        <a:p>
          <a:endParaRPr lang="en-US"/>
        </a:p>
      </dgm:t>
    </dgm:pt>
  </dgm:ptLst>
  <dgm:cxnLst>
    <dgm:cxn modelId="{659454D5-66D1-904F-B915-B9992FDC4770}" type="presOf" srcId="{15DC4C97-062C-49AD-A5DF-E92847ED1DF4}" destId="{5207BA1D-D4FD-4122-A0D7-01561FC5C7B3}" srcOrd="0" destOrd="0" presId="urn:microsoft.com/office/officeart/2005/8/layout/default#1"/>
    <dgm:cxn modelId="{D3A1802A-48F8-8140-8A39-6F9AD0EFE362}" type="presOf" srcId="{D90820B4-0A23-469F-B3FF-EFC34BA319CB}" destId="{414BC246-4DDF-43CE-A5C2-8CC886EAEB1F}" srcOrd="0" destOrd="0" presId="urn:microsoft.com/office/officeart/2005/8/layout/default#1"/>
    <dgm:cxn modelId="{CDA94AE5-85DF-420F-928D-35895AF6D060}" srcId="{15DC4C97-062C-49AD-A5DF-E92847ED1DF4}" destId="{D90820B4-0A23-469F-B3FF-EFC34BA319CB}" srcOrd="0" destOrd="0" parTransId="{1CB7B4D2-9ACD-405F-8272-98A63AD3590B}" sibTransId="{4BE49218-313F-4B75-B36A-4974FD975660}"/>
    <dgm:cxn modelId="{2109B2C9-92CD-7B4C-BEDE-9A209EAC8B54}" type="presParOf" srcId="{5207BA1D-D4FD-4122-A0D7-01561FC5C7B3}" destId="{414BC246-4DDF-43CE-A5C2-8CC886EAEB1F}" srcOrd="0" destOrd="0" presId="urn:microsoft.com/office/officeart/2005/8/layout/defaul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EAD230-E29F-43CA-8743-832D2F9DCD00}">
      <dsp:nvSpPr>
        <dsp:cNvPr id="0" name=""/>
        <dsp:cNvSpPr/>
      </dsp:nvSpPr>
      <dsp:spPr>
        <a:xfrm>
          <a:off x="11720" y="0"/>
          <a:ext cx="2251184" cy="682159"/>
        </a:xfrm>
        <a:prstGeom prst="roundRect">
          <a:avLst>
            <a:gd name="adj" fmla="val 10000"/>
          </a:avLst>
        </a:prstGeom>
        <a:solidFill>
          <a:srgbClr val="FF5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Initial Impact Ordered Tuning</a:t>
          </a:r>
        </a:p>
        <a:p>
          <a:pPr lvl="0" algn="ctr" defTabSz="711200">
            <a:lnSpc>
              <a:spcPct val="90000"/>
            </a:lnSpc>
            <a:spcBef>
              <a:spcPct val="0"/>
            </a:spcBef>
            <a:spcAft>
              <a:spcPct val="35000"/>
            </a:spcAft>
          </a:pPr>
          <a:r>
            <a:rPr lang="en-US" sz="1100" kern="1200" dirty="0" smtClean="0"/>
            <a:t>(Zhang ‘03)</a:t>
          </a:r>
          <a:endParaRPr lang="en-US" sz="1100" kern="1200" dirty="0"/>
        </a:p>
      </dsp:txBody>
      <dsp:txXfrm>
        <a:off x="31700" y="19980"/>
        <a:ext cx="2211224" cy="642199"/>
      </dsp:txXfrm>
    </dsp:sp>
    <dsp:sp modelId="{B05F2F50-2038-4C1D-8C14-E491E5EA9225}">
      <dsp:nvSpPr>
        <dsp:cNvPr id="0" name=""/>
        <dsp:cNvSpPr/>
      </dsp:nvSpPr>
      <dsp:spPr>
        <a:xfrm>
          <a:off x="2488023" y="61932"/>
          <a:ext cx="477251" cy="558293"/>
        </a:xfrm>
        <a:prstGeom prst="rightArrow">
          <a:avLst>
            <a:gd name="adj1" fmla="val 60000"/>
            <a:gd name="adj2" fmla="val 50000"/>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2488023" y="173591"/>
        <a:ext cx="334076" cy="334975"/>
      </dsp:txXfrm>
    </dsp:sp>
    <dsp:sp modelId="{697EF8C0-4FA3-49A2-9662-C0388C7CB7DC}">
      <dsp:nvSpPr>
        <dsp:cNvPr id="0" name=""/>
        <dsp:cNvSpPr/>
      </dsp:nvSpPr>
      <dsp:spPr>
        <a:xfrm>
          <a:off x="3163379" y="0"/>
          <a:ext cx="2251184" cy="682159"/>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Size Adjustment</a:t>
          </a:r>
          <a:endParaRPr lang="en-US" sz="1800" kern="1200" dirty="0"/>
        </a:p>
      </dsp:txBody>
      <dsp:txXfrm>
        <a:off x="3183359" y="19980"/>
        <a:ext cx="2211224" cy="642199"/>
      </dsp:txXfrm>
    </dsp:sp>
    <dsp:sp modelId="{26CA299C-D62B-489C-8C9E-0AD120B540F2}">
      <dsp:nvSpPr>
        <dsp:cNvPr id="0" name=""/>
        <dsp:cNvSpPr/>
      </dsp:nvSpPr>
      <dsp:spPr>
        <a:xfrm>
          <a:off x="5639682" y="61932"/>
          <a:ext cx="477251" cy="558293"/>
        </a:xfrm>
        <a:prstGeom prst="rightArrow">
          <a:avLst>
            <a:gd name="adj1" fmla="val 60000"/>
            <a:gd name="adj2" fmla="val 50000"/>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5639682" y="173591"/>
        <a:ext cx="334076" cy="334975"/>
      </dsp:txXfrm>
    </dsp:sp>
    <dsp:sp modelId="{0A81AB98-0891-48B6-8F01-DD68BAB2B3D0}">
      <dsp:nvSpPr>
        <dsp:cNvPr id="0" name=""/>
        <dsp:cNvSpPr/>
      </dsp:nvSpPr>
      <dsp:spPr>
        <a:xfrm>
          <a:off x="6315037" y="0"/>
          <a:ext cx="2251184" cy="682159"/>
        </a:xfrm>
        <a:prstGeom prst="roundRect">
          <a:avLst>
            <a:gd name="adj" fmla="val 10000"/>
          </a:avLst>
        </a:prstGeom>
        <a:solidFill>
          <a:srgbClr val="CC66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Final Parameter Adjustment</a:t>
          </a:r>
          <a:endParaRPr lang="en-US" sz="1800" kern="1200" dirty="0"/>
        </a:p>
      </dsp:txBody>
      <dsp:txXfrm>
        <a:off x="6335017" y="19980"/>
        <a:ext cx="2211224" cy="6421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6466AB-B26B-4935-ADD2-BD855E826C98}">
      <dsp:nvSpPr>
        <dsp:cNvPr id="0" name=""/>
        <dsp:cNvSpPr/>
      </dsp:nvSpPr>
      <dsp:spPr>
        <a:xfrm>
          <a:off x="107950" y="0"/>
          <a:ext cx="1517649" cy="910589"/>
        </a:xfrm>
        <a:prstGeom prst="rect">
          <a:avLst/>
        </a:prstGeom>
        <a:solidFill>
          <a:srgbClr val="FF33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Stop tuning</a:t>
          </a:r>
          <a:endParaRPr lang="en-US" sz="1600" kern="1200" dirty="0"/>
        </a:p>
      </dsp:txBody>
      <dsp:txXfrm>
        <a:off x="107950" y="0"/>
        <a:ext cx="1517649" cy="91058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7D6F7-9FCC-40BF-A66C-B60C4D70299B}">
      <dsp:nvSpPr>
        <dsp:cNvPr id="0" name=""/>
        <dsp:cNvSpPr/>
      </dsp:nvSpPr>
      <dsp:spPr>
        <a:xfrm>
          <a:off x="24825" y="17"/>
          <a:ext cx="1590463" cy="954277"/>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Continue adjusting line size then associativity</a:t>
          </a:r>
          <a:endParaRPr lang="en-US" sz="1600" kern="1200" dirty="0"/>
        </a:p>
      </dsp:txBody>
      <dsp:txXfrm>
        <a:off x="24825" y="17"/>
        <a:ext cx="1590463" cy="9542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EAD230-E29F-43CA-8743-832D2F9DCD00}">
      <dsp:nvSpPr>
        <dsp:cNvPr id="0" name=""/>
        <dsp:cNvSpPr/>
      </dsp:nvSpPr>
      <dsp:spPr>
        <a:xfrm>
          <a:off x="10619" y="0"/>
          <a:ext cx="2039779" cy="420898"/>
        </a:xfrm>
        <a:prstGeom prst="roundRect">
          <a:avLst>
            <a:gd name="adj" fmla="val 10000"/>
          </a:avLst>
        </a:prstGeom>
        <a:solidFill>
          <a:srgbClr val="FF5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Initial Impact Ordered Tuning</a:t>
          </a:r>
          <a:endParaRPr lang="en-US" sz="1200" kern="1200" dirty="0"/>
        </a:p>
      </dsp:txBody>
      <dsp:txXfrm>
        <a:off x="22947" y="12328"/>
        <a:ext cx="2015123" cy="396242"/>
      </dsp:txXfrm>
    </dsp:sp>
    <dsp:sp modelId="{B05F2F50-2038-4C1D-8C14-E491E5EA9225}">
      <dsp:nvSpPr>
        <dsp:cNvPr id="0" name=""/>
        <dsp:cNvSpPr/>
      </dsp:nvSpPr>
      <dsp:spPr>
        <a:xfrm>
          <a:off x="2217057" y="58041"/>
          <a:ext cx="507071" cy="304814"/>
        </a:xfrm>
        <a:prstGeom prst="rightArrow">
          <a:avLst>
            <a:gd name="adj1" fmla="val 60000"/>
            <a:gd name="adj2" fmla="val 50000"/>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2217057" y="119004"/>
        <a:ext cx="415627" cy="182888"/>
      </dsp:txXfrm>
    </dsp:sp>
    <dsp:sp modelId="{697EF8C0-4FA3-49A2-9662-C0388C7CB7DC}">
      <dsp:nvSpPr>
        <dsp:cNvPr id="0" name=""/>
        <dsp:cNvSpPr/>
      </dsp:nvSpPr>
      <dsp:spPr>
        <a:xfrm>
          <a:off x="2866310" y="0"/>
          <a:ext cx="2039779" cy="420898"/>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Size Adjustment</a:t>
          </a:r>
          <a:endParaRPr lang="en-US" sz="1200" kern="1200" dirty="0"/>
        </a:p>
      </dsp:txBody>
      <dsp:txXfrm>
        <a:off x="2878638" y="12328"/>
        <a:ext cx="2015123" cy="396242"/>
      </dsp:txXfrm>
    </dsp:sp>
    <dsp:sp modelId="{26CA299C-D62B-489C-8C9E-0AD120B540F2}">
      <dsp:nvSpPr>
        <dsp:cNvPr id="0" name=""/>
        <dsp:cNvSpPr/>
      </dsp:nvSpPr>
      <dsp:spPr>
        <a:xfrm>
          <a:off x="5090886" y="58039"/>
          <a:ext cx="470794" cy="304818"/>
        </a:xfrm>
        <a:prstGeom prst="rightArrow">
          <a:avLst>
            <a:gd name="adj1" fmla="val 60000"/>
            <a:gd name="adj2" fmla="val 50000"/>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5090886" y="119003"/>
        <a:ext cx="379349" cy="182890"/>
      </dsp:txXfrm>
    </dsp:sp>
    <dsp:sp modelId="{0A81AB98-0891-48B6-8F01-DD68BAB2B3D0}">
      <dsp:nvSpPr>
        <dsp:cNvPr id="0" name=""/>
        <dsp:cNvSpPr/>
      </dsp:nvSpPr>
      <dsp:spPr>
        <a:xfrm>
          <a:off x="5722001" y="0"/>
          <a:ext cx="2039779" cy="420898"/>
        </a:xfrm>
        <a:prstGeom prst="roundRect">
          <a:avLst>
            <a:gd name="adj" fmla="val 10000"/>
          </a:avLst>
        </a:prstGeom>
        <a:solidFill>
          <a:srgbClr val="CC66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Final Parameter Adjustment</a:t>
          </a:r>
          <a:endParaRPr lang="en-US" sz="1200" kern="1200" dirty="0"/>
        </a:p>
      </dsp:txBody>
      <dsp:txXfrm>
        <a:off x="5734329" y="12328"/>
        <a:ext cx="2015123" cy="3962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EAD230-E29F-43CA-8743-832D2F9DCD00}">
      <dsp:nvSpPr>
        <dsp:cNvPr id="0" name=""/>
        <dsp:cNvSpPr/>
      </dsp:nvSpPr>
      <dsp:spPr>
        <a:xfrm>
          <a:off x="10619" y="0"/>
          <a:ext cx="2039779" cy="420898"/>
        </a:xfrm>
        <a:prstGeom prst="roundRect">
          <a:avLst>
            <a:gd name="adj" fmla="val 10000"/>
          </a:avLst>
        </a:prstGeom>
        <a:solidFill>
          <a:srgbClr val="FF5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Initial Impact Ordered Tuning</a:t>
          </a:r>
          <a:endParaRPr lang="en-US" sz="1200" kern="1200" dirty="0"/>
        </a:p>
      </dsp:txBody>
      <dsp:txXfrm>
        <a:off x="22947" y="12328"/>
        <a:ext cx="2015123" cy="396242"/>
      </dsp:txXfrm>
    </dsp:sp>
    <dsp:sp modelId="{B05F2F50-2038-4C1D-8C14-E491E5EA9225}">
      <dsp:nvSpPr>
        <dsp:cNvPr id="0" name=""/>
        <dsp:cNvSpPr/>
      </dsp:nvSpPr>
      <dsp:spPr>
        <a:xfrm>
          <a:off x="2217057" y="58041"/>
          <a:ext cx="507071" cy="304814"/>
        </a:xfrm>
        <a:prstGeom prst="rightArrow">
          <a:avLst>
            <a:gd name="adj1" fmla="val 60000"/>
            <a:gd name="adj2" fmla="val 50000"/>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2217057" y="119004"/>
        <a:ext cx="415627" cy="182888"/>
      </dsp:txXfrm>
    </dsp:sp>
    <dsp:sp modelId="{697EF8C0-4FA3-49A2-9662-C0388C7CB7DC}">
      <dsp:nvSpPr>
        <dsp:cNvPr id="0" name=""/>
        <dsp:cNvSpPr/>
      </dsp:nvSpPr>
      <dsp:spPr>
        <a:xfrm>
          <a:off x="2866310" y="0"/>
          <a:ext cx="2039779" cy="420898"/>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Size Adjustment</a:t>
          </a:r>
          <a:endParaRPr lang="en-US" sz="1200" kern="1200" dirty="0"/>
        </a:p>
      </dsp:txBody>
      <dsp:txXfrm>
        <a:off x="2878638" y="12328"/>
        <a:ext cx="2015123" cy="396242"/>
      </dsp:txXfrm>
    </dsp:sp>
    <dsp:sp modelId="{26CA299C-D62B-489C-8C9E-0AD120B540F2}">
      <dsp:nvSpPr>
        <dsp:cNvPr id="0" name=""/>
        <dsp:cNvSpPr/>
      </dsp:nvSpPr>
      <dsp:spPr>
        <a:xfrm>
          <a:off x="5090886" y="58039"/>
          <a:ext cx="470794" cy="304818"/>
        </a:xfrm>
        <a:prstGeom prst="rightArrow">
          <a:avLst>
            <a:gd name="adj1" fmla="val 60000"/>
            <a:gd name="adj2" fmla="val 50000"/>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5090886" y="119003"/>
        <a:ext cx="379349" cy="182890"/>
      </dsp:txXfrm>
    </dsp:sp>
    <dsp:sp modelId="{0A81AB98-0891-48B6-8F01-DD68BAB2B3D0}">
      <dsp:nvSpPr>
        <dsp:cNvPr id="0" name=""/>
        <dsp:cNvSpPr/>
      </dsp:nvSpPr>
      <dsp:spPr>
        <a:xfrm>
          <a:off x="5722001" y="0"/>
          <a:ext cx="2039779" cy="420898"/>
        </a:xfrm>
        <a:prstGeom prst="roundRect">
          <a:avLst>
            <a:gd name="adj" fmla="val 10000"/>
          </a:avLst>
        </a:prstGeom>
        <a:solidFill>
          <a:srgbClr val="CC66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Final Parameter Adjustment</a:t>
          </a:r>
          <a:endParaRPr lang="en-US" sz="1200" kern="1200" dirty="0"/>
        </a:p>
      </dsp:txBody>
      <dsp:txXfrm>
        <a:off x="5734329" y="12328"/>
        <a:ext cx="2015123" cy="3962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EAD230-E29F-43CA-8743-832D2F9DCD00}">
      <dsp:nvSpPr>
        <dsp:cNvPr id="0" name=""/>
        <dsp:cNvSpPr/>
      </dsp:nvSpPr>
      <dsp:spPr>
        <a:xfrm>
          <a:off x="10619" y="0"/>
          <a:ext cx="2039779" cy="420898"/>
        </a:xfrm>
        <a:prstGeom prst="roundRect">
          <a:avLst>
            <a:gd name="adj" fmla="val 10000"/>
          </a:avLst>
        </a:prstGeom>
        <a:solidFill>
          <a:srgbClr val="FF5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Initial Impact Ordered Tuning</a:t>
          </a:r>
          <a:endParaRPr lang="en-US" sz="1200" kern="1200" dirty="0"/>
        </a:p>
      </dsp:txBody>
      <dsp:txXfrm>
        <a:off x="22947" y="12328"/>
        <a:ext cx="2015123" cy="396242"/>
      </dsp:txXfrm>
    </dsp:sp>
    <dsp:sp modelId="{B05F2F50-2038-4C1D-8C14-E491E5EA9225}">
      <dsp:nvSpPr>
        <dsp:cNvPr id="0" name=""/>
        <dsp:cNvSpPr/>
      </dsp:nvSpPr>
      <dsp:spPr>
        <a:xfrm>
          <a:off x="2217057" y="58041"/>
          <a:ext cx="507071" cy="304814"/>
        </a:xfrm>
        <a:prstGeom prst="rightArrow">
          <a:avLst>
            <a:gd name="adj1" fmla="val 60000"/>
            <a:gd name="adj2" fmla="val 50000"/>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2217057" y="119004"/>
        <a:ext cx="415627" cy="182888"/>
      </dsp:txXfrm>
    </dsp:sp>
    <dsp:sp modelId="{697EF8C0-4FA3-49A2-9662-C0388C7CB7DC}">
      <dsp:nvSpPr>
        <dsp:cNvPr id="0" name=""/>
        <dsp:cNvSpPr/>
      </dsp:nvSpPr>
      <dsp:spPr>
        <a:xfrm>
          <a:off x="2866310" y="0"/>
          <a:ext cx="2039779" cy="420898"/>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Size Adjustment</a:t>
          </a:r>
          <a:endParaRPr lang="en-US" sz="1200" kern="1200" dirty="0"/>
        </a:p>
      </dsp:txBody>
      <dsp:txXfrm>
        <a:off x="2878638" y="12328"/>
        <a:ext cx="2015123" cy="396242"/>
      </dsp:txXfrm>
    </dsp:sp>
    <dsp:sp modelId="{26CA299C-D62B-489C-8C9E-0AD120B540F2}">
      <dsp:nvSpPr>
        <dsp:cNvPr id="0" name=""/>
        <dsp:cNvSpPr/>
      </dsp:nvSpPr>
      <dsp:spPr>
        <a:xfrm>
          <a:off x="5090886" y="58039"/>
          <a:ext cx="470794" cy="304818"/>
        </a:xfrm>
        <a:prstGeom prst="rightArrow">
          <a:avLst>
            <a:gd name="adj1" fmla="val 60000"/>
            <a:gd name="adj2" fmla="val 50000"/>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5090886" y="119003"/>
        <a:ext cx="379349" cy="182890"/>
      </dsp:txXfrm>
    </dsp:sp>
    <dsp:sp modelId="{0A81AB98-0891-48B6-8F01-DD68BAB2B3D0}">
      <dsp:nvSpPr>
        <dsp:cNvPr id="0" name=""/>
        <dsp:cNvSpPr/>
      </dsp:nvSpPr>
      <dsp:spPr>
        <a:xfrm>
          <a:off x="5722001" y="0"/>
          <a:ext cx="2039779" cy="420898"/>
        </a:xfrm>
        <a:prstGeom prst="roundRect">
          <a:avLst>
            <a:gd name="adj" fmla="val 10000"/>
          </a:avLst>
        </a:prstGeom>
        <a:solidFill>
          <a:srgbClr val="CC66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Final Parameter Adjustment</a:t>
          </a:r>
          <a:endParaRPr lang="en-US" sz="1200" kern="1200" dirty="0"/>
        </a:p>
      </dsp:txBody>
      <dsp:txXfrm>
        <a:off x="5734329" y="12328"/>
        <a:ext cx="2015123" cy="3962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4BC246-4DDF-43CE-A5C2-8CC886EAEB1F}">
      <dsp:nvSpPr>
        <dsp:cNvPr id="0" name=""/>
        <dsp:cNvSpPr/>
      </dsp:nvSpPr>
      <dsp:spPr>
        <a:xfrm>
          <a:off x="0" y="82368"/>
          <a:ext cx="1582057" cy="94923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Evaluate one more configuration  - double the line size</a:t>
          </a:r>
          <a:endParaRPr lang="en-US" sz="1500" kern="1200" dirty="0"/>
        </a:p>
      </dsp:txBody>
      <dsp:txXfrm>
        <a:off x="0" y="82368"/>
        <a:ext cx="1582057" cy="9492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6466AB-B26B-4935-ADD2-BD855E826C98}">
      <dsp:nvSpPr>
        <dsp:cNvPr id="0" name=""/>
        <dsp:cNvSpPr/>
      </dsp:nvSpPr>
      <dsp:spPr>
        <a:xfrm>
          <a:off x="107950" y="0"/>
          <a:ext cx="1517649" cy="910589"/>
        </a:xfrm>
        <a:prstGeom prst="rect">
          <a:avLst/>
        </a:prstGeom>
        <a:solidFill>
          <a:srgbClr val="FF33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Stop tuning</a:t>
          </a:r>
          <a:endParaRPr lang="en-US" sz="1600" kern="1200" dirty="0"/>
        </a:p>
      </dsp:txBody>
      <dsp:txXfrm>
        <a:off x="107950" y="0"/>
        <a:ext cx="1517649" cy="9105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7D6F7-9FCC-40BF-A66C-B60C4D70299B}">
      <dsp:nvSpPr>
        <dsp:cNvPr id="0" name=""/>
        <dsp:cNvSpPr/>
      </dsp:nvSpPr>
      <dsp:spPr>
        <a:xfrm>
          <a:off x="24825" y="17"/>
          <a:ext cx="1590463" cy="954277"/>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Continue adjusting line size then associativity</a:t>
          </a:r>
          <a:endParaRPr lang="en-US" sz="1600" kern="1200" dirty="0"/>
        </a:p>
      </dsp:txBody>
      <dsp:txXfrm>
        <a:off x="24825" y="17"/>
        <a:ext cx="1590463" cy="95427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EAD230-E29F-43CA-8743-832D2F9DCD00}">
      <dsp:nvSpPr>
        <dsp:cNvPr id="0" name=""/>
        <dsp:cNvSpPr/>
      </dsp:nvSpPr>
      <dsp:spPr>
        <a:xfrm>
          <a:off x="10619" y="0"/>
          <a:ext cx="2039779" cy="420898"/>
        </a:xfrm>
        <a:prstGeom prst="roundRect">
          <a:avLst>
            <a:gd name="adj" fmla="val 10000"/>
          </a:avLst>
        </a:prstGeom>
        <a:solidFill>
          <a:srgbClr val="FF5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Initial Impact Ordered Tuning</a:t>
          </a:r>
          <a:endParaRPr lang="en-US" sz="1200" kern="1200" dirty="0"/>
        </a:p>
      </dsp:txBody>
      <dsp:txXfrm>
        <a:off x="22947" y="12328"/>
        <a:ext cx="2015123" cy="396242"/>
      </dsp:txXfrm>
    </dsp:sp>
    <dsp:sp modelId="{B05F2F50-2038-4C1D-8C14-E491E5EA9225}">
      <dsp:nvSpPr>
        <dsp:cNvPr id="0" name=""/>
        <dsp:cNvSpPr/>
      </dsp:nvSpPr>
      <dsp:spPr>
        <a:xfrm>
          <a:off x="2217057" y="58041"/>
          <a:ext cx="507071" cy="304814"/>
        </a:xfrm>
        <a:prstGeom prst="rightArrow">
          <a:avLst>
            <a:gd name="adj1" fmla="val 60000"/>
            <a:gd name="adj2" fmla="val 50000"/>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2217057" y="119004"/>
        <a:ext cx="415627" cy="182888"/>
      </dsp:txXfrm>
    </dsp:sp>
    <dsp:sp modelId="{697EF8C0-4FA3-49A2-9662-C0388C7CB7DC}">
      <dsp:nvSpPr>
        <dsp:cNvPr id="0" name=""/>
        <dsp:cNvSpPr/>
      </dsp:nvSpPr>
      <dsp:spPr>
        <a:xfrm>
          <a:off x="2866310" y="0"/>
          <a:ext cx="2039779" cy="420898"/>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Size Adjustment</a:t>
          </a:r>
          <a:endParaRPr lang="en-US" sz="1200" kern="1200" dirty="0"/>
        </a:p>
      </dsp:txBody>
      <dsp:txXfrm>
        <a:off x="2878638" y="12328"/>
        <a:ext cx="2015123" cy="396242"/>
      </dsp:txXfrm>
    </dsp:sp>
    <dsp:sp modelId="{26CA299C-D62B-489C-8C9E-0AD120B540F2}">
      <dsp:nvSpPr>
        <dsp:cNvPr id="0" name=""/>
        <dsp:cNvSpPr/>
      </dsp:nvSpPr>
      <dsp:spPr>
        <a:xfrm>
          <a:off x="5090886" y="58039"/>
          <a:ext cx="470794" cy="304818"/>
        </a:xfrm>
        <a:prstGeom prst="rightArrow">
          <a:avLst>
            <a:gd name="adj1" fmla="val 60000"/>
            <a:gd name="adj2" fmla="val 50000"/>
          </a:avLst>
        </a:prstGeom>
        <a:solidFill>
          <a:schemeClr val="accent5">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5090886" y="119003"/>
        <a:ext cx="379349" cy="182890"/>
      </dsp:txXfrm>
    </dsp:sp>
    <dsp:sp modelId="{0A81AB98-0891-48B6-8F01-DD68BAB2B3D0}">
      <dsp:nvSpPr>
        <dsp:cNvPr id="0" name=""/>
        <dsp:cNvSpPr/>
      </dsp:nvSpPr>
      <dsp:spPr>
        <a:xfrm>
          <a:off x="5722001" y="0"/>
          <a:ext cx="2039779" cy="420898"/>
        </a:xfrm>
        <a:prstGeom prst="roundRect">
          <a:avLst>
            <a:gd name="adj" fmla="val 10000"/>
          </a:avLst>
        </a:prstGeom>
        <a:solidFill>
          <a:srgbClr val="CC66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Final Parameter Adjustment</a:t>
          </a:r>
          <a:endParaRPr lang="en-US" sz="1200" kern="1200" dirty="0"/>
        </a:p>
      </dsp:txBody>
      <dsp:txXfrm>
        <a:off x="5734329" y="12328"/>
        <a:ext cx="2015123" cy="39624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4BC246-4DDF-43CE-A5C2-8CC886EAEB1F}">
      <dsp:nvSpPr>
        <dsp:cNvPr id="0" name=""/>
        <dsp:cNvSpPr/>
      </dsp:nvSpPr>
      <dsp:spPr>
        <a:xfrm>
          <a:off x="0" y="82368"/>
          <a:ext cx="1582057" cy="94923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Evaluate one more configuration  - double the line size</a:t>
          </a:r>
          <a:endParaRPr lang="en-US" sz="1500" kern="1200" dirty="0"/>
        </a:p>
      </dsp:txBody>
      <dsp:txXfrm>
        <a:off x="0" y="82368"/>
        <a:ext cx="1582057" cy="94923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a:defRPr sz="1200" smtClean="0"/>
            </a:lvl1pPr>
          </a:lstStyle>
          <a:p>
            <a:pPr>
              <a:defRPr/>
            </a:pPr>
            <a:endParaRPr lang="en-US"/>
          </a:p>
        </p:txBody>
      </p:sp>
      <p:sp>
        <p:nvSpPr>
          <p:cNvPr id="614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defRPr sz="1200" smtClean="0"/>
            </a:lvl1pPr>
          </a:lstStyle>
          <a:p>
            <a:pPr>
              <a:defRPr/>
            </a:pPr>
            <a:fld id="{3232FBF1-87A7-4C1F-95CF-22277E1CE4FA}" type="datetimeFigureOut">
              <a:rPr lang="en-US"/>
              <a:pPr>
                <a:defRPr/>
              </a:pPr>
              <a:t>10/12/11</a:t>
            </a:fld>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smtClean="0"/>
            </a:lvl1pPr>
          </a:lstStyle>
          <a:p>
            <a:pPr>
              <a:defRPr/>
            </a:pPr>
            <a:fld id="{F3EAE338-67A3-45A7-A4B9-1DBD086A037D}" type="slidenum">
              <a:rPr lang="en-US"/>
              <a:pPr>
                <a:defRPr/>
              </a:pPr>
              <a:t>‹#›</a:t>
            </a:fld>
            <a:endParaRPr lang="en-US"/>
          </a:p>
        </p:txBody>
      </p:sp>
    </p:spTree>
    <p:extLst>
      <p:ext uri="{BB962C8B-B14F-4D97-AF65-F5344CB8AC3E}">
        <p14:creationId xmlns:p14="http://schemas.microsoft.com/office/powerpoint/2010/main" val="1831626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31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9B6E5E-517D-4077-B198-4EE5ACD85878}" type="slidenum">
              <a:rPr lang="en-US">
                <a:solidFill>
                  <a:prstClr val="black"/>
                </a:solidFill>
              </a:rPr>
              <a:pPr/>
              <a:t>5</a:t>
            </a:fld>
            <a:endParaRPr lang="en-US">
              <a:solidFill>
                <a:prstClr val="black"/>
              </a:solidFill>
            </a:endParaRPr>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a:t>
            </a:r>
            <a:r>
              <a:rPr lang="en-US" baseline="0" dirty="0" smtClean="0"/>
              <a:t> to mention motivation for heuristics.  Doesn’t have to be in this slide, but should be at least mentioned before this slide.</a:t>
            </a:r>
          </a:p>
          <a:p>
            <a:r>
              <a:rPr lang="en-US" baseline="0" dirty="0" smtClean="0"/>
              <a:t>Also, for this slide and the next there should be animations in my presentations you can use.  Make sure you check my talks section on my pubs page because my PhD defense should have it (the “hot caches, cool techniques” talk).  </a:t>
            </a:r>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7</a:t>
            </a:fld>
            <a:endParaRPr lang="en-US"/>
          </a:p>
        </p:txBody>
      </p:sp>
    </p:spTree>
    <p:extLst>
      <p:ext uri="{BB962C8B-B14F-4D97-AF65-F5344CB8AC3E}">
        <p14:creationId xmlns:p14="http://schemas.microsoft.com/office/powerpoint/2010/main" val="1443805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a:t>
            </a:r>
            <a:r>
              <a:rPr lang="en-US" baseline="0" dirty="0" smtClean="0"/>
              <a:t> to mention motivation for heuristics.  Doesn’t have to be in this slide, but should be at least mentioned before this slide.</a:t>
            </a:r>
          </a:p>
          <a:p>
            <a:r>
              <a:rPr lang="en-US" baseline="0" dirty="0" smtClean="0"/>
              <a:t>Also, for this slide and the next there should be animations in my presentations you can use.  Make sure you check my talks section on my pubs page because my PhD defense should have it (the “hot caches, cool techniques” talk).  </a:t>
            </a:r>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8</a:t>
            </a:fld>
            <a:endParaRPr lang="en-US"/>
          </a:p>
        </p:txBody>
      </p:sp>
    </p:spTree>
    <p:extLst>
      <p:ext uri="{BB962C8B-B14F-4D97-AF65-F5344CB8AC3E}">
        <p14:creationId xmlns:p14="http://schemas.microsoft.com/office/powerpoint/2010/main" val="1443805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I’ll probably get rid of this slide</a:t>
            </a:r>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20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23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3EAE338-67A3-45A7-A4B9-1DBD086A037D}" type="slidenum">
              <a:rPr lang="en-US" smtClean="0"/>
              <a:pPr>
                <a:defRPr/>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accent2"/>
                </a:solidFill>
              </a:defRPr>
            </a:lvl1pPr>
          </a:lstStyle>
          <a:p>
            <a:r>
              <a:rPr lang="en-US" smtClean="0"/>
              <a:t>Click to edit Master subtitle style</a:t>
            </a:r>
            <a:endParaRPr lang="en-US"/>
          </a:p>
        </p:txBody>
      </p:sp>
      <p:sp>
        <p:nvSpPr>
          <p:cNvPr id="5" name="Rectangle 4"/>
          <p:cNvSpPr>
            <a:spLocks noGrp="1" noChangeArrowheads="1"/>
          </p:cNvSpPr>
          <p:nvPr>
            <p:ph type="dt" sz="half" idx="10"/>
          </p:nvPr>
        </p:nvSpPr>
        <p:spPr/>
        <p:txBody>
          <a:bodyPr/>
          <a:lstStyle>
            <a:lvl1pPr>
              <a:defRPr smtClean="0"/>
            </a:lvl1pPr>
          </a:lstStyle>
          <a:p>
            <a:pPr>
              <a:defRPr/>
            </a:pPr>
            <a:endParaRPr 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4A3ECAB0-B4AC-4210-BE3A-77B157AC1065}" type="slidenum">
              <a:rPr lang="en-US" smtClean="0"/>
              <a:pPr>
                <a:defRPr/>
              </a:pPr>
              <a:t>‹#›</a:t>
            </a:fld>
            <a:r>
              <a:rPr lang="en-US" smtClean="0"/>
              <a:t> of 20</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1CD4C4-7046-4331-AA37-9114E8DD334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71B6F8-B13C-4E4F-9878-FA7DF0D1C8D1}"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38EF41-3118-4E54-914F-56B8AF4F779D}" type="slidenum">
              <a:rPr lang="en-US" smtClean="0"/>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r>
              <a:rPr lang="en-US" smtClean="0"/>
              <a:t>Click icon to add SmartArt graphic</a:t>
            </a:r>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81200"/>
            <a:ext cx="3810000" cy="4114800"/>
          </a:xfrm>
        </p:spPr>
        <p:txBody>
          <a:bodyPr/>
          <a:lstStyle/>
          <a:p>
            <a:r>
              <a:rPr lang="en-US" smtClean="0"/>
              <a:t>Click icon to add chart</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pPr>
              <a:defRPr/>
            </a:pPr>
            <a:fld id="{7EAB8033-CFE3-41A8-AB19-909428247479}"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52F263-C6CE-4819-A005-BE1F77CA07BE}"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8AD5AF-7CB5-4CD4-A719-F51A283208B1}"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52CD639-039E-41F9-B932-EBE623C2FBA9}"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EA06C87-387A-4AA9-91BA-B26D04835205}"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CC14C85-D64B-497F-9A0F-DE31414A56F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4216F7E-E9DC-41A6-ADF9-82C3290AB26C}"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DB1BCF-6D3A-43DC-AA43-6A196802665B}"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4E2596C-D93F-40CD-810E-31BF3347BFD8}"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21" Type="http://schemas.openxmlformats.org/officeDocument/2006/relationships/image" Target="../media/image1.jpe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atin typeface="Time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Time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Times"/>
              </a:defRPr>
            </a:lvl1pPr>
          </a:lstStyle>
          <a:p>
            <a:pPr>
              <a:defRPr/>
            </a:pPr>
            <a:fld id="{7EAB8033-CFE3-41A8-AB19-909428247479}" type="slidenum">
              <a:rPr lang="en-US" smtClean="0"/>
              <a:pPr>
                <a:defRPr/>
              </a:pPr>
              <a:t>‹#›</a:t>
            </a:fld>
            <a:endParaRPr lang="en-US"/>
          </a:p>
        </p:txBody>
      </p:sp>
      <p:pic>
        <p:nvPicPr>
          <p:cNvPr id="2055" name="Picture 7"/>
          <p:cNvPicPr>
            <a:picLocks noChangeAspect="1" noChangeArrowheads="1"/>
          </p:cNvPicPr>
          <p:nvPr/>
        </p:nvPicPr>
        <p:blipFill>
          <a:blip r:embed="rId21" cstate="print"/>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Lst>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accent2"/>
          </a:solidFill>
          <a:latin typeface="Times"/>
        </a:defRPr>
      </a:lvl2pPr>
      <a:lvl3pPr algn="ctr" rtl="0" eaLnBrk="1" fontAlgn="base" hangingPunct="1">
        <a:spcBef>
          <a:spcPct val="0"/>
        </a:spcBef>
        <a:spcAft>
          <a:spcPct val="0"/>
        </a:spcAft>
        <a:defRPr sz="4400">
          <a:solidFill>
            <a:schemeClr val="accent2"/>
          </a:solidFill>
          <a:latin typeface="Times"/>
        </a:defRPr>
      </a:lvl3pPr>
      <a:lvl4pPr algn="ctr" rtl="0" eaLnBrk="1" fontAlgn="base" hangingPunct="1">
        <a:spcBef>
          <a:spcPct val="0"/>
        </a:spcBef>
        <a:spcAft>
          <a:spcPct val="0"/>
        </a:spcAft>
        <a:defRPr sz="4400">
          <a:solidFill>
            <a:schemeClr val="accent2"/>
          </a:solidFill>
          <a:latin typeface="Times"/>
        </a:defRPr>
      </a:lvl4pPr>
      <a:lvl5pPr algn="ctr" rtl="0" eaLnBrk="1" fontAlgn="base" hangingPunct="1">
        <a:spcBef>
          <a:spcPct val="0"/>
        </a:spcBef>
        <a:spcAft>
          <a:spcPct val="0"/>
        </a:spcAft>
        <a:defRPr sz="4400">
          <a:solidFill>
            <a:schemeClr val="accent2"/>
          </a:solidFill>
          <a:latin typeface="Times"/>
        </a:defRPr>
      </a:lvl5pPr>
      <a:lvl6pPr marL="457200" algn="ctr" rtl="0" eaLnBrk="1" fontAlgn="base" hangingPunct="1">
        <a:spcBef>
          <a:spcPct val="0"/>
        </a:spcBef>
        <a:spcAft>
          <a:spcPct val="0"/>
        </a:spcAft>
        <a:defRPr sz="4400">
          <a:solidFill>
            <a:schemeClr val="accent2"/>
          </a:solidFill>
          <a:latin typeface="Times"/>
        </a:defRPr>
      </a:lvl6pPr>
      <a:lvl7pPr marL="914400" algn="ctr" rtl="0" eaLnBrk="1" fontAlgn="base" hangingPunct="1">
        <a:spcBef>
          <a:spcPct val="0"/>
        </a:spcBef>
        <a:spcAft>
          <a:spcPct val="0"/>
        </a:spcAft>
        <a:defRPr sz="4400">
          <a:solidFill>
            <a:schemeClr val="accent2"/>
          </a:solidFill>
          <a:latin typeface="Times"/>
        </a:defRPr>
      </a:lvl7pPr>
      <a:lvl8pPr marL="1371600" algn="ctr" rtl="0" eaLnBrk="1" fontAlgn="base" hangingPunct="1">
        <a:spcBef>
          <a:spcPct val="0"/>
        </a:spcBef>
        <a:spcAft>
          <a:spcPct val="0"/>
        </a:spcAft>
        <a:defRPr sz="4400">
          <a:solidFill>
            <a:schemeClr val="accent2"/>
          </a:solidFill>
          <a:latin typeface="Times"/>
        </a:defRPr>
      </a:lvl8pPr>
      <a:lvl9pPr marL="1828800" algn="ctr" rtl="0" eaLnBrk="1" fontAlgn="base" hangingPunct="1">
        <a:spcBef>
          <a:spcPct val="0"/>
        </a:spcBef>
        <a:spcAft>
          <a:spcPct val="0"/>
        </a:spcAft>
        <a:defRPr sz="4400">
          <a:solidFill>
            <a:schemeClr val="accent2"/>
          </a:solidFill>
          <a:latin typeface="Times"/>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26.xml.rels><?xml version="1.0" encoding="UTF-8" standalone="yes"?>
<Relationships xmlns="http://schemas.openxmlformats.org/package/2006/relationships"><Relationship Id="rId9" Type="http://schemas.openxmlformats.org/officeDocument/2006/relationships/diagramQuickStyle" Target="../diagrams/quickStyle5.xml"/><Relationship Id="rId20" Type="http://schemas.openxmlformats.org/officeDocument/2006/relationships/diagramColors" Target="../diagrams/colors7.xml"/><Relationship Id="rId21" Type="http://schemas.microsoft.com/office/2007/relationships/diagramDrawing" Target="../diagrams/drawing7.xml"/><Relationship Id="rId10" Type="http://schemas.openxmlformats.org/officeDocument/2006/relationships/diagramColors" Target="../diagrams/colors5.xml"/><Relationship Id="rId11" Type="http://schemas.microsoft.com/office/2007/relationships/diagramDrawing" Target="../diagrams/drawing5.xml"/><Relationship Id="rId12" Type="http://schemas.openxmlformats.org/officeDocument/2006/relationships/diagramData" Target="../diagrams/data6.xml"/><Relationship Id="rId13" Type="http://schemas.openxmlformats.org/officeDocument/2006/relationships/diagramLayout" Target="../diagrams/layout6.xml"/><Relationship Id="rId14" Type="http://schemas.openxmlformats.org/officeDocument/2006/relationships/diagramQuickStyle" Target="../diagrams/quickStyle6.xml"/><Relationship Id="rId15" Type="http://schemas.openxmlformats.org/officeDocument/2006/relationships/diagramColors" Target="../diagrams/colors6.xml"/><Relationship Id="rId16" Type="http://schemas.microsoft.com/office/2007/relationships/diagramDrawing" Target="../diagrams/drawing6.xml"/><Relationship Id="rId17" Type="http://schemas.openxmlformats.org/officeDocument/2006/relationships/diagramData" Target="../diagrams/data7.xml"/><Relationship Id="rId18" Type="http://schemas.openxmlformats.org/officeDocument/2006/relationships/diagramLayout" Target="../diagrams/layout7.xml"/><Relationship Id="rId19" Type="http://schemas.openxmlformats.org/officeDocument/2006/relationships/diagramQuickStyle" Target="../diagrams/quickStyle7.xml"/><Relationship Id="rId1" Type="http://schemas.openxmlformats.org/officeDocument/2006/relationships/slideLayout" Target="../slideLayouts/slideLayout2.xml"/><Relationship Id="rId2" Type="http://schemas.openxmlformats.org/officeDocument/2006/relationships/diagramData" Target="../diagrams/data4.xml"/><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7" Type="http://schemas.openxmlformats.org/officeDocument/2006/relationships/diagramData" Target="../diagrams/data5.xml"/><Relationship Id="rId8" Type="http://schemas.openxmlformats.org/officeDocument/2006/relationships/diagramLayout" Target="../diagrams/layout5.xml"/></Relationships>
</file>

<file path=ppt/slides/_rels/slide27.xml.rels><?xml version="1.0" encoding="UTF-8" standalone="yes"?>
<Relationships xmlns="http://schemas.openxmlformats.org/package/2006/relationships"><Relationship Id="rId9" Type="http://schemas.openxmlformats.org/officeDocument/2006/relationships/diagramQuickStyle" Target="../diagrams/quickStyle9.xml"/><Relationship Id="rId20" Type="http://schemas.openxmlformats.org/officeDocument/2006/relationships/diagramColors" Target="../diagrams/colors11.xml"/><Relationship Id="rId21" Type="http://schemas.microsoft.com/office/2007/relationships/diagramDrawing" Target="../diagrams/drawing11.xml"/><Relationship Id="rId10" Type="http://schemas.openxmlformats.org/officeDocument/2006/relationships/diagramColors" Target="../diagrams/colors9.xml"/><Relationship Id="rId11" Type="http://schemas.microsoft.com/office/2007/relationships/diagramDrawing" Target="../diagrams/drawing9.xml"/><Relationship Id="rId12" Type="http://schemas.openxmlformats.org/officeDocument/2006/relationships/diagramData" Target="../diagrams/data10.xml"/><Relationship Id="rId13" Type="http://schemas.openxmlformats.org/officeDocument/2006/relationships/diagramLayout" Target="../diagrams/layout10.xml"/><Relationship Id="rId14" Type="http://schemas.openxmlformats.org/officeDocument/2006/relationships/diagramQuickStyle" Target="../diagrams/quickStyle10.xml"/><Relationship Id="rId15" Type="http://schemas.openxmlformats.org/officeDocument/2006/relationships/diagramColors" Target="../diagrams/colors10.xml"/><Relationship Id="rId16" Type="http://schemas.microsoft.com/office/2007/relationships/diagramDrawing" Target="../diagrams/drawing10.xml"/><Relationship Id="rId17" Type="http://schemas.openxmlformats.org/officeDocument/2006/relationships/diagramData" Target="../diagrams/data11.xml"/><Relationship Id="rId18" Type="http://schemas.openxmlformats.org/officeDocument/2006/relationships/diagramLayout" Target="../diagrams/layout11.xml"/><Relationship Id="rId19" Type="http://schemas.openxmlformats.org/officeDocument/2006/relationships/diagramQuickStyle" Target="../diagrams/quickStyle11.xml"/><Relationship Id="rId1" Type="http://schemas.openxmlformats.org/officeDocument/2006/relationships/slideLayout" Target="../slideLayouts/slideLayout2.xml"/><Relationship Id="rId2" Type="http://schemas.openxmlformats.org/officeDocument/2006/relationships/diagramData" Target="../diagrams/data8.xml"/><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7" Type="http://schemas.openxmlformats.org/officeDocument/2006/relationships/diagramData" Target="../diagrams/data9.xml"/><Relationship Id="rId8" Type="http://schemas.openxmlformats.org/officeDocument/2006/relationships/diagramLayout" Target="../diagrams/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5"/>
          <p:cNvSpPr>
            <a:spLocks noChangeArrowheads="1"/>
          </p:cNvSpPr>
          <p:nvPr/>
        </p:nvSpPr>
        <p:spPr bwMode="auto">
          <a:xfrm>
            <a:off x="61968" y="130210"/>
            <a:ext cx="8991600" cy="1693863"/>
          </a:xfrm>
          <a:prstGeom prst="rect">
            <a:avLst/>
          </a:prstGeom>
          <a:noFill/>
          <a:ln w="9525">
            <a:noFill/>
            <a:miter lim="800000"/>
            <a:headEnd/>
            <a:tailEnd/>
          </a:ln>
        </p:spPr>
        <p:txBody>
          <a:bodyPr anchor="b"/>
          <a:lstStyle/>
          <a:p>
            <a:r>
              <a:rPr lang="en-US" sz="3600" dirty="0" smtClean="0">
                <a:solidFill>
                  <a:schemeClr val="accent2"/>
                </a:solidFill>
              </a:rPr>
              <a:t>CPACT – </a:t>
            </a:r>
          </a:p>
          <a:p>
            <a:r>
              <a:rPr lang="en-US" sz="3600" dirty="0" smtClean="0">
                <a:solidFill>
                  <a:schemeClr val="accent2"/>
                </a:solidFill>
              </a:rPr>
              <a:t>The Conditional Parameter Adjustment</a:t>
            </a:r>
          </a:p>
          <a:p>
            <a:r>
              <a:rPr lang="en-US" sz="3600" dirty="0" smtClean="0">
                <a:solidFill>
                  <a:schemeClr val="accent2"/>
                </a:solidFill>
              </a:rPr>
              <a:t>Cache Tuner for Dual-Core Architectures</a:t>
            </a:r>
          </a:p>
        </p:txBody>
      </p:sp>
      <p:sp>
        <p:nvSpPr>
          <p:cNvPr id="7173" name="Text Box 9"/>
          <p:cNvSpPr txBox="1">
            <a:spLocks noChangeArrowheads="1"/>
          </p:cNvSpPr>
          <p:nvPr/>
        </p:nvSpPr>
        <p:spPr bwMode="auto">
          <a:xfrm>
            <a:off x="273050" y="5092700"/>
            <a:ext cx="184150" cy="336550"/>
          </a:xfrm>
          <a:prstGeom prst="rect">
            <a:avLst/>
          </a:prstGeom>
          <a:noFill/>
          <a:ln w="9525">
            <a:noFill/>
            <a:miter lim="800000"/>
            <a:headEnd/>
            <a:tailEnd/>
          </a:ln>
        </p:spPr>
        <p:txBody>
          <a:bodyPr wrap="none">
            <a:spAutoFit/>
          </a:bodyPr>
          <a:lstStyle/>
          <a:p>
            <a:pPr algn="l" eaLnBrk="1" hangingPunct="1"/>
            <a:endParaRPr lang="en-US" sz="1600">
              <a:latin typeface="Tahoma" pitchFamily="16" charset="0"/>
            </a:endParaRPr>
          </a:p>
        </p:txBody>
      </p:sp>
      <p:sp>
        <p:nvSpPr>
          <p:cNvPr id="7174" name="Text Box 10"/>
          <p:cNvSpPr txBox="1">
            <a:spLocks noChangeArrowheads="1"/>
          </p:cNvSpPr>
          <p:nvPr/>
        </p:nvSpPr>
        <p:spPr bwMode="auto">
          <a:xfrm>
            <a:off x="1600200" y="4111492"/>
            <a:ext cx="5029200" cy="581025"/>
          </a:xfrm>
          <a:prstGeom prst="rect">
            <a:avLst/>
          </a:prstGeom>
          <a:noFill/>
          <a:ln w="9525">
            <a:noFill/>
            <a:miter lim="800000"/>
            <a:headEnd/>
            <a:tailEnd/>
          </a:ln>
        </p:spPr>
        <p:txBody>
          <a:bodyPr>
            <a:spAutoFit/>
          </a:bodyPr>
          <a:lstStyle/>
          <a:p>
            <a:pPr algn="l" eaLnBrk="1" hangingPunct="1"/>
            <a:r>
              <a:rPr lang="en-US" sz="1600" baseline="30000" dirty="0">
                <a:latin typeface="Tahoma" pitchFamily="16" charset="0"/>
              </a:rPr>
              <a:t>+ </a:t>
            </a:r>
            <a:r>
              <a:rPr lang="en-US" sz="1600" dirty="0">
                <a:latin typeface="Tahoma" pitchFamily="16" charset="0"/>
              </a:rPr>
              <a:t>Also Affiliated with NSF Center for High-Performance Reconfigurable Computing </a:t>
            </a:r>
          </a:p>
        </p:txBody>
      </p:sp>
      <p:pic>
        <p:nvPicPr>
          <p:cNvPr id="7175" name="Picture 11"/>
          <p:cNvPicPr>
            <a:picLocks noChangeAspect="1" noChangeArrowheads="1"/>
          </p:cNvPicPr>
          <p:nvPr/>
        </p:nvPicPr>
        <p:blipFill>
          <a:blip r:embed="rId3" cstate="print"/>
          <a:srcRect/>
          <a:stretch>
            <a:fillRect/>
          </a:stretch>
        </p:blipFill>
        <p:spPr bwMode="auto">
          <a:xfrm>
            <a:off x="5486400" y="4111492"/>
            <a:ext cx="2181225" cy="619125"/>
          </a:xfrm>
          <a:prstGeom prst="rect">
            <a:avLst/>
          </a:prstGeom>
          <a:noFill/>
          <a:ln w="9525">
            <a:noFill/>
            <a:miter lim="800000"/>
            <a:headEnd/>
            <a:tailEnd/>
          </a:ln>
        </p:spPr>
      </p:pic>
      <p:sp>
        <p:nvSpPr>
          <p:cNvPr id="7176" name="Text Box 13"/>
          <p:cNvSpPr txBox="1">
            <a:spLocks noChangeArrowheads="1"/>
          </p:cNvSpPr>
          <p:nvPr/>
        </p:nvSpPr>
        <p:spPr bwMode="auto">
          <a:xfrm>
            <a:off x="1655429" y="2466879"/>
            <a:ext cx="5587582" cy="904875"/>
          </a:xfrm>
          <a:prstGeom prst="rect">
            <a:avLst/>
          </a:prstGeom>
          <a:noFill/>
          <a:ln w="9525">
            <a:noFill/>
            <a:miter lim="800000"/>
            <a:headEnd/>
            <a:tailEnd type="none" w="sm" len="sm"/>
          </a:ln>
        </p:spPr>
        <p:txBody>
          <a:bodyPr lIns="0" tIns="0" rIns="0" bIns="0"/>
          <a:lstStyle/>
          <a:p>
            <a:pPr>
              <a:spcAft>
                <a:spcPts val="400"/>
              </a:spcAft>
            </a:pPr>
            <a:r>
              <a:rPr lang="en-US" dirty="0" smtClean="0">
                <a:ea typeface="ＭＳ Ｐゴシック" pitchFamily="16" charset="-128"/>
              </a:rPr>
              <a:t>Marisha Rawlins and </a:t>
            </a:r>
            <a:r>
              <a:rPr lang="en-US" u="sng" dirty="0" smtClean="0">
                <a:ea typeface="ＭＳ Ｐゴシック" pitchFamily="16" charset="-128"/>
              </a:rPr>
              <a:t>Ann </a:t>
            </a:r>
            <a:r>
              <a:rPr lang="en-US" u="sng" dirty="0">
                <a:ea typeface="ＭＳ Ｐゴシック" pitchFamily="16" charset="-128"/>
              </a:rPr>
              <a:t>Gordon-Ross</a:t>
            </a:r>
            <a:r>
              <a:rPr lang="en-US" baseline="30000" dirty="0">
                <a:ea typeface="ＭＳ Ｐゴシック" pitchFamily="16" charset="-128"/>
              </a:rPr>
              <a:t>+</a:t>
            </a:r>
            <a:endParaRPr lang="en-US" dirty="0">
              <a:ea typeface="ＭＳ Ｐゴシック" pitchFamily="16" charset="-128"/>
            </a:endParaRPr>
          </a:p>
          <a:p>
            <a:pPr>
              <a:spcAft>
                <a:spcPts val="400"/>
              </a:spcAft>
            </a:pPr>
            <a:r>
              <a:rPr lang="en-US" sz="1800" dirty="0">
                <a:ea typeface="ＭＳ Ｐゴシック" pitchFamily="16" charset="-128"/>
              </a:rPr>
              <a:t>University of Florida</a:t>
            </a:r>
            <a:br>
              <a:rPr lang="en-US" sz="1800" dirty="0">
                <a:ea typeface="ＭＳ Ｐゴシック" pitchFamily="16" charset="-128"/>
              </a:rPr>
            </a:br>
            <a:r>
              <a:rPr lang="en-US" sz="1800" dirty="0">
                <a:latin typeface="Helvetica" pitchFamily="16" charset="0"/>
                <a:ea typeface="ＭＳ Ｐゴシック" pitchFamily="16" charset="-128"/>
              </a:rPr>
              <a:t>Department of Electrical and Computer Engineering</a:t>
            </a:r>
            <a:r>
              <a:rPr lang="en-US" sz="1400" dirty="0">
                <a:ea typeface="ＭＳ Ｐゴシック" pitchFamily="16" charset="-128"/>
              </a:rPr>
              <a:t/>
            </a:r>
            <a:br>
              <a:rPr lang="en-US" sz="1400" dirty="0">
                <a:ea typeface="ＭＳ Ｐゴシック" pitchFamily="16" charset="-128"/>
              </a:rPr>
            </a:br>
            <a:endParaRPr lang="en-US" sz="1600" dirty="0">
              <a:latin typeface="Helvetica" pitchFamily="16" charset="0"/>
              <a:ea typeface="ＭＳ Ｐゴシック" pitchFamily="16" charset="-128"/>
            </a:endParaRPr>
          </a:p>
        </p:txBody>
      </p:sp>
      <p:sp>
        <p:nvSpPr>
          <p:cNvPr id="7" name="Text Box 7"/>
          <p:cNvSpPr txBox="1">
            <a:spLocks noChangeArrowheads="1"/>
          </p:cNvSpPr>
          <p:nvPr/>
        </p:nvSpPr>
        <p:spPr bwMode="auto">
          <a:xfrm>
            <a:off x="469325" y="6051098"/>
            <a:ext cx="4092284" cy="523220"/>
          </a:xfrm>
          <a:prstGeom prst="rect">
            <a:avLst/>
          </a:prstGeom>
          <a:noFill/>
          <a:ln w="9525">
            <a:noFill/>
            <a:miter lim="800000"/>
            <a:headEnd type="none" w="sm" len="sm"/>
            <a:tailEnd type="none" w="med" len="lg"/>
          </a:ln>
          <a:effectLst/>
        </p:spPr>
        <p:txBody>
          <a:bodyPr wrap="square">
            <a:spAutoFit/>
          </a:bodyPr>
          <a:lstStyle/>
          <a:p>
            <a:r>
              <a:rPr lang="en-US" sz="1400" i="1" dirty="0" smtClean="0">
                <a:latin typeface="Times New Roman" pitchFamily="48" charset="0"/>
              </a:rPr>
              <a:t>This work was supported by National Science Foundation (NSF) grant CNS-0953447 </a:t>
            </a:r>
            <a:endParaRPr lang="en-US" sz="1400" i="1" dirty="0">
              <a:latin typeface="Times New Roman" pitchFamily="48"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6" y="363447"/>
            <a:ext cx="8752115" cy="682171"/>
          </a:xfrm>
        </p:spPr>
        <p:txBody>
          <a:bodyPr/>
          <a:lstStyle/>
          <a:p>
            <a:r>
              <a:rPr lang="en-US" sz="2800" u="sng" dirty="0" smtClean="0"/>
              <a:t>The Two Level Cache Tuner (</a:t>
            </a:r>
            <a:r>
              <a:rPr lang="en-US" sz="2800" u="sng" dirty="0" err="1" smtClean="0"/>
              <a:t>TCaT</a:t>
            </a:r>
            <a:r>
              <a:rPr lang="en-US" sz="2800" u="sng" dirty="0" smtClean="0"/>
              <a:t>)</a:t>
            </a:r>
            <a:endParaRPr lang="en-US" sz="2800" u="sng"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10</a:t>
            </a:fld>
            <a:endParaRPr lang="en-US"/>
          </a:p>
        </p:txBody>
      </p:sp>
      <p:grpSp>
        <p:nvGrpSpPr>
          <p:cNvPr id="71" name="Group 130"/>
          <p:cNvGrpSpPr>
            <a:grpSpLocks/>
          </p:cNvGrpSpPr>
          <p:nvPr/>
        </p:nvGrpSpPr>
        <p:grpSpPr bwMode="auto">
          <a:xfrm>
            <a:off x="2800350" y="1237691"/>
            <a:ext cx="3287713" cy="1747837"/>
            <a:chOff x="1601" y="2568"/>
            <a:chExt cx="2071" cy="1101"/>
          </a:xfrm>
        </p:grpSpPr>
        <p:sp>
          <p:nvSpPr>
            <p:cNvPr id="72" name="Rectangle 96"/>
            <p:cNvSpPr>
              <a:spLocks noChangeArrowheads="1"/>
            </p:cNvSpPr>
            <p:nvPr/>
          </p:nvSpPr>
          <p:spPr bwMode="auto">
            <a:xfrm>
              <a:off x="1601" y="2745"/>
              <a:ext cx="336" cy="912"/>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3" name="Text Box 97"/>
            <p:cNvSpPr txBox="1">
              <a:spLocks noChangeArrowheads="1"/>
            </p:cNvSpPr>
            <p:nvPr/>
          </p:nvSpPr>
          <p:spPr bwMode="auto">
            <a:xfrm rot="16200000">
              <a:off x="1288" y="3078"/>
              <a:ext cx="930" cy="213"/>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Text" lastClr="000000"/>
                  </a:solidFill>
                  <a:effectLst/>
                  <a:uLnTx/>
                  <a:uFillTx/>
                  <a:latin typeface="Times" pitchFamily="8" charset="0"/>
                </a:rPr>
                <a:t>Microprocessor</a:t>
              </a:r>
              <a:endParaRPr kumimoji="0" lang="en-US" sz="2000" b="0" i="0" u="none" strike="noStrike" kern="0" cap="none" spc="0" normalizeH="0" baseline="0" noProof="0" dirty="0" smtClean="0">
                <a:ln>
                  <a:noFill/>
                </a:ln>
                <a:solidFill>
                  <a:sysClr val="windowText" lastClr="000000"/>
                </a:solidFill>
                <a:effectLst/>
                <a:uLnTx/>
                <a:uFillTx/>
                <a:latin typeface="Times" pitchFamily="8" charset="0"/>
              </a:endParaRPr>
            </a:p>
          </p:txBody>
        </p:sp>
        <p:sp>
          <p:nvSpPr>
            <p:cNvPr id="74" name="Rectangle 98"/>
            <p:cNvSpPr>
              <a:spLocks noChangeArrowheads="1"/>
            </p:cNvSpPr>
            <p:nvPr/>
          </p:nvSpPr>
          <p:spPr bwMode="auto">
            <a:xfrm>
              <a:off x="3336" y="2745"/>
              <a:ext cx="336" cy="912"/>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5" name="Text Box 99"/>
            <p:cNvSpPr txBox="1">
              <a:spLocks noChangeArrowheads="1"/>
            </p:cNvSpPr>
            <p:nvPr/>
          </p:nvSpPr>
          <p:spPr bwMode="auto">
            <a:xfrm rot="16200000">
              <a:off x="3051" y="3127"/>
              <a:ext cx="869" cy="213"/>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Text" lastClr="000000"/>
                  </a:solidFill>
                  <a:effectLst/>
                  <a:uLnTx/>
                  <a:uFillTx/>
                  <a:latin typeface="Times" pitchFamily="8" charset="0"/>
                </a:rPr>
                <a:t>Main Memory</a:t>
              </a:r>
              <a:endParaRPr kumimoji="0" lang="en-US" sz="2000" b="0" i="0" u="none" strike="noStrike" kern="0" cap="none" spc="0" normalizeH="0" baseline="0" noProof="0" dirty="0" smtClean="0">
                <a:ln>
                  <a:noFill/>
                </a:ln>
                <a:solidFill>
                  <a:sysClr val="windowText" lastClr="000000"/>
                </a:solidFill>
                <a:effectLst/>
                <a:uLnTx/>
                <a:uFillTx/>
                <a:latin typeface="Times" pitchFamily="8" charset="0"/>
              </a:endParaRPr>
            </a:p>
          </p:txBody>
        </p:sp>
        <p:sp>
          <p:nvSpPr>
            <p:cNvPr id="76" name="Rectangle 100"/>
            <p:cNvSpPr>
              <a:spLocks noChangeArrowheads="1"/>
            </p:cNvSpPr>
            <p:nvPr/>
          </p:nvSpPr>
          <p:spPr bwMode="auto">
            <a:xfrm>
              <a:off x="2129" y="2793"/>
              <a:ext cx="384" cy="192"/>
            </a:xfrm>
            <a:prstGeom prst="rect">
              <a:avLst/>
            </a:prstGeom>
            <a:no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sp>
          <p:nvSpPr>
            <p:cNvPr id="77" name="Text Box 101"/>
            <p:cNvSpPr txBox="1">
              <a:spLocks noChangeArrowheads="1"/>
            </p:cNvSpPr>
            <p:nvPr/>
          </p:nvSpPr>
          <p:spPr bwMode="auto">
            <a:xfrm>
              <a:off x="2225" y="2793"/>
              <a:ext cx="223"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sp>
          <p:nvSpPr>
            <p:cNvPr id="78" name="Rectangle 102"/>
            <p:cNvSpPr>
              <a:spLocks noChangeArrowheads="1"/>
            </p:cNvSpPr>
            <p:nvPr/>
          </p:nvSpPr>
          <p:spPr bwMode="auto">
            <a:xfrm>
              <a:off x="2129" y="3417"/>
              <a:ext cx="384" cy="192"/>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9" name="Text Box 103"/>
            <p:cNvSpPr txBox="1">
              <a:spLocks noChangeArrowheads="1"/>
            </p:cNvSpPr>
            <p:nvPr/>
          </p:nvSpPr>
          <p:spPr bwMode="auto">
            <a:xfrm>
              <a:off x="2225" y="3417"/>
              <a:ext cx="27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D$</a:t>
              </a:r>
            </a:p>
          </p:txBody>
        </p:sp>
        <p:sp>
          <p:nvSpPr>
            <p:cNvPr id="80" name="Line 104"/>
            <p:cNvSpPr>
              <a:spLocks noChangeShapeType="1"/>
            </p:cNvSpPr>
            <p:nvPr/>
          </p:nvSpPr>
          <p:spPr bwMode="auto">
            <a:xfrm>
              <a:off x="1937" y="2889"/>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1" name="Line 105"/>
            <p:cNvSpPr>
              <a:spLocks noChangeShapeType="1"/>
            </p:cNvSpPr>
            <p:nvPr/>
          </p:nvSpPr>
          <p:spPr bwMode="auto">
            <a:xfrm>
              <a:off x="1937" y="3513"/>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2" name="Line 106"/>
            <p:cNvSpPr>
              <a:spLocks noChangeShapeType="1"/>
            </p:cNvSpPr>
            <p:nvPr/>
          </p:nvSpPr>
          <p:spPr bwMode="auto">
            <a:xfrm>
              <a:off x="2513" y="2889"/>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3" name="Line 107"/>
            <p:cNvSpPr>
              <a:spLocks noChangeShapeType="1"/>
            </p:cNvSpPr>
            <p:nvPr/>
          </p:nvSpPr>
          <p:spPr bwMode="auto">
            <a:xfrm>
              <a:off x="2513" y="3513"/>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4" name="Line 108"/>
            <p:cNvSpPr>
              <a:spLocks noChangeShapeType="1"/>
            </p:cNvSpPr>
            <p:nvPr/>
          </p:nvSpPr>
          <p:spPr bwMode="auto">
            <a:xfrm>
              <a:off x="2321" y="2985"/>
              <a:ext cx="0" cy="144"/>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5" name="Line 109"/>
            <p:cNvSpPr>
              <a:spLocks noChangeShapeType="1"/>
            </p:cNvSpPr>
            <p:nvPr/>
          </p:nvSpPr>
          <p:spPr bwMode="auto">
            <a:xfrm>
              <a:off x="2321" y="3273"/>
              <a:ext cx="0" cy="144"/>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6" name="Rectangle 110"/>
            <p:cNvSpPr>
              <a:spLocks noChangeArrowheads="1"/>
            </p:cNvSpPr>
            <p:nvPr/>
          </p:nvSpPr>
          <p:spPr bwMode="auto">
            <a:xfrm>
              <a:off x="2129" y="3101"/>
              <a:ext cx="384" cy="192"/>
            </a:xfrm>
            <a:prstGeom prst="rect">
              <a:avLst/>
            </a:prstGeom>
            <a:solidFill>
              <a:srgbClr val="FFFF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7" name="Text Box 111"/>
            <p:cNvSpPr txBox="1">
              <a:spLocks noChangeArrowheads="1"/>
            </p:cNvSpPr>
            <p:nvPr/>
          </p:nvSpPr>
          <p:spPr bwMode="auto">
            <a:xfrm>
              <a:off x="2129" y="3081"/>
              <a:ext cx="42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Tuner</a:t>
              </a:r>
            </a:p>
          </p:txBody>
        </p:sp>
        <p:sp>
          <p:nvSpPr>
            <p:cNvPr id="88" name="Rectangle 112"/>
            <p:cNvSpPr>
              <a:spLocks noChangeArrowheads="1"/>
            </p:cNvSpPr>
            <p:nvPr/>
          </p:nvSpPr>
          <p:spPr bwMode="auto">
            <a:xfrm>
              <a:off x="2704" y="2709"/>
              <a:ext cx="480" cy="336"/>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9" name="Text Box 113"/>
            <p:cNvSpPr txBox="1">
              <a:spLocks noChangeArrowheads="1"/>
            </p:cNvSpPr>
            <p:nvPr/>
          </p:nvSpPr>
          <p:spPr bwMode="auto">
            <a:xfrm>
              <a:off x="2816" y="2757"/>
              <a:ext cx="223"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sp>
          <p:nvSpPr>
            <p:cNvPr id="90" name="Rectangle 114"/>
            <p:cNvSpPr>
              <a:spLocks noChangeArrowheads="1"/>
            </p:cNvSpPr>
            <p:nvPr/>
          </p:nvSpPr>
          <p:spPr bwMode="auto">
            <a:xfrm>
              <a:off x="2704" y="3333"/>
              <a:ext cx="480" cy="336"/>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1" name="Text Box 115"/>
            <p:cNvSpPr txBox="1">
              <a:spLocks noChangeArrowheads="1"/>
            </p:cNvSpPr>
            <p:nvPr/>
          </p:nvSpPr>
          <p:spPr bwMode="auto">
            <a:xfrm>
              <a:off x="2816" y="3381"/>
              <a:ext cx="27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D$</a:t>
              </a:r>
            </a:p>
          </p:txBody>
        </p:sp>
        <p:sp>
          <p:nvSpPr>
            <p:cNvPr id="92" name="Line 116"/>
            <p:cNvSpPr>
              <a:spLocks noChangeShapeType="1"/>
            </p:cNvSpPr>
            <p:nvPr/>
          </p:nvSpPr>
          <p:spPr bwMode="auto">
            <a:xfrm flipV="1">
              <a:off x="2512" y="3045"/>
              <a:ext cx="192" cy="48"/>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3" name="Line 117"/>
            <p:cNvSpPr>
              <a:spLocks noChangeShapeType="1"/>
            </p:cNvSpPr>
            <p:nvPr/>
          </p:nvSpPr>
          <p:spPr bwMode="auto">
            <a:xfrm>
              <a:off x="2512" y="3285"/>
              <a:ext cx="192" cy="52"/>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4" name="Line 118"/>
            <p:cNvSpPr>
              <a:spLocks noChangeShapeType="1"/>
            </p:cNvSpPr>
            <p:nvPr/>
          </p:nvSpPr>
          <p:spPr bwMode="auto">
            <a:xfrm>
              <a:off x="3184" y="2853"/>
              <a:ext cx="157"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5" name="Line 119"/>
            <p:cNvSpPr>
              <a:spLocks noChangeShapeType="1"/>
            </p:cNvSpPr>
            <p:nvPr/>
          </p:nvSpPr>
          <p:spPr bwMode="auto">
            <a:xfrm>
              <a:off x="3184" y="3525"/>
              <a:ext cx="16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6" name="Text Box 122"/>
            <p:cNvSpPr txBox="1">
              <a:spLocks noChangeArrowheads="1"/>
            </p:cNvSpPr>
            <p:nvPr/>
          </p:nvSpPr>
          <p:spPr bwMode="auto">
            <a:xfrm>
              <a:off x="2205" y="2631"/>
              <a:ext cx="216" cy="173"/>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L1</a:t>
              </a:r>
            </a:p>
          </p:txBody>
        </p:sp>
        <p:sp>
          <p:nvSpPr>
            <p:cNvPr id="97" name="Text Box 123"/>
            <p:cNvSpPr txBox="1">
              <a:spLocks noChangeArrowheads="1"/>
            </p:cNvSpPr>
            <p:nvPr/>
          </p:nvSpPr>
          <p:spPr bwMode="auto">
            <a:xfrm>
              <a:off x="2833" y="2568"/>
              <a:ext cx="291" cy="173"/>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L2</a:t>
              </a:r>
            </a:p>
          </p:txBody>
        </p:sp>
      </p:grpSp>
      <p:grpSp>
        <p:nvGrpSpPr>
          <p:cNvPr id="98" name="Group 140"/>
          <p:cNvGrpSpPr>
            <a:grpSpLocks/>
          </p:cNvGrpSpPr>
          <p:nvPr/>
        </p:nvGrpSpPr>
        <p:grpSpPr bwMode="auto">
          <a:xfrm>
            <a:off x="790575" y="1531378"/>
            <a:ext cx="3454400" cy="396875"/>
            <a:chOff x="335" y="2753"/>
            <a:chExt cx="2176" cy="250"/>
          </a:xfrm>
        </p:grpSpPr>
        <p:sp>
          <p:nvSpPr>
            <p:cNvPr id="99" name="Text Box 125"/>
            <p:cNvSpPr txBox="1">
              <a:spLocks noChangeArrowheads="1"/>
            </p:cNvSpPr>
            <p:nvPr/>
          </p:nvSpPr>
          <p:spPr bwMode="auto">
            <a:xfrm>
              <a:off x="335" y="2753"/>
              <a:ext cx="1086"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FF6969"/>
                  </a:solidFill>
                  <a:effectLst>
                    <a:outerShdw blurRad="38100" dist="38100" dir="2700000" algn="tl">
                      <a:srgbClr val="C0C0C0"/>
                    </a:outerShdw>
                  </a:effectLst>
                  <a:uLnTx/>
                  <a:uFillTx/>
                </a:rPr>
                <a:t>1. Tune L1 Size</a:t>
              </a:r>
            </a:p>
          </p:txBody>
        </p:sp>
        <p:grpSp>
          <p:nvGrpSpPr>
            <p:cNvPr id="100" name="Group 139"/>
            <p:cNvGrpSpPr>
              <a:grpSpLocks/>
            </p:cNvGrpSpPr>
            <p:nvPr/>
          </p:nvGrpSpPr>
          <p:grpSpPr bwMode="auto">
            <a:xfrm>
              <a:off x="2127" y="2791"/>
              <a:ext cx="384" cy="212"/>
              <a:chOff x="325" y="3377"/>
              <a:chExt cx="384" cy="212"/>
            </a:xfrm>
          </p:grpSpPr>
          <p:sp>
            <p:nvSpPr>
              <p:cNvPr id="101" name="Rectangle 126"/>
              <p:cNvSpPr>
                <a:spLocks noChangeArrowheads="1"/>
              </p:cNvSpPr>
              <p:nvPr/>
            </p:nvSpPr>
            <p:spPr bwMode="auto">
              <a:xfrm>
                <a:off x="325" y="3377"/>
                <a:ext cx="384" cy="192"/>
              </a:xfrm>
              <a:prstGeom prst="rect">
                <a:avLst/>
              </a:prstGeom>
              <a:solidFill>
                <a:srgbClr val="FF9999"/>
              </a:solid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sp>
            <p:nvSpPr>
              <p:cNvPr id="102" name="Text Box 127"/>
              <p:cNvSpPr txBox="1">
                <a:spLocks noChangeArrowheads="1"/>
              </p:cNvSpPr>
              <p:nvPr/>
            </p:nvSpPr>
            <p:spPr bwMode="auto">
              <a:xfrm>
                <a:off x="421" y="3377"/>
                <a:ext cx="223"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grpSp>
      <p:grpSp>
        <p:nvGrpSpPr>
          <p:cNvPr id="103" name="Group 144"/>
          <p:cNvGrpSpPr>
            <a:grpSpLocks/>
          </p:cNvGrpSpPr>
          <p:nvPr/>
        </p:nvGrpSpPr>
        <p:grpSpPr bwMode="auto">
          <a:xfrm>
            <a:off x="4530725" y="1456766"/>
            <a:ext cx="3940175" cy="541337"/>
            <a:chOff x="2691" y="2706"/>
            <a:chExt cx="2482" cy="341"/>
          </a:xfrm>
        </p:grpSpPr>
        <p:grpSp>
          <p:nvGrpSpPr>
            <p:cNvPr id="104" name="Group 141"/>
            <p:cNvGrpSpPr>
              <a:grpSpLocks/>
            </p:cNvGrpSpPr>
            <p:nvPr/>
          </p:nvGrpSpPr>
          <p:grpSpPr bwMode="auto">
            <a:xfrm>
              <a:off x="2691" y="2706"/>
              <a:ext cx="495" cy="341"/>
              <a:chOff x="4459" y="2672"/>
              <a:chExt cx="480" cy="336"/>
            </a:xfrm>
          </p:grpSpPr>
          <p:sp>
            <p:nvSpPr>
              <p:cNvPr id="106" name="Rectangle 128"/>
              <p:cNvSpPr>
                <a:spLocks noChangeArrowheads="1"/>
              </p:cNvSpPr>
              <p:nvPr/>
            </p:nvSpPr>
            <p:spPr bwMode="auto">
              <a:xfrm>
                <a:off x="4459" y="2672"/>
                <a:ext cx="480" cy="336"/>
              </a:xfrm>
              <a:prstGeom prst="rect">
                <a:avLst/>
              </a:prstGeom>
              <a:solidFill>
                <a:srgbClr val="FF9999"/>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7" name="Text Box 129"/>
              <p:cNvSpPr txBox="1">
                <a:spLocks noChangeArrowheads="1"/>
              </p:cNvSpPr>
              <p:nvPr/>
            </p:nvSpPr>
            <p:spPr bwMode="auto">
              <a:xfrm>
                <a:off x="4571" y="2720"/>
                <a:ext cx="217" cy="209"/>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sp>
          <p:nvSpPr>
            <p:cNvPr id="105" name="Text Box 142"/>
            <p:cNvSpPr txBox="1">
              <a:spLocks noChangeArrowheads="1"/>
            </p:cNvSpPr>
            <p:nvPr/>
          </p:nvSpPr>
          <p:spPr bwMode="auto">
            <a:xfrm>
              <a:off x="4087" y="2748"/>
              <a:ext cx="1086"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FF6969"/>
                  </a:solidFill>
                  <a:effectLst>
                    <a:outerShdw blurRad="38100" dist="38100" dir="2700000" algn="tl">
                      <a:srgbClr val="C0C0C0"/>
                    </a:outerShdw>
                  </a:effectLst>
                  <a:uLnTx/>
                  <a:uFillTx/>
                </a:rPr>
                <a:t>2. Tune L2 Size</a:t>
              </a:r>
            </a:p>
          </p:txBody>
        </p:sp>
      </p:grpSp>
      <p:grpSp>
        <p:nvGrpSpPr>
          <p:cNvPr id="108" name="Group 147"/>
          <p:cNvGrpSpPr>
            <a:grpSpLocks/>
          </p:cNvGrpSpPr>
          <p:nvPr/>
        </p:nvGrpSpPr>
        <p:grpSpPr bwMode="auto">
          <a:xfrm>
            <a:off x="508000" y="1594878"/>
            <a:ext cx="3740150" cy="608013"/>
            <a:chOff x="320" y="2793"/>
            <a:chExt cx="2356" cy="383"/>
          </a:xfrm>
        </p:grpSpPr>
        <p:grpSp>
          <p:nvGrpSpPr>
            <p:cNvPr id="109" name="Group 145"/>
            <p:cNvGrpSpPr>
              <a:grpSpLocks/>
            </p:cNvGrpSpPr>
            <p:nvPr/>
          </p:nvGrpSpPr>
          <p:grpSpPr bwMode="auto">
            <a:xfrm>
              <a:off x="2287" y="2793"/>
              <a:ext cx="389" cy="212"/>
              <a:chOff x="992" y="3325"/>
              <a:chExt cx="384" cy="212"/>
            </a:xfrm>
          </p:grpSpPr>
          <p:sp>
            <p:nvSpPr>
              <p:cNvPr id="111" name="Rectangle 131"/>
              <p:cNvSpPr>
                <a:spLocks noChangeArrowheads="1"/>
              </p:cNvSpPr>
              <p:nvPr/>
            </p:nvSpPr>
            <p:spPr bwMode="auto">
              <a:xfrm>
                <a:off x="992" y="3325"/>
                <a:ext cx="384" cy="192"/>
              </a:xfrm>
              <a:prstGeom prst="rect">
                <a:avLst/>
              </a:prstGeom>
              <a:solidFill>
                <a:srgbClr val="66CCFF"/>
              </a:solid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sp>
            <p:nvSpPr>
              <p:cNvPr id="112" name="Text Box 132"/>
              <p:cNvSpPr txBox="1">
                <a:spLocks noChangeArrowheads="1"/>
              </p:cNvSpPr>
              <p:nvPr/>
            </p:nvSpPr>
            <p:spPr bwMode="auto">
              <a:xfrm>
                <a:off x="1088" y="3325"/>
                <a:ext cx="220"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sp>
          <p:nvSpPr>
            <p:cNvPr id="110" name="Text Box 146"/>
            <p:cNvSpPr txBox="1">
              <a:spLocks noChangeArrowheads="1"/>
            </p:cNvSpPr>
            <p:nvPr/>
          </p:nvSpPr>
          <p:spPr bwMode="auto">
            <a:xfrm>
              <a:off x="320" y="2964"/>
              <a:ext cx="1393"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009CD4"/>
                  </a:solidFill>
                  <a:effectLst>
                    <a:outerShdw blurRad="38100" dist="38100" dir="2700000" algn="tl">
                      <a:srgbClr val="C0C0C0"/>
                    </a:outerShdw>
                  </a:effectLst>
                  <a:uLnTx/>
                  <a:uFillTx/>
                </a:rPr>
                <a:t>3. Tune L1 Line Size</a:t>
              </a:r>
            </a:p>
          </p:txBody>
        </p:sp>
      </p:grpSp>
      <p:grpSp>
        <p:nvGrpSpPr>
          <p:cNvPr id="113" name="Group 151"/>
          <p:cNvGrpSpPr>
            <a:grpSpLocks/>
          </p:cNvGrpSpPr>
          <p:nvPr/>
        </p:nvGrpSpPr>
        <p:grpSpPr bwMode="auto">
          <a:xfrm>
            <a:off x="4533900" y="1459941"/>
            <a:ext cx="4227513" cy="728662"/>
            <a:chOff x="2856" y="2708"/>
            <a:chExt cx="2663" cy="459"/>
          </a:xfrm>
        </p:grpSpPr>
        <p:grpSp>
          <p:nvGrpSpPr>
            <p:cNvPr id="114" name="Group 148"/>
            <p:cNvGrpSpPr>
              <a:grpSpLocks/>
            </p:cNvGrpSpPr>
            <p:nvPr/>
          </p:nvGrpSpPr>
          <p:grpSpPr bwMode="auto">
            <a:xfrm>
              <a:off x="2856" y="2708"/>
              <a:ext cx="504" cy="341"/>
              <a:chOff x="4121" y="3427"/>
              <a:chExt cx="480" cy="336"/>
            </a:xfrm>
          </p:grpSpPr>
          <p:sp>
            <p:nvSpPr>
              <p:cNvPr id="116" name="Rectangle 135"/>
              <p:cNvSpPr>
                <a:spLocks noChangeArrowheads="1"/>
              </p:cNvSpPr>
              <p:nvPr/>
            </p:nvSpPr>
            <p:spPr bwMode="auto">
              <a:xfrm>
                <a:off x="4121" y="3427"/>
                <a:ext cx="480" cy="336"/>
              </a:xfrm>
              <a:prstGeom prst="rect">
                <a:avLst/>
              </a:prstGeom>
              <a:solidFill>
                <a:srgbClr val="66CC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7" name="Text Box 136"/>
              <p:cNvSpPr txBox="1">
                <a:spLocks noChangeArrowheads="1"/>
              </p:cNvSpPr>
              <p:nvPr/>
            </p:nvSpPr>
            <p:spPr bwMode="auto">
              <a:xfrm>
                <a:off x="4233" y="3475"/>
                <a:ext cx="213" cy="209"/>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sp>
          <p:nvSpPr>
            <p:cNvPr id="115" name="Text Box 149"/>
            <p:cNvSpPr txBox="1">
              <a:spLocks noChangeArrowheads="1"/>
            </p:cNvSpPr>
            <p:nvPr/>
          </p:nvSpPr>
          <p:spPr bwMode="auto">
            <a:xfrm>
              <a:off x="4126" y="2955"/>
              <a:ext cx="1393"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009CD4"/>
                  </a:solidFill>
                  <a:effectLst>
                    <a:outerShdw blurRad="38100" dist="38100" dir="2700000" algn="tl">
                      <a:srgbClr val="C0C0C0"/>
                    </a:outerShdw>
                  </a:effectLst>
                  <a:uLnTx/>
                  <a:uFillTx/>
                </a:rPr>
                <a:t>4. Tune L2 Line Size</a:t>
              </a:r>
            </a:p>
          </p:txBody>
        </p:sp>
      </p:grpSp>
      <p:grpSp>
        <p:nvGrpSpPr>
          <p:cNvPr id="118" name="Group 157"/>
          <p:cNvGrpSpPr>
            <a:grpSpLocks/>
          </p:cNvGrpSpPr>
          <p:nvPr/>
        </p:nvGrpSpPr>
        <p:grpSpPr bwMode="auto">
          <a:xfrm>
            <a:off x="131760" y="1588528"/>
            <a:ext cx="4116384" cy="944563"/>
            <a:chOff x="83" y="2789"/>
            <a:chExt cx="2593" cy="595"/>
          </a:xfrm>
        </p:grpSpPr>
        <p:grpSp>
          <p:nvGrpSpPr>
            <p:cNvPr id="119" name="Group 152"/>
            <p:cNvGrpSpPr>
              <a:grpSpLocks/>
            </p:cNvGrpSpPr>
            <p:nvPr/>
          </p:nvGrpSpPr>
          <p:grpSpPr bwMode="auto">
            <a:xfrm>
              <a:off x="2287" y="2789"/>
              <a:ext cx="389" cy="212"/>
              <a:chOff x="121" y="3699"/>
              <a:chExt cx="384" cy="212"/>
            </a:xfrm>
          </p:grpSpPr>
          <p:sp>
            <p:nvSpPr>
              <p:cNvPr id="121" name="Rectangle 133"/>
              <p:cNvSpPr>
                <a:spLocks noChangeArrowheads="1"/>
              </p:cNvSpPr>
              <p:nvPr/>
            </p:nvSpPr>
            <p:spPr bwMode="auto">
              <a:xfrm>
                <a:off x="121" y="3699"/>
                <a:ext cx="384" cy="192"/>
              </a:xfrm>
              <a:prstGeom prst="rect">
                <a:avLst/>
              </a:prstGeom>
              <a:solidFill>
                <a:srgbClr val="33CC33"/>
              </a:solid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sp>
            <p:nvSpPr>
              <p:cNvPr id="122" name="Text Box 134"/>
              <p:cNvSpPr txBox="1">
                <a:spLocks noChangeArrowheads="1"/>
              </p:cNvSpPr>
              <p:nvPr/>
            </p:nvSpPr>
            <p:spPr bwMode="auto">
              <a:xfrm>
                <a:off x="217" y="3699"/>
                <a:ext cx="220"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sp>
          <p:nvSpPr>
            <p:cNvPr id="120" name="Text Box 153"/>
            <p:cNvSpPr txBox="1">
              <a:spLocks noChangeArrowheads="1"/>
            </p:cNvSpPr>
            <p:nvPr/>
          </p:nvSpPr>
          <p:spPr bwMode="auto">
            <a:xfrm>
              <a:off x="83" y="3172"/>
              <a:ext cx="1636"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33CC33"/>
                  </a:solidFill>
                  <a:effectLst>
                    <a:outerShdw blurRad="38100" dist="38100" dir="2700000" algn="tl">
                      <a:srgbClr val="C0C0C0"/>
                    </a:outerShdw>
                  </a:effectLst>
                  <a:uLnTx/>
                  <a:uFillTx/>
                </a:rPr>
                <a:t>5. Tune L1 Associativity</a:t>
              </a:r>
            </a:p>
          </p:txBody>
        </p:sp>
      </p:grpSp>
      <p:grpSp>
        <p:nvGrpSpPr>
          <p:cNvPr id="123" name="Group 156"/>
          <p:cNvGrpSpPr>
            <a:grpSpLocks/>
          </p:cNvGrpSpPr>
          <p:nvPr/>
        </p:nvGrpSpPr>
        <p:grpSpPr bwMode="auto">
          <a:xfrm>
            <a:off x="4535488" y="1456766"/>
            <a:ext cx="4454525" cy="1076325"/>
            <a:chOff x="2857" y="2706"/>
            <a:chExt cx="2806" cy="678"/>
          </a:xfrm>
        </p:grpSpPr>
        <p:grpSp>
          <p:nvGrpSpPr>
            <p:cNvPr id="124" name="Group 154"/>
            <p:cNvGrpSpPr>
              <a:grpSpLocks/>
            </p:cNvGrpSpPr>
            <p:nvPr/>
          </p:nvGrpSpPr>
          <p:grpSpPr bwMode="auto">
            <a:xfrm>
              <a:off x="2857" y="2706"/>
              <a:ext cx="505" cy="346"/>
              <a:chOff x="5073" y="3523"/>
              <a:chExt cx="480" cy="336"/>
            </a:xfrm>
          </p:grpSpPr>
          <p:sp>
            <p:nvSpPr>
              <p:cNvPr id="126" name="Rectangle 137"/>
              <p:cNvSpPr>
                <a:spLocks noChangeArrowheads="1"/>
              </p:cNvSpPr>
              <p:nvPr/>
            </p:nvSpPr>
            <p:spPr bwMode="auto">
              <a:xfrm>
                <a:off x="5073" y="3523"/>
                <a:ext cx="480" cy="336"/>
              </a:xfrm>
              <a:prstGeom prst="rect">
                <a:avLst/>
              </a:prstGeom>
              <a:solidFill>
                <a:srgbClr val="33CC33"/>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7" name="Text Box 138"/>
              <p:cNvSpPr txBox="1">
                <a:spLocks noChangeArrowheads="1"/>
              </p:cNvSpPr>
              <p:nvPr/>
            </p:nvSpPr>
            <p:spPr bwMode="auto">
              <a:xfrm>
                <a:off x="5185" y="3571"/>
                <a:ext cx="212" cy="205"/>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sp>
          <p:nvSpPr>
            <p:cNvPr id="125" name="Text Box 155"/>
            <p:cNvSpPr txBox="1">
              <a:spLocks noChangeArrowheads="1"/>
            </p:cNvSpPr>
            <p:nvPr/>
          </p:nvSpPr>
          <p:spPr bwMode="auto">
            <a:xfrm>
              <a:off x="4027" y="3172"/>
              <a:ext cx="1636"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33CC33"/>
                  </a:solidFill>
                  <a:effectLst>
                    <a:outerShdw blurRad="38100" dist="38100" dir="2700000" algn="tl">
                      <a:srgbClr val="C0C0C0"/>
                    </a:outerShdw>
                  </a:effectLst>
                  <a:uLnTx/>
                  <a:uFillTx/>
                </a:rPr>
                <a:t>6. Tune L2 Associativity</a:t>
              </a:r>
            </a:p>
          </p:txBody>
        </p:sp>
      </p:grpSp>
      <p:grpSp>
        <p:nvGrpSpPr>
          <p:cNvPr id="128" name="Group 161"/>
          <p:cNvGrpSpPr>
            <a:grpSpLocks/>
          </p:cNvGrpSpPr>
          <p:nvPr/>
        </p:nvGrpSpPr>
        <p:grpSpPr bwMode="auto">
          <a:xfrm>
            <a:off x="3430588" y="2350528"/>
            <a:ext cx="5400675" cy="862013"/>
            <a:chOff x="2161" y="3269"/>
            <a:chExt cx="3402" cy="543"/>
          </a:xfrm>
        </p:grpSpPr>
        <p:sp>
          <p:nvSpPr>
            <p:cNvPr id="129" name="Oval 158"/>
            <p:cNvSpPr>
              <a:spLocks noChangeArrowheads="1"/>
            </p:cNvSpPr>
            <p:nvPr/>
          </p:nvSpPr>
          <p:spPr bwMode="auto">
            <a:xfrm>
              <a:off x="2161" y="3269"/>
              <a:ext cx="1339" cy="428"/>
            </a:xfrm>
            <a:prstGeom prst="ellipse">
              <a:avLst/>
            </a:prstGeom>
            <a:noFill/>
            <a:ln w="2857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0" name="Text Box 159"/>
            <p:cNvSpPr txBox="1">
              <a:spLocks noChangeArrowheads="1"/>
            </p:cNvSpPr>
            <p:nvPr/>
          </p:nvSpPr>
          <p:spPr bwMode="auto">
            <a:xfrm>
              <a:off x="3969" y="3446"/>
              <a:ext cx="1594" cy="366"/>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rPr>
                <a:t>Do the same for the data cache hierarchy</a:t>
              </a:r>
            </a:p>
          </p:txBody>
        </p:sp>
        <p:sp>
          <p:nvSpPr>
            <p:cNvPr id="131" name="Line 160"/>
            <p:cNvSpPr>
              <a:spLocks noChangeShapeType="1"/>
            </p:cNvSpPr>
            <p:nvPr/>
          </p:nvSpPr>
          <p:spPr bwMode="auto">
            <a:xfrm flipH="1" flipV="1">
              <a:off x="3476" y="3564"/>
              <a:ext cx="551" cy="59"/>
            </a:xfrm>
            <a:prstGeom prst="line">
              <a:avLst/>
            </a:prstGeom>
            <a:noFill/>
            <a:ln w="19050">
              <a:solidFill>
                <a:srgbClr val="000000"/>
              </a:solidFill>
              <a:miter lim="800000"/>
              <a:headEn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67" name="TextBox 66"/>
          <p:cNvSpPr txBox="1"/>
          <p:nvPr/>
        </p:nvSpPr>
        <p:spPr>
          <a:xfrm>
            <a:off x="6762844" y="958814"/>
            <a:ext cx="2034806" cy="369332"/>
          </a:xfrm>
          <a:prstGeom prst="rect">
            <a:avLst/>
          </a:prstGeom>
          <a:noFill/>
        </p:spPr>
        <p:txBody>
          <a:bodyPr wrap="square" rtlCol="0">
            <a:spAutoFit/>
          </a:bodyPr>
          <a:lstStyle/>
          <a:p>
            <a:pPr algn="l"/>
            <a:r>
              <a:rPr lang="en-US" sz="1800" dirty="0" smtClean="0">
                <a:latin typeface="Times New Roman" pitchFamily="18" charset="0"/>
                <a:cs typeface="Times New Roman" pitchFamily="18" charset="0"/>
              </a:rPr>
              <a:t>(Gordon-Ross ’04)</a:t>
            </a:r>
            <a:endParaRPr lang="en-US" sz="1800" dirty="0">
              <a:latin typeface="Times New Roman" pitchFamily="18" charset="0"/>
              <a:cs typeface="Times New Roman" pitchFamily="18" charset="0"/>
            </a:endParaRPr>
          </a:p>
        </p:txBody>
      </p:sp>
      <p:sp>
        <p:nvSpPr>
          <p:cNvPr id="68" name="Title 1"/>
          <p:cNvSpPr txBox="1">
            <a:spLocks/>
          </p:cNvSpPr>
          <p:nvPr/>
        </p:nvSpPr>
        <p:spPr bwMode="auto">
          <a:xfrm>
            <a:off x="0" y="3148418"/>
            <a:ext cx="9144000" cy="116624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accent2"/>
                </a:solidFill>
                <a:latin typeface="Times"/>
              </a:defRPr>
            </a:lvl2pPr>
            <a:lvl3pPr algn="ctr" rtl="0" eaLnBrk="1" fontAlgn="base" hangingPunct="1">
              <a:spcBef>
                <a:spcPct val="0"/>
              </a:spcBef>
              <a:spcAft>
                <a:spcPct val="0"/>
              </a:spcAft>
              <a:defRPr sz="4400">
                <a:solidFill>
                  <a:schemeClr val="accent2"/>
                </a:solidFill>
                <a:latin typeface="Times"/>
              </a:defRPr>
            </a:lvl3pPr>
            <a:lvl4pPr algn="ctr" rtl="0" eaLnBrk="1" fontAlgn="base" hangingPunct="1">
              <a:spcBef>
                <a:spcPct val="0"/>
              </a:spcBef>
              <a:spcAft>
                <a:spcPct val="0"/>
              </a:spcAft>
              <a:defRPr sz="4400">
                <a:solidFill>
                  <a:schemeClr val="accent2"/>
                </a:solidFill>
                <a:latin typeface="Times"/>
              </a:defRPr>
            </a:lvl4pPr>
            <a:lvl5pPr algn="ctr" rtl="0" eaLnBrk="1" fontAlgn="base" hangingPunct="1">
              <a:spcBef>
                <a:spcPct val="0"/>
              </a:spcBef>
              <a:spcAft>
                <a:spcPct val="0"/>
              </a:spcAft>
              <a:defRPr sz="4400">
                <a:solidFill>
                  <a:schemeClr val="accent2"/>
                </a:solidFill>
                <a:latin typeface="Times"/>
              </a:defRPr>
            </a:lvl5pPr>
            <a:lvl6pPr marL="457200" algn="ctr" rtl="0" eaLnBrk="1" fontAlgn="base" hangingPunct="1">
              <a:spcBef>
                <a:spcPct val="0"/>
              </a:spcBef>
              <a:spcAft>
                <a:spcPct val="0"/>
              </a:spcAft>
              <a:defRPr sz="4400">
                <a:solidFill>
                  <a:schemeClr val="accent2"/>
                </a:solidFill>
                <a:latin typeface="Times"/>
              </a:defRPr>
            </a:lvl6pPr>
            <a:lvl7pPr marL="914400" algn="ctr" rtl="0" eaLnBrk="1" fontAlgn="base" hangingPunct="1">
              <a:spcBef>
                <a:spcPct val="0"/>
              </a:spcBef>
              <a:spcAft>
                <a:spcPct val="0"/>
              </a:spcAft>
              <a:defRPr sz="4400">
                <a:solidFill>
                  <a:schemeClr val="accent2"/>
                </a:solidFill>
                <a:latin typeface="Times"/>
              </a:defRPr>
            </a:lvl7pPr>
            <a:lvl8pPr marL="1371600" algn="ctr" rtl="0" eaLnBrk="1" fontAlgn="base" hangingPunct="1">
              <a:spcBef>
                <a:spcPct val="0"/>
              </a:spcBef>
              <a:spcAft>
                <a:spcPct val="0"/>
              </a:spcAft>
              <a:defRPr sz="4400">
                <a:solidFill>
                  <a:schemeClr val="accent2"/>
                </a:solidFill>
                <a:latin typeface="Times"/>
              </a:defRPr>
            </a:lvl8pPr>
            <a:lvl9pPr marL="1828800" algn="ctr" rtl="0" eaLnBrk="1" fontAlgn="base" hangingPunct="1">
              <a:spcBef>
                <a:spcPct val="0"/>
              </a:spcBef>
              <a:spcAft>
                <a:spcPct val="0"/>
              </a:spcAft>
              <a:defRPr sz="4400">
                <a:solidFill>
                  <a:schemeClr val="accent2"/>
                </a:solidFill>
                <a:latin typeface="Times"/>
              </a:defRPr>
            </a:lvl9pPr>
          </a:lstStyle>
          <a:p>
            <a:r>
              <a:rPr lang="en-US" sz="2800" u="sng" dirty="0" smtClean="0"/>
              <a:t>Alternating Cache Exploration with Additive Way Tuning (ACE-AWT)</a:t>
            </a:r>
            <a:endParaRPr lang="en-US" sz="2800" u="sng" dirty="0"/>
          </a:p>
        </p:txBody>
      </p:sp>
      <p:sp>
        <p:nvSpPr>
          <p:cNvPr id="132" name="TextBox 131"/>
          <p:cNvSpPr txBox="1"/>
          <p:nvPr/>
        </p:nvSpPr>
        <p:spPr>
          <a:xfrm>
            <a:off x="5608659" y="3770204"/>
            <a:ext cx="2278743" cy="369332"/>
          </a:xfrm>
          <a:prstGeom prst="rect">
            <a:avLst/>
          </a:prstGeom>
          <a:noFill/>
        </p:spPr>
        <p:txBody>
          <a:bodyPr wrap="square" rtlCol="0">
            <a:spAutoFit/>
          </a:bodyPr>
          <a:lstStyle/>
          <a:p>
            <a:pPr algn="r"/>
            <a:r>
              <a:rPr lang="en-US" sz="1800" dirty="0" smtClean="0">
                <a:latin typeface="Times New Roman" pitchFamily="18" charset="0"/>
                <a:cs typeface="Times New Roman" pitchFamily="18" charset="0"/>
              </a:rPr>
              <a:t>(Gordon-Ross ’05)</a:t>
            </a:r>
            <a:endParaRPr lang="en-US" sz="1800" dirty="0">
              <a:latin typeface="Times New Roman" pitchFamily="18" charset="0"/>
              <a:cs typeface="Times New Roman" pitchFamily="18" charset="0"/>
            </a:endParaRPr>
          </a:p>
        </p:txBody>
      </p:sp>
      <p:sp>
        <p:nvSpPr>
          <p:cNvPr id="133" name="Rectangle 42" descr="Large confetti"/>
          <p:cNvSpPr>
            <a:spLocks noChangeArrowheads="1"/>
          </p:cNvSpPr>
          <p:nvPr/>
        </p:nvSpPr>
        <p:spPr bwMode="auto">
          <a:xfrm>
            <a:off x="1607998" y="5119948"/>
            <a:ext cx="604838" cy="309563"/>
          </a:xfrm>
          <a:prstGeom prst="rect">
            <a:avLst/>
          </a:prstGeom>
          <a:pattFill prst="lgConfetti">
            <a:fgClr>
              <a:srgbClr val="FF5050"/>
            </a:fgClr>
            <a:bgClr>
              <a:srgbClr val="FFFFFF"/>
            </a:bgClr>
          </a:patt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4" name="Rectangle 40" descr="Large confetti"/>
          <p:cNvSpPr>
            <a:spLocks noChangeArrowheads="1"/>
          </p:cNvSpPr>
          <p:nvPr/>
        </p:nvSpPr>
        <p:spPr bwMode="auto">
          <a:xfrm>
            <a:off x="1611173" y="5624773"/>
            <a:ext cx="604838" cy="293688"/>
          </a:xfrm>
          <a:prstGeom prst="rect">
            <a:avLst/>
          </a:prstGeom>
          <a:pattFill prst="lgConfetti">
            <a:fgClr>
              <a:srgbClr val="3333CC"/>
            </a:fgClr>
            <a:bgClr>
              <a:srgbClr val="FFFFFF"/>
            </a:bgClr>
          </a:patt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5" name="Rectangle 39" descr="Large confetti"/>
          <p:cNvSpPr>
            <a:spLocks noChangeArrowheads="1"/>
          </p:cNvSpPr>
          <p:nvPr/>
        </p:nvSpPr>
        <p:spPr bwMode="auto">
          <a:xfrm>
            <a:off x="2530336" y="4653223"/>
            <a:ext cx="735012" cy="1293813"/>
          </a:xfrm>
          <a:prstGeom prst="rect">
            <a:avLst/>
          </a:prstGeom>
          <a:pattFill prst="lgConfetti">
            <a:fgClr>
              <a:srgbClr val="3333CC"/>
            </a:fgClr>
            <a:bgClr>
              <a:srgbClr val="FFFFFF"/>
            </a:bgClr>
          </a:patt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6" name="Rectangle 135" descr="Large confetti"/>
          <p:cNvSpPr>
            <a:spLocks noChangeArrowheads="1"/>
          </p:cNvSpPr>
          <p:nvPr/>
        </p:nvSpPr>
        <p:spPr bwMode="auto">
          <a:xfrm>
            <a:off x="1607998" y="4624648"/>
            <a:ext cx="611188" cy="317500"/>
          </a:xfrm>
          <a:prstGeom prst="rect">
            <a:avLst/>
          </a:prstGeom>
          <a:pattFill prst="lgConfetti">
            <a:fgClr>
              <a:srgbClr val="FF5050"/>
            </a:fgClr>
            <a:bgClr>
              <a:srgbClr val="FFFFFF"/>
            </a:bgClr>
          </a:patt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7" name="Rectangle 17"/>
          <p:cNvSpPr>
            <a:spLocks noChangeArrowheads="1"/>
          </p:cNvSpPr>
          <p:nvPr/>
        </p:nvSpPr>
        <p:spPr bwMode="auto">
          <a:xfrm>
            <a:off x="763448" y="4557973"/>
            <a:ext cx="533400" cy="1447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8" name="Text Box 18"/>
          <p:cNvSpPr txBox="1">
            <a:spLocks noChangeArrowheads="1"/>
          </p:cNvSpPr>
          <p:nvPr/>
        </p:nvSpPr>
        <p:spPr bwMode="auto">
          <a:xfrm rot="16200000">
            <a:off x="267992" y="5099103"/>
            <a:ext cx="1476686" cy="338554"/>
          </a:xfrm>
          <a:prstGeom prst="rect">
            <a:avLst/>
          </a:prstGeom>
          <a:noFill/>
          <a:ln w="9525">
            <a:noFill/>
            <a:miter lim="800000"/>
            <a:headEnd/>
            <a:tailEnd/>
          </a:ln>
          <a:effectLst/>
        </p:spPr>
        <p:txBody>
          <a:bodyPr wrap="none">
            <a:spAutoFit/>
          </a:bodyPr>
          <a:lstStyle/>
          <a:p>
            <a:pPr eaLnBrk="0" hangingPunct="0"/>
            <a:r>
              <a:rPr lang="en-US" sz="1600" dirty="0">
                <a:latin typeface="Times" pitchFamily="8" charset="0"/>
              </a:rPr>
              <a:t>Microprocessor</a:t>
            </a:r>
          </a:p>
        </p:txBody>
      </p:sp>
      <p:sp>
        <p:nvSpPr>
          <p:cNvPr id="139" name="Rectangle 19"/>
          <p:cNvSpPr>
            <a:spLocks noChangeArrowheads="1"/>
          </p:cNvSpPr>
          <p:nvPr/>
        </p:nvSpPr>
        <p:spPr bwMode="auto">
          <a:xfrm>
            <a:off x="3887648" y="4557973"/>
            <a:ext cx="533400" cy="1447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40" name="Text Box 20"/>
          <p:cNvSpPr txBox="1">
            <a:spLocks noChangeArrowheads="1"/>
          </p:cNvSpPr>
          <p:nvPr/>
        </p:nvSpPr>
        <p:spPr bwMode="auto">
          <a:xfrm rot="16200000">
            <a:off x="3366560" y="5151976"/>
            <a:ext cx="1524776" cy="369332"/>
          </a:xfrm>
          <a:prstGeom prst="rect">
            <a:avLst/>
          </a:prstGeom>
          <a:noFill/>
          <a:ln w="9525">
            <a:noFill/>
            <a:miter lim="800000"/>
            <a:headEnd/>
            <a:tailEnd/>
          </a:ln>
          <a:effectLst/>
        </p:spPr>
        <p:txBody>
          <a:bodyPr wrap="none">
            <a:spAutoFit/>
          </a:bodyPr>
          <a:lstStyle/>
          <a:p>
            <a:pPr eaLnBrk="0" hangingPunct="0"/>
            <a:r>
              <a:rPr lang="en-US" sz="1800" dirty="0">
                <a:latin typeface="Times" pitchFamily="8" charset="0"/>
              </a:rPr>
              <a:t>Main Memory</a:t>
            </a:r>
          </a:p>
        </p:txBody>
      </p:sp>
      <p:sp>
        <p:nvSpPr>
          <p:cNvPr id="141" name="Rectangle 21"/>
          <p:cNvSpPr>
            <a:spLocks noChangeArrowheads="1"/>
          </p:cNvSpPr>
          <p:nvPr/>
        </p:nvSpPr>
        <p:spPr bwMode="auto">
          <a:xfrm>
            <a:off x="1601648" y="4634173"/>
            <a:ext cx="609600" cy="304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42" name="Text Box 22"/>
          <p:cNvSpPr txBox="1">
            <a:spLocks noChangeArrowheads="1"/>
          </p:cNvSpPr>
          <p:nvPr/>
        </p:nvSpPr>
        <p:spPr bwMode="auto">
          <a:xfrm>
            <a:off x="1730465" y="4629411"/>
            <a:ext cx="412292" cy="400110"/>
          </a:xfrm>
          <a:prstGeom prst="rect">
            <a:avLst/>
          </a:prstGeom>
          <a:noFill/>
          <a:ln w="9525">
            <a:noFill/>
            <a:miter lim="800000"/>
            <a:headEnd/>
            <a:tailEnd/>
          </a:ln>
          <a:effectLst/>
        </p:spPr>
        <p:txBody>
          <a:bodyPr wrap="none">
            <a:spAutoFit/>
          </a:bodyPr>
          <a:lstStyle/>
          <a:p>
            <a:pPr eaLnBrk="0" hangingPunct="0"/>
            <a:r>
              <a:rPr lang="en-US" sz="2000" b="1" dirty="0">
                <a:latin typeface="Times" pitchFamily="8" charset="0"/>
              </a:rPr>
              <a:t>I$</a:t>
            </a:r>
          </a:p>
        </p:txBody>
      </p:sp>
      <p:sp>
        <p:nvSpPr>
          <p:cNvPr id="143" name="Rectangle 23"/>
          <p:cNvSpPr>
            <a:spLocks noChangeArrowheads="1"/>
          </p:cNvSpPr>
          <p:nvPr/>
        </p:nvSpPr>
        <p:spPr bwMode="auto">
          <a:xfrm>
            <a:off x="1601648" y="5624773"/>
            <a:ext cx="609600" cy="304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44" name="Text Box 24"/>
          <p:cNvSpPr txBox="1">
            <a:spLocks noChangeArrowheads="1"/>
          </p:cNvSpPr>
          <p:nvPr/>
        </p:nvSpPr>
        <p:spPr bwMode="auto">
          <a:xfrm>
            <a:off x="1720521" y="5620011"/>
            <a:ext cx="498855" cy="400110"/>
          </a:xfrm>
          <a:prstGeom prst="rect">
            <a:avLst/>
          </a:prstGeom>
          <a:noFill/>
          <a:ln w="9525">
            <a:noFill/>
            <a:miter lim="800000"/>
            <a:headEnd/>
            <a:tailEnd/>
          </a:ln>
          <a:effectLst/>
        </p:spPr>
        <p:txBody>
          <a:bodyPr wrap="none">
            <a:spAutoFit/>
          </a:bodyPr>
          <a:lstStyle/>
          <a:p>
            <a:pPr eaLnBrk="0" hangingPunct="0"/>
            <a:r>
              <a:rPr lang="en-US" sz="2000" b="1" dirty="0">
                <a:latin typeface="Times" pitchFamily="8" charset="0"/>
              </a:rPr>
              <a:t>D$</a:t>
            </a:r>
          </a:p>
        </p:txBody>
      </p:sp>
      <p:sp>
        <p:nvSpPr>
          <p:cNvPr id="145" name="Line 25"/>
          <p:cNvSpPr>
            <a:spLocks noChangeShapeType="1"/>
          </p:cNvSpPr>
          <p:nvPr/>
        </p:nvSpPr>
        <p:spPr bwMode="auto">
          <a:xfrm>
            <a:off x="1296848" y="4786573"/>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46" name="Line 26"/>
          <p:cNvSpPr>
            <a:spLocks noChangeShapeType="1"/>
          </p:cNvSpPr>
          <p:nvPr/>
        </p:nvSpPr>
        <p:spPr bwMode="auto">
          <a:xfrm>
            <a:off x="1296848" y="5777173"/>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47" name="Line 27"/>
          <p:cNvSpPr>
            <a:spLocks noChangeShapeType="1"/>
          </p:cNvSpPr>
          <p:nvPr/>
        </p:nvSpPr>
        <p:spPr bwMode="auto">
          <a:xfrm>
            <a:off x="2211248" y="4786573"/>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48" name="Line 28"/>
          <p:cNvSpPr>
            <a:spLocks noChangeShapeType="1"/>
          </p:cNvSpPr>
          <p:nvPr/>
        </p:nvSpPr>
        <p:spPr bwMode="auto">
          <a:xfrm>
            <a:off x="2211248" y="5777173"/>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49" name="Line 29"/>
          <p:cNvSpPr>
            <a:spLocks noChangeShapeType="1"/>
          </p:cNvSpPr>
          <p:nvPr/>
        </p:nvSpPr>
        <p:spPr bwMode="auto">
          <a:xfrm>
            <a:off x="1906448" y="4938973"/>
            <a:ext cx="0" cy="174625"/>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50" name="Line 30"/>
          <p:cNvSpPr>
            <a:spLocks noChangeShapeType="1"/>
          </p:cNvSpPr>
          <p:nvPr/>
        </p:nvSpPr>
        <p:spPr bwMode="auto">
          <a:xfrm>
            <a:off x="1906448" y="5426336"/>
            <a:ext cx="0" cy="198437"/>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51" name="Rectangle 31"/>
          <p:cNvSpPr>
            <a:spLocks noChangeArrowheads="1"/>
          </p:cNvSpPr>
          <p:nvPr/>
        </p:nvSpPr>
        <p:spPr bwMode="auto">
          <a:xfrm>
            <a:off x="1601648" y="5123123"/>
            <a:ext cx="609600" cy="304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52" name="Text Box 32"/>
          <p:cNvSpPr txBox="1">
            <a:spLocks noChangeArrowheads="1"/>
          </p:cNvSpPr>
          <p:nvPr/>
        </p:nvSpPr>
        <p:spPr bwMode="auto">
          <a:xfrm>
            <a:off x="1526749" y="5083436"/>
            <a:ext cx="787973" cy="400110"/>
          </a:xfrm>
          <a:prstGeom prst="rect">
            <a:avLst/>
          </a:prstGeom>
          <a:noFill/>
          <a:ln w="9525">
            <a:noFill/>
            <a:miter lim="800000"/>
            <a:headEnd/>
            <a:tailEnd/>
          </a:ln>
          <a:effectLst/>
        </p:spPr>
        <p:txBody>
          <a:bodyPr wrap="none">
            <a:spAutoFit/>
          </a:bodyPr>
          <a:lstStyle/>
          <a:p>
            <a:pPr eaLnBrk="0" hangingPunct="0"/>
            <a:r>
              <a:rPr lang="en-US" sz="2000" dirty="0">
                <a:latin typeface="Times" pitchFamily="8" charset="0"/>
              </a:rPr>
              <a:t>Tuner</a:t>
            </a:r>
          </a:p>
        </p:txBody>
      </p:sp>
      <p:sp>
        <p:nvSpPr>
          <p:cNvPr id="153" name="Rectangle 33"/>
          <p:cNvSpPr>
            <a:spLocks noChangeArrowheads="1"/>
          </p:cNvSpPr>
          <p:nvPr/>
        </p:nvSpPr>
        <p:spPr bwMode="auto">
          <a:xfrm>
            <a:off x="2514461" y="4653223"/>
            <a:ext cx="762000" cy="12954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54" name="Text Box 34"/>
          <p:cNvSpPr txBox="1">
            <a:spLocks noChangeArrowheads="1"/>
          </p:cNvSpPr>
          <p:nvPr/>
        </p:nvSpPr>
        <p:spPr bwMode="auto">
          <a:xfrm>
            <a:off x="2692261" y="5105661"/>
            <a:ext cx="431800" cy="336550"/>
          </a:xfrm>
          <a:prstGeom prst="rect">
            <a:avLst/>
          </a:prstGeom>
          <a:noFill/>
          <a:ln w="9525">
            <a:noFill/>
            <a:miter lim="800000"/>
            <a:headEnd/>
            <a:tailEnd/>
          </a:ln>
          <a:effectLst/>
        </p:spPr>
        <p:txBody>
          <a:bodyPr wrap="none">
            <a:spAutoFit/>
          </a:bodyPr>
          <a:lstStyle/>
          <a:p>
            <a:pPr eaLnBrk="0" hangingPunct="0"/>
            <a:r>
              <a:rPr lang="en-US" b="1">
                <a:latin typeface="Times" pitchFamily="8" charset="0"/>
              </a:rPr>
              <a:t>U$</a:t>
            </a:r>
          </a:p>
        </p:txBody>
      </p:sp>
      <p:sp>
        <p:nvSpPr>
          <p:cNvPr id="155" name="Line 35"/>
          <p:cNvSpPr>
            <a:spLocks noChangeShapeType="1"/>
          </p:cNvSpPr>
          <p:nvPr/>
        </p:nvSpPr>
        <p:spPr bwMode="auto">
          <a:xfrm>
            <a:off x="3276461" y="4729423"/>
            <a:ext cx="6096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56" name="Line 36"/>
          <p:cNvSpPr>
            <a:spLocks noChangeShapeType="1"/>
          </p:cNvSpPr>
          <p:nvPr/>
        </p:nvSpPr>
        <p:spPr bwMode="auto">
          <a:xfrm>
            <a:off x="3276461" y="5796223"/>
            <a:ext cx="6096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57" name="Line 37"/>
          <p:cNvSpPr>
            <a:spLocks noChangeShapeType="1"/>
          </p:cNvSpPr>
          <p:nvPr/>
        </p:nvSpPr>
        <p:spPr bwMode="auto">
          <a:xfrm>
            <a:off x="2235061" y="5262823"/>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58" name="Line 43"/>
          <p:cNvSpPr>
            <a:spLocks noChangeShapeType="1"/>
          </p:cNvSpPr>
          <p:nvPr/>
        </p:nvSpPr>
        <p:spPr bwMode="auto">
          <a:xfrm>
            <a:off x="1901686" y="4942148"/>
            <a:ext cx="0" cy="185738"/>
          </a:xfrm>
          <a:prstGeom prst="line">
            <a:avLst/>
          </a:prstGeom>
          <a:noFill/>
          <a:ln w="38100">
            <a:solidFill>
              <a:srgbClr val="FF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59" name="Freeform 44"/>
          <p:cNvSpPr>
            <a:spLocks/>
          </p:cNvSpPr>
          <p:nvPr/>
        </p:nvSpPr>
        <p:spPr bwMode="auto">
          <a:xfrm>
            <a:off x="2079486" y="4502411"/>
            <a:ext cx="550862" cy="130175"/>
          </a:xfrm>
          <a:custGeom>
            <a:avLst/>
            <a:gdLst/>
            <a:ahLst/>
            <a:cxnLst>
              <a:cxn ang="0">
                <a:pos x="0" y="57"/>
              </a:cxn>
              <a:cxn ang="0">
                <a:pos x="205" y="4"/>
              </a:cxn>
              <a:cxn ang="0">
                <a:pos x="347" y="82"/>
              </a:cxn>
            </a:cxnLst>
            <a:rect l="0" t="0" r="r" b="b"/>
            <a:pathLst>
              <a:path w="347" h="82">
                <a:moveTo>
                  <a:pt x="0" y="57"/>
                </a:moveTo>
                <a:cubicBezTo>
                  <a:pt x="73" y="28"/>
                  <a:pt x="147" y="0"/>
                  <a:pt x="205" y="4"/>
                </a:cubicBezTo>
                <a:cubicBezTo>
                  <a:pt x="263" y="8"/>
                  <a:pt x="305" y="45"/>
                  <a:pt x="347" y="82"/>
                </a:cubicBezTo>
              </a:path>
            </a:pathLst>
          </a:custGeom>
          <a:noFill/>
          <a:ln w="9525" cap="flat" cmpd="sng">
            <a:solidFill>
              <a:srgbClr val="000000"/>
            </a:solidFill>
            <a:prstDash val="solid"/>
            <a:miter lim="800000"/>
            <a:headEnd type="none" w="med" len="me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60" name="Freeform 45"/>
          <p:cNvSpPr>
            <a:spLocks/>
          </p:cNvSpPr>
          <p:nvPr/>
        </p:nvSpPr>
        <p:spPr bwMode="auto">
          <a:xfrm rot="10800000">
            <a:off x="2055673" y="5932748"/>
            <a:ext cx="550863" cy="130175"/>
          </a:xfrm>
          <a:custGeom>
            <a:avLst/>
            <a:gdLst/>
            <a:ahLst/>
            <a:cxnLst>
              <a:cxn ang="0">
                <a:pos x="0" y="57"/>
              </a:cxn>
              <a:cxn ang="0">
                <a:pos x="205" y="4"/>
              </a:cxn>
              <a:cxn ang="0">
                <a:pos x="347" y="82"/>
              </a:cxn>
            </a:cxnLst>
            <a:rect l="0" t="0" r="r" b="b"/>
            <a:pathLst>
              <a:path w="347" h="82">
                <a:moveTo>
                  <a:pt x="0" y="57"/>
                </a:moveTo>
                <a:cubicBezTo>
                  <a:pt x="73" y="28"/>
                  <a:pt x="147" y="0"/>
                  <a:pt x="205" y="4"/>
                </a:cubicBezTo>
                <a:cubicBezTo>
                  <a:pt x="263" y="8"/>
                  <a:pt x="305" y="45"/>
                  <a:pt x="347" y="82"/>
                </a:cubicBezTo>
              </a:path>
            </a:pathLst>
          </a:custGeom>
          <a:noFill/>
          <a:ln w="9525" cap="flat" cmpd="sng">
            <a:solidFill>
              <a:srgbClr val="000000"/>
            </a:solidFill>
            <a:prstDash val="solid"/>
            <a:miter lim="800000"/>
            <a:headEnd type="none" w="med" len="me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61" name="Freeform 46"/>
          <p:cNvSpPr>
            <a:spLocks/>
          </p:cNvSpPr>
          <p:nvPr/>
        </p:nvSpPr>
        <p:spPr bwMode="auto">
          <a:xfrm>
            <a:off x="2081073" y="5458086"/>
            <a:ext cx="433388" cy="173037"/>
          </a:xfrm>
          <a:custGeom>
            <a:avLst/>
            <a:gdLst/>
            <a:ahLst/>
            <a:cxnLst>
              <a:cxn ang="0">
                <a:pos x="0" y="109"/>
              </a:cxn>
              <a:cxn ang="0">
                <a:pos x="156" y="16"/>
              </a:cxn>
              <a:cxn ang="0">
                <a:pos x="273" y="11"/>
              </a:cxn>
            </a:cxnLst>
            <a:rect l="0" t="0" r="r" b="b"/>
            <a:pathLst>
              <a:path w="273" h="109">
                <a:moveTo>
                  <a:pt x="0" y="109"/>
                </a:moveTo>
                <a:cubicBezTo>
                  <a:pt x="55" y="70"/>
                  <a:pt x="111" y="32"/>
                  <a:pt x="156" y="16"/>
                </a:cubicBezTo>
                <a:cubicBezTo>
                  <a:pt x="201" y="0"/>
                  <a:pt x="237" y="5"/>
                  <a:pt x="273" y="11"/>
                </a:cubicBezTo>
              </a:path>
            </a:pathLst>
          </a:custGeom>
          <a:noFill/>
          <a:ln w="9525" cap="flat" cmpd="sng">
            <a:solidFill>
              <a:srgbClr val="000000"/>
            </a:solidFill>
            <a:prstDash val="solid"/>
            <a:miter lim="800000"/>
            <a:headEnd type="none" w="med" len="me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62" name="Freeform 48"/>
          <p:cNvSpPr>
            <a:spLocks/>
          </p:cNvSpPr>
          <p:nvPr/>
        </p:nvSpPr>
        <p:spPr bwMode="auto">
          <a:xfrm rot="1800000" flipH="1" flipV="1">
            <a:off x="2033448" y="4913573"/>
            <a:ext cx="433388" cy="173038"/>
          </a:xfrm>
          <a:custGeom>
            <a:avLst/>
            <a:gdLst/>
            <a:ahLst/>
            <a:cxnLst>
              <a:cxn ang="0">
                <a:pos x="0" y="109"/>
              </a:cxn>
              <a:cxn ang="0">
                <a:pos x="156" y="16"/>
              </a:cxn>
              <a:cxn ang="0">
                <a:pos x="273" y="11"/>
              </a:cxn>
            </a:cxnLst>
            <a:rect l="0" t="0" r="r" b="b"/>
            <a:pathLst>
              <a:path w="273" h="109">
                <a:moveTo>
                  <a:pt x="0" y="109"/>
                </a:moveTo>
                <a:cubicBezTo>
                  <a:pt x="55" y="70"/>
                  <a:pt x="111" y="32"/>
                  <a:pt x="156" y="16"/>
                </a:cubicBezTo>
                <a:cubicBezTo>
                  <a:pt x="201" y="0"/>
                  <a:pt x="237" y="5"/>
                  <a:pt x="273" y="11"/>
                </a:cubicBezTo>
              </a:path>
            </a:pathLst>
          </a:custGeom>
          <a:noFill/>
          <a:ln w="9525" cap="flat" cmpd="sng">
            <a:solidFill>
              <a:srgbClr val="000000"/>
            </a:solidFill>
            <a:prstDash val="solid"/>
            <a:miter lim="800000"/>
            <a:headEnd type="none" w="med" len="me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63" name="TextBox 162"/>
          <p:cNvSpPr txBox="1"/>
          <p:nvPr/>
        </p:nvSpPr>
        <p:spPr>
          <a:xfrm>
            <a:off x="4946340" y="4471409"/>
            <a:ext cx="3894604" cy="1477328"/>
          </a:xfrm>
          <a:prstGeom prst="rect">
            <a:avLst/>
          </a:prstGeom>
          <a:noFill/>
        </p:spPr>
        <p:txBody>
          <a:bodyPr wrap="square" rtlCol="0">
            <a:spAutoFit/>
          </a:bodyPr>
          <a:lstStyle/>
          <a:p>
            <a:pPr algn="l"/>
            <a:r>
              <a:rPr lang="en-US" sz="1800" b="1" dirty="0" smtClean="0">
                <a:solidFill>
                  <a:srgbClr val="009999"/>
                </a:solidFill>
                <a:latin typeface="Trebuchet MS" pitchFamily="34" charset="0"/>
              </a:rPr>
              <a:t>We learned from previous work:</a:t>
            </a:r>
          </a:p>
          <a:p>
            <a:pPr algn="l"/>
            <a:r>
              <a:rPr lang="en-US" sz="1800" b="1" dirty="0" smtClean="0">
                <a:solidFill>
                  <a:srgbClr val="009999"/>
                </a:solidFill>
                <a:latin typeface="Trebuchet MS" pitchFamily="34" charset="0"/>
              </a:rPr>
              <a:t>     -- Order of parameter tuning</a:t>
            </a:r>
          </a:p>
          <a:p>
            <a:pPr algn="l"/>
            <a:r>
              <a:rPr lang="en-US" sz="1800" b="1" dirty="0" smtClean="0">
                <a:solidFill>
                  <a:srgbClr val="009999"/>
                </a:solidFill>
                <a:latin typeface="Trebuchet MS" pitchFamily="34" charset="0"/>
              </a:rPr>
              <a:t>     -- Must consider tuning </a:t>
            </a:r>
          </a:p>
          <a:p>
            <a:pPr algn="l"/>
            <a:r>
              <a:rPr lang="en-US" sz="1800" b="1" dirty="0" smtClean="0">
                <a:solidFill>
                  <a:srgbClr val="009999"/>
                </a:solidFill>
                <a:latin typeface="Trebuchet MS" pitchFamily="34" charset="0"/>
              </a:rPr>
              <a:t>         dependencies when tuning </a:t>
            </a:r>
          </a:p>
          <a:p>
            <a:pPr algn="l"/>
            <a:r>
              <a:rPr lang="en-US" sz="1800" b="1" dirty="0" smtClean="0">
                <a:solidFill>
                  <a:srgbClr val="009999"/>
                </a:solidFill>
                <a:latin typeface="Trebuchet MS" pitchFamily="34" charset="0"/>
              </a:rPr>
              <a:t>         multiple caches</a:t>
            </a:r>
            <a:endParaRPr lang="en-US" sz="1800" b="1" dirty="0">
              <a:solidFill>
                <a:srgbClr val="009999"/>
              </a:solidFill>
              <a:latin typeface="Trebuchet MS" pitchFamily="34" charset="0"/>
            </a:endParaRPr>
          </a:p>
        </p:txBody>
      </p:sp>
      <p:sp>
        <p:nvSpPr>
          <p:cNvPr id="3" name="Rectangle 2"/>
          <p:cNvSpPr/>
          <p:nvPr/>
        </p:nvSpPr>
        <p:spPr bwMode="auto">
          <a:xfrm>
            <a:off x="-524936" y="3275679"/>
            <a:ext cx="9668936" cy="2857199"/>
          </a:xfrm>
          <a:prstGeom prst="rect">
            <a:avLst/>
          </a:prstGeom>
          <a:solidFill>
            <a:srgbClr val="FFFFFF"/>
          </a:solidFill>
          <a:ln w="9525" cap="flat" cmpd="sng" algn="ctr">
            <a:solidFill>
              <a:srgbClr val="FF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dissolve">
                                      <p:cBhvr>
                                        <p:cTn id="7" dur="500"/>
                                        <p:tgtEl>
                                          <p:spTgt spid="9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3"/>
                                        </p:tgtEl>
                                        <p:attrNameLst>
                                          <p:attrName>style.visibility</p:attrName>
                                        </p:attrNameLst>
                                      </p:cBhvr>
                                      <p:to>
                                        <p:strVal val="visible"/>
                                      </p:to>
                                    </p:set>
                                    <p:animEffect transition="in" filter="dissolve">
                                      <p:cBhvr>
                                        <p:cTn id="11" dur="500"/>
                                        <p:tgtEl>
                                          <p:spTgt spid="103"/>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108"/>
                                        </p:tgtEl>
                                        <p:attrNameLst>
                                          <p:attrName>style.visibility</p:attrName>
                                        </p:attrNameLst>
                                      </p:cBhvr>
                                      <p:to>
                                        <p:strVal val="visible"/>
                                      </p:to>
                                    </p:set>
                                    <p:animEffect transition="in" filter="dissolve">
                                      <p:cBhvr>
                                        <p:cTn id="15" dur="500"/>
                                        <p:tgtEl>
                                          <p:spTgt spid="108"/>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113"/>
                                        </p:tgtEl>
                                        <p:attrNameLst>
                                          <p:attrName>style.visibility</p:attrName>
                                        </p:attrNameLst>
                                      </p:cBhvr>
                                      <p:to>
                                        <p:strVal val="visible"/>
                                      </p:to>
                                    </p:set>
                                    <p:animEffect transition="in" filter="dissolve">
                                      <p:cBhvr>
                                        <p:cTn id="19" dur="500"/>
                                        <p:tgtEl>
                                          <p:spTgt spid="113"/>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118"/>
                                        </p:tgtEl>
                                        <p:attrNameLst>
                                          <p:attrName>style.visibility</p:attrName>
                                        </p:attrNameLst>
                                      </p:cBhvr>
                                      <p:to>
                                        <p:strVal val="visible"/>
                                      </p:to>
                                    </p:set>
                                    <p:animEffect transition="in" filter="dissolve">
                                      <p:cBhvr>
                                        <p:cTn id="23" dur="500"/>
                                        <p:tgtEl>
                                          <p:spTgt spid="118"/>
                                        </p:tgtEl>
                                      </p:cBhvr>
                                    </p:animEffect>
                                  </p:childTnLst>
                                </p:cTn>
                              </p:par>
                            </p:childTnLst>
                          </p:cTn>
                        </p:par>
                        <p:par>
                          <p:cTn id="24" fill="hold">
                            <p:stCondLst>
                              <p:cond delay="2500"/>
                            </p:stCondLst>
                            <p:childTnLst>
                              <p:par>
                                <p:cTn id="25" presetID="9" presetClass="entr" presetSubtype="0" fill="hold" nodeType="afterEffect">
                                  <p:stCondLst>
                                    <p:cond delay="0"/>
                                  </p:stCondLst>
                                  <p:childTnLst>
                                    <p:set>
                                      <p:cBhvr>
                                        <p:cTn id="26" dur="1" fill="hold">
                                          <p:stCondLst>
                                            <p:cond delay="0"/>
                                          </p:stCondLst>
                                        </p:cTn>
                                        <p:tgtEl>
                                          <p:spTgt spid="123"/>
                                        </p:tgtEl>
                                        <p:attrNameLst>
                                          <p:attrName>style.visibility</p:attrName>
                                        </p:attrNameLst>
                                      </p:cBhvr>
                                      <p:to>
                                        <p:strVal val="visible"/>
                                      </p:to>
                                    </p:set>
                                    <p:animEffect transition="in" filter="dissolve">
                                      <p:cBhvr>
                                        <p:cTn id="27" dur="500"/>
                                        <p:tgtEl>
                                          <p:spTgt spid="12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nodeType="clickEffect">
                                  <p:stCondLst>
                                    <p:cond delay="0"/>
                                  </p:stCondLst>
                                  <p:childTnLst>
                                    <p:set>
                                      <p:cBhvr>
                                        <p:cTn id="31" dur="1" fill="hold">
                                          <p:stCondLst>
                                            <p:cond delay="0"/>
                                          </p:stCondLst>
                                        </p:cTn>
                                        <p:tgtEl>
                                          <p:spTgt spid="128"/>
                                        </p:tgtEl>
                                        <p:attrNameLst>
                                          <p:attrName>style.visibility</p:attrName>
                                        </p:attrNameLst>
                                      </p:cBhvr>
                                      <p:to>
                                        <p:strVal val="visible"/>
                                      </p:to>
                                    </p:set>
                                    <p:animEffect transition="in" filter="barn(inHorizontal)">
                                      <p:cBhvr>
                                        <p:cTn id="32" dur="500"/>
                                        <p:tgtEl>
                                          <p:spTgt spid="128"/>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7" presetClass="entr" presetSubtype="10" fill="hold" grpId="0" nodeType="clickEffect">
                                  <p:stCondLst>
                                    <p:cond delay="0"/>
                                  </p:stCondLst>
                                  <p:childTnLst>
                                    <p:set>
                                      <p:cBhvr>
                                        <p:cTn id="40" dur="1" fill="hold">
                                          <p:stCondLst>
                                            <p:cond delay="0"/>
                                          </p:stCondLst>
                                        </p:cTn>
                                        <p:tgtEl>
                                          <p:spTgt spid="133"/>
                                        </p:tgtEl>
                                        <p:attrNameLst>
                                          <p:attrName>style.visibility</p:attrName>
                                        </p:attrNameLst>
                                      </p:cBhvr>
                                      <p:to>
                                        <p:strVal val="visible"/>
                                      </p:to>
                                    </p:set>
                                    <p:anim calcmode="lin" valueType="num">
                                      <p:cBhvr>
                                        <p:cTn id="41" dur="500" fill="hold"/>
                                        <p:tgtEl>
                                          <p:spTgt spid="133"/>
                                        </p:tgtEl>
                                        <p:attrNameLst>
                                          <p:attrName>ppt_w</p:attrName>
                                        </p:attrNameLst>
                                      </p:cBhvr>
                                      <p:tavLst>
                                        <p:tav tm="0">
                                          <p:val>
                                            <p:fltVal val="0"/>
                                          </p:val>
                                        </p:tav>
                                        <p:tav tm="100000">
                                          <p:val>
                                            <p:strVal val="#ppt_w"/>
                                          </p:val>
                                        </p:tav>
                                      </p:tavLst>
                                    </p:anim>
                                    <p:anim calcmode="lin" valueType="num">
                                      <p:cBhvr>
                                        <p:cTn id="42" dur="500" fill="hold"/>
                                        <p:tgtEl>
                                          <p:spTgt spid="133"/>
                                        </p:tgtEl>
                                        <p:attrNameLst>
                                          <p:attrName>ppt_h</p:attrName>
                                        </p:attrNameLst>
                                      </p:cBhvr>
                                      <p:tavLst>
                                        <p:tav tm="0">
                                          <p:val>
                                            <p:strVal val="#ppt_h"/>
                                          </p:val>
                                        </p:tav>
                                        <p:tav tm="100000">
                                          <p:val>
                                            <p:strVal val="#ppt_h"/>
                                          </p:val>
                                        </p:tav>
                                      </p:tavLst>
                                    </p:anim>
                                  </p:childTnLst>
                                </p:cTn>
                              </p:par>
                            </p:childTnLst>
                          </p:cTn>
                        </p:par>
                        <p:par>
                          <p:cTn id="43" fill="hold">
                            <p:stCondLst>
                              <p:cond delay="500"/>
                            </p:stCondLst>
                            <p:childTnLst>
                              <p:par>
                                <p:cTn id="44" presetID="22" presetClass="entr" presetSubtype="4" fill="hold" grpId="0" nodeType="afterEffect">
                                  <p:stCondLst>
                                    <p:cond delay="0"/>
                                  </p:stCondLst>
                                  <p:childTnLst>
                                    <p:set>
                                      <p:cBhvr>
                                        <p:cTn id="45" dur="1" fill="hold">
                                          <p:stCondLst>
                                            <p:cond delay="0"/>
                                          </p:stCondLst>
                                        </p:cTn>
                                        <p:tgtEl>
                                          <p:spTgt spid="158"/>
                                        </p:tgtEl>
                                        <p:attrNameLst>
                                          <p:attrName>style.visibility</p:attrName>
                                        </p:attrNameLst>
                                      </p:cBhvr>
                                      <p:to>
                                        <p:strVal val="visible"/>
                                      </p:to>
                                    </p:set>
                                    <p:animEffect transition="in" filter="wipe(down)">
                                      <p:cBhvr>
                                        <p:cTn id="46" dur="500"/>
                                        <p:tgtEl>
                                          <p:spTgt spid="158"/>
                                        </p:tgtEl>
                                      </p:cBhvr>
                                    </p:animEffect>
                                  </p:childTnLst>
                                </p:cTn>
                              </p:par>
                            </p:childTnLst>
                          </p:cTn>
                        </p:par>
                        <p:par>
                          <p:cTn id="47" fill="hold">
                            <p:stCondLst>
                              <p:cond delay="1000"/>
                            </p:stCondLst>
                            <p:childTnLst>
                              <p:par>
                                <p:cTn id="48" presetID="22" presetClass="entr" presetSubtype="4" fill="hold" grpId="0" nodeType="afterEffect">
                                  <p:stCondLst>
                                    <p:cond delay="0"/>
                                  </p:stCondLst>
                                  <p:childTnLst>
                                    <p:set>
                                      <p:cBhvr>
                                        <p:cTn id="49" dur="1" fill="hold">
                                          <p:stCondLst>
                                            <p:cond delay="0"/>
                                          </p:stCondLst>
                                        </p:cTn>
                                        <p:tgtEl>
                                          <p:spTgt spid="136"/>
                                        </p:tgtEl>
                                        <p:attrNameLst>
                                          <p:attrName>style.visibility</p:attrName>
                                        </p:attrNameLst>
                                      </p:cBhvr>
                                      <p:to>
                                        <p:strVal val="visible"/>
                                      </p:to>
                                    </p:set>
                                    <p:animEffect transition="in" filter="wipe(down)">
                                      <p:cBhvr>
                                        <p:cTn id="50" dur="500"/>
                                        <p:tgtEl>
                                          <p:spTgt spid="136"/>
                                        </p:tgtEl>
                                      </p:cBhvr>
                                    </p:animEffect>
                                  </p:childTnLst>
                                </p:cTn>
                              </p:par>
                            </p:childTnLst>
                          </p:cTn>
                        </p:par>
                        <p:par>
                          <p:cTn id="51" fill="hold">
                            <p:stCondLst>
                              <p:cond delay="1500"/>
                            </p:stCondLst>
                            <p:childTnLst>
                              <p:par>
                                <p:cTn id="52" presetID="22" presetClass="entr" presetSubtype="8" fill="hold" grpId="0" nodeType="afterEffect">
                                  <p:stCondLst>
                                    <p:cond delay="0"/>
                                  </p:stCondLst>
                                  <p:childTnLst>
                                    <p:set>
                                      <p:cBhvr>
                                        <p:cTn id="53" dur="1" fill="hold">
                                          <p:stCondLst>
                                            <p:cond delay="0"/>
                                          </p:stCondLst>
                                        </p:cTn>
                                        <p:tgtEl>
                                          <p:spTgt spid="159"/>
                                        </p:tgtEl>
                                        <p:attrNameLst>
                                          <p:attrName>style.visibility</p:attrName>
                                        </p:attrNameLst>
                                      </p:cBhvr>
                                      <p:to>
                                        <p:strVal val="visible"/>
                                      </p:to>
                                    </p:set>
                                    <p:animEffect transition="in" filter="wipe(left)">
                                      <p:cBhvr>
                                        <p:cTn id="54" dur="500"/>
                                        <p:tgtEl>
                                          <p:spTgt spid="159"/>
                                        </p:tgtEl>
                                      </p:cBhvr>
                                    </p:animEffect>
                                  </p:childTnLst>
                                </p:cTn>
                              </p:par>
                            </p:childTnLst>
                          </p:cTn>
                        </p:par>
                        <p:par>
                          <p:cTn id="55" fill="hold">
                            <p:stCondLst>
                              <p:cond delay="2000"/>
                            </p:stCondLst>
                            <p:childTnLst>
                              <p:par>
                                <p:cTn id="56" presetID="9" presetClass="entr" presetSubtype="0" fill="hold" grpId="0" nodeType="afterEffect">
                                  <p:stCondLst>
                                    <p:cond delay="0"/>
                                  </p:stCondLst>
                                  <p:childTnLst>
                                    <p:set>
                                      <p:cBhvr>
                                        <p:cTn id="57" dur="1" fill="hold">
                                          <p:stCondLst>
                                            <p:cond delay="0"/>
                                          </p:stCondLst>
                                        </p:cTn>
                                        <p:tgtEl>
                                          <p:spTgt spid="135"/>
                                        </p:tgtEl>
                                        <p:attrNameLst>
                                          <p:attrName>style.visibility</p:attrName>
                                        </p:attrNameLst>
                                      </p:cBhvr>
                                      <p:to>
                                        <p:strVal val="visible"/>
                                      </p:to>
                                    </p:set>
                                    <p:animEffect transition="in" filter="dissolve">
                                      <p:cBhvr>
                                        <p:cTn id="58" dur="500"/>
                                        <p:tgtEl>
                                          <p:spTgt spid="135"/>
                                        </p:tgtEl>
                                      </p:cBhvr>
                                    </p:animEffect>
                                  </p:childTnLst>
                                </p:cTn>
                              </p:par>
                            </p:childTnLst>
                          </p:cTn>
                        </p:par>
                        <p:par>
                          <p:cTn id="59" fill="hold">
                            <p:stCondLst>
                              <p:cond delay="2500"/>
                            </p:stCondLst>
                            <p:childTnLst>
                              <p:par>
                                <p:cTn id="60" presetID="22" presetClass="entr" presetSubtype="2" fill="hold" grpId="0" nodeType="afterEffect">
                                  <p:stCondLst>
                                    <p:cond delay="0"/>
                                  </p:stCondLst>
                                  <p:childTnLst>
                                    <p:set>
                                      <p:cBhvr>
                                        <p:cTn id="61" dur="1" fill="hold">
                                          <p:stCondLst>
                                            <p:cond delay="0"/>
                                          </p:stCondLst>
                                        </p:cTn>
                                        <p:tgtEl>
                                          <p:spTgt spid="160"/>
                                        </p:tgtEl>
                                        <p:attrNameLst>
                                          <p:attrName>style.visibility</p:attrName>
                                        </p:attrNameLst>
                                      </p:cBhvr>
                                      <p:to>
                                        <p:strVal val="visible"/>
                                      </p:to>
                                    </p:set>
                                    <p:animEffect transition="in" filter="wipe(right)">
                                      <p:cBhvr>
                                        <p:cTn id="62" dur="500"/>
                                        <p:tgtEl>
                                          <p:spTgt spid="160"/>
                                        </p:tgtEl>
                                      </p:cBhvr>
                                    </p:animEffect>
                                  </p:childTnLst>
                                </p:cTn>
                              </p:par>
                            </p:childTnLst>
                          </p:cTn>
                        </p:par>
                        <p:par>
                          <p:cTn id="63" fill="hold">
                            <p:stCondLst>
                              <p:cond delay="3000"/>
                            </p:stCondLst>
                            <p:childTnLst>
                              <p:par>
                                <p:cTn id="64" presetID="9" presetClass="entr" presetSubtype="0" fill="hold" grpId="0" nodeType="afterEffect">
                                  <p:stCondLst>
                                    <p:cond delay="0"/>
                                  </p:stCondLst>
                                  <p:childTnLst>
                                    <p:set>
                                      <p:cBhvr>
                                        <p:cTn id="65" dur="1" fill="hold">
                                          <p:stCondLst>
                                            <p:cond delay="0"/>
                                          </p:stCondLst>
                                        </p:cTn>
                                        <p:tgtEl>
                                          <p:spTgt spid="134"/>
                                        </p:tgtEl>
                                        <p:attrNameLst>
                                          <p:attrName>style.visibility</p:attrName>
                                        </p:attrNameLst>
                                      </p:cBhvr>
                                      <p:to>
                                        <p:strVal val="visible"/>
                                      </p:to>
                                    </p:set>
                                    <p:animEffect transition="in" filter="dissolve">
                                      <p:cBhvr>
                                        <p:cTn id="66" dur="500"/>
                                        <p:tgtEl>
                                          <p:spTgt spid="134"/>
                                        </p:tgtEl>
                                      </p:cBhvr>
                                    </p:animEffect>
                                  </p:childTnLst>
                                </p:cTn>
                              </p:par>
                            </p:childTnLst>
                          </p:cTn>
                        </p:par>
                        <p:par>
                          <p:cTn id="67" fill="hold">
                            <p:stCondLst>
                              <p:cond delay="3500"/>
                            </p:stCondLst>
                            <p:childTnLst>
                              <p:par>
                                <p:cTn id="68" presetID="22" presetClass="entr" presetSubtype="8" fill="hold" grpId="0" nodeType="afterEffect">
                                  <p:stCondLst>
                                    <p:cond delay="0"/>
                                  </p:stCondLst>
                                  <p:childTnLst>
                                    <p:set>
                                      <p:cBhvr>
                                        <p:cTn id="69" dur="1" fill="hold">
                                          <p:stCondLst>
                                            <p:cond delay="0"/>
                                          </p:stCondLst>
                                        </p:cTn>
                                        <p:tgtEl>
                                          <p:spTgt spid="161"/>
                                        </p:tgtEl>
                                        <p:attrNameLst>
                                          <p:attrName>style.visibility</p:attrName>
                                        </p:attrNameLst>
                                      </p:cBhvr>
                                      <p:to>
                                        <p:strVal val="visible"/>
                                      </p:to>
                                    </p:set>
                                    <p:animEffect transition="in" filter="wipe(left)">
                                      <p:cBhvr>
                                        <p:cTn id="70" dur="500"/>
                                        <p:tgtEl>
                                          <p:spTgt spid="161"/>
                                        </p:tgtEl>
                                      </p:cBhvr>
                                    </p:animEffect>
                                  </p:childTnLst>
                                </p:cTn>
                              </p:par>
                            </p:childTnLst>
                          </p:cTn>
                        </p:par>
                        <p:par>
                          <p:cTn id="71" fill="hold">
                            <p:stCondLst>
                              <p:cond delay="4000"/>
                            </p:stCondLst>
                            <p:childTnLst>
                              <p:par>
                                <p:cTn id="72" presetID="22" presetClass="entr" presetSubtype="2" fill="hold" grpId="0" nodeType="afterEffect">
                                  <p:stCondLst>
                                    <p:cond delay="0"/>
                                  </p:stCondLst>
                                  <p:childTnLst>
                                    <p:set>
                                      <p:cBhvr>
                                        <p:cTn id="73" dur="1" fill="hold">
                                          <p:stCondLst>
                                            <p:cond delay="0"/>
                                          </p:stCondLst>
                                        </p:cTn>
                                        <p:tgtEl>
                                          <p:spTgt spid="162"/>
                                        </p:tgtEl>
                                        <p:attrNameLst>
                                          <p:attrName>style.visibility</p:attrName>
                                        </p:attrNameLst>
                                      </p:cBhvr>
                                      <p:to>
                                        <p:strVal val="visible"/>
                                      </p:to>
                                    </p:set>
                                    <p:animEffect transition="in" filter="wipe(right)">
                                      <p:cBhvr>
                                        <p:cTn id="74" dur="500"/>
                                        <p:tgtEl>
                                          <p:spTgt spid="162"/>
                                        </p:tgtEl>
                                      </p:cBhvr>
                                    </p:animEffect>
                                  </p:childTnLst>
                                </p:cTn>
                              </p:par>
                            </p:childTnLst>
                          </p:cTn>
                        </p:par>
                      </p:childTnLst>
                    </p:cTn>
                  </p:par>
                  <p:par>
                    <p:cTn id="75" fill="hold">
                      <p:stCondLst>
                        <p:cond delay="indefinite"/>
                      </p:stCondLst>
                      <p:childTnLst>
                        <p:par>
                          <p:cTn id="76" fill="hold">
                            <p:stCondLst>
                              <p:cond delay="0"/>
                            </p:stCondLst>
                            <p:childTnLst>
                              <p:par>
                                <p:cTn id="77" presetID="53" presetClass="entr" presetSubtype="16" fill="hold" grpId="0" nodeType="clickEffect">
                                  <p:stCondLst>
                                    <p:cond delay="0"/>
                                  </p:stCondLst>
                                  <p:childTnLst>
                                    <p:set>
                                      <p:cBhvr>
                                        <p:cTn id="78" dur="1" fill="hold">
                                          <p:stCondLst>
                                            <p:cond delay="0"/>
                                          </p:stCondLst>
                                        </p:cTn>
                                        <p:tgtEl>
                                          <p:spTgt spid="163"/>
                                        </p:tgtEl>
                                        <p:attrNameLst>
                                          <p:attrName>style.visibility</p:attrName>
                                        </p:attrNameLst>
                                      </p:cBhvr>
                                      <p:to>
                                        <p:strVal val="visible"/>
                                      </p:to>
                                    </p:set>
                                    <p:anim calcmode="lin" valueType="num">
                                      <p:cBhvr>
                                        <p:cTn id="79" dur="500" fill="hold"/>
                                        <p:tgtEl>
                                          <p:spTgt spid="163"/>
                                        </p:tgtEl>
                                        <p:attrNameLst>
                                          <p:attrName>ppt_w</p:attrName>
                                        </p:attrNameLst>
                                      </p:cBhvr>
                                      <p:tavLst>
                                        <p:tav tm="0">
                                          <p:val>
                                            <p:fltVal val="0"/>
                                          </p:val>
                                        </p:tav>
                                        <p:tav tm="100000">
                                          <p:val>
                                            <p:strVal val="#ppt_w"/>
                                          </p:val>
                                        </p:tav>
                                      </p:tavLst>
                                    </p:anim>
                                    <p:anim calcmode="lin" valueType="num">
                                      <p:cBhvr>
                                        <p:cTn id="80" dur="500" fill="hold"/>
                                        <p:tgtEl>
                                          <p:spTgt spid="163"/>
                                        </p:tgtEl>
                                        <p:attrNameLst>
                                          <p:attrName>ppt_h</p:attrName>
                                        </p:attrNameLst>
                                      </p:cBhvr>
                                      <p:tavLst>
                                        <p:tav tm="0">
                                          <p:val>
                                            <p:fltVal val="0"/>
                                          </p:val>
                                        </p:tav>
                                        <p:tav tm="100000">
                                          <p:val>
                                            <p:strVal val="#ppt_h"/>
                                          </p:val>
                                        </p:tav>
                                      </p:tavLst>
                                    </p:anim>
                                    <p:animEffect transition="in" filter="fade">
                                      <p:cBhvr>
                                        <p:cTn id="81" dur="5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36" grpId="0" animBg="1"/>
      <p:bldP spid="158" grpId="0" animBg="1"/>
      <p:bldP spid="159" grpId="0" animBg="1"/>
      <p:bldP spid="160" grpId="0" animBg="1"/>
      <p:bldP spid="161" grpId="0" animBg="1"/>
      <p:bldP spid="162" grpId="0" animBg="1"/>
      <p:bldP spid="163" grpId="0"/>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30626" y="464457"/>
            <a:ext cx="8752115" cy="682171"/>
          </a:xfrm>
        </p:spPr>
        <p:txBody>
          <a:bodyPr/>
          <a:lstStyle/>
          <a:p>
            <a:r>
              <a:rPr lang="en-US" sz="4000" dirty="0" smtClean="0"/>
              <a:t>The Two Level Cache Tuner (</a:t>
            </a:r>
            <a:r>
              <a:rPr lang="en-US" sz="4000" dirty="0" err="1" smtClean="0"/>
              <a:t>TCaT</a:t>
            </a:r>
            <a:r>
              <a:rPr lang="en-US" sz="4000" dirty="0" smtClean="0"/>
              <a:t>)</a:t>
            </a:r>
            <a:endParaRPr lang="en-US" sz="4000"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11</a:t>
            </a:fld>
            <a:endParaRPr lang="en-US"/>
          </a:p>
        </p:txBody>
      </p:sp>
      <p:sp>
        <p:nvSpPr>
          <p:cNvPr id="69" name="Rectangle 3"/>
          <p:cNvSpPr txBox="1">
            <a:spLocks noChangeArrowheads="1"/>
          </p:cNvSpPr>
          <p:nvPr/>
        </p:nvSpPr>
        <p:spPr bwMode="auto">
          <a:xfrm>
            <a:off x="357188" y="1123283"/>
            <a:ext cx="8458200" cy="18231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SzPct val="100000"/>
              <a:buFont typeface="Arial" pitchFamily="34" charset="0"/>
              <a:buChar char="•"/>
              <a:tabLst/>
              <a:defRPr/>
            </a:pPr>
            <a:r>
              <a:rPr kumimoji="0" lang="en-US" b="0" i="0" u="none" strike="noStrike" kern="0" cap="none" spc="0" normalizeH="0" baseline="0" noProof="0" dirty="0" smtClean="0">
                <a:ln>
                  <a:noFill/>
                </a:ln>
                <a:solidFill>
                  <a:srgbClr val="000000"/>
                </a:solidFill>
                <a:effectLst/>
                <a:uLnTx/>
                <a:uFillTx/>
                <a:latin typeface="Times New Roman" pitchFamily="18" charset="0"/>
                <a:cs typeface="Times New Roman" pitchFamily="18" charset="0"/>
              </a:rPr>
              <a:t>The two levels should not be explored separately</a:t>
            </a:r>
          </a:p>
          <a:p>
            <a:pPr marL="742950" marR="0" lvl="1" indent="-285750" algn="l" defTabSz="914400" rtl="0" eaLnBrk="1" fontAlgn="base" latinLnBrk="0" hangingPunct="1">
              <a:lnSpc>
                <a:spcPct val="90000"/>
              </a:lnSpc>
              <a:spcBef>
                <a:spcPct val="20000"/>
              </a:spcBef>
              <a:spcAft>
                <a:spcPct val="0"/>
              </a:spcAft>
              <a:buSzPct val="100000"/>
              <a:buFont typeface="Times New Roman" pitchFamily="18" charset="0"/>
              <a:buChar char="˗"/>
              <a:tabLst/>
              <a:defRPr/>
            </a:pPr>
            <a:r>
              <a:rPr kumimoji="0" lang="en-US" sz="2000" b="0" i="0" u="none" strike="noStrike" kern="0" cap="none" spc="0" normalizeH="0" baseline="0" noProof="0" dirty="0" smtClean="0">
                <a:ln>
                  <a:noFill/>
                </a:ln>
                <a:solidFill>
                  <a:srgbClr val="000000"/>
                </a:solidFill>
                <a:effectLst/>
                <a:uLnTx/>
                <a:uFillTx/>
                <a:latin typeface="Times New Roman" pitchFamily="18" charset="0"/>
                <a:cs typeface="Times New Roman" pitchFamily="18" charset="0"/>
              </a:rPr>
              <a:t>L2 cache performance depends on misses in the L1 cache</a:t>
            </a:r>
          </a:p>
          <a:p>
            <a:pPr marL="342900" marR="0" lvl="0" indent="-342900" algn="l" defTabSz="914400" rtl="0" eaLnBrk="1" fontAlgn="base" latinLnBrk="0" hangingPunct="1">
              <a:lnSpc>
                <a:spcPct val="90000"/>
              </a:lnSpc>
              <a:spcBef>
                <a:spcPct val="20000"/>
              </a:spcBef>
              <a:spcAft>
                <a:spcPct val="0"/>
              </a:spcAft>
              <a:buSzPct val="100000"/>
              <a:buFont typeface="Arial" pitchFamily="34" charset="0"/>
              <a:buChar char="•"/>
              <a:tabLst/>
              <a:defRPr/>
            </a:pPr>
            <a:r>
              <a:rPr kumimoji="0" lang="en-US" b="0" i="0" u="none" strike="noStrike" kern="0" cap="none" spc="0" normalizeH="0" baseline="0" noProof="0" dirty="0" smtClean="0">
                <a:ln>
                  <a:noFill/>
                </a:ln>
                <a:solidFill>
                  <a:srgbClr val="000000"/>
                </a:solidFill>
                <a:effectLst/>
                <a:uLnTx/>
                <a:uFillTx/>
                <a:latin typeface="Times New Roman" pitchFamily="18" charset="0"/>
                <a:cs typeface="Times New Roman" pitchFamily="18" charset="0"/>
              </a:rPr>
              <a:t>To more fully explore the dependencies between the two levels, </a:t>
            </a:r>
            <a:r>
              <a:rPr kumimoji="0" lang="en-US" b="1" i="0" u="sng" strike="noStrike" kern="0" cap="none" spc="0" normalizeH="0" baseline="0" noProof="0" dirty="0" smtClean="0">
                <a:ln>
                  <a:noFill/>
                </a:ln>
                <a:solidFill>
                  <a:srgbClr val="000000"/>
                </a:solidFill>
                <a:effectLst/>
                <a:uLnTx/>
                <a:uFillTx/>
                <a:latin typeface="Times New Roman" pitchFamily="18" charset="0"/>
                <a:cs typeface="Times New Roman" pitchFamily="18" charset="0"/>
              </a:rPr>
              <a:t>interleave</a:t>
            </a:r>
            <a:r>
              <a:rPr kumimoji="0" lang="en-US" b="0" i="0" u="none" strike="noStrike" kern="0" cap="none" spc="0" normalizeH="0" baseline="0" noProof="0" dirty="0" smtClean="0">
                <a:ln>
                  <a:noFill/>
                </a:ln>
                <a:solidFill>
                  <a:srgbClr val="000000"/>
                </a:solidFill>
                <a:effectLst/>
                <a:uLnTx/>
                <a:uFillTx/>
                <a:latin typeface="Times New Roman" pitchFamily="18" charset="0"/>
                <a:cs typeface="Times New Roman" pitchFamily="18" charset="0"/>
              </a:rPr>
              <a:t> the exploration of the level one and level two caches</a:t>
            </a:r>
          </a:p>
          <a:p>
            <a:pPr marL="342900" marR="0" lvl="0" indent="-342900" algn="l" defTabSz="914400" rtl="0" eaLnBrk="1" fontAlgn="base" latinLnBrk="0" hangingPunct="1">
              <a:lnSpc>
                <a:spcPct val="90000"/>
              </a:lnSpc>
              <a:spcBef>
                <a:spcPct val="20000"/>
              </a:spcBef>
              <a:spcAft>
                <a:spcPct val="0"/>
              </a:spcAft>
              <a:buClr>
                <a:srgbClr val="3333CC"/>
              </a:buClr>
              <a:buSzPct val="60000"/>
              <a:buFont typeface="Wingdings" pitchFamily="2" charset="2"/>
              <a:buChar char="n"/>
              <a:tabLst/>
              <a:defRPr/>
            </a:pPr>
            <a:endParaRPr kumimoji="0" lang="en-US" sz="2000" b="0" i="0" u="none" strike="noStrike" kern="0" cap="none" spc="0" normalizeH="0" baseline="0" noProof="0" dirty="0" smtClean="0">
              <a:ln>
                <a:noFill/>
              </a:ln>
              <a:solidFill>
                <a:srgbClr val="000000"/>
              </a:solidFill>
              <a:effectLst/>
              <a:uLnTx/>
              <a:uFillTx/>
              <a:latin typeface="Tahoma"/>
              <a:ea typeface="+mn-ea"/>
              <a:cs typeface="+mn-cs"/>
            </a:endParaRPr>
          </a:p>
        </p:txBody>
      </p:sp>
      <p:sp>
        <p:nvSpPr>
          <p:cNvPr id="70" name="Text Box 93"/>
          <p:cNvSpPr txBox="1">
            <a:spLocks noChangeArrowheads="1"/>
          </p:cNvSpPr>
          <p:nvPr/>
        </p:nvSpPr>
        <p:spPr bwMode="auto">
          <a:xfrm>
            <a:off x="317500" y="5041012"/>
            <a:ext cx="8534400" cy="707886"/>
          </a:xfrm>
          <a:prstGeom prst="rect">
            <a:avLst/>
          </a:prstGeom>
          <a:noFill/>
          <a:ln w="9525">
            <a:noFill/>
            <a:miter lim="800000"/>
            <a:headEnd type="none" w="sm" len="sm"/>
            <a:tailEnd type="none" w="med" len="lg"/>
          </a:ln>
          <a:effectLst/>
        </p:spPr>
        <p:txBody>
          <a:bodyPr>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2000" i="0" u="none" strike="noStrike" kern="0" cap="none" spc="0" normalizeH="0" baseline="0" noProof="0" dirty="0" smtClean="0">
                <a:ln>
                  <a:noFill/>
                </a:ln>
                <a:solidFill>
                  <a:srgbClr val="FF0000"/>
                </a:solidFill>
                <a:effectLst/>
                <a:uLnTx/>
                <a:uFillTx/>
                <a:latin typeface="Arial" pitchFamily="34" charset="0"/>
              </a:rPr>
              <a:t>Achieved 53% energy savings</a:t>
            </a:r>
          </a:p>
          <a:p>
            <a:pPr marL="0" marR="0" lvl="0" indent="0" algn="ctr" defTabSz="914400" eaLnBrk="0" fontAlgn="auto" latinLnBrk="0" hangingPunct="0">
              <a:lnSpc>
                <a:spcPct val="100000"/>
              </a:lnSpc>
              <a:spcBef>
                <a:spcPts val="0"/>
              </a:spcBef>
              <a:spcAft>
                <a:spcPts val="0"/>
              </a:spcAft>
              <a:buClrTx/>
              <a:buSzTx/>
              <a:buFontTx/>
              <a:buNone/>
              <a:tabLst/>
              <a:defRPr/>
            </a:pPr>
            <a:r>
              <a:rPr lang="en-US" sz="2000" kern="0" dirty="0" smtClean="0">
                <a:solidFill>
                  <a:srgbClr val="FF0000"/>
                </a:solidFill>
                <a:latin typeface="Arial" pitchFamily="34" charset="0"/>
              </a:rPr>
              <a:t>Searched 6.5% of the design space</a:t>
            </a:r>
            <a:endParaRPr kumimoji="0" lang="en-US" sz="2000" i="0" u="none" strike="noStrike" kern="0" cap="none" spc="0" normalizeH="0" baseline="0" noProof="0" dirty="0" smtClean="0">
              <a:ln>
                <a:noFill/>
              </a:ln>
              <a:solidFill>
                <a:srgbClr val="FF0000"/>
              </a:solidFill>
              <a:effectLst/>
              <a:uLnTx/>
              <a:uFillTx/>
              <a:latin typeface="Arial" pitchFamily="34" charset="0"/>
            </a:endParaRPr>
          </a:p>
        </p:txBody>
      </p:sp>
      <p:grpSp>
        <p:nvGrpSpPr>
          <p:cNvPr id="71" name="Group 130"/>
          <p:cNvGrpSpPr>
            <a:grpSpLocks/>
          </p:cNvGrpSpPr>
          <p:nvPr/>
        </p:nvGrpSpPr>
        <p:grpSpPr bwMode="auto">
          <a:xfrm>
            <a:off x="2800350" y="2969325"/>
            <a:ext cx="3287713" cy="1747837"/>
            <a:chOff x="1601" y="2568"/>
            <a:chExt cx="2071" cy="1101"/>
          </a:xfrm>
        </p:grpSpPr>
        <p:sp>
          <p:nvSpPr>
            <p:cNvPr id="72" name="Rectangle 96"/>
            <p:cNvSpPr>
              <a:spLocks noChangeArrowheads="1"/>
            </p:cNvSpPr>
            <p:nvPr/>
          </p:nvSpPr>
          <p:spPr bwMode="auto">
            <a:xfrm>
              <a:off x="1601" y="2745"/>
              <a:ext cx="336" cy="912"/>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3" name="Text Box 97"/>
            <p:cNvSpPr txBox="1">
              <a:spLocks noChangeArrowheads="1"/>
            </p:cNvSpPr>
            <p:nvPr/>
          </p:nvSpPr>
          <p:spPr bwMode="auto">
            <a:xfrm rot="16200000">
              <a:off x="1288" y="3078"/>
              <a:ext cx="930" cy="213"/>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Text" lastClr="000000"/>
                  </a:solidFill>
                  <a:effectLst/>
                  <a:uLnTx/>
                  <a:uFillTx/>
                  <a:latin typeface="Times" pitchFamily="8" charset="0"/>
                </a:rPr>
                <a:t>Microprocessor</a:t>
              </a:r>
              <a:endParaRPr kumimoji="0" lang="en-US" sz="2000" b="0" i="0" u="none" strike="noStrike" kern="0" cap="none" spc="0" normalizeH="0" baseline="0" noProof="0" dirty="0" smtClean="0">
                <a:ln>
                  <a:noFill/>
                </a:ln>
                <a:solidFill>
                  <a:sysClr val="windowText" lastClr="000000"/>
                </a:solidFill>
                <a:effectLst/>
                <a:uLnTx/>
                <a:uFillTx/>
                <a:latin typeface="Times" pitchFamily="8" charset="0"/>
              </a:endParaRPr>
            </a:p>
          </p:txBody>
        </p:sp>
        <p:sp>
          <p:nvSpPr>
            <p:cNvPr id="74" name="Rectangle 98"/>
            <p:cNvSpPr>
              <a:spLocks noChangeArrowheads="1"/>
            </p:cNvSpPr>
            <p:nvPr/>
          </p:nvSpPr>
          <p:spPr bwMode="auto">
            <a:xfrm>
              <a:off x="3336" y="2745"/>
              <a:ext cx="336" cy="912"/>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5" name="Text Box 99"/>
            <p:cNvSpPr txBox="1">
              <a:spLocks noChangeArrowheads="1"/>
            </p:cNvSpPr>
            <p:nvPr/>
          </p:nvSpPr>
          <p:spPr bwMode="auto">
            <a:xfrm rot="16200000">
              <a:off x="3051" y="3127"/>
              <a:ext cx="869" cy="213"/>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Text" lastClr="000000"/>
                  </a:solidFill>
                  <a:effectLst/>
                  <a:uLnTx/>
                  <a:uFillTx/>
                  <a:latin typeface="Times" pitchFamily="8" charset="0"/>
                </a:rPr>
                <a:t>Main Memory</a:t>
              </a:r>
              <a:endParaRPr kumimoji="0" lang="en-US" sz="2000" b="0" i="0" u="none" strike="noStrike" kern="0" cap="none" spc="0" normalizeH="0" baseline="0" noProof="0" dirty="0" smtClean="0">
                <a:ln>
                  <a:noFill/>
                </a:ln>
                <a:solidFill>
                  <a:sysClr val="windowText" lastClr="000000"/>
                </a:solidFill>
                <a:effectLst/>
                <a:uLnTx/>
                <a:uFillTx/>
                <a:latin typeface="Times" pitchFamily="8" charset="0"/>
              </a:endParaRPr>
            </a:p>
          </p:txBody>
        </p:sp>
        <p:sp>
          <p:nvSpPr>
            <p:cNvPr id="76" name="Rectangle 100"/>
            <p:cNvSpPr>
              <a:spLocks noChangeArrowheads="1"/>
            </p:cNvSpPr>
            <p:nvPr/>
          </p:nvSpPr>
          <p:spPr bwMode="auto">
            <a:xfrm>
              <a:off x="2129" y="2793"/>
              <a:ext cx="384" cy="192"/>
            </a:xfrm>
            <a:prstGeom prst="rect">
              <a:avLst/>
            </a:prstGeom>
            <a:no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sp>
          <p:nvSpPr>
            <p:cNvPr id="77" name="Text Box 101"/>
            <p:cNvSpPr txBox="1">
              <a:spLocks noChangeArrowheads="1"/>
            </p:cNvSpPr>
            <p:nvPr/>
          </p:nvSpPr>
          <p:spPr bwMode="auto">
            <a:xfrm>
              <a:off x="2225" y="2793"/>
              <a:ext cx="223"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sp>
          <p:nvSpPr>
            <p:cNvPr id="78" name="Rectangle 102"/>
            <p:cNvSpPr>
              <a:spLocks noChangeArrowheads="1"/>
            </p:cNvSpPr>
            <p:nvPr/>
          </p:nvSpPr>
          <p:spPr bwMode="auto">
            <a:xfrm>
              <a:off x="2129" y="3417"/>
              <a:ext cx="384" cy="192"/>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9" name="Text Box 103"/>
            <p:cNvSpPr txBox="1">
              <a:spLocks noChangeArrowheads="1"/>
            </p:cNvSpPr>
            <p:nvPr/>
          </p:nvSpPr>
          <p:spPr bwMode="auto">
            <a:xfrm>
              <a:off x="2225" y="3417"/>
              <a:ext cx="27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D$</a:t>
              </a:r>
            </a:p>
          </p:txBody>
        </p:sp>
        <p:sp>
          <p:nvSpPr>
            <p:cNvPr id="80" name="Line 104"/>
            <p:cNvSpPr>
              <a:spLocks noChangeShapeType="1"/>
            </p:cNvSpPr>
            <p:nvPr/>
          </p:nvSpPr>
          <p:spPr bwMode="auto">
            <a:xfrm>
              <a:off x="1937" y="2889"/>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1" name="Line 105"/>
            <p:cNvSpPr>
              <a:spLocks noChangeShapeType="1"/>
            </p:cNvSpPr>
            <p:nvPr/>
          </p:nvSpPr>
          <p:spPr bwMode="auto">
            <a:xfrm>
              <a:off x="1937" y="3513"/>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2" name="Line 106"/>
            <p:cNvSpPr>
              <a:spLocks noChangeShapeType="1"/>
            </p:cNvSpPr>
            <p:nvPr/>
          </p:nvSpPr>
          <p:spPr bwMode="auto">
            <a:xfrm>
              <a:off x="2513" y="2889"/>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3" name="Line 107"/>
            <p:cNvSpPr>
              <a:spLocks noChangeShapeType="1"/>
            </p:cNvSpPr>
            <p:nvPr/>
          </p:nvSpPr>
          <p:spPr bwMode="auto">
            <a:xfrm>
              <a:off x="2513" y="3513"/>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4" name="Line 108"/>
            <p:cNvSpPr>
              <a:spLocks noChangeShapeType="1"/>
            </p:cNvSpPr>
            <p:nvPr/>
          </p:nvSpPr>
          <p:spPr bwMode="auto">
            <a:xfrm>
              <a:off x="2321" y="2985"/>
              <a:ext cx="0" cy="144"/>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5" name="Line 109"/>
            <p:cNvSpPr>
              <a:spLocks noChangeShapeType="1"/>
            </p:cNvSpPr>
            <p:nvPr/>
          </p:nvSpPr>
          <p:spPr bwMode="auto">
            <a:xfrm>
              <a:off x="2321" y="3273"/>
              <a:ext cx="0" cy="144"/>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6" name="Rectangle 110"/>
            <p:cNvSpPr>
              <a:spLocks noChangeArrowheads="1"/>
            </p:cNvSpPr>
            <p:nvPr/>
          </p:nvSpPr>
          <p:spPr bwMode="auto">
            <a:xfrm>
              <a:off x="2129" y="3101"/>
              <a:ext cx="384" cy="192"/>
            </a:xfrm>
            <a:prstGeom prst="rect">
              <a:avLst/>
            </a:prstGeom>
            <a:solidFill>
              <a:srgbClr val="FFFF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7" name="Text Box 111"/>
            <p:cNvSpPr txBox="1">
              <a:spLocks noChangeArrowheads="1"/>
            </p:cNvSpPr>
            <p:nvPr/>
          </p:nvSpPr>
          <p:spPr bwMode="auto">
            <a:xfrm>
              <a:off x="2129" y="3081"/>
              <a:ext cx="42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Tuner</a:t>
              </a:r>
            </a:p>
          </p:txBody>
        </p:sp>
        <p:sp>
          <p:nvSpPr>
            <p:cNvPr id="88" name="Rectangle 112"/>
            <p:cNvSpPr>
              <a:spLocks noChangeArrowheads="1"/>
            </p:cNvSpPr>
            <p:nvPr/>
          </p:nvSpPr>
          <p:spPr bwMode="auto">
            <a:xfrm>
              <a:off x="2704" y="2709"/>
              <a:ext cx="480" cy="336"/>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9" name="Text Box 113"/>
            <p:cNvSpPr txBox="1">
              <a:spLocks noChangeArrowheads="1"/>
            </p:cNvSpPr>
            <p:nvPr/>
          </p:nvSpPr>
          <p:spPr bwMode="auto">
            <a:xfrm>
              <a:off x="2816" y="2757"/>
              <a:ext cx="223"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sp>
          <p:nvSpPr>
            <p:cNvPr id="90" name="Rectangle 114"/>
            <p:cNvSpPr>
              <a:spLocks noChangeArrowheads="1"/>
            </p:cNvSpPr>
            <p:nvPr/>
          </p:nvSpPr>
          <p:spPr bwMode="auto">
            <a:xfrm>
              <a:off x="2704" y="3333"/>
              <a:ext cx="480" cy="336"/>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1" name="Text Box 115"/>
            <p:cNvSpPr txBox="1">
              <a:spLocks noChangeArrowheads="1"/>
            </p:cNvSpPr>
            <p:nvPr/>
          </p:nvSpPr>
          <p:spPr bwMode="auto">
            <a:xfrm>
              <a:off x="2816" y="3381"/>
              <a:ext cx="27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D$</a:t>
              </a:r>
            </a:p>
          </p:txBody>
        </p:sp>
        <p:sp>
          <p:nvSpPr>
            <p:cNvPr id="92" name="Line 116"/>
            <p:cNvSpPr>
              <a:spLocks noChangeShapeType="1"/>
            </p:cNvSpPr>
            <p:nvPr/>
          </p:nvSpPr>
          <p:spPr bwMode="auto">
            <a:xfrm flipV="1">
              <a:off x="2512" y="3045"/>
              <a:ext cx="192" cy="48"/>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3" name="Line 117"/>
            <p:cNvSpPr>
              <a:spLocks noChangeShapeType="1"/>
            </p:cNvSpPr>
            <p:nvPr/>
          </p:nvSpPr>
          <p:spPr bwMode="auto">
            <a:xfrm>
              <a:off x="2512" y="3285"/>
              <a:ext cx="192" cy="52"/>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4" name="Line 118"/>
            <p:cNvSpPr>
              <a:spLocks noChangeShapeType="1"/>
            </p:cNvSpPr>
            <p:nvPr/>
          </p:nvSpPr>
          <p:spPr bwMode="auto">
            <a:xfrm>
              <a:off x="3184" y="2853"/>
              <a:ext cx="157"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5" name="Line 119"/>
            <p:cNvSpPr>
              <a:spLocks noChangeShapeType="1"/>
            </p:cNvSpPr>
            <p:nvPr/>
          </p:nvSpPr>
          <p:spPr bwMode="auto">
            <a:xfrm>
              <a:off x="3184" y="3525"/>
              <a:ext cx="16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6" name="Text Box 122"/>
            <p:cNvSpPr txBox="1">
              <a:spLocks noChangeArrowheads="1"/>
            </p:cNvSpPr>
            <p:nvPr/>
          </p:nvSpPr>
          <p:spPr bwMode="auto">
            <a:xfrm>
              <a:off x="2205" y="2631"/>
              <a:ext cx="216" cy="173"/>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L1</a:t>
              </a:r>
            </a:p>
          </p:txBody>
        </p:sp>
        <p:sp>
          <p:nvSpPr>
            <p:cNvPr id="97" name="Text Box 123"/>
            <p:cNvSpPr txBox="1">
              <a:spLocks noChangeArrowheads="1"/>
            </p:cNvSpPr>
            <p:nvPr/>
          </p:nvSpPr>
          <p:spPr bwMode="auto">
            <a:xfrm>
              <a:off x="2833" y="2568"/>
              <a:ext cx="291" cy="173"/>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L2</a:t>
              </a:r>
            </a:p>
          </p:txBody>
        </p:sp>
      </p:grpSp>
      <p:grpSp>
        <p:nvGrpSpPr>
          <p:cNvPr id="98" name="Group 140"/>
          <p:cNvGrpSpPr>
            <a:grpSpLocks/>
          </p:cNvGrpSpPr>
          <p:nvPr/>
        </p:nvGrpSpPr>
        <p:grpSpPr bwMode="auto">
          <a:xfrm>
            <a:off x="790575" y="3263012"/>
            <a:ext cx="3454400" cy="396875"/>
            <a:chOff x="335" y="2753"/>
            <a:chExt cx="2176" cy="250"/>
          </a:xfrm>
        </p:grpSpPr>
        <p:sp>
          <p:nvSpPr>
            <p:cNvPr id="99" name="Text Box 125"/>
            <p:cNvSpPr txBox="1">
              <a:spLocks noChangeArrowheads="1"/>
            </p:cNvSpPr>
            <p:nvPr/>
          </p:nvSpPr>
          <p:spPr bwMode="auto">
            <a:xfrm>
              <a:off x="335" y="2753"/>
              <a:ext cx="1086"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FF6969"/>
                  </a:solidFill>
                  <a:effectLst>
                    <a:outerShdw blurRad="38100" dist="38100" dir="2700000" algn="tl">
                      <a:srgbClr val="C0C0C0"/>
                    </a:outerShdw>
                  </a:effectLst>
                  <a:uLnTx/>
                  <a:uFillTx/>
                </a:rPr>
                <a:t>1. Tune L1 Size</a:t>
              </a:r>
            </a:p>
          </p:txBody>
        </p:sp>
        <p:grpSp>
          <p:nvGrpSpPr>
            <p:cNvPr id="100" name="Group 139"/>
            <p:cNvGrpSpPr>
              <a:grpSpLocks/>
            </p:cNvGrpSpPr>
            <p:nvPr/>
          </p:nvGrpSpPr>
          <p:grpSpPr bwMode="auto">
            <a:xfrm>
              <a:off x="2127" y="2791"/>
              <a:ext cx="384" cy="212"/>
              <a:chOff x="325" y="3377"/>
              <a:chExt cx="384" cy="212"/>
            </a:xfrm>
          </p:grpSpPr>
          <p:sp>
            <p:nvSpPr>
              <p:cNvPr id="101" name="Rectangle 126"/>
              <p:cNvSpPr>
                <a:spLocks noChangeArrowheads="1"/>
              </p:cNvSpPr>
              <p:nvPr/>
            </p:nvSpPr>
            <p:spPr bwMode="auto">
              <a:xfrm>
                <a:off x="325" y="3377"/>
                <a:ext cx="384" cy="192"/>
              </a:xfrm>
              <a:prstGeom prst="rect">
                <a:avLst/>
              </a:prstGeom>
              <a:solidFill>
                <a:srgbClr val="FF9999"/>
              </a:solid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sp>
            <p:nvSpPr>
              <p:cNvPr id="102" name="Text Box 127"/>
              <p:cNvSpPr txBox="1">
                <a:spLocks noChangeArrowheads="1"/>
              </p:cNvSpPr>
              <p:nvPr/>
            </p:nvSpPr>
            <p:spPr bwMode="auto">
              <a:xfrm>
                <a:off x="421" y="3377"/>
                <a:ext cx="223"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grpSp>
      <p:grpSp>
        <p:nvGrpSpPr>
          <p:cNvPr id="103" name="Group 144"/>
          <p:cNvGrpSpPr>
            <a:grpSpLocks/>
          </p:cNvGrpSpPr>
          <p:nvPr/>
        </p:nvGrpSpPr>
        <p:grpSpPr bwMode="auto">
          <a:xfrm>
            <a:off x="4530725" y="3188400"/>
            <a:ext cx="3940175" cy="541337"/>
            <a:chOff x="2691" y="2706"/>
            <a:chExt cx="2482" cy="341"/>
          </a:xfrm>
        </p:grpSpPr>
        <p:grpSp>
          <p:nvGrpSpPr>
            <p:cNvPr id="104" name="Group 141"/>
            <p:cNvGrpSpPr>
              <a:grpSpLocks/>
            </p:cNvGrpSpPr>
            <p:nvPr/>
          </p:nvGrpSpPr>
          <p:grpSpPr bwMode="auto">
            <a:xfrm>
              <a:off x="2691" y="2706"/>
              <a:ext cx="495" cy="341"/>
              <a:chOff x="4459" y="2672"/>
              <a:chExt cx="480" cy="336"/>
            </a:xfrm>
          </p:grpSpPr>
          <p:sp>
            <p:nvSpPr>
              <p:cNvPr id="106" name="Rectangle 128"/>
              <p:cNvSpPr>
                <a:spLocks noChangeArrowheads="1"/>
              </p:cNvSpPr>
              <p:nvPr/>
            </p:nvSpPr>
            <p:spPr bwMode="auto">
              <a:xfrm>
                <a:off x="4459" y="2672"/>
                <a:ext cx="480" cy="336"/>
              </a:xfrm>
              <a:prstGeom prst="rect">
                <a:avLst/>
              </a:prstGeom>
              <a:solidFill>
                <a:srgbClr val="FF9999"/>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7" name="Text Box 129"/>
              <p:cNvSpPr txBox="1">
                <a:spLocks noChangeArrowheads="1"/>
              </p:cNvSpPr>
              <p:nvPr/>
            </p:nvSpPr>
            <p:spPr bwMode="auto">
              <a:xfrm>
                <a:off x="4571" y="2720"/>
                <a:ext cx="217" cy="209"/>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sp>
          <p:nvSpPr>
            <p:cNvPr id="105" name="Text Box 142"/>
            <p:cNvSpPr txBox="1">
              <a:spLocks noChangeArrowheads="1"/>
            </p:cNvSpPr>
            <p:nvPr/>
          </p:nvSpPr>
          <p:spPr bwMode="auto">
            <a:xfrm>
              <a:off x="4087" y="2748"/>
              <a:ext cx="1086"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FF6969"/>
                  </a:solidFill>
                  <a:effectLst>
                    <a:outerShdw blurRad="38100" dist="38100" dir="2700000" algn="tl">
                      <a:srgbClr val="C0C0C0"/>
                    </a:outerShdw>
                  </a:effectLst>
                  <a:uLnTx/>
                  <a:uFillTx/>
                </a:rPr>
                <a:t>2. Tune L2 Size</a:t>
              </a:r>
            </a:p>
          </p:txBody>
        </p:sp>
      </p:grpSp>
      <p:grpSp>
        <p:nvGrpSpPr>
          <p:cNvPr id="108" name="Group 147"/>
          <p:cNvGrpSpPr>
            <a:grpSpLocks/>
          </p:cNvGrpSpPr>
          <p:nvPr/>
        </p:nvGrpSpPr>
        <p:grpSpPr bwMode="auto">
          <a:xfrm>
            <a:off x="508000" y="3326512"/>
            <a:ext cx="3740150" cy="608013"/>
            <a:chOff x="320" y="2793"/>
            <a:chExt cx="2356" cy="383"/>
          </a:xfrm>
        </p:grpSpPr>
        <p:grpSp>
          <p:nvGrpSpPr>
            <p:cNvPr id="109" name="Group 145"/>
            <p:cNvGrpSpPr>
              <a:grpSpLocks/>
            </p:cNvGrpSpPr>
            <p:nvPr/>
          </p:nvGrpSpPr>
          <p:grpSpPr bwMode="auto">
            <a:xfrm>
              <a:off x="2287" y="2793"/>
              <a:ext cx="389" cy="212"/>
              <a:chOff x="992" y="3325"/>
              <a:chExt cx="384" cy="212"/>
            </a:xfrm>
          </p:grpSpPr>
          <p:sp>
            <p:nvSpPr>
              <p:cNvPr id="111" name="Rectangle 131"/>
              <p:cNvSpPr>
                <a:spLocks noChangeArrowheads="1"/>
              </p:cNvSpPr>
              <p:nvPr/>
            </p:nvSpPr>
            <p:spPr bwMode="auto">
              <a:xfrm>
                <a:off x="992" y="3325"/>
                <a:ext cx="384" cy="192"/>
              </a:xfrm>
              <a:prstGeom prst="rect">
                <a:avLst/>
              </a:prstGeom>
              <a:solidFill>
                <a:srgbClr val="66CCFF"/>
              </a:solid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sp>
            <p:nvSpPr>
              <p:cNvPr id="112" name="Text Box 132"/>
              <p:cNvSpPr txBox="1">
                <a:spLocks noChangeArrowheads="1"/>
              </p:cNvSpPr>
              <p:nvPr/>
            </p:nvSpPr>
            <p:spPr bwMode="auto">
              <a:xfrm>
                <a:off x="1088" y="3325"/>
                <a:ext cx="220"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sp>
          <p:nvSpPr>
            <p:cNvPr id="110" name="Text Box 146"/>
            <p:cNvSpPr txBox="1">
              <a:spLocks noChangeArrowheads="1"/>
            </p:cNvSpPr>
            <p:nvPr/>
          </p:nvSpPr>
          <p:spPr bwMode="auto">
            <a:xfrm>
              <a:off x="320" y="2964"/>
              <a:ext cx="1393"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009CD4"/>
                  </a:solidFill>
                  <a:effectLst>
                    <a:outerShdw blurRad="38100" dist="38100" dir="2700000" algn="tl">
                      <a:srgbClr val="C0C0C0"/>
                    </a:outerShdw>
                  </a:effectLst>
                  <a:uLnTx/>
                  <a:uFillTx/>
                </a:rPr>
                <a:t>3. Tune L1 Line Size</a:t>
              </a:r>
            </a:p>
          </p:txBody>
        </p:sp>
      </p:grpSp>
      <p:grpSp>
        <p:nvGrpSpPr>
          <p:cNvPr id="113" name="Group 151"/>
          <p:cNvGrpSpPr>
            <a:grpSpLocks/>
          </p:cNvGrpSpPr>
          <p:nvPr/>
        </p:nvGrpSpPr>
        <p:grpSpPr bwMode="auto">
          <a:xfrm>
            <a:off x="4533900" y="3191575"/>
            <a:ext cx="4227513" cy="728662"/>
            <a:chOff x="2856" y="2708"/>
            <a:chExt cx="2663" cy="459"/>
          </a:xfrm>
        </p:grpSpPr>
        <p:grpSp>
          <p:nvGrpSpPr>
            <p:cNvPr id="114" name="Group 148"/>
            <p:cNvGrpSpPr>
              <a:grpSpLocks/>
            </p:cNvGrpSpPr>
            <p:nvPr/>
          </p:nvGrpSpPr>
          <p:grpSpPr bwMode="auto">
            <a:xfrm>
              <a:off x="2856" y="2708"/>
              <a:ext cx="504" cy="341"/>
              <a:chOff x="4121" y="3427"/>
              <a:chExt cx="480" cy="336"/>
            </a:xfrm>
          </p:grpSpPr>
          <p:sp>
            <p:nvSpPr>
              <p:cNvPr id="116" name="Rectangle 135"/>
              <p:cNvSpPr>
                <a:spLocks noChangeArrowheads="1"/>
              </p:cNvSpPr>
              <p:nvPr/>
            </p:nvSpPr>
            <p:spPr bwMode="auto">
              <a:xfrm>
                <a:off x="4121" y="3427"/>
                <a:ext cx="480" cy="336"/>
              </a:xfrm>
              <a:prstGeom prst="rect">
                <a:avLst/>
              </a:prstGeom>
              <a:solidFill>
                <a:srgbClr val="66CC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7" name="Text Box 136"/>
              <p:cNvSpPr txBox="1">
                <a:spLocks noChangeArrowheads="1"/>
              </p:cNvSpPr>
              <p:nvPr/>
            </p:nvSpPr>
            <p:spPr bwMode="auto">
              <a:xfrm>
                <a:off x="4233" y="3475"/>
                <a:ext cx="213" cy="209"/>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sp>
          <p:nvSpPr>
            <p:cNvPr id="115" name="Text Box 149"/>
            <p:cNvSpPr txBox="1">
              <a:spLocks noChangeArrowheads="1"/>
            </p:cNvSpPr>
            <p:nvPr/>
          </p:nvSpPr>
          <p:spPr bwMode="auto">
            <a:xfrm>
              <a:off x="4126" y="2955"/>
              <a:ext cx="1393"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009CD4"/>
                  </a:solidFill>
                  <a:effectLst>
                    <a:outerShdw blurRad="38100" dist="38100" dir="2700000" algn="tl">
                      <a:srgbClr val="C0C0C0"/>
                    </a:outerShdw>
                  </a:effectLst>
                  <a:uLnTx/>
                  <a:uFillTx/>
                </a:rPr>
                <a:t>4. Tune L2 Line Size</a:t>
              </a:r>
            </a:p>
          </p:txBody>
        </p:sp>
      </p:grpSp>
      <p:grpSp>
        <p:nvGrpSpPr>
          <p:cNvPr id="118" name="Group 157"/>
          <p:cNvGrpSpPr>
            <a:grpSpLocks/>
          </p:cNvGrpSpPr>
          <p:nvPr/>
        </p:nvGrpSpPr>
        <p:grpSpPr bwMode="auto">
          <a:xfrm>
            <a:off x="131760" y="3320162"/>
            <a:ext cx="4116384" cy="944563"/>
            <a:chOff x="83" y="2789"/>
            <a:chExt cx="2593" cy="595"/>
          </a:xfrm>
        </p:grpSpPr>
        <p:grpSp>
          <p:nvGrpSpPr>
            <p:cNvPr id="119" name="Group 152"/>
            <p:cNvGrpSpPr>
              <a:grpSpLocks/>
            </p:cNvGrpSpPr>
            <p:nvPr/>
          </p:nvGrpSpPr>
          <p:grpSpPr bwMode="auto">
            <a:xfrm>
              <a:off x="2287" y="2789"/>
              <a:ext cx="389" cy="212"/>
              <a:chOff x="121" y="3699"/>
              <a:chExt cx="384" cy="212"/>
            </a:xfrm>
          </p:grpSpPr>
          <p:sp>
            <p:nvSpPr>
              <p:cNvPr id="121" name="Rectangle 133"/>
              <p:cNvSpPr>
                <a:spLocks noChangeArrowheads="1"/>
              </p:cNvSpPr>
              <p:nvPr/>
            </p:nvSpPr>
            <p:spPr bwMode="auto">
              <a:xfrm>
                <a:off x="121" y="3699"/>
                <a:ext cx="384" cy="192"/>
              </a:xfrm>
              <a:prstGeom prst="rect">
                <a:avLst/>
              </a:prstGeom>
              <a:solidFill>
                <a:srgbClr val="33CC33"/>
              </a:solid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sp>
            <p:nvSpPr>
              <p:cNvPr id="122" name="Text Box 134"/>
              <p:cNvSpPr txBox="1">
                <a:spLocks noChangeArrowheads="1"/>
              </p:cNvSpPr>
              <p:nvPr/>
            </p:nvSpPr>
            <p:spPr bwMode="auto">
              <a:xfrm>
                <a:off x="217" y="3699"/>
                <a:ext cx="220"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sp>
          <p:nvSpPr>
            <p:cNvPr id="120" name="Text Box 153"/>
            <p:cNvSpPr txBox="1">
              <a:spLocks noChangeArrowheads="1"/>
            </p:cNvSpPr>
            <p:nvPr/>
          </p:nvSpPr>
          <p:spPr bwMode="auto">
            <a:xfrm>
              <a:off x="83" y="3172"/>
              <a:ext cx="1636"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33CC33"/>
                  </a:solidFill>
                  <a:effectLst>
                    <a:outerShdw blurRad="38100" dist="38100" dir="2700000" algn="tl">
                      <a:srgbClr val="C0C0C0"/>
                    </a:outerShdw>
                  </a:effectLst>
                  <a:uLnTx/>
                  <a:uFillTx/>
                </a:rPr>
                <a:t>5. Tune L1 Associativity</a:t>
              </a:r>
            </a:p>
          </p:txBody>
        </p:sp>
      </p:grpSp>
      <p:grpSp>
        <p:nvGrpSpPr>
          <p:cNvPr id="123" name="Group 156"/>
          <p:cNvGrpSpPr>
            <a:grpSpLocks/>
          </p:cNvGrpSpPr>
          <p:nvPr/>
        </p:nvGrpSpPr>
        <p:grpSpPr bwMode="auto">
          <a:xfrm>
            <a:off x="4535488" y="3188400"/>
            <a:ext cx="4454525" cy="1076325"/>
            <a:chOff x="2857" y="2706"/>
            <a:chExt cx="2806" cy="678"/>
          </a:xfrm>
        </p:grpSpPr>
        <p:grpSp>
          <p:nvGrpSpPr>
            <p:cNvPr id="124" name="Group 154"/>
            <p:cNvGrpSpPr>
              <a:grpSpLocks/>
            </p:cNvGrpSpPr>
            <p:nvPr/>
          </p:nvGrpSpPr>
          <p:grpSpPr bwMode="auto">
            <a:xfrm>
              <a:off x="2857" y="2706"/>
              <a:ext cx="505" cy="346"/>
              <a:chOff x="5073" y="3523"/>
              <a:chExt cx="480" cy="336"/>
            </a:xfrm>
          </p:grpSpPr>
          <p:sp>
            <p:nvSpPr>
              <p:cNvPr id="126" name="Rectangle 137"/>
              <p:cNvSpPr>
                <a:spLocks noChangeArrowheads="1"/>
              </p:cNvSpPr>
              <p:nvPr/>
            </p:nvSpPr>
            <p:spPr bwMode="auto">
              <a:xfrm>
                <a:off x="5073" y="3523"/>
                <a:ext cx="480" cy="336"/>
              </a:xfrm>
              <a:prstGeom prst="rect">
                <a:avLst/>
              </a:prstGeom>
              <a:solidFill>
                <a:srgbClr val="33CC33"/>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7" name="Text Box 138"/>
              <p:cNvSpPr txBox="1">
                <a:spLocks noChangeArrowheads="1"/>
              </p:cNvSpPr>
              <p:nvPr/>
            </p:nvSpPr>
            <p:spPr bwMode="auto">
              <a:xfrm>
                <a:off x="5185" y="3571"/>
                <a:ext cx="212" cy="205"/>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grpSp>
        <p:sp>
          <p:nvSpPr>
            <p:cNvPr id="125" name="Text Box 155"/>
            <p:cNvSpPr txBox="1">
              <a:spLocks noChangeArrowheads="1"/>
            </p:cNvSpPr>
            <p:nvPr/>
          </p:nvSpPr>
          <p:spPr bwMode="auto">
            <a:xfrm>
              <a:off x="4027" y="3172"/>
              <a:ext cx="1636"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rgbClr val="33CC33"/>
                  </a:solidFill>
                  <a:effectLst>
                    <a:outerShdw blurRad="38100" dist="38100" dir="2700000" algn="tl">
                      <a:srgbClr val="C0C0C0"/>
                    </a:outerShdw>
                  </a:effectLst>
                  <a:uLnTx/>
                  <a:uFillTx/>
                </a:rPr>
                <a:t>6. Tune L2 Associativity</a:t>
              </a:r>
            </a:p>
          </p:txBody>
        </p:sp>
      </p:grpSp>
      <p:grpSp>
        <p:nvGrpSpPr>
          <p:cNvPr id="128" name="Group 161"/>
          <p:cNvGrpSpPr>
            <a:grpSpLocks/>
          </p:cNvGrpSpPr>
          <p:nvPr/>
        </p:nvGrpSpPr>
        <p:grpSpPr bwMode="auto">
          <a:xfrm>
            <a:off x="3430588" y="4082162"/>
            <a:ext cx="5400675" cy="862013"/>
            <a:chOff x="2161" y="3269"/>
            <a:chExt cx="3402" cy="543"/>
          </a:xfrm>
        </p:grpSpPr>
        <p:sp>
          <p:nvSpPr>
            <p:cNvPr id="129" name="Oval 158"/>
            <p:cNvSpPr>
              <a:spLocks noChangeArrowheads="1"/>
            </p:cNvSpPr>
            <p:nvPr/>
          </p:nvSpPr>
          <p:spPr bwMode="auto">
            <a:xfrm>
              <a:off x="2161" y="3269"/>
              <a:ext cx="1339" cy="428"/>
            </a:xfrm>
            <a:prstGeom prst="ellipse">
              <a:avLst/>
            </a:prstGeom>
            <a:noFill/>
            <a:ln w="2857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0" name="Text Box 159"/>
            <p:cNvSpPr txBox="1">
              <a:spLocks noChangeArrowheads="1"/>
            </p:cNvSpPr>
            <p:nvPr/>
          </p:nvSpPr>
          <p:spPr bwMode="auto">
            <a:xfrm>
              <a:off x="3969" y="3446"/>
              <a:ext cx="1594" cy="366"/>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rPr>
                <a:t>Do the same for the data cache hierarchy</a:t>
              </a:r>
            </a:p>
          </p:txBody>
        </p:sp>
        <p:sp>
          <p:nvSpPr>
            <p:cNvPr id="131" name="Line 160"/>
            <p:cNvSpPr>
              <a:spLocks noChangeShapeType="1"/>
            </p:cNvSpPr>
            <p:nvPr/>
          </p:nvSpPr>
          <p:spPr bwMode="auto">
            <a:xfrm flipH="1" flipV="1">
              <a:off x="3476" y="3564"/>
              <a:ext cx="551" cy="59"/>
            </a:xfrm>
            <a:prstGeom prst="line">
              <a:avLst/>
            </a:prstGeom>
            <a:noFill/>
            <a:ln w="19050">
              <a:solidFill>
                <a:srgbClr val="000000"/>
              </a:solidFill>
              <a:miter lim="800000"/>
              <a:headEn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67" name="TextBox 66"/>
          <p:cNvSpPr txBox="1"/>
          <p:nvPr/>
        </p:nvSpPr>
        <p:spPr>
          <a:xfrm>
            <a:off x="0" y="6096000"/>
            <a:ext cx="3657600" cy="369332"/>
          </a:xfrm>
          <a:prstGeom prst="rect">
            <a:avLst/>
          </a:prstGeom>
          <a:noFill/>
        </p:spPr>
        <p:txBody>
          <a:bodyPr wrap="square" rtlCol="0">
            <a:spAutoFit/>
          </a:bodyPr>
          <a:lstStyle/>
          <a:p>
            <a:pPr algn="l"/>
            <a:r>
              <a:rPr lang="en-US" sz="1800" dirty="0" smtClean="0">
                <a:latin typeface="Times New Roman" pitchFamily="18" charset="0"/>
                <a:cs typeface="Times New Roman" pitchFamily="18" charset="0"/>
              </a:rPr>
              <a:t>(Gordon-Ross ’04)</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2359273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8"/>
                                        </p:tgtEl>
                                        <p:attrNameLst>
                                          <p:attrName>style.visibility</p:attrName>
                                        </p:attrNameLst>
                                      </p:cBhvr>
                                      <p:to>
                                        <p:strVal val="visible"/>
                                      </p:to>
                                    </p:set>
                                    <p:animEffect transition="in" filter="dissolve">
                                      <p:cBhvr>
                                        <p:cTn id="17" dur="500"/>
                                        <p:tgtEl>
                                          <p:spTgt spid="98"/>
                                        </p:tgtEl>
                                      </p:cBhvr>
                                    </p:animEffect>
                                  </p:childTnLst>
                                </p:cTn>
                              </p:par>
                            </p:childTnLst>
                          </p:cTn>
                        </p:par>
                        <p:par>
                          <p:cTn id="18" fill="hold">
                            <p:stCondLst>
                              <p:cond delay="500"/>
                            </p:stCondLst>
                            <p:childTnLst>
                              <p:par>
                                <p:cTn id="19" presetID="9" presetClass="entr" presetSubtype="0" fill="hold" nodeType="afterEffect">
                                  <p:stCondLst>
                                    <p:cond delay="0"/>
                                  </p:stCondLst>
                                  <p:childTnLst>
                                    <p:set>
                                      <p:cBhvr>
                                        <p:cTn id="20" dur="1" fill="hold">
                                          <p:stCondLst>
                                            <p:cond delay="0"/>
                                          </p:stCondLst>
                                        </p:cTn>
                                        <p:tgtEl>
                                          <p:spTgt spid="103"/>
                                        </p:tgtEl>
                                        <p:attrNameLst>
                                          <p:attrName>style.visibility</p:attrName>
                                        </p:attrNameLst>
                                      </p:cBhvr>
                                      <p:to>
                                        <p:strVal val="visible"/>
                                      </p:to>
                                    </p:set>
                                    <p:animEffect transition="in" filter="dissolve">
                                      <p:cBhvr>
                                        <p:cTn id="21" dur="500"/>
                                        <p:tgtEl>
                                          <p:spTgt spid="103"/>
                                        </p:tgtEl>
                                      </p:cBhvr>
                                    </p:animEffect>
                                  </p:childTnLst>
                                </p:cTn>
                              </p:par>
                            </p:childTnLst>
                          </p:cTn>
                        </p:par>
                        <p:par>
                          <p:cTn id="22" fill="hold">
                            <p:stCondLst>
                              <p:cond delay="1000"/>
                            </p:stCondLst>
                            <p:childTnLst>
                              <p:par>
                                <p:cTn id="23" presetID="9" presetClass="entr" presetSubtype="0" fill="hold" nodeType="afterEffect">
                                  <p:stCondLst>
                                    <p:cond delay="0"/>
                                  </p:stCondLst>
                                  <p:childTnLst>
                                    <p:set>
                                      <p:cBhvr>
                                        <p:cTn id="24" dur="1" fill="hold">
                                          <p:stCondLst>
                                            <p:cond delay="0"/>
                                          </p:stCondLst>
                                        </p:cTn>
                                        <p:tgtEl>
                                          <p:spTgt spid="108"/>
                                        </p:tgtEl>
                                        <p:attrNameLst>
                                          <p:attrName>style.visibility</p:attrName>
                                        </p:attrNameLst>
                                      </p:cBhvr>
                                      <p:to>
                                        <p:strVal val="visible"/>
                                      </p:to>
                                    </p:set>
                                    <p:animEffect transition="in" filter="dissolve">
                                      <p:cBhvr>
                                        <p:cTn id="25" dur="500"/>
                                        <p:tgtEl>
                                          <p:spTgt spid="108"/>
                                        </p:tgtEl>
                                      </p:cBhvr>
                                    </p:animEffect>
                                  </p:childTnLst>
                                </p:cTn>
                              </p:par>
                            </p:childTnLst>
                          </p:cTn>
                        </p:par>
                        <p:par>
                          <p:cTn id="26" fill="hold">
                            <p:stCondLst>
                              <p:cond delay="1500"/>
                            </p:stCondLst>
                            <p:childTnLst>
                              <p:par>
                                <p:cTn id="27" presetID="9" presetClass="entr" presetSubtype="0" fill="hold" nodeType="afterEffect">
                                  <p:stCondLst>
                                    <p:cond delay="0"/>
                                  </p:stCondLst>
                                  <p:childTnLst>
                                    <p:set>
                                      <p:cBhvr>
                                        <p:cTn id="28" dur="1" fill="hold">
                                          <p:stCondLst>
                                            <p:cond delay="0"/>
                                          </p:stCondLst>
                                        </p:cTn>
                                        <p:tgtEl>
                                          <p:spTgt spid="113"/>
                                        </p:tgtEl>
                                        <p:attrNameLst>
                                          <p:attrName>style.visibility</p:attrName>
                                        </p:attrNameLst>
                                      </p:cBhvr>
                                      <p:to>
                                        <p:strVal val="visible"/>
                                      </p:to>
                                    </p:set>
                                    <p:animEffect transition="in" filter="dissolve">
                                      <p:cBhvr>
                                        <p:cTn id="29" dur="500"/>
                                        <p:tgtEl>
                                          <p:spTgt spid="113"/>
                                        </p:tgtEl>
                                      </p:cBhvr>
                                    </p:animEffect>
                                  </p:childTnLst>
                                </p:cTn>
                              </p:par>
                            </p:childTnLst>
                          </p:cTn>
                        </p:par>
                        <p:par>
                          <p:cTn id="30" fill="hold">
                            <p:stCondLst>
                              <p:cond delay="2000"/>
                            </p:stCondLst>
                            <p:childTnLst>
                              <p:par>
                                <p:cTn id="31" presetID="9" presetClass="entr" presetSubtype="0" fill="hold" nodeType="afterEffect">
                                  <p:stCondLst>
                                    <p:cond delay="0"/>
                                  </p:stCondLst>
                                  <p:childTnLst>
                                    <p:set>
                                      <p:cBhvr>
                                        <p:cTn id="32" dur="1" fill="hold">
                                          <p:stCondLst>
                                            <p:cond delay="0"/>
                                          </p:stCondLst>
                                        </p:cTn>
                                        <p:tgtEl>
                                          <p:spTgt spid="118"/>
                                        </p:tgtEl>
                                        <p:attrNameLst>
                                          <p:attrName>style.visibility</p:attrName>
                                        </p:attrNameLst>
                                      </p:cBhvr>
                                      <p:to>
                                        <p:strVal val="visible"/>
                                      </p:to>
                                    </p:set>
                                    <p:animEffect transition="in" filter="dissolve">
                                      <p:cBhvr>
                                        <p:cTn id="33" dur="500"/>
                                        <p:tgtEl>
                                          <p:spTgt spid="118"/>
                                        </p:tgtEl>
                                      </p:cBhvr>
                                    </p:animEffect>
                                  </p:childTnLst>
                                </p:cTn>
                              </p:par>
                            </p:childTnLst>
                          </p:cTn>
                        </p:par>
                        <p:par>
                          <p:cTn id="34" fill="hold">
                            <p:stCondLst>
                              <p:cond delay="2500"/>
                            </p:stCondLst>
                            <p:childTnLst>
                              <p:par>
                                <p:cTn id="35" presetID="9" presetClass="entr" presetSubtype="0" fill="hold" nodeType="afterEffect">
                                  <p:stCondLst>
                                    <p:cond delay="0"/>
                                  </p:stCondLst>
                                  <p:childTnLst>
                                    <p:set>
                                      <p:cBhvr>
                                        <p:cTn id="36" dur="1" fill="hold">
                                          <p:stCondLst>
                                            <p:cond delay="0"/>
                                          </p:stCondLst>
                                        </p:cTn>
                                        <p:tgtEl>
                                          <p:spTgt spid="123"/>
                                        </p:tgtEl>
                                        <p:attrNameLst>
                                          <p:attrName>style.visibility</p:attrName>
                                        </p:attrNameLst>
                                      </p:cBhvr>
                                      <p:to>
                                        <p:strVal val="visible"/>
                                      </p:to>
                                    </p:set>
                                    <p:animEffect transition="in" filter="dissolve">
                                      <p:cBhvr>
                                        <p:cTn id="37" dur="500"/>
                                        <p:tgtEl>
                                          <p:spTgt spid="123"/>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6" fill="hold" nodeType="clickEffect">
                                  <p:stCondLst>
                                    <p:cond delay="0"/>
                                  </p:stCondLst>
                                  <p:childTnLst>
                                    <p:set>
                                      <p:cBhvr>
                                        <p:cTn id="41" dur="1" fill="hold">
                                          <p:stCondLst>
                                            <p:cond delay="0"/>
                                          </p:stCondLst>
                                        </p:cTn>
                                        <p:tgtEl>
                                          <p:spTgt spid="128"/>
                                        </p:tgtEl>
                                        <p:attrNameLst>
                                          <p:attrName>style.visibility</p:attrName>
                                        </p:attrNameLst>
                                      </p:cBhvr>
                                      <p:to>
                                        <p:strVal val="visible"/>
                                      </p:to>
                                    </p:set>
                                    <p:animEffect transition="in" filter="barn(inHorizontal)">
                                      <p:cBhvr>
                                        <p:cTn id="42" dur="500"/>
                                        <p:tgtEl>
                                          <p:spTgt spid="128"/>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0"/>
                                        </p:tgtEl>
                                        <p:attrNameLst>
                                          <p:attrName>style.visibility</p:attrName>
                                        </p:attrNameLst>
                                      </p:cBhvr>
                                      <p:to>
                                        <p:strVal val="visible"/>
                                      </p:to>
                                    </p:set>
                                    <p:animEffect transition="in" filter="dissolve">
                                      <p:cBhvr>
                                        <p:cTn id="4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49946"/>
            <a:ext cx="7772400" cy="1143000"/>
          </a:xfrm>
        </p:spPr>
        <p:txBody>
          <a:bodyPr/>
          <a:lstStyle/>
          <a:p>
            <a:r>
              <a:rPr lang="en-US" sz="3600" dirty="0" smtClean="0"/>
              <a:t>Alternating Cache Exploration with Additive Way Tuning (ACE-AWT)</a:t>
            </a:r>
            <a:endParaRPr lang="en-US" sz="3600" dirty="0"/>
          </a:p>
        </p:txBody>
      </p:sp>
      <p:sp>
        <p:nvSpPr>
          <p:cNvPr id="3" name="Content Placeholder 2"/>
          <p:cNvSpPr>
            <a:spLocks noGrp="1"/>
          </p:cNvSpPr>
          <p:nvPr>
            <p:ph idx="1"/>
          </p:nvPr>
        </p:nvSpPr>
        <p:spPr>
          <a:xfrm>
            <a:off x="384464" y="1741721"/>
            <a:ext cx="4056907" cy="2612572"/>
          </a:xfrm>
        </p:spPr>
        <p:txBody>
          <a:bodyPr/>
          <a:lstStyle/>
          <a:p>
            <a:r>
              <a:rPr lang="en-US" sz="2400" dirty="0" smtClean="0"/>
              <a:t>Extended </a:t>
            </a:r>
            <a:r>
              <a:rPr lang="en-US" sz="2400" dirty="0" err="1" smtClean="0"/>
              <a:t>TCaT</a:t>
            </a:r>
            <a:r>
              <a:rPr lang="en-US" sz="2400" dirty="0" smtClean="0"/>
              <a:t> for a </a:t>
            </a:r>
            <a:r>
              <a:rPr lang="en-US" sz="2400" b="1" u="sng" dirty="0" smtClean="0"/>
              <a:t>unified</a:t>
            </a:r>
            <a:r>
              <a:rPr lang="en-US" sz="2400" dirty="0" smtClean="0"/>
              <a:t> second level cache</a:t>
            </a:r>
          </a:p>
          <a:p>
            <a:pPr lvl="1"/>
            <a:r>
              <a:rPr lang="en-US" sz="2000" dirty="0" smtClean="0"/>
              <a:t>More complex interdependency to consider</a:t>
            </a:r>
          </a:p>
          <a:p>
            <a:pPr lvl="1"/>
            <a:r>
              <a:rPr lang="en-US" sz="2000" dirty="0" smtClean="0"/>
              <a:t>Interleaved L1 and L2 tuning</a:t>
            </a:r>
            <a:endParaRPr lang="en-US" sz="2000"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12</a:t>
            </a:fld>
            <a:endParaRPr lang="en-US"/>
          </a:p>
        </p:txBody>
      </p:sp>
      <p:sp>
        <p:nvSpPr>
          <p:cNvPr id="36" name="Rectangle 42" descr="Large confetti"/>
          <p:cNvSpPr>
            <a:spLocks noChangeArrowheads="1"/>
          </p:cNvSpPr>
          <p:nvPr/>
        </p:nvSpPr>
        <p:spPr bwMode="auto">
          <a:xfrm>
            <a:off x="5879648" y="3720209"/>
            <a:ext cx="604838" cy="309563"/>
          </a:xfrm>
          <a:prstGeom prst="rect">
            <a:avLst/>
          </a:prstGeom>
          <a:pattFill prst="lgConfetti">
            <a:fgClr>
              <a:srgbClr val="FF5050"/>
            </a:fgClr>
            <a:bgClr>
              <a:srgbClr val="FFFFFF"/>
            </a:bgClr>
          </a:patt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 name="Rectangle 40" descr="Large confetti"/>
          <p:cNvSpPr>
            <a:spLocks noChangeArrowheads="1"/>
          </p:cNvSpPr>
          <p:nvPr/>
        </p:nvSpPr>
        <p:spPr bwMode="auto">
          <a:xfrm>
            <a:off x="5882823" y="4225034"/>
            <a:ext cx="604838" cy="293688"/>
          </a:xfrm>
          <a:prstGeom prst="rect">
            <a:avLst/>
          </a:prstGeom>
          <a:pattFill prst="lgConfetti">
            <a:fgClr>
              <a:srgbClr val="3333CC"/>
            </a:fgClr>
            <a:bgClr>
              <a:srgbClr val="FFFFFF"/>
            </a:bgClr>
          </a:patt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 name="Rectangle 39" descr="Large confetti"/>
          <p:cNvSpPr>
            <a:spLocks noChangeArrowheads="1"/>
          </p:cNvSpPr>
          <p:nvPr/>
        </p:nvSpPr>
        <p:spPr bwMode="auto">
          <a:xfrm>
            <a:off x="6801986" y="3253484"/>
            <a:ext cx="735012" cy="1293813"/>
          </a:xfrm>
          <a:prstGeom prst="rect">
            <a:avLst/>
          </a:prstGeom>
          <a:pattFill prst="lgConfetti">
            <a:fgClr>
              <a:srgbClr val="3333CC"/>
            </a:fgClr>
            <a:bgClr>
              <a:srgbClr val="FFFFFF"/>
            </a:bgClr>
          </a:patt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 name="Rectangle 38" descr="Large confetti"/>
          <p:cNvSpPr>
            <a:spLocks noChangeArrowheads="1"/>
          </p:cNvSpPr>
          <p:nvPr/>
        </p:nvSpPr>
        <p:spPr bwMode="auto">
          <a:xfrm>
            <a:off x="5879648" y="3224909"/>
            <a:ext cx="611188" cy="317500"/>
          </a:xfrm>
          <a:prstGeom prst="rect">
            <a:avLst/>
          </a:prstGeom>
          <a:pattFill prst="lgConfetti">
            <a:fgClr>
              <a:srgbClr val="FF5050"/>
            </a:fgClr>
            <a:bgClr>
              <a:srgbClr val="FFFFFF"/>
            </a:bgClr>
          </a:patt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 name="Text Box 16"/>
          <p:cNvSpPr txBox="1">
            <a:spLocks noChangeArrowheads="1"/>
          </p:cNvSpPr>
          <p:nvPr/>
        </p:nvSpPr>
        <p:spPr bwMode="auto">
          <a:xfrm>
            <a:off x="5036464" y="1947858"/>
            <a:ext cx="3657600" cy="923330"/>
          </a:xfrm>
          <a:prstGeom prst="rect">
            <a:avLst/>
          </a:prstGeom>
          <a:noFill/>
          <a:ln w="9525">
            <a:noFill/>
            <a:miter lim="800000"/>
            <a:headEnd/>
            <a:tailEnd/>
          </a:ln>
          <a:effectLst/>
        </p:spPr>
        <p:txBody>
          <a:bodyPr wrap="square">
            <a:spAutoFit/>
          </a:bodyPr>
          <a:lstStyle/>
          <a:p>
            <a:pPr algn="ctr" eaLnBrk="0" hangingPunct="0">
              <a:spcBef>
                <a:spcPct val="50000"/>
              </a:spcBef>
            </a:pPr>
            <a:r>
              <a:rPr lang="en-US" sz="1800" b="1" dirty="0">
                <a:solidFill>
                  <a:srgbClr val="FF0000"/>
                </a:solidFill>
                <a:latin typeface="Times New Roman" pitchFamily="18" charset="0"/>
                <a:cs typeface="Times New Roman" pitchFamily="18" charset="0"/>
              </a:rPr>
              <a:t>A change in any cache affects the performance of </a:t>
            </a:r>
            <a:r>
              <a:rPr lang="en-US" sz="1800" b="1" i="1" dirty="0">
                <a:solidFill>
                  <a:srgbClr val="FF0000"/>
                </a:solidFill>
                <a:latin typeface="Times New Roman" pitchFamily="18" charset="0"/>
                <a:cs typeface="Times New Roman" pitchFamily="18" charset="0"/>
              </a:rPr>
              <a:t>all other caches </a:t>
            </a:r>
            <a:r>
              <a:rPr lang="en-US" sz="1800" b="1" dirty="0">
                <a:solidFill>
                  <a:srgbClr val="FF0000"/>
                </a:solidFill>
                <a:latin typeface="Times New Roman" pitchFamily="18" charset="0"/>
                <a:cs typeface="Times New Roman" pitchFamily="18" charset="0"/>
              </a:rPr>
              <a:t>in the hierarchy</a:t>
            </a:r>
          </a:p>
        </p:txBody>
      </p:sp>
      <p:sp>
        <p:nvSpPr>
          <p:cNvPr id="41" name="Rectangle 17"/>
          <p:cNvSpPr>
            <a:spLocks noChangeArrowheads="1"/>
          </p:cNvSpPr>
          <p:nvPr/>
        </p:nvSpPr>
        <p:spPr bwMode="auto">
          <a:xfrm>
            <a:off x="5035098" y="3158234"/>
            <a:ext cx="533400" cy="1447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 name="Text Box 18"/>
          <p:cNvSpPr txBox="1">
            <a:spLocks noChangeArrowheads="1"/>
          </p:cNvSpPr>
          <p:nvPr/>
        </p:nvSpPr>
        <p:spPr bwMode="auto">
          <a:xfrm rot="16200000">
            <a:off x="4539642" y="3699364"/>
            <a:ext cx="1476686" cy="338554"/>
          </a:xfrm>
          <a:prstGeom prst="rect">
            <a:avLst/>
          </a:prstGeom>
          <a:noFill/>
          <a:ln w="9525">
            <a:noFill/>
            <a:miter lim="800000"/>
            <a:headEnd/>
            <a:tailEnd/>
          </a:ln>
          <a:effectLst/>
        </p:spPr>
        <p:txBody>
          <a:bodyPr wrap="none">
            <a:spAutoFit/>
          </a:bodyPr>
          <a:lstStyle/>
          <a:p>
            <a:pPr eaLnBrk="0" hangingPunct="0"/>
            <a:r>
              <a:rPr lang="en-US" sz="1600" dirty="0">
                <a:latin typeface="Times" pitchFamily="8" charset="0"/>
              </a:rPr>
              <a:t>Microprocessor</a:t>
            </a:r>
          </a:p>
        </p:txBody>
      </p:sp>
      <p:sp>
        <p:nvSpPr>
          <p:cNvPr id="43" name="Rectangle 19"/>
          <p:cNvSpPr>
            <a:spLocks noChangeArrowheads="1"/>
          </p:cNvSpPr>
          <p:nvPr/>
        </p:nvSpPr>
        <p:spPr bwMode="auto">
          <a:xfrm>
            <a:off x="8159298" y="3158234"/>
            <a:ext cx="533400" cy="1447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 name="Text Box 20"/>
          <p:cNvSpPr txBox="1">
            <a:spLocks noChangeArrowheads="1"/>
          </p:cNvSpPr>
          <p:nvPr/>
        </p:nvSpPr>
        <p:spPr bwMode="auto">
          <a:xfrm rot="16200000">
            <a:off x="7638210" y="3752237"/>
            <a:ext cx="1524776" cy="369332"/>
          </a:xfrm>
          <a:prstGeom prst="rect">
            <a:avLst/>
          </a:prstGeom>
          <a:noFill/>
          <a:ln w="9525">
            <a:noFill/>
            <a:miter lim="800000"/>
            <a:headEnd/>
            <a:tailEnd/>
          </a:ln>
          <a:effectLst/>
        </p:spPr>
        <p:txBody>
          <a:bodyPr wrap="none">
            <a:spAutoFit/>
          </a:bodyPr>
          <a:lstStyle/>
          <a:p>
            <a:pPr eaLnBrk="0" hangingPunct="0"/>
            <a:r>
              <a:rPr lang="en-US" sz="1800" dirty="0">
                <a:latin typeface="Times" pitchFamily="8" charset="0"/>
              </a:rPr>
              <a:t>Main Memory</a:t>
            </a:r>
          </a:p>
        </p:txBody>
      </p:sp>
      <p:sp>
        <p:nvSpPr>
          <p:cNvPr id="45" name="Rectangle 21"/>
          <p:cNvSpPr>
            <a:spLocks noChangeArrowheads="1"/>
          </p:cNvSpPr>
          <p:nvPr/>
        </p:nvSpPr>
        <p:spPr bwMode="auto">
          <a:xfrm>
            <a:off x="5873298" y="3234434"/>
            <a:ext cx="609600" cy="304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 name="Text Box 22"/>
          <p:cNvSpPr txBox="1">
            <a:spLocks noChangeArrowheads="1"/>
          </p:cNvSpPr>
          <p:nvPr/>
        </p:nvSpPr>
        <p:spPr bwMode="auto">
          <a:xfrm>
            <a:off x="6002115" y="3229672"/>
            <a:ext cx="412292" cy="400110"/>
          </a:xfrm>
          <a:prstGeom prst="rect">
            <a:avLst/>
          </a:prstGeom>
          <a:noFill/>
          <a:ln w="9525">
            <a:noFill/>
            <a:miter lim="800000"/>
            <a:headEnd/>
            <a:tailEnd/>
          </a:ln>
          <a:effectLst/>
        </p:spPr>
        <p:txBody>
          <a:bodyPr wrap="none">
            <a:spAutoFit/>
          </a:bodyPr>
          <a:lstStyle/>
          <a:p>
            <a:pPr eaLnBrk="0" hangingPunct="0"/>
            <a:r>
              <a:rPr lang="en-US" sz="2000" b="1" dirty="0">
                <a:latin typeface="Times" pitchFamily="8" charset="0"/>
              </a:rPr>
              <a:t>I$</a:t>
            </a:r>
          </a:p>
        </p:txBody>
      </p:sp>
      <p:sp>
        <p:nvSpPr>
          <p:cNvPr id="47" name="Rectangle 23"/>
          <p:cNvSpPr>
            <a:spLocks noChangeArrowheads="1"/>
          </p:cNvSpPr>
          <p:nvPr/>
        </p:nvSpPr>
        <p:spPr bwMode="auto">
          <a:xfrm>
            <a:off x="5873298" y="4225034"/>
            <a:ext cx="609600" cy="304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8" name="Text Box 24"/>
          <p:cNvSpPr txBox="1">
            <a:spLocks noChangeArrowheads="1"/>
          </p:cNvSpPr>
          <p:nvPr/>
        </p:nvSpPr>
        <p:spPr bwMode="auto">
          <a:xfrm>
            <a:off x="5992171" y="4220272"/>
            <a:ext cx="498855" cy="400110"/>
          </a:xfrm>
          <a:prstGeom prst="rect">
            <a:avLst/>
          </a:prstGeom>
          <a:noFill/>
          <a:ln w="9525">
            <a:noFill/>
            <a:miter lim="800000"/>
            <a:headEnd/>
            <a:tailEnd/>
          </a:ln>
          <a:effectLst/>
        </p:spPr>
        <p:txBody>
          <a:bodyPr wrap="none">
            <a:spAutoFit/>
          </a:bodyPr>
          <a:lstStyle/>
          <a:p>
            <a:pPr eaLnBrk="0" hangingPunct="0"/>
            <a:r>
              <a:rPr lang="en-US" sz="2000" b="1" dirty="0">
                <a:latin typeface="Times" pitchFamily="8" charset="0"/>
              </a:rPr>
              <a:t>D$</a:t>
            </a:r>
          </a:p>
        </p:txBody>
      </p:sp>
      <p:sp>
        <p:nvSpPr>
          <p:cNvPr id="49" name="Line 25"/>
          <p:cNvSpPr>
            <a:spLocks noChangeShapeType="1"/>
          </p:cNvSpPr>
          <p:nvPr/>
        </p:nvSpPr>
        <p:spPr bwMode="auto">
          <a:xfrm>
            <a:off x="5568498" y="3386834"/>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0" name="Line 26"/>
          <p:cNvSpPr>
            <a:spLocks noChangeShapeType="1"/>
          </p:cNvSpPr>
          <p:nvPr/>
        </p:nvSpPr>
        <p:spPr bwMode="auto">
          <a:xfrm>
            <a:off x="5568498" y="4377434"/>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1" name="Line 27"/>
          <p:cNvSpPr>
            <a:spLocks noChangeShapeType="1"/>
          </p:cNvSpPr>
          <p:nvPr/>
        </p:nvSpPr>
        <p:spPr bwMode="auto">
          <a:xfrm>
            <a:off x="6482898" y="3386834"/>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2" name="Line 28"/>
          <p:cNvSpPr>
            <a:spLocks noChangeShapeType="1"/>
          </p:cNvSpPr>
          <p:nvPr/>
        </p:nvSpPr>
        <p:spPr bwMode="auto">
          <a:xfrm>
            <a:off x="6482898" y="4377434"/>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3" name="Line 29"/>
          <p:cNvSpPr>
            <a:spLocks noChangeShapeType="1"/>
          </p:cNvSpPr>
          <p:nvPr/>
        </p:nvSpPr>
        <p:spPr bwMode="auto">
          <a:xfrm>
            <a:off x="6178098" y="3539234"/>
            <a:ext cx="0" cy="174625"/>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4" name="Line 30"/>
          <p:cNvSpPr>
            <a:spLocks noChangeShapeType="1"/>
          </p:cNvSpPr>
          <p:nvPr/>
        </p:nvSpPr>
        <p:spPr bwMode="auto">
          <a:xfrm>
            <a:off x="6178098" y="4026597"/>
            <a:ext cx="0" cy="198437"/>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5" name="Rectangle 31"/>
          <p:cNvSpPr>
            <a:spLocks noChangeArrowheads="1"/>
          </p:cNvSpPr>
          <p:nvPr/>
        </p:nvSpPr>
        <p:spPr bwMode="auto">
          <a:xfrm>
            <a:off x="5873298" y="3723384"/>
            <a:ext cx="609600" cy="304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6" name="Text Box 32"/>
          <p:cNvSpPr txBox="1">
            <a:spLocks noChangeArrowheads="1"/>
          </p:cNvSpPr>
          <p:nvPr/>
        </p:nvSpPr>
        <p:spPr bwMode="auto">
          <a:xfrm>
            <a:off x="5798399" y="3683697"/>
            <a:ext cx="787973" cy="400110"/>
          </a:xfrm>
          <a:prstGeom prst="rect">
            <a:avLst/>
          </a:prstGeom>
          <a:noFill/>
          <a:ln w="9525">
            <a:noFill/>
            <a:miter lim="800000"/>
            <a:headEnd/>
            <a:tailEnd/>
          </a:ln>
          <a:effectLst/>
        </p:spPr>
        <p:txBody>
          <a:bodyPr wrap="none">
            <a:spAutoFit/>
          </a:bodyPr>
          <a:lstStyle/>
          <a:p>
            <a:pPr eaLnBrk="0" hangingPunct="0"/>
            <a:r>
              <a:rPr lang="en-US" sz="2000" dirty="0">
                <a:latin typeface="Times" pitchFamily="8" charset="0"/>
              </a:rPr>
              <a:t>Tuner</a:t>
            </a:r>
          </a:p>
        </p:txBody>
      </p:sp>
      <p:sp>
        <p:nvSpPr>
          <p:cNvPr id="57" name="Rectangle 33"/>
          <p:cNvSpPr>
            <a:spLocks noChangeArrowheads="1"/>
          </p:cNvSpPr>
          <p:nvPr/>
        </p:nvSpPr>
        <p:spPr bwMode="auto">
          <a:xfrm>
            <a:off x="6786111" y="3253484"/>
            <a:ext cx="762000" cy="12954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8" name="Text Box 34"/>
          <p:cNvSpPr txBox="1">
            <a:spLocks noChangeArrowheads="1"/>
          </p:cNvSpPr>
          <p:nvPr/>
        </p:nvSpPr>
        <p:spPr bwMode="auto">
          <a:xfrm>
            <a:off x="6963911" y="3705922"/>
            <a:ext cx="431800" cy="336550"/>
          </a:xfrm>
          <a:prstGeom prst="rect">
            <a:avLst/>
          </a:prstGeom>
          <a:noFill/>
          <a:ln w="9525">
            <a:noFill/>
            <a:miter lim="800000"/>
            <a:headEnd/>
            <a:tailEnd/>
          </a:ln>
          <a:effectLst/>
        </p:spPr>
        <p:txBody>
          <a:bodyPr wrap="none">
            <a:spAutoFit/>
          </a:bodyPr>
          <a:lstStyle/>
          <a:p>
            <a:pPr eaLnBrk="0" hangingPunct="0"/>
            <a:r>
              <a:rPr lang="en-US" b="1">
                <a:latin typeface="Times" pitchFamily="8" charset="0"/>
              </a:rPr>
              <a:t>U$</a:t>
            </a:r>
          </a:p>
        </p:txBody>
      </p:sp>
      <p:sp>
        <p:nvSpPr>
          <p:cNvPr id="59" name="Line 35"/>
          <p:cNvSpPr>
            <a:spLocks noChangeShapeType="1"/>
          </p:cNvSpPr>
          <p:nvPr/>
        </p:nvSpPr>
        <p:spPr bwMode="auto">
          <a:xfrm>
            <a:off x="7548111" y="3329684"/>
            <a:ext cx="6096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0" name="Line 36"/>
          <p:cNvSpPr>
            <a:spLocks noChangeShapeType="1"/>
          </p:cNvSpPr>
          <p:nvPr/>
        </p:nvSpPr>
        <p:spPr bwMode="auto">
          <a:xfrm>
            <a:off x="7548111" y="4396484"/>
            <a:ext cx="6096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1" name="Line 37"/>
          <p:cNvSpPr>
            <a:spLocks noChangeShapeType="1"/>
          </p:cNvSpPr>
          <p:nvPr/>
        </p:nvSpPr>
        <p:spPr bwMode="auto">
          <a:xfrm>
            <a:off x="6506711" y="3863084"/>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2" name="Line 43"/>
          <p:cNvSpPr>
            <a:spLocks noChangeShapeType="1"/>
          </p:cNvSpPr>
          <p:nvPr/>
        </p:nvSpPr>
        <p:spPr bwMode="auto">
          <a:xfrm>
            <a:off x="6173336" y="3542409"/>
            <a:ext cx="0" cy="185738"/>
          </a:xfrm>
          <a:prstGeom prst="line">
            <a:avLst/>
          </a:prstGeom>
          <a:noFill/>
          <a:ln w="38100">
            <a:solidFill>
              <a:srgbClr val="FF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3" name="Freeform 44"/>
          <p:cNvSpPr>
            <a:spLocks/>
          </p:cNvSpPr>
          <p:nvPr/>
        </p:nvSpPr>
        <p:spPr bwMode="auto">
          <a:xfrm>
            <a:off x="6351136" y="3102672"/>
            <a:ext cx="550862" cy="130175"/>
          </a:xfrm>
          <a:custGeom>
            <a:avLst/>
            <a:gdLst/>
            <a:ahLst/>
            <a:cxnLst>
              <a:cxn ang="0">
                <a:pos x="0" y="57"/>
              </a:cxn>
              <a:cxn ang="0">
                <a:pos x="205" y="4"/>
              </a:cxn>
              <a:cxn ang="0">
                <a:pos x="347" y="82"/>
              </a:cxn>
            </a:cxnLst>
            <a:rect l="0" t="0" r="r" b="b"/>
            <a:pathLst>
              <a:path w="347" h="82">
                <a:moveTo>
                  <a:pt x="0" y="57"/>
                </a:moveTo>
                <a:cubicBezTo>
                  <a:pt x="73" y="28"/>
                  <a:pt x="147" y="0"/>
                  <a:pt x="205" y="4"/>
                </a:cubicBezTo>
                <a:cubicBezTo>
                  <a:pt x="263" y="8"/>
                  <a:pt x="305" y="45"/>
                  <a:pt x="347" y="82"/>
                </a:cubicBezTo>
              </a:path>
            </a:pathLst>
          </a:custGeom>
          <a:noFill/>
          <a:ln w="9525" cap="flat" cmpd="sng">
            <a:solidFill>
              <a:srgbClr val="000000"/>
            </a:solidFill>
            <a:prstDash val="solid"/>
            <a:miter lim="800000"/>
            <a:headEnd type="none" w="med" len="me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4" name="Freeform 45"/>
          <p:cNvSpPr>
            <a:spLocks/>
          </p:cNvSpPr>
          <p:nvPr/>
        </p:nvSpPr>
        <p:spPr bwMode="auto">
          <a:xfrm rot="10800000">
            <a:off x="6327323" y="4533009"/>
            <a:ext cx="550863" cy="130175"/>
          </a:xfrm>
          <a:custGeom>
            <a:avLst/>
            <a:gdLst/>
            <a:ahLst/>
            <a:cxnLst>
              <a:cxn ang="0">
                <a:pos x="0" y="57"/>
              </a:cxn>
              <a:cxn ang="0">
                <a:pos x="205" y="4"/>
              </a:cxn>
              <a:cxn ang="0">
                <a:pos x="347" y="82"/>
              </a:cxn>
            </a:cxnLst>
            <a:rect l="0" t="0" r="r" b="b"/>
            <a:pathLst>
              <a:path w="347" h="82">
                <a:moveTo>
                  <a:pt x="0" y="57"/>
                </a:moveTo>
                <a:cubicBezTo>
                  <a:pt x="73" y="28"/>
                  <a:pt x="147" y="0"/>
                  <a:pt x="205" y="4"/>
                </a:cubicBezTo>
                <a:cubicBezTo>
                  <a:pt x="263" y="8"/>
                  <a:pt x="305" y="45"/>
                  <a:pt x="347" y="82"/>
                </a:cubicBezTo>
              </a:path>
            </a:pathLst>
          </a:custGeom>
          <a:noFill/>
          <a:ln w="9525" cap="flat" cmpd="sng">
            <a:solidFill>
              <a:srgbClr val="000000"/>
            </a:solidFill>
            <a:prstDash val="solid"/>
            <a:miter lim="800000"/>
            <a:headEnd type="none" w="med" len="me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5" name="Freeform 46"/>
          <p:cNvSpPr>
            <a:spLocks/>
          </p:cNvSpPr>
          <p:nvPr/>
        </p:nvSpPr>
        <p:spPr bwMode="auto">
          <a:xfrm>
            <a:off x="6352723" y="4058347"/>
            <a:ext cx="433388" cy="173037"/>
          </a:xfrm>
          <a:custGeom>
            <a:avLst/>
            <a:gdLst/>
            <a:ahLst/>
            <a:cxnLst>
              <a:cxn ang="0">
                <a:pos x="0" y="109"/>
              </a:cxn>
              <a:cxn ang="0">
                <a:pos x="156" y="16"/>
              </a:cxn>
              <a:cxn ang="0">
                <a:pos x="273" y="11"/>
              </a:cxn>
            </a:cxnLst>
            <a:rect l="0" t="0" r="r" b="b"/>
            <a:pathLst>
              <a:path w="273" h="109">
                <a:moveTo>
                  <a:pt x="0" y="109"/>
                </a:moveTo>
                <a:cubicBezTo>
                  <a:pt x="55" y="70"/>
                  <a:pt x="111" y="32"/>
                  <a:pt x="156" y="16"/>
                </a:cubicBezTo>
                <a:cubicBezTo>
                  <a:pt x="201" y="0"/>
                  <a:pt x="237" y="5"/>
                  <a:pt x="273" y="11"/>
                </a:cubicBezTo>
              </a:path>
            </a:pathLst>
          </a:custGeom>
          <a:noFill/>
          <a:ln w="9525" cap="flat" cmpd="sng">
            <a:solidFill>
              <a:srgbClr val="000000"/>
            </a:solidFill>
            <a:prstDash val="solid"/>
            <a:miter lim="800000"/>
            <a:headEnd type="none" w="med" len="me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6" name="Freeform 48"/>
          <p:cNvSpPr>
            <a:spLocks/>
          </p:cNvSpPr>
          <p:nvPr/>
        </p:nvSpPr>
        <p:spPr bwMode="auto">
          <a:xfrm rot="1800000" flipH="1" flipV="1">
            <a:off x="6305098" y="3513834"/>
            <a:ext cx="433388" cy="173038"/>
          </a:xfrm>
          <a:custGeom>
            <a:avLst/>
            <a:gdLst/>
            <a:ahLst/>
            <a:cxnLst>
              <a:cxn ang="0">
                <a:pos x="0" y="109"/>
              </a:cxn>
              <a:cxn ang="0">
                <a:pos x="156" y="16"/>
              </a:cxn>
              <a:cxn ang="0">
                <a:pos x="273" y="11"/>
              </a:cxn>
            </a:cxnLst>
            <a:rect l="0" t="0" r="r" b="b"/>
            <a:pathLst>
              <a:path w="273" h="109">
                <a:moveTo>
                  <a:pt x="0" y="109"/>
                </a:moveTo>
                <a:cubicBezTo>
                  <a:pt x="55" y="70"/>
                  <a:pt x="111" y="32"/>
                  <a:pt x="156" y="16"/>
                </a:cubicBezTo>
                <a:cubicBezTo>
                  <a:pt x="201" y="0"/>
                  <a:pt x="237" y="5"/>
                  <a:pt x="273" y="11"/>
                </a:cubicBezTo>
              </a:path>
            </a:pathLst>
          </a:custGeom>
          <a:noFill/>
          <a:ln w="9525" cap="flat" cmpd="sng">
            <a:solidFill>
              <a:srgbClr val="000000"/>
            </a:solidFill>
            <a:prstDash val="solid"/>
            <a:miter lim="800000"/>
            <a:headEnd type="none" w="med" len="me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7" name="Text Box 93"/>
          <p:cNvSpPr txBox="1">
            <a:spLocks noChangeArrowheads="1"/>
          </p:cNvSpPr>
          <p:nvPr/>
        </p:nvSpPr>
        <p:spPr bwMode="auto">
          <a:xfrm>
            <a:off x="5181595" y="4910369"/>
            <a:ext cx="3918863" cy="707886"/>
          </a:xfrm>
          <a:prstGeom prst="rect">
            <a:avLst/>
          </a:prstGeom>
          <a:noFill/>
          <a:ln w="9525">
            <a:noFill/>
            <a:miter lim="800000"/>
            <a:headEnd type="none" w="sm" len="sm"/>
            <a:tailEnd type="none" w="med" len="lg"/>
          </a:ln>
          <a:effectLst/>
        </p:spPr>
        <p:txBody>
          <a:bodyPr wrap="square">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2000" b="1" i="0" u="none" strike="noStrike" kern="0" cap="none" spc="0" normalizeH="0" baseline="0" noProof="0" dirty="0" smtClean="0">
                <a:ln>
                  <a:noFill/>
                </a:ln>
                <a:solidFill>
                  <a:srgbClr val="FF0000"/>
                </a:solidFill>
                <a:effectLst/>
                <a:uLnTx/>
                <a:uFillTx/>
                <a:latin typeface="Times New Roman" pitchFamily="18" charset="0"/>
                <a:cs typeface="Times New Roman" pitchFamily="18" charset="0"/>
              </a:rPr>
              <a:t>Achieved 62% energy savings</a:t>
            </a:r>
          </a:p>
          <a:p>
            <a:pPr marL="0" marR="0" lvl="0" indent="0" algn="ctr" defTabSz="914400" eaLnBrk="0" fontAlgn="auto" latinLnBrk="0" hangingPunct="0">
              <a:lnSpc>
                <a:spcPct val="100000"/>
              </a:lnSpc>
              <a:spcBef>
                <a:spcPts val="0"/>
              </a:spcBef>
              <a:spcAft>
                <a:spcPts val="0"/>
              </a:spcAft>
              <a:buClrTx/>
              <a:buSzTx/>
              <a:buFontTx/>
              <a:buNone/>
              <a:tabLst/>
              <a:defRPr/>
            </a:pPr>
            <a:r>
              <a:rPr lang="en-US" sz="2000" b="1" kern="0" dirty="0" smtClean="0">
                <a:solidFill>
                  <a:srgbClr val="FF0000"/>
                </a:solidFill>
                <a:latin typeface="Times New Roman" pitchFamily="18" charset="0"/>
                <a:cs typeface="Times New Roman" pitchFamily="18" charset="0"/>
              </a:rPr>
              <a:t>Searched 0.2% of the design space</a:t>
            </a:r>
            <a:endParaRPr kumimoji="0" lang="en-US" sz="2000" b="1" i="0" u="none" strike="noStrike" kern="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sp>
        <p:nvSpPr>
          <p:cNvPr id="68" name="TextBox 67"/>
          <p:cNvSpPr txBox="1"/>
          <p:nvPr/>
        </p:nvSpPr>
        <p:spPr>
          <a:xfrm>
            <a:off x="6676570" y="5660572"/>
            <a:ext cx="2278743" cy="369332"/>
          </a:xfrm>
          <a:prstGeom prst="rect">
            <a:avLst/>
          </a:prstGeom>
          <a:noFill/>
        </p:spPr>
        <p:txBody>
          <a:bodyPr wrap="square" rtlCol="0">
            <a:spAutoFit/>
          </a:bodyPr>
          <a:lstStyle/>
          <a:p>
            <a:pPr algn="r"/>
            <a:r>
              <a:rPr lang="en-US" sz="1800" dirty="0" smtClean="0">
                <a:latin typeface="Times New Roman" pitchFamily="18" charset="0"/>
                <a:cs typeface="Times New Roman" pitchFamily="18" charset="0"/>
              </a:rPr>
              <a:t>(Gordon-Ross ’05)</a:t>
            </a:r>
            <a:endParaRPr lang="en-US" sz="1800" dirty="0">
              <a:latin typeface="Times New Roman" pitchFamily="18" charset="0"/>
              <a:cs typeface="Times New Roman" pitchFamily="18" charset="0"/>
            </a:endParaRPr>
          </a:p>
        </p:txBody>
      </p:sp>
      <p:sp>
        <p:nvSpPr>
          <p:cNvPr id="69" name="TextBox 68"/>
          <p:cNvSpPr txBox="1"/>
          <p:nvPr/>
        </p:nvSpPr>
        <p:spPr>
          <a:xfrm>
            <a:off x="319320" y="4644572"/>
            <a:ext cx="4151086" cy="1477328"/>
          </a:xfrm>
          <a:prstGeom prst="rect">
            <a:avLst/>
          </a:prstGeom>
          <a:noFill/>
        </p:spPr>
        <p:txBody>
          <a:bodyPr wrap="square" rtlCol="0">
            <a:spAutoFit/>
          </a:bodyPr>
          <a:lstStyle/>
          <a:p>
            <a:pPr algn="l"/>
            <a:r>
              <a:rPr lang="en-US" sz="1800" b="1" dirty="0" smtClean="0">
                <a:solidFill>
                  <a:srgbClr val="009999"/>
                </a:solidFill>
                <a:latin typeface="Trebuchet MS" pitchFamily="34" charset="0"/>
              </a:rPr>
              <a:t>We learned from previous work:</a:t>
            </a:r>
          </a:p>
          <a:p>
            <a:pPr algn="l"/>
            <a:r>
              <a:rPr lang="en-US" sz="1800" b="1" dirty="0" smtClean="0">
                <a:solidFill>
                  <a:srgbClr val="009999"/>
                </a:solidFill>
                <a:latin typeface="Trebuchet MS" pitchFamily="34" charset="0"/>
              </a:rPr>
              <a:t>     -- Order of parameter tuning</a:t>
            </a:r>
          </a:p>
          <a:p>
            <a:pPr algn="l"/>
            <a:r>
              <a:rPr lang="en-US" sz="1800" b="1" dirty="0" smtClean="0">
                <a:solidFill>
                  <a:srgbClr val="009999"/>
                </a:solidFill>
                <a:latin typeface="Trebuchet MS" pitchFamily="34" charset="0"/>
              </a:rPr>
              <a:t>     -- Must consider tuning </a:t>
            </a:r>
          </a:p>
          <a:p>
            <a:pPr algn="l"/>
            <a:r>
              <a:rPr lang="en-US" sz="1800" b="1" dirty="0" smtClean="0">
                <a:solidFill>
                  <a:srgbClr val="009999"/>
                </a:solidFill>
                <a:latin typeface="Trebuchet MS" pitchFamily="34" charset="0"/>
              </a:rPr>
              <a:t>         dependencies when tuning </a:t>
            </a:r>
          </a:p>
          <a:p>
            <a:pPr algn="l"/>
            <a:r>
              <a:rPr lang="en-US" sz="1800" b="1" dirty="0" smtClean="0">
                <a:solidFill>
                  <a:srgbClr val="009999"/>
                </a:solidFill>
                <a:latin typeface="Trebuchet MS" pitchFamily="34" charset="0"/>
              </a:rPr>
              <a:t>         multiple caches</a:t>
            </a:r>
            <a:endParaRPr lang="en-US" sz="1800" b="1" dirty="0">
              <a:solidFill>
                <a:srgbClr val="009999"/>
              </a:solidFill>
              <a:latin typeface="Trebuchet MS"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anim calcmode="lin" valueType="num">
                                      <p:cBhvr>
                                        <p:cTn id="15" dur="500" fill="hold"/>
                                        <p:tgtEl>
                                          <p:spTgt spid="36"/>
                                        </p:tgtEl>
                                        <p:attrNameLst>
                                          <p:attrName>ppt_w</p:attrName>
                                        </p:attrNameLst>
                                      </p:cBhvr>
                                      <p:tavLst>
                                        <p:tav tm="0">
                                          <p:val>
                                            <p:fltVal val="0"/>
                                          </p:val>
                                        </p:tav>
                                        <p:tav tm="100000">
                                          <p:val>
                                            <p:strVal val="#ppt_w"/>
                                          </p:val>
                                        </p:tav>
                                      </p:tavLst>
                                    </p:anim>
                                    <p:anim calcmode="lin" valueType="num">
                                      <p:cBhvr>
                                        <p:cTn id="16" dur="500" fill="hold"/>
                                        <p:tgtEl>
                                          <p:spTgt spid="36"/>
                                        </p:tgtEl>
                                        <p:attrNameLst>
                                          <p:attrName>ppt_h</p:attrName>
                                        </p:attrNameLst>
                                      </p:cBhvr>
                                      <p:tavLst>
                                        <p:tav tm="0">
                                          <p:val>
                                            <p:strVal val="#ppt_h"/>
                                          </p:val>
                                        </p:tav>
                                        <p:tav tm="100000">
                                          <p:val>
                                            <p:strVal val="#ppt_h"/>
                                          </p:val>
                                        </p:tav>
                                      </p:tavLst>
                                    </p:anim>
                                  </p:childTnLst>
                                </p:cTn>
                              </p:par>
                            </p:childTnLst>
                          </p:cTn>
                        </p:par>
                        <p:par>
                          <p:cTn id="17" fill="hold">
                            <p:stCondLst>
                              <p:cond delay="500"/>
                            </p:stCondLst>
                            <p:childTnLst>
                              <p:par>
                                <p:cTn id="18" presetID="22" presetClass="entr" presetSubtype="4" fill="hold" grpId="0" nodeType="afterEffect">
                                  <p:stCondLst>
                                    <p:cond delay="1000"/>
                                  </p:stCondLst>
                                  <p:childTnLst>
                                    <p:set>
                                      <p:cBhvr>
                                        <p:cTn id="19" dur="1" fill="hold">
                                          <p:stCondLst>
                                            <p:cond delay="0"/>
                                          </p:stCondLst>
                                        </p:cTn>
                                        <p:tgtEl>
                                          <p:spTgt spid="62"/>
                                        </p:tgtEl>
                                        <p:attrNameLst>
                                          <p:attrName>style.visibility</p:attrName>
                                        </p:attrNameLst>
                                      </p:cBhvr>
                                      <p:to>
                                        <p:strVal val="visible"/>
                                      </p:to>
                                    </p:set>
                                    <p:animEffect transition="in" filter="wipe(down)">
                                      <p:cBhvr>
                                        <p:cTn id="20" dur="500"/>
                                        <p:tgtEl>
                                          <p:spTgt spid="62"/>
                                        </p:tgtEl>
                                      </p:cBhvr>
                                    </p:animEffect>
                                  </p:childTnLst>
                                </p:cTn>
                              </p:par>
                            </p:childTnLst>
                          </p:cTn>
                        </p:par>
                        <p:par>
                          <p:cTn id="21" fill="hold">
                            <p:stCondLst>
                              <p:cond delay="2000"/>
                            </p:stCondLst>
                            <p:childTnLst>
                              <p:par>
                                <p:cTn id="22" presetID="22" presetClass="entr" presetSubtype="4" fill="hold" grpId="0" nodeType="afterEffect">
                                  <p:stCondLst>
                                    <p:cond delay="1000"/>
                                  </p:stCondLst>
                                  <p:childTnLst>
                                    <p:set>
                                      <p:cBhvr>
                                        <p:cTn id="23" dur="1" fill="hold">
                                          <p:stCondLst>
                                            <p:cond delay="0"/>
                                          </p:stCondLst>
                                        </p:cTn>
                                        <p:tgtEl>
                                          <p:spTgt spid="39"/>
                                        </p:tgtEl>
                                        <p:attrNameLst>
                                          <p:attrName>style.visibility</p:attrName>
                                        </p:attrNameLst>
                                      </p:cBhvr>
                                      <p:to>
                                        <p:strVal val="visible"/>
                                      </p:to>
                                    </p:set>
                                    <p:animEffect transition="in" filter="wipe(down)">
                                      <p:cBhvr>
                                        <p:cTn id="24" dur="500"/>
                                        <p:tgtEl>
                                          <p:spTgt spid="3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wipe(left)">
                                      <p:cBhvr>
                                        <p:cTn id="29" dur="500"/>
                                        <p:tgtEl>
                                          <p:spTgt spid="63"/>
                                        </p:tgtEl>
                                      </p:cBhvr>
                                    </p:animEffect>
                                  </p:childTnLst>
                                </p:cTn>
                              </p:par>
                            </p:childTnLst>
                          </p:cTn>
                        </p:par>
                        <p:par>
                          <p:cTn id="30" fill="hold">
                            <p:stCondLst>
                              <p:cond delay="500"/>
                            </p:stCondLst>
                            <p:childTnLst>
                              <p:par>
                                <p:cTn id="31" presetID="9" presetClass="entr" presetSubtype="0" fill="hold" grpId="0" nodeType="afterEffect">
                                  <p:stCondLst>
                                    <p:cond delay="1000"/>
                                  </p:stCondLst>
                                  <p:childTnLst>
                                    <p:set>
                                      <p:cBhvr>
                                        <p:cTn id="32" dur="1" fill="hold">
                                          <p:stCondLst>
                                            <p:cond delay="0"/>
                                          </p:stCondLst>
                                        </p:cTn>
                                        <p:tgtEl>
                                          <p:spTgt spid="38"/>
                                        </p:tgtEl>
                                        <p:attrNameLst>
                                          <p:attrName>style.visibility</p:attrName>
                                        </p:attrNameLst>
                                      </p:cBhvr>
                                      <p:to>
                                        <p:strVal val="visible"/>
                                      </p:to>
                                    </p:set>
                                    <p:animEffect transition="in" filter="dissolve">
                                      <p:cBhvr>
                                        <p:cTn id="33" dur="500"/>
                                        <p:tgtEl>
                                          <p:spTgt spid="3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grpId="0" nodeType="clickEffect">
                                  <p:stCondLst>
                                    <p:cond delay="0"/>
                                  </p:stCondLst>
                                  <p:childTnLst>
                                    <p:set>
                                      <p:cBhvr>
                                        <p:cTn id="37" dur="1" fill="hold">
                                          <p:stCondLst>
                                            <p:cond delay="0"/>
                                          </p:stCondLst>
                                        </p:cTn>
                                        <p:tgtEl>
                                          <p:spTgt spid="64"/>
                                        </p:tgtEl>
                                        <p:attrNameLst>
                                          <p:attrName>style.visibility</p:attrName>
                                        </p:attrNameLst>
                                      </p:cBhvr>
                                      <p:to>
                                        <p:strVal val="visible"/>
                                      </p:to>
                                    </p:set>
                                    <p:animEffect transition="in" filter="wipe(right)">
                                      <p:cBhvr>
                                        <p:cTn id="38" dur="500"/>
                                        <p:tgtEl>
                                          <p:spTgt spid="64"/>
                                        </p:tgtEl>
                                      </p:cBhvr>
                                    </p:animEffect>
                                  </p:childTnLst>
                                </p:cTn>
                              </p:par>
                            </p:childTnLst>
                          </p:cTn>
                        </p:par>
                        <p:par>
                          <p:cTn id="39" fill="hold">
                            <p:stCondLst>
                              <p:cond delay="500"/>
                            </p:stCondLst>
                            <p:childTnLst>
                              <p:par>
                                <p:cTn id="40" presetID="9" presetClass="entr" presetSubtype="0" fill="hold" grpId="0" nodeType="afterEffect">
                                  <p:stCondLst>
                                    <p:cond delay="1000"/>
                                  </p:stCondLst>
                                  <p:childTnLst>
                                    <p:set>
                                      <p:cBhvr>
                                        <p:cTn id="41" dur="1" fill="hold">
                                          <p:stCondLst>
                                            <p:cond delay="0"/>
                                          </p:stCondLst>
                                        </p:cTn>
                                        <p:tgtEl>
                                          <p:spTgt spid="37"/>
                                        </p:tgtEl>
                                        <p:attrNameLst>
                                          <p:attrName>style.visibility</p:attrName>
                                        </p:attrNameLst>
                                      </p:cBhvr>
                                      <p:to>
                                        <p:strVal val="visible"/>
                                      </p:to>
                                    </p:set>
                                    <p:animEffect transition="in" filter="dissolve">
                                      <p:cBhvr>
                                        <p:cTn id="42" dur="500"/>
                                        <p:tgtEl>
                                          <p:spTgt spid="3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5"/>
                                        </p:tgtEl>
                                        <p:attrNameLst>
                                          <p:attrName>style.visibility</p:attrName>
                                        </p:attrNameLst>
                                      </p:cBhvr>
                                      <p:to>
                                        <p:strVal val="visible"/>
                                      </p:to>
                                    </p:set>
                                    <p:animEffect transition="in" filter="wipe(left)">
                                      <p:cBhvr>
                                        <p:cTn id="47" dur="500"/>
                                        <p:tgtEl>
                                          <p:spTgt spid="6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66"/>
                                        </p:tgtEl>
                                        <p:attrNameLst>
                                          <p:attrName>style.visibility</p:attrName>
                                        </p:attrNameLst>
                                      </p:cBhvr>
                                      <p:to>
                                        <p:strVal val="visible"/>
                                      </p:to>
                                    </p:set>
                                    <p:animEffect transition="in" filter="wipe(right)">
                                      <p:cBhvr>
                                        <p:cTn id="52" dur="500"/>
                                        <p:tgtEl>
                                          <p:spTgt spid="66"/>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0"/>
                                        </p:tgtEl>
                                        <p:attrNameLst>
                                          <p:attrName>style.visibility</p:attrName>
                                        </p:attrNameLst>
                                      </p:cBhvr>
                                      <p:to>
                                        <p:strVal val="visible"/>
                                      </p:to>
                                    </p:set>
                                    <p:animEffect transition="in" filter="dissolve">
                                      <p:cBhvr>
                                        <p:cTn id="57" dur="500"/>
                                        <p:tgtEl>
                                          <p:spTgt spid="40"/>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67"/>
                                        </p:tgtEl>
                                        <p:attrNameLst>
                                          <p:attrName>style.visibility</p:attrName>
                                        </p:attrNameLst>
                                      </p:cBhvr>
                                      <p:to>
                                        <p:strVal val="visible"/>
                                      </p:to>
                                    </p:set>
                                    <p:animEffect transition="in" filter="dissolve">
                                      <p:cBhvr>
                                        <p:cTn id="66" dur="500"/>
                                        <p:tgtEl>
                                          <p:spTgt spid="67"/>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9">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9">
                                            <p:txEl>
                                              <p:pRg st="1" end="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9">
                                            <p:txEl>
                                              <p:pRg st="2" end="2"/>
                                            </p:txEl>
                                          </p:spTgt>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9">
                                            <p:txEl>
                                              <p:pRg st="3" end="3"/>
                                            </p:txEl>
                                          </p:spTgt>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autoUpdateAnimBg="0"/>
      <p:bldP spid="62" grpId="0" animBg="1"/>
      <p:bldP spid="63" grpId="0" animBg="1"/>
      <p:bldP spid="64" grpId="0" animBg="1"/>
      <p:bldP spid="65" grpId="0" animBg="1"/>
      <p:bldP spid="66" grpId="0" animBg="1"/>
      <p:bldP spid="67"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435428"/>
            <a:ext cx="7772400" cy="711200"/>
          </a:xfrm>
        </p:spPr>
        <p:txBody>
          <a:bodyPr/>
          <a:lstStyle/>
          <a:p>
            <a:r>
              <a:rPr lang="en-US" dirty="0" smtClean="0"/>
              <a:t>Motivation</a:t>
            </a:r>
            <a:endParaRPr lang="en-US" dirty="0"/>
          </a:p>
        </p:txBody>
      </p:sp>
      <p:sp>
        <p:nvSpPr>
          <p:cNvPr id="3" name="Content Placeholder 2"/>
          <p:cNvSpPr>
            <a:spLocks noGrp="1"/>
          </p:cNvSpPr>
          <p:nvPr>
            <p:ph idx="1"/>
          </p:nvPr>
        </p:nvSpPr>
        <p:spPr>
          <a:xfrm>
            <a:off x="685799" y="1069854"/>
            <a:ext cx="8190213" cy="5306818"/>
          </a:xfrm>
        </p:spPr>
        <p:txBody>
          <a:bodyPr/>
          <a:lstStyle/>
          <a:p>
            <a:r>
              <a:rPr lang="en-US" sz="2400" dirty="0" smtClean="0"/>
              <a:t>Explore multi-core optimizations </a:t>
            </a:r>
            <a:endParaRPr lang="en-US" sz="2400" dirty="0"/>
          </a:p>
          <a:p>
            <a:pPr lvl="1"/>
            <a:r>
              <a:rPr lang="en-US" sz="2000" dirty="0" smtClean="0"/>
              <a:t>Meet power, energy, performance constraints </a:t>
            </a:r>
          </a:p>
          <a:p>
            <a:r>
              <a:rPr lang="en-US" sz="2400" dirty="0" smtClean="0"/>
              <a:t>Multi-core optimization challenges with respect to single-core</a:t>
            </a:r>
          </a:p>
          <a:p>
            <a:pPr lvl="1"/>
            <a:r>
              <a:rPr lang="en-US" sz="2000" dirty="0" smtClean="0"/>
              <a:t>Not just a single core </a:t>
            </a:r>
            <a:r>
              <a:rPr lang="en-US" sz="2000" smtClean="0"/>
              <a:t>to </a:t>
            </a:r>
            <a:r>
              <a:rPr lang="en-US" sz="2000" smtClean="0"/>
              <a:t>optimize</a:t>
            </a:r>
            <a:endParaRPr lang="en-US" sz="2000" dirty="0" smtClean="0"/>
          </a:p>
          <a:p>
            <a:pPr lvl="1"/>
            <a:r>
              <a:rPr lang="en-US" sz="2000" dirty="0" smtClean="0"/>
              <a:t>Must consider task-to-core allocation and per-core requirements</a:t>
            </a:r>
          </a:p>
          <a:p>
            <a:pPr lvl="2"/>
            <a:r>
              <a:rPr lang="en-US" sz="1600" dirty="0" smtClean="0"/>
              <a:t>Each core assigned disjoint tasks/processes</a:t>
            </a:r>
          </a:p>
          <a:p>
            <a:pPr lvl="2"/>
            <a:r>
              <a:rPr lang="en-US" sz="1600" dirty="0" smtClean="0"/>
              <a:t>Each core assigned subtask of single application</a:t>
            </a:r>
          </a:p>
          <a:p>
            <a:pPr lvl="1"/>
            <a:r>
              <a:rPr lang="en-US" sz="2000" dirty="0" smtClean="0"/>
              <a:t>Maximum savings </a:t>
            </a:r>
            <a:r>
              <a:rPr lang="en-US" sz="2000" dirty="0" smtClean="0">
                <a:latin typeface="Wingdings"/>
                <a:ea typeface="Wingdings"/>
                <a:cs typeface="Wingdings"/>
                <a:sym typeface="Wingdings"/>
              </a:rPr>
              <a:t></a:t>
            </a:r>
            <a:r>
              <a:rPr lang="en-US" sz="2000" dirty="0" smtClean="0"/>
              <a:t> </a:t>
            </a:r>
            <a:r>
              <a:rPr lang="en-US" sz="2000" b="1" i="1" dirty="0" smtClean="0"/>
              <a:t>heterogeneous</a:t>
            </a:r>
            <a:r>
              <a:rPr lang="en-US" sz="2000" dirty="0" smtClean="0"/>
              <a:t> core configurations</a:t>
            </a:r>
          </a:p>
          <a:p>
            <a:r>
              <a:rPr lang="en-US" sz="2400" dirty="0" smtClean="0"/>
              <a:t>Apply lessons learned in single-core optimizations</a:t>
            </a:r>
          </a:p>
          <a:p>
            <a:pPr lvl="1"/>
            <a:r>
              <a:rPr lang="en-US" sz="2000" dirty="0" smtClean="0">
                <a:ea typeface="Wingdings"/>
                <a:cs typeface="Wingdings"/>
                <a:sym typeface="Wingdings"/>
              </a:rPr>
              <a:t>Practical adaptation is non-trivial</a:t>
            </a:r>
          </a:p>
          <a:p>
            <a:pPr lvl="1"/>
            <a:r>
              <a:rPr lang="en-US" sz="2000" b="1" dirty="0">
                <a:solidFill>
                  <a:srgbClr val="FF0000"/>
                </a:solidFill>
                <a:latin typeface="Wingdings"/>
                <a:ea typeface="Wingdings"/>
                <a:cs typeface="Wingdings"/>
                <a:sym typeface="Wingdings"/>
              </a:rPr>
              <a:t></a:t>
            </a:r>
            <a:r>
              <a:rPr lang="en-US" sz="2000" b="1" dirty="0" smtClean="0">
                <a:solidFill>
                  <a:srgbClr val="FF0000"/>
                </a:solidFill>
                <a:latin typeface="Wingdings"/>
                <a:ea typeface="Wingdings"/>
                <a:cs typeface="Wingdings"/>
                <a:sym typeface="Wingdings"/>
              </a:rPr>
              <a:t></a:t>
            </a:r>
            <a:r>
              <a:rPr lang="en-US" sz="2000" b="1" dirty="0">
                <a:solidFill>
                  <a:srgbClr val="FF0000"/>
                </a:solidFill>
                <a:latin typeface="Wingdings"/>
                <a:ea typeface="Wingdings"/>
                <a:cs typeface="Wingdings"/>
                <a:sym typeface="Wingdings"/>
              </a:rPr>
              <a:t></a:t>
            </a:r>
            <a:r>
              <a:rPr lang="en-US" sz="2000" dirty="0" smtClean="0">
                <a:ea typeface="Wingdings"/>
                <a:cs typeface="Wingdings"/>
                <a:sym typeface="Wingdings"/>
              </a:rPr>
              <a:t> design space size</a:t>
            </a:r>
            <a:endParaRPr lang="en-US" sz="2000" dirty="0">
              <a:ea typeface="Wingdings"/>
              <a:cs typeface="Wingdings"/>
              <a:sym typeface="Wingdings"/>
            </a:endParaRPr>
          </a:p>
          <a:p>
            <a:pPr lvl="1"/>
            <a:r>
              <a:rPr lang="en-US" sz="2000" dirty="0" smtClean="0">
                <a:ea typeface="Wingdings"/>
                <a:cs typeface="Wingdings"/>
                <a:sym typeface="Wingdings"/>
              </a:rPr>
              <a:t>New multi-core-specific dependencies to consider</a:t>
            </a:r>
          </a:p>
          <a:p>
            <a:pPr lvl="2"/>
            <a:r>
              <a:rPr lang="en-US" sz="1600" dirty="0" smtClean="0">
                <a:ea typeface="Wingdings"/>
                <a:cs typeface="Wingdings"/>
                <a:sym typeface="Wingdings"/>
              </a:rPr>
              <a:t>Core interactions</a:t>
            </a:r>
          </a:p>
          <a:p>
            <a:pPr lvl="2"/>
            <a:r>
              <a:rPr lang="en-US" sz="1600" dirty="0" smtClean="0">
                <a:ea typeface="Wingdings"/>
                <a:cs typeface="Wingdings"/>
                <a:sym typeface="Wingdings"/>
              </a:rPr>
              <a:t>Data sharing</a:t>
            </a:r>
          </a:p>
          <a:p>
            <a:pPr lvl="2"/>
            <a:r>
              <a:rPr lang="en-US" sz="1600" dirty="0" smtClean="0">
                <a:ea typeface="Wingdings"/>
                <a:cs typeface="Wingdings"/>
                <a:sym typeface="Wingdings"/>
              </a:rPr>
              <a:t>Shared resources</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13</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848" y="458874"/>
            <a:ext cx="7772400" cy="495719"/>
          </a:xfrm>
        </p:spPr>
        <p:txBody>
          <a:bodyPr/>
          <a:lstStyle/>
          <a:p>
            <a:r>
              <a:rPr lang="en-US" dirty="0" smtClean="0"/>
              <a:t>Multi-core Challenges</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14</a:t>
            </a:fld>
            <a:endParaRPr lang="en-US" dirty="0"/>
          </a:p>
        </p:txBody>
      </p:sp>
      <p:sp>
        <p:nvSpPr>
          <p:cNvPr id="6" name="TextBox 5"/>
          <p:cNvSpPr txBox="1"/>
          <p:nvPr/>
        </p:nvSpPr>
        <p:spPr>
          <a:xfrm>
            <a:off x="2873829" y="934498"/>
            <a:ext cx="3386295" cy="523220"/>
          </a:xfrm>
          <a:prstGeom prst="rect">
            <a:avLst/>
          </a:prstGeom>
          <a:noFill/>
        </p:spPr>
        <p:txBody>
          <a:bodyPr wrap="square" rtlCol="0">
            <a:spAutoFit/>
          </a:bodyPr>
          <a:lstStyle/>
          <a:p>
            <a:r>
              <a:rPr lang="en-US" sz="2800" dirty="0" smtClean="0">
                <a:solidFill>
                  <a:srgbClr val="7030A0"/>
                </a:solidFill>
                <a:latin typeface="Trebuchet MS" pitchFamily="34" charset="0"/>
                <a:ea typeface="Tahoma" pitchFamily="34" charset="0"/>
                <a:cs typeface="Tahoma" pitchFamily="34" charset="0"/>
              </a:rPr>
              <a:t>Design Space</a:t>
            </a:r>
            <a:endParaRPr lang="en-US" sz="2800" dirty="0">
              <a:solidFill>
                <a:srgbClr val="7030A0"/>
              </a:solidFill>
              <a:latin typeface="Trebuchet MS" pitchFamily="34" charset="0"/>
              <a:ea typeface="Tahoma" pitchFamily="34" charset="0"/>
              <a:cs typeface="Tahoma" pitchFamily="34" charset="0"/>
            </a:endParaRPr>
          </a:p>
        </p:txBody>
      </p:sp>
      <p:sp>
        <p:nvSpPr>
          <p:cNvPr id="15" name="AutoShape 32"/>
          <p:cNvSpPr>
            <a:spLocks noChangeArrowheads="1"/>
          </p:cNvSpPr>
          <p:nvPr/>
        </p:nvSpPr>
        <p:spPr bwMode="auto">
          <a:xfrm rot="5400000">
            <a:off x="1055339" y="1549263"/>
            <a:ext cx="228172" cy="397907"/>
          </a:xfrm>
          <a:prstGeom prst="roundRect">
            <a:avLst>
              <a:gd name="adj" fmla="val 16667"/>
            </a:avLst>
          </a:prstGeom>
          <a:solidFill>
            <a:srgbClr val="00B0F0"/>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6" name="AutoShape 32"/>
          <p:cNvSpPr>
            <a:spLocks noChangeArrowheads="1"/>
          </p:cNvSpPr>
          <p:nvPr/>
        </p:nvSpPr>
        <p:spPr bwMode="auto">
          <a:xfrm rot="5400000">
            <a:off x="1455593" y="1554288"/>
            <a:ext cx="234862" cy="397907"/>
          </a:xfrm>
          <a:prstGeom prst="roundRect">
            <a:avLst>
              <a:gd name="adj" fmla="val 16667"/>
            </a:avLst>
          </a:prstGeom>
          <a:solidFill>
            <a:srgbClr val="F2917E"/>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7" name="AutoShape 32"/>
          <p:cNvSpPr>
            <a:spLocks noChangeArrowheads="1"/>
          </p:cNvSpPr>
          <p:nvPr/>
        </p:nvSpPr>
        <p:spPr bwMode="auto">
          <a:xfrm rot="5400000">
            <a:off x="1859179" y="1549263"/>
            <a:ext cx="228172" cy="397907"/>
          </a:xfrm>
          <a:prstGeom prst="roundRect">
            <a:avLst>
              <a:gd name="adj" fmla="val 16667"/>
            </a:avLst>
          </a:prstGeom>
          <a:solidFill>
            <a:srgbClr val="FFFF66"/>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8" name="AutoShape 32"/>
          <p:cNvSpPr>
            <a:spLocks noChangeArrowheads="1"/>
          </p:cNvSpPr>
          <p:nvPr/>
        </p:nvSpPr>
        <p:spPr bwMode="auto">
          <a:xfrm rot="5400000">
            <a:off x="2259433" y="1554288"/>
            <a:ext cx="234862" cy="397907"/>
          </a:xfrm>
          <a:prstGeom prst="roundRect">
            <a:avLst>
              <a:gd name="adj" fmla="val 16667"/>
            </a:avLst>
          </a:prstGeom>
          <a:solidFill>
            <a:srgbClr val="CCECFF"/>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9" name="AutoShape 32"/>
          <p:cNvSpPr>
            <a:spLocks noChangeArrowheads="1"/>
          </p:cNvSpPr>
          <p:nvPr/>
        </p:nvSpPr>
        <p:spPr bwMode="auto">
          <a:xfrm rot="5400000">
            <a:off x="2664699" y="1550943"/>
            <a:ext cx="228172" cy="397907"/>
          </a:xfrm>
          <a:prstGeom prst="roundRect">
            <a:avLst>
              <a:gd name="adj" fmla="val 16667"/>
            </a:avLst>
          </a:prstGeom>
          <a:solidFill>
            <a:srgbClr val="D5E467"/>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0" name="AutoShape 32"/>
          <p:cNvSpPr>
            <a:spLocks noChangeArrowheads="1"/>
          </p:cNvSpPr>
          <p:nvPr/>
        </p:nvSpPr>
        <p:spPr bwMode="auto">
          <a:xfrm rot="5400000">
            <a:off x="3064953" y="1555968"/>
            <a:ext cx="234862" cy="397907"/>
          </a:xfrm>
          <a:prstGeom prst="roundRect">
            <a:avLst>
              <a:gd name="adj" fmla="val 16667"/>
            </a:avLst>
          </a:prstGeom>
          <a:solidFill>
            <a:srgbClr val="FF5050"/>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1" name="AutoShape 32"/>
          <p:cNvSpPr>
            <a:spLocks noChangeArrowheads="1"/>
          </p:cNvSpPr>
          <p:nvPr/>
        </p:nvSpPr>
        <p:spPr bwMode="auto">
          <a:xfrm rot="5400000">
            <a:off x="249833" y="1564336"/>
            <a:ext cx="234862" cy="397907"/>
          </a:xfrm>
          <a:prstGeom prst="roundRect">
            <a:avLst>
              <a:gd name="adj" fmla="val 16667"/>
            </a:avLst>
          </a:prstGeom>
          <a:solidFill>
            <a:srgbClr val="CC99FF"/>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2" name="AutoShape 32"/>
          <p:cNvSpPr>
            <a:spLocks noChangeArrowheads="1"/>
          </p:cNvSpPr>
          <p:nvPr/>
        </p:nvSpPr>
        <p:spPr bwMode="auto">
          <a:xfrm rot="5400000">
            <a:off x="643385" y="1555968"/>
            <a:ext cx="234862" cy="397907"/>
          </a:xfrm>
          <a:prstGeom prst="roundRect">
            <a:avLst>
              <a:gd name="adj" fmla="val 16667"/>
            </a:avLst>
          </a:prstGeom>
          <a:solidFill>
            <a:srgbClr val="CC99FF"/>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 name="Oval 30"/>
          <p:cNvSpPr>
            <a:spLocks noChangeArrowheads="1"/>
          </p:cNvSpPr>
          <p:nvPr/>
        </p:nvSpPr>
        <p:spPr bwMode="auto">
          <a:xfrm>
            <a:off x="6559818" y="1869631"/>
            <a:ext cx="2268537" cy="2168525"/>
          </a:xfrm>
          <a:prstGeom prst="ellipse">
            <a:avLst/>
          </a:prstGeom>
          <a:noFill/>
          <a:ln w="25400">
            <a:solidFill>
              <a:srgbClr val="000000"/>
            </a:solidFill>
            <a:prstDash val="sysDot"/>
            <a:round/>
            <a:headEnd/>
            <a:tailEnd/>
          </a:ln>
          <a:effectLst/>
        </p:spPr>
        <p:txBody>
          <a:bodyPr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60" name="Group 59"/>
          <p:cNvGrpSpPr/>
          <p:nvPr/>
        </p:nvGrpSpPr>
        <p:grpSpPr>
          <a:xfrm>
            <a:off x="7286736" y="2687926"/>
            <a:ext cx="470597" cy="403609"/>
            <a:chOff x="2121877" y="3069771"/>
            <a:chExt cx="470597" cy="403609"/>
          </a:xfrm>
        </p:grpSpPr>
        <p:sp>
          <p:nvSpPr>
            <p:cNvPr id="48" name="Cross 47"/>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4" name="Cross 5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5" name="Cross 5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6" name="Cross 5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7" name="Cross 5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8" name="Cross 5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9" name="Cross 5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71" name="TextBox 70"/>
          <p:cNvSpPr txBox="1"/>
          <p:nvPr/>
        </p:nvSpPr>
        <p:spPr>
          <a:xfrm>
            <a:off x="6933369" y="1557485"/>
            <a:ext cx="1567543" cy="307777"/>
          </a:xfrm>
          <a:prstGeom prst="rect">
            <a:avLst/>
          </a:prstGeom>
          <a:noFill/>
        </p:spPr>
        <p:txBody>
          <a:bodyPr wrap="square" rtlCol="0">
            <a:spAutoFit/>
          </a:bodyPr>
          <a:lstStyle/>
          <a:p>
            <a:r>
              <a:rPr lang="en-US" sz="1400" dirty="0" smtClean="0">
                <a:solidFill>
                  <a:srgbClr val="C00000"/>
                </a:solidFill>
                <a:latin typeface="Trebuchet MS" pitchFamily="34" charset="0"/>
              </a:rPr>
              <a:t>Design Space</a:t>
            </a:r>
            <a:endParaRPr lang="en-US" sz="1400" dirty="0">
              <a:solidFill>
                <a:srgbClr val="C00000"/>
              </a:solidFill>
              <a:latin typeface="Trebuchet MS" pitchFamily="34" charset="0"/>
            </a:endParaRPr>
          </a:p>
        </p:txBody>
      </p:sp>
      <p:grpSp>
        <p:nvGrpSpPr>
          <p:cNvPr id="76" name="Group 75"/>
          <p:cNvGrpSpPr/>
          <p:nvPr/>
        </p:nvGrpSpPr>
        <p:grpSpPr>
          <a:xfrm>
            <a:off x="281354" y="2019736"/>
            <a:ext cx="1356527" cy="803868"/>
            <a:chOff x="281354" y="2522136"/>
            <a:chExt cx="1356527" cy="803868"/>
          </a:xfrm>
        </p:grpSpPr>
        <p:sp>
          <p:nvSpPr>
            <p:cNvPr id="73" name="Rectangle 72"/>
            <p:cNvSpPr/>
            <p:nvPr/>
          </p:nvSpPr>
          <p:spPr bwMode="auto">
            <a:xfrm>
              <a:off x="281354" y="2522136"/>
              <a:ext cx="1356527" cy="803868"/>
            </a:xfrm>
            <a:prstGeom prst="rect">
              <a:avLst/>
            </a:prstGeom>
            <a:noFill/>
            <a:ln w="25400" cap="flat" cmpd="sng" algn="ctr">
              <a:solidFill>
                <a:srgbClr val="CC66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5" name="TextBox 74"/>
            <p:cNvSpPr txBox="1"/>
            <p:nvPr/>
          </p:nvSpPr>
          <p:spPr>
            <a:xfrm>
              <a:off x="381837" y="2562334"/>
              <a:ext cx="1195754" cy="738664"/>
            </a:xfrm>
            <a:prstGeom prst="rect">
              <a:avLst/>
            </a:prstGeom>
            <a:noFill/>
          </p:spPr>
          <p:txBody>
            <a:bodyPr wrap="square" rtlCol="0">
              <a:spAutoFit/>
            </a:bodyPr>
            <a:lstStyle/>
            <a:p>
              <a:r>
                <a:rPr lang="en-US" sz="1400" dirty="0" smtClean="0">
                  <a:latin typeface="Trebuchet MS" pitchFamily="34" charset="0"/>
                </a:rPr>
                <a:t>P0</a:t>
              </a:r>
            </a:p>
            <a:p>
              <a:r>
                <a:rPr lang="en-US" sz="1400" dirty="0" smtClean="0">
                  <a:latin typeface="Trebuchet MS" pitchFamily="34" charset="0"/>
                </a:rPr>
                <a:t>8KB, 4-way,</a:t>
              </a:r>
            </a:p>
            <a:p>
              <a:r>
                <a:rPr lang="en-US" sz="1400" dirty="0" smtClean="0">
                  <a:latin typeface="Trebuchet MS" pitchFamily="34" charset="0"/>
                </a:rPr>
                <a:t>16B line size</a:t>
              </a:r>
              <a:endParaRPr lang="en-US" sz="1400" dirty="0">
                <a:latin typeface="Trebuchet MS" pitchFamily="34" charset="0"/>
              </a:endParaRPr>
            </a:p>
          </p:txBody>
        </p:sp>
      </p:grpSp>
      <p:grpSp>
        <p:nvGrpSpPr>
          <p:cNvPr id="104" name="Group 103"/>
          <p:cNvGrpSpPr/>
          <p:nvPr/>
        </p:nvGrpSpPr>
        <p:grpSpPr>
          <a:xfrm>
            <a:off x="283034" y="3840104"/>
            <a:ext cx="1356527" cy="803868"/>
            <a:chOff x="283034" y="3840104"/>
            <a:chExt cx="1356527" cy="803868"/>
          </a:xfrm>
        </p:grpSpPr>
        <p:sp>
          <p:nvSpPr>
            <p:cNvPr id="81" name="Rectangle 80"/>
            <p:cNvSpPr/>
            <p:nvPr/>
          </p:nvSpPr>
          <p:spPr bwMode="auto">
            <a:xfrm>
              <a:off x="283034" y="3840104"/>
              <a:ext cx="1356527" cy="803868"/>
            </a:xfrm>
            <a:prstGeom prst="rect">
              <a:avLst/>
            </a:prstGeom>
            <a:noFill/>
            <a:ln w="25400" cap="flat" cmpd="sng" algn="ctr">
              <a:solidFill>
                <a:srgbClr val="00B0F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2" name="TextBox 81"/>
            <p:cNvSpPr txBox="1"/>
            <p:nvPr/>
          </p:nvSpPr>
          <p:spPr>
            <a:xfrm>
              <a:off x="383517" y="3880302"/>
              <a:ext cx="1195754" cy="738664"/>
            </a:xfrm>
            <a:prstGeom prst="rect">
              <a:avLst/>
            </a:prstGeom>
            <a:noFill/>
          </p:spPr>
          <p:txBody>
            <a:bodyPr wrap="square" rtlCol="0">
              <a:spAutoFit/>
            </a:bodyPr>
            <a:lstStyle/>
            <a:p>
              <a:r>
                <a:rPr lang="en-US" sz="1400" dirty="0" smtClean="0">
                  <a:latin typeface="Trebuchet MS" pitchFamily="34" charset="0"/>
                </a:rPr>
                <a:t>P2</a:t>
              </a:r>
            </a:p>
            <a:p>
              <a:r>
                <a:rPr lang="en-US" sz="1400" dirty="0" smtClean="0">
                  <a:latin typeface="Trebuchet MS" pitchFamily="34" charset="0"/>
                </a:rPr>
                <a:t>2KB, 1-way,</a:t>
              </a:r>
            </a:p>
            <a:p>
              <a:r>
                <a:rPr lang="en-US" sz="1400" dirty="0" smtClean="0">
                  <a:latin typeface="Trebuchet MS" pitchFamily="34" charset="0"/>
                </a:rPr>
                <a:t>64B line size</a:t>
              </a:r>
              <a:endParaRPr lang="en-US" sz="1400" dirty="0">
                <a:latin typeface="Trebuchet MS" pitchFamily="34" charset="0"/>
              </a:endParaRPr>
            </a:p>
          </p:txBody>
        </p:sp>
      </p:grpSp>
      <p:grpSp>
        <p:nvGrpSpPr>
          <p:cNvPr id="105" name="Group 104"/>
          <p:cNvGrpSpPr/>
          <p:nvPr/>
        </p:nvGrpSpPr>
        <p:grpSpPr>
          <a:xfrm>
            <a:off x="274660" y="4746135"/>
            <a:ext cx="1356527" cy="803868"/>
            <a:chOff x="274660" y="4746135"/>
            <a:chExt cx="1356527" cy="803868"/>
          </a:xfrm>
        </p:grpSpPr>
        <p:sp>
          <p:nvSpPr>
            <p:cNvPr id="84" name="Rectangle 83"/>
            <p:cNvSpPr/>
            <p:nvPr/>
          </p:nvSpPr>
          <p:spPr bwMode="auto">
            <a:xfrm>
              <a:off x="274660" y="4746135"/>
              <a:ext cx="1356527" cy="803868"/>
            </a:xfrm>
            <a:prstGeom prst="rect">
              <a:avLst/>
            </a:prstGeom>
            <a:noFill/>
            <a:ln w="25400" cap="flat" cmpd="sng" algn="ctr">
              <a:solidFill>
                <a:srgbClr val="F2917E"/>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5" name="TextBox 84"/>
            <p:cNvSpPr txBox="1"/>
            <p:nvPr/>
          </p:nvSpPr>
          <p:spPr>
            <a:xfrm>
              <a:off x="375143" y="4786333"/>
              <a:ext cx="1195754" cy="738664"/>
            </a:xfrm>
            <a:prstGeom prst="rect">
              <a:avLst/>
            </a:prstGeom>
            <a:noFill/>
          </p:spPr>
          <p:txBody>
            <a:bodyPr wrap="square" rtlCol="0">
              <a:spAutoFit/>
            </a:bodyPr>
            <a:lstStyle/>
            <a:p>
              <a:r>
                <a:rPr lang="en-US" sz="1400" dirty="0" smtClean="0">
                  <a:latin typeface="Trebuchet MS" pitchFamily="34" charset="0"/>
                </a:rPr>
                <a:t>P3</a:t>
              </a:r>
            </a:p>
            <a:p>
              <a:r>
                <a:rPr lang="en-US" sz="1400" dirty="0" smtClean="0">
                  <a:latin typeface="Trebuchet MS" pitchFamily="34" charset="0"/>
                </a:rPr>
                <a:t>8KB, 2-way,</a:t>
              </a:r>
            </a:p>
            <a:p>
              <a:r>
                <a:rPr lang="en-US" sz="1400" dirty="0" smtClean="0">
                  <a:latin typeface="Trebuchet MS" pitchFamily="34" charset="0"/>
                </a:rPr>
                <a:t>32B line size</a:t>
              </a:r>
              <a:endParaRPr lang="en-US" sz="1400" dirty="0">
                <a:latin typeface="Trebuchet MS" pitchFamily="34" charset="0"/>
              </a:endParaRPr>
            </a:p>
          </p:txBody>
        </p:sp>
      </p:grpSp>
      <p:grpSp>
        <p:nvGrpSpPr>
          <p:cNvPr id="106" name="Group 105"/>
          <p:cNvGrpSpPr/>
          <p:nvPr/>
        </p:nvGrpSpPr>
        <p:grpSpPr>
          <a:xfrm>
            <a:off x="1940954" y="2021416"/>
            <a:ext cx="1356527" cy="803868"/>
            <a:chOff x="1940954" y="2021416"/>
            <a:chExt cx="1356527" cy="803868"/>
          </a:xfrm>
        </p:grpSpPr>
        <p:sp>
          <p:nvSpPr>
            <p:cNvPr id="87" name="Rectangle 86"/>
            <p:cNvSpPr/>
            <p:nvPr/>
          </p:nvSpPr>
          <p:spPr bwMode="auto">
            <a:xfrm>
              <a:off x="1940954" y="2021416"/>
              <a:ext cx="1356527" cy="803868"/>
            </a:xfrm>
            <a:prstGeom prst="rect">
              <a:avLst/>
            </a:prstGeom>
            <a:noFill/>
            <a:ln w="25400" cap="flat" cmpd="sng" algn="ctr">
              <a:solidFill>
                <a:srgbClr val="FFFF6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8" name="TextBox 87"/>
            <p:cNvSpPr txBox="1"/>
            <p:nvPr/>
          </p:nvSpPr>
          <p:spPr>
            <a:xfrm>
              <a:off x="1959429" y="2061614"/>
              <a:ext cx="1277762" cy="738664"/>
            </a:xfrm>
            <a:prstGeom prst="rect">
              <a:avLst/>
            </a:prstGeom>
            <a:noFill/>
          </p:spPr>
          <p:txBody>
            <a:bodyPr wrap="square" rtlCol="0">
              <a:spAutoFit/>
            </a:bodyPr>
            <a:lstStyle/>
            <a:p>
              <a:r>
                <a:rPr lang="en-US" sz="1400" dirty="0" smtClean="0">
                  <a:latin typeface="Trebuchet MS" pitchFamily="34" charset="0"/>
                </a:rPr>
                <a:t>P4</a:t>
              </a:r>
            </a:p>
            <a:p>
              <a:r>
                <a:rPr lang="en-US" sz="1400" dirty="0" smtClean="0">
                  <a:latin typeface="Trebuchet MS" pitchFamily="34" charset="0"/>
                </a:rPr>
                <a:t>64KB, 4-way,</a:t>
              </a:r>
            </a:p>
            <a:p>
              <a:r>
                <a:rPr lang="en-US" sz="1400" dirty="0" smtClean="0">
                  <a:latin typeface="Trebuchet MS" pitchFamily="34" charset="0"/>
                </a:rPr>
                <a:t>64B line size</a:t>
              </a:r>
              <a:endParaRPr lang="en-US" sz="1400" dirty="0">
                <a:latin typeface="Trebuchet MS" pitchFamily="34" charset="0"/>
              </a:endParaRPr>
            </a:p>
          </p:txBody>
        </p:sp>
      </p:grpSp>
      <p:grpSp>
        <p:nvGrpSpPr>
          <p:cNvPr id="107" name="Group 106"/>
          <p:cNvGrpSpPr/>
          <p:nvPr/>
        </p:nvGrpSpPr>
        <p:grpSpPr>
          <a:xfrm>
            <a:off x="1932580" y="2927447"/>
            <a:ext cx="1356527" cy="803868"/>
            <a:chOff x="1932580" y="2927447"/>
            <a:chExt cx="1356527" cy="803868"/>
          </a:xfrm>
        </p:grpSpPr>
        <p:sp>
          <p:nvSpPr>
            <p:cNvPr id="90" name="Rectangle 89"/>
            <p:cNvSpPr/>
            <p:nvPr/>
          </p:nvSpPr>
          <p:spPr bwMode="auto">
            <a:xfrm>
              <a:off x="1932580" y="2927447"/>
              <a:ext cx="1356527" cy="803868"/>
            </a:xfrm>
            <a:prstGeom prst="rect">
              <a:avLst/>
            </a:prstGeom>
            <a:noFill/>
            <a:ln w="25400" cap="flat" cmpd="sng" algn="ctr">
              <a:solidFill>
                <a:srgbClr val="CCEC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1" name="TextBox 90"/>
            <p:cNvSpPr txBox="1"/>
            <p:nvPr/>
          </p:nvSpPr>
          <p:spPr>
            <a:xfrm>
              <a:off x="1969477" y="2967645"/>
              <a:ext cx="1259340" cy="738664"/>
            </a:xfrm>
            <a:prstGeom prst="rect">
              <a:avLst/>
            </a:prstGeom>
            <a:noFill/>
          </p:spPr>
          <p:txBody>
            <a:bodyPr wrap="square" rtlCol="0">
              <a:spAutoFit/>
            </a:bodyPr>
            <a:lstStyle/>
            <a:p>
              <a:r>
                <a:rPr lang="en-US" sz="1400" dirty="0" smtClean="0">
                  <a:latin typeface="Trebuchet MS" pitchFamily="34" charset="0"/>
                </a:rPr>
                <a:t>P5</a:t>
              </a:r>
            </a:p>
            <a:p>
              <a:r>
                <a:rPr lang="en-US" sz="1400" dirty="0" smtClean="0">
                  <a:latin typeface="Trebuchet MS" pitchFamily="34" charset="0"/>
                </a:rPr>
                <a:t>32KB, 1-way,</a:t>
              </a:r>
            </a:p>
            <a:p>
              <a:r>
                <a:rPr lang="en-US" sz="1400" dirty="0" smtClean="0">
                  <a:latin typeface="Trebuchet MS" pitchFamily="34" charset="0"/>
                </a:rPr>
                <a:t>16B line size</a:t>
              </a:r>
              <a:endParaRPr lang="en-US" sz="1400" dirty="0">
                <a:latin typeface="Trebuchet MS" pitchFamily="34" charset="0"/>
              </a:endParaRPr>
            </a:p>
          </p:txBody>
        </p:sp>
      </p:grpSp>
      <p:grpSp>
        <p:nvGrpSpPr>
          <p:cNvPr id="108" name="Group 107"/>
          <p:cNvGrpSpPr/>
          <p:nvPr/>
        </p:nvGrpSpPr>
        <p:grpSpPr>
          <a:xfrm>
            <a:off x="1942634" y="3841784"/>
            <a:ext cx="1356527" cy="803868"/>
            <a:chOff x="1942634" y="3841784"/>
            <a:chExt cx="1356527" cy="803868"/>
          </a:xfrm>
        </p:grpSpPr>
        <p:sp>
          <p:nvSpPr>
            <p:cNvPr id="93" name="Rectangle 92"/>
            <p:cNvSpPr/>
            <p:nvPr/>
          </p:nvSpPr>
          <p:spPr bwMode="auto">
            <a:xfrm>
              <a:off x="1942634" y="3841784"/>
              <a:ext cx="1356527" cy="803868"/>
            </a:xfrm>
            <a:prstGeom prst="rect">
              <a:avLst/>
            </a:prstGeom>
            <a:noFill/>
            <a:ln w="25400" cap="flat" cmpd="sng" algn="ctr">
              <a:solidFill>
                <a:srgbClr val="CCFF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4" name="TextBox 93"/>
            <p:cNvSpPr txBox="1"/>
            <p:nvPr/>
          </p:nvSpPr>
          <p:spPr>
            <a:xfrm>
              <a:off x="2043117" y="3881982"/>
              <a:ext cx="1195754" cy="738664"/>
            </a:xfrm>
            <a:prstGeom prst="rect">
              <a:avLst/>
            </a:prstGeom>
            <a:noFill/>
          </p:spPr>
          <p:txBody>
            <a:bodyPr wrap="square" rtlCol="0">
              <a:spAutoFit/>
            </a:bodyPr>
            <a:lstStyle/>
            <a:p>
              <a:r>
                <a:rPr lang="en-US" sz="1400" dirty="0" smtClean="0">
                  <a:latin typeface="Trebuchet MS" pitchFamily="34" charset="0"/>
                </a:rPr>
                <a:t>P6</a:t>
              </a:r>
            </a:p>
            <a:p>
              <a:r>
                <a:rPr lang="en-US" sz="1400" dirty="0" smtClean="0">
                  <a:latin typeface="Trebuchet MS" pitchFamily="34" charset="0"/>
                </a:rPr>
                <a:t>4KB, 1-way,</a:t>
              </a:r>
            </a:p>
            <a:p>
              <a:r>
                <a:rPr lang="en-US" sz="1400" dirty="0" smtClean="0">
                  <a:latin typeface="Trebuchet MS" pitchFamily="34" charset="0"/>
                </a:rPr>
                <a:t>32B line size</a:t>
              </a:r>
              <a:endParaRPr lang="en-US" sz="1400" dirty="0">
                <a:latin typeface="Trebuchet MS" pitchFamily="34" charset="0"/>
              </a:endParaRPr>
            </a:p>
          </p:txBody>
        </p:sp>
      </p:grpSp>
      <p:grpSp>
        <p:nvGrpSpPr>
          <p:cNvPr id="109" name="Group 108"/>
          <p:cNvGrpSpPr/>
          <p:nvPr/>
        </p:nvGrpSpPr>
        <p:grpSpPr>
          <a:xfrm>
            <a:off x="1934260" y="4747815"/>
            <a:ext cx="1356527" cy="803868"/>
            <a:chOff x="1934260" y="4747815"/>
            <a:chExt cx="1356527" cy="803868"/>
          </a:xfrm>
        </p:grpSpPr>
        <p:sp>
          <p:nvSpPr>
            <p:cNvPr id="96" name="Rectangle 95"/>
            <p:cNvSpPr/>
            <p:nvPr/>
          </p:nvSpPr>
          <p:spPr bwMode="auto">
            <a:xfrm>
              <a:off x="1934260" y="4747815"/>
              <a:ext cx="1356527" cy="803868"/>
            </a:xfrm>
            <a:prstGeom prst="rect">
              <a:avLst/>
            </a:prstGeom>
            <a:noFill/>
            <a:ln w="25400" cap="flat" cmpd="sng" algn="ctr">
              <a:solidFill>
                <a:srgbClr val="FF5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7" name="TextBox 96"/>
            <p:cNvSpPr txBox="1"/>
            <p:nvPr/>
          </p:nvSpPr>
          <p:spPr>
            <a:xfrm>
              <a:off x="1969477" y="4788013"/>
              <a:ext cx="1261020" cy="738664"/>
            </a:xfrm>
            <a:prstGeom prst="rect">
              <a:avLst/>
            </a:prstGeom>
            <a:noFill/>
          </p:spPr>
          <p:txBody>
            <a:bodyPr wrap="square" rtlCol="0">
              <a:spAutoFit/>
            </a:bodyPr>
            <a:lstStyle/>
            <a:p>
              <a:r>
                <a:rPr lang="en-US" sz="1400" dirty="0" smtClean="0">
                  <a:latin typeface="Trebuchet MS" pitchFamily="34" charset="0"/>
                </a:rPr>
                <a:t>P7</a:t>
              </a:r>
            </a:p>
            <a:p>
              <a:r>
                <a:rPr lang="en-US" sz="1400" dirty="0" smtClean="0">
                  <a:latin typeface="Trebuchet MS" pitchFamily="34" charset="0"/>
                </a:rPr>
                <a:t>16KB, 2-way,</a:t>
              </a:r>
            </a:p>
            <a:p>
              <a:r>
                <a:rPr lang="en-US" sz="1400" dirty="0" smtClean="0">
                  <a:latin typeface="Trebuchet MS" pitchFamily="34" charset="0"/>
                </a:rPr>
                <a:t>32B line size</a:t>
              </a:r>
              <a:endParaRPr lang="en-US" sz="1400" dirty="0">
                <a:latin typeface="Trebuchet MS" pitchFamily="34" charset="0"/>
              </a:endParaRPr>
            </a:p>
          </p:txBody>
        </p:sp>
      </p:grpSp>
      <p:sp>
        <p:nvSpPr>
          <p:cNvPr id="98" name="TextBox 97"/>
          <p:cNvSpPr txBox="1"/>
          <p:nvPr/>
        </p:nvSpPr>
        <p:spPr>
          <a:xfrm>
            <a:off x="0" y="5779464"/>
            <a:ext cx="5718629" cy="646331"/>
          </a:xfrm>
          <a:prstGeom prst="rect">
            <a:avLst/>
          </a:prstGeom>
          <a:noFill/>
        </p:spPr>
        <p:txBody>
          <a:bodyPr wrap="square" rtlCol="0">
            <a:spAutoFit/>
          </a:bodyPr>
          <a:lstStyle/>
          <a:p>
            <a:r>
              <a:rPr lang="en-US" sz="1800" dirty="0" smtClean="0">
                <a:solidFill>
                  <a:srgbClr val="008000"/>
                </a:solidFill>
                <a:latin typeface="Trebuchet MS" pitchFamily="34" charset="0"/>
              </a:rPr>
              <a:t>Allow heterogeneous cores – </a:t>
            </a:r>
          </a:p>
          <a:p>
            <a:r>
              <a:rPr lang="en-US" sz="1800" dirty="0" smtClean="0">
                <a:solidFill>
                  <a:srgbClr val="008000"/>
                </a:solidFill>
                <a:latin typeface="Trebuchet MS" pitchFamily="34" charset="0"/>
              </a:rPr>
              <a:t>each core’s cache can have a different configuration</a:t>
            </a:r>
            <a:endParaRPr lang="en-US" sz="1800" dirty="0">
              <a:solidFill>
                <a:srgbClr val="008000"/>
              </a:solidFill>
              <a:latin typeface="Trebuchet MS" pitchFamily="34" charset="0"/>
            </a:endParaRPr>
          </a:p>
        </p:txBody>
      </p:sp>
      <p:sp>
        <p:nvSpPr>
          <p:cNvPr id="99" name="TextBox 98"/>
          <p:cNvSpPr txBox="1"/>
          <p:nvPr/>
        </p:nvSpPr>
        <p:spPr>
          <a:xfrm>
            <a:off x="3748035" y="1962767"/>
            <a:ext cx="2411605" cy="830997"/>
          </a:xfrm>
          <a:prstGeom prst="rect">
            <a:avLst/>
          </a:prstGeom>
          <a:noFill/>
        </p:spPr>
        <p:txBody>
          <a:bodyPr wrap="square" rtlCol="0">
            <a:spAutoFit/>
          </a:bodyPr>
          <a:lstStyle/>
          <a:p>
            <a:r>
              <a:rPr lang="en-US" sz="1600" dirty="0" smtClean="0">
                <a:solidFill>
                  <a:schemeClr val="accent6"/>
                </a:solidFill>
                <a:latin typeface="Trebuchet MS" pitchFamily="34" charset="0"/>
              </a:rPr>
              <a:t>lowest energy </a:t>
            </a:r>
          </a:p>
          <a:p>
            <a:r>
              <a:rPr lang="en-US" sz="1600" dirty="0" smtClean="0">
                <a:solidFill>
                  <a:schemeClr val="accent6"/>
                </a:solidFill>
                <a:latin typeface="Trebuchet MS" pitchFamily="34" charset="0"/>
              </a:rPr>
              <a:t>cache configuration</a:t>
            </a:r>
          </a:p>
          <a:p>
            <a:r>
              <a:rPr lang="en-US" sz="1600" dirty="0" smtClean="0">
                <a:solidFill>
                  <a:schemeClr val="accent6"/>
                </a:solidFill>
                <a:latin typeface="Trebuchet MS" pitchFamily="34" charset="0"/>
              </a:rPr>
              <a:t>for each core</a:t>
            </a:r>
            <a:endParaRPr lang="en-US" sz="1600" dirty="0">
              <a:solidFill>
                <a:schemeClr val="accent6"/>
              </a:solidFill>
              <a:latin typeface="Trebuchet MS" pitchFamily="34" charset="0"/>
            </a:endParaRPr>
          </a:p>
        </p:txBody>
      </p:sp>
      <p:grpSp>
        <p:nvGrpSpPr>
          <p:cNvPr id="103" name="Group 102"/>
          <p:cNvGrpSpPr/>
          <p:nvPr/>
        </p:nvGrpSpPr>
        <p:grpSpPr>
          <a:xfrm>
            <a:off x="264607" y="2927441"/>
            <a:ext cx="1356527" cy="803868"/>
            <a:chOff x="4957187" y="4736145"/>
            <a:chExt cx="1356527" cy="803868"/>
          </a:xfrm>
        </p:grpSpPr>
        <p:sp>
          <p:nvSpPr>
            <p:cNvPr id="101" name="Rectangle 100"/>
            <p:cNvSpPr/>
            <p:nvPr/>
          </p:nvSpPr>
          <p:spPr bwMode="auto">
            <a:xfrm>
              <a:off x="4957187" y="4736145"/>
              <a:ext cx="1356527" cy="803868"/>
            </a:xfrm>
            <a:prstGeom prst="rect">
              <a:avLst/>
            </a:prstGeom>
            <a:noFill/>
            <a:ln w="25400" cap="flat" cmpd="sng" algn="ctr">
              <a:solidFill>
                <a:srgbClr val="92D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02" name="TextBox 101"/>
            <p:cNvSpPr txBox="1"/>
            <p:nvPr/>
          </p:nvSpPr>
          <p:spPr>
            <a:xfrm>
              <a:off x="4973934" y="4776343"/>
              <a:ext cx="1279490" cy="738664"/>
            </a:xfrm>
            <a:prstGeom prst="rect">
              <a:avLst/>
            </a:prstGeom>
            <a:noFill/>
          </p:spPr>
          <p:txBody>
            <a:bodyPr wrap="square" rtlCol="0">
              <a:spAutoFit/>
            </a:bodyPr>
            <a:lstStyle/>
            <a:p>
              <a:r>
                <a:rPr lang="en-US" sz="1400" dirty="0" smtClean="0">
                  <a:latin typeface="Trebuchet MS" pitchFamily="34" charset="0"/>
                </a:rPr>
                <a:t>P1</a:t>
              </a:r>
            </a:p>
            <a:p>
              <a:r>
                <a:rPr lang="en-US" sz="1400" dirty="0" smtClean="0">
                  <a:latin typeface="Trebuchet MS" pitchFamily="34" charset="0"/>
                </a:rPr>
                <a:t>16KB, 2-way,</a:t>
              </a:r>
            </a:p>
            <a:p>
              <a:r>
                <a:rPr lang="en-US" sz="1400" dirty="0" smtClean="0">
                  <a:latin typeface="Trebuchet MS" pitchFamily="34" charset="0"/>
                </a:rPr>
                <a:t>32B line size</a:t>
              </a:r>
              <a:endParaRPr lang="en-US" sz="1400" dirty="0">
                <a:latin typeface="Trebuchet MS" pitchFamily="34" charset="0"/>
              </a:endParaRPr>
            </a:p>
          </p:txBody>
        </p:sp>
      </p:grpSp>
      <p:grpSp>
        <p:nvGrpSpPr>
          <p:cNvPr id="110" name="Group 109"/>
          <p:cNvGrpSpPr/>
          <p:nvPr/>
        </p:nvGrpSpPr>
        <p:grpSpPr>
          <a:xfrm>
            <a:off x="7630055" y="2448440"/>
            <a:ext cx="470597" cy="403609"/>
            <a:chOff x="2121877" y="3069771"/>
            <a:chExt cx="470597" cy="403609"/>
          </a:xfrm>
        </p:grpSpPr>
        <p:sp>
          <p:nvSpPr>
            <p:cNvPr id="111" name="Cross 11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2" name="Cross 11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3" name="Cross 11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4" name="Cross 11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5" name="Cross 11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6" name="Cross 11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7" name="Cross 11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18" name="Group 117"/>
          <p:cNvGrpSpPr/>
          <p:nvPr/>
        </p:nvGrpSpPr>
        <p:grpSpPr>
          <a:xfrm>
            <a:off x="7722164" y="2882194"/>
            <a:ext cx="470597" cy="403609"/>
            <a:chOff x="2121877" y="3069771"/>
            <a:chExt cx="470597" cy="403609"/>
          </a:xfrm>
        </p:grpSpPr>
        <p:sp>
          <p:nvSpPr>
            <p:cNvPr id="119" name="Cross 11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0" name="Cross 11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1" name="Cross 12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2" name="Cross 12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3" name="Cross 12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4" name="Cross 12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5" name="Cross 12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26" name="Group 125"/>
          <p:cNvGrpSpPr/>
          <p:nvPr/>
        </p:nvGrpSpPr>
        <p:grpSpPr>
          <a:xfrm>
            <a:off x="7057312" y="3352774"/>
            <a:ext cx="470597" cy="403609"/>
            <a:chOff x="2121877" y="3069771"/>
            <a:chExt cx="470597" cy="403609"/>
          </a:xfrm>
        </p:grpSpPr>
        <p:sp>
          <p:nvSpPr>
            <p:cNvPr id="127" name="Cross 12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8" name="Cross 12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9" name="Cross 12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0" name="Cross 12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1" name="Cross 13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2" name="Cross 13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3" name="Cross 13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34" name="Group 133"/>
          <p:cNvGrpSpPr/>
          <p:nvPr/>
        </p:nvGrpSpPr>
        <p:grpSpPr>
          <a:xfrm>
            <a:off x="7400631" y="3113288"/>
            <a:ext cx="470597" cy="403609"/>
            <a:chOff x="2121877" y="3069771"/>
            <a:chExt cx="470597" cy="403609"/>
          </a:xfrm>
        </p:grpSpPr>
        <p:sp>
          <p:nvSpPr>
            <p:cNvPr id="135" name="Cross 13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6" name="Cross 13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7" name="Cross 13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8" name="Cross 13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9" name="Cross 13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0" name="Cross 13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1" name="Cross 14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42" name="Group 141"/>
          <p:cNvGrpSpPr/>
          <p:nvPr/>
        </p:nvGrpSpPr>
        <p:grpSpPr>
          <a:xfrm>
            <a:off x="7492740" y="3547042"/>
            <a:ext cx="470597" cy="403609"/>
            <a:chOff x="2121877" y="3069771"/>
            <a:chExt cx="470597" cy="403609"/>
          </a:xfrm>
        </p:grpSpPr>
        <p:sp>
          <p:nvSpPr>
            <p:cNvPr id="143" name="Cross 14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4" name="Cross 14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5" name="Cross 14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6" name="Cross 14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7" name="Cross 14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8" name="Cross 14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9" name="Cross 14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50" name="Group 149"/>
          <p:cNvGrpSpPr/>
          <p:nvPr/>
        </p:nvGrpSpPr>
        <p:grpSpPr>
          <a:xfrm>
            <a:off x="6697274" y="3083189"/>
            <a:ext cx="470597" cy="403609"/>
            <a:chOff x="2121877" y="3069771"/>
            <a:chExt cx="470597" cy="403609"/>
          </a:xfrm>
        </p:grpSpPr>
        <p:sp>
          <p:nvSpPr>
            <p:cNvPr id="151" name="Cross 15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2" name="Cross 15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3" name="Cross 15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4" name="Cross 15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5" name="Cross 15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6" name="Cross 15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7" name="Cross 15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58" name="Group 157"/>
          <p:cNvGrpSpPr/>
          <p:nvPr/>
        </p:nvGrpSpPr>
        <p:grpSpPr>
          <a:xfrm>
            <a:off x="6930062" y="2140319"/>
            <a:ext cx="470597" cy="403609"/>
            <a:chOff x="2121877" y="3069771"/>
            <a:chExt cx="470597" cy="403609"/>
          </a:xfrm>
        </p:grpSpPr>
        <p:sp>
          <p:nvSpPr>
            <p:cNvPr id="159" name="Cross 15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0" name="Cross 15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1" name="Cross 16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2" name="Cross 16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3" name="Cross 16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4" name="Cross 16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5" name="Cross 16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66" name="Group 165"/>
          <p:cNvGrpSpPr/>
          <p:nvPr/>
        </p:nvGrpSpPr>
        <p:grpSpPr>
          <a:xfrm>
            <a:off x="6811156" y="2634362"/>
            <a:ext cx="470597" cy="403609"/>
            <a:chOff x="2121877" y="3069771"/>
            <a:chExt cx="470597" cy="403609"/>
          </a:xfrm>
        </p:grpSpPr>
        <p:sp>
          <p:nvSpPr>
            <p:cNvPr id="167" name="Cross 16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8" name="Cross 16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9" name="Cross 16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0" name="Cross 16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1" name="Cross 17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2" name="Cross 17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3" name="Cross 17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74" name="Group 173"/>
          <p:cNvGrpSpPr/>
          <p:nvPr/>
        </p:nvGrpSpPr>
        <p:grpSpPr>
          <a:xfrm>
            <a:off x="7402292" y="1959420"/>
            <a:ext cx="470597" cy="403609"/>
            <a:chOff x="2121877" y="3069771"/>
            <a:chExt cx="470597" cy="403609"/>
          </a:xfrm>
        </p:grpSpPr>
        <p:sp>
          <p:nvSpPr>
            <p:cNvPr id="175" name="Cross 17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6" name="Cross 17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7" name="Cross 17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8" name="Cross 17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9" name="Cross 17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0" name="Cross 17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1" name="Cross 18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82" name="Group 181"/>
          <p:cNvGrpSpPr/>
          <p:nvPr/>
        </p:nvGrpSpPr>
        <p:grpSpPr>
          <a:xfrm>
            <a:off x="7866191" y="2001288"/>
            <a:ext cx="470597" cy="403609"/>
            <a:chOff x="2121877" y="3069771"/>
            <a:chExt cx="470597" cy="403609"/>
          </a:xfrm>
        </p:grpSpPr>
        <p:sp>
          <p:nvSpPr>
            <p:cNvPr id="183" name="Cross 18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4" name="Cross 18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5" name="Cross 18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6" name="Cross 18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7" name="Cross 18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8" name="Cross 18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9" name="Cross 18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90" name="Group 189"/>
          <p:cNvGrpSpPr/>
          <p:nvPr/>
        </p:nvGrpSpPr>
        <p:grpSpPr>
          <a:xfrm>
            <a:off x="7285061" y="2274268"/>
            <a:ext cx="470597" cy="403609"/>
            <a:chOff x="2121877" y="3069771"/>
            <a:chExt cx="470597" cy="403609"/>
          </a:xfrm>
        </p:grpSpPr>
        <p:sp>
          <p:nvSpPr>
            <p:cNvPr id="191" name="Cross 19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2" name="Cross 19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3" name="Cross 19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4" name="Cross 19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5" name="Cross 19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6" name="Cross 19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7" name="Cross 19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98" name="Group 197"/>
          <p:cNvGrpSpPr/>
          <p:nvPr/>
        </p:nvGrpSpPr>
        <p:grpSpPr>
          <a:xfrm>
            <a:off x="8070507" y="2446765"/>
            <a:ext cx="470597" cy="403609"/>
            <a:chOff x="2121877" y="3069771"/>
            <a:chExt cx="470597" cy="403609"/>
          </a:xfrm>
        </p:grpSpPr>
        <p:sp>
          <p:nvSpPr>
            <p:cNvPr id="199" name="Cross 19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0" name="Cross 19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1" name="Cross 20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2" name="Cross 20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3" name="Cross 20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4" name="Cross 20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5" name="Cross 20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06" name="Group 205"/>
          <p:cNvGrpSpPr/>
          <p:nvPr/>
        </p:nvGrpSpPr>
        <p:grpSpPr>
          <a:xfrm>
            <a:off x="7492727" y="3537011"/>
            <a:ext cx="470597" cy="403609"/>
            <a:chOff x="2121877" y="3069771"/>
            <a:chExt cx="470597" cy="403609"/>
          </a:xfrm>
        </p:grpSpPr>
        <p:sp>
          <p:nvSpPr>
            <p:cNvPr id="207" name="Cross 20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8" name="Cross 20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9" name="Cross 20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0" name="Cross 20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1" name="Cross 21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2" name="Cross 21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3" name="Cross 21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14" name="Group 213"/>
          <p:cNvGrpSpPr/>
          <p:nvPr/>
        </p:nvGrpSpPr>
        <p:grpSpPr>
          <a:xfrm>
            <a:off x="7636754" y="2656105"/>
            <a:ext cx="470597" cy="403609"/>
            <a:chOff x="2121877" y="3069771"/>
            <a:chExt cx="470597" cy="403609"/>
          </a:xfrm>
        </p:grpSpPr>
        <p:sp>
          <p:nvSpPr>
            <p:cNvPr id="215" name="Cross 21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6" name="Cross 21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7" name="Cross 21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8" name="Cross 21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9" name="Cross 21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0" name="Cross 21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1" name="Cross 22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22" name="Group 221"/>
          <p:cNvGrpSpPr/>
          <p:nvPr/>
        </p:nvGrpSpPr>
        <p:grpSpPr>
          <a:xfrm>
            <a:off x="7055624" y="2929085"/>
            <a:ext cx="470597" cy="403609"/>
            <a:chOff x="2121877" y="3069771"/>
            <a:chExt cx="470597" cy="403609"/>
          </a:xfrm>
        </p:grpSpPr>
        <p:sp>
          <p:nvSpPr>
            <p:cNvPr id="223" name="Cross 22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4" name="Cross 22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5" name="Cross 22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6" name="Cross 22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7" name="Cross 22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8" name="Cross 22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9" name="Cross 22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30" name="Group 229"/>
          <p:cNvGrpSpPr/>
          <p:nvPr/>
        </p:nvGrpSpPr>
        <p:grpSpPr>
          <a:xfrm>
            <a:off x="7841070" y="3101582"/>
            <a:ext cx="470597" cy="403609"/>
            <a:chOff x="2121877" y="3069771"/>
            <a:chExt cx="470597" cy="403609"/>
          </a:xfrm>
        </p:grpSpPr>
        <p:sp>
          <p:nvSpPr>
            <p:cNvPr id="231" name="Cross 23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2" name="Cross 23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3" name="Cross 23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4" name="Cross 23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5" name="Cross 23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6" name="Cross 23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7" name="Cross 23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38" name="Group 237"/>
          <p:cNvGrpSpPr/>
          <p:nvPr/>
        </p:nvGrpSpPr>
        <p:grpSpPr>
          <a:xfrm>
            <a:off x="8172666" y="2840325"/>
            <a:ext cx="470597" cy="403609"/>
            <a:chOff x="2121877" y="3069771"/>
            <a:chExt cx="470597" cy="403609"/>
          </a:xfrm>
        </p:grpSpPr>
        <p:sp>
          <p:nvSpPr>
            <p:cNvPr id="239" name="Cross 23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0" name="Cross 23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1" name="Cross 24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2" name="Cross 24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3" name="Cross 24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4" name="Cross 24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5" name="Cross 24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46" name="Group 245"/>
          <p:cNvGrpSpPr/>
          <p:nvPr/>
        </p:nvGrpSpPr>
        <p:grpSpPr>
          <a:xfrm>
            <a:off x="7866191" y="3518589"/>
            <a:ext cx="470597" cy="403609"/>
            <a:chOff x="2121877" y="3069771"/>
            <a:chExt cx="470597" cy="403609"/>
          </a:xfrm>
        </p:grpSpPr>
        <p:sp>
          <p:nvSpPr>
            <p:cNvPr id="247" name="Cross 24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8" name="Cross 24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9" name="Cross 24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0" name="Cross 24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1" name="Cross 25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2" name="Cross 25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3" name="Cross 25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54" name="Group 253"/>
          <p:cNvGrpSpPr/>
          <p:nvPr/>
        </p:nvGrpSpPr>
        <p:grpSpPr>
          <a:xfrm>
            <a:off x="7732213" y="3243934"/>
            <a:ext cx="470597" cy="403609"/>
            <a:chOff x="2121877" y="3069771"/>
            <a:chExt cx="470597" cy="403609"/>
          </a:xfrm>
        </p:grpSpPr>
        <p:sp>
          <p:nvSpPr>
            <p:cNvPr id="255" name="Cross 25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6" name="Cross 25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7" name="Cross 25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8" name="Cross 25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9" name="Cross 25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0" name="Cross 25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1" name="Cross 26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62" name="Group 261"/>
          <p:cNvGrpSpPr/>
          <p:nvPr/>
        </p:nvGrpSpPr>
        <p:grpSpPr>
          <a:xfrm>
            <a:off x="8152569" y="3252309"/>
            <a:ext cx="470597" cy="403609"/>
            <a:chOff x="2121877" y="3069771"/>
            <a:chExt cx="470597" cy="403609"/>
          </a:xfrm>
        </p:grpSpPr>
        <p:sp>
          <p:nvSpPr>
            <p:cNvPr id="263" name="Cross 26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4" name="Cross 26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5" name="Cross 26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6" name="Cross 26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7" name="Cross 26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8" name="Cross 26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9" name="Cross 26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70" name="Group 269"/>
          <p:cNvGrpSpPr/>
          <p:nvPr/>
        </p:nvGrpSpPr>
        <p:grpSpPr>
          <a:xfrm>
            <a:off x="8315018" y="3012824"/>
            <a:ext cx="470597" cy="403609"/>
            <a:chOff x="2121877" y="3069771"/>
            <a:chExt cx="470597" cy="403609"/>
          </a:xfrm>
        </p:grpSpPr>
        <p:sp>
          <p:nvSpPr>
            <p:cNvPr id="271" name="Cross 27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2" name="Cross 27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3" name="Cross 27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4" name="Cross 27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5" name="Cross 27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6" name="Cross 27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7" name="Cross 27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78" name="Group 277"/>
          <p:cNvGrpSpPr/>
          <p:nvPr/>
        </p:nvGrpSpPr>
        <p:grpSpPr>
          <a:xfrm>
            <a:off x="8356887" y="2662806"/>
            <a:ext cx="470597" cy="403609"/>
            <a:chOff x="2121877" y="3069771"/>
            <a:chExt cx="470597" cy="403609"/>
          </a:xfrm>
        </p:grpSpPr>
        <p:sp>
          <p:nvSpPr>
            <p:cNvPr id="279" name="Cross 27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0" name="Cross 27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1" name="Cross 28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2" name="Cross 28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3" name="Cross 28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4" name="Cross 28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5" name="Cross 28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86" name="Group 285"/>
          <p:cNvGrpSpPr/>
          <p:nvPr/>
        </p:nvGrpSpPr>
        <p:grpSpPr>
          <a:xfrm>
            <a:off x="8147546" y="2242450"/>
            <a:ext cx="470597" cy="403609"/>
            <a:chOff x="2121877" y="3069771"/>
            <a:chExt cx="470597" cy="403609"/>
          </a:xfrm>
        </p:grpSpPr>
        <p:sp>
          <p:nvSpPr>
            <p:cNvPr id="287" name="Cross 28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8" name="Cross 28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9" name="Cross 28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0" name="Cross 28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1" name="Cross 29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2" name="Cross 29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3" name="Cross 29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94" name="Group 293"/>
          <p:cNvGrpSpPr/>
          <p:nvPr/>
        </p:nvGrpSpPr>
        <p:grpSpPr>
          <a:xfrm>
            <a:off x="6712307" y="2374753"/>
            <a:ext cx="470597" cy="403609"/>
            <a:chOff x="2121877" y="3069771"/>
            <a:chExt cx="470597" cy="403609"/>
          </a:xfrm>
        </p:grpSpPr>
        <p:sp>
          <p:nvSpPr>
            <p:cNvPr id="295" name="Cross 29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6" name="Cross 29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7" name="Cross 29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8" name="Cross 29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9" name="Cross 29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0" name="Cross 29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1" name="Cross 30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02" name="Group 301"/>
          <p:cNvGrpSpPr/>
          <p:nvPr/>
        </p:nvGrpSpPr>
        <p:grpSpPr>
          <a:xfrm>
            <a:off x="6643643" y="2697975"/>
            <a:ext cx="470597" cy="403609"/>
            <a:chOff x="2121877" y="3069771"/>
            <a:chExt cx="470597" cy="403609"/>
          </a:xfrm>
        </p:grpSpPr>
        <p:sp>
          <p:nvSpPr>
            <p:cNvPr id="303" name="Cross 30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4" name="Cross 30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5" name="Cross 30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6" name="Cross 30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7" name="Cross 30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8" name="Cross 30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9" name="Cross 30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10" name="Group 309"/>
          <p:cNvGrpSpPr/>
          <p:nvPr/>
        </p:nvGrpSpPr>
        <p:grpSpPr>
          <a:xfrm>
            <a:off x="6806091" y="3322648"/>
            <a:ext cx="470597" cy="403609"/>
            <a:chOff x="2121877" y="3069771"/>
            <a:chExt cx="470597" cy="403609"/>
          </a:xfrm>
        </p:grpSpPr>
        <p:sp>
          <p:nvSpPr>
            <p:cNvPr id="311" name="Cross 31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2" name="Cross 31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3" name="Cross 31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4" name="Cross 31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5" name="Cross 31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6" name="Cross 31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7" name="Cross 31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18" name="Group 317"/>
          <p:cNvGrpSpPr/>
          <p:nvPr/>
        </p:nvGrpSpPr>
        <p:grpSpPr>
          <a:xfrm>
            <a:off x="7249894" y="3575532"/>
            <a:ext cx="470597" cy="403609"/>
            <a:chOff x="2121877" y="3069771"/>
            <a:chExt cx="470597" cy="403609"/>
          </a:xfrm>
        </p:grpSpPr>
        <p:sp>
          <p:nvSpPr>
            <p:cNvPr id="319" name="Cross 31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0" name="Cross 31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1" name="Cross 32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2" name="Cross 32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3" name="Cross 32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4" name="Cross 32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5" name="Cross 32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26" name="Group 325"/>
          <p:cNvGrpSpPr/>
          <p:nvPr/>
        </p:nvGrpSpPr>
        <p:grpSpPr>
          <a:xfrm>
            <a:off x="7130988" y="2391501"/>
            <a:ext cx="470597" cy="403609"/>
            <a:chOff x="2121877" y="3069771"/>
            <a:chExt cx="470597" cy="403609"/>
          </a:xfrm>
        </p:grpSpPr>
        <p:sp>
          <p:nvSpPr>
            <p:cNvPr id="327" name="Cross 32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8" name="Cross 32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9" name="Cross 32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0" name="Cross 32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1" name="Cross 33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2" name="Cross 33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3" name="Cross 33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34" name="Group 333"/>
          <p:cNvGrpSpPr/>
          <p:nvPr/>
        </p:nvGrpSpPr>
        <p:grpSpPr>
          <a:xfrm>
            <a:off x="7675273" y="2232402"/>
            <a:ext cx="470597" cy="403609"/>
            <a:chOff x="2121877" y="3069771"/>
            <a:chExt cx="470597" cy="403609"/>
          </a:xfrm>
        </p:grpSpPr>
        <p:sp>
          <p:nvSpPr>
            <p:cNvPr id="335" name="Cross 33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6" name="Cross 33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7" name="Cross 33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8" name="Cross 33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9" name="Cross 33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0" name="Cross 33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1" name="Cross 34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42" name="Group 341"/>
          <p:cNvGrpSpPr/>
          <p:nvPr/>
        </p:nvGrpSpPr>
        <p:grpSpPr>
          <a:xfrm>
            <a:off x="7898012" y="2696301"/>
            <a:ext cx="470597" cy="403609"/>
            <a:chOff x="2121877" y="3069771"/>
            <a:chExt cx="470597" cy="403609"/>
          </a:xfrm>
        </p:grpSpPr>
        <p:sp>
          <p:nvSpPr>
            <p:cNvPr id="343" name="Cross 34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4" name="Cross 34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5" name="Cross 34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6" name="Cross 34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7" name="Cross 34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8" name="Cross 34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9" name="Cross 34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50" name="Group 349"/>
          <p:cNvGrpSpPr/>
          <p:nvPr/>
        </p:nvGrpSpPr>
        <p:grpSpPr>
          <a:xfrm>
            <a:off x="7186254" y="2004640"/>
            <a:ext cx="470597" cy="403609"/>
            <a:chOff x="2121877" y="3069771"/>
            <a:chExt cx="470597" cy="403609"/>
          </a:xfrm>
        </p:grpSpPr>
        <p:sp>
          <p:nvSpPr>
            <p:cNvPr id="351" name="Cross 35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2" name="Cross 35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3" name="Cross 35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4" name="Cross 35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5" name="Cross 35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6" name="Cross 35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7" name="Cross 35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58" name="Group 357"/>
          <p:cNvGrpSpPr/>
          <p:nvPr/>
        </p:nvGrpSpPr>
        <p:grpSpPr>
          <a:xfrm>
            <a:off x="7234820" y="2736494"/>
            <a:ext cx="470597" cy="403609"/>
            <a:chOff x="2121877" y="3069771"/>
            <a:chExt cx="470597" cy="403609"/>
          </a:xfrm>
        </p:grpSpPr>
        <p:sp>
          <p:nvSpPr>
            <p:cNvPr id="359" name="Cross 35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0" name="Cross 35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1" name="Cross 36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2" name="Cross 36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3" name="Cross 36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4" name="Cross 36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5" name="Cross 36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66" name="Group 365"/>
          <p:cNvGrpSpPr/>
          <p:nvPr/>
        </p:nvGrpSpPr>
        <p:grpSpPr>
          <a:xfrm>
            <a:off x="7648477" y="3572182"/>
            <a:ext cx="470597" cy="403609"/>
            <a:chOff x="2121877" y="3069771"/>
            <a:chExt cx="470597" cy="403609"/>
          </a:xfrm>
        </p:grpSpPr>
        <p:sp>
          <p:nvSpPr>
            <p:cNvPr id="367" name="Cross 36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8" name="Cross 36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9" name="Cross 36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0" name="Cross 36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1" name="Cross 37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2" name="Cross 37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3" name="Cross 37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74" name="Group 373"/>
          <p:cNvGrpSpPr/>
          <p:nvPr/>
        </p:nvGrpSpPr>
        <p:grpSpPr>
          <a:xfrm>
            <a:off x="8222908" y="2468538"/>
            <a:ext cx="470597" cy="403609"/>
            <a:chOff x="2121877" y="3069771"/>
            <a:chExt cx="470597" cy="403609"/>
          </a:xfrm>
        </p:grpSpPr>
        <p:sp>
          <p:nvSpPr>
            <p:cNvPr id="375" name="Cross 37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6" name="Cross 37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7" name="Cross 37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8" name="Cross 37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9" name="Cross 37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0" name="Cross 37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1" name="Cross 38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391" name="TextBox 390"/>
          <p:cNvSpPr txBox="1"/>
          <p:nvPr/>
        </p:nvSpPr>
        <p:spPr>
          <a:xfrm>
            <a:off x="5275382" y="4486580"/>
            <a:ext cx="3548743" cy="923330"/>
          </a:xfrm>
          <a:prstGeom prst="rect">
            <a:avLst/>
          </a:prstGeom>
          <a:noFill/>
        </p:spPr>
        <p:txBody>
          <a:bodyPr wrap="square" rtlCol="0">
            <a:spAutoFit/>
          </a:bodyPr>
          <a:lstStyle/>
          <a:p>
            <a:r>
              <a:rPr lang="en-US" sz="1800" dirty="0" smtClean="0">
                <a:solidFill>
                  <a:srgbClr val="C00000"/>
                </a:solidFill>
                <a:latin typeface="Trebuchet MS" pitchFamily="34" charset="0"/>
              </a:rPr>
              <a:t>Number of configurations to explore grows </a:t>
            </a:r>
            <a:r>
              <a:rPr lang="en-US" sz="1800" u="sng" dirty="0" smtClean="0">
                <a:solidFill>
                  <a:srgbClr val="C00000"/>
                </a:solidFill>
                <a:latin typeface="Trebuchet MS" pitchFamily="34" charset="0"/>
              </a:rPr>
              <a:t>exponentially</a:t>
            </a:r>
            <a:r>
              <a:rPr lang="en-US" sz="1800" dirty="0" smtClean="0">
                <a:solidFill>
                  <a:srgbClr val="C00000"/>
                </a:solidFill>
                <a:latin typeface="Trebuchet MS" pitchFamily="34" charset="0"/>
              </a:rPr>
              <a:t> with the number of processors</a:t>
            </a:r>
            <a:endParaRPr lang="en-US" sz="1800" dirty="0">
              <a:solidFill>
                <a:srgbClr val="C00000"/>
              </a:solidFill>
              <a:latin typeface="Trebuchet MS" pitchFamily="34" charset="0"/>
            </a:endParaRPr>
          </a:p>
        </p:txBody>
      </p:sp>
      <p:cxnSp>
        <p:nvCxnSpPr>
          <p:cNvPr id="393" name="Straight Arrow Connector 392"/>
          <p:cNvCxnSpPr/>
          <p:nvPr/>
        </p:nvCxnSpPr>
        <p:spPr bwMode="auto">
          <a:xfrm flipV="1">
            <a:off x="3949002" y="5265336"/>
            <a:ext cx="1266093" cy="442129"/>
          </a:xfrm>
          <a:prstGeom prst="straightConnector1">
            <a:avLst/>
          </a:prstGeom>
          <a:solidFill>
            <a:schemeClr val="accent1"/>
          </a:solidFill>
          <a:ln w="22225" cap="flat" cmpd="sng" algn="ctr">
            <a:solidFill>
              <a:srgbClr val="C00000"/>
            </a:solidFill>
            <a:prstDash val="solid"/>
            <a:round/>
            <a:headEnd type="none" w="med" len="med"/>
            <a:tailEnd type="arrow"/>
          </a:ln>
          <a:effectLst/>
        </p:spPr>
      </p:cxnSp>
      <p:grpSp>
        <p:nvGrpSpPr>
          <p:cNvPr id="394" name="Group 393"/>
          <p:cNvGrpSpPr/>
          <p:nvPr/>
        </p:nvGrpSpPr>
        <p:grpSpPr>
          <a:xfrm>
            <a:off x="170827" y="1553002"/>
            <a:ext cx="793820" cy="369332"/>
            <a:chOff x="330481" y="740218"/>
            <a:chExt cx="793820" cy="369332"/>
          </a:xfrm>
        </p:grpSpPr>
        <p:sp>
          <p:nvSpPr>
            <p:cNvPr id="62" name="Rounded Rectangle 61"/>
            <p:cNvSpPr/>
            <p:nvPr/>
          </p:nvSpPr>
          <p:spPr bwMode="auto">
            <a:xfrm>
              <a:off x="330481" y="780421"/>
              <a:ext cx="793820" cy="301441"/>
            </a:xfrm>
            <a:prstGeom prst="roundRect">
              <a:avLst/>
            </a:prstGeom>
            <a:solidFill>
              <a:srgbClr val="9933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2" name="TextBox 381"/>
            <p:cNvSpPr txBox="1"/>
            <p:nvPr/>
          </p:nvSpPr>
          <p:spPr>
            <a:xfrm>
              <a:off x="377373" y="740218"/>
              <a:ext cx="667657" cy="369332"/>
            </a:xfrm>
            <a:prstGeom prst="rect">
              <a:avLst/>
            </a:prstGeom>
            <a:noFill/>
          </p:spPr>
          <p:txBody>
            <a:bodyPr wrap="square" rtlCol="0">
              <a:spAutoFit/>
            </a:bodyPr>
            <a:lstStyle/>
            <a:p>
              <a:r>
                <a:rPr lang="en-US" sz="1800" b="1" dirty="0" smtClean="0">
                  <a:solidFill>
                    <a:schemeClr val="bg1"/>
                  </a:solidFill>
                  <a:latin typeface="Times New Roman" pitchFamily="18" charset="0"/>
                  <a:cs typeface="Times New Roman" pitchFamily="18" charset="0"/>
                </a:rPr>
                <a:t>App</a:t>
              </a:r>
              <a:endParaRPr lang="en-US" sz="1800" b="1" dirty="0">
                <a:solidFill>
                  <a:schemeClr val="bg1"/>
                </a:solidFill>
                <a:latin typeface="Times New Roman" pitchFamily="18" charset="0"/>
                <a:cs typeface="Times New Roman" pitchFamily="18" charset="0"/>
              </a:endParaRPr>
            </a:p>
          </p:txBody>
        </p:sp>
      </p:grpSp>
      <p:sp>
        <p:nvSpPr>
          <p:cNvPr id="383" name="TextBox 382"/>
          <p:cNvSpPr txBox="1"/>
          <p:nvPr/>
        </p:nvSpPr>
        <p:spPr>
          <a:xfrm>
            <a:off x="203199" y="1654630"/>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P0</a:t>
            </a:r>
            <a:endParaRPr lang="en-US" sz="1000" b="1" dirty="0">
              <a:solidFill>
                <a:schemeClr val="bg1"/>
              </a:solidFill>
              <a:latin typeface="Times New Roman" pitchFamily="18" charset="0"/>
              <a:cs typeface="Times New Roman" pitchFamily="18" charset="0"/>
            </a:endParaRPr>
          </a:p>
        </p:txBody>
      </p:sp>
      <p:sp>
        <p:nvSpPr>
          <p:cNvPr id="384" name="TextBox 383"/>
          <p:cNvSpPr txBox="1"/>
          <p:nvPr/>
        </p:nvSpPr>
        <p:spPr>
          <a:xfrm>
            <a:off x="558799" y="1632857"/>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P1</a:t>
            </a:r>
            <a:endParaRPr lang="en-US" sz="1000" b="1" dirty="0">
              <a:solidFill>
                <a:schemeClr val="bg1"/>
              </a:solidFill>
              <a:latin typeface="Times New Roman" pitchFamily="18" charset="0"/>
              <a:cs typeface="Times New Roman" pitchFamily="18" charset="0"/>
            </a:endParaRPr>
          </a:p>
        </p:txBody>
      </p:sp>
      <p:sp>
        <p:nvSpPr>
          <p:cNvPr id="385" name="TextBox 384"/>
          <p:cNvSpPr txBox="1"/>
          <p:nvPr/>
        </p:nvSpPr>
        <p:spPr>
          <a:xfrm>
            <a:off x="1001479" y="1625603"/>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P2</a:t>
            </a:r>
            <a:endParaRPr lang="en-US" sz="1000" b="1" dirty="0">
              <a:solidFill>
                <a:schemeClr val="bg1"/>
              </a:solidFill>
              <a:latin typeface="Times New Roman" pitchFamily="18" charset="0"/>
              <a:cs typeface="Times New Roman" pitchFamily="18" charset="0"/>
            </a:endParaRPr>
          </a:p>
        </p:txBody>
      </p:sp>
      <p:sp>
        <p:nvSpPr>
          <p:cNvPr id="386" name="TextBox 385"/>
          <p:cNvSpPr txBox="1"/>
          <p:nvPr/>
        </p:nvSpPr>
        <p:spPr>
          <a:xfrm>
            <a:off x="1386103" y="1618349"/>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P3</a:t>
            </a:r>
            <a:endParaRPr lang="en-US" sz="1000" b="1" dirty="0">
              <a:solidFill>
                <a:schemeClr val="bg1"/>
              </a:solidFill>
              <a:latin typeface="Times New Roman" pitchFamily="18" charset="0"/>
              <a:cs typeface="Times New Roman" pitchFamily="18" charset="0"/>
            </a:endParaRPr>
          </a:p>
        </p:txBody>
      </p:sp>
      <p:sp>
        <p:nvSpPr>
          <p:cNvPr id="387" name="TextBox 386"/>
          <p:cNvSpPr txBox="1"/>
          <p:nvPr/>
        </p:nvSpPr>
        <p:spPr>
          <a:xfrm>
            <a:off x="1814269" y="1625609"/>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P4</a:t>
            </a:r>
            <a:endParaRPr lang="en-US" sz="1000" b="1" dirty="0">
              <a:solidFill>
                <a:schemeClr val="bg1"/>
              </a:solidFill>
              <a:latin typeface="Times New Roman" pitchFamily="18" charset="0"/>
              <a:cs typeface="Times New Roman" pitchFamily="18" charset="0"/>
            </a:endParaRPr>
          </a:p>
        </p:txBody>
      </p:sp>
      <p:sp>
        <p:nvSpPr>
          <p:cNvPr id="388" name="TextBox 387"/>
          <p:cNvSpPr txBox="1"/>
          <p:nvPr/>
        </p:nvSpPr>
        <p:spPr>
          <a:xfrm>
            <a:off x="2184379" y="1618355"/>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P5</a:t>
            </a:r>
            <a:endParaRPr lang="en-US" sz="1000" b="1" dirty="0">
              <a:solidFill>
                <a:schemeClr val="bg1"/>
              </a:solidFill>
              <a:latin typeface="Times New Roman" pitchFamily="18" charset="0"/>
              <a:cs typeface="Times New Roman" pitchFamily="18" charset="0"/>
            </a:endParaRPr>
          </a:p>
        </p:txBody>
      </p:sp>
      <p:sp>
        <p:nvSpPr>
          <p:cNvPr id="389" name="TextBox 388"/>
          <p:cNvSpPr txBox="1"/>
          <p:nvPr/>
        </p:nvSpPr>
        <p:spPr>
          <a:xfrm>
            <a:off x="2612545" y="1625615"/>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P6</a:t>
            </a:r>
            <a:endParaRPr lang="en-US" sz="1000" b="1" dirty="0">
              <a:solidFill>
                <a:schemeClr val="bg1"/>
              </a:solidFill>
              <a:latin typeface="Times New Roman" pitchFamily="18" charset="0"/>
              <a:cs typeface="Times New Roman" pitchFamily="18" charset="0"/>
            </a:endParaRPr>
          </a:p>
        </p:txBody>
      </p:sp>
      <p:sp>
        <p:nvSpPr>
          <p:cNvPr id="390" name="TextBox 389"/>
          <p:cNvSpPr txBox="1"/>
          <p:nvPr/>
        </p:nvSpPr>
        <p:spPr>
          <a:xfrm>
            <a:off x="3026197" y="1618361"/>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P7</a:t>
            </a:r>
            <a:endParaRPr lang="en-US" sz="1000" b="1" dirty="0">
              <a:solidFill>
                <a:schemeClr val="bg1"/>
              </a:solidFill>
              <a:latin typeface="Times New Roman" pitchFamily="18" charset="0"/>
              <a:cs typeface="Times New Roman" pitchFamily="18" charset="0"/>
            </a:endParaRPr>
          </a:p>
        </p:txBody>
      </p:sp>
      <p:sp>
        <p:nvSpPr>
          <p:cNvPr id="392" name="TextBox 391"/>
          <p:cNvSpPr txBox="1"/>
          <p:nvPr/>
        </p:nvSpPr>
        <p:spPr>
          <a:xfrm>
            <a:off x="159657" y="1291771"/>
            <a:ext cx="1669143" cy="307777"/>
          </a:xfrm>
          <a:prstGeom prst="rect">
            <a:avLst/>
          </a:prstGeom>
          <a:noFill/>
        </p:spPr>
        <p:txBody>
          <a:bodyPr wrap="square" rtlCol="0">
            <a:spAutoFit/>
          </a:bodyPr>
          <a:lstStyle/>
          <a:p>
            <a:pPr algn="l"/>
            <a:r>
              <a:rPr lang="en-US" sz="1400" dirty="0" smtClean="0">
                <a:latin typeface="Trebuchet MS" pitchFamily="34" charset="0"/>
              </a:rPr>
              <a:t>Processors:</a:t>
            </a:r>
            <a:endParaRPr lang="en-US" sz="1400" dirty="0">
              <a:latin typeface="Trebuchet MS"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394"/>
                                        </p:tgtEl>
                                      </p:cBhvr>
                                    </p:animEffect>
                                    <p:set>
                                      <p:cBhvr>
                                        <p:cTn id="7" dur="1" fill="hold">
                                          <p:stCondLst>
                                            <p:cond delay="499"/>
                                          </p:stCondLst>
                                        </p:cTn>
                                        <p:tgtEl>
                                          <p:spTgt spid="394"/>
                                        </p:tgtEl>
                                        <p:attrNameLst>
                                          <p:attrName>style.visibility</p:attrName>
                                        </p:attrNameLst>
                                      </p:cBhvr>
                                      <p:to>
                                        <p:strVal val="hidden"/>
                                      </p:to>
                                    </p:set>
                                  </p:childTnLst>
                                </p:cTn>
                              </p:par>
                              <p:par>
                                <p:cTn id="8" presetID="9" presetClass="entr" presetSubtype="0" fill="hold" grpId="0" nodeType="withEffect">
                                  <p:stCondLst>
                                    <p:cond delay="0"/>
                                  </p:stCondLst>
                                  <p:childTnLst>
                                    <p:set>
                                      <p:cBhvr>
                                        <p:cTn id="9" dur="1" fill="hold">
                                          <p:stCondLst>
                                            <p:cond delay="0"/>
                                          </p:stCondLst>
                                        </p:cTn>
                                        <p:tgtEl>
                                          <p:spTgt spid="392"/>
                                        </p:tgtEl>
                                        <p:attrNameLst>
                                          <p:attrName>style.visibility</p:attrName>
                                        </p:attrNameLst>
                                      </p:cBhvr>
                                      <p:to>
                                        <p:strVal val="visible"/>
                                      </p:to>
                                    </p:set>
                                    <p:animEffect transition="in" filter="dissolve">
                                      <p:cBhvr>
                                        <p:cTn id="10" dur="500"/>
                                        <p:tgtEl>
                                          <p:spTgt spid="392"/>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383"/>
                                        </p:tgtEl>
                                        <p:attrNameLst>
                                          <p:attrName>style.visibility</p:attrName>
                                        </p:attrNameLst>
                                      </p:cBhvr>
                                      <p:to>
                                        <p:strVal val="visible"/>
                                      </p:to>
                                    </p:set>
                                  </p:childTnLst>
                                </p:cTn>
                              </p:par>
                              <p:par>
                                <p:cTn id="13" presetID="9" presetClass="entr" presetSubtype="0" fill="hold" grpId="0" nodeType="withEffect">
                                  <p:stCondLst>
                                    <p:cond delay="0"/>
                                  </p:stCondLst>
                                  <p:childTnLst>
                                    <p:set>
                                      <p:cBhvr>
                                        <p:cTn id="14" dur="1" fill="hold">
                                          <p:stCondLst>
                                            <p:cond delay="0"/>
                                          </p:stCondLst>
                                        </p:cTn>
                                        <p:tgtEl>
                                          <p:spTgt spid="99"/>
                                        </p:tgtEl>
                                        <p:attrNameLst>
                                          <p:attrName>style.visibility</p:attrName>
                                        </p:attrNameLst>
                                      </p:cBhvr>
                                      <p:to>
                                        <p:strVal val="visible"/>
                                      </p:to>
                                    </p:set>
                                    <p:animEffect transition="in" filter="dissolve">
                                      <p:cBhvr>
                                        <p:cTn id="15" dur="500"/>
                                        <p:tgtEl>
                                          <p:spTgt spid="99"/>
                                        </p:tgtEl>
                                      </p:cBhvr>
                                    </p:animEffect>
                                  </p:childTnLst>
                                </p:cTn>
                              </p:par>
                              <p:par>
                                <p:cTn id="16" presetID="22" presetClass="entr" presetSubtype="1" fill="hold" nodeType="withEffect">
                                  <p:stCondLst>
                                    <p:cond delay="0"/>
                                  </p:stCondLst>
                                  <p:childTnLst>
                                    <p:set>
                                      <p:cBhvr>
                                        <p:cTn id="17" dur="1" fill="hold">
                                          <p:stCondLst>
                                            <p:cond delay="0"/>
                                          </p:stCondLst>
                                        </p:cTn>
                                        <p:tgtEl>
                                          <p:spTgt spid="76"/>
                                        </p:tgtEl>
                                        <p:attrNameLst>
                                          <p:attrName>style.visibility</p:attrName>
                                        </p:attrNameLst>
                                      </p:cBhvr>
                                      <p:to>
                                        <p:strVal val="visible"/>
                                      </p:to>
                                    </p:set>
                                    <p:animEffect transition="in" filter="wipe(up)">
                                      <p:cBhvr>
                                        <p:cTn id="18" dur="500"/>
                                        <p:tgtEl>
                                          <p:spTgt spid="76"/>
                                        </p:tgtEl>
                                      </p:cBhvr>
                                    </p:animEffect>
                                  </p:childTnLst>
                                </p:cTn>
                              </p:par>
                              <p:par>
                                <p:cTn id="19" presetID="1" presetClass="emph" presetSubtype="2" fill="hold" nodeType="withEffect">
                                  <p:stCondLst>
                                    <p:cond delay="0"/>
                                  </p:stCondLst>
                                  <p:childTnLst>
                                    <p:animClr clrSpc="rgb" dir="cw">
                                      <p:cBhvr>
                                        <p:cTn id="20" dur="1000" fill="hold"/>
                                        <p:tgtEl>
                                          <p:spTgt spid="22"/>
                                        </p:tgtEl>
                                        <p:attrNameLst>
                                          <p:attrName>fillcolor</p:attrName>
                                        </p:attrNameLst>
                                      </p:cBhvr>
                                      <p:to>
                                        <a:schemeClr val="folHlink"/>
                                      </p:to>
                                    </p:animClr>
                                    <p:set>
                                      <p:cBhvr>
                                        <p:cTn id="21" dur="1000" fill="hold"/>
                                        <p:tgtEl>
                                          <p:spTgt spid="22"/>
                                        </p:tgtEl>
                                        <p:attrNameLst>
                                          <p:attrName>fill.type</p:attrName>
                                        </p:attrNameLst>
                                      </p:cBhvr>
                                      <p:to>
                                        <p:strVal val="solid"/>
                                      </p:to>
                                    </p:set>
                                    <p:set>
                                      <p:cBhvr>
                                        <p:cTn id="22" dur="1000" fill="hold"/>
                                        <p:tgtEl>
                                          <p:spTgt spid="22"/>
                                        </p:tgtEl>
                                        <p:attrNameLst>
                                          <p:attrName>fill.on</p:attrName>
                                        </p:attrNameLst>
                                      </p:cBhvr>
                                      <p:to>
                                        <p:strVal val="true"/>
                                      </p:to>
                                    </p:set>
                                  </p:childTnLst>
                                </p:cTn>
                              </p:par>
                              <p:par>
                                <p:cTn id="23" presetID="22" presetClass="entr" presetSubtype="1" fill="hold" nodeType="withEffect">
                                  <p:stCondLst>
                                    <p:cond delay="0"/>
                                  </p:stCondLst>
                                  <p:childTnLst>
                                    <p:set>
                                      <p:cBhvr>
                                        <p:cTn id="24" dur="1" fill="hold">
                                          <p:stCondLst>
                                            <p:cond delay="0"/>
                                          </p:stCondLst>
                                        </p:cTn>
                                        <p:tgtEl>
                                          <p:spTgt spid="103"/>
                                        </p:tgtEl>
                                        <p:attrNameLst>
                                          <p:attrName>style.visibility</p:attrName>
                                        </p:attrNameLst>
                                      </p:cBhvr>
                                      <p:to>
                                        <p:strVal val="visible"/>
                                      </p:to>
                                    </p:set>
                                    <p:animEffect transition="in" filter="wipe(up)">
                                      <p:cBhvr>
                                        <p:cTn id="25" dur="500"/>
                                        <p:tgtEl>
                                          <p:spTgt spid="103"/>
                                        </p:tgtEl>
                                      </p:cBhvr>
                                    </p:animEffect>
                                  </p:childTnLst>
                                </p:cTn>
                              </p:par>
                              <p:par>
                                <p:cTn id="26" presetID="55" presetClass="entr" presetSubtype="0" fill="hold" grpId="0" nodeType="withEffect">
                                  <p:stCondLst>
                                    <p:cond delay="0"/>
                                  </p:stCondLst>
                                  <p:childTnLst>
                                    <p:set>
                                      <p:cBhvr>
                                        <p:cTn id="27" dur="1" fill="hold">
                                          <p:stCondLst>
                                            <p:cond delay="0"/>
                                          </p:stCondLst>
                                        </p:cTn>
                                        <p:tgtEl>
                                          <p:spTgt spid="98">
                                            <p:txEl>
                                              <p:pRg st="0" end="0"/>
                                            </p:txEl>
                                          </p:spTgt>
                                        </p:tgtEl>
                                        <p:attrNameLst>
                                          <p:attrName>style.visibility</p:attrName>
                                        </p:attrNameLst>
                                      </p:cBhvr>
                                      <p:to>
                                        <p:strVal val="visible"/>
                                      </p:to>
                                    </p:set>
                                    <p:anim calcmode="lin" valueType="num">
                                      <p:cBhvr>
                                        <p:cTn id="28" dur="1000" fill="hold"/>
                                        <p:tgtEl>
                                          <p:spTgt spid="98">
                                            <p:txEl>
                                              <p:pRg st="0" end="0"/>
                                            </p:txEl>
                                          </p:spTgt>
                                        </p:tgtEl>
                                        <p:attrNameLst>
                                          <p:attrName>ppt_w</p:attrName>
                                        </p:attrNameLst>
                                      </p:cBhvr>
                                      <p:tavLst>
                                        <p:tav tm="0">
                                          <p:val>
                                            <p:strVal val="#ppt_w*0.70"/>
                                          </p:val>
                                        </p:tav>
                                        <p:tav tm="100000">
                                          <p:val>
                                            <p:strVal val="#ppt_w"/>
                                          </p:val>
                                        </p:tav>
                                      </p:tavLst>
                                    </p:anim>
                                    <p:anim calcmode="lin" valueType="num">
                                      <p:cBhvr>
                                        <p:cTn id="29" dur="1000" fill="hold"/>
                                        <p:tgtEl>
                                          <p:spTgt spid="98">
                                            <p:txEl>
                                              <p:pRg st="0" end="0"/>
                                            </p:txEl>
                                          </p:spTgt>
                                        </p:tgtEl>
                                        <p:attrNameLst>
                                          <p:attrName>ppt_h</p:attrName>
                                        </p:attrNameLst>
                                      </p:cBhvr>
                                      <p:tavLst>
                                        <p:tav tm="0">
                                          <p:val>
                                            <p:strVal val="#ppt_h"/>
                                          </p:val>
                                        </p:tav>
                                        <p:tav tm="100000">
                                          <p:val>
                                            <p:strVal val="#ppt_h"/>
                                          </p:val>
                                        </p:tav>
                                      </p:tavLst>
                                    </p:anim>
                                    <p:animEffect transition="in" filter="fade">
                                      <p:cBhvr>
                                        <p:cTn id="30" dur="1000"/>
                                        <p:tgtEl>
                                          <p:spTgt spid="98">
                                            <p:txEl>
                                              <p:pRg st="0" end="0"/>
                                            </p:txEl>
                                          </p:spTgt>
                                        </p:tgtEl>
                                      </p:cBhvr>
                                    </p:animEffect>
                                  </p:childTnLst>
                                </p:cTn>
                              </p:par>
                              <p:par>
                                <p:cTn id="31" presetID="55" presetClass="entr" presetSubtype="0" fill="hold" grpId="0" nodeType="withEffect">
                                  <p:stCondLst>
                                    <p:cond delay="0"/>
                                  </p:stCondLst>
                                  <p:childTnLst>
                                    <p:set>
                                      <p:cBhvr>
                                        <p:cTn id="32" dur="1" fill="hold">
                                          <p:stCondLst>
                                            <p:cond delay="0"/>
                                          </p:stCondLst>
                                        </p:cTn>
                                        <p:tgtEl>
                                          <p:spTgt spid="98">
                                            <p:txEl>
                                              <p:pRg st="1" end="1"/>
                                            </p:txEl>
                                          </p:spTgt>
                                        </p:tgtEl>
                                        <p:attrNameLst>
                                          <p:attrName>style.visibility</p:attrName>
                                        </p:attrNameLst>
                                      </p:cBhvr>
                                      <p:to>
                                        <p:strVal val="visible"/>
                                      </p:to>
                                    </p:set>
                                    <p:anim calcmode="lin" valueType="num">
                                      <p:cBhvr>
                                        <p:cTn id="33" dur="1000" fill="hold"/>
                                        <p:tgtEl>
                                          <p:spTgt spid="98">
                                            <p:txEl>
                                              <p:pRg st="1" end="1"/>
                                            </p:txEl>
                                          </p:spTgt>
                                        </p:tgtEl>
                                        <p:attrNameLst>
                                          <p:attrName>ppt_w</p:attrName>
                                        </p:attrNameLst>
                                      </p:cBhvr>
                                      <p:tavLst>
                                        <p:tav tm="0">
                                          <p:val>
                                            <p:strVal val="#ppt_w*0.70"/>
                                          </p:val>
                                        </p:tav>
                                        <p:tav tm="100000">
                                          <p:val>
                                            <p:strVal val="#ppt_w"/>
                                          </p:val>
                                        </p:tav>
                                      </p:tavLst>
                                    </p:anim>
                                    <p:anim calcmode="lin" valueType="num">
                                      <p:cBhvr>
                                        <p:cTn id="34" dur="1000" fill="hold"/>
                                        <p:tgtEl>
                                          <p:spTgt spid="98">
                                            <p:txEl>
                                              <p:pRg st="1" end="1"/>
                                            </p:txEl>
                                          </p:spTgt>
                                        </p:tgtEl>
                                        <p:attrNameLst>
                                          <p:attrName>ppt_h</p:attrName>
                                        </p:attrNameLst>
                                      </p:cBhvr>
                                      <p:tavLst>
                                        <p:tav tm="0">
                                          <p:val>
                                            <p:strVal val="#ppt_h"/>
                                          </p:val>
                                        </p:tav>
                                        <p:tav tm="100000">
                                          <p:val>
                                            <p:strVal val="#ppt_h"/>
                                          </p:val>
                                        </p:tav>
                                      </p:tavLst>
                                    </p:anim>
                                    <p:animEffect transition="in" filter="fade">
                                      <p:cBhvr>
                                        <p:cTn id="35" dur="1000"/>
                                        <p:tgtEl>
                                          <p:spTgt spid="98">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71"/>
                                        </p:tgtEl>
                                        <p:attrNameLst>
                                          <p:attrName>style.visibility</p:attrName>
                                        </p:attrNameLst>
                                      </p:cBhvr>
                                      <p:to>
                                        <p:strVal val="visible"/>
                                      </p:to>
                                    </p:set>
                                    <p:animEffect transition="in" filter="dissolve">
                                      <p:cBhvr>
                                        <p:cTn id="40" dur="500"/>
                                        <p:tgtEl>
                                          <p:spTgt spid="71"/>
                                        </p:tgtEl>
                                      </p:cBhvr>
                                    </p:animEffect>
                                  </p:childTnLst>
                                </p:cTn>
                              </p:par>
                              <p:par>
                                <p:cTn id="41" presetID="9" presetClass="entr" presetSubtype="0" fill="hold" nodeType="withEffect">
                                  <p:stCondLst>
                                    <p:cond delay="0"/>
                                  </p:stCondLst>
                                  <p:childTnLst>
                                    <p:set>
                                      <p:cBhvr>
                                        <p:cTn id="42" dur="1" fill="hold">
                                          <p:stCondLst>
                                            <p:cond delay="0"/>
                                          </p:stCondLst>
                                        </p:cTn>
                                        <p:tgtEl>
                                          <p:spTgt spid="60"/>
                                        </p:tgtEl>
                                        <p:attrNameLst>
                                          <p:attrName>style.visibility</p:attrName>
                                        </p:attrNameLst>
                                      </p:cBhvr>
                                      <p:to>
                                        <p:strVal val="visible"/>
                                      </p:to>
                                    </p:set>
                                    <p:animEffect transition="in" filter="dissolve">
                                      <p:cBhvr>
                                        <p:cTn id="43" dur="500"/>
                                        <p:tgtEl>
                                          <p:spTgt spid="60"/>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dissolve">
                                      <p:cBhvr>
                                        <p:cTn id="46" dur="500"/>
                                        <p:tgtEl>
                                          <p:spTgt spid="43"/>
                                        </p:tgtEl>
                                      </p:cBhvr>
                                    </p:animEffect>
                                  </p:childTnLst>
                                </p:cTn>
                              </p:par>
                            </p:childTnLst>
                          </p:cTn>
                        </p:par>
                        <p:par>
                          <p:cTn id="47" fill="hold">
                            <p:stCondLst>
                              <p:cond delay="500"/>
                            </p:stCondLst>
                            <p:childTnLst>
                              <p:par>
                                <p:cTn id="48" presetID="9" presetClass="entr" presetSubtype="0" fill="hold" nodeType="afterEffect">
                                  <p:stCondLst>
                                    <p:cond delay="0"/>
                                  </p:stCondLst>
                                  <p:childTnLst>
                                    <p:set>
                                      <p:cBhvr>
                                        <p:cTn id="49" dur="1" fill="hold">
                                          <p:stCondLst>
                                            <p:cond delay="0"/>
                                          </p:stCondLst>
                                        </p:cTn>
                                        <p:tgtEl>
                                          <p:spTgt spid="118"/>
                                        </p:tgtEl>
                                        <p:attrNameLst>
                                          <p:attrName>style.visibility</p:attrName>
                                        </p:attrNameLst>
                                      </p:cBhvr>
                                      <p:to>
                                        <p:strVal val="visible"/>
                                      </p:to>
                                    </p:set>
                                    <p:animEffect transition="in" filter="dissolve">
                                      <p:cBhvr>
                                        <p:cTn id="50" dur="500"/>
                                        <p:tgtEl>
                                          <p:spTgt spid="118"/>
                                        </p:tgtEl>
                                      </p:cBhvr>
                                    </p:animEffect>
                                  </p:childTnLst>
                                </p:cTn>
                              </p:par>
                              <p:par>
                                <p:cTn id="51" presetID="9" presetClass="entr" presetSubtype="0" fill="hold" nodeType="withEffect">
                                  <p:stCondLst>
                                    <p:cond delay="0"/>
                                  </p:stCondLst>
                                  <p:childTnLst>
                                    <p:set>
                                      <p:cBhvr>
                                        <p:cTn id="52" dur="1" fill="hold">
                                          <p:stCondLst>
                                            <p:cond delay="0"/>
                                          </p:stCondLst>
                                        </p:cTn>
                                        <p:tgtEl>
                                          <p:spTgt spid="110"/>
                                        </p:tgtEl>
                                        <p:attrNameLst>
                                          <p:attrName>style.visibility</p:attrName>
                                        </p:attrNameLst>
                                      </p:cBhvr>
                                      <p:to>
                                        <p:strVal val="visible"/>
                                      </p:to>
                                    </p:set>
                                    <p:animEffect transition="in" filter="dissolve">
                                      <p:cBhvr>
                                        <p:cTn id="53" dur="500"/>
                                        <p:tgtEl>
                                          <p:spTgt spid="110"/>
                                        </p:tgtEl>
                                      </p:cBhvr>
                                    </p:animEffect>
                                  </p:childTnLst>
                                </p:cTn>
                              </p:par>
                            </p:childTnLst>
                          </p:cTn>
                        </p:par>
                        <p:par>
                          <p:cTn id="54" fill="hold">
                            <p:stCondLst>
                              <p:cond delay="1000"/>
                            </p:stCondLst>
                            <p:childTnLst>
                              <p:par>
                                <p:cTn id="55" presetID="22" presetClass="entr" presetSubtype="8" fill="hold" grpId="0"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left)">
                                      <p:cBhvr>
                                        <p:cTn id="57" dur="1000"/>
                                        <p:tgtEl>
                                          <p:spTgt spid="15"/>
                                        </p:tgtEl>
                                      </p:cBhvr>
                                    </p:animEffect>
                                  </p:childTnLst>
                                </p:cTn>
                              </p:par>
                              <p:par>
                                <p:cTn id="58" presetID="22" presetClass="entr" presetSubtype="1" fill="hold" nodeType="withEffect">
                                  <p:stCondLst>
                                    <p:cond delay="0"/>
                                  </p:stCondLst>
                                  <p:childTnLst>
                                    <p:set>
                                      <p:cBhvr>
                                        <p:cTn id="59" dur="1" fill="hold">
                                          <p:stCondLst>
                                            <p:cond delay="0"/>
                                          </p:stCondLst>
                                        </p:cTn>
                                        <p:tgtEl>
                                          <p:spTgt spid="104"/>
                                        </p:tgtEl>
                                        <p:attrNameLst>
                                          <p:attrName>style.visibility</p:attrName>
                                        </p:attrNameLst>
                                      </p:cBhvr>
                                      <p:to>
                                        <p:strVal val="visible"/>
                                      </p:to>
                                    </p:set>
                                    <p:animEffect transition="in" filter="wipe(up)">
                                      <p:cBhvr>
                                        <p:cTn id="60" dur="1000"/>
                                        <p:tgtEl>
                                          <p:spTgt spid="104"/>
                                        </p:tgtEl>
                                      </p:cBhvr>
                                    </p:animEffect>
                                  </p:childTnLst>
                                </p:cTn>
                              </p:par>
                              <p:par>
                                <p:cTn id="61" presetID="9" presetClass="entr" presetSubtype="0" fill="hold" nodeType="withEffect">
                                  <p:stCondLst>
                                    <p:cond delay="0"/>
                                  </p:stCondLst>
                                  <p:childTnLst>
                                    <p:set>
                                      <p:cBhvr>
                                        <p:cTn id="62" dur="1" fill="hold">
                                          <p:stCondLst>
                                            <p:cond delay="0"/>
                                          </p:stCondLst>
                                        </p:cTn>
                                        <p:tgtEl>
                                          <p:spTgt spid="126"/>
                                        </p:tgtEl>
                                        <p:attrNameLst>
                                          <p:attrName>style.visibility</p:attrName>
                                        </p:attrNameLst>
                                      </p:cBhvr>
                                      <p:to>
                                        <p:strVal val="visible"/>
                                      </p:to>
                                    </p:set>
                                    <p:animEffect transition="in" filter="dissolve">
                                      <p:cBhvr>
                                        <p:cTn id="63" dur="500"/>
                                        <p:tgtEl>
                                          <p:spTgt spid="126"/>
                                        </p:tgtEl>
                                      </p:cBhvr>
                                    </p:animEffect>
                                  </p:childTnLst>
                                </p:cTn>
                              </p:par>
                              <p:par>
                                <p:cTn id="64" presetID="9" presetClass="entr" presetSubtype="0" fill="hold" nodeType="withEffect">
                                  <p:stCondLst>
                                    <p:cond delay="0"/>
                                  </p:stCondLst>
                                  <p:childTnLst>
                                    <p:set>
                                      <p:cBhvr>
                                        <p:cTn id="65" dur="1" fill="hold">
                                          <p:stCondLst>
                                            <p:cond delay="0"/>
                                          </p:stCondLst>
                                        </p:cTn>
                                        <p:tgtEl>
                                          <p:spTgt spid="142"/>
                                        </p:tgtEl>
                                        <p:attrNameLst>
                                          <p:attrName>style.visibility</p:attrName>
                                        </p:attrNameLst>
                                      </p:cBhvr>
                                      <p:to>
                                        <p:strVal val="visible"/>
                                      </p:to>
                                    </p:set>
                                    <p:animEffect transition="in" filter="dissolve">
                                      <p:cBhvr>
                                        <p:cTn id="66" dur="500"/>
                                        <p:tgtEl>
                                          <p:spTgt spid="142"/>
                                        </p:tgtEl>
                                      </p:cBhvr>
                                    </p:animEffect>
                                  </p:childTnLst>
                                </p:cTn>
                              </p:par>
                              <p:par>
                                <p:cTn id="67" presetID="9" presetClass="entr" presetSubtype="0" fill="hold" nodeType="withEffect">
                                  <p:stCondLst>
                                    <p:cond delay="0"/>
                                  </p:stCondLst>
                                  <p:childTnLst>
                                    <p:set>
                                      <p:cBhvr>
                                        <p:cTn id="68" dur="1" fill="hold">
                                          <p:stCondLst>
                                            <p:cond delay="0"/>
                                          </p:stCondLst>
                                        </p:cTn>
                                        <p:tgtEl>
                                          <p:spTgt spid="134"/>
                                        </p:tgtEl>
                                        <p:attrNameLst>
                                          <p:attrName>style.visibility</p:attrName>
                                        </p:attrNameLst>
                                      </p:cBhvr>
                                      <p:to>
                                        <p:strVal val="visible"/>
                                      </p:to>
                                    </p:set>
                                    <p:animEffect transition="in" filter="dissolve">
                                      <p:cBhvr>
                                        <p:cTn id="69" dur="500"/>
                                        <p:tgtEl>
                                          <p:spTgt spid="134"/>
                                        </p:tgtEl>
                                      </p:cBhvr>
                                    </p:animEffect>
                                  </p:childTnLst>
                                </p:cTn>
                              </p:par>
                            </p:childTnLst>
                          </p:cTn>
                        </p:par>
                        <p:par>
                          <p:cTn id="70" fill="hold">
                            <p:stCondLst>
                              <p:cond delay="2000"/>
                            </p:stCondLst>
                            <p:childTnLst>
                              <p:par>
                                <p:cTn id="71" presetID="9" presetClass="entr" presetSubtype="0" fill="hold" nodeType="afterEffect">
                                  <p:stCondLst>
                                    <p:cond delay="0"/>
                                  </p:stCondLst>
                                  <p:childTnLst>
                                    <p:set>
                                      <p:cBhvr>
                                        <p:cTn id="72" dur="1" fill="hold">
                                          <p:stCondLst>
                                            <p:cond delay="0"/>
                                          </p:stCondLst>
                                        </p:cTn>
                                        <p:tgtEl>
                                          <p:spTgt spid="158"/>
                                        </p:tgtEl>
                                        <p:attrNameLst>
                                          <p:attrName>style.visibility</p:attrName>
                                        </p:attrNameLst>
                                      </p:cBhvr>
                                      <p:to>
                                        <p:strVal val="visible"/>
                                      </p:to>
                                    </p:set>
                                    <p:animEffect transition="in" filter="dissolve">
                                      <p:cBhvr>
                                        <p:cTn id="73" dur="500"/>
                                        <p:tgtEl>
                                          <p:spTgt spid="158"/>
                                        </p:tgtEl>
                                      </p:cBhvr>
                                    </p:animEffect>
                                  </p:childTnLst>
                                </p:cTn>
                              </p:par>
                              <p:par>
                                <p:cTn id="74" presetID="9" presetClass="entr" presetSubtype="0" fill="hold" nodeType="withEffect">
                                  <p:stCondLst>
                                    <p:cond delay="0"/>
                                  </p:stCondLst>
                                  <p:childTnLst>
                                    <p:set>
                                      <p:cBhvr>
                                        <p:cTn id="75" dur="1" fill="hold">
                                          <p:stCondLst>
                                            <p:cond delay="0"/>
                                          </p:stCondLst>
                                        </p:cTn>
                                        <p:tgtEl>
                                          <p:spTgt spid="166"/>
                                        </p:tgtEl>
                                        <p:attrNameLst>
                                          <p:attrName>style.visibility</p:attrName>
                                        </p:attrNameLst>
                                      </p:cBhvr>
                                      <p:to>
                                        <p:strVal val="visible"/>
                                      </p:to>
                                    </p:set>
                                    <p:animEffect transition="in" filter="dissolve">
                                      <p:cBhvr>
                                        <p:cTn id="76" dur="500"/>
                                        <p:tgtEl>
                                          <p:spTgt spid="166"/>
                                        </p:tgtEl>
                                      </p:cBhvr>
                                    </p:animEffect>
                                  </p:childTnLst>
                                </p:cTn>
                              </p:par>
                              <p:par>
                                <p:cTn id="77" presetID="9" presetClass="entr" presetSubtype="0" fill="hold" nodeType="withEffect">
                                  <p:stCondLst>
                                    <p:cond delay="0"/>
                                  </p:stCondLst>
                                  <p:childTnLst>
                                    <p:set>
                                      <p:cBhvr>
                                        <p:cTn id="78" dur="1" fill="hold">
                                          <p:stCondLst>
                                            <p:cond delay="0"/>
                                          </p:stCondLst>
                                        </p:cTn>
                                        <p:tgtEl>
                                          <p:spTgt spid="150"/>
                                        </p:tgtEl>
                                        <p:attrNameLst>
                                          <p:attrName>style.visibility</p:attrName>
                                        </p:attrNameLst>
                                      </p:cBhvr>
                                      <p:to>
                                        <p:strVal val="visible"/>
                                      </p:to>
                                    </p:set>
                                    <p:animEffect transition="in" filter="dissolve">
                                      <p:cBhvr>
                                        <p:cTn id="79" dur="500"/>
                                        <p:tgtEl>
                                          <p:spTgt spid="150"/>
                                        </p:tgtEl>
                                      </p:cBhvr>
                                    </p:animEffect>
                                  </p:childTnLst>
                                </p:cTn>
                              </p:par>
                              <p:par>
                                <p:cTn id="80" presetID="22" presetClass="entr" presetSubtype="8" fill="hold" grpId="0" nodeType="with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wipe(left)">
                                      <p:cBhvr>
                                        <p:cTn id="82" dur="1000"/>
                                        <p:tgtEl>
                                          <p:spTgt spid="16"/>
                                        </p:tgtEl>
                                      </p:cBhvr>
                                    </p:animEffect>
                                  </p:childTnLst>
                                </p:cTn>
                              </p:par>
                            </p:childTnLst>
                          </p:cTn>
                        </p:par>
                        <p:par>
                          <p:cTn id="83" fill="hold">
                            <p:stCondLst>
                              <p:cond delay="3000"/>
                            </p:stCondLst>
                            <p:childTnLst>
                              <p:par>
                                <p:cTn id="84" presetID="22" presetClass="entr" presetSubtype="1" fill="hold" nodeType="afterEffect">
                                  <p:stCondLst>
                                    <p:cond delay="0"/>
                                  </p:stCondLst>
                                  <p:childTnLst>
                                    <p:set>
                                      <p:cBhvr>
                                        <p:cTn id="85" dur="1" fill="hold">
                                          <p:stCondLst>
                                            <p:cond delay="0"/>
                                          </p:stCondLst>
                                        </p:cTn>
                                        <p:tgtEl>
                                          <p:spTgt spid="105"/>
                                        </p:tgtEl>
                                        <p:attrNameLst>
                                          <p:attrName>style.visibility</p:attrName>
                                        </p:attrNameLst>
                                      </p:cBhvr>
                                      <p:to>
                                        <p:strVal val="visible"/>
                                      </p:to>
                                    </p:set>
                                    <p:animEffect transition="in" filter="wipe(up)">
                                      <p:cBhvr>
                                        <p:cTn id="86" dur="1000"/>
                                        <p:tgtEl>
                                          <p:spTgt spid="105"/>
                                        </p:tgtEl>
                                      </p:cBhvr>
                                    </p:animEffect>
                                  </p:childTnLst>
                                </p:cTn>
                              </p:par>
                            </p:childTnLst>
                          </p:cTn>
                        </p:par>
                        <p:par>
                          <p:cTn id="87" fill="hold">
                            <p:stCondLst>
                              <p:cond delay="4000"/>
                            </p:stCondLst>
                            <p:childTnLst>
                              <p:par>
                                <p:cTn id="88" presetID="22" presetClass="entr" presetSubtype="8" fill="hold" grpId="0" nodeType="afterEffect">
                                  <p:stCondLst>
                                    <p:cond delay="0"/>
                                  </p:stCondLst>
                                  <p:childTnLst>
                                    <p:set>
                                      <p:cBhvr>
                                        <p:cTn id="89" dur="1" fill="hold">
                                          <p:stCondLst>
                                            <p:cond delay="0"/>
                                          </p:stCondLst>
                                        </p:cTn>
                                        <p:tgtEl>
                                          <p:spTgt spid="17"/>
                                        </p:tgtEl>
                                        <p:attrNameLst>
                                          <p:attrName>style.visibility</p:attrName>
                                        </p:attrNameLst>
                                      </p:cBhvr>
                                      <p:to>
                                        <p:strVal val="visible"/>
                                      </p:to>
                                    </p:set>
                                    <p:animEffect transition="in" filter="wipe(left)">
                                      <p:cBhvr>
                                        <p:cTn id="90" dur="500"/>
                                        <p:tgtEl>
                                          <p:spTgt spid="17"/>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18"/>
                                        </p:tgtEl>
                                        <p:attrNameLst>
                                          <p:attrName>style.visibility</p:attrName>
                                        </p:attrNameLst>
                                      </p:cBhvr>
                                      <p:to>
                                        <p:strVal val="visible"/>
                                      </p:to>
                                    </p:set>
                                    <p:animEffect transition="in" filter="wipe(left)">
                                      <p:cBhvr>
                                        <p:cTn id="93" dur="500"/>
                                        <p:tgtEl>
                                          <p:spTgt spid="18"/>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19"/>
                                        </p:tgtEl>
                                        <p:attrNameLst>
                                          <p:attrName>style.visibility</p:attrName>
                                        </p:attrNameLst>
                                      </p:cBhvr>
                                      <p:to>
                                        <p:strVal val="visible"/>
                                      </p:to>
                                    </p:set>
                                    <p:animEffect transition="in" filter="wipe(left)">
                                      <p:cBhvr>
                                        <p:cTn id="96" dur="500"/>
                                        <p:tgtEl>
                                          <p:spTgt spid="19"/>
                                        </p:tgtEl>
                                      </p:cBhvr>
                                    </p:animEffect>
                                  </p:childTnLst>
                                </p:cTn>
                              </p:par>
                              <p:par>
                                <p:cTn id="97" presetID="22" presetClass="entr" presetSubtype="8" fill="hold" grpId="0" nodeType="withEffect">
                                  <p:stCondLst>
                                    <p:cond delay="0"/>
                                  </p:stCondLst>
                                  <p:childTnLst>
                                    <p:set>
                                      <p:cBhvr>
                                        <p:cTn id="98" dur="1" fill="hold">
                                          <p:stCondLst>
                                            <p:cond delay="0"/>
                                          </p:stCondLst>
                                        </p:cTn>
                                        <p:tgtEl>
                                          <p:spTgt spid="20"/>
                                        </p:tgtEl>
                                        <p:attrNameLst>
                                          <p:attrName>style.visibility</p:attrName>
                                        </p:attrNameLst>
                                      </p:cBhvr>
                                      <p:to>
                                        <p:strVal val="visible"/>
                                      </p:to>
                                    </p:set>
                                    <p:animEffect transition="in" filter="wipe(left)">
                                      <p:cBhvr>
                                        <p:cTn id="99" dur="500"/>
                                        <p:tgtEl>
                                          <p:spTgt spid="20"/>
                                        </p:tgtEl>
                                      </p:cBhvr>
                                    </p:animEffect>
                                  </p:childTnLst>
                                </p:cTn>
                              </p:par>
                              <p:par>
                                <p:cTn id="100" presetID="22" presetClass="entr" presetSubtype="1" fill="hold" nodeType="withEffect">
                                  <p:stCondLst>
                                    <p:cond delay="0"/>
                                  </p:stCondLst>
                                  <p:childTnLst>
                                    <p:set>
                                      <p:cBhvr>
                                        <p:cTn id="101" dur="1" fill="hold">
                                          <p:stCondLst>
                                            <p:cond delay="0"/>
                                          </p:stCondLst>
                                        </p:cTn>
                                        <p:tgtEl>
                                          <p:spTgt spid="106"/>
                                        </p:tgtEl>
                                        <p:attrNameLst>
                                          <p:attrName>style.visibility</p:attrName>
                                        </p:attrNameLst>
                                      </p:cBhvr>
                                      <p:to>
                                        <p:strVal val="visible"/>
                                      </p:to>
                                    </p:set>
                                    <p:animEffect transition="in" filter="wipe(up)">
                                      <p:cBhvr>
                                        <p:cTn id="102" dur="500"/>
                                        <p:tgtEl>
                                          <p:spTgt spid="106"/>
                                        </p:tgtEl>
                                      </p:cBhvr>
                                    </p:animEffect>
                                  </p:childTnLst>
                                </p:cTn>
                              </p:par>
                              <p:par>
                                <p:cTn id="103" presetID="22" presetClass="entr" presetSubtype="1" fill="hold" nodeType="withEffect">
                                  <p:stCondLst>
                                    <p:cond delay="0"/>
                                  </p:stCondLst>
                                  <p:childTnLst>
                                    <p:set>
                                      <p:cBhvr>
                                        <p:cTn id="104" dur="1" fill="hold">
                                          <p:stCondLst>
                                            <p:cond delay="0"/>
                                          </p:stCondLst>
                                        </p:cTn>
                                        <p:tgtEl>
                                          <p:spTgt spid="107"/>
                                        </p:tgtEl>
                                        <p:attrNameLst>
                                          <p:attrName>style.visibility</p:attrName>
                                        </p:attrNameLst>
                                      </p:cBhvr>
                                      <p:to>
                                        <p:strVal val="visible"/>
                                      </p:to>
                                    </p:set>
                                    <p:animEffect transition="in" filter="wipe(up)">
                                      <p:cBhvr>
                                        <p:cTn id="105" dur="500"/>
                                        <p:tgtEl>
                                          <p:spTgt spid="107"/>
                                        </p:tgtEl>
                                      </p:cBhvr>
                                    </p:animEffect>
                                  </p:childTnLst>
                                </p:cTn>
                              </p:par>
                              <p:par>
                                <p:cTn id="106" presetID="22" presetClass="entr" presetSubtype="1" fill="hold" nodeType="withEffect">
                                  <p:stCondLst>
                                    <p:cond delay="0"/>
                                  </p:stCondLst>
                                  <p:childTnLst>
                                    <p:set>
                                      <p:cBhvr>
                                        <p:cTn id="107" dur="1" fill="hold">
                                          <p:stCondLst>
                                            <p:cond delay="0"/>
                                          </p:stCondLst>
                                        </p:cTn>
                                        <p:tgtEl>
                                          <p:spTgt spid="108"/>
                                        </p:tgtEl>
                                        <p:attrNameLst>
                                          <p:attrName>style.visibility</p:attrName>
                                        </p:attrNameLst>
                                      </p:cBhvr>
                                      <p:to>
                                        <p:strVal val="visible"/>
                                      </p:to>
                                    </p:set>
                                    <p:animEffect transition="in" filter="wipe(up)">
                                      <p:cBhvr>
                                        <p:cTn id="108" dur="500"/>
                                        <p:tgtEl>
                                          <p:spTgt spid="108"/>
                                        </p:tgtEl>
                                      </p:cBhvr>
                                    </p:animEffect>
                                  </p:childTnLst>
                                </p:cTn>
                              </p:par>
                              <p:par>
                                <p:cTn id="109" presetID="22" presetClass="entr" presetSubtype="1" fill="hold" nodeType="withEffect">
                                  <p:stCondLst>
                                    <p:cond delay="0"/>
                                  </p:stCondLst>
                                  <p:childTnLst>
                                    <p:set>
                                      <p:cBhvr>
                                        <p:cTn id="110" dur="1" fill="hold">
                                          <p:stCondLst>
                                            <p:cond delay="0"/>
                                          </p:stCondLst>
                                        </p:cTn>
                                        <p:tgtEl>
                                          <p:spTgt spid="109"/>
                                        </p:tgtEl>
                                        <p:attrNameLst>
                                          <p:attrName>style.visibility</p:attrName>
                                        </p:attrNameLst>
                                      </p:cBhvr>
                                      <p:to>
                                        <p:strVal val="visible"/>
                                      </p:to>
                                    </p:set>
                                    <p:animEffect transition="in" filter="wipe(up)">
                                      <p:cBhvr>
                                        <p:cTn id="111" dur="500"/>
                                        <p:tgtEl>
                                          <p:spTgt spid="109"/>
                                        </p:tgtEl>
                                      </p:cBhvr>
                                    </p:animEffect>
                                  </p:childTnLst>
                                </p:cTn>
                              </p:par>
                              <p:par>
                                <p:cTn id="112" presetID="9" presetClass="entr" presetSubtype="0" fill="hold" nodeType="withEffect">
                                  <p:stCondLst>
                                    <p:cond delay="0"/>
                                  </p:stCondLst>
                                  <p:childTnLst>
                                    <p:set>
                                      <p:cBhvr>
                                        <p:cTn id="113" dur="1" fill="hold">
                                          <p:stCondLst>
                                            <p:cond delay="0"/>
                                          </p:stCondLst>
                                        </p:cTn>
                                        <p:tgtEl>
                                          <p:spTgt spid="174"/>
                                        </p:tgtEl>
                                        <p:attrNameLst>
                                          <p:attrName>style.visibility</p:attrName>
                                        </p:attrNameLst>
                                      </p:cBhvr>
                                      <p:to>
                                        <p:strVal val="visible"/>
                                      </p:to>
                                    </p:set>
                                    <p:animEffect transition="in" filter="dissolve">
                                      <p:cBhvr>
                                        <p:cTn id="114" dur="500"/>
                                        <p:tgtEl>
                                          <p:spTgt spid="174"/>
                                        </p:tgtEl>
                                      </p:cBhvr>
                                    </p:animEffect>
                                  </p:childTnLst>
                                </p:cTn>
                              </p:par>
                              <p:par>
                                <p:cTn id="115" presetID="9" presetClass="entr" presetSubtype="0" fill="hold" nodeType="withEffect">
                                  <p:stCondLst>
                                    <p:cond delay="0"/>
                                  </p:stCondLst>
                                  <p:childTnLst>
                                    <p:set>
                                      <p:cBhvr>
                                        <p:cTn id="116" dur="1" fill="hold">
                                          <p:stCondLst>
                                            <p:cond delay="0"/>
                                          </p:stCondLst>
                                        </p:cTn>
                                        <p:tgtEl>
                                          <p:spTgt spid="182"/>
                                        </p:tgtEl>
                                        <p:attrNameLst>
                                          <p:attrName>style.visibility</p:attrName>
                                        </p:attrNameLst>
                                      </p:cBhvr>
                                      <p:to>
                                        <p:strVal val="visible"/>
                                      </p:to>
                                    </p:set>
                                    <p:animEffect transition="in" filter="dissolve">
                                      <p:cBhvr>
                                        <p:cTn id="117" dur="500"/>
                                        <p:tgtEl>
                                          <p:spTgt spid="182"/>
                                        </p:tgtEl>
                                      </p:cBhvr>
                                    </p:animEffect>
                                  </p:childTnLst>
                                </p:cTn>
                              </p:par>
                              <p:par>
                                <p:cTn id="118" presetID="9" presetClass="entr" presetSubtype="0" fill="hold" nodeType="withEffect">
                                  <p:stCondLst>
                                    <p:cond delay="0"/>
                                  </p:stCondLst>
                                  <p:childTnLst>
                                    <p:set>
                                      <p:cBhvr>
                                        <p:cTn id="119" dur="1" fill="hold">
                                          <p:stCondLst>
                                            <p:cond delay="0"/>
                                          </p:stCondLst>
                                        </p:cTn>
                                        <p:tgtEl>
                                          <p:spTgt spid="190"/>
                                        </p:tgtEl>
                                        <p:attrNameLst>
                                          <p:attrName>style.visibility</p:attrName>
                                        </p:attrNameLst>
                                      </p:cBhvr>
                                      <p:to>
                                        <p:strVal val="visible"/>
                                      </p:to>
                                    </p:set>
                                    <p:animEffect transition="in" filter="dissolve">
                                      <p:cBhvr>
                                        <p:cTn id="120" dur="500"/>
                                        <p:tgtEl>
                                          <p:spTgt spid="190"/>
                                        </p:tgtEl>
                                      </p:cBhvr>
                                    </p:animEffect>
                                  </p:childTnLst>
                                </p:cTn>
                              </p:par>
                              <p:par>
                                <p:cTn id="121" presetID="9" presetClass="entr" presetSubtype="0" fill="hold" nodeType="withEffect">
                                  <p:stCondLst>
                                    <p:cond delay="0"/>
                                  </p:stCondLst>
                                  <p:childTnLst>
                                    <p:set>
                                      <p:cBhvr>
                                        <p:cTn id="122" dur="1" fill="hold">
                                          <p:stCondLst>
                                            <p:cond delay="0"/>
                                          </p:stCondLst>
                                        </p:cTn>
                                        <p:tgtEl>
                                          <p:spTgt spid="198"/>
                                        </p:tgtEl>
                                        <p:attrNameLst>
                                          <p:attrName>style.visibility</p:attrName>
                                        </p:attrNameLst>
                                      </p:cBhvr>
                                      <p:to>
                                        <p:strVal val="visible"/>
                                      </p:to>
                                    </p:set>
                                    <p:animEffect transition="in" filter="dissolve">
                                      <p:cBhvr>
                                        <p:cTn id="123" dur="500"/>
                                        <p:tgtEl>
                                          <p:spTgt spid="198"/>
                                        </p:tgtEl>
                                      </p:cBhvr>
                                    </p:animEffect>
                                  </p:childTnLst>
                                </p:cTn>
                              </p:par>
                              <p:par>
                                <p:cTn id="124" presetID="9" presetClass="entr" presetSubtype="0" fill="hold" nodeType="withEffect">
                                  <p:stCondLst>
                                    <p:cond delay="0"/>
                                  </p:stCondLst>
                                  <p:childTnLst>
                                    <p:set>
                                      <p:cBhvr>
                                        <p:cTn id="125" dur="1" fill="hold">
                                          <p:stCondLst>
                                            <p:cond delay="0"/>
                                          </p:stCondLst>
                                        </p:cTn>
                                        <p:tgtEl>
                                          <p:spTgt spid="206"/>
                                        </p:tgtEl>
                                        <p:attrNameLst>
                                          <p:attrName>style.visibility</p:attrName>
                                        </p:attrNameLst>
                                      </p:cBhvr>
                                      <p:to>
                                        <p:strVal val="visible"/>
                                      </p:to>
                                    </p:set>
                                    <p:animEffect transition="in" filter="dissolve">
                                      <p:cBhvr>
                                        <p:cTn id="126" dur="500"/>
                                        <p:tgtEl>
                                          <p:spTgt spid="206"/>
                                        </p:tgtEl>
                                      </p:cBhvr>
                                    </p:animEffect>
                                  </p:childTnLst>
                                </p:cTn>
                              </p:par>
                              <p:par>
                                <p:cTn id="127" presetID="9" presetClass="entr" presetSubtype="0" fill="hold" nodeType="withEffect">
                                  <p:stCondLst>
                                    <p:cond delay="0"/>
                                  </p:stCondLst>
                                  <p:childTnLst>
                                    <p:set>
                                      <p:cBhvr>
                                        <p:cTn id="128" dur="1" fill="hold">
                                          <p:stCondLst>
                                            <p:cond delay="0"/>
                                          </p:stCondLst>
                                        </p:cTn>
                                        <p:tgtEl>
                                          <p:spTgt spid="214"/>
                                        </p:tgtEl>
                                        <p:attrNameLst>
                                          <p:attrName>style.visibility</p:attrName>
                                        </p:attrNameLst>
                                      </p:cBhvr>
                                      <p:to>
                                        <p:strVal val="visible"/>
                                      </p:to>
                                    </p:set>
                                    <p:animEffect transition="in" filter="dissolve">
                                      <p:cBhvr>
                                        <p:cTn id="129" dur="500"/>
                                        <p:tgtEl>
                                          <p:spTgt spid="214"/>
                                        </p:tgtEl>
                                      </p:cBhvr>
                                    </p:animEffect>
                                  </p:childTnLst>
                                </p:cTn>
                              </p:par>
                              <p:par>
                                <p:cTn id="130" presetID="9" presetClass="entr" presetSubtype="0" fill="hold" nodeType="withEffect">
                                  <p:stCondLst>
                                    <p:cond delay="0"/>
                                  </p:stCondLst>
                                  <p:childTnLst>
                                    <p:set>
                                      <p:cBhvr>
                                        <p:cTn id="131" dur="1" fill="hold">
                                          <p:stCondLst>
                                            <p:cond delay="0"/>
                                          </p:stCondLst>
                                        </p:cTn>
                                        <p:tgtEl>
                                          <p:spTgt spid="222"/>
                                        </p:tgtEl>
                                        <p:attrNameLst>
                                          <p:attrName>style.visibility</p:attrName>
                                        </p:attrNameLst>
                                      </p:cBhvr>
                                      <p:to>
                                        <p:strVal val="visible"/>
                                      </p:to>
                                    </p:set>
                                    <p:animEffect transition="in" filter="dissolve">
                                      <p:cBhvr>
                                        <p:cTn id="132" dur="500"/>
                                        <p:tgtEl>
                                          <p:spTgt spid="222"/>
                                        </p:tgtEl>
                                      </p:cBhvr>
                                    </p:animEffect>
                                  </p:childTnLst>
                                </p:cTn>
                              </p:par>
                              <p:par>
                                <p:cTn id="133" presetID="9" presetClass="entr" presetSubtype="0" fill="hold" nodeType="withEffect">
                                  <p:stCondLst>
                                    <p:cond delay="0"/>
                                  </p:stCondLst>
                                  <p:childTnLst>
                                    <p:set>
                                      <p:cBhvr>
                                        <p:cTn id="134" dur="1" fill="hold">
                                          <p:stCondLst>
                                            <p:cond delay="0"/>
                                          </p:stCondLst>
                                        </p:cTn>
                                        <p:tgtEl>
                                          <p:spTgt spid="230"/>
                                        </p:tgtEl>
                                        <p:attrNameLst>
                                          <p:attrName>style.visibility</p:attrName>
                                        </p:attrNameLst>
                                      </p:cBhvr>
                                      <p:to>
                                        <p:strVal val="visible"/>
                                      </p:to>
                                    </p:set>
                                    <p:animEffect transition="in" filter="dissolve">
                                      <p:cBhvr>
                                        <p:cTn id="135" dur="500"/>
                                        <p:tgtEl>
                                          <p:spTgt spid="230"/>
                                        </p:tgtEl>
                                      </p:cBhvr>
                                    </p:animEffect>
                                  </p:childTnLst>
                                </p:cTn>
                              </p:par>
                              <p:par>
                                <p:cTn id="136" presetID="9" presetClass="entr" presetSubtype="0" fill="hold" nodeType="withEffect">
                                  <p:stCondLst>
                                    <p:cond delay="0"/>
                                  </p:stCondLst>
                                  <p:childTnLst>
                                    <p:set>
                                      <p:cBhvr>
                                        <p:cTn id="137" dur="1" fill="hold">
                                          <p:stCondLst>
                                            <p:cond delay="0"/>
                                          </p:stCondLst>
                                        </p:cTn>
                                        <p:tgtEl>
                                          <p:spTgt spid="238"/>
                                        </p:tgtEl>
                                        <p:attrNameLst>
                                          <p:attrName>style.visibility</p:attrName>
                                        </p:attrNameLst>
                                      </p:cBhvr>
                                      <p:to>
                                        <p:strVal val="visible"/>
                                      </p:to>
                                    </p:set>
                                    <p:animEffect transition="in" filter="dissolve">
                                      <p:cBhvr>
                                        <p:cTn id="138" dur="500"/>
                                        <p:tgtEl>
                                          <p:spTgt spid="238"/>
                                        </p:tgtEl>
                                      </p:cBhvr>
                                    </p:animEffect>
                                  </p:childTnLst>
                                </p:cTn>
                              </p:par>
                              <p:par>
                                <p:cTn id="139" presetID="9" presetClass="entr" presetSubtype="0" fill="hold" nodeType="withEffect">
                                  <p:stCondLst>
                                    <p:cond delay="0"/>
                                  </p:stCondLst>
                                  <p:childTnLst>
                                    <p:set>
                                      <p:cBhvr>
                                        <p:cTn id="140" dur="1" fill="hold">
                                          <p:stCondLst>
                                            <p:cond delay="0"/>
                                          </p:stCondLst>
                                        </p:cTn>
                                        <p:tgtEl>
                                          <p:spTgt spid="246"/>
                                        </p:tgtEl>
                                        <p:attrNameLst>
                                          <p:attrName>style.visibility</p:attrName>
                                        </p:attrNameLst>
                                      </p:cBhvr>
                                      <p:to>
                                        <p:strVal val="visible"/>
                                      </p:to>
                                    </p:set>
                                    <p:animEffect transition="in" filter="dissolve">
                                      <p:cBhvr>
                                        <p:cTn id="141" dur="500"/>
                                        <p:tgtEl>
                                          <p:spTgt spid="246"/>
                                        </p:tgtEl>
                                      </p:cBhvr>
                                    </p:animEffect>
                                  </p:childTnLst>
                                </p:cTn>
                              </p:par>
                              <p:par>
                                <p:cTn id="142" presetID="9" presetClass="entr" presetSubtype="0" fill="hold" nodeType="withEffect">
                                  <p:stCondLst>
                                    <p:cond delay="0"/>
                                  </p:stCondLst>
                                  <p:childTnLst>
                                    <p:set>
                                      <p:cBhvr>
                                        <p:cTn id="143" dur="1" fill="hold">
                                          <p:stCondLst>
                                            <p:cond delay="0"/>
                                          </p:stCondLst>
                                        </p:cTn>
                                        <p:tgtEl>
                                          <p:spTgt spid="254"/>
                                        </p:tgtEl>
                                        <p:attrNameLst>
                                          <p:attrName>style.visibility</p:attrName>
                                        </p:attrNameLst>
                                      </p:cBhvr>
                                      <p:to>
                                        <p:strVal val="visible"/>
                                      </p:to>
                                    </p:set>
                                    <p:animEffect transition="in" filter="dissolve">
                                      <p:cBhvr>
                                        <p:cTn id="144" dur="500"/>
                                        <p:tgtEl>
                                          <p:spTgt spid="254"/>
                                        </p:tgtEl>
                                      </p:cBhvr>
                                    </p:animEffect>
                                  </p:childTnLst>
                                </p:cTn>
                              </p:par>
                              <p:par>
                                <p:cTn id="145" presetID="9" presetClass="entr" presetSubtype="0" fill="hold" nodeType="withEffect">
                                  <p:stCondLst>
                                    <p:cond delay="0"/>
                                  </p:stCondLst>
                                  <p:childTnLst>
                                    <p:set>
                                      <p:cBhvr>
                                        <p:cTn id="146" dur="1" fill="hold">
                                          <p:stCondLst>
                                            <p:cond delay="0"/>
                                          </p:stCondLst>
                                        </p:cTn>
                                        <p:tgtEl>
                                          <p:spTgt spid="262"/>
                                        </p:tgtEl>
                                        <p:attrNameLst>
                                          <p:attrName>style.visibility</p:attrName>
                                        </p:attrNameLst>
                                      </p:cBhvr>
                                      <p:to>
                                        <p:strVal val="visible"/>
                                      </p:to>
                                    </p:set>
                                    <p:animEffect transition="in" filter="dissolve">
                                      <p:cBhvr>
                                        <p:cTn id="147" dur="500"/>
                                        <p:tgtEl>
                                          <p:spTgt spid="262"/>
                                        </p:tgtEl>
                                      </p:cBhvr>
                                    </p:animEffect>
                                  </p:childTnLst>
                                </p:cTn>
                              </p:par>
                              <p:par>
                                <p:cTn id="148" presetID="9" presetClass="entr" presetSubtype="0" fill="hold" nodeType="withEffect">
                                  <p:stCondLst>
                                    <p:cond delay="0"/>
                                  </p:stCondLst>
                                  <p:childTnLst>
                                    <p:set>
                                      <p:cBhvr>
                                        <p:cTn id="149" dur="1" fill="hold">
                                          <p:stCondLst>
                                            <p:cond delay="0"/>
                                          </p:stCondLst>
                                        </p:cTn>
                                        <p:tgtEl>
                                          <p:spTgt spid="270"/>
                                        </p:tgtEl>
                                        <p:attrNameLst>
                                          <p:attrName>style.visibility</p:attrName>
                                        </p:attrNameLst>
                                      </p:cBhvr>
                                      <p:to>
                                        <p:strVal val="visible"/>
                                      </p:to>
                                    </p:set>
                                    <p:animEffect transition="in" filter="dissolve">
                                      <p:cBhvr>
                                        <p:cTn id="150" dur="500"/>
                                        <p:tgtEl>
                                          <p:spTgt spid="270"/>
                                        </p:tgtEl>
                                      </p:cBhvr>
                                    </p:animEffect>
                                  </p:childTnLst>
                                </p:cTn>
                              </p:par>
                              <p:par>
                                <p:cTn id="151" presetID="9" presetClass="entr" presetSubtype="0" fill="hold" nodeType="withEffect">
                                  <p:stCondLst>
                                    <p:cond delay="0"/>
                                  </p:stCondLst>
                                  <p:childTnLst>
                                    <p:set>
                                      <p:cBhvr>
                                        <p:cTn id="152" dur="1" fill="hold">
                                          <p:stCondLst>
                                            <p:cond delay="0"/>
                                          </p:stCondLst>
                                        </p:cTn>
                                        <p:tgtEl>
                                          <p:spTgt spid="278"/>
                                        </p:tgtEl>
                                        <p:attrNameLst>
                                          <p:attrName>style.visibility</p:attrName>
                                        </p:attrNameLst>
                                      </p:cBhvr>
                                      <p:to>
                                        <p:strVal val="visible"/>
                                      </p:to>
                                    </p:set>
                                    <p:animEffect transition="in" filter="dissolve">
                                      <p:cBhvr>
                                        <p:cTn id="153" dur="500"/>
                                        <p:tgtEl>
                                          <p:spTgt spid="278"/>
                                        </p:tgtEl>
                                      </p:cBhvr>
                                    </p:animEffect>
                                  </p:childTnLst>
                                </p:cTn>
                              </p:par>
                              <p:par>
                                <p:cTn id="154" presetID="9" presetClass="entr" presetSubtype="0" fill="hold" nodeType="withEffect">
                                  <p:stCondLst>
                                    <p:cond delay="0"/>
                                  </p:stCondLst>
                                  <p:childTnLst>
                                    <p:set>
                                      <p:cBhvr>
                                        <p:cTn id="155" dur="1" fill="hold">
                                          <p:stCondLst>
                                            <p:cond delay="0"/>
                                          </p:stCondLst>
                                        </p:cTn>
                                        <p:tgtEl>
                                          <p:spTgt spid="286"/>
                                        </p:tgtEl>
                                        <p:attrNameLst>
                                          <p:attrName>style.visibility</p:attrName>
                                        </p:attrNameLst>
                                      </p:cBhvr>
                                      <p:to>
                                        <p:strVal val="visible"/>
                                      </p:to>
                                    </p:set>
                                    <p:animEffect transition="in" filter="dissolve">
                                      <p:cBhvr>
                                        <p:cTn id="156" dur="500"/>
                                        <p:tgtEl>
                                          <p:spTgt spid="286"/>
                                        </p:tgtEl>
                                      </p:cBhvr>
                                    </p:animEffect>
                                  </p:childTnLst>
                                </p:cTn>
                              </p:par>
                              <p:par>
                                <p:cTn id="157" presetID="9" presetClass="entr" presetSubtype="0" fill="hold" nodeType="withEffect">
                                  <p:stCondLst>
                                    <p:cond delay="0"/>
                                  </p:stCondLst>
                                  <p:childTnLst>
                                    <p:set>
                                      <p:cBhvr>
                                        <p:cTn id="158" dur="1" fill="hold">
                                          <p:stCondLst>
                                            <p:cond delay="0"/>
                                          </p:stCondLst>
                                        </p:cTn>
                                        <p:tgtEl>
                                          <p:spTgt spid="294"/>
                                        </p:tgtEl>
                                        <p:attrNameLst>
                                          <p:attrName>style.visibility</p:attrName>
                                        </p:attrNameLst>
                                      </p:cBhvr>
                                      <p:to>
                                        <p:strVal val="visible"/>
                                      </p:to>
                                    </p:set>
                                    <p:animEffect transition="in" filter="dissolve">
                                      <p:cBhvr>
                                        <p:cTn id="159" dur="500"/>
                                        <p:tgtEl>
                                          <p:spTgt spid="294"/>
                                        </p:tgtEl>
                                      </p:cBhvr>
                                    </p:animEffect>
                                  </p:childTnLst>
                                </p:cTn>
                              </p:par>
                              <p:par>
                                <p:cTn id="160" presetID="9" presetClass="entr" presetSubtype="0" fill="hold" nodeType="withEffect">
                                  <p:stCondLst>
                                    <p:cond delay="0"/>
                                  </p:stCondLst>
                                  <p:childTnLst>
                                    <p:set>
                                      <p:cBhvr>
                                        <p:cTn id="161" dur="1" fill="hold">
                                          <p:stCondLst>
                                            <p:cond delay="0"/>
                                          </p:stCondLst>
                                        </p:cTn>
                                        <p:tgtEl>
                                          <p:spTgt spid="302"/>
                                        </p:tgtEl>
                                        <p:attrNameLst>
                                          <p:attrName>style.visibility</p:attrName>
                                        </p:attrNameLst>
                                      </p:cBhvr>
                                      <p:to>
                                        <p:strVal val="visible"/>
                                      </p:to>
                                    </p:set>
                                    <p:animEffect transition="in" filter="dissolve">
                                      <p:cBhvr>
                                        <p:cTn id="162" dur="500"/>
                                        <p:tgtEl>
                                          <p:spTgt spid="302"/>
                                        </p:tgtEl>
                                      </p:cBhvr>
                                    </p:animEffect>
                                  </p:childTnLst>
                                </p:cTn>
                              </p:par>
                              <p:par>
                                <p:cTn id="163" presetID="9" presetClass="entr" presetSubtype="0" fill="hold" nodeType="withEffect">
                                  <p:stCondLst>
                                    <p:cond delay="0"/>
                                  </p:stCondLst>
                                  <p:childTnLst>
                                    <p:set>
                                      <p:cBhvr>
                                        <p:cTn id="164" dur="1" fill="hold">
                                          <p:stCondLst>
                                            <p:cond delay="0"/>
                                          </p:stCondLst>
                                        </p:cTn>
                                        <p:tgtEl>
                                          <p:spTgt spid="310"/>
                                        </p:tgtEl>
                                        <p:attrNameLst>
                                          <p:attrName>style.visibility</p:attrName>
                                        </p:attrNameLst>
                                      </p:cBhvr>
                                      <p:to>
                                        <p:strVal val="visible"/>
                                      </p:to>
                                    </p:set>
                                    <p:animEffect transition="in" filter="dissolve">
                                      <p:cBhvr>
                                        <p:cTn id="165" dur="500"/>
                                        <p:tgtEl>
                                          <p:spTgt spid="310"/>
                                        </p:tgtEl>
                                      </p:cBhvr>
                                    </p:animEffect>
                                  </p:childTnLst>
                                </p:cTn>
                              </p:par>
                              <p:par>
                                <p:cTn id="166" presetID="9" presetClass="entr" presetSubtype="0" fill="hold" nodeType="withEffect">
                                  <p:stCondLst>
                                    <p:cond delay="0"/>
                                  </p:stCondLst>
                                  <p:childTnLst>
                                    <p:set>
                                      <p:cBhvr>
                                        <p:cTn id="167" dur="1" fill="hold">
                                          <p:stCondLst>
                                            <p:cond delay="0"/>
                                          </p:stCondLst>
                                        </p:cTn>
                                        <p:tgtEl>
                                          <p:spTgt spid="318"/>
                                        </p:tgtEl>
                                        <p:attrNameLst>
                                          <p:attrName>style.visibility</p:attrName>
                                        </p:attrNameLst>
                                      </p:cBhvr>
                                      <p:to>
                                        <p:strVal val="visible"/>
                                      </p:to>
                                    </p:set>
                                    <p:animEffect transition="in" filter="dissolve">
                                      <p:cBhvr>
                                        <p:cTn id="168" dur="500"/>
                                        <p:tgtEl>
                                          <p:spTgt spid="318"/>
                                        </p:tgtEl>
                                      </p:cBhvr>
                                    </p:animEffect>
                                  </p:childTnLst>
                                </p:cTn>
                              </p:par>
                              <p:par>
                                <p:cTn id="169" presetID="9" presetClass="entr" presetSubtype="0" fill="hold" nodeType="withEffect">
                                  <p:stCondLst>
                                    <p:cond delay="0"/>
                                  </p:stCondLst>
                                  <p:childTnLst>
                                    <p:set>
                                      <p:cBhvr>
                                        <p:cTn id="170" dur="1" fill="hold">
                                          <p:stCondLst>
                                            <p:cond delay="0"/>
                                          </p:stCondLst>
                                        </p:cTn>
                                        <p:tgtEl>
                                          <p:spTgt spid="326"/>
                                        </p:tgtEl>
                                        <p:attrNameLst>
                                          <p:attrName>style.visibility</p:attrName>
                                        </p:attrNameLst>
                                      </p:cBhvr>
                                      <p:to>
                                        <p:strVal val="visible"/>
                                      </p:to>
                                    </p:set>
                                    <p:animEffect transition="in" filter="dissolve">
                                      <p:cBhvr>
                                        <p:cTn id="171" dur="500"/>
                                        <p:tgtEl>
                                          <p:spTgt spid="326"/>
                                        </p:tgtEl>
                                      </p:cBhvr>
                                    </p:animEffect>
                                  </p:childTnLst>
                                </p:cTn>
                              </p:par>
                              <p:par>
                                <p:cTn id="172" presetID="9" presetClass="entr" presetSubtype="0" fill="hold" nodeType="withEffect">
                                  <p:stCondLst>
                                    <p:cond delay="0"/>
                                  </p:stCondLst>
                                  <p:childTnLst>
                                    <p:set>
                                      <p:cBhvr>
                                        <p:cTn id="173" dur="1" fill="hold">
                                          <p:stCondLst>
                                            <p:cond delay="0"/>
                                          </p:stCondLst>
                                        </p:cTn>
                                        <p:tgtEl>
                                          <p:spTgt spid="334"/>
                                        </p:tgtEl>
                                        <p:attrNameLst>
                                          <p:attrName>style.visibility</p:attrName>
                                        </p:attrNameLst>
                                      </p:cBhvr>
                                      <p:to>
                                        <p:strVal val="visible"/>
                                      </p:to>
                                    </p:set>
                                    <p:animEffect transition="in" filter="dissolve">
                                      <p:cBhvr>
                                        <p:cTn id="174" dur="500"/>
                                        <p:tgtEl>
                                          <p:spTgt spid="334"/>
                                        </p:tgtEl>
                                      </p:cBhvr>
                                    </p:animEffect>
                                  </p:childTnLst>
                                </p:cTn>
                              </p:par>
                              <p:par>
                                <p:cTn id="175" presetID="9" presetClass="entr" presetSubtype="0" fill="hold" nodeType="withEffect">
                                  <p:stCondLst>
                                    <p:cond delay="0"/>
                                  </p:stCondLst>
                                  <p:childTnLst>
                                    <p:set>
                                      <p:cBhvr>
                                        <p:cTn id="176" dur="1" fill="hold">
                                          <p:stCondLst>
                                            <p:cond delay="0"/>
                                          </p:stCondLst>
                                        </p:cTn>
                                        <p:tgtEl>
                                          <p:spTgt spid="342"/>
                                        </p:tgtEl>
                                        <p:attrNameLst>
                                          <p:attrName>style.visibility</p:attrName>
                                        </p:attrNameLst>
                                      </p:cBhvr>
                                      <p:to>
                                        <p:strVal val="visible"/>
                                      </p:to>
                                    </p:set>
                                    <p:animEffect transition="in" filter="dissolve">
                                      <p:cBhvr>
                                        <p:cTn id="177" dur="500"/>
                                        <p:tgtEl>
                                          <p:spTgt spid="342"/>
                                        </p:tgtEl>
                                      </p:cBhvr>
                                    </p:animEffect>
                                  </p:childTnLst>
                                </p:cTn>
                              </p:par>
                              <p:par>
                                <p:cTn id="178" presetID="9" presetClass="entr" presetSubtype="0" fill="hold" nodeType="withEffect">
                                  <p:stCondLst>
                                    <p:cond delay="0"/>
                                  </p:stCondLst>
                                  <p:childTnLst>
                                    <p:set>
                                      <p:cBhvr>
                                        <p:cTn id="179" dur="1" fill="hold">
                                          <p:stCondLst>
                                            <p:cond delay="0"/>
                                          </p:stCondLst>
                                        </p:cTn>
                                        <p:tgtEl>
                                          <p:spTgt spid="350"/>
                                        </p:tgtEl>
                                        <p:attrNameLst>
                                          <p:attrName>style.visibility</p:attrName>
                                        </p:attrNameLst>
                                      </p:cBhvr>
                                      <p:to>
                                        <p:strVal val="visible"/>
                                      </p:to>
                                    </p:set>
                                    <p:animEffect transition="in" filter="dissolve">
                                      <p:cBhvr>
                                        <p:cTn id="180" dur="500"/>
                                        <p:tgtEl>
                                          <p:spTgt spid="350"/>
                                        </p:tgtEl>
                                      </p:cBhvr>
                                    </p:animEffect>
                                  </p:childTnLst>
                                </p:cTn>
                              </p:par>
                              <p:par>
                                <p:cTn id="181" presetID="9" presetClass="entr" presetSubtype="0" fill="hold" nodeType="withEffect">
                                  <p:stCondLst>
                                    <p:cond delay="0"/>
                                  </p:stCondLst>
                                  <p:childTnLst>
                                    <p:set>
                                      <p:cBhvr>
                                        <p:cTn id="182" dur="1" fill="hold">
                                          <p:stCondLst>
                                            <p:cond delay="0"/>
                                          </p:stCondLst>
                                        </p:cTn>
                                        <p:tgtEl>
                                          <p:spTgt spid="358"/>
                                        </p:tgtEl>
                                        <p:attrNameLst>
                                          <p:attrName>style.visibility</p:attrName>
                                        </p:attrNameLst>
                                      </p:cBhvr>
                                      <p:to>
                                        <p:strVal val="visible"/>
                                      </p:to>
                                    </p:set>
                                    <p:animEffect transition="in" filter="dissolve">
                                      <p:cBhvr>
                                        <p:cTn id="183" dur="500"/>
                                        <p:tgtEl>
                                          <p:spTgt spid="358"/>
                                        </p:tgtEl>
                                      </p:cBhvr>
                                    </p:animEffect>
                                  </p:childTnLst>
                                </p:cTn>
                              </p:par>
                              <p:par>
                                <p:cTn id="184" presetID="9" presetClass="entr" presetSubtype="0" fill="hold" nodeType="withEffect">
                                  <p:stCondLst>
                                    <p:cond delay="0"/>
                                  </p:stCondLst>
                                  <p:childTnLst>
                                    <p:set>
                                      <p:cBhvr>
                                        <p:cTn id="185" dur="1" fill="hold">
                                          <p:stCondLst>
                                            <p:cond delay="0"/>
                                          </p:stCondLst>
                                        </p:cTn>
                                        <p:tgtEl>
                                          <p:spTgt spid="366"/>
                                        </p:tgtEl>
                                        <p:attrNameLst>
                                          <p:attrName>style.visibility</p:attrName>
                                        </p:attrNameLst>
                                      </p:cBhvr>
                                      <p:to>
                                        <p:strVal val="visible"/>
                                      </p:to>
                                    </p:set>
                                    <p:animEffect transition="in" filter="dissolve">
                                      <p:cBhvr>
                                        <p:cTn id="186" dur="500"/>
                                        <p:tgtEl>
                                          <p:spTgt spid="366"/>
                                        </p:tgtEl>
                                      </p:cBhvr>
                                    </p:animEffect>
                                  </p:childTnLst>
                                </p:cTn>
                              </p:par>
                              <p:par>
                                <p:cTn id="187" presetID="9" presetClass="entr" presetSubtype="0" fill="hold" nodeType="withEffect">
                                  <p:stCondLst>
                                    <p:cond delay="0"/>
                                  </p:stCondLst>
                                  <p:childTnLst>
                                    <p:set>
                                      <p:cBhvr>
                                        <p:cTn id="188" dur="1" fill="hold">
                                          <p:stCondLst>
                                            <p:cond delay="0"/>
                                          </p:stCondLst>
                                        </p:cTn>
                                        <p:tgtEl>
                                          <p:spTgt spid="374"/>
                                        </p:tgtEl>
                                        <p:attrNameLst>
                                          <p:attrName>style.visibility</p:attrName>
                                        </p:attrNameLst>
                                      </p:cBhvr>
                                      <p:to>
                                        <p:strVal val="visible"/>
                                      </p:to>
                                    </p:set>
                                    <p:animEffect transition="in" filter="dissolve">
                                      <p:cBhvr>
                                        <p:cTn id="189" dur="500"/>
                                        <p:tgtEl>
                                          <p:spTgt spid="374"/>
                                        </p:tgtEl>
                                      </p:cBhvr>
                                    </p:animEffect>
                                  </p:childTnLst>
                                </p:cTn>
                              </p:par>
                            </p:childTnLst>
                          </p:cTn>
                        </p:par>
                      </p:childTnLst>
                    </p:cTn>
                  </p:par>
                  <p:par>
                    <p:cTn id="190" fill="hold">
                      <p:stCondLst>
                        <p:cond delay="indefinite"/>
                      </p:stCondLst>
                      <p:childTnLst>
                        <p:par>
                          <p:cTn id="191" fill="hold">
                            <p:stCondLst>
                              <p:cond delay="0"/>
                            </p:stCondLst>
                            <p:childTnLst>
                              <p:par>
                                <p:cTn id="192" presetID="5" presetClass="emph" presetSubtype="4" nodeType="clickEffect">
                                  <p:stCondLst>
                                    <p:cond delay="0"/>
                                  </p:stCondLst>
                                  <p:childTnLst>
                                    <p:set>
                                      <p:cBhvr override="childStyle">
                                        <p:cTn id="193" dur="indefinite"/>
                                        <p:tgtEl>
                                          <p:spTgt spid="98">
                                            <p:txEl>
                                              <p:pRg st="0" end="0"/>
                                            </p:txEl>
                                          </p:spTgt>
                                        </p:tgtEl>
                                        <p:attrNameLst>
                                          <p:attrName>style.fontStyle</p:attrName>
                                        </p:attrNameLst>
                                      </p:cBhvr>
                                      <p:to>
                                        <p:strVal val="normal"/>
                                      </p:to>
                                    </p:set>
                                    <p:set>
                                      <p:cBhvr override="childStyle">
                                        <p:cTn id="194" dur="indefinite"/>
                                        <p:tgtEl>
                                          <p:spTgt spid="98">
                                            <p:txEl>
                                              <p:pRg st="0" end="0"/>
                                            </p:txEl>
                                          </p:spTgt>
                                        </p:tgtEl>
                                        <p:attrNameLst>
                                          <p:attrName>style.fontWeight</p:attrName>
                                        </p:attrNameLst>
                                      </p:cBhvr>
                                      <p:to>
                                        <p:strVal val="normal"/>
                                      </p:to>
                                    </p:set>
                                    <p:set>
                                      <p:cBhvr override="childStyle">
                                        <p:cTn id="195" dur="indefinite"/>
                                        <p:tgtEl>
                                          <p:spTgt spid="98">
                                            <p:txEl>
                                              <p:pRg st="0" end="0"/>
                                            </p:txEl>
                                          </p:spTgt>
                                        </p:tgtEl>
                                        <p:attrNameLst>
                                          <p:attrName>style.textDecorationUnderline</p:attrName>
                                        </p:attrNameLst>
                                      </p:cBhvr>
                                      <p:to>
                                        <p:strVal val="true"/>
                                      </p:to>
                                    </p:set>
                                  </p:childTnLst>
                                </p:cTn>
                              </p:par>
                              <p:par>
                                <p:cTn id="196" presetID="9" presetClass="entr" presetSubtype="0" fill="hold" grpId="0" nodeType="withEffect">
                                  <p:stCondLst>
                                    <p:cond delay="0"/>
                                  </p:stCondLst>
                                  <p:childTnLst>
                                    <p:set>
                                      <p:cBhvr>
                                        <p:cTn id="197" dur="1" fill="hold">
                                          <p:stCondLst>
                                            <p:cond delay="0"/>
                                          </p:stCondLst>
                                        </p:cTn>
                                        <p:tgtEl>
                                          <p:spTgt spid="391"/>
                                        </p:tgtEl>
                                        <p:attrNameLst>
                                          <p:attrName>style.visibility</p:attrName>
                                        </p:attrNameLst>
                                      </p:cBhvr>
                                      <p:to>
                                        <p:strVal val="visible"/>
                                      </p:to>
                                    </p:set>
                                    <p:animEffect transition="in" filter="dissolve">
                                      <p:cBhvr>
                                        <p:cTn id="198" dur="500"/>
                                        <p:tgtEl>
                                          <p:spTgt spid="391"/>
                                        </p:tgtEl>
                                      </p:cBhvr>
                                    </p:animEffect>
                                  </p:childTnLst>
                                </p:cTn>
                              </p:par>
                              <p:par>
                                <p:cTn id="199" presetID="1" presetClass="entr" presetSubtype="0" fill="hold" nodeType="withEffect">
                                  <p:stCondLst>
                                    <p:cond delay="0"/>
                                  </p:stCondLst>
                                  <p:childTnLst>
                                    <p:set>
                                      <p:cBhvr>
                                        <p:cTn id="200" dur="1" fill="hold">
                                          <p:stCondLst>
                                            <p:cond delay="0"/>
                                          </p:stCondLst>
                                        </p:cTn>
                                        <p:tgtEl>
                                          <p:spTgt spid="3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43" grpId="0" animBg="1"/>
      <p:bldP spid="71" grpId="0"/>
      <p:bldP spid="98" grpId="0" build="allAtOnce"/>
      <p:bldP spid="99" grpId="0"/>
      <p:bldP spid="391" grpId="0"/>
      <p:bldP spid="383" grpId="0"/>
      <p:bldP spid="392" grpId="0"/>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95848" y="458874"/>
            <a:ext cx="7772400" cy="495719"/>
          </a:xfrm>
        </p:spPr>
        <p:txBody>
          <a:bodyPr/>
          <a:lstStyle/>
          <a:p>
            <a:r>
              <a:rPr lang="en-US" dirty="0" smtClean="0"/>
              <a:t>Multi-core Challenges</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15</a:t>
            </a:fld>
            <a:endParaRPr lang="en-US" dirty="0"/>
          </a:p>
        </p:txBody>
      </p:sp>
      <p:sp>
        <p:nvSpPr>
          <p:cNvPr id="6" name="TextBox 5"/>
          <p:cNvSpPr txBox="1"/>
          <p:nvPr/>
        </p:nvSpPr>
        <p:spPr>
          <a:xfrm>
            <a:off x="2873829" y="934498"/>
            <a:ext cx="3386295" cy="523220"/>
          </a:xfrm>
          <a:prstGeom prst="rect">
            <a:avLst/>
          </a:prstGeom>
          <a:noFill/>
        </p:spPr>
        <p:txBody>
          <a:bodyPr wrap="square" rtlCol="0">
            <a:spAutoFit/>
          </a:bodyPr>
          <a:lstStyle/>
          <a:p>
            <a:r>
              <a:rPr lang="en-US" sz="2800" dirty="0" smtClean="0">
                <a:solidFill>
                  <a:srgbClr val="7030A0"/>
                </a:solidFill>
                <a:latin typeface="Trebuchet MS" pitchFamily="34" charset="0"/>
                <a:ea typeface="Tahoma" pitchFamily="34" charset="0"/>
                <a:cs typeface="Tahoma" pitchFamily="34" charset="0"/>
              </a:rPr>
              <a:t>Design Space</a:t>
            </a:r>
            <a:endParaRPr lang="en-US" sz="2800" dirty="0">
              <a:solidFill>
                <a:srgbClr val="7030A0"/>
              </a:solidFill>
              <a:latin typeface="Trebuchet MS" pitchFamily="34" charset="0"/>
              <a:ea typeface="Tahoma" pitchFamily="34" charset="0"/>
              <a:cs typeface="Tahoma" pitchFamily="34" charset="0"/>
            </a:endParaRPr>
          </a:p>
        </p:txBody>
      </p:sp>
      <p:sp>
        <p:nvSpPr>
          <p:cNvPr id="15" name="AutoShape 32"/>
          <p:cNvSpPr>
            <a:spLocks noChangeArrowheads="1"/>
          </p:cNvSpPr>
          <p:nvPr/>
        </p:nvSpPr>
        <p:spPr bwMode="auto">
          <a:xfrm rot="5400000">
            <a:off x="1055339" y="1549263"/>
            <a:ext cx="228172" cy="397907"/>
          </a:xfrm>
          <a:prstGeom prst="roundRect">
            <a:avLst>
              <a:gd name="adj" fmla="val 16667"/>
            </a:avLst>
          </a:prstGeom>
          <a:solidFill>
            <a:srgbClr val="00B0F0"/>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6" name="AutoShape 32"/>
          <p:cNvSpPr>
            <a:spLocks noChangeArrowheads="1"/>
          </p:cNvSpPr>
          <p:nvPr/>
        </p:nvSpPr>
        <p:spPr bwMode="auto">
          <a:xfrm rot="5400000">
            <a:off x="1455593" y="1554288"/>
            <a:ext cx="234862" cy="397907"/>
          </a:xfrm>
          <a:prstGeom prst="roundRect">
            <a:avLst>
              <a:gd name="adj" fmla="val 16667"/>
            </a:avLst>
          </a:prstGeom>
          <a:solidFill>
            <a:srgbClr val="F2917E"/>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7" name="AutoShape 32"/>
          <p:cNvSpPr>
            <a:spLocks noChangeArrowheads="1"/>
          </p:cNvSpPr>
          <p:nvPr/>
        </p:nvSpPr>
        <p:spPr bwMode="auto">
          <a:xfrm rot="5400000">
            <a:off x="1859179" y="1549263"/>
            <a:ext cx="228172" cy="397907"/>
          </a:xfrm>
          <a:prstGeom prst="roundRect">
            <a:avLst>
              <a:gd name="adj" fmla="val 16667"/>
            </a:avLst>
          </a:prstGeom>
          <a:solidFill>
            <a:srgbClr val="FFFF66"/>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8" name="AutoShape 32"/>
          <p:cNvSpPr>
            <a:spLocks noChangeArrowheads="1"/>
          </p:cNvSpPr>
          <p:nvPr/>
        </p:nvSpPr>
        <p:spPr bwMode="auto">
          <a:xfrm rot="5400000">
            <a:off x="2259433" y="1554288"/>
            <a:ext cx="234862" cy="397907"/>
          </a:xfrm>
          <a:prstGeom prst="roundRect">
            <a:avLst>
              <a:gd name="adj" fmla="val 16667"/>
            </a:avLst>
          </a:prstGeom>
          <a:solidFill>
            <a:srgbClr val="CCECFF"/>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9" name="AutoShape 32"/>
          <p:cNvSpPr>
            <a:spLocks noChangeArrowheads="1"/>
          </p:cNvSpPr>
          <p:nvPr/>
        </p:nvSpPr>
        <p:spPr bwMode="auto">
          <a:xfrm rot="5400000">
            <a:off x="2664699" y="1550943"/>
            <a:ext cx="228172" cy="397907"/>
          </a:xfrm>
          <a:prstGeom prst="roundRect">
            <a:avLst>
              <a:gd name="adj" fmla="val 16667"/>
            </a:avLst>
          </a:prstGeom>
          <a:solidFill>
            <a:srgbClr val="D5E467"/>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0" name="AutoShape 32"/>
          <p:cNvSpPr>
            <a:spLocks noChangeArrowheads="1"/>
          </p:cNvSpPr>
          <p:nvPr/>
        </p:nvSpPr>
        <p:spPr bwMode="auto">
          <a:xfrm rot="5400000">
            <a:off x="3064953" y="1555968"/>
            <a:ext cx="234862" cy="397907"/>
          </a:xfrm>
          <a:prstGeom prst="roundRect">
            <a:avLst>
              <a:gd name="adj" fmla="val 16667"/>
            </a:avLst>
          </a:prstGeom>
          <a:solidFill>
            <a:srgbClr val="FF5050"/>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1" name="AutoShape 32"/>
          <p:cNvSpPr>
            <a:spLocks noChangeArrowheads="1"/>
          </p:cNvSpPr>
          <p:nvPr/>
        </p:nvSpPr>
        <p:spPr bwMode="auto">
          <a:xfrm rot="5400000">
            <a:off x="249833" y="1564336"/>
            <a:ext cx="234862" cy="397907"/>
          </a:xfrm>
          <a:prstGeom prst="roundRect">
            <a:avLst>
              <a:gd name="adj" fmla="val 16667"/>
            </a:avLst>
          </a:prstGeom>
          <a:solidFill>
            <a:srgbClr val="CC99FF"/>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2" name="AutoShape 32"/>
          <p:cNvSpPr>
            <a:spLocks noChangeArrowheads="1"/>
          </p:cNvSpPr>
          <p:nvPr/>
        </p:nvSpPr>
        <p:spPr bwMode="auto">
          <a:xfrm rot="5400000">
            <a:off x="643385" y="1555968"/>
            <a:ext cx="234862" cy="397907"/>
          </a:xfrm>
          <a:prstGeom prst="roundRect">
            <a:avLst>
              <a:gd name="adj" fmla="val 16667"/>
            </a:avLst>
          </a:prstGeom>
          <a:solidFill>
            <a:srgbClr val="CC99FF"/>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 name="Oval 30"/>
          <p:cNvSpPr>
            <a:spLocks noChangeArrowheads="1"/>
          </p:cNvSpPr>
          <p:nvPr/>
        </p:nvSpPr>
        <p:spPr bwMode="auto">
          <a:xfrm>
            <a:off x="6559818" y="1869631"/>
            <a:ext cx="2268537" cy="2168525"/>
          </a:xfrm>
          <a:prstGeom prst="ellipse">
            <a:avLst/>
          </a:prstGeom>
          <a:noFill/>
          <a:ln w="25400">
            <a:solidFill>
              <a:srgbClr val="000000"/>
            </a:solidFill>
            <a:prstDash val="sysDot"/>
            <a:round/>
            <a:headEnd/>
            <a:tailEnd/>
          </a:ln>
          <a:effectLst/>
        </p:spPr>
        <p:txBody>
          <a:bodyPr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60" name="Group 59"/>
          <p:cNvGrpSpPr/>
          <p:nvPr/>
        </p:nvGrpSpPr>
        <p:grpSpPr>
          <a:xfrm>
            <a:off x="7286736" y="2687926"/>
            <a:ext cx="470597" cy="403609"/>
            <a:chOff x="2121877" y="3069771"/>
            <a:chExt cx="470597" cy="403609"/>
          </a:xfrm>
        </p:grpSpPr>
        <p:sp>
          <p:nvSpPr>
            <p:cNvPr id="48" name="Cross 47"/>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4" name="Cross 5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5" name="Cross 5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6" name="Cross 5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7" name="Cross 5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8" name="Cross 5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9" name="Cross 5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71" name="TextBox 70"/>
          <p:cNvSpPr txBox="1"/>
          <p:nvPr/>
        </p:nvSpPr>
        <p:spPr>
          <a:xfrm>
            <a:off x="6933369" y="1557485"/>
            <a:ext cx="1567543" cy="307777"/>
          </a:xfrm>
          <a:prstGeom prst="rect">
            <a:avLst/>
          </a:prstGeom>
          <a:noFill/>
        </p:spPr>
        <p:txBody>
          <a:bodyPr wrap="square" rtlCol="0">
            <a:spAutoFit/>
          </a:bodyPr>
          <a:lstStyle/>
          <a:p>
            <a:r>
              <a:rPr lang="en-US" sz="1400" dirty="0" smtClean="0">
                <a:solidFill>
                  <a:srgbClr val="C00000"/>
                </a:solidFill>
                <a:latin typeface="Trebuchet MS" pitchFamily="34" charset="0"/>
              </a:rPr>
              <a:t>Design Space</a:t>
            </a:r>
            <a:endParaRPr lang="en-US" sz="1400" dirty="0">
              <a:solidFill>
                <a:srgbClr val="C00000"/>
              </a:solidFill>
              <a:latin typeface="Trebuchet MS" pitchFamily="34" charset="0"/>
            </a:endParaRPr>
          </a:p>
        </p:txBody>
      </p:sp>
      <p:grpSp>
        <p:nvGrpSpPr>
          <p:cNvPr id="76" name="Group 75"/>
          <p:cNvGrpSpPr/>
          <p:nvPr/>
        </p:nvGrpSpPr>
        <p:grpSpPr>
          <a:xfrm>
            <a:off x="281354" y="2019736"/>
            <a:ext cx="1356527" cy="803868"/>
            <a:chOff x="281354" y="2522136"/>
            <a:chExt cx="1356527" cy="803868"/>
          </a:xfrm>
        </p:grpSpPr>
        <p:sp>
          <p:nvSpPr>
            <p:cNvPr id="73" name="Rectangle 72"/>
            <p:cNvSpPr/>
            <p:nvPr/>
          </p:nvSpPr>
          <p:spPr bwMode="auto">
            <a:xfrm>
              <a:off x="281354" y="2522136"/>
              <a:ext cx="1356527" cy="803868"/>
            </a:xfrm>
            <a:prstGeom prst="rect">
              <a:avLst/>
            </a:prstGeom>
            <a:noFill/>
            <a:ln w="25400" cap="flat" cmpd="sng" algn="ctr">
              <a:solidFill>
                <a:srgbClr val="CC66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5" name="TextBox 74"/>
            <p:cNvSpPr txBox="1"/>
            <p:nvPr/>
          </p:nvSpPr>
          <p:spPr>
            <a:xfrm>
              <a:off x="381837" y="2562334"/>
              <a:ext cx="1195754" cy="738664"/>
            </a:xfrm>
            <a:prstGeom prst="rect">
              <a:avLst/>
            </a:prstGeom>
            <a:noFill/>
          </p:spPr>
          <p:txBody>
            <a:bodyPr wrap="square" rtlCol="0">
              <a:spAutoFit/>
            </a:bodyPr>
            <a:lstStyle/>
            <a:p>
              <a:r>
                <a:rPr lang="en-US" sz="1400" dirty="0" smtClean="0">
                  <a:latin typeface="Trebuchet MS" pitchFamily="34" charset="0"/>
                </a:rPr>
                <a:t>P0</a:t>
              </a:r>
            </a:p>
            <a:p>
              <a:r>
                <a:rPr lang="en-US" sz="1400" dirty="0" smtClean="0">
                  <a:latin typeface="Trebuchet MS" pitchFamily="34" charset="0"/>
                </a:rPr>
                <a:t>8KB, 4-way,</a:t>
              </a:r>
            </a:p>
            <a:p>
              <a:r>
                <a:rPr lang="en-US" sz="1400" dirty="0" smtClean="0">
                  <a:latin typeface="Trebuchet MS" pitchFamily="34" charset="0"/>
                </a:rPr>
                <a:t>16B line size</a:t>
              </a:r>
              <a:endParaRPr lang="en-US" sz="1400" dirty="0">
                <a:latin typeface="Trebuchet MS" pitchFamily="34" charset="0"/>
              </a:endParaRPr>
            </a:p>
          </p:txBody>
        </p:sp>
      </p:grpSp>
      <p:grpSp>
        <p:nvGrpSpPr>
          <p:cNvPr id="77" name="Group 76"/>
          <p:cNvGrpSpPr/>
          <p:nvPr/>
        </p:nvGrpSpPr>
        <p:grpSpPr>
          <a:xfrm>
            <a:off x="272980" y="2925767"/>
            <a:ext cx="1356527" cy="803868"/>
            <a:chOff x="281354" y="2522136"/>
            <a:chExt cx="1356527" cy="803868"/>
          </a:xfrm>
        </p:grpSpPr>
        <p:sp>
          <p:nvSpPr>
            <p:cNvPr id="78" name="Rectangle 77"/>
            <p:cNvSpPr/>
            <p:nvPr/>
          </p:nvSpPr>
          <p:spPr bwMode="auto">
            <a:xfrm>
              <a:off x="281354" y="2522136"/>
              <a:ext cx="1356527" cy="803868"/>
            </a:xfrm>
            <a:prstGeom prst="rect">
              <a:avLst/>
            </a:prstGeom>
            <a:noFill/>
            <a:ln w="25400" cap="flat" cmpd="sng" algn="ctr">
              <a:solidFill>
                <a:srgbClr val="CC66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9" name="TextBox 78"/>
            <p:cNvSpPr txBox="1"/>
            <p:nvPr/>
          </p:nvSpPr>
          <p:spPr>
            <a:xfrm>
              <a:off x="381837" y="2562334"/>
              <a:ext cx="1195754" cy="738664"/>
            </a:xfrm>
            <a:prstGeom prst="rect">
              <a:avLst/>
            </a:prstGeom>
            <a:noFill/>
          </p:spPr>
          <p:txBody>
            <a:bodyPr wrap="square" rtlCol="0">
              <a:spAutoFit/>
            </a:bodyPr>
            <a:lstStyle/>
            <a:p>
              <a:r>
                <a:rPr lang="en-US" sz="1400" dirty="0" smtClean="0">
                  <a:latin typeface="Trebuchet MS" pitchFamily="34" charset="0"/>
                </a:rPr>
                <a:t>P1</a:t>
              </a:r>
            </a:p>
            <a:p>
              <a:r>
                <a:rPr lang="en-US" sz="1400" dirty="0" smtClean="0">
                  <a:latin typeface="Trebuchet MS" pitchFamily="34" charset="0"/>
                </a:rPr>
                <a:t>8KB, 4-way,</a:t>
              </a:r>
            </a:p>
            <a:p>
              <a:r>
                <a:rPr lang="en-US" sz="1400" dirty="0" smtClean="0">
                  <a:latin typeface="Trebuchet MS" pitchFamily="34" charset="0"/>
                </a:rPr>
                <a:t>16B line size</a:t>
              </a:r>
              <a:endParaRPr lang="en-US" sz="1400" dirty="0">
                <a:latin typeface="Trebuchet MS" pitchFamily="34" charset="0"/>
              </a:endParaRPr>
            </a:p>
          </p:txBody>
        </p:sp>
      </p:grpSp>
      <p:grpSp>
        <p:nvGrpSpPr>
          <p:cNvPr id="104" name="Group 103"/>
          <p:cNvGrpSpPr/>
          <p:nvPr/>
        </p:nvGrpSpPr>
        <p:grpSpPr>
          <a:xfrm>
            <a:off x="283034" y="3840104"/>
            <a:ext cx="1356527" cy="803868"/>
            <a:chOff x="283034" y="3840104"/>
            <a:chExt cx="1356527" cy="803868"/>
          </a:xfrm>
        </p:grpSpPr>
        <p:sp>
          <p:nvSpPr>
            <p:cNvPr id="81" name="Rectangle 80"/>
            <p:cNvSpPr/>
            <p:nvPr/>
          </p:nvSpPr>
          <p:spPr bwMode="auto">
            <a:xfrm>
              <a:off x="283034" y="3840104"/>
              <a:ext cx="1356527" cy="803868"/>
            </a:xfrm>
            <a:prstGeom prst="rect">
              <a:avLst/>
            </a:prstGeom>
            <a:noFill/>
            <a:ln w="25400" cap="flat" cmpd="sng" algn="ctr">
              <a:solidFill>
                <a:srgbClr val="00B0F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2" name="TextBox 81"/>
            <p:cNvSpPr txBox="1"/>
            <p:nvPr/>
          </p:nvSpPr>
          <p:spPr>
            <a:xfrm>
              <a:off x="383517" y="3880302"/>
              <a:ext cx="1195754" cy="738664"/>
            </a:xfrm>
            <a:prstGeom prst="rect">
              <a:avLst/>
            </a:prstGeom>
            <a:noFill/>
          </p:spPr>
          <p:txBody>
            <a:bodyPr wrap="square" rtlCol="0">
              <a:spAutoFit/>
            </a:bodyPr>
            <a:lstStyle/>
            <a:p>
              <a:r>
                <a:rPr lang="en-US" sz="1400" dirty="0" smtClean="0">
                  <a:latin typeface="Trebuchet MS" pitchFamily="34" charset="0"/>
                </a:rPr>
                <a:t>P2</a:t>
              </a:r>
            </a:p>
            <a:p>
              <a:r>
                <a:rPr lang="en-US" sz="1400" dirty="0" smtClean="0">
                  <a:latin typeface="Trebuchet MS" pitchFamily="34" charset="0"/>
                </a:rPr>
                <a:t>2KB, 1-way,</a:t>
              </a:r>
            </a:p>
            <a:p>
              <a:r>
                <a:rPr lang="en-US" sz="1400" dirty="0" smtClean="0">
                  <a:latin typeface="Trebuchet MS" pitchFamily="34" charset="0"/>
                </a:rPr>
                <a:t>64B line size</a:t>
              </a:r>
              <a:endParaRPr lang="en-US" sz="1400" dirty="0">
                <a:latin typeface="Trebuchet MS" pitchFamily="34" charset="0"/>
              </a:endParaRPr>
            </a:p>
          </p:txBody>
        </p:sp>
      </p:grpSp>
      <p:grpSp>
        <p:nvGrpSpPr>
          <p:cNvPr id="105" name="Group 104"/>
          <p:cNvGrpSpPr/>
          <p:nvPr/>
        </p:nvGrpSpPr>
        <p:grpSpPr>
          <a:xfrm>
            <a:off x="274660" y="4746135"/>
            <a:ext cx="1356527" cy="803868"/>
            <a:chOff x="274660" y="4746135"/>
            <a:chExt cx="1356527" cy="803868"/>
          </a:xfrm>
        </p:grpSpPr>
        <p:sp>
          <p:nvSpPr>
            <p:cNvPr id="84" name="Rectangle 83"/>
            <p:cNvSpPr/>
            <p:nvPr/>
          </p:nvSpPr>
          <p:spPr bwMode="auto">
            <a:xfrm>
              <a:off x="274660" y="4746135"/>
              <a:ext cx="1356527" cy="803868"/>
            </a:xfrm>
            <a:prstGeom prst="rect">
              <a:avLst/>
            </a:prstGeom>
            <a:noFill/>
            <a:ln w="25400" cap="flat" cmpd="sng" algn="ctr">
              <a:solidFill>
                <a:srgbClr val="F2917E"/>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5" name="TextBox 84"/>
            <p:cNvSpPr txBox="1"/>
            <p:nvPr/>
          </p:nvSpPr>
          <p:spPr>
            <a:xfrm>
              <a:off x="375143" y="4786333"/>
              <a:ext cx="1195754" cy="738664"/>
            </a:xfrm>
            <a:prstGeom prst="rect">
              <a:avLst/>
            </a:prstGeom>
            <a:noFill/>
          </p:spPr>
          <p:txBody>
            <a:bodyPr wrap="square" rtlCol="0">
              <a:spAutoFit/>
            </a:bodyPr>
            <a:lstStyle/>
            <a:p>
              <a:r>
                <a:rPr lang="en-US" sz="1400" dirty="0" smtClean="0">
                  <a:latin typeface="Trebuchet MS" pitchFamily="34" charset="0"/>
                </a:rPr>
                <a:t>P3</a:t>
              </a:r>
            </a:p>
            <a:p>
              <a:r>
                <a:rPr lang="en-US" sz="1400" dirty="0" smtClean="0">
                  <a:latin typeface="Trebuchet MS" pitchFamily="34" charset="0"/>
                </a:rPr>
                <a:t>8KB, 2-way,</a:t>
              </a:r>
            </a:p>
            <a:p>
              <a:r>
                <a:rPr lang="en-US" sz="1400" dirty="0" smtClean="0">
                  <a:latin typeface="Trebuchet MS" pitchFamily="34" charset="0"/>
                </a:rPr>
                <a:t>32B line size</a:t>
              </a:r>
              <a:endParaRPr lang="en-US" sz="1400" dirty="0">
                <a:latin typeface="Trebuchet MS" pitchFamily="34" charset="0"/>
              </a:endParaRPr>
            </a:p>
          </p:txBody>
        </p:sp>
      </p:grpSp>
      <p:grpSp>
        <p:nvGrpSpPr>
          <p:cNvPr id="106" name="Group 105"/>
          <p:cNvGrpSpPr/>
          <p:nvPr/>
        </p:nvGrpSpPr>
        <p:grpSpPr>
          <a:xfrm>
            <a:off x="1940954" y="2021416"/>
            <a:ext cx="1356527" cy="803868"/>
            <a:chOff x="1940954" y="2021416"/>
            <a:chExt cx="1356527" cy="803868"/>
          </a:xfrm>
        </p:grpSpPr>
        <p:sp>
          <p:nvSpPr>
            <p:cNvPr id="87" name="Rectangle 86"/>
            <p:cNvSpPr/>
            <p:nvPr/>
          </p:nvSpPr>
          <p:spPr bwMode="auto">
            <a:xfrm>
              <a:off x="1940954" y="2021416"/>
              <a:ext cx="1356527" cy="803868"/>
            </a:xfrm>
            <a:prstGeom prst="rect">
              <a:avLst/>
            </a:prstGeom>
            <a:noFill/>
            <a:ln w="25400" cap="flat" cmpd="sng" algn="ctr">
              <a:solidFill>
                <a:srgbClr val="FFFF6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8" name="TextBox 87"/>
            <p:cNvSpPr txBox="1"/>
            <p:nvPr/>
          </p:nvSpPr>
          <p:spPr>
            <a:xfrm>
              <a:off x="1959429" y="2061614"/>
              <a:ext cx="1277762" cy="738664"/>
            </a:xfrm>
            <a:prstGeom prst="rect">
              <a:avLst/>
            </a:prstGeom>
            <a:noFill/>
          </p:spPr>
          <p:txBody>
            <a:bodyPr wrap="square" rtlCol="0">
              <a:spAutoFit/>
            </a:bodyPr>
            <a:lstStyle/>
            <a:p>
              <a:r>
                <a:rPr lang="en-US" sz="1400" dirty="0" smtClean="0">
                  <a:latin typeface="Trebuchet MS" pitchFamily="34" charset="0"/>
                </a:rPr>
                <a:t>P4</a:t>
              </a:r>
            </a:p>
            <a:p>
              <a:r>
                <a:rPr lang="en-US" sz="1400" dirty="0" smtClean="0">
                  <a:latin typeface="Trebuchet MS" pitchFamily="34" charset="0"/>
                </a:rPr>
                <a:t>64KB, 4-way,</a:t>
              </a:r>
            </a:p>
            <a:p>
              <a:r>
                <a:rPr lang="en-US" sz="1400" dirty="0" smtClean="0">
                  <a:latin typeface="Trebuchet MS" pitchFamily="34" charset="0"/>
                </a:rPr>
                <a:t>64B line size</a:t>
              </a:r>
              <a:endParaRPr lang="en-US" sz="1400" dirty="0">
                <a:latin typeface="Trebuchet MS" pitchFamily="34" charset="0"/>
              </a:endParaRPr>
            </a:p>
          </p:txBody>
        </p:sp>
      </p:grpSp>
      <p:grpSp>
        <p:nvGrpSpPr>
          <p:cNvPr id="107" name="Group 106"/>
          <p:cNvGrpSpPr/>
          <p:nvPr/>
        </p:nvGrpSpPr>
        <p:grpSpPr>
          <a:xfrm>
            <a:off x="1932580" y="2927447"/>
            <a:ext cx="1356527" cy="803868"/>
            <a:chOff x="1932580" y="2927447"/>
            <a:chExt cx="1356527" cy="803868"/>
          </a:xfrm>
        </p:grpSpPr>
        <p:sp>
          <p:nvSpPr>
            <p:cNvPr id="90" name="Rectangle 89"/>
            <p:cNvSpPr/>
            <p:nvPr/>
          </p:nvSpPr>
          <p:spPr bwMode="auto">
            <a:xfrm>
              <a:off x="1932580" y="2927447"/>
              <a:ext cx="1356527" cy="803868"/>
            </a:xfrm>
            <a:prstGeom prst="rect">
              <a:avLst/>
            </a:prstGeom>
            <a:noFill/>
            <a:ln w="25400" cap="flat" cmpd="sng" algn="ctr">
              <a:solidFill>
                <a:srgbClr val="CCEC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1" name="TextBox 90"/>
            <p:cNvSpPr txBox="1"/>
            <p:nvPr/>
          </p:nvSpPr>
          <p:spPr>
            <a:xfrm>
              <a:off x="1969477" y="2967645"/>
              <a:ext cx="1259340" cy="738664"/>
            </a:xfrm>
            <a:prstGeom prst="rect">
              <a:avLst/>
            </a:prstGeom>
            <a:noFill/>
          </p:spPr>
          <p:txBody>
            <a:bodyPr wrap="square" rtlCol="0">
              <a:spAutoFit/>
            </a:bodyPr>
            <a:lstStyle/>
            <a:p>
              <a:r>
                <a:rPr lang="en-US" sz="1400" dirty="0" smtClean="0">
                  <a:latin typeface="Trebuchet MS" pitchFamily="34" charset="0"/>
                </a:rPr>
                <a:t>P5</a:t>
              </a:r>
            </a:p>
            <a:p>
              <a:r>
                <a:rPr lang="en-US" sz="1400" dirty="0" smtClean="0">
                  <a:latin typeface="Trebuchet MS" pitchFamily="34" charset="0"/>
                </a:rPr>
                <a:t>32KB, 1-way,</a:t>
              </a:r>
            </a:p>
            <a:p>
              <a:r>
                <a:rPr lang="en-US" sz="1400" dirty="0" smtClean="0">
                  <a:latin typeface="Trebuchet MS" pitchFamily="34" charset="0"/>
                </a:rPr>
                <a:t>16B line size</a:t>
              </a:r>
              <a:endParaRPr lang="en-US" sz="1400" dirty="0">
                <a:latin typeface="Trebuchet MS" pitchFamily="34" charset="0"/>
              </a:endParaRPr>
            </a:p>
          </p:txBody>
        </p:sp>
      </p:grpSp>
      <p:grpSp>
        <p:nvGrpSpPr>
          <p:cNvPr id="108" name="Group 107"/>
          <p:cNvGrpSpPr/>
          <p:nvPr/>
        </p:nvGrpSpPr>
        <p:grpSpPr>
          <a:xfrm>
            <a:off x="1942634" y="3841784"/>
            <a:ext cx="1356527" cy="803868"/>
            <a:chOff x="1942634" y="3841784"/>
            <a:chExt cx="1356527" cy="803868"/>
          </a:xfrm>
        </p:grpSpPr>
        <p:sp>
          <p:nvSpPr>
            <p:cNvPr id="93" name="Rectangle 92"/>
            <p:cNvSpPr/>
            <p:nvPr/>
          </p:nvSpPr>
          <p:spPr bwMode="auto">
            <a:xfrm>
              <a:off x="1942634" y="3841784"/>
              <a:ext cx="1356527" cy="803868"/>
            </a:xfrm>
            <a:prstGeom prst="rect">
              <a:avLst/>
            </a:prstGeom>
            <a:noFill/>
            <a:ln w="25400" cap="flat" cmpd="sng" algn="ctr">
              <a:solidFill>
                <a:srgbClr val="CCFF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4" name="TextBox 93"/>
            <p:cNvSpPr txBox="1"/>
            <p:nvPr/>
          </p:nvSpPr>
          <p:spPr>
            <a:xfrm>
              <a:off x="2043117" y="3881982"/>
              <a:ext cx="1195754" cy="738664"/>
            </a:xfrm>
            <a:prstGeom prst="rect">
              <a:avLst/>
            </a:prstGeom>
            <a:noFill/>
          </p:spPr>
          <p:txBody>
            <a:bodyPr wrap="square" rtlCol="0">
              <a:spAutoFit/>
            </a:bodyPr>
            <a:lstStyle/>
            <a:p>
              <a:r>
                <a:rPr lang="en-US" sz="1400" dirty="0" smtClean="0">
                  <a:latin typeface="Trebuchet MS" pitchFamily="34" charset="0"/>
                </a:rPr>
                <a:t>P6</a:t>
              </a:r>
            </a:p>
            <a:p>
              <a:r>
                <a:rPr lang="en-US" sz="1400" dirty="0" smtClean="0">
                  <a:latin typeface="Trebuchet MS" pitchFamily="34" charset="0"/>
                </a:rPr>
                <a:t>4KB, 1-way,</a:t>
              </a:r>
            </a:p>
            <a:p>
              <a:r>
                <a:rPr lang="en-US" sz="1400" dirty="0" smtClean="0">
                  <a:latin typeface="Trebuchet MS" pitchFamily="34" charset="0"/>
                </a:rPr>
                <a:t>32B line size</a:t>
              </a:r>
              <a:endParaRPr lang="en-US" sz="1400" dirty="0">
                <a:latin typeface="Trebuchet MS" pitchFamily="34" charset="0"/>
              </a:endParaRPr>
            </a:p>
          </p:txBody>
        </p:sp>
      </p:grpSp>
      <p:grpSp>
        <p:nvGrpSpPr>
          <p:cNvPr id="109" name="Group 108"/>
          <p:cNvGrpSpPr/>
          <p:nvPr/>
        </p:nvGrpSpPr>
        <p:grpSpPr>
          <a:xfrm>
            <a:off x="1934260" y="4747815"/>
            <a:ext cx="1356527" cy="803868"/>
            <a:chOff x="1934260" y="4747815"/>
            <a:chExt cx="1356527" cy="803868"/>
          </a:xfrm>
        </p:grpSpPr>
        <p:sp>
          <p:nvSpPr>
            <p:cNvPr id="96" name="Rectangle 95"/>
            <p:cNvSpPr/>
            <p:nvPr/>
          </p:nvSpPr>
          <p:spPr bwMode="auto">
            <a:xfrm>
              <a:off x="1934260" y="4747815"/>
              <a:ext cx="1356527" cy="803868"/>
            </a:xfrm>
            <a:prstGeom prst="rect">
              <a:avLst/>
            </a:prstGeom>
            <a:noFill/>
            <a:ln w="25400" cap="flat" cmpd="sng" algn="ctr">
              <a:solidFill>
                <a:srgbClr val="FF5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7" name="TextBox 96"/>
            <p:cNvSpPr txBox="1"/>
            <p:nvPr/>
          </p:nvSpPr>
          <p:spPr>
            <a:xfrm>
              <a:off x="1969477" y="4788013"/>
              <a:ext cx="1261020" cy="738664"/>
            </a:xfrm>
            <a:prstGeom prst="rect">
              <a:avLst/>
            </a:prstGeom>
            <a:noFill/>
          </p:spPr>
          <p:txBody>
            <a:bodyPr wrap="square" rtlCol="0">
              <a:spAutoFit/>
            </a:bodyPr>
            <a:lstStyle/>
            <a:p>
              <a:r>
                <a:rPr lang="en-US" sz="1400" dirty="0" smtClean="0">
                  <a:latin typeface="Trebuchet MS" pitchFamily="34" charset="0"/>
                </a:rPr>
                <a:t>P7</a:t>
              </a:r>
            </a:p>
            <a:p>
              <a:r>
                <a:rPr lang="en-US" sz="1400" dirty="0" smtClean="0">
                  <a:latin typeface="Trebuchet MS" pitchFamily="34" charset="0"/>
                </a:rPr>
                <a:t>16KB, 2-way,</a:t>
              </a:r>
            </a:p>
            <a:p>
              <a:r>
                <a:rPr lang="en-US" sz="1400" dirty="0" smtClean="0">
                  <a:latin typeface="Trebuchet MS" pitchFamily="34" charset="0"/>
                </a:rPr>
                <a:t>32B line size</a:t>
              </a:r>
              <a:endParaRPr lang="en-US" sz="1400" dirty="0">
                <a:latin typeface="Trebuchet MS" pitchFamily="34" charset="0"/>
              </a:endParaRPr>
            </a:p>
          </p:txBody>
        </p:sp>
      </p:grpSp>
      <p:sp>
        <p:nvSpPr>
          <p:cNvPr id="98" name="TextBox 97"/>
          <p:cNvSpPr txBox="1"/>
          <p:nvPr/>
        </p:nvSpPr>
        <p:spPr>
          <a:xfrm>
            <a:off x="0" y="5779464"/>
            <a:ext cx="5718629" cy="646331"/>
          </a:xfrm>
          <a:prstGeom prst="rect">
            <a:avLst/>
          </a:prstGeom>
          <a:noFill/>
        </p:spPr>
        <p:txBody>
          <a:bodyPr wrap="square" rtlCol="0">
            <a:spAutoFit/>
          </a:bodyPr>
          <a:lstStyle/>
          <a:p>
            <a:r>
              <a:rPr lang="en-US" sz="1800" dirty="0" smtClean="0">
                <a:solidFill>
                  <a:srgbClr val="008000"/>
                </a:solidFill>
                <a:latin typeface="Trebuchet MS" pitchFamily="34" charset="0"/>
              </a:rPr>
              <a:t>Allow heterogeneous cores – </a:t>
            </a:r>
          </a:p>
          <a:p>
            <a:r>
              <a:rPr lang="en-US" sz="1800" dirty="0" smtClean="0">
                <a:solidFill>
                  <a:srgbClr val="008000"/>
                </a:solidFill>
                <a:latin typeface="Trebuchet MS" pitchFamily="34" charset="0"/>
              </a:rPr>
              <a:t>each core’s cache can have a different configuration</a:t>
            </a:r>
            <a:endParaRPr lang="en-US" sz="1800" dirty="0">
              <a:solidFill>
                <a:srgbClr val="008000"/>
              </a:solidFill>
              <a:latin typeface="Trebuchet MS" pitchFamily="34" charset="0"/>
            </a:endParaRPr>
          </a:p>
        </p:txBody>
      </p:sp>
      <p:sp>
        <p:nvSpPr>
          <p:cNvPr id="99" name="TextBox 98"/>
          <p:cNvSpPr txBox="1"/>
          <p:nvPr/>
        </p:nvSpPr>
        <p:spPr>
          <a:xfrm>
            <a:off x="3748035" y="1962767"/>
            <a:ext cx="2411605" cy="830997"/>
          </a:xfrm>
          <a:prstGeom prst="rect">
            <a:avLst/>
          </a:prstGeom>
          <a:noFill/>
        </p:spPr>
        <p:txBody>
          <a:bodyPr wrap="square" rtlCol="0">
            <a:spAutoFit/>
          </a:bodyPr>
          <a:lstStyle/>
          <a:p>
            <a:r>
              <a:rPr lang="en-US" sz="1600" dirty="0" smtClean="0">
                <a:solidFill>
                  <a:schemeClr val="accent6"/>
                </a:solidFill>
                <a:latin typeface="Trebuchet MS" pitchFamily="34" charset="0"/>
              </a:rPr>
              <a:t>lowest energy </a:t>
            </a:r>
          </a:p>
          <a:p>
            <a:r>
              <a:rPr lang="en-US" sz="1600" dirty="0" smtClean="0">
                <a:solidFill>
                  <a:schemeClr val="accent6"/>
                </a:solidFill>
                <a:latin typeface="Trebuchet MS" pitchFamily="34" charset="0"/>
              </a:rPr>
              <a:t>cache configuration</a:t>
            </a:r>
          </a:p>
          <a:p>
            <a:r>
              <a:rPr lang="en-US" sz="1600" dirty="0" smtClean="0">
                <a:solidFill>
                  <a:schemeClr val="accent6"/>
                </a:solidFill>
                <a:latin typeface="Trebuchet MS" pitchFamily="34" charset="0"/>
              </a:rPr>
              <a:t>for each core</a:t>
            </a:r>
            <a:endParaRPr lang="en-US" sz="1600" dirty="0">
              <a:solidFill>
                <a:schemeClr val="accent6"/>
              </a:solidFill>
              <a:latin typeface="Trebuchet MS" pitchFamily="34" charset="0"/>
            </a:endParaRPr>
          </a:p>
        </p:txBody>
      </p:sp>
      <p:grpSp>
        <p:nvGrpSpPr>
          <p:cNvPr id="103" name="Group 102"/>
          <p:cNvGrpSpPr/>
          <p:nvPr/>
        </p:nvGrpSpPr>
        <p:grpSpPr>
          <a:xfrm>
            <a:off x="264607" y="2927441"/>
            <a:ext cx="1356527" cy="803868"/>
            <a:chOff x="4957187" y="4736145"/>
            <a:chExt cx="1356527" cy="803868"/>
          </a:xfrm>
        </p:grpSpPr>
        <p:sp>
          <p:nvSpPr>
            <p:cNvPr id="101" name="Rectangle 100"/>
            <p:cNvSpPr/>
            <p:nvPr/>
          </p:nvSpPr>
          <p:spPr bwMode="auto">
            <a:xfrm>
              <a:off x="4957187" y="4736145"/>
              <a:ext cx="1356527" cy="803868"/>
            </a:xfrm>
            <a:prstGeom prst="rect">
              <a:avLst/>
            </a:prstGeom>
            <a:noFill/>
            <a:ln w="25400" cap="flat" cmpd="sng" algn="ctr">
              <a:solidFill>
                <a:srgbClr val="92D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02" name="TextBox 101"/>
            <p:cNvSpPr txBox="1"/>
            <p:nvPr/>
          </p:nvSpPr>
          <p:spPr>
            <a:xfrm>
              <a:off x="4973934" y="4776343"/>
              <a:ext cx="1279490" cy="738664"/>
            </a:xfrm>
            <a:prstGeom prst="rect">
              <a:avLst/>
            </a:prstGeom>
            <a:noFill/>
          </p:spPr>
          <p:txBody>
            <a:bodyPr wrap="square" rtlCol="0">
              <a:spAutoFit/>
            </a:bodyPr>
            <a:lstStyle/>
            <a:p>
              <a:r>
                <a:rPr lang="en-US" sz="1400" dirty="0" smtClean="0">
                  <a:latin typeface="Trebuchet MS" pitchFamily="34" charset="0"/>
                </a:rPr>
                <a:t>P1</a:t>
              </a:r>
            </a:p>
            <a:p>
              <a:r>
                <a:rPr lang="en-US" sz="1400" dirty="0" smtClean="0">
                  <a:latin typeface="Trebuchet MS" pitchFamily="34" charset="0"/>
                </a:rPr>
                <a:t>16KB, 2-way,</a:t>
              </a:r>
            </a:p>
            <a:p>
              <a:r>
                <a:rPr lang="en-US" sz="1400" dirty="0" smtClean="0">
                  <a:latin typeface="Trebuchet MS" pitchFamily="34" charset="0"/>
                </a:rPr>
                <a:t>32B line size</a:t>
              </a:r>
              <a:endParaRPr lang="en-US" sz="1400" dirty="0">
                <a:latin typeface="Trebuchet MS" pitchFamily="34" charset="0"/>
              </a:endParaRPr>
            </a:p>
          </p:txBody>
        </p:sp>
      </p:grpSp>
      <p:grpSp>
        <p:nvGrpSpPr>
          <p:cNvPr id="110" name="Group 109"/>
          <p:cNvGrpSpPr/>
          <p:nvPr/>
        </p:nvGrpSpPr>
        <p:grpSpPr>
          <a:xfrm>
            <a:off x="7630055" y="2448440"/>
            <a:ext cx="470597" cy="403609"/>
            <a:chOff x="2121877" y="3069771"/>
            <a:chExt cx="470597" cy="403609"/>
          </a:xfrm>
        </p:grpSpPr>
        <p:sp>
          <p:nvSpPr>
            <p:cNvPr id="111" name="Cross 11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2" name="Cross 11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3" name="Cross 11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4" name="Cross 11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5" name="Cross 11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6" name="Cross 11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7" name="Cross 11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18" name="Group 117"/>
          <p:cNvGrpSpPr/>
          <p:nvPr/>
        </p:nvGrpSpPr>
        <p:grpSpPr>
          <a:xfrm>
            <a:off x="7722164" y="2882194"/>
            <a:ext cx="470597" cy="403609"/>
            <a:chOff x="2121877" y="3069771"/>
            <a:chExt cx="470597" cy="403609"/>
          </a:xfrm>
        </p:grpSpPr>
        <p:sp>
          <p:nvSpPr>
            <p:cNvPr id="119" name="Cross 11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0" name="Cross 11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1" name="Cross 12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2" name="Cross 12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3" name="Cross 12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4" name="Cross 12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5" name="Cross 12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26" name="Group 125"/>
          <p:cNvGrpSpPr/>
          <p:nvPr/>
        </p:nvGrpSpPr>
        <p:grpSpPr>
          <a:xfrm>
            <a:off x="7057312" y="3352774"/>
            <a:ext cx="470597" cy="403609"/>
            <a:chOff x="2121877" y="3069771"/>
            <a:chExt cx="470597" cy="403609"/>
          </a:xfrm>
        </p:grpSpPr>
        <p:sp>
          <p:nvSpPr>
            <p:cNvPr id="127" name="Cross 12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8" name="Cross 12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9" name="Cross 12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0" name="Cross 12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1" name="Cross 13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2" name="Cross 13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3" name="Cross 13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34" name="Group 133"/>
          <p:cNvGrpSpPr/>
          <p:nvPr/>
        </p:nvGrpSpPr>
        <p:grpSpPr>
          <a:xfrm>
            <a:off x="7400631" y="3113288"/>
            <a:ext cx="470597" cy="403609"/>
            <a:chOff x="2121877" y="3069771"/>
            <a:chExt cx="470597" cy="403609"/>
          </a:xfrm>
        </p:grpSpPr>
        <p:sp>
          <p:nvSpPr>
            <p:cNvPr id="135" name="Cross 13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6" name="Cross 13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7" name="Cross 13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8" name="Cross 13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9" name="Cross 13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0" name="Cross 13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1" name="Cross 14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42" name="Group 141"/>
          <p:cNvGrpSpPr/>
          <p:nvPr/>
        </p:nvGrpSpPr>
        <p:grpSpPr>
          <a:xfrm>
            <a:off x="7492740" y="3547042"/>
            <a:ext cx="470597" cy="403609"/>
            <a:chOff x="2121877" y="3069771"/>
            <a:chExt cx="470597" cy="403609"/>
          </a:xfrm>
        </p:grpSpPr>
        <p:sp>
          <p:nvSpPr>
            <p:cNvPr id="143" name="Cross 14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4" name="Cross 14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5" name="Cross 14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6" name="Cross 14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7" name="Cross 14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8" name="Cross 14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9" name="Cross 14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50" name="Group 149"/>
          <p:cNvGrpSpPr/>
          <p:nvPr/>
        </p:nvGrpSpPr>
        <p:grpSpPr>
          <a:xfrm>
            <a:off x="6697274" y="3083189"/>
            <a:ext cx="470597" cy="403609"/>
            <a:chOff x="2121877" y="3069771"/>
            <a:chExt cx="470597" cy="403609"/>
          </a:xfrm>
        </p:grpSpPr>
        <p:sp>
          <p:nvSpPr>
            <p:cNvPr id="151" name="Cross 15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2" name="Cross 15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3" name="Cross 15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4" name="Cross 15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5" name="Cross 15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6" name="Cross 15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7" name="Cross 15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58" name="Group 157"/>
          <p:cNvGrpSpPr/>
          <p:nvPr/>
        </p:nvGrpSpPr>
        <p:grpSpPr>
          <a:xfrm>
            <a:off x="6930062" y="2140319"/>
            <a:ext cx="470597" cy="403609"/>
            <a:chOff x="2121877" y="3069771"/>
            <a:chExt cx="470597" cy="403609"/>
          </a:xfrm>
        </p:grpSpPr>
        <p:sp>
          <p:nvSpPr>
            <p:cNvPr id="159" name="Cross 15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0" name="Cross 15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1" name="Cross 16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2" name="Cross 16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3" name="Cross 16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4" name="Cross 16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5" name="Cross 16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66" name="Group 165"/>
          <p:cNvGrpSpPr/>
          <p:nvPr/>
        </p:nvGrpSpPr>
        <p:grpSpPr>
          <a:xfrm>
            <a:off x="6811156" y="2634362"/>
            <a:ext cx="470597" cy="403609"/>
            <a:chOff x="2121877" y="3069771"/>
            <a:chExt cx="470597" cy="403609"/>
          </a:xfrm>
        </p:grpSpPr>
        <p:sp>
          <p:nvSpPr>
            <p:cNvPr id="167" name="Cross 16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8" name="Cross 16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9" name="Cross 16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0" name="Cross 16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1" name="Cross 17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2" name="Cross 17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3" name="Cross 17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74" name="Group 173"/>
          <p:cNvGrpSpPr/>
          <p:nvPr/>
        </p:nvGrpSpPr>
        <p:grpSpPr>
          <a:xfrm>
            <a:off x="7402292" y="1959420"/>
            <a:ext cx="470597" cy="403609"/>
            <a:chOff x="2121877" y="3069771"/>
            <a:chExt cx="470597" cy="403609"/>
          </a:xfrm>
        </p:grpSpPr>
        <p:sp>
          <p:nvSpPr>
            <p:cNvPr id="175" name="Cross 17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6" name="Cross 17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7" name="Cross 17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8" name="Cross 17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9" name="Cross 17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0" name="Cross 17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1" name="Cross 18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82" name="Group 181"/>
          <p:cNvGrpSpPr/>
          <p:nvPr/>
        </p:nvGrpSpPr>
        <p:grpSpPr>
          <a:xfrm>
            <a:off x="7866191" y="2001288"/>
            <a:ext cx="470597" cy="403609"/>
            <a:chOff x="2121877" y="3069771"/>
            <a:chExt cx="470597" cy="403609"/>
          </a:xfrm>
        </p:grpSpPr>
        <p:sp>
          <p:nvSpPr>
            <p:cNvPr id="183" name="Cross 18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4" name="Cross 18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5" name="Cross 18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6" name="Cross 18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7" name="Cross 18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8" name="Cross 18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9" name="Cross 18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90" name="Group 189"/>
          <p:cNvGrpSpPr/>
          <p:nvPr/>
        </p:nvGrpSpPr>
        <p:grpSpPr>
          <a:xfrm>
            <a:off x="7285061" y="2274268"/>
            <a:ext cx="470597" cy="403609"/>
            <a:chOff x="2121877" y="3069771"/>
            <a:chExt cx="470597" cy="403609"/>
          </a:xfrm>
        </p:grpSpPr>
        <p:sp>
          <p:nvSpPr>
            <p:cNvPr id="191" name="Cross 19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2" name="Cross 19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3" name="Cross 19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4" name="Cross 19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5" name="Cross 19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6" name="Cross 19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7" name="Cross 19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98" name="Group 197"/>
          <p:cNvGrpSpPr/>
          <p:nvPr/>
        </p:nvGrpSpPr>
        <p:grpSpPr>
          <a:xfrm>
            <a:off x="8070507" y="2446765"/>
            <a:ext cx="470597" cy="403609"/>
            <a:chOff x="2121877" y="3069771"/>
            <a:chExt cx="470597" cy="403609"/>
          </a:xfrm>
        </p:grpSpPr>
        <p:sp>
          <p:nvSpPr>
            <p:cNvPr id="199" name="Cross 19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0" name="Cross 19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1" name="Cross 20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2" name="Cross 20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3" name="Cross 20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4" name="Cross 20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5" name="Cross 20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06" name="Group 205"/>
          <p:cNvGrpSpPr/>
          <p:nvPr/>
        </p:nvGrpSpPr>
        <p:grpSpPr>
          <a:xfrm>
            <a:off x="7492727" y="3537011"/>
            <a:ext cx="470597" cy="403609"/>
            <a:chOff x="2121877" y="3069771"/>
            <a:chExt cx="470597" cy="403609"/>
          </a:xfrm>
        </p:grpSpPr>
        <p:sp>
          <p:nvSpPr>
            <p:cNvPr id="207" name="Cross 20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8" name="Cross 20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9" name="Cross 20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0" name="Cross 20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1" name="Cross 21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2" name="Cross 21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3" name="Cross 21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14" name="Group 213"/>
          <p:cNvGrpSpPr/>
          <p:nvPr/>
        </p:nvGrpSpPr>
        <p:grpSpPr>
          <a:xfrm>
            <a:off x="7636754" y="2656105"/>
            <a:ext cx="470597" cy="403609"/>
            <a:chOff x="2121877" y="3069771"/>
            <a:chExt cx="470597" cy="403609"/>
          </a:xfrm>
        </p:grpSpPr>
        <p:sp>
          <p:nvSpPr>
            <p:cNvPr id="215" name="Cross 21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6" name="Cross 21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7" name="Cross 21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8" name="Cross 21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9" name="Cross 21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0" name="Cross 21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1" name="Cross 22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22" name="Group 221"/>
          <p:cNvGrpSpPr/>
          <p:nvPr/>
        </p:nvGrpSpPr>
        <p:grpSpPr>
          <a:xfrm>
            <a:off x="7055624" y="2929085"/>
            <a:ext cx="470597" cy="403609"/>
            <a:chOff x="2121877" y="3069771"/>
            <a:chExt cx="470597" cy="403609"/>
          </a:xfrm>
        </p:grpSpPr>
        <p:sp>
          <p:nvSpPr>
            <p:cNvPr id="223" name="Cross 22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4" name="Cross 22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5" name="Cross 22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6" name="Cross 22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7" name="Cross 22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8" name="Cross 22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9" name="Cross 22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30" name="Group 229"/>
          <p:cNvGrpSpPr/>
          <p:nvPr/>
        </p:nvGrpSpPr>
        <p:grpSpPr>
          <a:xfrm>
            <a:off x="7841070" y="3101582"/>
            <a:ext cx="470597" cy="403609"/>
            <a:chOff x="2121877" y="3069771"/>
            <a:chExt cx="470597" cy="403609"/>
          </a:xfrm>
        </p:grpSpPr>
        <p:sp>
          <p:nvSpPr>
            <p:cNvPr id="231" name="Cross 23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2" name="Cross 23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3" name="Cross 23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4" name="Cross 23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5" name="Cross 23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6" name="Cross 23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7" name="Cross 23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38" name="Group 237"/>
          <p:cNvGrpSpPr/>
          <p:nvPr/>
        </p:nvGrpSpPr>
        <p:grpSpPr>
          <a:xfrm>
            <a:off x="8172666" y="2840325"/>
            <a:ext cx="470597" cy="403609"/>
            <a:chOff x="2121877" y="3069771"/>
            <a:chExt cx="470597" cy="403609"/>
          </a:xfrm>
        </p:grpSpPr>
        <p:sp>
          <p:nvSpPr>
            <p:cNvPr id="239" name="Cross 23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0" name="Cross 23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1" name="Cross 24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2" name="Cross 24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3" name="Cross 24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4" name="Cross 24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5" name="Cross 24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46" name="Group 245"/>
          <p:cNvGrpSpPr/>
          <p:nvPr/>
        </p:nvGrpSpPr>
        <p:grpSpPr>
          <a:xfrm>
            <a:off x="7866191" y="3518589"/>
            <a:ext cx="470597" cy="403609"/>
            <a:chOff x="2121877" y="3069771"/>
            <a:chExt cx="470597" cy="403609"/>
          </a:xfrm>
        </p:grpSpPr>
        <p:sp>
          <p:nvSpPr>
            <p:cNvPr id="247" name="Cross 24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8" name="Cross 24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9" name="Cross 24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0" name="Cross 24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1" name="Cross 25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2" name="Cross 25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3" name="Cross 25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54" name="Group 253"/>
          <p:cNvGrpSpPr/>
          <p:nvPr/>
        </p:nvGrpSpPr>
        <p:grpSpPr>
          <a:xfrm>
            <a:off x="7732213" y="3243934"/>
            <a:ext cx="470597" cy="403609"/>
            <a:chOff x="2121877" y="3069771"/>
            <a:chExt cx="470597" cy="403609"/>
          </a:xfrm>
        </p:grpSpPr>
        <p:sp>
          <p:nvSpPr>
            <p:cNvPr id="255" name="Cross 25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6" name="Cross 25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7" name="Cross 25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8" name="Cross 25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9" name="Cross 25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0" name="Cross 25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1" name="Cross 26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62" name="Group 261"/>
          <p:cNvGrpSpPr/>
          <p:nvPr/>
        </p:nvGrpSpPr>
        <p:grpSpPr>
          <a:xfrm>
            <a:off x="8152569" y="3252309"/>
            <a:ext cx="470597" cy="403609"/>
            <a:chOff x="2121877" y="3069771"/>
            <a:chExt cx="470597" cy="403609"/>
          </a:xfrm>
        </p:grpSpPr>
        <p:sp>
          <p:nvSpPr>
            <p:cNvPr id="263" name="Cross 26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4" name="Cross 26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5" name="Cross 26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6" name="Cross 26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7" name="Cross 26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8" name="Cross 26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9" name="Cross 26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70" name="Group 269"/>
          <p:cNvGrpSpPr/>
          <p:nvPr/>
        </p:nvGrpSpPr>
        <p:grpSpPr>
          <a:xfrm>
            <a:off x="8315018" y="3012824"/>
            <a:ext cx="470597" cy="403609"/>
            <a:chOff x="2121877" y="3069771"/>
            <a:chExt cx="470597" cy="403609"/>
          </a:xfrm>
        </p:grpSpPr>
        <p:sp>
          <p:nvSpPr>
            <p:cNvPr id="271" name="Cross 27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2" name="Cross 27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3" name="Cross 27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4" name="Cross 27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5" name="Cross 27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6" name="Cross 27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7" name="Cross 27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78" name="Group 277"/>
          <p:cNvGrpSpPr/>
          <p:nvPr/>
        </p:nvGrpSpPr>
        <p:grpSpPr>
          <a:xfrm>
            <a:off x="8356887" y="2662806"/>
            <a:ext cx="470597" cy="403609"/>
            <a:chOff x="2121877" y="3069771"/>
            <a:chExt cx="470597" cy="403609"/>
          </a:xfrm>
        </p:grpSpPr>
        <p:sp>
          <p:nvSpPr>
            <p:cNvPr id="279" name="Cross 27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0" name="Cross 27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1" name="Cross 28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2" name="Cross 28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3" name="Cross 28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4" name="Cross 28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5" name="Cross 28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86" name="Group 285"/>
          <p:cNvGrpSpPr/>
          <p:nvPr/>
        </p:nvGrpSpPr>
        <p:grpSpPr>
          <a:xfrm>
            <a:off x="8147546" y="2242450"/>
            <a:ext cx="470597" cy="403609"/>
            <a:chOff x="2121877" y="3069771"/>
            <a:chExt cx="470597" cy="403609"/>
          </a:xfrm>
        </p:grpSpPr>
        <p:sp>
          <p:nvSpPr>
            <p:cNvPr id="287" name="Cross 28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8" name="Cross 28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9" name="Cross 28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0" name="Cross 28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1" name="Cross 29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2" name="Cross 29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3" name="Cross 29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94" name="Group 293"/>
          <p:cNvGrpSpPr/>
          <p:nvPr/>
        </p:nvGrpSpPr>
        <p:grpSpPr>
          <a:xfrm>
            <a:off x="6712307" y="2374753"/>
            <a:ext cx="470597" cy="403609"/>
            <a:chOff x="2121877" y="3069771"/>
            <a:chExt cx="470597" cy="403609"/>
          </a:xfrm>
        </p:grpSpPr>
        <p:sp>
          <p:nvSpPr>
            <p:cNvPr id="295" name="Cross 29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6" name="Cross 29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7" name="Cross 29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8" name="Cross 29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9" name="Cross 29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0" name="Cross 29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1" name="Cross 30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02" name="Group 301"/>
          <p:cNvGrpSpPr/>
          <p:nvPr/>
        </p:nvGrpSpPr>
        <p:grpSpPr>
          <a:xfrm>
            <a:off x="6643643" y="2697975"/>
            <a:ext cx="470597" cy="403609"/>
            <a:chOff x="2121877" y="3069771"/>
            <a:chExt cx="470597" cy="403609"/>
          </a:xfrm>
        </p:grpSpPr>
        <p:sp>
          <p:nvSpPr>
            <p:cNvPr id="303" name="Cross 30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4" name="Cross 30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5" name="Cross 30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6" name="Cross 30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7" name="Cross 30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8" name="Cross 30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9" name="Cross 30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10" name="Group 309"/>
          <p:cNvGrpSpPr/>
          <p:nvPr/>
        </p:nvGrpSpPr>
        <p:grpSpPr>
          <a:xfrm>
            <a:off x="6806091" y="3322648"/>
            <a:ext cx="470597" cy="403609"/>
            <a:chOff x="2121877" y="3069771"/>
            <a:chExt cx="470597" cy="403609"/>
          </a:xfrm>
        </p:grpSpPr>
        <p:sp>
          <p:nvSpPr>
            <p:cNvPr id="311" name="Cross 31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2" name="Cross 31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3" name="Cross 31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4" name="Cross 31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5" name="Cross 31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6" name="Cross 31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7" name="Cross 31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18" name="Group 317"/>
          <p:cNvGrpSpPr/>
          <p:nvPr/>
        </p:nvGrpSpPr>
        <p:grpSpPr>
          <a:xfrm>
            <a:off x="7249894" y="3575532"/>
            <a:ext cx="470597" cy="403609"/>
            <a:chOff x="2121877" y="3069771"/>
            <a:chExt cx="470597" cy="403609"/>
          </a:xfrm>
        </p:grpSpPr>
        <p:sp>
          <p:nvSpPr>
            <p:cNvPr id="319" name="Cross 31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0" name="Cross 31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1" name="Cross 32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2" name="Cross 32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3" name="Cross 32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4" name="Cross 32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5" name="Cross 32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26" name="Group 325"/>
          <p:cNvGrpSpPr/>
          <p:nvPr/>
        </p:nvGrpSpPr>
        <p:grpSpPr>
          <a:xfrm>
            <a:off x="7130988" y="2391501"/>
            <a:ext cx="470597" cy="403609"/>
            <a:chOff x="2121877" y="3069771"/>
            <a:chExt cx="470597" cy="403609"/>
          </a:xfrm>
        </p:grpSpPr>
        <p:sp>
          <p:nvSpPr>
            <p:cNvPr id="327" name="Cross 32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8" name="Cross 32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9" name="Cross 32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0" name="Cross 32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1" name="Cross 33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2" name="Cross 33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3" name="Cross 33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34" name="Group 333"/>
          <p:cNvGrpSpPr/>
          <p:nvPr/>
        </p:nvGrpSpPr>
        <p:grpSpPr>
          <a:xfrm>
            <a:off x="7675273" y="2232402"/>
            <a:ext cx="470597" cy="403609"/>
            <a:chOff x="2121877" y="3069771"/>
            <a:chExt cx="470597" cy="403609"/>
          </a:xfrm>
        </p:grpSpPr>
        <p:sp>
          <p:nvSpPr>
            <p:cNvPr id="335" name="Cross 33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6" name="Cross 33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7" name="Cross 33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8" name="Cross 33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9" name="Cross 33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0" name="Cross 33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1" name="Cross 34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42" name="Group 341"/>
          <p:cNvGrpSpPr/>
          <p:nvPr/>
        </p:nvGrpSpPr>
        <p:grpSpPr>
          <a:xfrm>
            <a:off x="7898012" y="2696301"/>
            <a:ext cx="470597" cy="403609"/>
            <a:chOff x="2121877" y="3069771"/>
            <a:chExt cx="470597" cy="403609"/>
          </a:xfrm>
        </p:grpSpPr>
        <p:sp>
          <p:nvSpPr>
            <p:cNvPr id="343" name="Cross 34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4" name="Cross 34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5" name="Cross 34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6" name="Cross 34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7" name="Cross 34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8" name="Cross 34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9" name="Cross 34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50" name="Group 349"/>
          <p:cNvGrpSpPr/>
          <p:nvPr/>
        </p:nvGrpSpPr>
        <p:grpSpPr>
          <a:xfrm>
            <a:off x="7186254" y="2004640"/>
            <a:ext cx="470597" cy="403609"/>
            <a:chOff x="2121877" y="3069771"/>
            <a:chExt cx="470597" cy="403609"/>
          </a:xfrm>
        </p:grpSpPr>
        <p:sp>
          <p:nvSpPr>
            <p:cNvPr id="351" name="Cross 35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2" name="Cross 35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3" name="Cross 35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4" name="Cross 35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5" name="Cross 35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6" name="Cross 35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7" name="Cross 35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58" name="Group 357"/>
          <p:cNvGrpSpPr/>
          <p:nvPr/>
        </p:nvGrpSpPr>
        <p:grpSpPr>
          <a:xfrm>
            <a:off x="7234820" y="2736494"/>
            <a:ext cx="470597" cy="403609"/>
            <a:chOff x="2121877" y="3069771"/>
            <a:chExt cx="470597" cy="403609"/>
          </a:xfrm>
        </p:grpSpPr>
        <p:sp>
          <p:nvSpPr>
            <p:cNvPr id="359" name="Cross 35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0" name="Cross 35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1" name="Cross 36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2" name="Cross 36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3" name="Cross 36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4" name="Cross 36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5" name="Cross 36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66" name="Group 365"/>
          <p:cNvGrpSpPr/>
          <p:nvPr/>
        </p:nvGrpSpPr>
        <p:grpSpPr>
          <a:xfrm>
            <a:off x="7648477" y="3572182"/>
            <a:ext cx="470597" cy="403609"/>
            <a:chOff x="2121877" y="3069771"/>
            <a:chExt cx="470597" cy="403609"/>
          </a:xfrm>
        </p:grpSpPr>
        <p:sp>
          <p:nvSpPr>
            <p:cNvPr id="367" name="Cross 36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8" name="Cross 36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9" name="Cross 36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0" name="Cross 36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1" name="Cross 37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2" name="Cross 37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3" name="Cross 37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74" name="Group 373"/>
          <p:cNvGrpSpPr/>
          <p:nvPr/>
        </p:nvGrpSpPr>
        <p:grpSpPr>
          <a:xfrm>
            <a:off x="8222908" y="2468538"/>
            <a:ext cx="470597" cy="403609"/>
            <a:chOff x="2121877" y="3069771"/>
            <a:chExt cx="470597" cy="403609"/>
          </a:xfrm>
        </p:grpSpPr>
        <p:sp>
          <p:nvSpPr>
            <p:cNvPr id="375" name="Cross 37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6" name="Cross 37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7" name="Cross 37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8" name="Cross 37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9" name="Cross 37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0" name="Cross 37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1" name="Cross 38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391" name="TextBox 390"/>
          <p:cNvSpPr txBox="1"/>
          <p:nvPr/>
        </p:nvSpPr>
        <p:spPr>
          <a:xfrm>
            <a:off x="5275382" y="4486580"/>
            <a:ext cx="3548743" cy="923330"/>
          </a:xfrm>
          <a:prstGeom prst="rect">
            <a:avLst/>
          </a:prstGeom>
          <a:noFill/>
        </p:spPr>
        <p:txBody>
          <a:bodyPr wrap="square" rtlCol="0">
            <a:spAutoFit/>
          </a:bodyPr>
          <a:lstStyle/>
          <a:p>
            <a:r>
              <a:rPr lang="en-US" sz="1800" dirty="0" smtClean="0">
                <a:solidFill>
                  <a:srgbClr val="C00000"/>
                </a:solidFill>
                <a:latin typeface="Trebuchet MS" pitchFamily="34" charset="0"/>
              </a:rPr>
              <a:t>Number of configurations to explore grows </a:t>
            </a:r>
            <a:r>
              <a:rPr lang="en-US" sz="1800" u="sng" dirty="0" smtClean="0">
                <a:solidFill>
                  <a:srgbClr val="C00000"/>
                </a:solidFill>
                <a:latin typeface="Trebuchet MS" pitchFamily="34" charset="0"/>
              </a:rPr>
              <a:t>exponentially</a:t>
            </a:r>
            <a:r>
              <a:rPr lang="en-US" sz="1800" dirty="0" smtClean="0">
                <a:solidFill>
                  <a:srgbClr val="C00000"/>
                </a:solidFill>
                <a:latin typeface="Trebuchet MS" pitchFamily="34" charset="0"/>
              </a:rPr>
              <a:t> with the number of processors</a:t>
            </a:r>
            <a:endParaRPr lang="en-US" sz="1800" dirty="0">
              <a:solidFill>
                <a:srgbClr val="C00000"/>
              </a:solidFill>
              <a:latin typeface="Trebuchet MS" pitchFamily="34" charset="0"/>
            </a:endParaRPr>
          </a:p>
        </p:txBody>
      </p:sp>
      <p:cxnSp>
        <p:nvCxnSpPr>
          <p:cNvPr id="393" name="Straight Arrow Connector 392"/>
          <p:cNvCxnSpPr/>
          <p:nvPr/>
        </p:nvCxnSpPr>
        <p:spPr bwMode="auto">
          <a:xfrm flipV="1">
            <a:off x="3949002" y="5265336"/>
            <a:ext cx="1266093" cy="442129"/>
          </a:xfrm>
          <a:prstGeom prst="straightConnector1">
            <a:avLst/>
          </a:prstGeom>
          <a:solidFill>
            <a:schemeClr val="accent1"/>
          </a:solidFill>
          <a:ln w="22225" cap="flat" cmpd="sng" algn="ctr">
            <a:solidFill>
              <a:srgbClr val="C00000"/>
            </a:solidFill>
            <a:prstDash val="solid"/>
            <a:round/>
            <a:headEnd type="none" w="med" len="med"/>
            <a:tailEnd type="arrow"/>
          </a:ln>
          <a:effectLst/>
        </p:spPr>
      </p:cxnSp>
      <p:grpSp>
        <p:nvGrpSpPr>
          <p:cNvPr id="394" name="Group 393"/>
          <p:cNvGrpSpPr/>
          <p:nvPr/>
        </p:nvGrpSpPr>
        <p:grpSpPr>
          <a:xfrm>
            <a:off x="170827" y="1553002"/>
            <a:ext cx="793820" cy="369332"/>
            <a:chOff x="330481" y="740218"/>
            <a:chExt cx="793820" cy="369332"/>
          </a:xfrm>
        </p:grpSpPr>
        <p:sp>
          <p:nvSpPr>
            <p:cNvPr id="62" name="Rounded Rectangle 61"/>
            <p:cNvSpPr/>
            <p:nvPr/>
          </p:nvSpPr>
          <p:spPr bwMode="auto">
            <a:xfrm>
              <a:off x="330481" y="780421"/>
              <a:ext cx="793820" cy="301441"/>
            </a:xfrm>
            <a:prstGeom prst="roundRect">
              <a:avLst/>
            </a:prstGeom>
            <a:solidFill>
              <a:srgbClr val="9933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2" name="TextBox 381"/>
            <p:cNvSpPr txBox="1"/>
            <p:nvPr/>
          </p:nvSpPr>
          <p:spPr>
            <a:xfrm>
              <a:off x="377373" y="740218"/>
              <a:ext cx="667657" cy="369332"/>
            </a:xfrm>
            <a:prstGeom prst="rect">
              <a:avLst/>
            </a:prstGeom>
            <a:noFill/>
          </p:spPr>
          <p:txBody>
            <a:bodyPr wrap="square" rtlCol="0">
              <a:spAutoFit/>
            </a:bodyPr>
            <a:lstStyle/>
            <a:p>
              <a:r>
                <a:rPr lang="en-US" sz="1800" b="1" dirty="0" smtClean="0">
                  <a:solidFill>
                    <a:schemeClr val="bg1"/>
                  </a:solidFill>
                  <a:latin typeface="Times New Roman" pitchFamily="18" charset="0"/>
                  <a:cs typeface="Times New Roman" pitchFamily="18" charset="0"/>
                </a:rPr>
                <a:t>App</a:t>
              </a:r>
              <a:endParaRPr lang="en-US" sz="1800" b="1" dirty="0">
                <a:solidFill>
                  <a:schemeClr val="bg1"/>
                </a:solidFill>
                <a:latin typeface="Times New Roman" pitchFamily="18" charset="0"/>
                <a:cs typeface="Times New Roman" pitchFamily="18" charset="0"/>
              </a:endParaRPr>
            </a:p>
          </p:txBody>
        </p:sp>
      </p:grpSp>
      <p:sp>
        <p:nvSpPr>
          <p:cNvPr id="383" name="TextBox 382"/>
          <p:cNvSpPr txBox="1"/>
          <p:nvPr/>
        </p:nvSpPr>
        <p:spPr>
          <a:xfrm>
            <a:off x="203199" y="1654630"/>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P0</a:t>
            </a:r>
            <a:endParaRPr lang="en-US" sz="1000" b="1" dirty="0">
              <a:solidFill>
                <a:schemeClr val="bg1"/>
              </a:solidFill>
              <a:latin typeface="Times New Roman" pitchFamily="18" charset="0"/>
              <a:cs typeface="Times New Roman" pitchFamily="18" charset="0"/>
            </a:endParaRPr>
          </a:p>
        </p:txBody>
      </p:sp>
      <p:sp>
        <p:nvSpPr>
          <p:cNvPr id="384" name="TextBox 383"/>
          <p:cNvSpPr txBox="1"/>
          <p:nvPr/>
        </p:nvSpPr>
        <p:spPr>
          <a:xfrm>
            <a:off x="558799" y="1632857"/>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P1</a:t>
            </a:r>
            <a:endParaRPr lang="en-US" sz="1000" b="1" dirty="0">
              <a:solidFill>
                <a:schemeClr val="bg1"/>
              </a:solidFill>
              <a:latin typeface="Times New Roman" pitchFamily="18" charset="0"/>
              <a:cs typeface="Times New Roman" pitchFamily="18" charset="0"/>
            </a:endParaRPr>
          </a:p>
        </p:txBody>
      </p:sp>
      <p:sp>
        <p:nvSpPr>
          <p:cNvPr id="385" name="TextBox 384"/>
          <p:cNvSpPr txBox="1"/>
          <p:nvPr/>
        </p:nvSpPr>
        <p:spPr>
          <a:xfrm>
            <a:off x="1001479" y="1625603"/>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P2</a:t>
            </a:r>
            <a:endParaRPr lang="en-US" sz="1000" b="1" dirty="0">
              <a:solidFill>
                <a:schemeClr val="bg1"/>
              </a:solidFill>
              <a:latin typeface="Times New Roman" pitchFamily="18" charset="0"/>
              <a:cs typeface="Times New Roman" pitchFamily="18" charset="0"/>
            </a:endParaRPr>
          </a:p>
        </p:txBody>
      </p:sp>
      <p:sp>
        <p:nvSpPr>
          <p:cNvPr id="386" name="TextBox 385"/>
          <p:cNvSpPr txBox="1"/>
          <p:nvPr/>
        </p:nvSpPr>
        <p:spPr>
          <a:xfrm>
            <a:off x="1386103" y="1618349"/>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P3</a:t>
            </a:r>
            <a:endParaRPr lang="en-US" sz="1000" b="1" dirty="0">
              <a:solidFill>
                <a:schemeClr val="bg1"/>
              </a:solidFill>
              <a:latin typeface="Times New Roman" pitchFamily="18" charset="0"/>
              <a:cs typeface="Times New Roman" pitchFamily="18" charset="0"/>
            </a:endParaRPr>
          </a:p>
        </p:txBody>
      </p:sp>
      <p:sp>
        <p:nvSpPr>
          <p:cNvPr id="387" name="TextBox 386"/>
          <p:cNvSpPr txBox="1"/>
          <p:nvPr/>
        </p:nvSpPr>
        <p:spPr>
          <a:xfrm>
            <a:off x="1814269" y="1625609"/>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P4</a:t>
            </a:r>
            <a:endParaRPr lang="en-US" sz="1000" b="1" dirty="0">
              <a:solidFill>
                <a:schemeClr val="bg1"/>
              </a:solidFill>
              <a:latin typeface="Times New Roman" pitchFamily="18" charset="0"/>
              <a:cs typeface="Times New Roman" pitchFamily="18" charset="0"/>
            </a:endParaRPr>
          </a:p>
        </p:txBody>
      </p:sp>
      <p:sp>
        <p:nvSpPr>
          <p:cNvPr id="388" name="TextBox 387"/>
          <p:cNvSpPr txBox="1"/>
          <p:nvPr/>
        </p:nvSpPr>
        <p:spPr>
          <a:xfrm>
            <a:off x="2184379" y="1618355"/>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P5</a:t>
            </a:r>
            <a:endParaRPr lang="en-US" sz="1000" b="1" dirty="0">
              <a:solidFill>
                <a:schemeClr val="bg1"/>
              </a:solidFill>
              <a:latin typeface="Times New Roman" pitchFamily="18" charset="0"/>
              <a:cs typeface="Times New Roman" pitchFamily="18" charset="0"/>
            </a:endParaRPr>
          </a:p>
        </p:txBody>
      </p:sp>
      <p:sp>
        <p:nvSpPr>
          <p:cNvPr id="389" name="TextBox 388"/>
          <p:cNvSpPr txBox="1"/>
          <p:nvPr/>
        </p:nvSpPr>
        <p:spPr>
          <a:xfrm>
            <a:off x="2612545" y="1625615"/>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P6</a:t>
            </a:r>
            <a:endParaRPr lang="en-US" sz="1000" b="1" dirty="0">
              <a:solidFill>
                <a:schemeClr val="bg1"/>
              </a:solidFill>
              <a:latin typeface="Times New Roman" pitchFamily="18" charset="0"/>
              <a:cs typeface="Times New Roman" pitchFamily="18" charset="0"/>
            </a:endParaRPr>
          </a:p>
        </p:txBody>
      </p:sp>
      <p:sp>
        <p:nvSpPr>
          <p:cNvPr id="390" name="TextBox 389"/>
          <p:cNvSpPr txBox="1"/>
          <p:nvPr/>
        </p:nvSpPr>
        <p:spPr>
          <a:xfrm>
            <a:off x="3026197" y="1618361"/>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P7</a:t>
            </a:r>
            <a:endParaRPr lang="en-US" sz="1000" b="1" dirty="0">
              <a:solidFill>
                <a:schemeClr val="bg1"/>
              </a:solidFill>
              <a:latin typeface="Times New Roman" pitchFamily="18" charset="0"/>
              <a:cs typeface="Times New Roman" pitchFamily="18" charset="0"/>
            </a:endParaRPr>
          </a:p>
        </p:txBody>
      </p:sp>
      <p:sp>
        <p:nvSpPr>
          <p:cNvPr id="392" name="TextBox 391"/>
          <p:cNvSpPr txBox="1"/>
          <p:nvPr/>
        </p:nvSpPr>
        <p:spPr>
          <a:xfrm>
            <a:off x="159657" y="1291771"/>
            <a:ext cx="1669143" cy="307777"/>
          </a:xfrm>
          <a:prstGeom prst="rect">
            <a:avLst/>
          </a:prstGeom>
          <a:noFill/>
        </p:spPr>
        <p:txBody>
          <a:bodyPr wrap="square" rtlCol="0">
            <a:spAutoFit/>
          </a:bodyPr>
          <a:lstStyle/>
          <a:p>
            <a:pPr algn="l"/>
            <a:r>
              <a:rPr lang="en-US" sz="1400" dirty="0" smtClean="0">
                <a:latin typeface="Trebuchet MS" pitchFamily="34" charset="0"/>
              </a:rPr>
              <a:t>Processors:</a:t>
            </a:r>
            <a:endParaRPr lang="en-US" sz="1400" dirty="0">
              <a:latin typeface="Trebuchet MS" pitchFamily="34" charset="0"/>
            </a:endParaRPr>
          </a:p>
        </p:txBody>
      </p:sp>
    </p:spTree>
    <p:extLst>
      <p:ext uri="{BB962C8B-B14F-4D97-AF65-F5344CB8AC3E}">
        <p14:creationId xmlns:p14="http://schemas.microsoft.com/office/powerpoint/2010/main" val="1266900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394"/>
                                        </p:tgtEl>
                                      </p:cBhvr>
                                    </p:animEffect>
                                    <p:set>
                                      <p:cBhvr>
                                        <p:cTn id="7" dur="1" fill="hold">
                                          <p:stCondLst>
                                            <p:cond delay="499"/>
                                          </p:stCondLst>
                                        </p:cTn>
                                        <p:tgtEl>
                                          <p:spTgt spid="394"/>
                                        </p:tgtEl>
                                        <p:attrNameLst>
                                          <p:attrName>style.visibility</p:attrName>
                                        </p:attrNameLst>
                                      </p:cBhvr>
                                      <p:to>
                                        <p:strVal val="hidden"/>
                                      </p:to>
                                    </p:set>
                                  </p:childTnLst>
                                </p:cTn>
                              </p:par>
                              <p:par>
                                <p:cTn id="8" presetID="9" presetClass="entr" presetSubtype="0" fill="hold" grpId="0" nodeType="withEffect">
                                  <p:stCondLst>
                                    <p:cond delay="0"/>
                                  </p:stCondLst>
                                  <p:childTnLst>
                                    <p:set>
                                      <p:cBhvr>
                                        <p:cTn id="9" dur="1" fill="hold">
                                          <p:stCondLst>
                                            <p:cond delay="0"/>
                                          </p:stCondLst>
                                        </p:cTn>
                                        <p:tgtEl>
                                          <p:spTgt spid="392"/>
                                        </p:tgtEl>
                                        <p:attrNameLst>
                                          <p:attrName>style.visibility</p:attrName>
                                        </p:attrNameLst>
                                      </p:cBhvr>
                                      <p:to>
                                        <p:strVal val="visible"/>
                                      </p:to>
                                    </p:set>
                                    <p:animEffect transition="in" filter="dissolve">
                                      <p:cBhvr>
                                        <p:cTn id="10" dur="500"/>
                                        <p:tgtEl>
                                          <p:spTgt spid="392"/>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38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99"/>
                                        </p:tgtEl>
                                        <p:attrNameLst>
                                          <p:attrName>style.visibility</p:attrName>
                                        </p:attrNameLst>
                                      </p:cBhvr>
                                      <p:to>
                                        <p:strVal val="visible"/>
                                      </p:to>
                                    </p:set>
                                    <p:animEffect transition="in" filter="dissolve">
                                      <p:cBhvr>
                                        <p:cTn id="19" dur="500"/>
                                        <p:tgtEl>
                                          <p:spTgt spid="99"/>
                                        </p:tgtEl>
                                      </p:cBhvr>
                                    </p:animEffect>
                                  </p:childTnLst>
                                </p:cTn>
                              </p:par>
                              <p:par>
                                <p:cTn id="20" presetID="22" presetClass="entr" presetSubtype="1" fill="hold" nodeType="withEffect">
                                  <p:stCondLst>
                                    <p:cond delay="0"/>
                                  </p:stCondLst>
                                  <p:childTnLst>
                                    <p:set>
                                      <p:cBhvr>
                                        <p:cTn id="21" dur="1" fill="hold">
                                          <p:stCondLst>
                                            <p:cond delay="0"/>
                                          </p:stCondLst>
                                        </p:cTn>
                                        <p:tgtEl>
                                          <p:spTgt spid="76"/>
                                        </p:tgtEl>
                                        <p:attrNameLst>
                                          <p:attrName>style.visibility</p:attrName>
                                        </p:attrNameLst>
                                      </p:cBhvr>
                                      <p:to>
                                        <p:strVal val="visible"/>
                                      </p:to>
                                    </p:set>
                                    <p:animEffect transition="in" filter="wipe(up)">
                                      <p:cBhvr>
                                        <p:cTn id="22" dur="500"/>
                                        <p:tgtEl>
                                          <p:spTgt spid="76"/>
                                        </p:tgtEl>
                                      </p:cBhvr>
                                    </p:animEffect>
                                  </p:childTnLst>
                                </p:cTn>
                              </p:par>
                              <p:par>
                                <p:cTn id="23" presetID="22" presetClass="entr" presetSubtype="1" fill="hold" nodeType="withEffect">
                                  <p:stCondLst>
                                    <p:cond delay="0"/>
                                  </p:stCondLst>
                                  <p:childTnLst>
                                    <p:set>
                                      <p:cBhvr>
                                        <p:cTn id="24" dur="1" fill="hold">
                                          <p:stCondLst>
                                            <p:cond delay="0"/>
                                          </p:stCondLst>
                                        </p:cTn>
                                        <p:tgtEl>
                                          <p:spTgt spid="77"/>
                                        </p:tgtEl>
                                        <p:attrNameLst>
                                          <p:attrName>style.visibility</p:attrName>
                                        </p:attrNameLst>
                                      </p:cBhvr>
                                      <p:to>
                                        <p:strVal val="visible"/>
                                      </p:to>
                                    </p:set>
                                    <p:animEffect transition="in" filter="wipe(up)">
                                      <p:cBhvr>
                                        <p:cTn id="25" dur="500"/>
                                        <p:tgtEl>
                                          <p:spTgt spid="77"/>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mph" presetSubtype="2" fill="hold" nodeType="clickEffect">
                                  <p:stCondLst>
                                    <p:cond delay="0"/>
                                  </p:stCondLst>
                                  <p:childTnLst>
                                    <p:animClr clrSpc="rgb" dir="cw">
                                      <p:cBhvr>
                                        <p:cTn id="29" dur="1000" fill="hold"/>
                                        <p:tgtEl>
                                          <p:spTgt spid="22"/>
                                        </p:tgtEl>
                                        <p:attrNameLst>
                                          <p:attrName>fillcolor</p:attrName>
                                        </p:attrNameLst>
                                      </p:cBhvr>
                                      <p:to>
                                        <a:schemeClr val="folHlink"/>
                                      </p:to>
                                    </p:animClr>
                                    <p:set>
                                      <p:cBhvr>
                                        <p:cTn id="30" dur="1000" fill="hold"/>
                                        <p:tgtEl>
                                          <p:spTgt spid="22"/>
                                        </p:tgtEl>
                                        <p:attrNameLst>
                                          <p:attrName>fill.type</p:attrName>
                                        </p:attrNameLst>
                                      </p:cBhvr>
                                      <p:to>
                                        <p:strVal val="solid"/>
                                      </p:to>
                                    </p:set>
                                    <p:set>
                                      <p:cBhvr>
                                        <p:cTn id="31" dur="1000" fill="hold"/>
                                        <p:tgtEl>
                                          <p:spTgt spid="22"/>
                                        </p:tgtEl>
                                        <p:attrNameLst>
                                          <p:attrName>fill.on</p:attrName>
                                        </p:attrNameLst>
                                      </p:cBhvr>
                                      <p:to>
                                        <p:strVal val="true"/>
                                      </p:to>
                                    </p:set>
                                  </p:childTnLst>
                                </p:cTn>
                              </p:par>
                            </p:childTnLst>
                          </p:cTn>
                        </p:par>
                        <p:par>
                          <p:cTn id="32" fill="hold">
                            <p:stCondLst>
                              <p:cond delay="1000"/>
                            </p:stCondLst>
                            <p:childTnLst>
                              <p:par>
                                <p:cTn id="33" presetID="1" presetClass="exit" presetSubtype="0" fill="hold" nodeType="afterEffect">
                                  <p:stCondLst>
                                    <p:cond delay="0"/>
                                  </p:stCondLst>
                                  <p:childTnLst>
                                    <p:set>
                                      <p:cBhvr>
                                        <p:cTn id="34" dur="1" fill="hold">
                                          <p:stCondLst>
                                            <p:cond delay="0"/>
                                          </p:stCondLst>
                                        </p:cTn>
                                        <p:tgtEl>
                                          <p:spTgt spid="77"/>
                                        </p:tgtEl>
                                        <p:attrNameLst>
                                          <p:attrName>style.visibility</p:attrName>
                                        </p:attrNameLst>
                                      </p:cBhvr>
                                      <p:to>
                                        <p:strVal val="hidden"/>
                                      </p:to>
                                    </p:set>
                                  </p:childTnLst>
                                </p:cTn>
                              </p:par>
                              <p:par>
                                <p:cTn id="35" presetID="22" presetClass="entr" presetSubtype="1" fill="hold" nodeType="withEffect">
                                  <p:stCondLst>
                                    <p:cond delay="0"/>
                                  </p:stCondLst>
                                  <p:childTnLst>
                                    <p:set>
                                      <p:cBhvr>
                                        <p:cTn id="36" dur="1" fill="hold">
                                          <p:stCondLst>
                                            <p:cond delay="0"/>
                                          </p:stCondLst>
                                        </p:cTn>
                                        <p:tgtEl>
                                          <p:spTgt spid="103"/>
                                        </p:tgtEl>
                                        <p:attrNameLst>
                                          <p:attrName>style.visibility</p:attrName>
                                        </p:attrNameLst>
                                      </p:cBhvr>
                                      <p:to>
                                        <p:strVal val="visible"/>
                                      </p:to>
                                    </p:set>
                                    <p:animEffect transition="in" filter="wipe(up)">
                                      <p:cBhvr>
                                        <p:cTn id="37" dur="500"/>
                                        <p:tgtEl>
                                          <p:spTgt spid="103"/>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98">
                                            <p:txEl>
                                              <p:pRg st="0" end="0"/>
                                            </p:txEl>
                                          </p:spTgt>
                                        </p:tgtEl>
                                        <p:attrNameLst>
                                          <p:attrName>style.visibility</p:attrName>
                                        </p:attrNameLst>
                                      </p:cBhvr>
                                      <p:to>
                                        <p:strVal val="visible"/>
                                      </p:to>
                                    </p:set>
                                    <p:anim calcmode="lin" valueType="num">
                                      <p:cBhvr>
                                        <p:cTn id="42" dur="1000" fill="hold"/>
                                        <p:tgtEl>
                                          <p:spTgt spid="98">
                                            <p:txEl>
                                              <p:pRg st="0" end="0"/>
                                            </p:txEl>
                                          </p:spTgt>
                                        </p:tgtEl>
                                        <p:attrNameLst>
                                          <p:attrName>ppt_w</p:attrName>
                                        </p:attrNameLst>
                                      </p:cBhvr>
                                      <p:tavLst>
                                        <p:tav tm="0">
                                          <p:val>
                                            <p:strVal val="#ppt_w*0.70"/>
                                          </p:val>
                                        </p:tav>
                                        <p:tav tm="100000">
                                          <p:val>
                                            <p:strVal val="#ppt_w"/>
                                          </p:val>
                                        </p:tav>
                                      </p:tavLst>
                                    </p:anim>
                                    <p:anim calcmode="lin" valueType="num">
                                      <p:cBhvr>
                                        <p:cTn id="43" dur="1000" fill="hold"/>
                                        <p:tgtEl>
                                          <p:spTgt spid="98">
                                            <p:txEl>
                                              <p:pRg st="0" end="0"/>
                                            </p:txEl>
                                          </p:spTgt>
                                        </p:tgtEl>
                                        <p:attrNameLst>
                                          <p:attrName>ppt_h</p:attrName>
                                        </p:attrNameLst>
                                      </p:cBhvr>
                                      <p:tavLst>
                                        <p:tav tm="0">
                                          <p:val>
                                            <p:strVal val="#ppt_h"/>
                                          </p:val>
                                        </p:tav>
                                        <p:tav tm="100000">
                                          <p:val>
                                            <p:strVal val="#ppt_h"/>
                                          </p:val>
                                        </p:tav>
                                      </p:tavLst>
                                    </p:anim>
                                    <p:animEffect transition="in" filter="fade">
                                      <p:cBhvr>
                                        <p:cTn id="44" dur="1000"/>
                                        <p:tgtEl>
                                          <p:spTgt spid="98">
                                            <p:txEl>
                                              <p:pRg st="0" end="0"/>
                                            </p:txEl>
                                          </p:spTgt>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98">
                                            <p:txEl>
                                              <p:pRg st="1" end="1"/>
                                            </p:txEl>
                                          </p:spTgt>
                                        </p:tgtEl>
                                        <p:attrNameLst>
                                          <p:attrName>style.visibility</p:attrName>
                                        </p:attrNameLst>
                                      </p:cBhvr>
                                      <p:to>
                                        <p:strVal val="visible"/>
                                      </p:to>
                                    </p:set>
                                    <p:anim calcmode="lin" valueType="num">
                                      <p:cBhvr>
                                        <p:cTn id="47" dur="1000" fill="hold"/>
                                        <p:tgtEl>
                                          <p:spTgt spid="98">
                                            <p:txEl>
                                              <p:pRg st="1" end="1"/>
                                            </p:txEl>
                                          </p:spTgt>
                                        </p:tgtEl>
                                        <p:attrNameLst>
                                          <p:attrName>ppt_w</p:attrName>
                                        </p:attrNameLst>
                                      </p:cBhvr>
                                      <p:tavLst>
                                        <p:tav tm="0">
                                          <p:val>
                                            <p:strVal val="#ppt_w*0.70"/>
                                          </p:val>
                                        </p:tav>
                                        <p:tav tm="100000">
                                          <p:val>
                                            <p:strVal val="#ppt_w"/>
                                          </p:val>
                                        </p:tav>
                                      </p:tavLst>
                                    </p:anim>
                                    <p:anim calcmode="lin" valueType="num">
                                      <p:cBhvr>
                                        <p:cTn id="48" dur="1000" fill="hold"/>
                                        <p:tgtEl>
                                          <p:spTgt spid="98">
                                            <p:txEl>
                                              <p:pRg st="1" end="1"/>
                                            </p:txEl>
                                          </p:spTgt>
                                        </p:tgtEl>
                                        <p:attrNameLst>
                                          <p:attrName>ppt_h</p:attrName>
                                        </p:attrNameLst>
                                      </p:cBhvr>
                                      <p:tavLst>
                                        <p:tav tm="0">
                                          <p:val>
                                            <p:strVal val="#ppt_h"/>
                                          </p:val>
                                        </p:tav>
                                        <p:tav tm="100000">
                                          <p:val>
                                            <p:strVal val="#ppt_h"/>
                                          </p:val>
                                        </p:tav>
                                      </p:tavLst>
                                    </p:anim>
                                    <p:animEffect transition="in" filter="fade">
                                      <p:cBhvr>
                                        <p:cTn id="49" dur="1000"/>
                                        <p:tgtEl>
                                          <p:spTgt spid="98">
                                            <p:txEl>
                                              <p:pRg st="1" end="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71"/>
                                        </p:tgtEl>
                                        <p:attrNameLst>
                                          <p:attrName>style.visibility</p:attrName>
                                        </p:attrNameLst>
                                      </p:cBhvr>
                                      <p:to>
                                        <p:strVal val="visible"/>
                                      </p:to>
                                    </p:set>
                                    <p:animEffect transition="in" filter="dissolve">
                                      <p:cBhvr>
                                        <p:cTn id="54" dur="500"/>
                                        <p:tgtEl>
                                          <p:spTgt spid="71"/>
                                        </p:tgtEl>
                                      </p:cBhvr>
                                    </p:animEffect>
                                  </p:childTnLst>
                                </p:cTn>
                              </p:par>
                              <p:par>
                                <p:cTn id="55" presetID="9" presetClass="entr" presetSubtype="0" fill="hold" nodeType="withEffect">
                                  <p:stCondLst>
                                    <p:cond delay="0"/>
                                  </p:stCondLst>
                                  <p:childTnLst>
                                    <p:set>
                                      <p:cBhvr>
                                        <p:cTn id="56" dur="1" fill="hold">
                                          <p:stCondLst>
                                            <p:cond delay="0"/>
                                          </p:stCondLst>
                                        </p:cTn>
                                        <p:tgtEl>
                                          <p:spTgt spid="60"/>
                                        </p:tgtEl>
                                        <p:attrNameLst>
                                          <p:attrName>style.visibility</p:attrName>
                                        </p:attrNameLst>
                                      </p:cBhvr>
                                      <p:to>
                                        <p:strVal val="visible"/>
                                      </p:to>
                                    </p:set>
                                    <p:animEffect transition="in" filter="dissolve">
                                      <p:cBhvr>
                                        <p:cTn id="57" dur="500"/>
                                        <p:tgtEl>
                                          <p:spTgt spid="60"/>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dissolve">
                                      <p:cBhvr>
                                        <p:cTn id="60" dur="500"/>
                                        <p:tgtEl>
                                          <p:spTgt spid="43"/>
                                        </p:tgtEl>
                                      </p:cBhvr>
                                    </p:animEffect>
                                  </p:childTnLst>
                                </p:cTn>
                              </p:par>
                            </p:childTnLst>
                          </p:cTn>
                        </p:par>
                        <p:par>
                          <p:cTn id="61" fill="hold">
                            <p:stCondLst>
                              <p:cond delay="500"/>
                            </p:stCondLst>
                            <p:childTnLst>
                              <p:par>
                                <p:cTn id="62" presetID="9" presetClass="entr" presetSubtype="0" fill="hold" nodeType="afterEffect">
                                  <p:stCondLst>
                                    <p:cond delay="0"/>
                                  </p:stCondLst>
                                  <p:childTnLst>
                                    <p:set>
                                      <p:cBhvr>
                                        <p:cTn id="63" dur="1" fill="hold">
                                          <p:stCondLst>
                                            <p:cond delay="0"/>
                                          </p:stCondLst>
                                        </p:cTn>
                                        <p:tgtEl>
                                          <p:spTgt spid="118"/>
                                        </p:tgtEl>
                                        <p:attrNameLst>
                                          <p:attrName>style.visibility</p:attrName>
                                        </p:attrNameLst>
                                      </p:cBhvr>
                                      <p:to>
                                        <p:strVal val="visible"/>
                                      </p:to>
                                    </p:set>
                                    <p:animEffect transition="in" filter="dissolve">
                                      <p:cBhvr>
                                        <p:cTn id="64" dur="500"/>
                                        <p:tgtEl>
                                          <p:spTgt spid="118"/>
                                        </p:tgtEl>
                                      </p:cBhvr>
                                    </p:animEffect>
                                  </p:childTnLst>
                                </p:cTn>
                              </p:par>
                              <p:par>
                                <p:cTn id="65" presetID="9" presetClass="entr" presetSubtype="0" fill="hold" nodeType="withEffect">
                                  <p:stCondLst>
                                    <p:cond delay="0"/>
                                  </p:stCondLst>
                                  <p:childTnLst>
                                    <p:set>
                                      <p:cBhvr>
                                        <p:cTn id="66" dur="1" fill="hold">
                                          <p:stCondLst>
                                            <p:cond delay="0"/>
                                          </p:stCondLst>
                                        </p:cTn>
                                        <p:tgtEl>
                                          <p:spTgt spid="110"/>
                                        </p:tgtEl>
                                        <p:attrNameLst>
                                          <p:attrName>style.visibility</p:attrName>
                                        </p:attrNameLst>
                                      </p:cBhvr>
                                      <p:to>
                                        <p:strVal val="visible"/>
                                      </p:to>
                                    </p:set>
                                    <p:animEffect transition="in" filter="dissolve">
                                      <p:cBhvr>
                                        <p:cTn id="67" dur="500"/>
                                        <p:tgtEl>
                                          <p:spTgt spid="11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wipe(left)">
                                      <p:cBhvr>
                                        <p:cTn id="72" dur="1000"/>
                                        <p:tgtEl>
                                          <p:spTgt spid="15"/>
                                        </p:tgtEl>
                                      </p:cBhvr>
                                    </p:animEffect>
                                  </p:childTnLst>
                                </p:cTn>
                              </p:par>
                              <p:par>
                                <p:cTn id="73" presetID="22" presetClass="entr" presetSubtype="1" fill="hold" nodeType="withEffect">
                                  <p:stCondLst>
                                    <p:cond delay="0"/>
                                  </p:stCondLst>
                                  <p:childTnLst>
                                    <p:set>
                                      <p:cBhvr>
                                        <p:cTn id="74" dur="1" fill="hold">
                                          <p:stCondLst>
                                            <p:cond delay="0"/>
                                          </p:stCondLst>
                                        </p:cTn>
                                        <p:tgtEl>
                                          <p:spTgt spid="104"/>
                                        </p:tgtEl>
                                        <p:attrNameLst>
                                          <p:attrName>style.visibility</p:attrName>
                                        </p:attrNameLst>
                                      </p:cBhvr>
                                      <p:to>
                                        <p:strVal val="visible"/>
                                      </p:to>
                                    </p:set>
                                    <p:animEffect transition="in" filter="wipe(up)">
                                      <p:cBhvr>
                                        <p:cTn id="75" dur="1000"/>
                                        <p:tgtEl>
                                          <p:spTgt spid="104"/>
                                        </p:tgtEl>
                                      </p:cBhvr>
                                    </p:animEffect>
                                  </p:childTnLst>
                                </p:cTn>
                              </p:par>
                              <p:par>
                                <p:cTn id="76" presetID="9" presetClass="entr" presetSubtype="0" fill="hold" nodeType="withEffect">
                                  <p:stCondLst>
                                    <p:cond delay="0"/>
                                  </p:stCondLst>
                                  <p:childTnLst>
                                    <p:set>
                                      <p:cBhvr>
                                        <p:cTn id="77" dur="1" fill="hold">
                                          <p:stCondLst>
                                            <p:cond delay="0"/>
                                          </p:stCondLst>
                                        </p:cTn>
                                        <p:tgtEl>
                                          <p:spTgt spid="126"/>
                                        </p:tgtEl>
                                        <p:attrNameLst>
                                          <p:attrName>style.visibility</p:attrName>
                                        </p:attrNameLst>
                                      </p:cBhvr>
                                      <p:to>
                                        <p:strVal val="visible"/>
                                      </p:to>
                                    </p:set>
                                    <p:animEffect transition="in" filter="dissolve">
                                      <p:cBhvr>
                                        <p:cTn id="78" dur="500"/>
                                        <p:tgtEl>
                                          <p:spTgt spid="126"/>
                                        </p:tgtEl>
                                      </p:cBhvr>
                                    </p:animEffect>
                                  </p:childTnLst>
                                </p:cTn>
                              </p:par>
                              <p:par>
                                <p:cTn id="79" presetID="9" presetClass="entr" presetSubtype="0" fill="hold" nodeType="withEffect">
                                  <p:stCondLst>
                                    <p:cond delay="0"/>
                                  </p:stCondLst>
                                  <p:childTnLst>
                                    <p:set>
                                      <p:cBhvr>
                                        <p:cTn id="80" dur="1" fill="hold">
                                          <p:stCondLst>
                                            <p:cond delay="0"/>
                                          </p:stCondLst>
                                        </p:cTn>
                                        <p:tgtEl>
                                          <p:spTgt spid="142"/>
                                        </p:tgtEl>
                                        <p:attrNameLst>
                                          <p:attrName>style.visibility</p:attrName>
                                        </p:attrNameLst>
                                      </p:cBhvr>
                                      <p:to>
                                        <p:strVal val="visible"/>
                                      </p:to>
                                    </p:set>
                                    <p:animEffect transition="in" filter="dissolve">
                                      <p:cBhvr>
                                        <p:cTn id="81" dur="500"/>
                                        <p:tgtEl>
                                          <p:spTgt spid="142"/>
                                        </p:tgtEl>
                                      </p:cBhvr>
                                    </p:animEffect>
                                  </p:childTnLst>
                                </p:cTn>
                              </p:par>
                              <p:par>
                                <p:cTn id="82" presetID="9" presetClass="entr" presetSubtype="0" fill="hold" nodeType="withEffect">
                                  <p:stCondLst>
                                    <p:cond delay="0"/>
                                  </p:stCondLst>
                                  <p:childTnLst>
                                    <p:set>
                                      <p:cBhvr>
                                        <p:cTn id="83" dur="1" fill="hold">
                                          <p:stCondLst>
                                            <p:cond delay="0"/>
                                          </p:stCondLst>
                                        </p:cTn>
                                        <p:tgtEl>
                                          <p:spTgt spid="134"/>
                                        </p:tgtEl>
                                        <p:attrNameLst>
                                          <p:attrName>style.visibility</p:attrName>
                                        </p:attrNameLst>
                                      </p:cBhvr>
                                      <p:to>
                                        <p:strVal val="visible"/>
                                      </p:to>
                                    </p:set>
                                    <p:animEffect transition="in" filter="dissolve">
                                      <p:cBhvr>
                                        <p:cTn id="84" dur="500"/>
                                        <p:tgtEl>
                                          <p:spTgt spid="134"/>
                                        </p:tgtEl>
                                      </p:cBhvr>
                                    </p:animEffect>
                                  </p:childTnLst>
                                </p:cTn>
                              </p:par>
                            </p:childTnLst>
                          </p:cTn>
                        </p:par>
                      </p:childTnLst>
                    </p:cTn>
                  </p:par>
                  <p:par>
                    <p:cTn id="85" fill="hold">
                      <p:stCondLst>
                        <p:cond delay="indefinite"/>
                      </p:stCondLst>
                      <p:childTnLst>
                        <p:par>
                          <p:cTn id="86" fill="hold">
                            <p:stCondLst>
                              <p:cond delay="0"/>
                            </p:stCondLst>
                            <p:childTnLst>
                              <p:par>
                                <p:cTn id="87" presetID="9" presetClass="entr" presetSubtype="0" fill="hold" nodeType="clickEffect">
                                  <p:stCondLst>
                                    <p:cond delay="0"/>
                                  </p:stCondLst>
                                  <p:childTnLst>
                                    <p:set>
                                      <p:cBhvr>
                                        <p:cTn id="88" dur="1" fill="hold">
                                          <p:stCondLst>
                                            <p:cond delay="0"/>
                                          </p:stCondLst>
                                        </p:cTn>
                                        <p:tgtEl>
                                          <p:spTgt spid="158"/>
                                        </p:tgtEl>
                                        <p:attrNameLst>
                                          <p:attrName>style.visibility</p:attrName>
                                        </p:attrNameLst>
                                      </p:cBhvr>
                                      <p:to>
                                        <p:strVal val="visible"/>
                                      </p:to>
                                    </p:set>
                                    <p:animEffect transition="in" filter="dissolve">
                                      <p:cBhvr>
                                        <p:cTn id="89" dur="500"/>
                                        <p:tgtEl>
                                          <p:spTgt spid="158"/>
                                        </p:tgtEl>
                                      </p:cBhvr>
                                    </p:animEffect>
                                  </p:childTnLst>
                                </p:cTn>
                              </p:par>
                              <p:par>
                                <p:cTn id="90" presetID="9" presetClass="entr" presetSubtype="0" fill="hold" nodeType="withEffect">
                                  <p:stCondLst>
                                    <p:cond delay="0"/>
                                  </p:stCondLst>
                                  <p:childTnLst>
                                    <p:set>
                                      <p:cBhvr>
                                        <p:cTn id="91" dur="1" fill="hold">
                                          <p:stCondLst>
                                            <p:cond delay="0"/>
                                          </p:stCondLst>
                                        </p:cTn>
                                        <p:tgtEl>
                                          <p:spTgt spid="166"/>
                                        </p:tgtEl>
                                        <p:attrNameLst>
                                          <p:attrName>style.visibility</p:attrName>
                                        </p:attrNameLst>
                                      </p:cBhvr>
                                      <p:to>
                                        <p:strVal val="visible"/>
                                      </p:to>
                                    </p:set>
                                    <p:animEffect transition="in" filter="dissolve">
                                      <p:cBhvr>
                                        <p:cTn id="92" dur="500"/>
                                        <p:tgtEl>
                                          <p:spTgt spid="166"/>
                                        </p:tgtEl>
                                      </p:cBhvr>
                                    </p:animEffect>
                                  </p:childTnLst>
                                </p:cTn>
                              </p:par>
                              <p:par>
                                <p:cTn id="93" presetID="9" presetClass="entr" presetSubtype="0" fill="hold" nodeType="withEffect">
                                  <p:stCondLst>
                                    <p:cond delay="0"/>
                                  </p:stCondLst>
                                  <p:childTnLst>
                                    <p:set>
                                      <p:cBhvr>
                                        <p:cTn id="94" dur="1" fill="hold">
                                          <p:stCondLst>
                                            <p:cond delay="0"/>
                                          </p:stCondLst>
                                        </p:cTn>
                                        <p:tgtEl>
                                          <p:spTgt spid="150"/>
                                        </p:tgtEl>
                                        <p:attrNameLst>
                                          <p:attrName>style.visibility</p:attrName>
                                        </p:attrNameLst>
                                      </p:cBhvr>
                                      <p:to>
                                        <p:strVal val="visible"/>
                                      </p:to>
                                    </p:set>
                                    <p:animEffect transition="in" filter="dissolve">
                                      <p:cBhvr>
                                        <p:cTn id="95" dur="500"/>
                                        <p:tgtEl>
                                          <p:spTgt spid="150"/>
                                        </p:tgtEl>
                                      </p:cBhvr>
                                    </p:animEffect>
                                  </p:childTnLst>
                                </p:cTn>
                              </p:par>
                              <p:par>
                                <p:cTn id="96" presetID="22" presetClass="entr" presetSubtype="8" fill="hold" grpId="0" nodeType="withEffect">
                                  <p:stCondLst>
                                    <p:cond delay="0"/>
                                  </p:stCondLst>
                                  <p:childTnLst>
                                    <p:set>
                                      <p:cBhvr>
                                        <p:cTn id="97" dur="1" fill="hold">
                                          <p:stCondLst>
                                            <p:cond delay="0"/>
                                          </p:stCondLst>
                                        </p:cTn>
                                        <p:tgtEl>
                                          <p:spTgt spid="16"/>
                                        </p:tgtEl>
                                        <p:attrNameLst>
                                          <p:attrName>style.visibility</p:attrName>
                                        </p:attrNameLst>
                                      </p:cBhvr>
                                      <p:to>
                                        <p:strVal val="visible"/>
                                      </p:to>
                                    </p:set>
                                    <p:animEffect transition="in" filter="wipe(left)">
                                      <p:cBhvr>
                                        <p:cTn id="98" dur="1000"/>
                                        <p:tgtEl>
                                          <p:spTgt spid="16"/>
                                        </p:tgtEl>
                                      </p:cBhvr>
                                    </p:animEffect>
                                  </p:childTnLst>
                                </p:cTn>
                              </p:par>
                              <p:par>
                                <p:cTn id="99" presetID="22" presetClass="entr" presetSubtype="1" fill="hold" nodeType="withEffect">
                                  <p:stCondLst>
                                    <p:cond delay="0"/>
                                  </p:stCondLst>
                                  <p:childTnLst>
                                    <p:set>
                                      <p:cBhvr>
                                        <p:cTn id="100" dur="1" fill="hold">
                                          <p:stCondLst>
                                            <p:cond delay="0"/>
                                          </p:stCondLst>
                                        </p:cTn>
                                        <p:tgtEl>
                                          <p:spTgt spid="105"/>
                                        </p:tgtEl>
                                        <p:attrNameLst>
                                          <p:attrName>style.visibility</p:attrName>
                                        </p:attrNameLst>
                                      </p:cBhvr>
                                      <p:to>
                                        <p:strVal val="visible"/>
                                      </p:to>
                                    </p:set>
                                    <p:animEffect transition="in" filter="wipe(up)">
                                      <p:cBhvr>
                                        <p:cTn id="101" dur="1000"/>
                                        <p:tgtEl>
                                          <p:spTgt spid="105"/>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17"/>
                                        </p:tgtEl>
                                        <p:attrNameLst>
                                          <p:attrName>style.visibility</p:attrName>
                                        </p:attrNameLst>
                                      </p:cBhvr>
                                      <p:to>
                                        <p:strVal val="visible"/>
                                      </p:to>
                                    </p:set>
                                    <p:animEffect transition="in" filter="wipe(left)">
                                      <p:cBhvr>
                                        <p:cTn id="106" dur="500"/>
                                        <p:tgtEl>
                                          <p:spTgt spid="17"/>
                                        </p:tgtEl>
                                      </p:cBhvr>
                                    </p:animEffect>
                                  </p:childTnLst>
                                </p:cTn>
                              </p:par>
                              <p:par>
                                <p:cTn id="107" presetID="22" presetClass="entr" presetSubtype="8" fill="hold" grpId="0" nodeType="withEffect">
                                  <p:stCondLst>
                                    <p:cond delay="0"/>
                                  </p:stCondLst>
                                  <p:childTnLst>
                                    <p:set>
                                      <p:cBhvr>
                                        <p:cTn id="108" dur="1" fill="hold">
                                          <p:stCondLst>
                                            <p:cond delay="0"/>
                                          </p:stCondLst>
                                        </p:cTn>
                                        <p:tgtEl>
                                          <p:spTgt spid="18"/>
                                        </p:tgtEl>
                                        <p:attrNameLst>
                                          <p:attrName>style.visibility</p:attrName>
                                        </p:attrNameLst>
                                      </p:cBhvr>
                                      <p:to>
                                        <p:strVal val="visible"/>
                                      </p:to>
                                    </p:set>
                                    <p:animEffect transition="in" filter="wipe(left)">
                                      <p:cBhvr>
                                        <p:cTn id="109" dur="500"/>
                                        <p:tgtEl>
                                          <p:spTgt spid="18"/>
                                        </p:tgtEl>
                                      </p:cBhvr>
                                    </p:animEffect>
                                  </p:childTnLst>
                                </p:cTn>
                              </p:par>
                              <p:par>
                                <p:cTn id="110" presetID="22" presetClass="entr" presetSubtype="8" fill="hold" grpId="0" nodeType="withEffect">
                                  <p:stCondLst>
                                    <p:cond delay="0"/>
                                  </p:stCondLst>
                                  <p:childTnLst>
                                    <p:set>
                                      <p:cBhvr>
                                        <p:cTn id="111" dur="1" fill="hold">
                                          <p:stCondLst>
                                            <p:cond delay="0"/>
                                          </p:stCondLst>
                                        </p:cTn>
                                        <p:tgtEl>
                                          <p:spTgt spid="19"/>
                                        </p:tgtEl>
                                        <p:attrNameLst>
                                          <p:attrName>style.visibility</p:attrName>
                                        </p:attrNameLst>
                                      </p:cBhvr>
                                      <p:to>
                                        <p:strVal val="visible"/>
                                      </p:to>
                                    </p:set>
                                    <p:animEffect transition="in" filter="wipe(left)">
                                      <p:cBhvr>
                                        <p:cTn id="112" dur="500"/>
                                        <p:tgtEl>
                                          <p:spTgt spid="19"/>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20"/>
                                        </p:tgtEl>
                                        <p:attrNameLst>
                                          <p:attrName>style.visibility</p:attrName>
                                        </p:attrNameLst>
                                      </p:cBhvr>
                                      <p:to>
                                        <p:strVal val="visible"/>
                                      </p:to>
                                    </p:set>
                                    <p:animEffect transition="in" filter="wipe(left)">
                                      <p:cBhvr>
                                        <p:cTn id="115" dur="500"/>
                                        <p:tgtEl>
                                          <p:spTgt spid="20"/>
                                        </p:tgtEl>
                                      </p:cBhvr>
                                    </p:animEffect>
                                  </p:childTnLst>
                                </p:cTn>
                              </p:par>
                              <p:par>
                                <p:cTn id="116" presetID="22" presetClass="entr" presetSubtype="1" fill="hold" nodeType="withEffect">
                                  <p:stCondLst>
                                    <p:cond delay="0"/>
                                  </p:stCondLst>
                                  <p:childTnLst>
                                    <p:set>
                                      <p:cBhvr>
                                        <p:cTn id="117" dur="1" fill="hold">
                                          <p:stCondLst>
                                            <p:cond delay="0"/>
                                          </p:stCondLst>
                                        </p:cTn>
                                        <p:tgtEl>
                                          <p:spTgt spid="106"/>
                                        </p:tgtEl>
                                        <p:attrNameLst>
                                          <p:attrName>style.visibility</p:attrName>
                                        </p:attrNameLst>
                                      </p:cBhvr>
                                      <p:to>
                                        <p:strVal val="visible"/>
                                      </p:to>
                                    </p:set>
                                    <p:animEffect transition="in" filter="wipe(up)">
                                      <p:cBhvr>
                                        <p:cTn id="118" dur="500"/>
                                        <p:tgtEl>
                                          <p:spTgt spid="106"/>
                                        </p:tgtEl>
                                      </p:cBhvr>
                                    </p:animEffect>
                                  </p:childTnLst>
                                </p:cTn>
                              </p:par>
                              <p:par>
                                <p:cTn id="119" presetID="22" presetClass="entr" presetSubtype="1" fill="hold" nodeType="withEffect">
                                  <p:stCondLst>
                                    <p:cond delay="0"/>
                                  </p:stCondLst>
                                  <p:childTnLst>
                                    <p:set>
                                      <p:cBhvr>
                                        <p:cTn id="120" dur="1" fill="hold">
                                          <p:stCondLst>
                                            <p:cond delay="0"/>
                                          </p:stCondLst>
                                        </p:cTn>
                                        <p:tgtEl>
                                          <p:spTgt spid="107"/>
                                        </p:tgtEl>
                                        <p:attrNameLst>
                                          <p:attrName>style.visibility</p:attrName>
                                        </p:attrNameLst>
                                      </p:cBhvr>
                                      <p:to>
                                        <p:strVal val="visible"/>
                                      </p:to>
                                    </p:set>
                                    <p:animEffect transition="in" filter="wipe(up)">
                                      <p:cBhvr>
                                        <p:cTn id="121" dur="500"/>
                                        <p:tgtEl>
                                          <p:spTgt spid="107"/>
                                        </p:tgtEl>
                                      </p:cBhvr>
                                    </p:animEffect>
                                  </p:childTnLst>
                                </p:cTn>
                              </p:par>
                              <p:par>
                                <p:cTn id="122" presetID="22" presetClass="entr" presetSubtype="1" fill="hold" nodeType="withEffect">
                                  <p:stCondLst>
                                    <p:cond delay="0"/>
                                  </p:stCondLst>
                                  <p:childTnLst>
                                    <p:set>
                                      <p:cBhvr>
                                        <p:cTn id="123" dur="1" fill="hold">
                                          <p:stCondLst>
                                            <p:cond delay="0"/>
                                          </p:stCondLst>
                                        </p:cTn>
                                        <p:tgtEl>
                                          <p:spTgt spid="108"/>
                                        </p:tgtEl>
                                        <p:attrNameLst>
                                          <p:attrName>style.visibility</p:attrName>
                                        </p:attrNameLst>
                                      </p:cBhvr>
                                      <p:to>
                                        <p:strVal val="visible"/>
                                      </p:to>
                                    </p:set>
                                    <p:animEffect transition="in" filter="wipe(up)">
                                      <p:cBhvr>
                                        <p:cTn id="124" dur="500"/>
                                        <p:tgtEl>
                                          <p:spTgt spid="108"/>
                                        </p:tgtEl>
                                      </p:cBhvr>
                                    </p:animEffect>
                                  </p:childTnLst>
                                </p:cTn>
                              </p:par>
                              <p:par>
                                <p:cTn id="125" presetID="22" presetClass="entr" presetSubtype="1" fill="hold" nodeType="withEffect">
                                  <p:stCondLst>
                                    <p:cond delay="0"/>
                                  </p:stCondLst>
                                  <p:childTnLst>
                                    <p:set>
                                      <p:cBhvr>
                                        <p:cTn id="126" dur="1" fill="hold">
                                          <p:stCondLst>
                                            <p:cond delay="0"/>
                                          </p:stCondLst>
                                        </p:cTn>
                                        <p:tgtEl>
                                          <p:spTgt spid="109"/>
                                        </p:tgtEl>
                                        <p:attrNameLst>
                                          <p:attrName>style.visibility</p:attrName>
                                        </p:attrNameLst>
                                      </p:cBhvr>
                                      <p:to>
                                        <p:strVal val="visible"/>
                                      </p:to>
                                    </p:set>
                                    <p:animEffect transition="in" filter="wipe(up)">
                                      <p:cBhvr>
                                        <p:cTn id="127" dur="500"/>
                                        <p:tgtEl>
                                          <p:spTgt spid="109"/>
                                        </p:tgtEl>
                                      </p:cBhvr>
                                    </p:animEffect>
                                  </p:childTnLst>
                                </p:cTn>
                              </p:par>
                              <p:par>
                                <p:cTn id="128" presetID="9" presetClass="entr" presetSubtype="0" fill="hold" nodeType="withEffect">
                                  <p:stCondLst>
                                    <p:cond delay="0"/>
                                  </p:stCondLst>
                                  <p:childTnLst>
                                    <p:set>
                                      <p:cBhvr>
                                        <p:cTn id="129" dur="1" fill="hold">
                                          <p:stCondLst>
                                            <p:cond delay="0"/>
                                          </p:stCondLst>
                                        </p:cTn>
                                        <p:tgtEl>
                                          <p:spTgt spid="174"/>
                                        </p:tgtEl>
                                        <p:attrNameLst>
                                          <p:attrName>style.visibility</p:attrName>
                                        </p:attrNameLst>
                                      </p:cBhvr>
                                      <p:to>
                                        <p:strVal val="visible"/>
                                      </p:to>
                                    </p:set>
                                    <p:animEffect transition="in" filter="dissolve">
                                      <p:cBhvr>
                                        <p:cTn id="130" dur="500"/>
                                        <p:tgtEl>
                                          <p:spTgt spid="174"/>
                                        </p:tgtEl>
                                      </p:cBhvr>
                                    </p:animEffect>
                                  </p:childTnLst>
                                </p:cTn>
                              </p:par>
                              <p:par>
                                <p:cTn id="131" presetID="9" presetClass="entr" presetSubtype="0" fill="hold" nodeType="withEffect">
                                  <p:stCondLst>
                                    <p:cond delay="0"/>
                                  </p:stCondLst>
                                  <p:childTnLst>
                                    <p:set>
                                      <p:cBhvr>
                                        <p:cTn id="132" dur="1" fill="hold">
                                          <p:stCondLst>
                                            <p:cond delay="0"/>
                                          </p:stCondLst>
                                        </p:cTn>
                                        <p:tgtEl>
                                          <p:spTgt spid="182"/>
                                        </p:tgtEl>
                                        <p:attrNameLst>
                                          <p:attrName>style.visibility</p:attrName>
                                        </p:attrNameLst>
                                      </p:cBhvr>
                                      <p:to>
                                        <p:strVal val="visible"/>
                                      </p:to>
                                    </p:set>
                                    <p:animEffect transition="in" filter="dissolve">
                                      <p:cBhvr>
                                        <p:cTn id="133" dur="500"/>
                                        <p:tgtEl>
                                          <p:spTgt spid="182"/>
                                        </p:tgtEl>
                                      </p:cBhvr>
                                    </p:animEffect>
                                  </p:childTnLst>
                                </p:cTn>
                              </p:par>
                              <p:par>
                                <p:cTn id="134" presetID="9" presetClass="entr" presetSubtype="0" fill="hold" nodeType="withEffect">
                                  <p:stCondLst>
                                    <p:cond delay="0"/>
                                  </p:stCondLst>
                                  <p:childTnLst>
                                    <p:set>
                                      <p:cBhvr>
                                        <p:cTn id="135" dur="1" fill="hold">
                                          <p:stCondLst>
                                            <p:cond delay="0"/>
                                          </p:stCondLst>
                                        </p:cTn>
                                        <p:tgtEl>
                                          <p:spTgt spid="190"/>
                                        </p:tgtEl>
                                        <p:attrNameLst>
                                          <p:attrName>style.visibility</p:attrName>
                                        </p:attrNameLst>
                                      </p:cBhvr>
                                      <p:to>
                                        <p:strVal val="visible"/>
                                      </p:to>
                                    </p:set>
                                    <p:animEffect transition="in" filter="dissolve">
                                      <p:cBhvr>
                                        <p:cTn id="136" dur="500"/>
                                        <p:tgtEl>
                                          <p:spTgt spid="190"/>
                                        </p:tgtEl>
                                      </p:cBhvr>
                                    </p:animEffect>
                                  </p:childTnLst>
                                </p:cTn>
                              </p:par>
                              <p:par>
                                <p:cTn id="137" presetID="9" presetClass="entr" presetSubtype="0" fill="hold" nodeType="withEffect">
                                  <p:stCondLst>
                                    <p:cond delay="0"/>
                                  </p:stCondLst>
                                  <p:childTnLst>
                                    <p:set>
                                      <p:cBhvr>
                                        <p:cTn id="138" dur="1" fill="hold">
                                          <p:stCondLst>
                                            <p:cond delay="0"/>
                                          </p:stCondLst>
                                        </p:cTn>
                                        <p:tgtEl>
                                          <p:spTgt spid="198"/>
                                        </p:tgtEl>
                                        <p:attrNameLst>
                                          <p:attrName>style.visibility</p:attrName>
                                        </p:attrNameLst>
                                      </p:cBhvr>
                                      <p:to>
                                        <p:strVal val="visible"/>
                                      </p:to>
                                    </p:set>
                                    <p:animEffect transition="in" filter="dissolve">
                                      <p:cBhvr>
                                        <p:cTn id="139" dur="500"/>
                                        <p:tgtEl>
                                          <p:spTgt spid="198"/>
                                        </p:tgtEl>
                                      </p:cBhvr>
                                    </p:animEffect>
                                  </p:childTnLst>
                                </p:cTn>
                              </p:par>
                              <p:par>
                                <p:cTn id="140" presetID="9" presetClass="entr" presetSubtype="0" fill="hold" nodeType="withEffect">
                                  <p:stCondLst>
                                    <p:cond delay="0"/>
                                  </p:stCondLst>
                                  <p:childTnLst>
                                    <p:set>
                                      <p:cBhvr>
                                        <p:cTn id="141" dur="1" fill="hold">
                                          <p:stCondLst>
                                            <p:cond delay="0"/>
                                          </p:stCondLst>
                                        </p:cTn>
                                        <p:tgtEl>
                                          <p:spTgt spid="206"/>
                                        </p:tgtEl>
                                        <p:attrNameLst>
                                          <p:attrName>style.visibility</p:attrName>
                                        </p:attrNameLst>
                                      </p:cBhvr>
                                      <p:to>
                                        <p:strVal val="visible"/>
                                      </p:to>
                                    </p:set>
                                    <p:animEffect transition="in" filter="dissolve">
                                      <p:cBhvr>
                                        <p:cTn id="142" dur="500"/>
                                        <p:tgtEl>
                                          <p:spTgt spid="206"/>
                                        </p:tgtEl>
                                      </p:cBhvr>
                                    </p:animEffect>
                                  </p:childTnLst>
                                </p:cTn>
                              </p:par>
                              <p:par>
                                <p:cTn id="143" presetID="9" presetClass="entr" presetSubtype="0" fill="hold" nodeType="withEffect">
                                  <p:stCondLst>
                                    <p:cond delay="0"/>
                                  </p:stCondLst>
                                  <p:childTnLst>
                                    <p:set>
                                      <p:cBhvr>
                                        <p:cTn id="144" dur="1" fill="hold">
                                          <p:stCondLst>
                                            <p:cond delay="0"/>
                                          </p:stCondLst>
                                        </p:cTn>
                                        <p:tgtEl>
                                          <p:spTgt spid="214"/>
                                        </p:tgtEl>
                                        <p:attrNameLst>
                                          <p:attrName>style.visibility</p:attrName>
                                        </p:attrNameLst>
                                      </p:cBhvr>
                                      <p:to>
                                        <p:strVal val="visible"/>
                                      </p:to>
                                    </p:set>
                                    <p:animEffect transition="in" filter="dissolve">
                                      <p:cBhvr>
                                        <p:cTn id="145" dur="500"/>
                                        <p:tgtEl>
                                          <p:spTgt spid="214"/>
                                        </p:tgtEl>
                                      </p:cBhvr>
                                    </p:animEffect>
                                  </p:childTnLst>
                                </p:cTn>
                              </p:par>
                              <p:par>
                                <p:cTn id="146" presetID="9" presetClass="entr" presetSubtype="0" fill="hold" nodeType="withEffect">
                                  <p:stCondLst>
                                    <p:cond delay="0"/>
                                  </p:stCondLst>
                                  <p:childTnLst>
                                    <p:set>
                                      <p:cBhvr>
                                        <p:cTn id="147" dur="1" fill="hold">
                                          <p:stCondLst>
                                            <p:cond delay="0"/>
                                          </p:stCondLst>
                                        </p:cTn>
                                        <p:tgtEl>
                                          <p:spTgt spid="222"/>
                                        </p:tgtEl>
                                        <p:attrNameLst>
                                          <p:attrName>style.visibility</p:attrName>
                                        </p:attrNameLst>
                                      </p:cBhvr>
                                      <p:to>
                                        <p:strVal val="visible"/>
                                      </p:to>
                                    </p:set>
                                    <p:animEffect transition="in" filter="dissolve">
                                      <p:cBhvr>
                                        <p:cTn id="148" dur="500"/>
                                        <p:tgtEl>
                                          <p:spTgt spid="222"/>
                                        </p:tgtEl>
                                      </p:cBhvr>
                                    </p:animEffect>
                                  </p:childTnLst>
                                </p:cTn>
                              </p:par>
                              <p:par>
                                <p:cTn id="149" presetID="9" presetClass="entr" presetSubtype="0" fill="hold" nodeType="withEffect">
                                  <p:stCondLst>
                                    <p:cond delay="0"/>
                                  </p:stCondLst>
                                  <p:childTnLst>
                                    <p:set>
                                      <p:cBhvr>
                                        <p:cTn id="150" dur="1" fill="hold">
                                          <p:stCondLst>
                                            <p:cond delay="0"/>
                                          </p:stCondLst>
                                        </p:cTn>
                                        <p:tgtEl>
                                          <p:spTgt spid="230"/>
                                        </p:tgtEl>
                                        <p:attrNameLst>
                                          <p:attrName>style.visibility</p:attrName>
                                        </p:attrNameLst>
                                      </p:cBhvr>
                                      <p:to>
                                        <p:strVal val="visible"/>
                                      </p:to>
                                    </p:set>
                                    <p:animEffect transition="in" filter="dissolve">
                                      <p:cBhvr>
                                        <p:cTn id="151" dur="500"/>
                                        <p:tgtEl>
                                          <p:spTgt spid="230"/>
                                        </p:tgtEl>
                                      </p:cBhvr>
                                    </p:animEffect>
                                  </p:childTnLst>
                                </p:cTn>
                              </p:par>
                              <p:par>
                                <p:cTn id="152" presetID="9" presetClass="entr" presetSubtype="0" fill="hold" nodeType="withEffect">
                                  <p:stCondLst>
                                    <p:cond delay="0"/>
                                  </p:stCondLst>
                                  <p:childTnLst>
                                    <p:set>
                                      <p:cBhvr>
                                        <p:cTn id="153" dur="1" fill="hold">
                                          <p:stCondLst>
                                            <p:cond delay="0"/>
                                          </p:stCondLst>
                                        </p:cTn>
                                        <p:tgtEl>
                                          <p:spTgt spid="238"/>
                                        </p:tgtEl>
                                        <p:attrNameLst>
                                          <p:attrName>style.visibility</p:attrName>
                                        </p:attrNameLst>
                                      </p:cBhvr>
                                      <p:to>
                                        <p:strVal val="visible"/>
                                      </p:to>
                                    </p:set>
                                    <p:animEffect transition="in" filter="dissolve">
                                      <p:cBhvr>
                                        <p:cTn id="154" dur="500"/>
                                        <p:tgtEl>
                                          <p:spTgt spid="238"/>
                                        </p:tgtEl>
                                      </p:cBhvr>
                                    </p:animEffect>
                                  </p:childTnLst>
                                </p:cTn>
                              </p:par>
                              <p:par>
                                <p:cTn id="155" presetID="9" presetClass="entr" presetSubtype="0" fill="hold" nodeType="withEffect">
                                  <p:stCondLst>
                                    <p:cond delay="0"/>
                                  </p:stCondLst>
                                  <p:childTnLst>
                                    <p:set>
                                      <p:cBhvr>
                                        <p:cTn id="156" dur="1" fill="hold">
                                          <p:stCondLst>
                                            <p:cond delay="0"/>
                                          </p:stCondLst>
                                        </p:cTn>
                                        <p:tgtEl>
                                          <p:spTgt spid="246"/>
                                        </p:tgtEl>
                                        <p:attrNameLst>
                                          <p:attrName>style.visibility</p:attrName>
                                        </p:attrNameLst>
                                      </p:cBhvr>
                                      <p:to>
                                        <p:strVal val="visible"/>
                                      </p:to>
                                    </p:set>
                                    <p:animEffect transition="in" filter="dissolve">
                                      <p:cBhvr>
                                        <p:cTn id="157" dur="500"/>
                                        <p:tgtEl>
                                          <p:spTgt spid="246"/>
                                        </p:tgtEl>
                                      </p:cBhvr>
                                    </p:animEffect>
                                  </p:childTnLst>
                                </p:cTn>
                              </p:par>
                              <p:par>
                                <p:cTn id="158" presetID="9" presetClass="entr" presetSubtype="0" fill="hold" nodeType="withEffect">
                                  <p:stCondLst>
                                    <p:cond delay="0"/>
                                  </p:stCondLst>
                                  <p:childTnLst>
                                    <p:set>
                                      <p:cBhvr>
                                        <p:cTn id="159" dur="1" fill="hold">
                                          <p:stCondLst>
                                            <p:cond delay="0"/>
                                          </p:stCondLst>
                                        </p:cTn>
                                        <p:tgtEl>
                                          <p:spTgt spid="254"/>
                                        </p:tgtEl>
                                        <p:attrNameLst>
                                          <p:attrName>style.visibility</p:attrName>
                                        </p:attrNameLst>
                                      </p:cBhvr>
                                      <p:to>
                                        <p:strVal val="visible"/>
                                      </p:to>
                                    </p:set>
                                    <p:animEffect transition="in" filter="dissolve">
                                      <p:cBhvr>
                                        <p:cTn id="160" dur="500"/>
                                        <p:tgtEl>
                                          <p:spTgt spid="254"/>
                                        </p:tgtEl>
                                      </p:cBhvr>
                                    </p:animEffect>
                                  </p:childTnLst>
                                </p:cTn>
                              </p:par>
                              <p:par>
                                <p:cTn id="161" presetID="9" presetClass="entr" presetSubtype="0" fill="hold" nodeType="withEffect">
                                  <p:stCondLst>
                                    <p:cond delay="0"/>
                                  </p:stCondLst>
                                  <p:childTnLst>
                                    <p:set>
                                      <p:cBhvr>
                                        <p:cTn id="162" dur="1" fill="hold">
                                          <p:stCondLst>
                                            <p:cond delay="0"/>
                                          </p:stCondLst>
                                        </p:cTn>
                                        <p:tgtEl>
                                          <p:spTgt spid="262"/>
                                        </p:tgtEl>
                                        <p:attrNameLst>
                                          <p:attrName>style.visibility</p:attrName>
                                        </p:attrNameLst>
                                      </p:cBhvr>
                                      <p:to>
                                        <p:strVal val="visible"/>
                                      </p:to>
                                    </p:set>
                                    <p:animEffect transition="in" filter="dissolve">
                                      <p:cBhvr>
                                        <p:cTn id="163" dur="500"/>
                                        <p:tgtEl>
                                          <p:spTgt spid="262"/>
                                        </p:tgtEl>
                                      </p:cBhvr>
                                    </p:animEffect>
                                  </p:childTnLst>
                                </p:cTn>
                              </p:par>
                              <p:par>
                                <p:cTn id="164" presetID="9" presetClass="entr" presetSubtype="0" fill="hold" nodeType="withEffect">
                                  <p:stCondLst>
                                    <p:cond delay="0"/>
                                  </p:stCondLst>
                                  <p:childTnLst>
                                    <p:set>
                                      <p:cBhvr>
                                        <p:cTn id="165" dur="1" fill="hold">
                                          <p:stCondLst>
                                            <p:cond delay="0"/>
                                          </p:stCondLst>
                                        </p:cTn>
                                        <p:tgtEl>
                                          <p:spTgt spid="270"/>
                                        </p:tgtEl>
                                        <p:attrNameLst>
                                          <p:attrName>style.visibility</p:attrName>
                                        </p:attrNameLst>
                                      </p:cBhvr>
                                      <p:to>
                                        <p:strVal val="visible"/>
                                      </p:to>
                                    </p:set>
                                    <p:animEffect transition="in" filter="dissolve">
                                      <p:cBhvr>
                                        <p:cTn id="166" dur="500"/>
                                        <p:tgtEl>
                                          <p:spTgt spid="270"/>
                                        </p:tgtEl>
                                      </p:cBhvr>
                                    </p:animEffect>
                                  </p:childTnLst>
                                </p:cTn>
                              </p:par>
                              <p:par>
                                <p:cTn id="167" presetID="9" presetClass="entr" presetSubtype="0" fill="hold" nodeType="withEffect">
                                  <p:stCondLst>
                                    <p:cond delay="0"/>
                                  </p:stCondLst>
                                  <p:childTnLst>
                                    <p:set>
                                      <p:cBhvr>
                                        <p:cTn id="168" dur="1" fill="hold">
                                          <p:stCondLst>
                                            <p:cond delay="0"/>
                                          </p:stCondLst>
                                        </p:cTn>
                                        <p:tgtEl>
                                          <p:spTgt spid="278"/>
                                        </p:tgtEl>
                                        <p:attrNameLst>
                                          <p:attrName>style.visibility</p:attrName>
                                        </p:attrNameLst>
                                      </p:cBhvr>
                                      <p:to>
                                        <p:strVal val="visible"/>
                                      </p:to>
                                    </p:set>
                                    <p:animEffect transition="in" filter="dissolve">
                                      <p:cBhvr>
                                        <p:cTn id="169" dur="500"/>
                                        <p:tgtEl>
                                          <p:spTgt spid="278"/>
                                        </p:tgtEl>
                                      </p:cBhvr>
                                    </p:animEffect>
                                  </p:childTnLst>
                                </p:cTn>
                              </p:par>
                              <p:par>
                                <p:cTn id="170" presetID="9" presetClass="entr" presetSubtype="0" fill="hold" nodeType="withEffect">
                                  <p:stCondLst>
                                    <p:cond delay="0"/>
                                  </p:stCondLst>
                                  <p:childTnLst>
                                    <p:set>
                                      <p:cBhvr>
                                        <p:cTn id="171" dur="1" fill="hold">
                                          <p:stCondLst>
                                            <p:cond delay="0"/>
                                          </p:stCondLst>
                                        </p:cTn>
                                        <p:tgtEl>
                                          <p:spTgt spid="286"/>
                                        </p:tgtEl>
                                        <p:attrNameLst>
                                          <p:attrName>style.visibility</p:attrName>
                                        </p:attrNameLst>
                                      </p:cBhvr>
                                      <p:to>
                                        <p:strVal val="visible"/>
                                      </p:to>
                                    </p:set>
                                    <p:animEffect transition="in" filter="dissolve">
                                      <p:cBhvr>
                                        <p:cTn id="172" dur="500"/>
                                        <p:tgtEl>
                                          <p:spTgt spid="286"/>
                                        </p:tgtEl>
                                      </p:cBhvr>
                                    </p:animEffect>
                                  </p:childTnLst>
                                </p:cTn>
                              </p:par>
                              <p:par>
                                <p:cTn id="173" presetID="9" presetClass="entr" presetSubtype="0" fill="hold" nodeType="withEffect">
                                  <p:stCondLst>
                                    <p:cond delay="0"/>
                                  </p:stCondLst>
                                  <p:childTnLst>
                                    <p:set>
                                      <p:cBhvr>
                                        <p:cTn id="174" dur="1" fill="hold">
                                          <p:stCondLst>
                                            <p:cond delay="0"/>
                                          </p:stCondLst>
                                        </p:cTn>
                                        <p:tgtEl>
                                          <p:spTgt spid="294"/>
                                        </p:tgtEl>
                                        <p:attrNameLst>
                                          <p:attrName>style.visibility</p:attrName>
                                        </p:attrNameLst>
                                      </p:cBhvr>
                                      <p:to>
                                        <p:strVal val="visible"/>
                                      </p:to>
                                    </p:set>
                                    <p:animEffect transition="in" filter="dissolve">
                                      <p:cBhvr>
                                        <p:cTn id="175" dur="500"/>
                                        <p:tgtEl>
                                          <p:spTgt spid="294"/>
                                        </p:tgtEl>
                                      </p:cBhvr>
                                    </p:animEffect>
                                  </p:childTnLst>
                                </p:cTn>
                              </p:par>
                              <p:par>
                                <p:cTn id="176" presetID="9" presetClass="entr" presetSubtype="0" fill="hold" nodeType="withEffect">
                                  <p:stCondLst>
                                    <p:cond delay="0"/>
                                  </p:stCondLst>
                                  <p:childTnLst>
                                    <p:set>
                                      <p:cBhvr>
                                        <p:cTn id="177" dur="1" fill="hold">
                                          <p:stCondLst>
                                            <p:cond delay="0"/>
                                          </p:stCondLst>
                                        </p:cTn>
                                        <p:tgtEl>
                                          <p:spTgt spid="302"/>
                                        </p:tgtEl>
                                        <p:attrNameLst>
                                          <p:attrName>style.visibility</p:attrName>
                                        </p:attrNameLst>
                                      </p:cBhvr>
                                      <p:to>
                                        <p:strVal val="visible"/>
                                      </p:to>
                                    </p:set>
                                    <p:animEffect transition="in" filter="dissolve">
                                      <p:cBhvr>
                                        <p:cTn id="178" dur="500"/>
                                        <p:tgtEl>
                                          <p:spTgt spid="302"/>
                                        </p:tgtEl>
                                      </p:cBhvr>
                                    </p:animEffect>
                                  </p:childTnLst>
                                </p:cTn>
                              </p:par>
                              <p:par>
                                <p:cTn id="179" presetID="9" presetClass="entr" presetSubtype="0" fill="hold" nodeType="withEffect">
                                  <p:stCondLst>
                                    <p:cond delay="0"/>
                                  </p:stCondLst>
                                  <p:childTnLst>
                                    <p:set>
                                      <p:cBhvr>
                                        <p:cTn id="180" dur="1" fill="hold">
                                          <p:stCondLst>
                                            <p:cond delay="0"/>
                                          </p:stCondLst>
                                        </p:cTn>
                                        <p:tgtEl>
                                          <p:spTgt spid="310"/>
                                        </p:tgtEl>
                                        <p:attrNameLst>
                                          <p:attrName>style.visibility</p:attrName>
                                        </p:attrNameLst>
                                      </p:cBhvr>
                                      <p:to>
                                        <p:strVal val="visible"/>
                                      </p:to>
                                    </p:set>
                                    <p:animEffect transition="in" filter="dissolve">
                                      <p:cBhvr>
                                        <p:cTn id="181" dur="500"/>
                                        <p:tgtEl>
                                          <p:spTgt spid="310"/>
                                        </p:tgtEl>
                                      </p:cBhvr>
                                    </p:animEffect>
                                  </p:childTnLst>
                                </p:cTn>
                              </p:par>
                              <p:par>
                                <p:cTn id="182" presetID="9" presetClass="entr" presetSubtype="0" fill="hold" nodeType="withEffect">
                                  <p:stCondLst>
                                    <p:cond delay="0"/>
                                  </p:stCondLst>
                                  <p:childTnLst>
                                    <p:set>
                                      <p:cBhvr>
                                        <p:cTn id="183" dur="1" fill="hold">
                                          <p:stCondLst>
                                            <p:cond delay="0"/>
                                          </p:stCondLst>
                                        </p:cTn>
                                        <p:tgtEl>
                                          <p:spTgt spid="318"/>
                                        </p:tgtEl>
                                        <p:attrNameLst>
                                          <p:attrName>style.visibility</p:attrName>
                                        </p:attrNameLst>
                                      </p:cBhvr>
                                      <p:to>
                                        <p:strVal val="visible"/>
                                      </p:to>
                                    </p:set>
                                    <p:animEffect transition="in" filter="dissolve">
                                      <p:cBhvr>
                                        <p:cTn id="184" dur="500"/>
                                        <p:tgtEl>
                                          <p:spTgt spid="318"/>
                                        </p:tgtEl>
                                      </p:cBhvr>
                                    </p:animEffect>
                                  </p:childTnLst>
                                </p:cTn>
                              </p:par>
                              <p:par>
                                <p:cTn id="185" presetID="9" presetClass="entr" presetSubtype="0" fill="hold" nodeType="withEffect">
                                  <p:stCondLst>
                                    <p:cond delay="0"/>
                                  </p:stCondLst>
                                  <p:childTnLst>
                                    <p:set>
                                      <p:cBhvr>
                                        <p:cTn id="186" dur="1" fill="hold">
                                          <p:stCondLst>
                                            <p:cond delay="0"/>
                                          </p:stCondLst>
                                        </p:cTn>
                                        <p:tgtEl>
                                          <p:spTgt spid="326"/>
                                        </p:tgtEl>
                                        <p:attrNameLst>
                                          <p:attrName>style.visibility</p:attrName>
                                        </p:attrNameLst>
                                      </p:cBhvr>
                                      <p:to>
                                        <p:strVal val="visible"/>
                                      </p:to>
                                    </p:set>
                                    <p:animEffect transition="in" filter="dissolve">
                                      <p:cBhvr>
                                        <p:cTn id="187" dur="500"/>
                                        <p:tgtEl>
                                          <p:spTgt spid="326"/>
                                        </p:tgtEl>
                                      </p:cBhvr>
                                    </p:animEffect>
                                  </p:childTnLst>
                                </p:cTn>
                              </p:par>
                              <p:par>
                                <p:cTn id="188" presetID="9" presetClass="entr" presetSubtype="0" fill="hold" nodeType="withEffect">
                                  <p:stCondLst>
                                    <p:cond delay="0"/>
                                  </p:stCondLst>
                                  <p:childTnLst>
                                    <p:set>
                                      <p:cBhvr>
                                        <p:cTn id="189" dur="1" fill="hold">
                                          <p:stCondLst>
                                            <p:cond delay="0"/>
                                          </p:stCondLst>
                                        </p:cTn>
                                        <p:tgtEl>
                                          <p:spTgt spid="334"/>
                                        </p:tgtEl>
                                        <p:attrNameLst>
                                          <p:attrName>style.visibility</p:attrName>
                                        </p:attrNameLst>
                                      </p:cBhvr>
                                      <p:to>
                                        <p:strVal val="visible"/>
                                      </p:to>
                                    </p:set>
                                    <p:animEffect transition="in" filter="dissolve">
                                      <p:cBhvr>
                                        <p:cTn id="190" dur="500"/>
                                        <p:tgtEl>
                                          <p:spTgt spid="334"/>
                                        </p:tgtEl>
                                      </p:cBhvr>
                                    </p:animEffect>
                                  </p:childTnLst>
                                </p:cTn>
                              </p:par>
                              <p:par>
                                <p:cTn id="191" presetID="9" presetClass="entr" presetSubtype="0" fill="hold" nodeType="withEffect">
                                  <p:stCondLst>
                                    <p:cond delay="0"/>
                                  </p:stCondLst>
                                  <p:childTnLst>
                                    <p:set>
                                      <p:cBhvr>
                                        <p:cTn id="192" dur="1" fill="hold">
                                          <p:stCondLst>
                                            <p:cond delay="0"/>
                                          </p:stCondLst>
                                        </p:cTn>
                                        <p:tgtEl>
                                          <p:spTgt spid="342"/>
                                        </p:tgtEl>
                                        <p:attrNameLst>
                                          <p:attrName>style.visibility</p:attrName>
                                        </p:attrNameLst>
                                      </p:cBhvr>
                                      <p:to>
                                        <p:strVal val="visible"/>
                                      </p:to>
                                    </p:set>
                                    <p:animEffect transition="in" filter="dissolve">
                                      <p:cBhvr>
                                        <p:cTn id="193" dur="500"/>
                                        <p:tgtEl>
                                          <p:spTgt spid="342"/>
                                        </p:tgtEl>
                                      </p:cBhvr>
                                    </p:animEffect>
                                  </p:childTnLst>
                                </p:cTn>
                              </p:par>
                              <p:par>
                                <p:cTn id="194" presetID="9" presetClass="entr" presetSubtype="0" fill="hold" nodeType="withEffect">
                                  <p:stCondLst>
                                    <p:cond delay="0"/>
                                  </p:stCondLst>
                                  <p:childTnLst>
                                    <p:set>
                                      <p:cBhvr>
                                        <p:cTn id="195" dur="1" fill="hold">
                                          <p:stCondLst>
                                            <p:cond delay="0"/>
                                          </p:stCondLst>
                                        </p:cTn>
                                        <p:tgtEl>
                                          <p:spTgt spid="350"/>
                                        </p:tgtEl>
                                        <p:attrNameLst>
                                          <p:attrName>style.visibility</p:attrName>
                                        </p:attrNameLst>
                                      </p:cBhvr>
                                      <p:to>
                                        <p:strVal val="visible"/>
                                      </p:to>
                                    </p:set>
                                    <p:animEffect transition="in" filter="dissolve">
                                      <p:cBhvr>
                                        <p:cTn id="196" dur="500"/>
                                        <p:tgtEl>
                                          <p:spTgt spid="350"/>
                                        </p:tgtEl>
                                      </p:cBhvr>
                                    </p:animEffect>
                                  </p:childTnLst>
                                </p:cTn>
                              </p:par>
                              <p:par>
                                <p:cTn id="197" presetID="9" presetClass="entr" presetSubtype="0" fill="hold" nodeType="withEffect">
                                  <p:stCondLst>
                                    <p:cond delay="0"/>
                                  </p:stCondLst>
                                  <p:childTnLst>
                                    <p:set>
                                      <p:cBhvr>
                                        <p:cTn id="198" dur="1" fill="hold">
                                          <p:stCondLst>
                                            <p:cond delay="0"/>
                                          </p:stCondLst>
                                        </p:cTn>
                                        <p:tgtEl>
                                          <p:spTgt spid="358"/>
                                        </p:tgtEl>
                                        <p:attrNameLst>
                                          <p:attrName>style.visibility</p:attrName>
                                        </p:attrNameLst>
                                      </p:cBhvr>
                                      <p:to>
                                        <p:strVal val="visible"/>
                                      </p:to>
                                    </p:set>
                                    <p:animEffect transition="in" filter="dissolve">
                                      <p:cBhvr>
                                        <p:cTn id="199" dur="500"/>
                                        <p:tgtEl>
                                          <p:spTgt spid="358"/>
                                        </p:tgtEl>
                                      </p:cBhvr>
                                    </p:animEffect>
                                  </p:childTnLst>
                                </p:cTn>
                              </p:par>
                              <p:par>
                                <p:cTn id="200" presetID="9" presetClass="entr" presetSubtype="0" fill="hold" nodeType="withEffect">
                                  <p:stCondLst>
                                    <p:cond delay="0"/>
                                  </p:stCondLst>
                                  <p:childTnLst>
                                    <p:set>
                                      <p:cBhvr>
                                        <p:cTn id="201" dur="1" fill="hold">
                                          <p:stCondLst>
                                            <p:cond delay="0"/>
                                          </p:stCondLst>
                                        </p:cTn>
                                        <p:tgtEl>
                                          <p:spTgt spid="366"/>
                                        </p:tgtEl>
                                        <p:attrNameLst>
                                          <p:attrName>style.visibility</p:attrName>
                                        </p:attrNameLst>
                                      </p:cBhvr>
                                      <p:to>
                                        <p:strVal val="visible"/>
                                      </p:to>
                                    </p:set>
                                    <p:animEffect transition="in" filter="dissolve">
                                      <p:cBhvr>
                                        <p:cTn id="202" dur="500"/>
                                        <p:tgtEl>
                                          <p:spTgt spid="366"/>
                                        </p:tgtEl>
                                      </p:cBhvr>
                                    </p:animEffect>
                                  </p:childTnLst>
                                </p:cTn>
                              </p:par>
                              <p:par>
                                <p:cTn id="203" presetID="9" presetClass="entr" presetSubtype="0" fill="hold" nodeType="withEffect">
                                  <p:stCondLst>
                                    <p:cond delay="0"/>
                                  </p:stCondLst>
                                  <p:childTnLst>
                                    <p:set>
                                      <p:cBhvr>
                                        <p:cTn id="204" dur="1" fill="hold">
                                          <p:stCondLst>
                                            <p:cond delay="0"/>
                                          </p:stCondLst>
                                        </p:cTn>
                                        <p:tgtEl>
                                          <p:spTgt spid="374"/>
                                        </p:tgtEl>
                                        <p:attrNameLst>
                                          <p:attrName>style.visibility</p:attrName>
                                        </p:attrNameLst>
                                      </p:cBhvr>
                                      <p:to>
                                        <p:strVal val="visible"/>
                                      </p:to>
                                    </p:set>
                                    <p:animEffect transition="in" filter="dissolve">
                                      <p:cBhvr>
                                        <p:cTn id="205" dur="500"/>
                                        <p:tgtEl>
                                          <p:spTgt spid="374"/>
                                        </p:tgtEl>
                                      </p:cBhvr>
                                    </p:animEffect>
                                  </p:childTnLst>
                                </p:cTn>
                              </p:par>
                            </p:childTnLst>
                          </p:cTn>
                        </p:par>
                      </p:childTnLst>
                    </p:cTn>
                  </p:par>
                  <p:par>
                    <p:cTn id="206" fill="hold">
                      <p:stCondLst>
                        <p:cond delay="indefinite"/>
                      </p:stCondLst>
                      <p:childTnLst>
                        <p:par>
                          <p:cTn id="207" fill="hold">
                            <p:stCondLst>
                              <p:cond delay="0"/>
                            </p:stCondLst>
                            <p:childTnLst>
                              <p:par>
                                <p:cTn id="208" presetID="5" presetClass="emph" presetSubtype="4" nodeType="clickEffect">
                                  <p:stCondLst>
                                    <p:cond delay="0"/>
                                  </p:stCondLst>
                                  <p:childTnLst>
                                    <p:set>
                                      <p:cBhvr override="childStyle">
                                        <p:cTn id="209" dur="indefinite"/>
                                        <p:tgtEl>
                                          <p:spTgt spid="98">
                                            <p:txEl>
                                              <p:pRg st="0" end="0"/>
                                            </p:txEl>
                                          </p:spTgt>
                                        </p:tgtEl>
                                        <p:attrNameLst>
                                          <p:attrName>style.fontStyle</p:attrName>
                                        </p:attrNameLst>
                                      </p:cBhvr>
                                      <p:to>
                                        <p:strVal val="normal"/>
                                      </p:to>
                                    </p:set>
                                    <p:set>
                                      <p:cBhvr override="childStyle">
                                        <p:cTn id="210" dur="indefinite"/>
                                        <p:tgtEl>
                                          <p:spTgt spid="98">
                                            <p:txEl>
                                              <p:pRg st="0" end="0"/>
                                            </p:txEl>
                                          </p:spTgt>
                                        </p:tgtEl>
                                        <p:attrNameLst>
                                          <p:attrName>style.fontWeight</p:attrName>
                                        </p:attrNameLst>
                                      </p:cBhvr>
                                      <p:to>
                                        <p:strVal val="normal"/>
                                      </p:to>
                                    </p:set>
                                    <p:set>
                                      <p:cBhvr override="childStyle">
                                        <p:cTn id="211" dur="indefinite"/>
                                        <p:tgtEl>
                                          <p:spTgt spid="98">
                                            <p:txEl>
                                              <p:pRg st="0" end="0"/>
                                            </p:txEl>
                                          </p:spTgt>
                                        </p:tgtEl>
                                        <p:attrNameLst>
                                          <p:attrName>style.textDecorationUnderline</p:attrName>
                                        </p:attrNameLst>
                                      </p:cBhvr>
                                      <p:to>
                                        <p:strVal val="true"/>
                                      </p:to>
                                    </p:set>
                                  </p:childTnLst>
                                </p:cTn>
                              </p:par>
                              <p:par>
                                <p:cTn id="212" presetID="9" presetClass="entr" presetSubtype="0" fill="hold" grpId="0" nodeType="withEffect">
                                  <p:stCondLst>
                                    <p:cond delay="0"/>
                                  </p:stCondLst>
                                  <p:childTnLst>
                                    <p:set>
                                      <p:cBhvr>
                                        <p:cTn id="213" dur="1" fill="hold">
                                          <p:stCondLst>
                                            <p:cond delay="0"/>
                                          </p:stCondLst>
                                        </p:cTn>
                                        <p:tgtEl>
                                          <p:spTgt spid="391"/>
                                        </p:tgtEl>
                                        <p:attrNameLst>
                                          <p:attrName>style.visibility</p:attrName>
                                        </p:attrNameLst>
                                      </p:cBhvr>
                                      <p:to>
                                        <p:strVal val="visible"/>
                                      </p:to>
                                    </p:set>
                                    <p:animEffect transition="in" filter="dissolve">
                                      <p:cBhvr>
                                        <p:cTn id="214" dur="500"/>
                                        <p:tgtEl>
                                          <p:spTgt spid="391"/>
                                        </p:tgtEl>
                                      </p:cBhvr>
                                    </p:animEffect>
                                  </p:childTnLst>
                                </p:cTn>
                              </p:par>
                              <p:par>
                                <p:cTn id="215" presetID="1" presetClass="entr" presetSubtype="0" fill="hold" nodeType="withEffect">
                                  <p:stCondLst>
                                    <p:cond delay="0"/>
                                  </p:stCondLst>
                                  <p:childTnLst>
                                    <p:set>
                                      <p:cBhvr>
                                        <p:cTn id="216" dur="1" fill="hold">
                                          <p:stCondLst>
                                            <p:cond delay="0"/>
                                          </p:stCondLst>
                                        </p:cTn>
                                        <p:tgtEl>
                                          <p:spTgt spid="3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43" grpId="0" animBg="1"/>
      <p:bldP spid="71" grpId="0"/>
      <p:bldP spid="98" grpId="0" build="allAtOnce"/>
      <p:bldP spid="99" grpId="0"/>
      <p:bldP spid="391" grpId="0"/>
      <p:bldP spid="383" grpId="0"/>
      <p:bldP spid="384" grpId="0"/>
      <p:bldP spid="392" grpId="0"/>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95848" y="458874"/>
            <a:ext cx="7772400" cy="495719"/>
          </a:xfrm>
        </p:spPr>
        <p:txBody>
          <a:bodyPr/>
          <a:lstStyle/>
          <a:p>
            <a:r>
              <a:rPr lang="en-US" dirty="0" smtClean="0"/>
              <a:t>Multi-core Challenges</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16</a:t>
            </a:fld>
            <a:endParaRPr lang="en-US" dirty="0"/>
          </a:p>
        </p:txBody>
      </p:sp>
      <p:sp>
        <p:nvSpPr>
          <p:cNvPr id="6" name="TextBox 5"/>
          <p:cNvSpPr txBox="1"/>
          <p:nvPr/>
        </p:nvSpPr>
        <p:spPr>
          <a:xfrm>
            <a:off x="2873829" y="934498"/>
            <a:ext cx="3386295" cy="523220"/>
          </a:xfrm>
          <a:prstGeom prst="rect">
            <a:avLst/>
          </a:prstGeom>
          <a:noFill/>
        </p:spPr>
        <p:txBody>
          <a:bodyPr wrap="square" rtlCol="0">
            <a:spAutoFit/>
          </a:bodyPr>
          <a:lstStyle/>
          <a:p>
            <a:r>
              <a:rPr lang="en-US" sz="2800" dirty="0" smtClean="0">
                <a:solidFill>
                  <a:srgbClr val="7030A0"/>
                </a:solidFill>
                <a:latin typeface="Trebuchet MS" pitchFamily="34" charset="0"/>
                <a:ea typeface="Tahoma" pitchFamily="34" charset="0"/>
                <a:cs typeface="Tahoma" pitchFamily="34" charset="0"/>
              </a:rPr>
              <a:t>Design Space</a:t>
            </a:r>
            <a:endParaRPr lang="en-US" sz="2800" dirty="0">
              <a:solidFill>
                <a:srgbClr val="7030A0"/>
              </a:solidFill>
              <a:latin typeface="Trebuchet MS" pitchFamily="34" charset="0"/>
              <a:ea typeface="Tahoma" pitchFamily="34" charset="0"/>
              <a:cs typeface="Tahoma" pitchFamily="34" charset="0"/>
            </a:endParaRPr>
          </a:p>
        </p:txBody>
      </p:sp>
      <p:sp>
        <p:nvSpPr>
          <p:cNvPr id="15" name="AutoShape 32"/>
          <p:cNvSpPr>
            <a:spLocks noChangeArrowheads="1"/>
          </p:cNvSpPr>
          <p:nvPr/>
        </p:nvSpPr>
        <p:spPr bwMode="auto">
          <a:xfrm rot="5400000">
            <a:off x="1055339" y="1549263"/>
            <a:ext cx="228172" cy="397907"/>
          </a:xfrm>
          <a:prstGeom prst="roundRect">
            <a:avLst>
              <a:gd name="adj" fmla="val 16667"/>
            </a:avLst>
          </a:prstGeom>
          <a:solidFill>
            <a:srgbClr val="00B0F0"/>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6" name="AutoShape 32"/>
          <p:cNvSpPr>
            <a:spLocks noChangeArrowheads="1"/>
          </p:cNvSpPr>
          <p:nvPr/>
        </p:nvSpPr>
        <p:spPr bwMode="auto">
          <a:xfrm rot="5400000">
            <a:off x="1455593" y="1554288"/>
            <a:ext cx="234862" cy="397907"/>
          </a:xfrm>
          <a:prstGeom prst="roundRect">
            <a:avLst>
              <a:gd name="adj" fmla="val 16667"/>
            </a:avLst>
          </a:prstGeom>
          <a:solidFill>
            <a:srgbClr val="F2917E"/>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7" name="AutoShape 32"/>
          <p:cNvSpPr>
            <a:spLocks noChangeArrowheads="1"/>
          </p:cNvSpPr>
          <p:nvPr/>
        </p:nvSpPr>
        <p:spPr bwMode="auto">
          <a:xfrm rot="5400000">
            <a:off x="1859179" y="1549263"/>
            <a:ext cx="228172" cy="397907"/>
          </a:xfrm>
          <a:prstGeom prst="roundRect">
            <a:avLst>
              <a:gd name="adj" fmla="val 16667"/>
            </a:avLst>
          </a:prstGeom>
          <a:solidFill>
            <a:srgbClr val="FFFF66"/>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8" name="AutoShape 32"/>
          <p:cNvSpPr>
            <a:spLocks noChangeArrowheads="1"/>
          </p:cNvSpPr>
          <p:nvPr/>
        </p:nvSpPr>
        <p:spPr bwMode="auto">
          <a:xfrm rot="5400000">
            <a:off x="2259433" y="1554288"/>
            <a:ext cx="234862" cy="397907"/>
          </a:xfrm>
          <a:prstGeom prst="roundRect">
            <a:avLst>
              <a:gd name="adj" fmla="val 16667"/>
            </a:avLst>
          </a:prstGeom>
          <a:solidFill>
            <a:srgbClr val="CCECFF"/>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9" name="AutoShape 32"/>
          <p:cNvSpPr>
            <a:spLocks noChangeArrowheads="1"/>
          </p:cNvSpPr>
          <p:nvPr/>
        </p:nvSpPr>
        <p:spPr bwMode="auto">
          <a:xfrm rot="5400000">
            <a:off x="2664699" y="1550943"/>
            <a:ext cx="228172" cy="397907"/>
          </a:xfrm>
          <a:prstGeom prst="roundRect">
            <a:avLst>
              <a:gd name="adj" fmla="val 16667"/>
            </a:avLst>
          </a:prstGeom>
          <a:solidFill>
            <a:srgbClr val="D5E467"/>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0" name="AutoShape 32"/>
          <p:cNvSpPr>
            <a:spLocks noChangeArrowheads="1"/>
          </p:cNvSpPr>
          <p:nvPr/>
        </p:nvSpPr>
        <p:spPr bwMode="auto">
          <a:xfrm rot="5400000">
            <a:off x="3064953" y="1555968"/>
            <a:ext cx="234862" cy="397907"/>
          </a:xfrm>
          <a:prstGeom prst="roundRect">
            <a:avLst>
              <a:gd name="adj" fmla="val 16667"/>
            </a:avLst>
          </a:prstGeom>
          <a:solidFill>
            <a:srgbClr val="FF5050"/>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1" name="AutoShape 32"/>
          <p:cNvSpPr>
            <a:spLocks noChangeArrowheads="1"/>
          </p:cNvSpPr>
          <p:nvPr/>
        </p:nvSpPr>
        <p:spPr bwMode="auto">
          <a:xfrm rot="5400000">
            <a:off x="249833" y="1564336"/>
            <a:ext cx="234862" cy="397907"/>
          </a:xfrm>
          <a:prstGeom prst="roundRect">
            <a:avLst>
              <a:gd name="adj" fmla="val 16667"/>
            </a:avLst>
          </a:prstGeom>
          <a:solidFill>
            <a:srgbClr val="CC99FF"/>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2" name="AutoShape 32"/>
          <p:cNvSpPr>
            <a:spLocks noChangeArrowheads="1"/>
          </p:cNvSpPr>
          <p:nvPr/>
        </p:nvSpPr>
        <p:spPr bwMode="auto">
          <a:xfrm rot="5400000">
            <a:off x="643385" y="1555968"/>
            <a:ext cx="234862" cy="397907"/>
          </a:xfrm>
          <a:prstGeom prst="roundRect">
            <a:avLst>
              <a:gd name="adj" fmla="val 16667"/>
            </a:avLst>
          </a:prstGeom>
          <a:solidFill>
            <a:srgbClr val="CC99FF"/>
          </a:solidFill>
          <a:ln w="12700">
            <a:solidFill>
              <a:srgbClr val="000000"/>
            </a:solidFill>
            <a:round/>
            <a:headEnd/>
            <a:tailEnd/>
          </a:ln>
          <a:effectLst/>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 name="Oval 30"/>
          <p:cNvSpPr>
            <a:spLocks noChangeArrowheads="1"/>
          </p:cNvSpPr>
          <p:nvPr/>
        </p:nvSpPr>
        <p:spPr bwMode="auto">
          <a:xfrm>
            <a:off x="6559818" y="1869631"/>
            <a:ext cx="2268537" cy="2168525"/>
          </a:xfrm>
          <a:prstGeom prst="ellipse">
            <a:avLst/>
          </a:prstGeom>
          <a:noFill/>
          <a:ln w="25400">
            <a:solidFill>
              <a:srgbClr val="000000"/>
            </a:solidFill>
            <a:prstDash val="sysDot"/>
            <a:round/>
            <a:headEnd/>
            <a:tailEnd/>
          </a:ln>
          <a:effectLst/>
        </p:spPr>
        <p:txBody>
          <a:bodyPr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60" name="Group 59"/>
          <p:cNvGrpSpPr/>
          <p:nvPr/>
        </p:nvGrpSpPr>
        <p:grpSpPr>
          <a:xfrm>
            <a:off x="7286736" y="2687926"/>
            <a:ext cx="470597" cy="403609"/>
            <a:chOff x="2121877" y="3069771"/>
            <a:chExt cx="470597" cy="403609"/>
          </a:xfrm>
        </p:grpSpPr>
        <p:sp>
          <p:nvSpPr>
            <p:cNvPr id="48" name="Cross 47"/>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4" name="Cross 5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5" name="Cross 5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6" name="Cross 5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7" name="Cross 5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8" name="Cross 5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9" name="Cross 5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71" name="TextBox 70"/>
          <p:cNvSpPr txBox="1"/>
          <p:nvPr/>
        </p:nvSpPr>
        <p:spPr>
          <a:xfrm>
            <a:off x="6933369" y="1557485"/>
            <a:ext cx="1567543" cy="307777"/>
          </a:xfrm>
          <a:prstGeom prst="rect">
            <a:avLst/>
          </a:prstGeom>
          <a:noFill/>
        </p:spPr>
        <p:txBody>
          <a:bodyPr wrap="square" rtlCol="0">
            <a:spAutoFit/>
          </a:bodyPr>
          <a:lstStyle/>
          <a:p>
            <a:r>
              <a:rPr lang="en-US" sz="1400" dirty="0" smtClean="0">
                <a:solidFill>
                  <a:srgbClr val="C00000"/>
                </a:solidFill>
                <a:latin typeface="Trebuchet MS" pitchFamily="34" charset="0"/>
              </a:rPr>
              <a:t>Design Space</a:t>
            </a:r>
            <a:endParaRPr lang="en-US" sz="1400" dirty="0">
              <a:solidFill>
                <a:srgbClr val="C00000"/>
              </a:solidFill>
              <a:latin typeface="Trebuchet MS" pitchFamily="34" charset="0"/>
            </a:endParaRPr>
          </a:p>
        </p:txBody>
      </p:sp>
      <p:grpSp>
        <p:nvGrpSpPr>
          <p:cNvPr id="76" name="Group 75"/>
          <p:cNvGrpSpPr/>
          <p:nvPr/>
        </p:nvGrpSpPr>
        <p:grpSpPr>
          <a:xfrm>
            <a:off x="281354" y="2019736"/>
            <a:ext cx="1356527" cy="803868"/>
            <a:chOff x="281354" y="2522136"/>
            <a:chExt cx="1356527" cy="803868"/>
          </a:xfrm>
        </p:grpSpPr>
        <p:sp>
          <p:nvSpPr>
            <p:cNvPr id="73" name="Rectangle 72"/>
            <p:cNvSpPr/>
            <p:nvPr/>
          </p:nvSpPr>
          <p:spPr bwMode="auto">
            <a:xfrm>
              <a:off x="281354" y="2522136"/>
              <a:ext cx="1356527" cy="803868"/>
            </a:xfrm>
            <a:prstGeom prst="rect">
              <a:avLst/>
            </a:prstGeom>
            <a:noFill/>
            <a:ln w="25400" cap="flat" cmpd="sng" algn="ctr">
              <a:solidFill>
                <a:srgbClr val="CC66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5" name="TextBox 74"/>
            <p:cNvSpPr txBox="1"/>
            <p:nvPr/>
          </p:nvSpPr>
          <p:spPr>
            <a:xfrm>
              <a:off x="381837" y="2562334"/>
              <a:ext cx="1195754" cy="738664"/>
            </a:xfrm>
            <a:prstGeom prst="rect">
              <a:avLst/>
            </a:prstGeom>
            <a:noFill/>
          </p:spPr>
          <p:txBody>
            <a:bodyPr wrap="square" rtlCol="0">
              <a:spAutoFit/>
            </a:bodyPr>
            <a:lstStyle/>
            <a:p>
              <a:r>
                <a:rPr lang="en-US" sz="1400" dirty="0" smtClean="0">
                  <a:latin typeface="Trebuchet MS" pitchFamily="34" charset="0"/>
                </a:rPr>
                <a:t>P0</a:t>
              </a:r>
            </a:p>
            <a:p>
              <a:r>
                <a:rPr lang="en-US" sz="1400" dirty="0" smtClean="0">
                  <a:latin typeface="Trebuchet MS" pitchFamily="34" charset="0"/>
                </a:rPr>
                <a:t>8KB, 4-way,</a:t>
              </a:r>
            </a:p>
            <a:p>
              <a:r>
                <a:rPr lang="en-US" sz="1400" dirty="0" smtClean="0">
                  <a:latin typeface="Trebuchet MS" pitchFamily="34" charset="0"/>
                </a:rPr>
                <a:t>16B line size</a:t>
              </a:r>
              <a:endParaRPr lang="en-US" sz="1400" dirty="0">
                <a:latin typeface="Trebuchet MS" pitchFamily="34" charset="0"/>
              </a:endParaRPr>
            </a:p>
          </p:txBody>
        </p:sp>
      </p:grpSp>
      <p:grpSp>
        <p:nvGrpSpPr>
          <p:cNvPr id="77" name="Group 76"/>
          <p:cNvGrpSpPr/>
          <p:nvPr/>
        </p:nvGrpSpPr>
        <p:grpSpPr>
          <a:xfrm>
            <a:off x="272980" y="2925767"/>
            <a:ext cx="1356527" cy="803868"/>
            <a:chOff x="281354" y="2522136"/>
            <a:chExt cx="1356527" cy="803868"/>
          </a:xfrm>
        </p:grpSpPr>
        <p:sp>
          <p:nvSpPr>
            <p:cNvPr id="78" name="Rectangle 77"/>
            <p:cNvSpPr/>
            <p:nvPr/>
          </p:nvSpPr>
          <p:spPr bwMode="auto">
            <a:xfrm>
              <a:off x="281354" y="2522136"/>
              <a:ext cx="1356527" cy="803868"/>
            </a:xfrm>
            <a:prstGeom prst="rect">
              <a:avLst/>
            </a:prstGeom>
            <a:noFill/>
            <a:ln w="25400" cap="flat" cmpd="sng" algn="ctr">
              <a:solidFill>
                <a:srgbClr val="CC66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9" name="TextBox 78"/>
            <p:cNvSpPr txBox="1"/>
            <p:nvPr/>
          </p:nvSpPr>
          <p:spPr>
            <a:xfrm>
              <a:off x="381837" y="2562334"/>
              <a:ext cx="1195754" cy="738664"/>
            </a:xfrm>
            <a:prstGeom prst="rect">
              <a:avLst/>
            </a:prstGeom>
            <a:noFill/>
          </p:spPr>
          <p:txBody>
            <a:bodyPr wrap="square" rtlCol="0">
              <a:spAutoFit/>
            </a:bodyPr>
            <a:lstStyle/>
            <a:p>
              <a:r>
                <a:rPr lang="en-US" sz="1400" dirty="0" smtClean="0">
                  <a:latin typeface="Trebuchet MS" pitchFamily="34" charset="0"/>
                </a:rPr>
                <a:t>P1</a:t>
              </a:r>
            </a:p>
            <a:p>
              <a:r>
                <a:rPr lang="en-US" sz="1400" dirty="0" smtClean="0">
                  <a:latin typeface="Trebuchet MS" pitchFamily="34" charset="0"/>
                </a:rPr>
                <a:t>8KB, 4-way,</a:t>
              </a:r>
            </a:p>
            <a:p>
              <a:r>
                <a:rPr lang="en-US" sz="1400" dirty="0" smtClean="0">
                  <a:latin typeface="Trebuchet MS" pitchFamily="34" charset="0"/>
                </a:rPr>
                <a:t>16B line size</a:t>
              </a:r>
              <a:endParaRPr lang="en-US" sz="1400" dirty="0">
                <a:latin typeface="Trebuchet MS" pitchFamily="34" charset="0"/>
              </a:endParaRPr>
            </a:p>
          </p:txBody>
        </p:sp>
      </p:grpSp>
      <p:grpSp>
        <p:nvGrpSpPr>
          <p:cNvPr id="104" name="Group 103"/>
          <p:cNvGrpSpPr/>
          <p:nvPr/>
        </p:nvGrpSpPr>
        <p:grpSpPr>
          <a:xfrm>
            <a:off x="283034" y="3840104"/>
            <a:ext cx="1356527" cy="803868"/>
            <a:chOff x="283034" y="3840104"/>
            <a:chExt cx="1356527" cy="803868"/>
          </a:xfrm>
        </p:grpSpPr>
        <p:sp>
          <p:nvSpPr>
            <p:cNvPr id="81" name="Rectangle 80"/>
            <p:cNvSpPr/>
            <p:nvPr/>
          </p:nvSpPr>
          <p:spPr bwMode="auto">
            <a:xfrm>
              <a:off x="283034" y="3840104"/>
              <a:ext cx="1356527" cy="803868"/>
            </a:xfrm>
            <a:prstGeom prst="rect">
              <a:avLst/>
            </a:prstGeom>
            <a:noFill/>
            <a:ln w="25400" cap="flat" cmpd="sng" algn="ctr">
              <a:solidFill>
                <a:srgbClr val="00B0F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2" name="TextBox 81"/>
            <p:cNvSpPr txBox="1"/>
            <p:nvPr/>
          </p:nvSpPr>
          <p:spPr>
            <a:xfrm>
              <a:off x="383517" y="3880302"/>
              <a:ext cx="1195754" cy="738664"/>
            </a:xfrm>
            <a:prstGeom prst="rect">
              <a:avLst/>
            </a:prstGeom>
            <a:noFill/>
          </p:spPr>
          <p:txBody>
            <a:bodyPr wrap="square" rtlCol="0">
              <a:spAutoFit/>
            </a:bodyPr>
            <a:lstStyle/>
            <a:p>
              <a:r>
                <a:rPr lang="en-US" sz="1400" dirty="0" smtClean="0">
                  <a:latin typeface="Trebuchet MS" pitchFamily="34" charset="0"/>
                </a:rPr>
                <a:t>P2</a:t>
              </a:r>
            </a:p>
            <a:p>
              <a:r>
                <a:rPr lang="en-US" sz="1400" dirty="0" smtClean="0">
                  <a:latin typeface="Trebuchet MS" pitchFamily="34" charset="0"/>
                </a:rPr>
                <a:t>2KB, 1-way,</a:t>
              </a:r>
            </a:p>
            <a:p>
              <a:r>
                <a:rPr lang="en-US" sz="1400" dirty="0" smtClean="0">
                  <a:latin typeface="Trebuchet MS" pitchFamily="34" charset="0"/>
                </a:rPr>
                <a:t>64B line size</a:t>
              </a:r>
              <a:endParaRPr lang="en-US" sz="1400" dirty="0">
                <a:latin typeface="Trebuchet MS" pitchFamily="34" charset="0"/>
              </a:endParaRPr>
            </a:p>
          </p:txBody>
        </p:sp>
      </p:grpSp>
      <p:grpSp>
        <p:nvGrpSpPr>
          <p:cNvPr id="105" name="Group 104"/>
          <p:cNvGrpSpPr/>
          <p:nvPr/>
        </p:nvGrpSpPr>
        <p:grpSpPr>
          <a:xfrm>
            <a:off x="274660" y="4746135"/>
            <a:ext cx="1356527" cy="803868"/>
            <a:chOff x="274660" y="4746135"/>
            <a:chExt cx="1356527" cy="803868"/>
          </a:xfrm>
        </p:grpSpPr>
        <p:sp>
          <p:nvSpPr>
            <p:cNvPr id="84" name="Rectangle 83"/>
            <p:cNvSpPr/>
            <p:nvPr/>
          </p:nvSpPr>
          <p:spPr bwMode="auto">
            <a:xfrm>
              <a:off x="274660" y="4746135"/>
              <a:ext cx="1356527" cy="803868"/>
            </a:xfrm>
            <a:prstGeom prst="rect">
              <a:avLst/>
            </a:prstGeom>
            <a:noFill/>
            <a:ln w="25400" cap="flat" cmpd="sng" algn="ctr">
              <a:solidFill>
                <a:srgbClr val="F2917E"/>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5" name="TextBox 84"/>
            <p:cNvSpPr txBox="1"/>
            <p:nvPr/>
          </p:nvSpPr>
          <p:spPr>
            <a:xfrm>
              <a:off x="375143" y="4786333"/>
              <a:ext cx="1195754" cy="738664"/>
            </a:xfrm>
            <a:prstGeom prst="rect">
              <a:avLst/>
            </a:prstGeom>
            <a:noFill/>
          </p:spPr>
          <p:txBody>
            <a:bodyPr wrap="square" rtlCol="0">
              <a:spAutoFit/>
            </a:bodyPr>
            <a:lstStyle/>
            <a:p>
              <a:r>
                <a:rPr lang="en-US" sz="1400" dirty="0" smtClean="0">
                  <a:latin typeface="Trebuchet MS" pitchFamily="34" charset="0"/>
                </a:rPr>
                <a:t>P3</a:t>
              </a:r>
            </a:p>
            <a:p>
              <a:r>
                <a:rPr lang="en-US" sz="1400" dirty="0" smtClean="0">
                  <a:latin typeface="Trebuchet MS" pitchFamily="34" charset="0"/>
                </a:rPr>
                <a:t>8KB, 2-way,</a:t>
              </a:r>
            </a:p>
            <a:p>
              <a:r>
                <a:rPr lang="en-US" sz="1400" dirty="0" smtClean="0">
                  <a:latin typeface="Trebuchet MS" pitchFamily="34" charset="0"/>
                </a:rPr>
                <a:t>32B line size</a:t>
              </a:r>
              <a:endParaRPr lang="en-US" sz="1400" dirty="0">
                <a:latin typeface="Trebuchet MS" pitchFamily="34" charset="0"/>
              </a:endParaRPr>
            </a:p>
          </p:txBody>
        </p:sp>
      </p:grpSp>
      <p:grpSp>
        <p:nvGrpSpPr>
          <p:cNvPr id="106" name="Group 105"/>
          <p:cNvGrpSpPr/>
          <p:nvPr/>
        </p:nvGrpSpPr>
        <p:grpSpPr>
          <a:xfrm>
            <a:off x="1940954" y="2021416"/>
            <a:ext cx="1356527" cy="803868"/>
            <a:chOff x="1940954" y="2021416"/>
            <a:chExt cx="1356527" cy="803868"/>
          </a:xfrm>
        </p:grpSpPr>
        <p:sp>
          <p:nvSpPr>
            <p:cNvPr id="87" name="Rectangle 86"/>
            <p:cNvSpPr/>
            <p:nvPr/>
          </p:nvSpPr>
          <p:spPr bwMode="auto">
            <a:xfrm>
              <a:off x="1940954" y="2021416"/>
              <a:ext cx="1356527" cy="803868"/>
            </a:xfrm>
            <a:prstGeom prst="rect">
              <a:avLst/>
            </a:prstGeom>
            <a:noFill/>
            <a:ln w="25400" cap="flat" cmpd="sng" algn="ctr">
              <a:solidFill>
                <a:srgbClr val="FFFF6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8" name="TextBox 87"/>
            <p:cNvSpPr txBox="1"/>
            <p:nvPr/>
          </p:nvSpPr>
          <p:spPr>
            <a:xfrm>
              <a:off x="1959429" y="2061614"/>
              <a:ext cx="1277762" cy="738664"/>
            </a:xfrm>
            <a:prstGeom prst="rect">
              <a:avLst/>
            </a:prstGeom>
            <a:noFill/>
          </p:spPr>
          <p:txBody>
            <a:bodyPr wrap="square" rtlCol="0">
              <a:spAutoFit/>
            </a:bodyPr>
            <a:lstStyle/>
            <a:p>
              <a:r>
                <a:rPr lang="en-US" sz="1400" dirty="0" smtClean="0">
                  <a:latin typeface="Trebuchet MS" pitchFamily="34" charset="0"/>
                </a:rPr>
                <a:t>P4</a:t>
              </a:r>
            </a:p>
            <a:p>
              <a:r>
                <a:rPr lang="en-US" sz="1400" dirty="0" smtClean="0">
                  <a:latin typeface="Trebuchet MS" pitchFamily="34" charset="0"/>
                </a:rPr>
                <a:t>64KB, 4-way,</a:t>
              </a:r>
            </a:p>
            <a:p>
              <a:r>
                <a:rPr lang="en-US" sz="1400" dirty="0" smtClean="0">
                  <a:latin typeface="Trebuchet MS" pitchFamily="34" charset="0"/>
                </a:rPr>
                <a:t>64B line size</a:t>
              </a:r>
              <a:endParaRPr lang="en-US" sz="1400" dirty="0">
                <a:latin typeface="Trebuchet MS" pitchFamily="34" charset="0"/>
              </a:endParaRPr>
            </a:p>
          </p:txBody>
        </p:sp>
      </p:grpSp>
      <p:grpSp>
        <p:nvGrpSpPr>
          <p:cNvPr id="107" name="Group 106"/>
          <p:cNvGrpSpPr/>
          <p:nvPr/>
        </p:nvGrpSpPr>
        <p:grpSpPr>
          <a:xfrm>
            <a:off x="1932580" y="2927447"/>
            <a:ext cx="1356527" cy="803868"/>
            <a:chOff x="1932580" y="2927447"/>
            <a:chExt cx="1356527" cy="803868"/>
          </a:xfrm>
        </p:grpSpPr>
        <p:sp>
          <p:nvSpPr>
            <p:cNvPr id="90" name="Rectangle 89"/>
            <p:cNvSpPr/>
            <p:nvPr/>
          </p:nvSpPr>
          <p:spPr bwMode="auto">
            <a:xfrm>
              <a:off x="1932580" y="2927447"/>
              <a:ext cx="1356527" cy="803868"/>
            </a:xfrm>
            <a:prstGeom prst="rect">
              <a:avLst/>
            </a:prstGeom>
            <a:noFill/>
            <a:ln w="25400" cap="flat" cmpd="sng" algn="ctr">
              <a:solidFill>
                <a:srgbClr val="CCEC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1" name="TextBox 90"/>
            <p:cNvSpPr txBox="1"/>
            <p:nvPr/>
          </p:nvSpPr>
          <p:spPr>
            <a:xfrm>
              <a:off x="1969477" y="2967645"/>
              <a:ext cx="1259340" cy="738664"/>
            </a:xfrm>
            <a:prstGeom prst="rect">
              <a:avLst/>
            </a:prstGeom>
            <a:noFill/>
          </p:spPr>
          <p:txBody>
            <a:bodyPr wrap="square" rtlCol="0">
              <a:spAutoFit/>
            </a:bodyPr>
            <a:lstStyle/>
            <a:p>
              <a:r>
                <a:rPr lang="en-US" sz="1400" dirty="0" smtClean="0">
                  <a:latin typeface="Trebuchet MS" pitchFamily="34" charset="0"/>
                </a:rPr>
                <a:t>P5</a:t>
              </a:r>
            </a:p>
            <a:p>
              <a:r>
                <a:rPr lang="en-US" sz="1400" dirty="0" smtClean="0">
                  <a:latin typeface="Trebuchet MS" pitchFamily="34" charset="0"/>
                </a:rPr>
                <a:t>32KB, 1-way,</a:t>
              </a:r>
            </a:p>
            <a:p>
              <a:r>
                <a:rPr lang="en-US" sz="1400" dirty="0" smtClean="0">
                  <a:latin typeface="Trebuchet MS" pitchFamily="34" charset="0"/>
                </a:rPr>
                <a:t>16B line size</a:t>
              </a:r>
              <a:endParaRPr lang="en-US" sz="1400" dirty="0">
                <a:latin typeface="Trebuchet MS" pitchFamily="34" charset="0"/>
              </a:endParaRPr>
            </a:p>
          </p:txBody>
        </p:sp>
      </p:grpSp>
      <p:grpSp>
        <p:nvGrpSpPr>
          <p:cNvPr id="108" name="Group 107"/>
          <p:cNvGrpSpPr/>
          <p:nvPr/>
        </p:nvGrpSpPr>
        <p:grpSpPr>
          <a:xfrm>
            <a:off x="1942634" y="3841784"/>
            <a:ext cx="1356527" cy="803868"/>
            <a:chOff x="1942634" y="3841784"/>
            <a:chExt cx="1356527" cy="803868"/>
          </a:xfrm>
        </p:grpSpPr>
        <p:sp>
          <p:nvSpPr>
            <p:cNvPr id="93" name="Rectangle 92"/>
            <p:cNvSpPr/>
            <p:nvPr/>
          </p:nvSpPr>
          <p:spPr bwMode="auto">
            <a:xfrm>
              <a:off x="1942634" y="3841784"/>
              <a:ext cx="1356527" cy="803868"/>
            </a:xfrm>
            <a:prstGeom prst="rect">
              <a:avLst/>
            </a:prstGeom>
            <a:noFill/>
            <a:ln w="25400" cap="flat" cmpd="sng" algn="ctr">
              <a:solidFill>
                <a:srgbClr val="CCFF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4" name="TextBox 93"/>
            <p:cNvSpPr txBox="1"/>
            <p:nvPr/>
          </p:nvSpPr>
          <p:spPr>
            <a:xfrm>
              <a:off x="2043117" y="3881982"/>
              <a:ext cx="1195754" cy="738664"/>
            </a:xfrm>
            <a:prstGeom prst="rect">
              <a:avLst/>
            </a:prstGeom>
            <a:noFill/>
          </p:spPr>
          <p:txBody>
            <a:bodyPr wrap="square" rtlCol="0">
              <a:spAutoFit/>
            </a:bodyPr>
            <a:lstStyle/>
            <a:p>
              <a:r>
                <a:rPr lang="en-US" sz="1400" dirty="0" smtClean="0">
                  <a:latin typeface="Trebuchet MS" pitchFamily="34" charset="0"/>
                </a:rPr>
                <a:t>P6</a:t>
              </a:r>
            </a:p>
            <a:p>
              <a:r>
                <a:rPr lang="en-US" sz="1400" dirty="0" smtClean="0">
                  <a:latin typeface="Trebuchet MS" pitchFamily="34" charset="0"/>
                </a:rPr>
                <a:t>4KB, 1-way,</a:t>
              </a:r>
            </a:p>
            <a:p>
              <a:r>
                <a:rPr lang="en-US" sz="1400" dirty="0" smtClean="0">
                  <a:latin typeface="Trebuchet MS" pitchFamily="34" charset="0"/>
                </a:rPr>
                <a:t>32B line size</a:t>
              </a:r>
              <a:endParaRPr lang="en-US" sz="1400" dirty="0">
                <a:latin typeface="Trebuchet MS" pitchFamily="34" charset="0"/>
              </a:endParaRPr>
            </a:p>
          </p:txBody>
        </p:sp>
      </p:grpSp>
      <p:grpSp>
        <p:nvGrpSpPr>
          <p:cNvPr id="109" name="Group 108"/>
          <p:cNvGrpSpPr/>
          <p:nvPr/>
        </p:nvGrpSpPr>
        <p:grpSpPr>
          <a:xfrm>
            <a:off x="1934260" y="4747815"/>
            <a:ext cx="1356527" cy="803868"/>
            <a:chOff x="1934260" y="4747815"/>
            <a:chExt cx="1356527" cy="803868"/>
          </a:xfrm>
        </p:grpSpPr>
        <p:sp>
          <p:nvSpPr>
            <p:cNvPr id="96" name="Rectangle 95"/>
            <p:cNvSpPr/>
            <p:nvPr/>
          </p:nvSpPr>
          <p:spPr bwMode="auto">
            <a:xfrm>
              <a:off x="1934260" y="4747815"/>
              <a:ext cx="1356527" cy="803868"/>
            </a:xfrm>
            <a:prstGeom prst="rect">
              <a:avLst/>
            </a:prstGeom>
            <a:noFill/>
            <a:ln w="25400" cap="flat" cmpd="sng" algn="ctr">
              <a:solidFill>
                <a:srgbClr val="FF5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7" name="TextBox 96"/>
            <p:cNvSpPr txBox="1"/>
            <p:nvPr/>
          </p:nvSpPr>
          <p:spPr>
            <a:xfrm>
              <a:off x="1969477" y="4788013"/>
              <a:ext cx="1261020" cy="738664"/>
            </a:xfrm>
            <a:prstGeom prst="rect">
              <a:avLst/>
            </a:prstGeom>
            <a:noFill/>
          </p:spPr>
          <p:txBody>
            <a:bodyPr wrap="square" rtlCol="0">
              <a:spAutoFit/>
            </a:bodyPr>
            <a:lstStyle/>
            <a:p>
              <a:r>
                <a:rPr lang="en-US" sz="1400" dirty="0" smtClean="0">
                  <a:latin typeface="Trebuchet MS" pitchFamily="34" charset="0"/>
                </a:rPr>
                <a:t>P7</a:t>
              </a:r>
            </a:p>
            <a:p>
              <a:r>
                <a:rPr lang="en-US" sz="1400" dirty="0" smtClean="0">
                  <a:latin typeface="Trebuchet MS" pitchFamily="34" charset="0"/>
                </a:rPr>
                <a:t>16KB, 2-way,</a:t>
              </a:r>
            </a:p>
            <a:p>
              <a:r>
                <a:rPr lang="en-US" sz="1400" dirty="0" smtClean="0">
                  <a:latin typeface="Trebuchet MS" pitchFamily="34" charset="0"/>
                </a:rPr>
                <a:t>32B line size</a:t>
              </a:r>
              <a:endParaRPr lang="en-US" sz="1400" dirty="0">
                <a:latin typeface="Trebuchet MS" pitchFamily="34" charset="0"/>
              </a:endParaRPr>
            </a:p>
          </p:txBody>
        </p:sp>
      </p:grpSp>
      <p:sp>
        <p:nvSpPr>
          <p:cNvPr id="98" name="TextBox 97"/>
          <p:cNvSpPr txBox="1"/>
          <p:nvPr/>
        </p:nvSpPr>
        <p:spPr>
          <a:xfrm>
            <a:off x="0" y="5779464"/>
            <a:ext cx="5718629" cy="646331"/>
          </a:xfrm>
          <a:prstGeom prst="rect">
            <a:avLst/>
          </a:prstGeom>
          <a:noFill/>
        </p:spPr>
        <p:txBody>
          <a:bodyPr wrap="square" rtlCol="0">
            <a:spAutoFit/>
          </a:bodyPr>
          <a:lstStyle/>
          <a:p>
            <a:r>
              <a:rPr lang="en-US" sz="1800" dirty="0" smtClean="0">
                <a:solidFill>
                  <a:srgbClr val="008000"/>
                </a:solidFill>
                <a:latin typeface="Trebuchet MS" pitchFamily="34" charset="0"/>
              </a:rPr>
              <a:t>Allow heterogeneous cores – </a:t>
            </a:r>
          </a:p>
          <a:p>
            <a:r>
              <a:rPr lang="en-US" sz="1800" dirty="0" smtClean="0">
                <a:solidFill>
                  <a:srgbClr val="008000"/>
                </a:solidFill>
                <a:latin typeface="Trebuchet MS" pitchFamily="34" charset="0"/>
              </a:rPr>
              <a:t>each core’s cache can have a different configuration</a:t>
            </a:r>
            <a:endParaRPr lang="en-US" sz="1800" dirty="0">
              <a:solidFill>
                <a:srgbClr val="008000"/>
              </a:solidFill>
              <a:latin typeface="Trebuchet MS" pitchFamily="34" charset="0"/>
            </a:endParaRPr>
          </a:p>
        </p:txBody>
      </p:sp>
      <p:sp>
        <p:nvSpPr>
          <p:cNvPr id="99" name="TextBox 98"/>
          <p:cNvSpPr txBox="1"/>
          <p:nvPr/>
        </p:nvSpPr>
        <p:spPr>
          <a:xfrm>
            <a:off x="3748035" y="1962767"/>
            <a:ext cx="2411605" cy="830997"/>
          </a:xfrm>
          <a:prstGeom prst="rect">
            <a:avLst/>
          </a:prstGeom>
          <a:noFill/>
        </p:spPr>
        <p:txBody>
          <a:bodyPr wrap="square" rtlCol="0">
            <a:spAutoFit/>
          </a:bodyPr>
          <a:lstStyle/>
          <a:p>
            <a:r>
              <a:rPr lang="en-US" sz="1600" dirty="0" smtClean="0">
                <a:solidFill>
                  <a:schemeClr val="accent6"/>
                </a:solidFill>
                <a:latin typeface="Trebuchet MS" pitchFamily="34" charset="0"/>
              </a:rPr>
              <a:t>lowest energy </a:t>
            </a:r>
          </a:p>
          <a:p>
            <a:r>
              <a:rPr lang="en-US" sz="1600" dirty="0" smtClean="0">
                <a:solidFill>
                  <a:schemeClr val="accent6"/>
                </a:solidFill>
                <a:latin typeface="Trebuchet MS" pitchFamily="34" charset="0"/>
              </a:rPr>
              <a:t>cache configuration</a:t>
            </a:r>
          </a:p>
          <a:p>
            <a:r>
              <a:rPr lang="en-US" sz="1600" dirty="0" smtClean="0">
                <a:solidFill>
                  <a:schemeClr val="accent6"/>
                </a:solidFill>
                <a:latin typeface="Trebuchet MS" pitchFamily="34" charset="0"/>
              </a:rPr>
              <a:t>for each core</a:t>
            </a:r>
            <a:endParaRPr lang="en-US" sz="1600" dirty="0">
              <a:solidFill>
                <a:schemeClr val="accent6"/>
              </a:solidFill>
              <a:latin typeface="Trebuchet MS" pitchFamily="34" charset="0"/>
            </a:endParaRPr>
          </a:p>
        </p:txBody>
      </p:sp>
      <p:grpSp>
        <p:nvGrpSpPr>
          <p:cNvPr id="103" name="Group 102"/>
          <p:cNvGrpSpPr/>
          <p:nvPr/>
        </p:nvGrpSpPr>
        <p:grpSpPr>
          <a:xfrm>
            <a:off x="264607" y="2927441"/>
            <a:ext cx="1356527" cy="803868"/>
            <a:chOff x="4957187" y="4736145"/>
            <a:chExt cx="1356527" cy="803868"/>
          </a:xfrm>
        </p:grpSpPr>
        <p:sp>
          <p:nvSpPr>
            <p:cNvPr id="101" name="Rectangle 100"/>
            <p:cNvSpPr/>
            <p:nvPr/>
          </p:nvSpPr>
          <p:spPr bwMode="auto">
            <a:xfrm>
              <a:off x="4957187" y="4736145"/>
              <a:ext cx="1356527" cy="803868"/>
            </a:xfrm>
            <a:prstGeom prst="rect">
              <a:avLst/>
            </a:prstGeom>
            <a:noFill/>
            <a:ln w="25400" cap="flat" cmpd="sng" algn="ctr">
              <a:solidFill>
                <a:srgbClr val="92D05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02" name="TextBox 101"/>
            <p:cNvSpPr txBox="1"/>
            <p:nvPr/>
          </p:nvSpPr>
          <p:spPr>
            <a:xfrm>
              <a:off x="4973934" y="4776343"/>
              <a:ext cx="1279490" cy="738664"/>
            </a:xfrm>
            <a:prstGeom prst="rect">
              <a:avLst/>
            </a:prstGeom>
            <a:noFill/>
          </p:spPr>
          <p:txBody>
            <a:bodyPr wrap="square" rtlCol="0">
              <a:spAutoFit/>
            </a:bodyPr>
            <a:lstStyle/>
            <a:p>
              <a:r>
                <a:rPr lang="en-US" sz="1400" dirty="0" smtClean="0">
                  <a:latin typeface="Trebuchet MS" pitchFamily="34" charset="0"/>
                </a:rPr>
                <a:t>P1</a:t>
              </a:r>
            </a:p>
            <a:p>
              <a:r>
                <a:rPr lang="en-US" sz="1400" dirty="0" smtClean="0">
                  <a:latin typeface="Trebuchet MS" pitchFamily="34" charset="0"/>
                </a:rPr>
                <a:t>16KB, 2-way,</a:t>
              </a:r>
            </a:p>
            <a:p>
              <a:r>
                <a:rPr lang="en-US" sz="1400" dirty="0" smtClean="0">
                  <a:latin typeface="Trebuchet MS" pitchFamily="34" charset="0"/>
                </a:rPr>
                <a:t>32B line size</a:t>
              </a:r>
              <a:endParaRPr lang="en-US" sz="1400" dirty="0">
                <a:latin typeface="Trebuchet MS" pitchFamily="34" charset="0"/>
              </a:endParaRPr>
            </a:p>
          </p:txBody>
        </p:sp>
      </p:grpSp>
      <p:grpSp>
        <p:nvGrpSpPr>
          <p:cNvPr id="110" name="Group 109"/>
          <p:cNvGrpSpPr/>
          <p:nvPr/>
        </p:nvGrpSpPr>
        <p:grpSpPr>
          <a:xfrm>
            <a:off x="7630055" y="2448440"/>
            <a:ext cx="470597" cy="403609"/>
            <a:chOff x="2121877" y="3069771"/>
            <a:chExt cx="470597" cy="403609"/>
          </a:xfrm>
        </p:grpSpPr>
        <p:sp>
          <p:nvSpPr>
            <p:cNvPr id="111" name="Cross 11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2" name="Cross 11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3" name="Cross 11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4" name="Cross 11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5" name="Cross 11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6" name="Cross 11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7" name="Cross 11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18" name="Group 117"/>
          <p:cNvGrpSpPr/>
          <p:nvPr/>
        </p:nvGrpSpPr>
        <p:grpSpPr>
          <a:xfrm>
            <a:off x="7722164" y="2882194"/>
            <a:ext cx="470597" cy="403609"/>
            <a:chOff x="2121877" y="3069771"/>
            <a:chExt cx="470597" cy="403609"/>
          </a:xfrm>
        </p:grpSpPr>
        <p:sp>
          <p:nvSpPr>
            <p:cNvPr id="119" name="Cross 11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0" name="Cross 11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1" name="Cross 12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2" name="Cross 12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3" name="Cross 12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4" name="Cross 12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5" name="Cross 12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26" name="Group 125"/>
          <p:cNvGrpSpPr/>
          <p:nvPr/>
        </p:nvGrpSpPr>
        <p:grpSpPr>
          <a:xfrm>
            <a:off x="7057312" y="3352774"/>
            <a:ext cx="470597" cy="403609"/>
            <a:chOff x="2121877" y="3069771"/>
            <a:chExt cx="470597" cy="403609"/>
          </a:xfrm>
        </p:grpSpPr>
        <p:sp>
          <p:nvSpPr>
            <p:cNvPr id="127" name="Cross 12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8" name="Cross 12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9" name="Cross 12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0" name="Cross 12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1" name="Cross 13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2" name="Cross 13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3" name="Cross 13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34" name="Group 133"/>
          <p:cNvGrpSpPr/>
          <p:nvPr/>
        </p:nvGrpSpPr>
        <p:grpSpPr>
          <a:xfrm>
            <a:off x="7400631" y="3113288"/>
            <a:ext cx="470597" cy="403609"/>
            <a:chOff x="2121877" y="3069771"/>
            <a:chExt cx="470597" cy="403609"/>
          </a:xfrm>
        </p:grpSpPr>
        <p:sp>
          <p:nvSpPr>
            <p:cNvPr id="135" name="Cross 13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6" name="Cross 13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7" name="Cross 13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8" name="Cross 13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9" name="Cross 13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0" name="Cross 13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1" name="Cross 14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42" name="Group 141"/>
          <p:cNvGrpSpPr/>
          <p:nvPr/>
        </p:nvGrpSpPr>
        <p:grpSpPr>
          <a:xfrm>
            <a:off x="7492740" y="3547042"/>
            <a:ext cx="470597" cy="403609"/>
            <a:chOff x="2121877" y="3069771"/>
            <a:chExt cx="470597" cy="403609"/>
          </a:xfrm>
        </p:grpSpPr>
        <p:sp>
          <p:nvSpPr>
            <p:cNvPr id="143" name="Cross 14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4" name="Cross 14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5" name="Cross 14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6" name="Cross 14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7" name="Cross 14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8" name="Cross 14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9" name="Cross 14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50" name="Group 149"/>
          <p:cNvGrpSpPr/>
          <p:nvPr/>
        </p:nvGrpSpPr>
        <p:grpSpPr>
          <a:xfrm>
            <a:off x="6697274" y="3083189"/>
            <a:ext cx="470597" cy="403609"/>
            <a:chOff x="2121877" y="3069771"/>
            <a:chExt cx="470597" cy="403609"/>
          </a:xfrm>
        </p:grpSpPr>
        <p:sp>
          <p:nvSpPr>
            <p:cNvPr id="151" name="Cross 15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2" name="Cross 15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3" name="Cross 15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4" name="Cross 15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5" name="Cross 15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6" name="Cross 15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7" name="Cross 15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58" name="Group 157"/>
          <p:cNvGrpSpPr/>
          <p:nvPr/>
        </p:nvGrpSpPr>
        <p:grpSpPr>
          <a:xfrm>
            <a:off x="6930062" y="2140319"/>
            <a:ext cx="470597" cy="403609"/>
            <a:chOff x="2121877" y="3069771"/>
            <a:chExt cx="470597" cy="403609"/>
          </a:xfrm>
        </p:grpSpPr>
        <p:sp>
          <p:nvSpPr>
            <p:cNvPr id="159" name="Cross 15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0" name="Cross 15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1" name="Cross 16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2" name="Cross 16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3" name="Cross 16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4" name="Cross 16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5" name="Cross 16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66" name="Group 165"/>
          <p:cNvGrpSpPr/>
          <p:nvPr/>
        </p:nvGrpSpPr>
        <p:grpSpPr>
          <a:xfrm>
            <a:off x="6811156" y="2634362"/>
            <a:ext cx="470597" cy="403609"/>
            <a:chOff x="2121877" y="3069771"/>
            <a:chExt cx="470597" cy="403609"/>
          </a:xfrm>
        </p:grpSpPr>
        <p:sp>
          <p:nvSpPr>
            <p:cNvPr id="167" name="Cross 16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8" name="Cross 16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9" name="Cross 16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0" name="Cross 16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1" name="Cross 17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2" name="Cross 17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3" name="Cross 17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74" name="Group 173"/>
          <p:cNvGrpSpPr/>
          <p:nvPr/>
        </p:nvGrpSpPr>
        <p:grpSpPr>
          <a:xfrm>
            <a:off x="7402292" y="1959420"/>
            <a:ext cx="470597" cy="403609"/>
            <a:chOff x="2121877" y="3069771"/>
            <a:chExt cx="470597" cy="403609"/>
          </a:xfrm>
        </p:grpSpPr>
        <p:sp>
          <p:nvSpPr>
            <p:cNvPr id="175" name="Cross 17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6" name="Cross 17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7" name="Cross 17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8" name="Cross 17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9" name="Cross 17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0" name="Cross 17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1" name="Cross 18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82" name="Group 181"/>
          <p:cNvGrpSpPr/>
          <p:nvPr/>
        </p:nvGrpSpPr>
        <p:grpSpPr>
          <a:xfrm>
            <a:off x="7866191" y="2001288"/>
            <a:ext cx="470597" cy="403609"/>
            <a:chOff x="2121877" y="3069771"/>
            <a:chExt cx="470597" cy="403609"/>
          </a:xfrm>
        </p:grpSpPr>
        <p:sp>
          <p:nvSpPr>
            <p:cNvPr id="183" name="Cross 18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4" name="Cross 18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5" name="Cross 18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6" name="Cross 18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7" name="Cross 18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8" name="Cross 18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9" name="Cross 18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90" name="Group 189"/>
          <p:cNvGrpSpPr/>
          <p:nvPr/>
        </p:nvGrpSpPr>
        <p:grpSpPr>
          <a:xfrm>
            <a:off x="7285061" y="2274268"/>
            <a:ext cx="470597" cy="403609"/>
            <a:chOff x="2121877" y="3069771"/>
            <a:chExt cx="470597" cy="403609"/>
          </a:xfrm>
        </p:grpSpPr>
        <p:sp>
          <p:nvSpPr>
            <p:cNvPr id="191" name="Cross 19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2" name="Cross 19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3" name="Cross 19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4" name="Cross 19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5" name="Cross 19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6" name="Cross 19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97" name="Cross 19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198" name="Group 197"/>
          <p:cNvGrpSpPr/>
          <p:nvPr/>
        </p:nvGrpSpPr>
        <p:grpSpPr>
          <a:xfrm>
            <a:off x="8070507" y="2446765"/>
            <a:ext cx="470597" cy="403609"/>
            <a:chOff x="2121877" y="3069771"/>
            <a:chExt cx="470597" cy="403609"/>
          </a:xfrm>
        </p:grpSpPr>
        <p:sp>
          <p:nvSpPr>
            <p:cNvPr id="199" name="Cross 19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0" name="Cross 19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1" name="Cross 20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2" name="Cross 20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3" name="Cross 20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4" name="Cross 20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5" name="Cross 20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06" name="Group 205"/>
          <p:cNvGrpSpPr/>
          <p:nvPr/>
        </p:nvGrpSpPr>
        <p:grpSpPr>
          <a:xfrm>
            <a:off x="7492727" y="3537011"/>
            <a:ext cx="470597" cy="403609"/>
            <a:chOff x="2121877" y="3069771"/>
            <a:chExt cx="470597" cy="403609"/>
          </a:xfrm>
        </p:grpSpPr>
        <p:sp>
          <p:nvSpPr>
            <p:cNvPr id="207" name="Cross 20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8" name="Cross 20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9" name="Cross 20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0" name="Cross 20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1" name="Cross 21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2" name="Cross 21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3" name="Cross 21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14" name="Group 213"/>
          <p:cNvGrpSpPr/>
          <p:nvPr/>
        </p:nvGrpSpPr>
        <p:grpSpPr>
          <a:xfrm>
            <a:off x="7636754" y="2656105"/>
            <a:ext cx="470597" cy="403609"/>
            <a:chOff x="2121877" y="3069771"/>
            <a:chExt cx="470597" cy="403609"/>
          </a:xfrm>
        </p:grpSpPr>
        <p:sp>
          <p:nvSpPr>
            <p:cNvPr id="215" name="Cross 21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6" name="Cross 21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7" name="Cross 21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8" name="Cross 21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19" name="Cross 21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0" name="Cross 21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1" name="Cross 22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22" name="Group 221"/>
          <p:cNvGrpSpPr/>
          <p:nvPr/>
        </p:nvGrpSpPr>
        <p:grpSpPr>
          <a:xfrm>
            <a:off x="7055624" y="2929085"/>
            <a:ext cx="470597" cy="403609"/>
            <a:chOff x="2121877" y="3069771"/>
            <a:chExt cx="470597" cy="403609"/>
          </a:xfrm>
        </p:grpSpPr>
        <p:sp>
          <p:nvSpPr>
            <p:cNvPr id="223" name="Cross 22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4" name="Cross 22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5" name="Cross 22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6" name="Cross 22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7" name="Cross 22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8" name="Cross 22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9" name="Cross 22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30" name="Group 229"/>
          <p:cNvGrpSpPr/>
          <p:nvPr/>
        </p:nvGrpSpPr>
        <p:grpSpPr>
          <a:xfrm>
            <a:off x="7841070" y="3101582"/>
            <a:ext cx="470597" cy="403609"/>
            <a:chOff x="2121877" y="3069771"/>
            <a:chExt cx="470597" cy="403609"/>
          </a:xfrm>
        </p:grpSpPr>
        <p:sp>
          <p:nvSpPr>
            <p:cNvPr id="231" name="Cross 23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2" name="Cross 23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3" name="Cross 23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4" name="Cross 23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5" name="Cross 23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6" name="Cross 23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7" name="Cross 23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38" name="Group 237"/>
          <p:cNvGrpSpPr/>
          <p:nvPr/>
        </p:nvGrpSpPr>
        <p:grpSpPr>
          <a:xfrm>
            <a:off x="8172666" y="2840325"/>
            <a:ext cx="470597" cy="403609"/>
            <a:chOff x="2121877" y="3069771"/>
            <a:chExt cx="470597" cy="403609"/>
          </a:xfrm>
        </p:grpSpPr>
        <p:sp>
          <p:nvSpPr>
            <p:cNvPr id="239" name="Cross 23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0" name="Cross 23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1" name="Cross 24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2" name="Cross 24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3" name="Cross 24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4" name="Cross 24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5" name="Cross 24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46" name="Group 245"/>
          <p:cNvGrpSpPr/>
          <p:nvPr/>
        </p:nvGrpSpPr>
        <p:grpSpPr>
          <a:xfrm>
            <a:off x="7866191" y="3518589"/>
            <a:ext cx="470597" cy="403609"/>
            <a:chOff x="2121877" y="3069771"/>
            <a:chExt cx="470597" cy="403609"/>
          </a:xfrm>
        </p:grpSpPr>
        <p:sp>
          <p:nvSpPr>
            <p:cNvPr id="247" name="Cross 24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8" name="Cross 24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49" name="Cross 24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0" name="Cross 24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1" name="Cross 25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2" name="Cross 25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3" name="Cross 25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54" name="Group 253"/>
          <p:cNvGrpSpPr/>
          <p:nvPr/>
        </p:nvGrpSpPr>
        <p:grpSpPr>
          <a:xfrm>
            <a:off x="7732213" y="3243934"/>
            <a:ext cx="470597" cy="403609"/>
            <a:chOff x="2121877" y="3069771"/>
            <a:chExt cx="470597" cy="403609"/>
          </a:xfrm>
        </p:grpSpPr>
        <p:sp>
          <p:nvSpPr>
            <p:cNvPr id="255" name="Cross 25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6" name="Cross 25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7" name="Cross 25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8" name="Cross 25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59" name="Cross 25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0" name="Cross 25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1" name="Cross 26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62" name="Group 261"/>
          <p:cNvGrpSpPr/>
          <p:nvPr/>
        </p:nvGrpSpPr>
        <p:grpSpPr>
          <a:xfrm>
            <a:off x="8152569" y="3252309"/>
            <a:ext cx="470597" cy="403609"/>
            <a:chOff x="2121877" y="3069771"/>
            <a:chExt cx="470597" cy="403609"/>
          </a:xfrm>
        </p:grpSpPr>
        <p:sp>
          <p:nvSpPr>
            <p:cNvPr id="263" name="Cross 26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4" name="Cross 26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5" name="Cross 26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6" name="Cross 26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7" name="Cross 26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8" name="Cross 26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9" name="Cross 26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70" name="Group 269"/>
          <p:cNvGrpSpPr/>
          <p:nvPr/>
        </p:nvGrpSpPr>
        <p:grpSpPr>
          <a:xfrm>
            <a:off x="8315018" y="3012824"/>
            <a:ext cx="470597" cy="403609"/>
            <a:chOff x="2121877" y="3069771"/>
            <a:chExt cx="470597" cy="403609"/>
          </a:xfrm>
        </p:grpSpPr>
        <p:sp>
          <p:nvSpPr>
            <p:cNvPr id="271" name="Cross 27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2" name="Cross 27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3" name="Cross 27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4" name="Cross 27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5" name="Cross 27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6" name="Cross 27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77" name="Cross 27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78" name="Group 277"/>
          <p:cNvGrpSpPr/>
          <p:nvPr/>
        </p:nvGrpSpPr>
        <p:grpSpPr>
          <a:xfrm>
            <a:off x="8356887" y="2662806"/>
            <a:ext cx="470597" cy="403609"/>
            <a:chOff x="2121877" y="3069771"/>
            <a:chExt cx="470597" cy="403609"/>
          </a:xfrm>
        </p:grpSpPr>
        <p:sp>
          <p:nvSpPr>
            <p:cNvPr id="279" name="Cross 27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0" name="Cross 27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1" name="Cross 28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2" name="Cross 28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3" name="Cross 28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4" name="Cross 28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5" name="Cross 28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86" name="Group 285"/>
          <p:cNvGrpSpPr/>
          <p:nvPr/>
        </p:nvGrpSpPr>
        <p:grpSpPr>
          <a:xfrm>
            <a:off x="8147546" y="2242450"/>
            <a:ext cx="470597" cy="403609"/>
            <a:chOff x="2121877" y="3069771"/>
            <a:chExt cx="470597" cy="403609"/>
          </a:xfrm>
        </p:grpSpPr>
        <p:sp>
          <p:nvSpPr>
            <p:cNvPr id="287" name="Cross 28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8" name="Cross 28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89" name="Cross 28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0" name="Cross 28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1" name="Cross 29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2" name="Cross 29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3" name="Cross 29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294" name="Group 293"/>
          <p:cNvGrpSpPr/>
          <p:nvPr/>
        </p:nvGrpSpPr>
        <p:grpSpPr>
          <a:xfrm>
            <a:off x="6712307" y="2374753"/>
            <a:ext cx="470597" cy="403609"/>
            <a:chOff x="2121877" y="3069771"/>
            <a:chExt cx="470597" cy="403609"/>
          </a:xfrm>
        </p:grpSpPr>
        <p:sp>
          <p:nvSpPr>
            <p:cNvPr id="295" name="Cross 29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6" name="Cross 29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7" name="Cross 29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8" name="Cross 29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9" name="Cross 29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0" name="Cross 29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1" name="Cross 30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02" name="Group 301"/>
          <p:cNvGrpSpPr/>
          <p:nvPr/>
        </p:nvGrpSpPr>
        <p:grpSpPr>
          <a:xfrm>
            <a:off x="6643643" y="2697975"/>
            <a:ext cx="470597" cy="403609"/>
            <a:chOff x="2121877" y="3069771"/>
            <a:chExt cx="470597" cy="403609"/>
          </a:xfrm>
        </p:grpSpPr>
        <p:sp>
          <p:nvSpPr>
            <p:cNvPr id="303" name="Cross 30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4" name="Cross 30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5" name="Cross 30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6" name="Cross 30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7" name="Cross 30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8" name="Cross 30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9" name="Cross 30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10" name="Group 309"/>
          <p:cNvGrpSpPr/>
          <p:nvPr/>
        </p:nvGrpSpPr>
        <p:grpSpPr>
          <a:xfrm>
            <a:off x="6806091" y="3322648"/>
            <a:ext cx="470597" cy="403609"/>
            <a:chOff x="2121877" y="3069771"/>
            <a:chExt cx="470597" cy="403609"/>
          </a:xfrm>
        </p:grpSpPr>
        <p:sp>
          <p:nvSpPr>
            <p:cNvPr id="311" name="Cross 31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2" name="Cross 31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3" name="Cross 31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4" name="Cross 31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5" name="Cross 31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6" name="Cross 31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17" name="Cross 31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18" name="Group 317"/>
          <p:cNvGrpSpPr/>
          <p:nvPr/>
        </p:nvGrpSpPr>
        <p:grpSpPr>
          <a:xfrm>
            <a:off x="7249894" y="3575532"/>
            <a:ext cx="470597" cy="403609"/>
            <a:chOff x="2121877" y="3069771"/>
            <a:chExt cx="470597" cy="403609"/>
          </a:xfrm>
        </p:grpSpPr>
        <p:sp>
          <p:nvSpPr>
            <p:cNvPr id="319" name="Cross 31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0" name="Cross 31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1" name="Cross 32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2" name="Cross 32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3" name="Cross 32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4" name="Cross 32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5" name="Cross 32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26" name="Group 325"/>
          <p:cNvGrpSpPr/>
          <p:nvPr/>
        </p:nvGrpSpPr>
        <p:grpSpPr>
          <a:xfrm>
            <a:off x="7130988" y="2391501"/>
            <a:ext cx="470597" cy="403609"/>
            <a:chOff x="2121877" y="3069771"/>
            <a:chExt cx="470597" cy="403609"/>
          </a:xfrm>
        </p:grpSpPr>
        <p:sp>
          <p:nvSpPr>
            <p:cNvPr id="327" name="Cross 32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8" name="Cross 32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9" name="Cross 32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0" name="Cross 32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1" name="Cross 33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2" name="Cross 33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3" name="Cross 33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34" name="Group 333"/>
          <p:cNvGrpSpPr/>
          <p:nvPr/>
        </p:nvGrpSpPr>
        <p:grpSpPr>
          <a:xfrm>
            <a:off x="7675273" y="2232402"/>
            <a:ext cx="470597" cy="403609"/>
            <a:chOff x="2121877" y="3069771"/>
            <a:chExt cx="470597" cy="403609"/>
          </a:xfrm>
        </p:grpSpPr>
        <p:sp>
          <p:nvSpPr>
            <p:cNvPr id="335" name="Cross 33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6" name="Cross 33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7" name="Cross 33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8" name="Cross 33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39" name="Cross 33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0" name="Cross 33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1" name="Cross 34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42" name="Group 341"/>
          <p:cNvGrpSpPr/>
          <p:nvPr/>
        </p:nvGrpSpPr>
        <p:grpSpPr>
          <a:xfrm>
            <a:off x="7898012" y="2696301"/>
            <a:ext cx="470597" cy="403609"/>
            <a:chOff x="2121877" y="3069771"/>
            <a:chExt cx="470597" cy="403609"/>
          </a:xfrm>
        </p:grpSpPr>
        <p:sp>
          <p:nvSpPr>
            <p:cNvPr id="343" name="Cross 342"/>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4" name="Cross 343"/>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5" name="Cross 344"/>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6" name="Cross 345"/>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7" name="Cross 346"/>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8" name="Cross 347"/>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49" name="Cross 348"/>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50" name="Group 349"/>
          <p:cNvGrpSpPr/>
          <p:nvPr/>
        </p:nvGrpSpPr>
        <p:grpSpPr>
          <a:xfrm>
            <a:off x="7186254" y="2004640"/>
            <a:ext cx="470597" cy="403609"/>
            <a:chOff x="2121877" y="3069771"/>
            <a:chExt cx="470597" cy="403609"/>
          </a:xfrm>
        </p:grpSpPr>
        <p:sp>
          <p:nvSpPr>
            <p:cNvPr id="351" name="Cross 350"/>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2" name="Cross 351"/>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3" name="Cross 352"/>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4" name="Cross 353"/>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5" name="Cross 354"/>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6" name="Cross 355"/>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7" name="Cross 356"/>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58" name="Group 357"/>
          <p:cNvGrpSpPr/>
          <p:nvPr/>
        </p:nvGrpSpPr>
        <p:grpSpPr>
          <a:xfrm>
            <a:off x="7234820" y="2736494"/>
            <a:ext cx="470597" cy="403609"/>
            <a:chOff x="2121877" y="3069771"/>
            <a:chExt cx="470597" cy="403609"/>
          </a:xfrm>
        </p:grpSpPr>
        <p:sp>
          <p:nvSpPr>
            <p:cNvPr id="359" name="Cross 358"/>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0" name="Cross 359"/>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1" name="Cross 360"/>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2" name="Cross 361"/>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3" name="Cross 362"/>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4" name="Cross 363"/>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5" name="Cross 364"/>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66" name="Group 365"/>
          <p:cNvGrpSpPr/>
          <p:nvPr/>
        </p:nvGrpSpPr>
        <p:grpSpPr>
          <a:xfrm>
            <a:off x="7648477" y="3572182"/>
            <a:ext cx="470597" cy="403609"/>
            <a:chOff x="2121877" y="3069771"/>
            <a:chExt cx="470597" cy="403609"/>
          </a:xfrm>
        </p:grpSpPr>
        <p:sp>
          <p:nvSpPr>
            <p:cNvPr id="367" name="Cross 366"/>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8" name="Cross 367"/>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69" name="Cross 368"/>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0" name="Cross 369"/>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1" name="Cross 370"/>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2" name="Cross 371"/>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3" name="Cross 372"/>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grpSp>
        <p:nvGrpSpPr>
          <p:cNvPr id="374" name="Group 373"/>
          <p:cNvGrpSpPr/>
          <p:nvPr/>
        </p:nvGrpSpPr>
        <p:grpSpPr>
          <a:xfrm>
            <a:off x="8222908" y="2468538"/>
            <a:ext cx="470597" cy="403609"/>
            <a:chOff x="2121877" y="3069771"/>
            <a:chExt cx="470597" cy="403609"/>
          </a:xfrm>
        </p:grpSpPr>
        <p:sp>
          <p:nvSpPr>
            <p:cNvPr id="375" name="Cross 374"/>
            <p:cNvSpPr/>
            <p:nvPr/>
          </p:nvSpPr>
          <p:spPr bwMode="auto">
            <a:xfrm>
              <a:off x="2150347" y="30948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6" name="Cross 375"/>
            <p:cNvSpPr/>
            <p:nvPr/>
          </p:nvSpPr>
          <p:spPr bwMode="auto">
            <a:xfrm>
              <a:off x="2121877" y="3247292"/>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7" name="Cross 376"/>
            <p:cNvSpPr/>
            <p:nvPr/>
          </p:nvSpPr>
          <p:spPr bwMode="auto">
            <a:xfrm>
              <a:off x="2284325" y="321882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8" name="Cross 377"/>
            <p:cNvSpPr/>
            <p:nvPr/>
          </p:nvSpPr>
          <p:spPr bwMode="auto">
            <a:xfrm>
              <a:off x="2306097" y="3069771"/>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9" name="Cross 378"/>
            <p:cNvSpPr/>
            <p:nvPr/>
          </p:nvSpPr>
          <p:spPr bwMode="auto">
            <a:xfrm>
              <a:off x="2267578" y="3382945"/>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0" name="Cross 379"/>
            <p:cNvSpPr/>
            <p:nvPr/>
          </p:nvSpPr>
          <p:spPr bwMode="auto">
            <a:xfrm>
              <a:off x="2409930" y="3294184"/>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1" name="Cross 380"/>
            <p:cNvSpPr/>
            <p:nvPr/>
          </p:nvSpPr>
          <p:spPr bwMode="auto">
            <a:xfrm>
              <a:off x="2471894" y="3145133"/>
              <a:ext cx="120580" cy="90435"/>
            </a:xfrm>
            <a:prstGeom prst="plus">
              <a:avLst/>
            </a:prstGeom>
            <a:solidFill>
              <a:srgbClr val="0070C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391" name="TextBox 390"/>
          <p:cNvSpPr txBox="1"/>
          <p:nvPr/>
        </p:nvSpPr>
        <p:spPr>
          <a:xfrm>
            <a:off x="5275382" y="4486580"/>
            <a:ext cx="3548743" cy="923330"/>
          </a:xfrm>
          <a:prstGeom prst="rect">
            <a:avLst/>
          </a:prstGeom>
          <a:noFill/>
        </p:spPr>
        <p:txBody>
          <a:bodyPr wrap="square" rtlCol="0">
            <a:spAutoFit/>
          </a:bodyPr>
          <a:lstStyle/>
          <a:p>
            <a:r>
              <a:rPr lang="en-US" sz="1800" dirty="0" smtClean="0">
                <a:solidFill>
                  <a:srgbClr val="C00000"/>
                </a:solidFill>
                <a:latin typeface="Trebuchet MS" pitchFamily="34" charset="0"/>
              </a:rPr>
              <a:t>Number of configurations to explore grows </a:t>
            </a:r>
            <a:r>
              <a:rPr lang="en-US" sz="1800" u="sng" dirty="0" smtClean="0">
                <a:solidFill>
                  <a:srgbClr val="C00000"/>
                </a:solidFill>
                <a:latin typeface="Trebuchet MS" pitchFamily="34" charset="0"/>
              </a:rPr>
              <a:t>exponentially</a:t>
            </a:r>
            <a:r>
              <a:rPr lang="en-US" sz="1800" dirty="0" smtClean="0">
                <a:solidFill>
                  <a:srgbClr val="C00000"/>
                </a:solidFill>
                <a:latin typeface="Trebuchet MS" pitchFamily="34" charset="0"/>
              </a:rPr>
              <a:t> with the number of processors</a:t>
            </a:r>
            <a:endParaRPr lang="en-US" sz="1800" dirty="0">
              <a:solidFill>
                <a:srgbClr val="C00000"/>
              </a:solidFill>
              <a:latin typeface="Trebuchet MS" pitchFamily="34" charset="0"/>
            </a:endParaRPr>
          </a:p>
        </p:txBody>
      </p:sp>
      <p:cxnSp>
        <p:nvCxnSpPr>
          <p:cNvPr id="393" name="Straight Arrow Connector 392"/>
          <p:cNvCxnSpPr/>
          <p:nvPr/>
        </p:nvCxnSpPr>
        <p:spPr bwMode="auto">
          <a:xfrm flipV="1">
            <a:off x="3949002" y="5265336"/>
            <a:ext cx="1266093" cy="442129"/>
          </a:xfrm>
          <a:prstGeom prst="straightConnector1">
            <a:avLst/>
          </a:prstGeom>
          <a:solidFill>
            <a:schemeClr val="accent1"/>
          </a:solidFill>
          <a:ln w="22225" cap="flat" cmpd="sng" algn="ctr">
            <a:solidFill>
              <a:srgbClr val="C00000"/>
            </a:solidFill>
            <a:prstDash val="solid"/>
            <a:round/>
            <a:headEnd type="none" w="med" len="med"/>
            <a:tailEnd type="arrow"/>
          </a:ln>
          <a:effectLst/>
        </p:spPr>
      </p:cxnSp>
      <p:sp>
        <p:nvSpPr>
          <p:cNvPr id="396" name="TextBox 395"/>
          <p:cNvSpPr txBox="1"/>
          <p:nvPr/>
        </p:nvSpPr>
        <p:spPr>
          <a:xfrm>
            <a:off x="3769806" y="3240582"/>
            <a:ext cx="2411605" cy="338554"/>
          </a:xfrm>
          <a:prstGeom prst="rect">
            <a:avLst/>
          </a:prstGeom>
          <a:noFill/>
        </p:spPr>
        <p:txBody>
          <a:bodyPr wrap="square" rtlCol="0">
            <a:spAutoFit/>
          </a:bodyPr>
          <a:lstStyle/>
          <a:p>
            <a:r>
              <a:rPr lang="en-US" sz="1600" dirty="0" smtClean="0">
                <a:solidFill>
                  <a:srgbClr val="008000"/>
                </a:solidFill>
                <a:latin typeface="Trebuchet MS" pitchFamily="34" charset="0"/>
              </a:rPr>
              <a:t>Increase energy savings?</a:t>
            </a:r>
            <a:endParaRPr lang="en-US" sz="1600" dirty="0">
              <a:solidFill>
                <a:srgbClr val="008000"/>
              </a:solidFill>
              <a:latin typeface="Trebuchet MS" pitchFamily="34" charset="0"/>
            </a:endParaRPr>
          </a:p>
        </p:txBody>
      </p:sp>
      <p:grpSp>
        <p:nvGrpSpPr>
          <p:cNvPr id="394" name="Group 393"/>
          <p:cNvGrpSpPr/>
          <p:nvPr/>
        </p:nvGrpSpPr>
        <p:grpSpPr>
          <a:xfrm>
            <a:off x="170827" y="1553002"/>
            <a:ext cx="793820" cy="369332"/>
            <a:chOff x="330481" y="740218"/>
            <a:chExt cx="793820" cy="369332"/>
          </a:xfrm>
        </p:grpSpPr>
        <p:sp>
          <p:nvSpPr>
            <p:cNvPr id="62" name="Rounded Rectangle 61"/>
            <p:cNvSpPr/>
            <p:nvPr/>
          </p:nvSpPr>
          <p:spPr bwMode="auto">
            <a:xfrm>
              <a:off x="330481" y="780421"/>
              <a:ext cx="793820" cy="301441"/>
            </a:xfrm>
            <a:prstGeom prst="roundRect">
              <a:avLst/>
            </a:prstGeom>
            <a:solidFill>
              <a:srgbClr val="9933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2" name="TextBox 381"/>
            <p:cNvSpPr txBox="1"/>
            <p:nvPr/>
          </p:nvSpPr>
          <p:spPr>
            <a:xfrm>
              <a:off x="377373" y="740218"/>
              <a:ext cx="667657" cy="369332"/>
            </a:xfrm>
            <a:prstGeom prst="rect">
              <a:avLst/>
            </a:prstGeom>
            <a:noFill/>
          </p:spPr>
          <p:txBody>
            <a:bodyPr wrap="square" rtlCol="0">
              <a:spAutoFit/>
            </a:bodyPr>
            <a:lstStyle/>
            <a:p>
              <a:r>
                <a:rPr lang="en-US" sz="1800" b="1" dirty="0" smtClean="0">
                  <a:solidFill>
                    <a:schemeClr val="bg1"/>
                  </a:solidFill>
                  <a:latin typeface="Times New Roman" pitchFamily="18" charset="0"/>
                  <a:cs typeface="Times New Roman" pitchFamily="18" charset="0"/>
                </a:rPr>
                <a:t>App</a:t>
              </a:r>
              <a:endParaRPr lang="en-US" sz="1800" b="1" dirty="0">
                <a:solidFill>
                  <a:schemeClr val="bg1"/>
                </a:solidFill>
                <a:latin typeface="Times New Roman" pitchFamily="18" charset="0"/>
                <a:cs typeface="Times New Roman" pitchFamily="18" charset="0"/>
              </a:endParaRPr>
            </a:p>
          </p:txBody>
        </p:sp>
      </p:grpSp>
      <p:sp>
        <p:nvSpPr>
          <p:cNvPr id="383" name="TextBox 382"/>
          <p:cNvSpPr txBox="1"/>
          <p:nvPr/>
        </p:nvSpPr>
        <p:spPr>
          <a:xfrm>
            <a:off x="203199" y="1654630"/>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P0</a:t>
            </a:r>
            <a:endParaRPr lang="en-US" sz="1000" b="1" dirty="0">
              <a:solidFill>
                <a:schemeClr val="bg1"/>
              </a:solidFill>
              <a:latin typeface="Times New Roman" pitchFamily="18" charset="0"/>
              <a:cs typeface="Times New Roman" pitchFamily="18" charset="0"/>
            </a:endParaRPr>
          </a:p>
        </p:txBody>
      </p:sp>
      <p:sp>
        <p:nvSpPr>
          <p:cNvPr id="384" name="TextBox 383"/>
          <p:cNvSpPr txBox="1"/>
          <p:nvPr/>
        </p:nvSpPr>
        <p:spPr>
          <a:xfrm>
            <a:off x="558799" y="1632857"/>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P1</a:t>
            </a:r>
            <a:endParaRPr lang="en-US" sz="1000" b="1" dirty="0">
              <a:solidFill>
                <a:schemeClr val="bg1"/>
              </a:solidFill>
              <a:latin typeface="Times New Roman" pitchFamily="18" charset="0"/>
              <a:cs typeface="Times New Roman" pitchFamily="18" charset="0"/>
            </a:endParaRPr>
          </a:p>
        </p:txBody>
      </p:sp>
      <p:sp>
        <p:nvSpPr>
          <p:cNvPr id="385" name="TextBox 384"/>
          <p:cNvSpPr txBox="1"/>
          <p:nvPr/>
        </p:nvSpPr>
        <p:spPr>
          <a:xfrm>
            <a:off x="1001479" y="1625603"/>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P2</a:t>
            </a:r>
            <a:endParaRPr lang="en-US" sz="1000" b="1" dirty="0">
              <a:solidFill>
                <a:schemeClr val="bg1"/>
              </a:solidFill>
              <a:latin typeface="Times New Roman" pitchFamily="18" charset="0"/>
              <a:cs typeface="Times New Roman" pitchFamily="18" charset="0"/>
            </a:endParaRPr>
          </a:p>
        </p:txBody>
      </p:sp>
      <p:sp>
        <p:nvSpPr>
          <p:cNvPr id="386" name="TextBox 385"/>
          <p:cNvSpPr txBox="1"/>
          <p:nvPr/>
        </p:nvSpPr>
        <p:spPr>
          <a:xfrm>
            <a:off x="1386103" y="1618349"/>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P3</a:t>
            </a:r>
            <a:endParaRPr lang="en-US" sz="1000" b="1" dirty="0">
              <a:solidFill>
                <a:schemeClr val="bg1"/>
              </a:solidFill>
              <a:latin typeface="Times New Roman" pitchFamily="18" charset="0"/>
              <a:cs typeface="Times New Roman" pitchFamily="18" charset="0"/>
            </a:endParaRPr>
          </a:p>
        </p:txBody>
      </p:sp>
      <p:sp>
        <p:nvSpPr>
          <p:cNvPr id="387" name="TextBox 386"/>
          <p:cNvSpPr txBox="1"/>
          <p:nvPr/>
        </p:nvSpPr>
        <p:spPr>
          <a:xfrm>
            <a:off x="1814269" y="1625609"/>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P4</a:t>
            </a:r>
            <a:endParaRPr lang="en-US" sz="1000" b="1" dirty="0">
              <a:solidFill>
                <a:schemeClr val="bg1"/>
              </a:solidFill>
              <a:latin typeface="Times New Roman" pitchFamily="18" charset="0"/>
              <a:cs typeface="Times New Roman" pitchFamily="18" charset="0"/>
            </a:endParaRPr>
          </a:p>
        </p:txBody>
      </p:sp>
      <p:sp>
        <p:nvSpPr>
          <p:cNvPr id="388" name="TextBox 387"/>
          <p:cNvSpPr txBox="1"/>
          <p:nvPr/>
        </p:nvSpPr>
        <p:spPr>
          <a:xfrm>
            <a:off x="2184379" y="1618355"/>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P5</a:t>
            </a:r>
            <a:endParaRPr lang="en-US" sz="1000" b="1" dirty="0">
              <a:solidFill>
                <a:schemeClr val="bg1"/>
              </a:solidFill>
              <a:latin typeface="Times New Roman" pitchFamily="18" charset="0"/>
              <a:cs typeface="Times New Roman" pitchFamily="18" charset="0"/>
            </a:endParaRPr>
          </a:p>
        </p:txBody>
      </p:sp>
      <p:sp>
        <p:nvSpPr>
          <p:cNvPr id="389" name="TextBox 388"/>
          <p:cNvSpPr txBox="1"/>
          <p:nvPr/>
        </p:nvSpPr>
        <p:spPr>
          <a:xfrm>
            <a:off x="2612545" y="1625615"/>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P6</a:t>
            </a:r>
            <a:endParaRPr lang="en-US" sz="1000" b="1" dirty="0">
              <a:solidFill>
                <a:schemeClr val="bg1"/>
              </a:solidFill>
              <a:latin typeface="Times New Roman" pitchFamily="18" charset="0"/>
              <a:cs typeface="Times New Roman" pitchFamily="18" charset="0"/>
            </a:endParaRPr>
          </a:p>
        </p:txBody>
      </p:sp>
      <p:sp>
        <p:nvSpPr>
          <p:cNvPr id="390" name="TextBox 389"/>
          <p:cNvSpPr txBox="1"/>
          <p:nvPr/>
        </p:nvSpPr>
        <p:spPr>
          <a:xfrm>
            <a:off x="3026197" y="1618361"/>
            <a:ext cx="391885" cy="276999"/>
          </a:xfrm>
          <a:prstGeom prst="rect">
            <a:avLst/>
          </a:prstGeom>
          <a:noFill/>
        </p:spPr>
        <p:txBody>
          <a:bodyPr wrap="square" rtlCol="0">
            <a:spAutoFit/>
          </a:bodyPr>
          <a:lstStyle/>
          <a:p>
            <a:r>
              <a:rPr lang="en-US" sz="1200" b="1" dirty="0" smtClean="0">
                <a:solidFill>
                  <a:schemeClr val="bg1"/>
                </a:solidFill>
                <a:latin typeface="Times New Roman" pitchFamily="18" charset="0"/>
                <a:cs typeface="Times New Roman" pitchFamily="18" charset="0"/>
              </a:rPr>
              <a:t>P7</a:t>
            </a:r>
            <a:endParaRPr lang="en-US" sz="1000" b="1" dirty="0">
              <a:solidFill>
                <a:schemeClr val="bg1"/>
              </a:solidFill>
              <a:latin typeface="Times New Roman" pitchFamily="18" charset="0"/>
              <a:cs typeface="Times New Roman" pitchFamily="18" charset="0"/>
            </a:endParaRPr>
          </a:p>
        </p:txBody>
      </p:sp>
      <p:sp>
        <p:nvSpPr>
          <p:cNvPr id="392" name="TextBox 391"/>
          <p:cNvSpPr txBox="1"/>
          <p:nvPr/>
        </p:nvSpPr>
        <p:spPr>
          <a:xfrm>
            <a:off x="159657" y="1291771"/>
            <a:ext cx="1669143" cy="307777"/>
          </a:xfrm>
          <a:prstGeom prst="rect">
            <a:avLst/>
          </a:prstGeom>
          <a:noFill/>
        </p:spPr>
        <p:txBody>
          <a:bodyPr wrap="square" rtlCol="0">
            <a:spAutoFit/>
          </a:bodyPr>
          <a:lstStyle/>
          <a:p>
            <a:pPr algn="l"/>
            <a:r>
              <a:rPr lang="en-US" sz="1400" dirty="0" smtClean="0">
                <a:latin typeface="Trebuchet MS" pitchFamily="34" charset="0"/>
              </a:rPr>
              <a:t>Processors:</a:t>
            </a:r>
            <a:endParaRPr lang="en-US" sz="1400" dirty="0">
              <a:latin typeface="Trebuchet MS" pitchFamily="34" charset="0"/>
            </a:endParaRPr>
          </a:p>
        </p:txBody>
      </p:sp>
    </p:spTree>
    <p:extLst>
      <p:ext uri="{BB962C8B-B14F-4D97-AF65-F5344CB8AC3E}">
        <p14:creationId xmlns:p14="http://schemas.microsoft.com/office/powerpoint/2010/main" val="820855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394"/>
                                        </p:tgtEl>
                                      </p:cBhvr>
                                    </p:animEffect>
                                    <p:set>
                                      <p:cBhvr>
                                        <p:cTn id="7" dur="1" fill="hold">
                                          <p:stCondLst>
                                            <p:cond delay="499"/>
                                          </p:stCondLst>
                                        </p:cTn>
                                        <p:tgtEl>
                                          <p:spTgt spid="394"/>
                                        </p:tgtEl>
                                        <p:attrNameLst>
                                          <p:attrName>style.visibility</p:attrName>
                                        </p:attrNameLst>
                                      </p:cBhvr>
                                      <p:to>
                                        <p:strVal val="hidden"/>
                                      </p:to>
                                    </p:set>
                                  </p:childTnLst>
                                </p:cTn>
                              </p:par>
                              <p:par>
                                <p:cTn id="8" presetID="9" presetClass="entr" presetSubtype="0" fill="hold" grpId="0" nodeType="withEffect">
                                  <p:stCondLst>
                                    <p:cond delay="0"/>
                                  </p:stCondLst>
                                  <p:childTnLst>
                                    <p:set>
                                      <p:cBhvr>
                                        <p:cTn id="9" dur="1" fill="hold">
                                          <p:stCondLst>
                                            <p:cond delay="0"/>
                                          </p:stCondLst>
                                        </p:cTn>
                                        <p:tgtEl>
                                          <p:spTgt spid="392"/>
                                        </p:tgtEl>
                                        <p:attrNameLst>
                                          <p:attrName>style.visibility</p:attrName>
                                        </p:attrNameLst>
                                      </p:cBhvr>
                                      <p:to>
                                        <p:strVal val="visible"/>
                                      </p:to>
                                    </p:set>
                                    <p:animEffect transition="in" filter="dissolve">
                                      <p:cBhvr>
                                        <p:cTn id="10" dur="500"/>
                                        <p:tgtEl>
                                          <p:spTgt spid="392"/>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38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99"/>
                                        </p:tgtEl>
                                        <p:attrNameLst>
                                          <p:attrName>style.visibility</p:attrName>
                                        </p:attrNameLst>
                                      </p:cBhvr>
                                      <p:to>
                                        <p:strVal val="visible"/>
                                      </p:to>
                                    </p:set>
                                    <p:animEffect transition="in" filter="dissolve">
                                      <p:cBhvr>
                                        <p:cTn id="19" dur="500"/>
                                        <p:tgtEl>
                                          <p:spTgt spid="99"/>
                                        </p:tgtEl>
                                      </p:cBhvr>
                                    </p:animEffect>
                                  </p:childTnLst>
                                </p:cTn>
                              </p:par>
                              <p:par>
                                <p:cTn id="20" presetID="22" presetClass="entr" presetSubtype="1" fill="hold" nodeType="withEffect">
                                  <p:stCondLst>
                                    <p:cond delay="0"/>
                                  </p:stCondLst>
                                  <p:childTnLst>
                                    <p:set>
                                      <p:cBhvr>
                                        <p:cTn id="21" dur="1" fill="hold">
                                          <p:stCondLst>
                                            <p:cond delay="0"/>
                                          </p:stCondLst>
                                        </p:cTn>
                                        <p:tgtEl>
                                          <p:spTgt spid="76"/>
                                        </p:tgtEl>
                                        <p:attrNameLst>
                                          <p:attrName>style.visibility</p:attrName>
                                        </p:attrNameLst>
                                      </p:cBhvr>
                                      <p:to>
                                        <p:strVal val="visible"/>
                                      </p:to>
                                    </p:set>
                                    <p:animEffect transition="in" filter="wipe(up)">
                                      <p:cBhvr>
                                        <p:cTn id="22" dur="500"/>
                                        <p:tgtEl>
                                          <p:spTgt spid="76"/>
                                        </p:tgtEl>
                                      </p:cBhvr>
                                    </p:animEffect>
                                  </p:childTnLst>
                                </p:cTn>
                              </p:par>
                              <p:par>
                                <p:cTn id="23" presetID="22" presetClass="entr" presetSubtype="1" fill="hold" nodeType="withEffect">
                                  <p:stCondLst>
                                    <p:cond delay="0"/>
                                  </p:stCondLst>
                                  <p:childTnLst>
                                    <p:set>
                                      <p:cBhvr>
                                        <p:cTn id="24" dur="1" fill="hold">
                                          <p:stCondLst>
                                            <p:cond delay="0"/>
                                          </p:stCondLst>
                                        </p:cTn>
                                        <p:tgtEl>
                                          <p:spTgt spid="77"/>
                                        </p:tgtEl>
                                        <p:attrNameLst>
                                          <p:attrName>style.visibility</p:attrName>
                                        </p:attrNameLst>
                                      </p:cBhvr>
                                      <p:to>
                                        <p:strVal val="visible"/>
                                      </p:to>
                                    </p:set>
                                    <p:animEffect transition="in" filter="wipe(up)">
                                      <p:cBhvr>
                                        <p:cTn id="25" dur="500"/>
                                        <p:tgtEl>
                                          <p:spTgt spid="77"/>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mph" presetSubtype="2" fill="hold" nodeType="clickEffect">
                                  <p:stCondLst>
                                    <p:cond delay="0"/>
                                  </p:stCondLst>
                                  <p:childTnLst>
                                    <p:animClr clrSpc="rgb" dir="cw">
                                      <p:cBhvr>
                                        <p:cTn id="29" dur="1000" fill="hold"/>
                                        <p:tgtEl>
                                          <p:spTgt spid="22"/>
                                        </p:tgtEl>
                                        <p:attrNameLst>
                                          <p:attrName>fillcolor</p:attrName>
                                        </p:attrNameLst>
                                      </p:cBhvr>
                                      <p:to>
                                        <a:schemeClr val="folHlink"/>
                                      </p:to>
                                    </p:animClr>
                                    <p:set>
                                      <p:cBhvr>
                                        <p:cTn id="30" dur="1000" fill="hold"/>
                                        <p:tgtEl>
                                          <p:spTgt spid="22"/>
                                        </p:tgtEl>
                                        <p:attrNameLst>
                                          <p:attrName>fill.type</p:attrName>
                                        </p:attrNameLst>
                                      </p:cBhvr>
                                      <p:to>
                                        <p:strVal val="solid"/>
                                      </p:to>
                                    </p:set>
                                    <p:set>
                                      <p:cBhvr>
                                        <p:cTn id="31" dur="1000" fill="hold"/>
                                        <p:tgtEl>
                                          <p:spTgt spid="22"/>
                                        </p:tgtEl>
                                        <p:attrNameLst>
                                          <p:attrName>fill.on</p:attrName>
                                        </p:attrNameLst>
                                      </p:cBhvr>
                                      <p:to>
                                        <p:strVal val="true"/>
                                      </p:to>
                                    </p:set>
                                  </p:childTnLst>
                                </p:cTn>
                              </p:par>
                            </p:childTnLst>
                          </p:cTn>
                        </p:par>
                        <p:par>
                          <p:cTn id="32" fill="hold">
                            <p:stCondLst>
                              <p:cond delay="1000"/>
                            </p:stCondLst>
                            <p:childTnLst>
                              <p:par>
                                <p:cTn id="33" presetID="1" presetClass="exit" presetSubtype="0" fill="hold" nodeType="afterEffect">
                                  <p:stCondLst>
                                    <p:cond delay="0"/>
                                  </p:stCondLst>
                                  <p:childTnLst>
                                    <p:set>
                                      <p:cBhvr>
                                        <p:cTn id="34" dur="1" fill="hold">
                                          <p:stCondLst>
                                            <p:cond delay="0"/>
                                          </p:stCondLst>
                                        </p:cTn>
                                        <p:tgtEl>
                                          <p:spTgt spid="77"/>
                                        </p:tgtEl>
                                        <p:attrNameLst>
                                          <p:attrName>style.visibility</p:attrName>
                                        </p:attrNameLst>
                                      </p:cBhvr>
                                      <p:to>
                                        <p:strVal val="hidden"/>
                                      </p:to>
                                    </p:set>
                                  </p:childTnLst>
                                </p:cTn>
                              </p:par>
                              <p:par>
                                <p:cTn id="35" presetID="22" presetClass="entr" presetSubtype="1" fill="hold" nodeType="withEffect">
                                  <p:stCondLst>
                                    <p:cond delay="0"/>
                                  </p:stCondLst>
                                  <p:childTnLst>
                                    <p:set>
                                      <p:cBhvr>
                                        <p:cTn id="36" dur="1" fill="hold">
                                          <p:stCondLst>
                                            <p:cond delay="0"/>
                                          </p:stCondLst>
                                        </p:cTn>
                                        <p:tgtEl>
                                          <p:spTgt spid="103"/>
                                        </p:tgtEl>
                                        <p:attrNameLst>
                                          <p:attrName>style.visibility</p:attrName>
                                        </p:attrNameLst>
                                      </p:cBhvr>
                                      <p:to>
                                        <p:strVal val="visible"/>
                                      </p:to>
                                    </p:set>
                                    <p:animEffect transition="in" filter="wipe(up)">
                                      <p:cBhvr>
                                        <p:cTn id="37" dur="500"/>
                                        <p:tgtEl>
                                          <p:spTgt spid="103"/>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98">
                                            <p:txEl>
                                              <p:pRg st="0" end="0"/>
                                            </p:txEl>
                                          </p:spTgt>
                                        </p:tgtEl>
                                        <p:attrNameLst>
                                          <p:attrName>style.visibility</p:attrName>
                                        </p:attrNameLst>
                                      </p:cBhvr>
                                      <p:to>
                                        <p:strVal val="visible"/>
                                      </p:to>
                                    </p:set>
                                    <p:anim calcmode="lin" valueType="num">
                                      <p:cBhvr>
                                        <p:cTn id="42" dur="1000" fill="hold"/>
                                        <p:tgtEl>
                                          <p:spTgt spid="98">
                                            <p:txEl>
                                              <p:pRg st="0" end="0"/>
                                            </p:txEl>
                                          </p:spTgt>
                                        </p:tgtEl>
                                        <p:attrNameLst>
                                          <p:attrName>ppt_w</p:attrName>
                                        </p:attrNameLst>
                                      </p:cBhvr>
                                      <p:tavLst>
                                        <p:tav tm="0">
                                          <p:val>
                                            <p:strVal val="#ppt_w*0.70"/>
                                          </p:val>
                                        </p:tav>
                                        <p:tav tm="100000">
                                          <p:val>
                                            <p:strVal val="#ppt_w"/>
                                          </p:val>
                                        </p:tav>
                                      </p:tavLst>
                                    </p:anim>
                                    <p:anim calcmode="lin" valueType="num">
                                      <p:cBhvr>
                                        <p:cTn id="43" dur="1000" fill="hold"/>
                                        <p:tgtEl>
                                          <p:spTgt spid="98">
                                            <p:txEl>
                                              <p:pRg st="0" end="0"/>
                                            </p:txEl>
                                          </p:spTgt>
                                        </p:tgtEl>
                                        <p:attrNameLst>
                                          <p:attrName>ppt_h</p:attrName>
                                        </p:attrNameLst>
                                      </p:cBhvr>
                                      <p:tavLst>
                                        <p:tav tm="0">
                                          <p:val>
                                            <p:strVal val="#ppt_h"/>
                                          </p:val>
                                        </p:tav>
                                        <p:tav tm="100000">
                                          <p:val>
                                            <p:strVal val="#ppt_h"/>
                                          </p:val>
                                        </p:tav>
                                      </p:tavLst>
                                    </p:anim>
                                    <p:animEffect transition="in" filter="fade">
                                      <p:cBhvr>
                                        <p:cTn id="44" dur="1000"/>
                                        <p:tgtEl>
                                          <p:spTgt spid="98">
                                            <p:txEl>
                                              <p:pRg st="0" end="0"/>
                                            </p:txEl>
                                          </p:spTgt>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98">
                                            <p:txEl>
                                              <p:pRg st="1" end="1"/>
                                            </p:txEl>
                                          </p:spTgt>
                                        </p:tgtEl>
                                        <p:attrNameLst>
                                          <p:attrName>style.visibility</p:attrName>
                                        </p:attrNameLst>
                                      </p:cBhvr>
                                      <p:to>
                                        <p:strVal val="visible"/>
                                      </p:to>
                                    </p:set>
                                    <p:anim calcmode="lin" valueType="num">
                                      <p:cBhvr>
                                        <p:cTn id="47" dur="1000" fill="hold"/>
                                        <p:tgtEl>
                                          <p:spTgt spid="98">
                                            <p:txEl>
                                              <p:pRg st="1" end="1"/>
                                            </p:txEl>
                                          </p:spTgt>
                                        </p:tgtEl>
                                        <p:attrNameLst>
                                          <p:attrName>ppt_w</p:attrName>
                                        </p:attrNameLst>
                                      </p:cBhvr>
                                      <p:tavLst>
                                        <p:tav tm="0">
                                          <p:val>
                                            <p:strVal val="#ppt_w*0.70"/>
                                          </p:val>
                                        </p:tav>
                                        <p:tav tm="100000">
                                          <p:val>
                                            <p:strVal val="#ppt_w"/>
                                          </p:val>
                                        </p:tav>
                                      </p:tavLst>
                                    </p:anim>
                                    <p:anim calcmode="lin" valueType="num">
                                      <p:cBhvr>
                                        <p:cTn id="48" dur="1000" fill="hold"/>
                                        <p:tgtEl>
                                          <p:spTgt spid="98">
                                            <p:txEl>
                                              <p:pRg st="1" end="1"/>
                                            </p:txEl>
                                          </p:spTgt>
                                        </p:tgtEl>
                                        <p:attrNameLst>
                                          <p:attrName>ppt_h</p:attrName>
                                        </p:attrNameLst>
                                      </p:cBhvr>
                                      <p:tavLst>
                                        <p:tav tm="0">
                                          <p:val>
                                            <p:strVal val="#ppt_h"/>
                                          </p:val>
                                        </p:tav>
                                        <p:tav tm="100000">
                                          <p:val>
                                            <p:strVal val="#ppt_h"/>
                                          </p:val>
                                        </p:tav>
                                      </p:tavLst>
                                    </p:anim>
                                    <p:animEffect transition="in" filter="fade">
                                      <p:cBhvr>
                                        <p:cTn id="49" dur="1000"/>
                                        <p:tgtEl>
                                          <p:spTgt spid="98">
                                            <p:txEl>
                                              <p:pRg st="1" end="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396"/>
                                        </p:tgtEl>
                                        <p:attrNameLst>
                                          <p:attrName>style.visibility</p:attrName>
                                        </p:attrNameLst>
                                      </p:cBhvr>
                                      <p:to>
                                        <p:strVal val="visible"/>
                                      </p:to>
                                    </p:set>
                                    <p:animEffect transition="in" filter="dissolve">
                                      <p:cBhvr>
                                        <p:cTn id="54" dur="500"/>
                                        <p:tgtEl>
                                          <p:spTgt spid="396"/>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71"/>
                                        </p:tgtEl>
                                        <p:attrNameLst>
                                          <p:attrName>style.visibility</p:attrName>
                                        </p:attrNameLst>
                                      </p:cBhvr>
                                      <p:to>
                                        <p:strVal val="visible"/>
                                      </p:to>
                                    </p:set>
                                    <p:animEffect transition="in" filter="dissolve">
                                      <p:cBhvr>
                                        <p:cTn id="59" dur="500"/>
                                        <p:tgtEl>
                                          <p:spTgt spid="71"/>
                                        </p:tgtEl>
                                      </p:cBhvr>
                                    </p:animEffect>
                                  </p:childTnLst>
                                </p:cTn>
                              </p:par>
                              <p:par>
                                <p:cTn id="60" presetID="9" presetClass="entr" presetSubtype="0" fill="hold" nodeType="withEffect">
                                  <p:stCondLst>
                                    <p:cond delay="0"/>
                                  </p:stCondLst>
                                  <p:childTnLst>
                                    <p:set>
                                      <p:cBhvr>
                                        <p:cTn id="61" dur="1" fill="hold">
                                          <p:stCondLst>
                                            <p:cond delay="0"/>
                                          </p:stCondLst>
                                        </p:cTn>
                                        <p:tgtEl>
                                          <p:spTgt spid="60"/>
                                        </p:tgtEl>
                                        <p:attrNameLst>
                                          <p:attrName>style.visibility</p:attrName>
                                        </p:attrNameLst>
                                      </p:cBhvr>
                                      <p:to>
                                        <p:strVal val="visible"/>
                                      </p:to>
                                    </p:set>
                                    <p:animEffect transition="in" filter="dissolve">
                                      <p:cBhvr>
                                        <p:cTn id="62" dur="500"/>
                                        <p:tgtEl>
                                          <p:spTgt spid="60"/>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43"/>
                                        </p:tgtEl>
                                        <p:attrNameLst>
                                          <p:attrName>style.visibility</p:attrName>
                                        </p:attrNameLst>
                                      </p:cBhvr>
                                      <p:to>
                                        <p:strVal val="visible"/>
                                      </p:to>
                                    </p:set>
                                    <p:animEffect transition="in" filter="dissolve">
                                      <p:cBhvr>
                                        <p:cTn id="65" dur="500"/>
                                        <p:tgtEl>
                                          <p:spTgt spid="43"/>
                                        </p:tgtEl>
                                      </p:cBhvr>
                                    </p:animEffect>
                                  </p:childTnLst>
                                </p:cTn>
                              </p:par>
                            </p:childTnLst>
                          </p:cTn>
                        </p:par>
                        <p:par>
                          <p:cTn id="66" fill="hold">
                            <p:stCondLst>
                              <p:cond delay="500"/>
                            </p:stCondLst>
                            <p:childTnLst>
                              <p:par>
                                <p:cTn id="67" presetID="9" presetClass="entr" presetSubtype="0" fill="hold" nodeType="afterEffect">
                                  <p:stCondLst>
                                    <p:cond delay="0"/>
                                  </p:stCondLst>
                                  <p:childTnLst>
                                    <p:set>
                                      <p:cBhvr>
                                        <p:cTn id="68" dur="1" fill="hold">
                                          <p:stCondLst>
                                            <p:cond delay="0"/>
                                          </p:stCondLst>
                                        </p:cTn>
                                        <p:tgtEl>
                                          <p:spTgt spid="118"/>
                                        </p:tgtEl>
                                        <p:attrNameLst>
                                          <p:attrName>style.visibility</p:attrName>
                                        </p:attrNameLst>
                                      </p:cBhvr>
                                      <p:to>
                                        <p:strVal val="visible"/>
                                      </p:to>
                                    </p:set>
                                    <p:animEffect transition="in" filter="dissolve">
                                      <p:cBhvr>
                                        <p:cTn id="69" dur="500"/>
                                        <p:tgtEl>
                                          <p:spTgt spid="118"/>
                                        </p:tgtEl>
                                      </p:cBhvr>
                                    </p:animEffect>
                                  </p:childTnLst>
                                </p:cTn>
                              </p:par>
                              <p:par>
                                <p:cTn id="70" presetID="9" presetClass="entr" presetSubtype="0" fill="hold" nodeType="withEffect">
                                  <p:stCondLst>
                                    <p:cond delay="0"/>
                                  </p:stCondLst>
                                  <p:childTnLst>
                                    <p:set>
                                      <p:cBhvr>
                                        <p:cTn id="71" dur="1" fill="hold">
                                          <p:stCondLst>
                                            <p:cond delay="0"/>
                                          </p:stCondLst>
                                        </p:cTn>
                                        <p:tgtEl>
                                          <p:spTgt spid="110"/>
                                        </p:tgtEl>
                                        <p:attrNameLst>
                                          <p:attrName>style.visibility</p:attrName>
                                        </p:attrNameLst>
                                      </p:cBhvr>
                                      <p:to>
                                        <p:strVal val="visible"/>
                                      </p:to>
                                    </p:set>
                                    <p:animEffect transition="in" filter="dissolve">
                                      <p:cBhvr>
                                        <p:cTn id="72" dur="500"/>
                                        <p:tgtEl>
                                          <p:spTgt spid="11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wipe(left)">
                                      <p:cBhvr>
                                        <p:cTn id="77" dur="1000"/>
                                        <p:tgtEl>
                                          <p:spTgt spid="15"/>
                                        </p:tgtEl>
                                      </p:cBhvr>
                                    </p:animEffect>
                                  </p:childTnLst>
                                </p:cTn>
                              </p:par>
                              <p:par>
                                <p:cTn id="78" presetID="22" presetClass="entr" presetSubtype="1" fill="hold" nodeType="withEffect">
                                  <p:stCondLst>
                                    <p:cond delay="0"/>
                                  </p:stCondLst>
                                  <p:childTnLst>
                                    <p:set>
                                      <p:cBhvr>
                                        <p:cTn id="79" dur="1" fill="hold">
                                          <p:stCondLst>
                                            <p:cond delay="0"/>
                                          </p:stCondLst>
                                        </p:cTn>
                                        <p:tgtEl>
                                          <p:spTgt spid="104"/>
                                        </p:tgtEl>
                                        <p:attrNameLst>
                                          <p:attrName>style.visibility</p:attrName>
                                        </p:attrNameLst>
                                      </p:cBhvr>
                                      <p:to>
                                        <p:strVal val="visible"/>
                                      </p:to>
                                    </p:set>
                                    <p:animEffect transition="in" filter="wipe(up)">
                                      <p:cBhvr>
                                        <p:cTn id="80" dur="1000"/>
                                        <p:tgtEl>
                                          <p:spTgt spid="104"/>
                                        </p:tgtEl>
                                      </p:cBhvr>
                                    </p:animEffect>
                                  </p:childTnLst>
                                </p:cTn>
                              </p:par>
                              <p:par>
                                <p:cTn id="81" presetID="9" presetClass="entr" presetSubtype="0" fill="hold" nodeType="withEffect">
                                  <p:stCondLst>
                                    <p:cond delay="0"/>
                                  </p:stCondLst>
                                  <p:childTnLst>
                                    <p:set>
                                      <p:cBhvr>
                                        <p:cTn id="82" dur="1" fill="hold">
                                          <p:stCondLst>
                                            <p:cond delay="0"/>
                                          </p:stCondLst>
                                        </p:cTn>
                                        <p:tgtEl>
                                          <p:spTgt spid="126"/>
                                        </p:tgtEl>
                                        <p:attrNameLst>
                                          <p:attrName>style.visibility</p:attrName>
                                        </p:attrNameLst>
                                      </p:cBhvr>
                                      <p:to>
                                        <p:strVal val="visible"/>
                                      </p:to>
                                    </p:set>
                                    <p:animEffect transition="in" filter="dissolve">
                                      <p:cBhvr>
                                        <p:cTn id="83" dur="500"/>
                                        <p:tgtEl>
                                          <p:spTgt spid="126"/>
                                        </p:tgtEl>
                                      </p:cBhvr>
                                    </p:animEffect>
                                  </p:childTnLst>
                                </p:cTn>
                              </p:par>
                              <p:par>
                                <p:cTn id="84" presetID="9" presetClass="entr" presetSubtype="0" fill="hold" nodeType="withEffect">
                                  <p:stCondLst>
                                    <p:cond delay="0"/>
                                  </p:stCondLst>
                                  <p:childTnLst>
                                    <p:set>
                                      <p:cBhvr>
                                        <p:cTn id="85" dur="1" fill="hold">
                                          <p:stCondLst>
                                            <p:cond delay="0"/>
                                          </p:stCondLst>
                                        </p:cTn>
                                        <p:tgtEl>
                                          <p:spTgt spid="142"/>
                                        </p:tgtEl>
                                        <p:attrNameLst>
                                          <p:attrName>style.visibility</p:attrName>
                                        </p:attrNameLst>
                                      </p:cBhvr>
                                      <p:to>
                                        <p:strVal val="visible"/>
                                      </p:to>
                                    </p:set>
                                    <p:animEffect transition="in" filter="dissolve">
                                      <p:cBhvr>
                                        <p:cTn id="86" dur="500"/>
                                        <p:tgtEl>
                                          <p:spTgt spid="142"/>
                                        </p:tgtEl>
                                      </p:cBhvr>
                                    </p:animEffect>
                                  </p:childTnLst>
                                </p:cTn>
                              </p:par>
                              <p:par>
                                <p:cTn id="87" presetID="9" presetClass="entr" presetSubtype="0" fill="hold" nodeType="withEffect">
                                  <p:stCondLst>
                                    <p:cond delay="0"/>
                                  </p:stCondLst>
                                  <p:childTnLst>
                                    <p:set>
                                      <p:cBhvr>
                                        <p:cTn id="88" dur="1" fill="hold">
                                          <p:stCondLst>
                                            <p:cond delay="0"/>
                                          </p:stCondLst>
                                        </p:cTn>
                                        <p:tgtEl>
                                          <p:spTgt spid="134"/>
                                        </p:tgtEl>
                                        <p:attrNameLst>
                                          <p:attrName>style.visibility</p:attrName>
                                        </p:attrNameLst>
                                      </p:cBhvr>
                                      <p:to>
                                        <p:strVal val="visible"/>
                                      </p:to>
                                    </p:set>
                                    <p:animEffect transition="in" filter="dissolve">
                                      <p:cBhvr>
                                        <p:cTn id="89" dur="500"/>
                                        <p:tgtEl>
                                          <p:spTgt spid="134"/>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nodeType="clickEffect">
                                  <p:stCondLst>
                                    <p:cond delay="0"/>
                                  </p:stCondLst>
                                  <p:childTnLst>
                                    <p:set>
                                      <p:cBhvr>
                                        <p:cTn id="93" dur="1" fill="hold">
                                          <p:stCondLst>
                                            <p:cond delay="0"/>
                                          </p:stCondLst>
                                        </p:cTn>
                                        <p:tgtEl>
                                          <p:spTgt spid="158"/>
                                        </p:tgtEl>
                                        <p:attrNameLst>
                                          <p:attrName>style.visibility</p:attrName>
                                        </p:attrNameLst>
                                      </p:cBhvr>
                                      <p:to>
                                        <p:strVal val="visible"/>
                                      </p:to>
                                    </p:set>
                                    <p:animEffect transition="in" filter="dissolve">
                                      <p:cBhvr>
                                        <p:cTn id="94" dur="500"/>
                                        <p:tgtEl>
                                          <p:spTgt spid="158"/>
                                        </p:tgtEl>
                                      </p:cBhvr>
                                    </p:animEffect>
                                  </p:childTnLst>
                                </p:cTn>
                              </p:par>
                              <p:par>
                                <p:cTn id="95" presetID="9" presetClass="entr" presetSubtype="0" fill="hold" nodeType="withEffect">
                                  <p:stCondLst>
                                    <p:cond delay="0"/>
                                  </p:stCondLst>
                                  <p:childTnLst>
                                    <p:set>
                                      <p:cBhvr>
                                        <p:cTn id="96" dur="1" fill="hold">
                                          <p:stCondLst>
                                            <p:cond delay="0"/>
                                          </p:stCondLst>
                                        </p:cTn>
                                        <p:tgtEl>
                                          <p:spTgt spid="166"/>
                                        </p:tgtEl>
                                        <p:attrNameLst>
                                          <p:attrName>style.visibility</p:attrName>
                                        </p:attrNameLst>
                                      </p:cBhvr>
                                      <p:to>
                                        <p:strVal val="visible"/>
                                      </p:to>
                                    </p:set>
                                    <p:animEffect transition="in" filter="dissolve">
                                      <p:cBhvr>
                                        <p:cTn id="97" dur="500"/>
                                        <p:tgtEl>
                                          <p:spTgt spid="166"/>
                                        </p:tgtEl>
                                      </p:cBhvr>
                                    </p:animEffect>
                                  </p:childTnLst>
                                </p:cTn>
                              </p:par>
                              <p:par>
                                <p:cTn id="98" presetID="9" presetClass="entr" presetSubtype="0" fill="hold" nodeType="withEffect">
                                  <p:stCondLst>
                                    <p:cond delay="0"/>
                                  </p:stCondLst>
                                  <p:childTnLst>
                                    <p:set>
                                      <p:cBhvr>
                                        <p:cTn id="99" dur="1" fill="hold">
                                          <p:stCondLst>
                                            <p:cond delay="0"/>
                                          </p:stCondLst>
                                        </p:cTn>
                                        <p:tgtEl>
                                          <p:spTgt spid="150"/>
                                        </p:tgtEl>
                                        <p:attrNameLst>
                                          <p:attrName>style.visibility</p:attrName>
                                        </p:attrNameLst>
                                      </p:cBhvr>
                                      <p:to>
                                        <p:strVal val="visible"/>
                                      </p:to>
                                    </p:set>
                                    <p:animEffect transition="in" filter="dissolve">
                                      <p:cBhvr>
                                        <p:cTn id="100" dur="500"/>
                                        <p:tgtEl>
                                          <p:spTgt spid="150"/>
                                        </p:tgtEl>
                                      </p:cBhvr>
                                    </p:animEffect>
                                  </p:childTnLst>
                                </p:cTn>
                              </p:par>
                              <p:par>
                                <p:cTn id="101" presetID="22" presetClass="entr" presetSubtype="8" fill="hold" grpId="0" nodeType="withEffect">
                                  <p:stCondLst>
                                    <p:cond delay="0"/>
                                  </p:stCondLst>
                                  <p:childTnLst>
                                    <p:set>
                                      <p:cBhvr>
                                        <p:cTn id="102" dur="1" fill="hold">
                                          <p:stCondLst>
                                            <p:cond delay="0"/>
                                          </p:stCondLst>
                                        </p:cTn>
                                        <p:tgtEl>
                                          <p:spTgt spid="16"/>
                                        </p:tgtEl>
                                        <p:attrNameLst>
                                          <p:attrName>style.visibility</p:attrName>
                                        </p:attrNameLst>
                                      </p:cBhvr>
                                      <p:to>
                                        <p:strVal val="visible"/>
                                      </p:to>
                                    </p:set>
                                    <p:animEffect transition="in" filter="wipe(left)">
                                      <p:cBhvr>
                                        <p:cTn id="103" dur="1000"/>
                                        <p:tgtEl>
                                          <p:spTgt spid="16"/>
                                        </p:tgtEl>
                                      </p:cBhvr>
                                    </p:animEffect>
                                  </p:childTnLst>
                                </p:cTn>
                              </p:par>
                              <p:par>
                                <p:cTn id="104" presetID="22" presetClass="entr" presetSubtype="1" fill="hold" nodeType="withEffect">
                                  <p:stCondLst>
                                    <p:cond delay="0"/>
                                  </p:stCondLst>
                                  <p:childTnLst>
                                    <p:set>
                                      <p:cBhvr>
                                        <p:cTn id="105" dur="1" fill="hold">
                                          <p:stCondLst>
                                            <p:cond delay="0"/>
                                          </p:stCondLst>
                                        </p:cTn>
                                        <p:tgtEl>
                                          <p:spTgt spid="105"/>
                                        </p:tgtEl>
                                        <p:attrNameLst>
                                          <p:attrName>style.visibility</p:attrName>
                                        </p:attrNameLst>
                                      </p:cBhvr>
                                      <p:to>
                                        <p:strVal val="visible"/>
                                      </p:to>
                                    </p:set>
                                    <p:animEffect transition="in" filter="wipe(up)">
                                      <p:cBhvr>
                                        <p:cTn id="106" dur="1000"/>
                                        <p:tgtEl>
                                          <p:spTgt spid="105"/>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grpId="0" nodeType="clickEffect">
                                  <p:stCondLst>
                                    <p:cond delay="0"/>
                                  </p:stCondLst>
                                  <p:childTnLst>
                                    <p:set>
                                      <p:cBhvr>
                                        <p:cTn id="110" dur="1" fill="hold">
                                          <p:stCondLst>
                                            <p:cond delay="0"/>
                                          </p:stCondLst>
                                        </p:cTn>
                                        <p:tgtEl>
                                          <p:spTgt spid="17"/>
                                        </p:tgtEl>
                                        <p:attrNameLst>
                                          <p:attrName>style.visibility</p:attrName>
                                        </p:attrNameLst>
                                      </p:cBhvr>
                                      <p:to>
                                        <p:strVal val="visible"/>
                                      </p:to>
                                    </p:set>
                                    <p:animEffect transition="in" filter="wipe(left)">
                                      <p:cBhvr>
                                        <p:cTn id="111" dur="500"/>
                                        <p:tgtEl>
                                          <p:spTgt spid="17"/>
                                        </p:tgtEl>
                                      </p:cBhvr>
                                    </p:animEffect>
                                  </p:childTnLst>
                                </p:cTn>
                              </p:par>
                              <p:par>
                                <p:cTn id="112" presetID="22" presetClass="entr" presetSubtype="8" fill="hold" grpId="0" nodeType="withEffect">
                                  <p:stCondLst>
                                    <p:cond delay="0"/>
                                  </p:stCondLst>
                                  <p:childTnLst>
                                    <p:set>
                                      <p:cBhvr>
                                        <p:cTn id="113" dur="1" fill="hold">
                                          <p:stCondLst>
                                            <p:cond delay="0"/>
                                          </p:stCondLst>
                                        </p:cTn>
                                        <p:tgtEl>
                                          <p:spTgt spid="18"/>
                                        </p:tgtEl>
                                        <p:attrNameLst>
                                          <p:attrName>style.visibility</p:attrName>
                                        </p:attrNameLst>
                                      </p:cBhvr>
                                      <p:to>
                                        <p:strVal val="visible"/>
                                      </p:to>
                                    </p:set>
                                    <p:animEffect transition="in" filter="wipe(left)">
                                      <p:cBhvr>
                                        <p:cTn id="114" dur="500"/>
                                        <p:tgtEl>
                                          <p:spTgt spid="18"/>
                                        </p:tgtEl>
                                      </p:cBhvr>
                                    </p:animEffect>
                                  </p:childTnLst>
                                </p:cTn>
                              </p:par>
                              <p:par>
                                <p:cTn id="115" presetID="22" presetClass="entr" presetSubtype="8" fill="hold" grpId="0" nodeType="withEffect">
                                  <p:stCondLst>
                                    <p:cond delay="0"/>
                                  </p:stCondLst>
                                  <p:childTnLst>
                                    <p:set>
                                      <p:cBhvr>
                                        <p:cTn id="116" dur="1" fill="hold">
                                          <p:stCondLst>
                                            <p:cond delay="0"/>
                                          </p:stCondLst>
                                        </p:cTn>
                                        <p:tgtEl>
                                          <p:spTgt spid="19"/>
                                        </p:tgtEl>
                                        <p:attrNameLst>
                                          <p:attrName>style.visibility</p:attrName>
                                        </p:attrNameLst>
                                      </p:cBhvr>
                                      <p:to>
                                        <p:strVal val="visible"/>
                                      </p:to>
                                    </p:set>
                                    <p:animEffect transition="in" filter="wipe(left)">
                                      <p:cBhvr>
                                        <p:cTn id="117" dur="500"/>
                                        <p:tgtEl>
                                          <p:spTgt spid="19"/>
                                        </p:tgtEl>
                                      </p:cBhvr>
                                    </p:animEffect>
                                  </p:childTnLst>
                                </p:cTn>
                              </p:par>
                              <p:par>
                                <p:cTn id="118" presetID="22" presetClass="entr" presetSubtype="8" fill="hold" grpId="0" nodeType="withEffect">
                                  <p:stCondLst>
                                    <p:cond delay="0"/>
                                  </p:stCondLst>
                                  <p:childTnLst>
                                    <p:set>
                                      <p:cBhvr>
                                        <p:cTn id="119" dur="1" fill="hold">
                                          <p:stCondLst>
                                            <p:cond delay="0"/>
                                          </p:stCondLst>
                                        </p:cTn>
                                        <p:tgtEl>
                                          <p:spTgt spid="20"/>
                                        </p:tgtEl>
                                        <p:attrNameLst>
                                          <p:attrName>style.visibility</p:attrName>
                                        </p:attrNameLst>
                                      </p:cBhvr>
                                      <p:to>
                                        <p:strVal val="visible"/>
                                      </p:to>
                                    </p:set>
                                    <p:animEffect transition="in" filter="wipe(left)">
                                      <p:cBhvr>
                                        <p:cTn id="120" dur="500"/>
                                        <p:tgtEl>
                                          <p:spTgt spid="20"/>
                                        </p:tgtEl>
                                      </p:cBhvr>
                                    </p:animEffect>
                                  </p:childTnLst>
                                </p:cTn>
                              </p:par>
                              <p:par>
                                <p:cTn id="121" presetID="22" presetClass="entr" presetSubtype="1" fill="hold" nodeType="withEffect">
                                  <p:stCondLst>
                                    <p:cond delay="0"/>
                                  </p:stCondLst>
                                  <p:childTnLst>
                                    <p:set>
                                      <p:cBhvr>
                                        <p:cTn id="122" dur="1" fill="hold">
                                          <p:stCondLst>
                                            <p:cond delay="0"/>
                                          </p:stCondLst>
                                        </p:cTn>
                                        <p:tgtEl>
                                          <p:spTgt spid="106"/>
                                        </p:tgtEl>
                                        <p:attrNameLst>
                                          <p:attrName>style.visibility</p:attrName>
                                        </p:attrNameLst>
                                      </p:cBhvr>
                                      <p:to>
                                        <p:strVal val="visible"/>
                                      </p:to>
                                    </p:set>
                                    <p:animEffect transition="in" filter="wipe(up)">
                                      <p:cBhvr>
                                        <p:cTn id="123" dur="500"/>
                                        <p:tgtEl>
                                          <p:spTgt spid="106"/>
                                        </p:tgtEl>
                                      </p:cBhvr>
                                    </p:animEffect>
                                  </p:childTnLst>
                                </p:cTn>
                              </p:par>
                              <p:par>
                                <p:cTn id="124" presetID="22" presetClass="entr" presetSubtype="1" fill="hold" nodeType="withEffect">
                                  <p:stCondLst>
                                    <p:cond delay="0"/>
                                  </p:stCondLst>
                                  <p:childTnLst>
                                    <p:set>
                                      <p:cBhvr>
                                        <p:cTn id="125" dur="1" fill="hold">
                                          <p:stCondLst>
                                            <p:cond delay="0"/>
                                          </p:stCondLst>
                                        </p:cTn>
                                        <p:tgtEl>
                                          <p:spTgt spid="107"/>
                                        </p:tgtEl>
                                        <p:attrNameLst>
                                          <p:attrName>style.visibility</p:attrName>
                                        </p:attrNameLst>
                                      </p:cBhvr>
                                      <p:to>
                                        <p:strVal val="visible"/>
                                      </p:to>
                                    </p:set>
                                    <p:animEffect transition="in" filter="wipe(up)">
                                      <p:cBhvr>
                                        <p:cTn id="126" dur="500"/>
                                        <p:tgtEl>
                                          <p:spTgt spid="107"/>
                                        </p:tgtEl>
                                      </p:cBhvr>
                                    </p:animEffect>
                                  </p:childTnLst>
                                </p:cTn>
                              </p:par>
                              <p:par>
                                <p:cTn id="127" presetID="22" presetClass="entr" presetSubtype="1" fill="hold" nodeType="withEffect">
                                  <p:stCondLst>
                                    <p:cond delay="0"/>
                                  </p:stCondLst>
                                  <p:childTnLst>
                                    <p:set>
                                      <p:cBhvr>
                                        <p:cTn id="128" dur="1" fill="hold">
                                          <p:stCondLst>
                                            <p:cond delay="0"/>
                                          </p:stCondLst>
                                        </p:cTn>
                                        <p:tgtEl>
                                          <p:spTgt spid="108"/>
                                        </p:tgtEl>
                                        <p:attrNameLst>
                                          <p:attrName>style.visibility</p:attrName>
                                        </p:attrNameLst>
                                      </p:cBhvr>
                                      <p:to>
                                        <p:strVal val="visible"/>
                                      </p:to>
                                    </p:set>
                                    <p:animEffect transition="in" filter="wipe(up)">
                                      <p:cBhvr>
                                        <p:cTn id="129" dur="500"/>
                                        <p:tgtEl>
                                          <p:spTgt spid="108"/>
                                        </p:tgtEl>
                                      </p:cBhvr>
                                    </p:animEffect>
                                  </p:childTnLst>
                                </p:cTn>
                              </p:par>
                              <p:par>
                                <p:cTn id="130" presetID="22" presetClass="entr" presetSubtype="1" fill="hold" nodeType="withEffect">
                                  <p:stCondLst>
                                    <p:cond delay="0"/>
                                  </p:stCondLst>
                                  <p:childTnLst>
                                    <p:set>
                                      <p:cBhvr>
                                        <p:cTn id="131" dur="1" fill="hold">
                                          <p:stCondLst>
                                            <p:cond delay="0"/>
                                          </p:stCondLst>
                                        </p:cTn>
                                        <p:tgtEl>
                                          <p:spTgt spid="109"/>
                                        </p:tgtEl>
                                        <p:attrNameLst>
                                          <p:attrName>style.visibility</p:attrName>
                                        </p:attrNameLst>
                                      </p:cBhvr>
                                      <p:to>
                                        <p:strVal val="visible"/>
                                      </p:to>
                                    </p:set>
                                    <p:animEffect transition="in" filter="wipe(up)">
                                      <p:cBhvr>
                                        <p:cTn id="132" dur="500"/>
                                        <p:tgtEl>
                                          <p:spTgt spid="109"/>
                                        </p:tgtEl>
                                      </p:cBhvr>
                                    </p:animEffect>
                                  </p:childTnLst>
                                </p:cTn>
                              </p:par>
                              <p:par>
                                <p:cTn id="133" presetID="9" presetClass="entr" presetSubtype="0" fill="hold" nodeType="withEffect">
                                  <p:stCondLst>
                                    <p:cond delay="0"/>
                                  </p:stCondLst>
                                  <p:childTnLst>
                                    <p:set>
                                      <p:cBhvr>
                                        <p:cTn id="134" dur="1" fill="hold">
                                          <p:stCondLst>
                                            <p:cond delay="0"/>
                                          </p:stCondLst>
                                        </p:cTn>
                                        <p:tgtEl>
                                          <p:spTgt spid="174"/>
                                        </p:tgtEl>
                                        <p:attrNameLst>
                                          <p:attrName>style.visibility</p:attrName>
                                        </p:attrNameLst>
                                      </p:cBhvr>
                                      <p:to>
                                        <p:strVal val="visible"/>
                                      </p:to>
                                    </p:set>
                                    <p:animEffect transition="in" filter="dissolve">
                                      <p:cBhvr>
                                        <p:cTn id="135" dur="500"/>
                                        <p:tgtEl>
                                          <p:spTgt spid="174"/>
                                        </p:tgtEl>
                                      </p:cBhvr>
                                    </p:animEffect>
                                  </p:childTnLst>
                                </p:cTn>
                              </p:par>
                              <p:par>
                                <p:cTn id="136" presetID="9" presetClass="entr" presetSubtype="0" fill="hold" nodeType="withEffect">
                                  <p:stCondLst>
                                    <p:cond delay="0"/>
                                  </p:stCondLst>
                                  <p:childTnLst>
                                    <p:set>
                                      <p:cBhvr>
                                        <p:cTn id="137" dur="1" fill="hold">
                                          <p:stCondLst>
                                            <p:cond delay="0"/>
                                          </p:stCondLst>
                                        </p:cTn>
                                        <p:tgtEl>
                                          <p:spTgt spid="182"/>
                                        </p:tgtEl>
                                        <p:attrNameLst>
                                          <p:attrName>style.visibility</p:attrName>
                                        </p:attrNameLst>
                                      </p:cBhvr>
                                      <p:to>
                                        <p:strVal val="visible"/>
                                      </p:to>
                                    </p:set>
                                    <p:animEffect transition="in" filter="dissolve">
                                      <p:cBhvr>
                                        <p:cTn id="138" dur="500"/>
                                        <p:tgtEl>
                                          <p:spTgt spid="182"/>
                                        </p:tgtEl>
                                      </p:cBhvr>
                                    </p:animEffect>
                                  </p:childTnLst>
                                </p:cTn>
                              </p:par>
                              <p:par>
                                <p:cTn id="139" presetID="9" presetClass="entr" presetSubtype="0" fill="hold" nodeType="withEffect">
                                  <p:stCondLst>
                                    <p:cond delay="0"/>
                                  </p:stCondLst>
                                  <p:childTnLst>
                                    <p:set>
                                      <p:cBhvr>
                                        <p:cTn id="140" dur="1" fill="hold">
                                          <p:stCondLst>
                                            <p:cond delay="0"/>
                                          </p:stCondLst>
                                        </p:cTn>
                                        <p:tgtEl>
                                          <p:spTgt spid="190"/>
                                        </p:tgtEl>
                                        <p:attrNameLst>
                                          <p:attrName>style.visibility</p:attrName>
                                        </p:attrNameLst>
                                      </p:cBhvr>
                                      <p:to>
                                        <p:strVal val="visible"/>
                                      </p:to>
                                    </p:set>
                                    <p:animEffect transition="in" filter="dissolve">
                                      <p:cBhvr>
                                        <p:cTn id="141" dur="500"/>
                                        <p:tgtEl>
                                          <p:spTgt spid="190"/>
                                        </p:tgtEl>
                                      </p:cBhvr>
                                    </p:animEffect>
                                  </p:childTnLst>
                                </p:cTn>
                              </p:par>
                              <p:par>
                                <p:cTn id="142" presetID="9" presetClass="entr" presetSubtype="0" fill="hold" nodeType="withEffect">
                                  <p:stCondLst>
                                    <p:cond delay="0"/>
                                  </p:stCondLst>
                                  <p:childTnLst>
                                    <p:set>
                                      <p:cBhvr>
                                        <p:cTn id="143" dur="1" fill="hold">
                                          <p:stCondLst>
                                            <p:cond delay="0"/>
                                          </p:stCondLst>
                                        </p:cTn>
                                        <p:tgtEl>
                                          <p:spTgt spid="198"/>
                                        </p:tgtEl>
                                        <p:attrNameLst>
                                          <p:attrName>style.visibility</p:attrName>
                                        </p:attrNameLst>
                                      </p:cBhvr>
                                      <p:to>
                                        <p:strVal val="visible"/>
                                      </p:to>
                                    </p:set>
                                    <p:animEffect transition="in" filter="dissolve">
                                      <p:cBhvr>
                                        <p:cTn id="144" dur="500"/>
                                        <p:tgtEl>
                                          <p:spTgt spid="198"/>
                                        </p:tgtEl>
                                      </p:cBhvr>
                                    </p:animEffect>
                                  </p:childTnLst>
                                </p:cTn>
                              </p:par>
                              <p:par>
                                <p:cTn id="145" presetID="9" presetClass="entr" presetSubtype="0" fill="hold" nodeType="withEffect">
                                  <p:stCondLst>
                                    <p:cond delay="0"/>
                                  </p:stCondLst>
                                  <p:childTnLst>
                                    <p:set>
                                      <p:cBhvr>
                                        <p:cTn id="146" dur="1" fill="hold">
                                          <p:stCondLst>
                                            <p:cond delay="0"/>
                                          </p:stCondLst>
                                        </p:cTn>
                                        <p:tgtEl>
                                          <p:spTgt spid="206"/>
                                        </p:tgtEl>
                                        <p:attrNameLst>
                                          <p:attrName>style.visibility</p:attrName>
                                        </p:attrNameLst>
                                      </p:cBhvr>
                                      <p:to>
                                        <p:strVal val="visible"/>
                                      </p:to>
                                    </p:set>
                                    <p:animEffect transition="in" filter="dissolve">
                                      <p:cBhvr>
                                        <p:cTn id="147" dur="500"/>
                                        <p:tgtEl>
                                          <p:spTgt spid="206"/>
                                        </p:tgtEl>
                                      </p:cBhvr>
                                    </p:animEffect>
                                  </p:childTnLst>
                                </p:cTn>
                              </p:par>
                              <p:par>
                                <p:cTn id="148" presetID="9" presetClass="entr" presetSubtype="0" fill="hold" nodeType="withEffect">
                                  <p:stCondLst>
                                    <p:cond delay="0"/>
                                  </p:stCondLst>
                                  <p:childTnLst>
                                    <p:set>
                                      <p:cBhvr>
                                        <p:cTn id="149" dur="1" fill="hold">
                                          <p:stCondLst>
                                            <p:cond delay="0"/>
                                          </p:stCondLst>
                                        </p:cTn>
                                        <p:tgtEl>
                                          <p:spTgt spid="214"/>
                                        </p:tgtEl>
                                        <p:attrNameLst>
                                          <p:attrName>style.visibility</p:attrName>
                                        </p:attrNameLst>
                                      </p:cBhvr>
                                      <p:to>
                                        <p:strVal val="visible"/>
                                      </p:to>
                                    </p:set>
                                    <p:animEffect transition="in" filter="dissolve">
                                      <p:cBhvr>
                                        <p:cTn id="150" dur="500"/>
                                        <p:tgtEl>
                                          <p:spTgt spid="214"/>
                                        </p:tgtEl>
                                      </p:cBhvr>
                                    </p:animEffect>
                                  </p:childTnLst>
                                </p:cTn>
                              </p:par>
                              <p:par>
                                <p:cTn id="151" presetID="9" presetClass="entr" presetSubtype="0" fill="hold" nodeType="withEffect">
                                  <p:stCondLst>
                                    <p:cond delay="0"/>
                                  </p:stCondLst>
                                  <p:childTnLst>
                                    <p:set>
                                      <p:cBhvr>
                                        <p:cTn id="152" dur="1" fill="hold">
                                          <p:stCondLst>
                                            <p:cond delay="0"/>
                                          </p:stCondLst>
                                        </p:cTn>
                                        <p:tgtEl>
                                          <p:spTgt spid="222"/>
                                        </p:tgtEl>
                                        <p:attrNameLst>
                                          <p:attrName>style.visibility</p:attrName>
                                        </p:attrNameLst>
                                      </p:cBhvr>
                                      <p:to>
                                        <p:strVal val="visible"/>
                                      </p:to>
                                    </p:set>
                                    <p:animEffect transition="in" filter="dissolve">
                                      <p:cBhvr>
                                        <p:cTn id="153" dur="500"/>
                                        <p:tgtEl>
                                          <p:spTgt spid="222"/>
                                        </p:tgtEl>
                                      </p:cBhvr>
                                    </p:animEffect>
                                  </p:childTnLst>
                                </p:cTn>
                              </p:par>
                              <p:par>
                                <p:cTn id="154" presetID="9" presetClass="entr" presetSubtype="0" fill="hold" nodeType="withEffect">
                                  <p:stCondLst>
                                    <p:cond delay="0"/>
                                  </p:stCondLst>
                                  <p:childTnLst>
                                    <p:set>
                                      <p:cBhvr>
                                        <p:cTn id="155" dur="1" fill="hold">
                                          <p:stCondLst>
                                            <p:cond delay="0"/>
                                          </p:stCondLst>
                                        </p:cTn>
                                        <p:tgtEl>
                                          <p:spTgt spid="230"/>
                                        </p:tgtEl>
                                        <p:attrNameLst>
                                          <p:attrName>style.visibility</p:attrName>
                                        </p:attrNameLst>
                                      </p:cBhvr>
                                      <p:to>
                                        <p:strVal val="visible"/>
                                      </p:to>
                                    </p:set>
                                    <p:animEffect transition="in" filter="dissolve">
                                      <p:cBhvr>
                                        <p:cTn id="156" dur="500"/>
                                        <p:tgtEl>
                                          <p:spTgt spid="230"/>
                                        </p:tgtEl>
                                      </p:cBhvr>
                                    </p:animEffect>
                                  </p:childTnLst>
                                </p:cTn>
                              </p:par>
                              <p:par>
                                <p:cTn id="157" presetID="9" presetClass="entr" presetSubtype="0" fill="hold" nodeType="withEffect">
                                  <p:stCondLst>
                                    <p:cond delay="0"/>
                                  </p:stCondLst>
                                  <p:childTnLst>
                                    <p:set>
                                      <p:cBhvr>
                                        <p:cTn id="158" dur="1" fill="hold">
                                          <p:stCondLst>
                                            <p:cond delay="0"/>
                                          </p:stCondLst>
                                        </p:cTn>
                                        <p:tgtEl>
                                          <p:spTgt spid="238"/>
                                        </p:tgtEl>
                                        <p:attrNameLst>
                                          <p:attrName>style.visibility</p:attrName>
                                        </p:attrNameLst>
                                      </p:cBhvr>
                                      <p:to>
                                        <p:strVal val="visible"/>
                                      </p:to>
                                    </p:set>
                                    <p:animEffect transition="in" filter="dissolve">
                                      <p:cBhvr>
                                        <p:cTn id="159" dur="500"/>
                                        <p:tgtEl>
                                          <p:spTgt spid="238"/>
                                        </p:tgtEl>
                                      </p:cBhvr>
                                    </p:animEffect>
                                  </p:childTnLst>
                                </p:cTn>
                              </p:par>
                              <p:par>
                                <p:cTn id="160" presetID="9" presetClass="entr" presetSubtype="0" fill="hold" nodeType="withEffect">
                                  <p:stCondLst>
                                    <p:cond delay="0"/>
                                  </p:stCondLst>
                                  <p:childTnLst>
                                    <p:set>
                                      <p:cBhvr>
                                        <p:cTn id="161" dur="1" fill="hold">
                                          <p:stCondLst>
                                            <p:cond delay="0"/>
                                          </p:stCondLst>
                                        </p:cTn>
                                        <p:tgtEl>
                                          <p:spTgt spid="246"/>
                                        </p:tgtEl>
                                        <p:attrNameLst>
                                          <p:attrName>style.visibility</p:attrName>
                                        </p:attrNameLst>
                                      </p:cBhvr>
                                      <p:to>
                                        <p:strVal val="visible"/>
                                      </p:to>
                                    </p:set>
                                    <p:animEffect transition="in" filter="dissolve">
                                      <p:cBhvr>
                                        <p:cTn id="162" dur="500"/>
                                        <p:tgtEl>
                                          <p:spTgt spid="246"/>
                                        </p:tgtEl>
                                      </p:cBhvr>
                                    </p:animEffect>
                                  </p:childTnLst>
                                </p:cTn>
                              </p:par>
                              <p:par>
                                <p:cTn id="163" presetID="9" presetClass="entr" presetSubtype="0" fill="hold" nodeType="withEffect">
                                  <p:stCondLst>
                                    <p:cond delay="0"/>
                                  </p:stCondLst>
                                  <p:childTnLst>
                                    <p:set>
                                      <p:cBhvr>
                                        <p:cTn id="164" dur="1" fill="hold">
                                          <p:stCondLst>
                                            <p:cond delay="0"/>
                                          </p:stCondLst>
                                        </p:cTn>
                                        <p:tgtEl>
                                          <p:spTgt spid="254"/>
                                        </p:tgtEl>
                                        <p:attrNameLst>
                                          <p:attrName>style.visibility</p:attrName>
                                        </p:attrNameLst>
                                      </p:cBhvr>
                                      <p:to>
                                        <p:strVal val="visible"/>
                                      </p:to>
                                    </p:set>
                                    <p:animEffect transition="in" filter="dissolve">
                                      <p:cBhvr>
                                        <p:cTn id="165" dur="500"/>
                                        <p:tgtEl>
                                          <p:spTgt spid="254"/>
                                        </p:tgtEl>
                                      </p:cBhvr>
                                    </p:animEffect>
                                  </p:childTnLst>
                                </p:cTn>
                              </p:par>
                              <p:par>
                                <p:cTn id="166" presetID="9" presetClass="entr" presetSubtype="0" fill="hold" nodeType="withEffect">
                                  <p:stCondLst>
                                    <p:cond delay="0"/>
                                  </p:stCondLst>
                                  <p:childTnLst>
                                    <p:set>
                                      <p:cBhvr>
                                        <p:cTn id="167" dur="1" fill="hold">
                                          <p:stCondLst>
                                            <p:cond delay="0"/>
                                          </p:stCondLst>
                                        </p:cTn>
                                        <p:tgtEl>
                                          <p:spTgt spid="262"/>
                                        </p:tgtEl>
                                        <p:attrNameLst>
                                          <p:attrName>style.visibility</p:attrName>
                                        </p:attrNameLst>
                                      </p:cBhvr>
                                      <p:to>
                                        <p:strVal val="visible"/>
                                      </p:to>
                                    </p:set>
                                    <p:animEffect transition="in" filter="dissolve">
                                      <p:cBhvr>
                                        <p:cTn id="168" dur="500"/>
                                        <p:tgtEl>
                                          <p:spTgt spid="262"/>
                                        </p:tgtEl>
                                      </p:cBhvr>
                                    </p:animEffect>
                                  </p:childTnLst>
                                </p:cTn>
                              </p:par>
                              <p:par>
                                <p:cTn id="169" presetID="9" presetClass="entr" presetSubtype="0" fill="hold" nodeType="withEffect">
                                  <p:stCondLst>
                                    <p:cond delay="0"/>
                                  </p:stCondLst>
                                  <p:childTnLst>
                                    <p:set>
                                      <p:cBhvr>
                                        <p:cTn id="170" dur="1" fill="hold">
                                          <p:stCondLst>
                                            <p:cond delay="0"/>
                                          </p:stCondLst>
                                        </p:cTn>
                                        <p:tgtEl>
                                          <p:spTgt spid="270"/>
                                        </p:tgtEl>
                                        <p:attrNameLst>
                                          <p:attrName>style.visibility</p:attrName>
                                        </p:attrNameLst>
                                      </p:cBhvr>
                                      <p:to>
                                        <p:strVal val="visible"/>
                                      </p:to>
                                    </p:set>
                                    <p:animEffect transition="in" filter="dissolve">
                                      <p:cBhvr>
                                        <p:cTn id="171" dur="500"/>
                                        <p:tgtEl>
                                          <p:spTgt spid="270"/>
                                        </p:tgtEl>
                                      </p:cBhvr>
                                    </p:animEffect>
                                  </p:childTnLst>
                                </p:cTn>
                              </p:par>
                              <p:par>
                                <p:cTn id="172" presetID="9" presetClass="entr" presetSubtype="0" fill="hold" nodeType="withEffect">
                                  <p:stCondLst>
                                    <p:cond delay="0"/>
                                  </p:stCondLst>
                                  <p:childTnLst>
                                    <p:set>
                                      <p:cBhvr>
                                        <p:cTn id="173" dur="1" fill="hold">
                                          <p:stCondLst>
                                            <p:cond delay="0"/>
                                          </p:stCondLst>
                                        </p:cTn>
                                        <p:tgtEl>
                                          <p:spTgt spid="278"/>
                                        </p:tgtEl>
                                        <p:attrNameLst>
                                          <p:attrName>style.visibility</p:attrName>
                                        </p:attrNameLst>
                                      </p:cBhvr>
                                      <p:to>
                                        <p:strVal val="visible"/>
                                      </p:to>
                                    </p:set>
                                    <p:animEffect transition="in" filter="dissolve">
                                      <p:cBhvr>
                                        <p:cTn id="174" dur="500"/>
                                        <p:tgtEl>
                                          <p:spTgt spid="278"/>
                                        </p:tgtEl>
                                      </p:cBhvr>
                                    </p:animEffect>
                                  </p:childTnLst>
                                </p:cTn>
                              </p:par>
                              <p:par>
                                <p:cTn id="175" presetID="9" presetClass="entr" presetSubtype="0" fill="hold" nodeType="withEffect">
                                  <p:stCondLst>
                                    <p:cond delay="0"/>
                                  </p:stCondLst>
                                  <p:childTnLst>
                                    <p:set>
                                      <p:cBhvr>
                                        <p:cTn id="176" dur="1" fill="hold">
                                          <p:stCondLst>
                                            <p:cond delay="0"/>
                                          </p:stCondLst>
                                        </p:cTn>
                                        <p:tgtEl>
                                          <p:spTgt spid="286"/>
                                        </p:tgtEl>
                                        <p:attrNameLst>
                                          <p:attrName>style.visibility</p:attrName>
                                        </p:attrNameLst>
                                      </p:cBhvr>
                                      <p:to>
                                        <p:strVal val="visible"/>
                                      </p:to>
                                    </p:set>
                                    <p:animEffect transition="in" filter="dissolve">
                                      <p:cBhvr>
                                        <p:cTn id="177" dur="500"/>
                                        <p:tgtEl>
                                          <p:spTgt spid="286"/>
                                        </p:tgtEl>
                                      </p:cBhvr>
                                    </p:animEffect>
                                  </p:childTnLst>
                                </p:cTn>
                              </p:par>
                              <p:par>
                                <p:cTn id="178" presetID="9" presetClass="entr" presetSubtype="0" fill="hold" nodeType="withEffect">
                                  <p:stCondLst>
                                    <p:cond delay="0"/>
                                  </p:stCondLst>
                                  <p:childTnLst>
                                    <p:set>
                                      <p:cBhvr>
                                        <p:cTn id="179" dur="1" fill="hold">
                                          <p:stCondLst>
                                            <p:cond delay="0"/>
                                          </p:stCondLst>
                                        </p:cTn>
                                        <p:tgtEl>
                                          <p:spTgt spid="294"/>
                                        </p:tgtEl>
                                        <p:attrNameLst>
                                          <p:attrName>style.visibility</p:attrName>
                                        </p:attrNameLst>
                                      </p:cBhvr>
                                      <p:to>
                                        <p:strVal val="visible"/>
                                      </p:to>
                                    </p:set>
                                    <p:animEffect transition="in" filter="dissolve">
                                      <p:cBhvr>
                                        <p:cTn id="180" dur="500"/>
                                        <p:tgtEl>
                                          <p:spTgt spid="294"/>
                                        </p:tgtEl>
                                      </p:cBhvr>
                                    </p:animEffect>
                                  </p:childTnLst>
                                </p:cTn>
                              </p:par>
                              <p:par>
                                <p:cTn id="181" presetID="9" presetClass="entr" presetSubtype="0" fill="hold" nodeType="withEffect">
                                  <p:stCondLst>
                                    <p:cond delay="0"/>
                                  </p:stCondLst>
                                  <p:childTnLst>
                                    <p:set>
                                      <p:cBhvr>
                                        <p:cTn id="182" dur="1" fill="hold">
                                          <p:stCondLst>
                                            <p:cond delay="0"/>
                                          </p:stCondLst>
                                        </p:cTn>
                                        <p:tgtEl>
                                          <p:spTgt spid="302"/>
                                        </p:tgtEl>
                                        <p:attrNameLst>
                                          <p:attrName>style.visibility</p:attrName>
                                        </p:attrNameLst>
                                      </p:cBhvr>
                                      <p:to>
                                        <p:strVal val="visible"/>
                                      </p:to>
                                    </p:set>
                                    <p:animEffect transition="in" filter="dissolve">
                                      <p:cBhvr>
                                        <p:cTn id="183" dur="500"/>
                                        <p:tgtEl>
                                          <p:spTgt spid="302"/>
                                        </p:tgtEl>
                                      </p:cBhvr>
                                    </p:animEffect>
                                  </p:childTnLst>
                                </p:cTn>
                              </p:par>
                              <p:par>
                                <p:cTn id="184" presetID="9" presetClass="entr" presetSubtype="0" fill="hold" nodeType="withEffect">
                                  <p:stCondLst>
                                    <p:cond delay="0"/>
                                  </p:stCondLst>
                                  <p:childTnLst>
                                    <p:set>
                                      <p:cBhvr>
                                        <p:cTn id="185" dur="1" fill="hold">
                                          <p:stCondLst>
                                            <p:cond delay="0"/>
                                          </p:stCondLst>
                                        </p:cTn>
                                        <p:tgtEl>
                                          <p:spTgt spid="310"/>
                                        </p:tgtEl>
                                        <p:attrNameLst>
                                          <p:attrName>style.visibility</p:attrName>
                                        </p:attrNameLst>
                                      </p:cBhvr>
                                      <p:to>
                                        <p:strVal val="visible"/>
                                      </p:to>
                                    </p:set>
                                    <p:animEffect transition="in" filter="dissolve">
                                      <p:cBhvr>
                                        <p:cTn id="186" dur="500"/>
                                        <p:tgtEl>
                                          <p:spTgt spid="310"/>
                                        </p:tgtEl>
                                      </p:cBhvr>
                                    </p:animEffect>
                                  </p:childTnLst>
                                </p:cTn>
                              </p:par>
                              <p:par>
                                <p:cTn id="187" presetID="9" presetClass="entr" presetSubtype="0" fill="hold" nodeType="withEffect">
                                  <p:stCondLst>
                                    <p:cond delay="0"/>
                                  </p:stCondLst>
                                  <p:childTnLst>
                                    <p:set>
                                      <p:cBhvr>
                                        <p:cTn id="188" dur="1" fill="hold">
                                          <p:stCondLst>
                                            <p:cond delay="0"/>
                                          </p:stCondLst>
                                        </p:cTn>
                                        <p:tgtEl>
                                          <p:spTgt spid="318"/>
                                        </p:tgtEl>
                                        <p:attrNameLst>
                                          <p:attrName>style.visibility</p:attrName>
                                        </p:attrNameLst>
                                      </p:cBhvr>
                                      <p:to>
                                        <p:strVal val="visible"/>
                                      </p:to>
                                    </p:set>
                                    <p:animEffect transition="in" filter="dissolve">
                                      <p:cBhvr>
                                        <p:cTn id="189" dur="500"/>
                                        <p:tgtEl>
                                          <p:spTgt spid="318"/>
                                        </p:tgtEl>
                                      </p:cBhvr>
                                    </p:animEffect>
                                  </p:childTnLst>
                                </p:cTn>
                              </p:par>
                              <p:par>
                                <p:cTn id="190" presetID="9" presetClass="entr" presetSubtype="0" fill="hold" nodeType="withEffect">
                                  <p:stCondLst>
                                    <p:cond delay="0"/>
                                  </p:stCondLst>
                                  <p:childTnLst>
                                    <p:set>
                                      <p:cBhvr>
                                        <p:cTn id="191" dur="1" fill="hold">
                                          <p:stCondLst>
                                            <p:cond delay="0"/>
                                          </p:stCondLst>
                                        </p:cTn>
                                        <p:tgtEl>
                                          <p:spTgt spid="326"/>
                                        </p:tgtEl>
                                        <p:attrNameLst>
                                          <p:attrName>style.visibility</p:attrName>
                                        </p:attrNameLst>
                                      </p:cBhvr>
                                      <p:to>
                                        <p:strVal val="visible"/>
                                      </p:to>
                                    </p:set>
                                    <p:animEffect transition="in" filter="dissolve">
                                      <p:cBhvr>
                                        <p:cTn id="192" dur="500"/>
                                        <p:tgtEl>
                                          <p:spTgt spid="326"/>
                                        </p:tgtEl>
                                      </p:cBhvr>
                                    </p:animEffect>
                                  </p:childTnLst>
                                </p:cTn>
                              </p:par>
                              <p:par>
                                <p:cTn id="193" presetID="9" presetClass="entr" presetSubtype="0" fill="hold" nodeType="withEffect">
                                  <p:stCondLst>
                                    <p:cond delay="0"/>
                                  </p:stCondLst>
                                  <p:childTnLst>
                                    <p:set>
                                      <p:cBhvr>
                                        <p:cTn id="194" dur="1" fill="hold">
                                          <p:stCondLst>
                                            <p:cond delay="0"/>
                                          </p:stCondLst>
                                        </p:cTn>
                                        <p:tgtEl>
                                          <p:spTgt spid="334"/>
                                        </p:tgtEl>
                                        <p:attrNameLst>
                                          <p:attrName>style.visibility</p:attrName>
                                        </p:attrNameLst>
                                      </p:cBhvr>
                                      <p:to>
                                        <p:strVal val="visible"/>
                                      </p:to>
                                    </p:set>
                                    <p:animEffect transition="in" filter="dissolve">
                                      <p:cBhvr>
                                        <p:cTn id="195" dur="500"/>
                                        <p:tgtEl>
                                          <p:spTgt spid="334"/>
                                        </p:tgtEl>
                                      </p:cBhvr>
                                    </p:animEffect>
                                  </p:childTnLst>
                                </p:cTn>
                              </p:par>
                              <p:par>
                                <p:cTn id="196" presetID="9" presetClass="entr" presetSubtype="0" fill="hold" nodeType="withEffect">
                                  <p:stCondLst>
                                    <p:cond delay="0"/>
                                  </p:stCondLst>
                                  <p:childTnLst>
                                    <p:set>
                                      <p:cBhvr>
                                        <p:cTn id="197" dur="1" fill="hold">
                                          <p:stCondLst>
                                            <p:cond delay="0"/>
                                          </p:stCondLst>
                                        </p:cTn>
                                        <p:tgtEl>
                                          <p:spTgt spid="342"/>
                                        </p:tgtEl>
                                        <p:attrNameLst>
                                          <p:attrName>style.visibility</p:attrName>
                                        </p:attrNameLst>
                                      </p:cBhvr>
                                      <p:to>
                                        <p:strVal val="visible"/>
                                      </p:to>
                                    </p:set>
                                    <p:animEffect transition="in" filter="dissolve">
                                      <p:cBhvr>
                                        <p:cTn id="198" dur="500"/>
                                        <p:tgtEl>
                                          <p:spTgt spid="342"/>
                                        </p:tgtEl>
                                      </p:cBhvr>
                                    </p:animEffect>
                                  </p:childTnLst>
                                </p:cTn>
                              </p:par>
                              <p:par>
                                <p:cTn id="199" presetID="9" presetClass="entr" presetSubtype="0" fill="hold" nodeType="withEffect">
                                  <p:stCondLst>
                                    <p:cond delay="0"/>
                                  </p:stCondLst>
                                  <p:childTnLst>
                                    <p:set>
                                      <p:cBhvr>
                                        <p:cTn id="200" dur="1" fill="hold">
                                          <p:stCondLst>
                                            <p:cond delay="0"/>
                                          </p:stCondLst>
                                        </p:cTn>
                                        <p:tgtEl>
                                          <p:spTgt spid="350"/>
                                        </p:tgtEl>
                                        <p:attrNameLst>
                                          <p:attrName>style.visibility</p:attrName>
                                        </p:attrNameLst>
                                      </p:cBhvr>
                                      <p:to>
                                        <p:strVal val="visible"/>
                                      </p:to>
                                    </p:set>
                                    <p:animEffect transition="in" filter="dissolve">
                                      <p:cBhvr>
                                        <p:cTn id="201" dur="500"/>
                                        <p:tgtEl>
                                          <p:spTgt spid="350"/>
                                        </p:tgtEl>
                                      </p:cBhvr>
                                    </p:animEffect>
                                  </p:childTnLst>
                                </p:cTn>
                              </p:par>
                              <p:par>
                                <p:cTn id="202" presetID="9" presetClass="entr" presetSubtype="0" fill="hold" nodeType="withEffect">
                                  <p:stCondLst>
                                    <p:cond delay="0"/>
                                  </p:stCondLst>
                                  <p:childTnLst>
                                    <p:set>
                                      <p:cBhvr>
                                        <p:cTn id="203" dur="1" fill="hold">
                                          <p:stCondLst>
                                            <p:cond delay="0"/>
                                          </p:stCondLst>
                                        </p:cTn>
                                        <p:tgtEl>
                                          <p:spTgt spid="358"/>
                                        </p:tgtEl>
                                        <p:attrNameLst>
                                          <p:attrName>style.visibility</p:attrName>
                                        </p:attrNameLst>
                                      </p:cBhvr>
                                      <p:to>
                                        <p:strVal val="visible"/>
                                      </p:to>
                                    </p:set>
                                    <p:animEffect transition="in" filter="dissolve">
                                      <p:cBhvr>
                                        <p:cTn id="204" dur="500"/>
                                        <p:tgtEl>
                                          <p:spTgt spid="358"/>
                                        </p:tgtEl>
                                      </p:cBhvr>
                                    </p:animEffect>
                                  </p:childTnLst>
                                </p:cTn>
                              </p:par>
                              <p:par>
                                <p:cTn id="205" presetID="9" presetClass="entr" presetSubtype="0" fill="hold" nodeType="withEffect">
                                  <p:stCondLst>
                                    <p:cond delay="0"/>
                                  </p:stCondLst>
                                  <p:childTnLst>
                                    <p:set>
                                      <p:cBhvr>
                                        <p:cTn id="206" dur="1" fill="hold">
                                          <p:stCondLst>
                                            <p:cond delay="0"/>
                                          </p:stCondLst>
                                        </p:cTn>
                                        <p:tgtEl>
                                          <p:spTgt spid="366"/>
                                        </p:tgtEl>
                                        <p:attrNameLst>
                                          <p:attrName>style.visibility</p:attrName>
                                        </p:attrNameLst>
                                      </p:cBhvr>
                                      <p:to>
                                        <p:strVal val="visible"/>
                                      </p:to>
                                    </p:set>
                                    <p:animEffect transition="in" filter="dissolve">
                                      <p:cBhvr>
                                        <p:cTn id="207" dur="500"/>
                                        <p:tgtEl>
                                          <p:spTgt spid="366"/>
                                        </p:tgtEl>
                                      </p:cBhvr>
                                    </p:animEffect>
                                  </p:childTnLst>
                                </p:cTn>
                              </p:par>
                              <p:par>
                                <p:cTn id="208" presetID="9" presetClass="entr" presetSubtype="0" fill="hold" nodeType="withEffect">
                                  <p:stCondLst>
                                    <p:cond delay="0"/>
                                  </p:stCondLst>
                                  <p:childTnLst>
                                    <p:set>
                                      <p:cBhvr>
                                        <p:cTn id="209" dur="1" fill="hold">
                                          <p:stCondLst>
                                            <p:cond delay="0"/>
                                          </p:stCondLst>
                                        </p:cTn>
                                        <p:tgtEl>
                                          <p:spTgt spid="374"/>
                                        </p:tgtEl>
                                        <p:attrNameLst>
                                          <p:attrName>style.visibility</p:attrName>
                                        </p:attrNameLst>
                                      </p:cBhvr>
                                      <p:to>
                                        <p:strVal val="visible"/>
                                      </p:to>
                                    </p:set>
                                    <p:animEffect transition="in" filter="dissolve">
                                      <p:cBhvr>
                                        <p:cTn id="210" dur="500"/>
                                        <p:tgtEl>
                                          <p:spTgt spid="374"/>
                                        </p:tgtEl>
                                      </p:cBhvr>
                                    </p:animEffect>
                                  </p:childTnLst>
                                </p:cTn>
                              </p:par>
                            </p:childTnLst>
                          </p:cTn>
                        </p:par>
                      </p:childTnLst>
                    </p:cTn>
                  </p:par>
                  <p:par>
                    <p:cTn id="211" fill="hold">
                      <p:stCondLst>
                        <p:cond delay="indefinite"/>
                      </p:stCondLst>
                      <p:childTnLst>
                        <p:par>
                          <p:cTn id="212" fill="hold">
                            <p:stCondLst>
                              <p:cond delay="0"/>
                            </p:stCondLst>
                            <p:childTnLst>
                              <p:par>
                                <p:cTn id="213" presetID="5" presetClass="emph" presetSubtype="4" nodeType="clickEffect">
                                  <p:stCondLst>
                                    <p:cond delay="0"/>
                                  </p:stCondLst>
                                  <p:childTnLst>
                                    <p:set>
                                      <p:cBhvr override="childStyle">
                                        <p:cTn id="214" dur="indefinite"/>
                                        <p:tgtEl>
                                          <p:spTgt spid="98">
                                            <p:txEl>
                                              <p:pRg st="0" end="0"/>
                                            </p:txEl>
                                          </p:spTgt>
                                        </p:tgtEl>
                                        <p:attrNameLst>
                                          <p:attrName>style.fontStyle</p:attrName>
                                        </p:attrNameLst>
                                      </p:cBhvr>
                                      <p:to>
                                        <p:strVal val="normal"/>
                                      </p:to>
                                    </p:set>
                                    <p:set>
                                      <p:cBhvr override="childStyle">
                                        <p:cTn id="215" dur="indefinite"/>
                                        <p:tgtEl>
                                          <p:spTgt spid="98">
                                            <p:txEl>
                                              <p:pRg st="0" end="0"/>
                                            </p:txEl>
                                          </p:spTgt>
                                        </p:tgtEl>
                                        <p:attrNameLst>
                                          <p:attrName>style.fontWeight</p:attrName>
                                        </p:attrNameLst>
                                      </p:cBhvr>
                                      <p:to>
                                        <p:strVal val="normal"/>
                                      </p:to>
                                    </p:set>
                                    <p:set>
                                      <p:cBhvr override="childStyle">
                                        <p:cTn id="216" dur="indefinite"/>
                                        <p:tgtEl>
                                          <p:spTgt spid="98">
                                            <p:txEl>
                                              <p:pRg st="0" end="0"/>
                                            </p:txEl>
                                          </p:spTgt>
                                        </p:tgtEl>
                                        <p:attrNameLst>
                                          <p:attrName>style.textDecorationUnderline</p:attrName>
                                        </p:attrNameLst>
                                      </p:cBhvr>
                                      <p:to>
                                        <p:strVal val="true"/>
                                      </p:to>
                                    </p:set>
                                  </p:childTnLst>
                                </p:cTn>
                              </p:par>
                              <p:par>
                                <p:cTn id="217" presetID="9" presetClass="entr" presetSubtype="0" fill="hold" grpId="0" nodeType="withEffect">
                                  <p:stCondLst>
                                    <p:cond delay="0"/>
                                  </p:stCondLst>
                                  <p:childTnLst>
                                    <p:set>
                                      <p:cBhvr>
                                        <p:cTn id="218" dur="1" fill="hold">
                                          <p:stCondLst>
                                            <p:cond delay="0"/>
                                          </p:stCondLst>
                                        </p:cTn>
                                        <p:tgtEl>
                                          <p:spTgt spid="391"/>
                                        </p:tgtEl>
                                        <p:attrNameLst>
                                          <p:attrName>style.visibility</p:attrName>
                                        </p:attrNameLst>
                                      </p:cBhvr>
                                      <p:to>
                                        <p:strVal val="visible"/>
                                      </p:to>
                                    </p:set>
                                    <p:animEffect transition="in" filter="dissolve">
                                      <p:cBhvr>
                                        <p:cTn id="219" dur="500"/>
                                        <p:tgtEl>
                                          <p:spTgt spid="391"/>
                                        </p:tgtEl>
                                      </p:cBhvr>
                                    </p:animEffect>
                                  </p:childTnLst>
                                </p:cTn>
                              </p:par>
                              <p:par>
                                <p:cTn id="220" presetID="1" presetClass="entr" presetSubtype="0" fill="hold" nodeType="withEffect">
                                  <p:stCondLst>
                                    <p:cond delay="0"/>
                                  </p:stCondLst>
                                  <p:childTnLst>
                                    <p:set>
                                      <p:cBhvr>
                                        <p:cTn id="221" dur="1" fill="hold">
                                          <p:stCondLst>
                                            <p:cond delay="0"/>
                                          </p:stCondLst>
                                        </p:cTn>
                                        <p:tgtEl>
                                          <p:spTgt spid="3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43" grpId="0" animBg="1"/>
      <p:bldP spid="71" grpId="0"/>
      <p:bldP spid="98" grpId="0" build="allAtOnce"/>
      <p:bldP spid="99" grpId="0"/>
      <p:bldP spid="391" grpId="0"/>
      <p:bldP spid="396" grpId="0"/>
      <p:bldP spid="383" grpId="0"/>
      <p:bldP spid="384" grpId="0"/>
      <p:bldP spid="39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848" y="378488"/>
            <a:ext cx="7772400" cy="556009"/>
          </a:xfrm>
        </p:spPr>
        <p:txBody>
          <a:bodyPr/>
          <a:lstStyle/>
          <a:p>
            <a:r>
              <a:rPr lang="en-US" dirty="0" smtClean="0"/>
              <a:t>Multi-core Challenges</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17</a:t>
            </a:fld>
            <a:endParaRPr lang="en-US"/>
          </a:p>
        </p:txBody>
      </p:sp>
      <p:sp>
        <p:nvSpPr>
          <p:cNvPr id="5" name="TextBox 4"/>
          <p:cNvSpPr txBox="1"/>
          <p:nvPr/>
        </p:nvSpPr>
        <p:spPr>
          <a:xfrm>
            <a:off x="1637875" y="904354"/>
            <a:ext cx="5727560" cy="523220"/>
          </a:xfrm>
          <a:prstGeom prst="rect">
            <a:avLst/>
          </a:prstGeom>
          <a:noFill/>
        </p:spPr>
        <p:txBody>
          <a:bodyPr wrap="square" rtlCol="0">
            <a:spAutoFit/>
          </a:bodyPr>
          <a:lstStyle/>
          <a:p>
            <a:r>
              <a:rPr lang="en-US" sz="2800" dirty="0" smtClean="0">
                <a:solidFill>
                  <a:srgbClr val="7030A0"/>
                </a:solidFill>
                <a:latin typeface="Trebuchet MS" pitchFamily="34" charset="0"/>
                <a:ea typeface="Tahoma" pitchFamily="34" charset="0"/>
                <a:cs typeface="Tahoma" pitchFamily="34" charset="0"/>
              </a:rPr>
              <a:t>Data Sharing</a:t>
            </a:r>
            <a:endParaRPr lang="en-US" sz="2800" dirty="0">
              <a:solidFill>
                <a:srgbClr val="7030A0"/>
              </a:solidFill>
              <a:latin typeface="Trebuchet MS" pitchFamily="34" charset="0"/>
              <a:ea typeface="Tahoma" pitchFamily="34" charset="0"/>
              <a:cs typeface="Tahoma" pitchFamily="34" charset="0"/>
            </a:endParaRPr>
          </a:p>
        </p:txBody>
      </p:sp>
      <p:grpSp>
        <p:nvGrpSpPr>
          <p:cNvPr id="3" name="Group 2"/>
          <p:cNvGrpSpPr/>
          <p:nvPr/>
        </p:nvGrpSpPr>
        <p:grpSpPr>
          <a:xfrm>
            <a:off x="442127" y="1622826"/>
            <a:ext cx="3702768" cy="350024"/>
            <a:chOff x="442127" y="1622826"/>
            <a:chExt cx="3702768" cy="350024"/>
          </a:xfrm>
        </p:grpSpPr>
        <p:grpSp>
          <p:nvGrpSpPr>
            <p:cNvPr id="9" name="Group 8"/>
            <p:cNvGrpSpPr/>
            <p:nvPr/>
          </p:nvGrpSpPr>
          <p:grpSpPr>
            <a:xfrm>
              <a:off x="442127" y="1627846"/>
              <a:ext cx="874207" cy="341644"/>
              <a:chOff x="442127" y="1999622"/>
              <a:chExt cx="874207" cy="341644"/>
            </a:xfrm>
          </p:grpSpPr>
          <p:sp>
            <p:nvSpPr>
              <p:cNvPr id="7" name="Rounded Rectangle 6"/>
              <p:cNvSpPr/>
              <p:nvPr/>
            </p:nvSpPr>
            <p:spPr bwMode="auto">
              <a:xfrm>
                <a:off x="442127" y="1999622"/>
                <a:ext cx="874207" cy="341644"/>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 name="TextBox 7"/>
              <p:cNvSpPr txBox="1"/>
              <p:nvPr/>
            </p:nvSpPr>
            <p:spPr>
              <a:xfrm>
                <a:off x="502418" y="2019720"/>
                <a:ext cx="763674" cy="307777"/>
              </a:xfrm>
              <a:prstGeom prst="rect">
                <a:avLst/>
              </a:prstGeom>
              <a:noFill/>
            </p:spPr>
            <p:txBody>
              <a:bodyPr wrap="square" rtlCol="0">
                <a:spAutoFit/>
              </a:bodyPr>
              <a:lstStyle/>
              <a:p>
                <a:r>
                  <a:rPr lang="en-US" sz="1400" dirty="0" smtClean="0">
                    <a:latin typeface="Trebuchet MS" pitchFamily="34" charset="0"/>
                  </a:rPr>
                  <a:t>A B C D</a:t>
                </a:r>
                <a:endParaRPr lang="en-US" sz="1400" dirty="0">
                  <a:latin typeface="Trebuchet MS" pitchFamily="34" charset="0"/>
                </a:endParaRPr>
              </a:p>
            </p:txBody>
          </p:sp>
        </p:grpSp>
        <p:grpSp>
          <p:nvGrpSpPr>
            <p:cNvPr id="10" name="Group 9"/>
            <p:cNvGrpSpPr/>
            <p:nvPr/>
          </p:nvGrpSpPr>
          <p:grpSpPr>
            <a:xfrm>
              <a:off x="1388319" y="1629526"/>
              <a:ext cx="874207" cy="341644"/>
              <a:chOff x="442127" y="1999622"/>
              <a:chExt cx="874207" cy="341644"/>
            </a:xfrm>
          </p:grpSpPr>
          <p:sp>
            <p:nvSpPr>
              <p:cNvPr id="11" name="Rounded Rectangle 10"/>
              <p:cNvSpPr/>
              <p:nvPr/>
            </p:nvSpPr>
            <p:spPr bwMode="auto">
              <a:xfrm>
                <a:off x="442127" y="1999622"/>
                <a:ext cx="874207" cy="341644"/>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2" name="TextBox 11"/>
              <p:cNvSpPr txBox="1"/>
              <p:nvPr/>
            </p:nvSpPr>
            <p:spPr>
              <a:xfrm>
                <a:off x="450528" y="2019720"/>
                <a:ext cx="835660" cy="307777"/>
              </a:xfrm>
              <a:prstGeom prst="rect">
                <a:avLst/>
              </a:prstGeom>
              <a:noFill/>
            </p:spPr>
            <p:txBody>
              <a:bodyPr wrap="square" rtlCol="0">
                <a:spAutoFit/>
              </a:bodyPr>
              <a:lstStyle/>
              <a:p>
                <a:r>
                  <a:rPr lang="en-US" sz="1400" dirty="0" smtClean="0">
                    <a:latin typeface="Trebuchet MS" pitchFamily="34" charset="0"/>
                  </a:rPr>
                  <a:t>E F G H</a:t>
                </a:r>
                <a:endParaRPr lang="en-US" sz="1400" dirty="0">
                  <a:latin typeface="Trebuchet MS" pitchFamily="34" charset="0"/>
                </a:endParaRPr>
              </a:p>
            </p:txBody>
          </p:sp>
        </p:grpSp>
        <p:grpSp>
          <p:nvGrpSpPr>
            <p:cNvPr id="13" name="Group 12"/>
            <p:cNvGrpSpPr/>
            <p:nvPr/>
          </p:nvGrpSpPr>
          <p:grpSpPr>
            <a:xfrm>
              <a:off x="2334511" y="1631206"/>
              <a:ext cx="874207" cy="341644"/>
              <a:chOff x="442127" y="1999622"/>
              <a:chExt cx="874207" cy="341644"/>
            </a:xfrm>
          </p:grpSpPr>
          <p:sp>
            <p:nvSpPr>
              <p:cNvPr id="14" name="Rounded Rectangle 13"/>
              <p:cNvSpPr/>
              <p:nvPr/>
            </p:nvSpPr>
            <p:spPr bwMode="auto">
              <a:xfrm>
                <a:off x="442127" y="1999622"/>
                <a:ext cx="874207" cy="341644"/>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 name="TextBox 14"/>
              <p:cNvSpPr txBox="1"/>
              <p:nvPr/>
            </p:nvSpPr>
            <p:spPr>
              <a:xfrm>
                <a:off x="450528" y="2019720"/>
                <a:ext cx="835660" cy="307777"/>
              </a:xfrm>
              <a:prstGeom prst="rect">
                <a:avLst/>
              </a:prstGeom>
              <a:noFill/>
            </p:spPr>
            <p:txBody>
              <a:bodyPr wrap="square" rtlCol="0">
                <a:spAutoFit/>
              </a:bodyPr>
              <a:lstStyle/>
              <a:p>
                <a:r>
                  <a:rPr lang="en-US" sz="1400" dirty="0" smtClean="0">
                    <a:latin typeface="Trebuchet MS" pitchFamily="34" charset="0"/>
                  </a:rPr>
                  <a:t>I J K L</a:t>
                </a:r>
                <a:endParaRPr lang="en-US" sz="1400" dirty="0">
                  <a:latin typeface="Trebuchet MS" pitchFamily="34" charset="0"/>
                </a:endParaRPr>
              </a:p>
            </p:txBody>
          </p:sp>
        </p:grpSp>
        <p:grpSp>
          <p:nvGrpSpPr>
            <p:cNvPr id="16" name="Group 15"/>
            <p:cNvGrpSpPr/>
            <p:nvPr/>
          </p:nvGrpSpPr>
          <p:grpSpPr>
            <a:xfrm>
              <a:off x="3270688" y="1622826"/>
              <a:ext cx="874207" cy="341644"/>
              <a:chOff x="442127" y="1999622"/>
              <a:chExt cx="874207" cy="341644"/>
            </a:xfrm>
          </p:grpSpPr>
          <p:sp>
            <p:nvSpPr>
              <p:cNvPr id="17" name="Rounded Rectangle 16"/>
              <p:cNvSpPr/>
              <p:nvPr/>
            </p:nvSpPr>
            <p:spPr bwMode="auto">
              <a:xfrm>
                <a:off x="442127" y="1999622"/>
                <a:ext cx="874207" cy="341644"/>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 name="TextBox 17"/>
              <p:cNvSpPr txBox="1"/>
              <p:nvPr/>
            </p:nvSpPr>
            <p:spPr>
              <a:xfrm>
                <a:off x="450528" y="2019720"/>
                <a:ext cx="835660" cy="307777"/>
              </a:xfrm>
              <a:prstGeom prst="rect">
                <a:avLst/>
              </a:prstGeom>
              <a:noFill/>
            </p:spPr>
            <p:txBody>
              <a:bodyPr wrap="square" rtlCol="0">
                <a:spAutoFit/>
              </a:bodyPr>
              <a:lstStyle/>
              <a:p>
                <a:r>
                  <a:rPr lang="en-US" sz="1400" dirty="0" smtClean="0">
                    <a:latin typeface="Trebuchet MS" pitchFamily="34" charset="0"/>
                  </a:rPr>
                  <a:t>E F G H</a:t>
                </a:r>
                <a:endParaRPr lang="en-US" sz="1400" dirty="0">
                  <a:latin typeface="Trebuchet MS" pitchFamily="34" charset="0"/>
                </a:endParaRPr>
              </a:p>
            </p:txBody>
          </p:sp>
        </p:grpSp>
      </p:grpSp>
      <p:grpSp>
        <p:nvGrpSpPr>
          <p:cNvPr id="23" name="Group 22"/>
          <p:cNvGrpSpPr/>
          <p:nvPr/>
        </p:nvGrpSpPr>
        <p:grpSpPr>
          <a:xfrm>
            <a:off x="2680608" y="2679578"/>
            <a:ext cx="355041" cy="997649"/>
            <a:chOff x="800518" y="3111640"/>
            <a:chExt cx="355041" cy="997649"/>
          </a:xfrm>
        </p:grpSpPr>
        <p:sp>
          <p:nvSpPr>
            <p:cNvPr id="20" name="Rounded Rectangle 19"/>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2" name="TextBox 21"/>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ABCD</a:t>
              </a:r>
              <a:endParaRPr lang="en-US" sz="1400" dirty="0">
                <a:latin typeface="Trebuchet MS" pitchFamily="34" charset="0"/>
              </a:endParaRPr>
            </a:p>
          </p:txBody>
        </p:sp>
      </p:grpSp>
      <p:grpSp>
        <p:nvGrpSpPr>
          <p:cNvPr id="30" name="Group 29"/>
          <p:cNvGrpSpPr/>
          <p:nvPr/>
        </p:nvGrpSpPr>
        <p:grpSpPr>
          <a:xfrm>
            <a:off x="2682288" y="4073470"/>
            <a:ext cx="355041" cy="997649"/>
            <a:chOff x="800518" y="3111640"/>
            <a:chExt cx="355041" cy="997649"/>
          </a:xfrm>
        </p:grpSpPr>
        <p:sp>
          <p:nvSpPr>
            <p:cNvPr id="31" name="Rounded Rectangle 30"/>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 name="TextBox 31"/>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ABCD</a:t>
              </a:r>
              <a:endParaRPr lang="en-US" sz="1400" dirty="0">
                <a:latin typeface="Trebuchet MS" pitchFamily="34" charset="0"/>
              </a:endParaRPr>
            </a:p>
          </p:txBody>
        </p:sp>
      </p:grpSp>
      <p:grpSp>
        <p:nvGrpSpPr>
          <p:cNvPr id="33" name="Group 32"/>
          <p:cNvGrpSpPr/>
          <p:nvPr/>
        </p:nvGrpSpPr>
        <p:grpSpPr>
          <a:xfrm>
            <a:off x="3085898" y="4075146"/>
            <a:ext cx="355041" cy="997649"/>
            <a:chOff x="800518" y="3111640"/>
            <a:chExt cx="355041" cy="997649"/>
          </a:xfrm>
        </p:grpSpPr>
        <p:sp>
          <p:nvSpPr>
            <p:cNvPr id="34" name="Rounded Rectangle 33"/>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 name="TextBox 34"/>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EFGH</a:t>
              </a:r>
              <a:endParaRPr lang="en-US" sz="1400" dirty="0">
                <a:latin typeface="Trebuchet MS" pitchFamily="34" charset="0"/>
              </a:endParaRPr>
            </a:p>
          </p:txBody>
        </p:sp>
      </p:grpSp>
      <p:grpSp>
        <p:nvGrpSpPr>
          <p:cNvPr id="39" name="Group 38"/>
          <p:cNvGrpSpPr/>
          <p:nvPr/>
        </p:nvGrpSpPr>
        <p:grpSpPr>
          <a:xfrm>
            <a:off x="2657726" y="5422140"/>
            <a:ext cx="355041" cy="997649"/>
            <a:chOff x="800518" y="3111640"/>
            <a:chExt cx="355041" cy="997649"/>
          </a:xfrm>
        </p:grpSpPr>
        <p:sp>
          <p:nvSpPr>
            <p:cNvPr id="40" name="Rounded Rectangle 39"/>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1" name="TextBox 40"/>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ABCD</a:t>
              </a:r>
              <a:endParaRPr lang="en-US" sz="1400" dirty="0">
                <a:latin typeface="Trebuchet MS" pitchFamily="34" charset="0"/>
              </a:endParaRPr>
            </a:p>
          </p:txBody>
        </p:sp>
      </p:grpSp>
      <p:grpSp>
        <p:nvGrpSpPr>
          <p:cNvPr id="42" name="Group 41"/>
          <p:cNvGrpSpPr/>
          <p:nvPr/>
        </p:nvGrpSpPr>
        <p:grpSpPr>
          <a:xfrm>
            <a:off x="3061336" y="5423816"/>
            <a:ext cx="355041" cy="997649"/>
            <a:chOff x="800518" y="3111640"/>
            <a:chExt cx="355041" cy="997649"/>
          </a:xfrm>
        </p:grpSpPr>
        <p:sp>
          <p:nvSpPr>
            <p:cNvPr id="43" name="Rounded Rectangle 42"/>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4" name="TextBox 43"/>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EFGH</a:t>
              </a:r>
              <a:endParaRPr lang="en-US" sz="1400" dirty="0">
                <a:latin typeface="Trebuchet MS" pitchFamily="34" charset="0"/>
              </a:endParaRPr>
            </a:p>
          </p:txBody>
        </p:sp>
      </p:grpSp>
      <p:grpSp>
        <p:nvGrpSpPr>
          <p:cNvPr id="45" name="Group 44"/>
          <p:cNvGrpSpPr/>
          <p:nvPr/>
        </p:nvGrpSpPr>
        <p:grpSpPr>
          <a:xfrm>
            <a:off x="3474963" y="5425489"/>
            <a:ext cx="355041" cy="997649"/>
            <a:chOff x="800518" y="3111640"/>
            <a:chExt cx="355041" cy="997649"/>
          </a:xfrm>
        </p:grpSpPr>
        <p:sp>
          <p:nvSpPr>
            <p:cNvPr id="46" name="Rounded Rectangle 45"/>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7" name="TextBox 46"/>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I</a:t>
              </a:r>
            </a:p>
            <a:p>
              <a:r>
                <a:rPr lang="en-US" sz="1400" dirty="0" smtClean="0">
                  <a:latin typeface="Trebuchet MS" pitchFamily="34" charset="0"/>
                </a:rPr>
                <a:t>JKL</a:t>
              </a:r>
              <a:endParaRPr lang="en-US" sz="1400" dirty="0">
                <a:latin typeface="Trebuchet MS" pitchFamily="34" charset="0"/>
              </a:endParaRPr>
            </a:p>
          </p:txBody>
        </p:sp>
      </p:grpSp>
      <p:sp>
        <p:nvSpPr>
          <p:cNvPr id="48" name="TextBox 47"/>
          <p:cNvSpPr txBox="1"/>
          <p:nvPr/>
        </p:nvSpPr>
        <p:spPr>
          <a:xfrm>
            <a:off x="482321" y="1999621"/>
            <a:ext cx="783772" cy="461665"/>
          </a:xfrm>
          <a:prstGeom prst="rect">
            <a:avLst/>
          </a:prstGeom>
          <a:noFill/>
        </p:spPr>
        <p:txBody>
          <a:bodyPr wrap="square" rtlCol="0">
            <a:spAutoFit/>
          </a:bodyPr>
          <a:lstStyle/>
          <a:p>
            <a:r>
              <a:rPr lang="en-US" sz="1200" dirty="0" smtClean="0">
                <a:solidFill>
                  <a:schemeClr val="bg1"/>
                </a:solidFill>
                <a:latin typeface="Trebuchet MS" pitchFamily="34" charset="0"/>
              </a:rPr>
              <a:t>Hit</a:t>
            </a:r>
          </a:p>
          <a:p>
            <a:r>
              <a:rPr lang="en-US" sz="1200" dirty="0" smtClean="0">
                <a:solidFill>
                  <a:schemeClr val="bg1"/>
                </a:solidFill>
                <a:latin typeface="Trebuchet MS" pitchFamily="34" charset="0"/>
              </a:rPr>
              <a:t>Miss</a:t>
            </a:r>
          </a:p>
        </p:txBody>
      </p:sp>
      <p:sp>
        <p:nvSpPr>
          <p:cNvPr id="49" name="TextBox 48"/>
          <p:cNvSpPr txBox="1"/>
          <p:nvPr/>
        </p:nvSpPr>
        <p:spPr>
          <a:xfrm>
            <a:off x="1418465" y="1991253"/>
            <a:ext cx="783772" cy="461665"/>
          </a:xfrm>
          <a:prstGeom prst="rect">
            <a:avLst/>
          </a:prstGeom>
          <a:noFill/>
        </p:spPr>
        <p:txBody>
          <a:bodyPr wrap="square" rtlCol="0">
            <a:spAutoFit/>
          </a:bodyPr>
          <a:lstStyle/>
          <a:p>
            <a:r>
              <a:rPr lang="en-US" sz="1200" dirty="0" smtClean="0">
                <a:solidFill>
                  <a:schemeClr val="bg1"/>
                </a:solidFill>
                <a:latin typeface="Trebuchet MS" pitchFamily="34" charset="0"/>
              </a:rPr>
              <a:t>Hit</a:t>
            </a:r>
          </a:p>
          <a:p>
            <a:r>
              <a:rPr lang="en-US" sz="1200" dirty="0" smtClean="0">
                <a:solidFill>
                  <a:schemeClr val="bg1"/>
                </a:solidFill>
                <a:latin typeface="Trebuchet MS" pitchFamily="34" charset="0"/>
              </a:rPr>
              <a:t>Miss</a:t>
            </a:r>
          </a:p>
        </p:txBody>
      </p:sp>
      <p:sp>
        <p:nvSpPr>
          <p:cNvPr id="50" name="TextBox 49"/>
          <p:cNvSpPr txBox="1"/>
          <p:nvPr/>
        </p:nvSpPr>
        <p:spPr>
          <a:xfrm>
            <a:off x="2215051" y="1992933"/>
            <a:ext cx="783772" cy="461665"/>
          </a:xfrm>
          <a:prstGeom prst="rect">
            <a:avLst/>
          </a:prstGeom>
          <a:noFill/>
        </p:spPr>
        <p:txBody>
          <a:bodyPr wrap="square" rtlCol="0">
            <a:spAutoFit/>
          </a:bodyPr>
          <a:lstStyle/>
          <a:p>
            <a:r>
              <a:rPr lang="en-US" sz="1200" dirty="0" smtClean="0">
                <a:solidFill>
                  <a:schemeClr val="bg1"/>
                </a:solidFill>
                <a:latin typeface="Trebuchet MS" pitchFamily="34" charset="0"/>
              </a:rPr>
              <a:t>Hit</a:t>
            </a:r>
          </a:p>
          <a:p>
            <a:r>
              <a:rPr lang="en-US" sz="1200" dirty="0" smtClean="0">
                <a:solidFill>
                  <a:schemeClr val="bg1"/>
                </a:solidFill>
                <a:latin typeface="Trebuchet MS" pitchFamily="34" charset="0"/>
              </a:rPr>
              <a:t>Miss</a:t>
            </a:r>
          </a:p>
        </p:txBody>
      </p:sp>
      <p:sp>
        <p:nvSpPr>
          <p:cNvPr id="51" name="TextBox 50"/>
          <p:cNvSpPr txBox="1"/>
          <p:nvPr/>
        </p:nvSpPr>
        <p:spPr>
          <a:xfrm>
            <a:off x="3111003" y="1984565"/>
            <a:ext cx="783772" cy="461665"/>
          </a:xfrm>
          <a:prstGeom prst="rect">
            <a:avLst/>
          </a:prstGeom>
          <a:noFill/>
        </p:spPr>
        <p:txBody>
          <a:bodyPr wrap="square" rtlCol="0">
            <a:spAutoFit/>
          </a:bodyPr>
          <a:lstStyle/>
          <a:p>
            <a:r>
              <a:rPr lang="en-US" sz="1200" dirty="0" smtClean="0">
                <a:solidFill>
                  <a:schemeClr val="bg1"/>
                </a:solidFill>
                <a:latin typeface="Trebuchet MS" pitchFamily="34" charset="0"/>
              </a:rPr>
              <a:t>Hit</a:t>
            </a:r>
          </a:p>
          <a:p>
            <a:r>
              <a:rPr lang="en-US" sz="1200" dirty="0" smtClean="0">
                <a:solidFill>
                  <a:schemeClr val="bg1"/>
                </a:solidFill>
                <a:latin typeface="Trebuchet MS" pitchFamily="34" charset="0"/>
              </a:rPr>
              <a:t>Miss</a:t>
            </a:r>
          </a:p>
        </p:txBody>
      </p:sp>
      <p:sp>
        <p:nvSpPr>
          <p:cNvPr id="52" name="TextBox 51"/>
          <p:cNvSpPr txBox="1"/>
          <p:nvPr/>
        </p:nvSpPr>
        <p:spPr>
          <a:xfrm>
            <a:off x="0" y="1646813"/>
            <a:ext cx="411983" cy="307777"/>
          </a:xfrm>
          <a:prstGeom prst="rect">
            <a:avLst/>
          </a:prstGeom>
          <a:noFill/>
        </p:spPr>
        <p:txBody>
          <a:bodyPr wrap="square" rtlCol="0">
            <a:spAutoFit/>
          </a:bodyPr>
          <a:lstStyle/>
          <a:p>
            <a:r>
              <a:rPr lang="en-US" sz="1400" dirty="0" smtClean="0">
                <a:latin typeface="Trebuchet MS" pitchFamily="34" charset="0"/>
              </a:rPr>
              <a:t>P0</a:t>
            </a:r>
            <a:endParaRPr lang="en-US" sz="1400" dirty="0">
              <a:latin typeface="Trebuchet MS" pitchFamily="34" charset="0"/>
            </a:endParaRPr>
          </a:p>
        </p:txBody>
      </p:sp>
      <p:sp>
        <p:nvSpPr>
          <p:cNvPr id="53" name="TextBox 52"/>
          <p:cNvSpPr txBox="1"/>
          <p:nvPr/>
        </p:nvSpPr>
        <p:spPr>
          <a:xfrm>
            <a:off x="0" y="3084844"/>
            <a:ext cx="2935912" cy="1200329"/>
          </a:xfrm>
          <a:prstGeom prst="rect">
            <a:avLst/>
          </a:prstGeom>
          <a:noFill/>
        </p:spPr>
        <p:txBody>
          <a:bodyPr wrap="square" rtlCol="0">
            <a:spAutoFit/>
          </a:bodyPr>
          <a:lstStyle/>
          <a:p>
            <a:pPr algn="l"/>
            <a:r>
              <a:rPr lang="en-US" sz="1800" dirty="0" smtClean="0">
                <a:solidFill>
                  <a:srgbClr val="7030A0"/>
                </a:solidFill>
                <a:latin typeface="Wingdings"/>
                <a:ea typeface="Wingdings"/>
                <a:cs typeface="Wingdings"/>
                <a:sym typeface="Wingdings"/>
              </a:rPr>
              <a:t></a:t>
            </a:r>
            <a:r>
              <a:rPr lang="en-US" sz="1800" dirty="0" smtClean="0">
                <a:solidFill>
                  <a:srgbClr val="7030A0"/>
                </a:solidFill>
                <a:latin typeface="Trebuchet MS" pitchFamily="34" charset="0"/>
              </a:rPr>
              <a:t> miss rate</a:t>
            </a:r>
          </a:p>
          <a:p>
            <a:pPr marL="285750" indent="-285750" algn="l">
              <a:buFont typeface="Wingdings" charset="0"/>
              <a:buChar char="ê"/>
            </a:pPr>
            <a:r>
              <a:rPr lang="en-US" sz="1800" dirty="0" smtClean="0">
                <a:solidFill>
                  <a:srgbClr val="7030A0"/>
                </a:solidFill>
                <a:latin typeface="Trebuchet MS" pitchFamily="34" charset="0"/>
                <a:sym typeface="Wingdings"/>
              </a:rPr>
              <a:t>h</a:t>
            </a:r>
            <a:r>
              <a:rPr lang="en-US" sz="1800" dirty="0" smtClean="0">
                <a:solidFill>
                  <a:srgbClr val="7030A0"/>
                </a:solidFill>
                <a:latin typeface="Trebuchet MS" pitchFamily="34" charset="0"/>
              </a:rPr>
              <a:t>igh energy misses</a:t>
            </a:r>
          </a:p>
          <a:p>
            <a:pPr algn="l"/>
            <a:endParaRPr lang="en-US" sz="1800" dirty="0" smtClean="0">
              <a:solidFill>
                <a:srgbClr val="7030A0"/>
              </a:solidFill>
              <a:latin typeface="Trebuchet MS" pitchFamily="34" charset="0"/>
            </a:endParaRPr>
          </a:p>
          <a:p>
            <a:pPr algn="l"/>
            <a:r>
              <a:rPr lang="en-US" sz="1800" dirty="0" smtClean="0">
                <a:solidFill>
                  <a:srgbClr val="008000"/>
                </a:solidFill>
                <a:latin typeface="Wingdings"/>
                <a:ea typeface="Wingdings"/>
                <a:cs typeface="Wingdings"/>
                <a:sym typeface="Wingdings"/>
              </a:rPr>
              <a:t></a:t>
            </a:r>
            <a:r>
              <a:rPr lang="en-US" sz="1800" dirty="0">
                <a:solidFill>
                  <a:srgbClr val="008000"/>
                </a:solidFill>
                <a:latin typeface="Trebuchet MS" pitchFamily="34" charset="0"/>
                <a:sym typeface="Wingdings"/>
              </a:rPr>
              <a:t> </a:t>
            </a:r>
            <a:r>
              <a:rPr lang="en-US" sz="1800" dirty="0" smtClean="0">
                <a:solidFill>
                  <a:srgbClr val="008000"/>
                </a:solidFill>
                <a:latin typeface="Trebuchet MS" pitchFamily="34" charset="0"/>
              </a:rPr>
              <a:t>Energy Savings</a:t>
            </a:r>
            <a:endParaRPr lang="en-US" sz="1800" dirty="0">
              <a:solidFill>
                <a:srgbClr val="008000"/>
              </a:solidFill>
              <a:latin typeface="Trebuchet MS" pitchFamily="34" charset="0"/>
            </a:endParaRPr>
          </a:p>
        </p:txBody>
      </p:sp>
      <p:sp>
        <p:nvSpPr>
          <p:cNvPr id="54" name="TextBox 53"/>
          <p:cNvSpPr txBox="1"/>
          <p:nvPr/>
        </p:nvSpPr>
        <p:spPr>
          <a:xfrm>
            <a:off x="7015378" y="1579268"/>
            <a:ext cx="411983" cy="307777"/>
          </a:xfrm>
          <a:prstGeom prst="rect">
            <a:avLst/>
          </a:prstGeom>
          <a:noFill/>
        </p:spPr>
        <p:txBody>
          <a:bodyPr wrap="square" rtlCol="0">
            <a:spAutoFit/>
          </a:bodyPr>
          <a:lstStyle/>
          <a:p>
            <a:r>
              <a:rPr lang="en-US" sz="1400" dirty="0" smtClean="0">
                <a:latin typeface="Trebuchet MS" pitchFamily="34" charset="0"/>
              </a:rPr>
              <a:t>P1</a:t>
            </a:r>
            <a:endParaRPr lang="en-US" sz="1400" dirty="0">
              <a:latin typeface="Trebuchet MS" pitchFamily="34" charset="0"/>
            </a:endParaRPr>
          </a:p>
        </p:txBody>
      </p:sp>
      <p:grpSp>
        <p:nvGrpSpPr>
          <p:cNvPr id="55" name="Group 54"/>
          <p:cNvGrpSpPr/>
          <p:nvPr/>
        </p:nvGrpSpPr>
        <p:grpSpPr>
          <a:xfrm>
            <a:off x="7412238" y="1584310"/>
            <a:ext cx="874207" cy="341644"/>
            <a:chOff x="442127" y="1999622"/>
            <a:chExt cx="874207" cy="341644"/>
          </a:xfrm>
        </p:grpSpPr>
        <p:sp>
          <p:nvSpPr>
            <p:cNvPr id="56" name="Rounded Rectangle 55"/>
            <p:cNvSpPr/>
            <p:nvPr/>
          </p:nvSpPr>
          <p:spPr bwMode="auto">
            <a:xfrm>
              <a:off x="442127" y="1999622"/>
              <a:ext cx="874207" cy="341644"/>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7" name="TextBox 56"/>
            <p:cNvSpPr txBox="1"/>
            <p:nvPr/>
          </p:nvSpPr>
          <p:spPr>
            <a:xfrm>
              <a:off x="450528" y="2019720"/>
              <a:ext cx="835660" cy="307777"/>
            </a:xfrm>
            <a:prstGeom prst="rect">
              <a:avLst/>
            </a:prstGeom>
            <a:noFill/>
          </p:spPr>
          <p:txBody>
            <a:bodyPr wrap="square" rtlCol="0">
              <a:spAutoFit/>
            </a:bodyPr>
            <a:lstStyle/>
            <a:p>
              <a:r>
                <a:rPr lang="en-US" sz="1400" dirty="0" smtClean="0">
                  <a:latin typeface="Trebuchet MS" pitchFamily="34" charset="0"/>
                </a:rPr>
                <a:t>E F G H</a:t>
              </a:r>
              <a:endParaRPr lang="en-US" sz="1400" dirty="0">
                <a:latin typeface="Trebuchet MS" pitchFamily="34" charset="0"/>
              </a:endParaRPr>
            </a:p>
          </p:txBody>
        </p:sp>
      </p:grpSp>
      <p:grpSp>
        <p:nvGrpSpPr>
          <p:cNvPr id="63" name="Group 62"/>
          <p:cNvGrpSpPr/>
          <p:nvPr/>
        </p:nvGrpSpPr>
        <p:grpSpPr>
          <a:xfrm>
            <a:off x="3063011" y="5425491"/>
            <a:ext cx="355041" cy="997649"/>
            <a:chOff x="800518" y="3111640"/>
            <a:chExt cx="355041" cy="997649"/>
          </a:xfrm>
        </p:grpSpPr>
        <p:sp>
          <p:nvSpPr>
            <p:cNvPr id="64" name="Rounded Rectangle 63"/>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65" name="TextBox 64"/>
            <p:cNvSpPr txBox="1"/>
            <p:nvPr/>
          </p:nvSpPr>
          <p:spPr>
            <a:xfrm>
              <a:off x="864158" y="3155182"/>
              <a:ext cx="231112" cy="954107"/>
            </a:xfrm>
            <a:prstGeom prst="rect">
              <a:avLst/>
            </a:prstGeom>
            <a:noFill/>
          </p:spPr>
          <p:txBody>
            <a:bodyPr wrap="square" rtlCol="0">
              <a:spAutoFit/>
            </a:bodyPr>
            <a:lstStyle/>
            <a:p>
              <a:r>
                <a:rPr lang="en-US" sz="1400" dirty="0" smtClean="0">
                  <a:solidFill>
                    <a:srgbClr val="C00000"/>
                  </a:solidFill>
                  <a:latin typeface="Trebuchet MS" pitchFamily="34" charset="0"/>
                </a:rPr>
                <a:t>XXXX</a:t>
              </a:r>
              <a:endParaRPr lang="en-US" sz="1400" dirty="0">
                <a:solidFill>
                  <a:srgbClr val="C00000"/>
                </a:solidFill>
                <a:latin typeface="Trebuchet MS" pitchFamily="34" charset="0"/>
              </a:endParaRPr>
            </a:p>
          </p:txBody>
        </p:sp>
      </p:grpSp>
      <p:sp>
        <p:nvSpPr>
          <p:cNvPr id="66" name="TextBox 65"/>
          <p:cNvSpPr txBox="1"/>
          <p:nvPr/>
        </p:nvSpPr>
        <p:spPr>
          <a:xfrm>
            <a:off x="1176779" y="6064171"/>
            <a:ext cx="1266092" cy="369332"/>
          </a:xfrm>
          <a:prstGeom prst="rect">
            <a:avLst/>
          </a:prstGeom>
          <a:noFill/>
        </p:spPr>
        <p:txBody>
          <a:bodyPr wrap="square" rtlCol="0">
            <a:spAutoFit/>
          </a:bodyPr>
          <a:lstStyle/>
          <a:p>
            <a:r>
              <a:rPr lang="en-US" sz="1800" dirty="0" smtClean="0">
                <a:solidFill>
                  <a:srgbClr val="C00000"/>
                </a:solidFill>
                <a:latin typeface="Trebuchet MS" pitchFamily="34" charset="0"/>
              </a:rPr>
              <a:t>Invalidate</a:t>
            </a:r>
            <a:endParaRPr lang="en-US" sz="1800" dirty="0">
              <a:solidFill>
                <a:srgbClr val="C00000"/>
              </a:solidFill>
              <a:latin typeface="Trebuchet MS" pitchFamily="34" charset="0"/>
            </a:endParaRPr>
          </a:p>
        </p:txBody>
      </p:sp>
      <p:sp>
        <p:nvSpPr>
          <p:cNvPr id="67" name="TextBox 66"/>
          <p:cNvSpPr txBox="1"/>
          <p:nvPr/>
        </p:nvSpPr>
        <p:spPr>
          <a:xfrm>
            <a:off x="5176568" y="2029224"/>
            <a:ext cx="2821911" cy="369332"/>
          </a:xfrm>
          <a:prstGeom prst="rect">
            <a:avLst/>
          </a:prstGeom>
          <a:noFill/>
        </p:spPr>
        <p:txBody>
          <a:bodyPr wrap="square" rtlCol="0">
            <a:spAutoFit/>
          </a:bodyPr>
          <a:lstStyle/>
          <a:p>
            <a:r>
              <a:rPr lang="en-US" sz="1800" dirty="0" smtClean="0">
                <a:solidFill>
                  <a:srgbClr val="C00000"/>
                </a:solidFill>
                <a:latin typeface="Trebuchet MS" pitchFamily="34" charset="0"/>
              </a:rPr>
              <a:t>Coherence Miss in P0</a:t>
            </a:r>
            <a:endParaRPr lang="en-US" sz="1800" dirty="0">
              <a:solidFill>
                <a:srgbClr val="C00000"/>
              </a:solidFill>
              <a:latin typeface="Trebuchet MS" pitchFamily="34" charset="0"/>
            </a:endParaRPr>
          </a:p>
        </p:txBody>
      </p:sp>
      <p:cxnSp>
        <p:nvCxnSpPr>
          <p:cNvPr id="69" name="Straight Arrow Connector 68"/>
          <p:cNvCxnSpPr/>
          <p:nvPr/>
        </p:nvCxnSpPr>
        <p:spPr bwMode="auto">
          <a:xfrm flipH="1" flipV="1">
            <a:off x="4397829" y="1814287"/>
            <a:ext cx="986971" cy="261256"/>
          </a:xfrm>
          <a:prstGeom prst="straightConnector1">
            <a:avLst/>
          </a:prstGeom>
          <a:solidFill>
            <a:schemeClr val="accent1"/>
          </a:solidFill>
          <a:ln w="22225" cap="flat" cmpd="sng" algn="ctr">
            <a:solidFill>
              <a:srgbClr val="C00000"/>
            </a:solidFill>
            <a:prstDash val="solid"/>
            <a:round/>
            <a:headEnd type="none" w="med" len="med"/>
            <a:tailEnd type="arrow"/>
          </a:ln>
          <a:effectLst/>
        </p:spPr>
      </p:cxnSp>
      <p:cxnSp>
        <p:nvCxnSpPr>
          <p:cNvPr id="72" name="Straight Arrow Connector 71"/>
          <p:cNvCxnSpPr/>
          <p:nvPr/>
        </p:nvCxnSpPr>
        <p:spPr bwMode="auto">
          <a:xfrm flipH="1">
            <a:off x="4005943" y="2293257"/>
            <a:ext cx="1451428" cy="3396343"/>
          </a:xfrm>
          <a:prstGeom prst="straightConnector1">
            <a:avLst/>
          </a:prstGeom>
          <a:solidFill>
            <a:schemeClr val="accent1"/>
          </a:solidFill>
          <a:ln w="22225" cap="flat" cmpd="sng" algn="ctr">
            <a:solidFill>
              <a:srgbClr val="C00000"/>
            </a:solidFill>
            <a:prstDash val="solid"/>
            <a:round/>
            <a:headEnd type="none" w="med" len="med"/>
            <a:tailEnd type="arrow"/>
          </a:ln>
          <a:effectLst/>
        </p:spPr>
      </p:cxnSp>
      <p:sp>
        <p:nvSpPr>
          <p:cNvPr id="73" name="TextBox 72"/>
          <p:cNvSpPr txBox="1"/>
          <p:nvPr/>
        </p:nvSpPr>
        <p:spPr>
          <a:xfrm>
            <a:off x="5502036" y="2648133"/>
            <a:ext cx="3641964" cy="369332"/>
          </a:xfrm>
          <a:prstGeom prst="rect">
            <a:avLst/>
          </a:prstGeom>
          <a:noFill/>
        </p:spPr>
        <p:txBody>
          <a:bodyPr wrap="square" rtlCol="0">
            <a:spAutoFit/>
          </a:bodyPr>
          <a:lstStyle/>
          <a:p>
            <a:r>
              <a:rPr lang="en-US" sz="1800" dirty="0" smtClean="0">
                <a:solidFill>
                  <a:srgbClr val="0070C0"/>
                </a:solidFill>
                <a:latin typeface="Wingdings"/>
                <a:ea typeface="Wingdings"/>
                <a:cs typeface="Wingdings"/>
                <a:sym typeface="Wingdings"/>
              </a:rPr>
              <a:t></a:t>
            </a:r>
            <a:r>
              <a:rPr lang="en-US" sz="1800" dirty="0">
                <a:solidFill>
                  <a:srgbClr val="0070C0"/>
                </a:solidFill>
                <a:latin typeface="Trebuchet MS" pitchFamily="34" charset="0"/>
                <a:sym typeface="Wingdings"/>
              </a:rPr>
              <a:t> </a:t>
            </a:r>
            <a:r>
              <a:rPr lang="en-US" sz="1800" dirty="0" smtClean="0">
                <a:solidFill>
                  <a:srgbClr val="0070C0"/>
                </a:solidFill>
                <a:latin typeface="Trebuchet MS" pitchFamily="34" charset="0"/>
              </a:rPr>
              <a:t>cache size ≠ </a:t>
            </a:r>
            <a:r>
              <a:rPr lang="en-US" sz="1800" dirty="0" smtClean="0">
                <a:solidFill>
                  <a:srgbClr val="0070C0"/>
                </a:solidFill>
                <a:latin typeface="Wingdings"/>
                <a:ea typeface="Wingdings"/>
                <a:cs typeface="Wingdings"/>
                <a:sym typeface="Wingdings"/>
              </a:rPr>
              <a:t></a:t>
            </a:r>
            <a:r>
              <a:rPr lang="en-US" sz="1800" dirty="0" smtClean="0">
                <a:solidFill>
                  <a:srgbClr val="0070C0"/>
                </a:solidFill>
                <a:latin typeface="Trebuchet MS" pitchFamily="34" charset="0"/>
              </a:rPr>
              <a:t> cache misses</a:t>
            </a:r>
            <a:endParaRPr lang="en-US" sz="1800" dirty="0">
              <a:solidFill>
                <a:srgbClr val="0070C0"/>
              </a:solidFill>
              <a:latin typeface="Trebuchet MS" pitchFamily="34" charset="0"/>
            </a:endParaRPr>
          </a:p>
        </p:txBody>
      </p:sp>
      <p:grpSp>
        <p:nvGrpSpPr>
          <p:cNvPr id="78" name="Group 77"/>
          <p:cNvGrpSpPr/>
          <p:nvPr/>
        </p:nvGrpSpPr>
        <p:grpSpPr>
          <a:xfrm>
            <a:off x="5657213" y="4039440"/>
            <a:ext cx="572756" cy="512466"/>
            <a:chOff x="5395965" y="4109776"/>
            <a:chExt cx="572756" cy="512466"/>
          </a:xfrm>
        </p:grpSpPr>
        <p:sp>
          <p:nvSpPr>
            <p:cNvPr id="76" name="Rounded Rectangle 75"/>
            <p:cNvSpPr/>
            <p:nvPr/>
          </p:nvSpPr>
          <p:spPr bwMode="auto">
            <a:xfrm>
              <a:off x="5395965" y="4109776"/>
              <a:ext cx="572756" cy="512466"/>
            </a:xfrm>
            <a:prstGeom prst="roundRect">
              <a:avLst/>
            </a:prstGeom>
            <a:noFill/>
            <a:ln w="158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7" name="TextBox 76"/>
            <p:cNvSpPr txBox="1"/>
            <p:nvPr/>
          </p:nvSpPr>
          <p:spPr>
            <a:xfrm>
              <a:off x="5456255" y="4160018"/>
              <a:ext cx="462224" cy="400110"/>
            </a:xfrm>
            <a:prstGeom prst="rect">
              <a:avLst/>
            </a:prstGeom>
            <a:noFill/>
          </p:spPr>
          <p:txBody>
            <a:bodyPr wrap="square" rtlCol="0">
              <a:spAutoFit/>
            </a:bodyPr>
            <a:lstStyle/>
            <a:p>
              <a:r>
                <a:rPr lang="en-US" sz="2000" dirty="0" smtClean="0">
                  <a:latin typeface="Trebuchet MS" pitchFamily="34" charset="0"/>
                </a:rPr>
                <a:t>P0</a:t>
              </a:r>
              <a:endParaRPr lang="en-US" sz="2000" dirty="0">
                <a:latin typeface="Trebuchet MS" pitchFamily="34" charset="0"/>
              </a:endParaRPr>
            </a:p>
          </p:txBody>
        </p:sp>
      </p:grpSp>
      <p:grpSp>
        <p:nvGrpSpPr>
          <p:cNvPr id="79" name="Group 78"/>
          <p:cNvGrpSpPr/>
          <p:nvPr/>
        </p:nvGrpSpPr>
        <p:grpSpPr>
          <a:xfrm>
            <a:off x="8150811" y="4041115"/>
            <a:ext cx="572756" cy="512466"/>
            <a:chOff x="5395965" y="4109776"/>
            <a:chExt cx="572756" cy="512466"/>
          </a:xfrm>
        </p:grpSpPr>
        <p:sp>
          <p:nvSpPr>
            <p:cNvPr id="80" name="Rounded Rectangle 79"/>
            <p:cNvSpPr/>
            <p:nvPr/>
          </p:nvSpPr>
          <p:spPr bwMode="auto">
            <a:xfrm>
              <a:off x="5395965" y="4109776"/>
              <a:ext cx="572756" cy="512466"/>
            </a:xfrm>
            <a:prstGeom prst="roundRect">
              <a:avLst/>
            </a:prstGeom>
            <a:noFill/>
            <a:ln w="158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1" name="TextBox 80"/>
            <p:cNvSpPr txBox="1"/>
            <p:nvPr/>
          </p:nvSpPr>
          <p:spPr>
            <a:xfrm>
              <a:off x="5456255" y="4160018"/>
              <a:ext cx="462224" cy="400110"/>
            </a:xfrm>
            <a:prstGeom prst="rect">
              <a:avLst/>
            </a:prstGeom>
            <a:noFill/>
          </p:spPr>
          <p:txBody>
            <a:bodyPr wrap="square" rtlCol="0">
              <a:spAutoFit/>
            </a:bodyPr>
            <a:lstStyle/>
            <a:p>
              <a:r>
                <a:rPr lang="en-US" sz="2000" dirty="0" smtClean="0">
                  <a:latin typeface="Trebuchet MS" pitchFamily="34" charset="0"/>
                </a:rPr>
                <a:t>P1</a:t>
              </a:r>
              <a:endParaRPr lang="en-US" sz="2000" dirty="0">
                <a:latin typeface="Trebuchet MS" pitchFamily="34" charset="0"/>
              </a:endParaRPr>
            </a:p>
          </p:txBody>
        </p:sp>
      </p:grpSp>
      <p:sp>
        <p:nvSpPr>
          <p:cNvPr id="83" name="Curved Left Arrow 82"/>
          <p:cNvSpPr/>
          <p:nvPr/>
        </p:nvSpPr>
        <p:spPr bwMode="auto">
          <a:xfrm rot="5400000">
            <a:off x="6851114" y="3535159"/>
            <a:ext cx="676963" cy="2863781"/>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6" name="Curved Left Arrow 85"/>
          <p:cNvSpPr/>
          <p:nvPr/>
        </p:nvSpPr>
        <p:spPr bwMode="auto">
          <a:xfrm rot="16200000">
            <a:off x="6892147" y="2129280"/>
            <a:ext cx="676963" cy="2986034"/>
          </a:xfrm>
          <a:prstGeom prst="curved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7" name="TextBox 86"/>
          <p:cNvSpPr txBox="1"/>
          <p:nvPr/>
        </p:nvSpPr>
        <p:spPr>
          <a:xfrm>
            <a:off x="6360609" y="4139921"/>
            <a:ext cx="1547446" cy="369332"/>
          </a:xfrm>
          <a:prstGeom prst="rect">
            <a:avLst/>
          </a:prstGeom>
          <a:noFill/>
        </p:spPr>
        <p:txBody>
          <a:bodyPr wrap="square" rtlCol="0">
            <a:spAutoFit/>
          </a:bodyPr>
          <a:lstStyle/>
          <a:p>
            <a:r>
              <a:rPr lang="en-US" sz="1800" dirty="0" smtClean="0">
                <a:solidFill>
                  <a:schemeClr val="accent6"/>
                </a:solidFill>
                <a:latin typeface="Trebuchet MS" pitchFamily="34" charset="0"/>
              </a:rPr>
              <a:t>Shared Data</a:t>
            </a:r>
          </a:p>
        </p:txBody>
      </p:sp>
      <p:sp>
        <p:nvSpPr>
          <p:cNvPr id="88" name="TextBox 87"/>
          <p:cNvSpPr txBox="1"/>
          <p:nvPr/>
        </p:nvSpPr>
        <p:spPr>
          <a:xfrm>
            <a:off x="4712673" y="5486393"/>
            <a:ext cx="4371033" cy="646331"/>
          </a:xfrm>
          <a:prstGeom prst="rect">
            <a:avLst/>
          </a:prstGeom>
          <a:noFill/>
        </p:spPr>
        <p:txBody>
          <a:bodyPr wrap="square" rtlCol="0">
            <a:spAutoFit/>
          </a:bodyPr>
          <a:lstStyle/>
          <a:p>
            <a:r>
              <a:rPr lang="en-US" sz="1800" dirty="0" smtClean="0">
                <a:solidFill>
                  <a:schemeClr val="accent6"/>
                </a:solidFill>
                <a:latin typeface="Trebuchet MS" pitchFamily="34" charset="0"/>
              </a:rPr>
              <a:t>In which order can we tune the caches?</a:t>
            </a:r>
          </a:p>
          <a:p>
            <a:r>
              <a:rPr lang="en-US" sz="1800" dirty="0" smtClean="0">
                <a:solidFill>
                  <a:schemeClr val="accent6"/>
                </a:solidFill>
                <a:latin typeface="Trebuchet MS" pitchFamily="34" charset="0"/>
              </a:rPr>
              <a:t>Can the caches be tuned separately?</a:t>
            </a:r>
            <a:endParaRPr lang="en-US" sz="1800" dirty="0">
              <a:solidFill>
                <a:schemeClr val="accent6"/>
              </a:solidFill>
              <a:latin typeface="Trebuchet MS" pitchFamily="34" charset="0"/>
            </a:endParaRPr>
          </a:p>
        </p:txBody>
      </p:sp>
      <p:sp>
        <p:nvSpPr>
          <p:cNvPr id="68" name="Cloud Callout 67"/>
          <p:cNvSpPr/>
          <p:nvPr/>
        </p:nvSpPr>
        <p:spPr bwMode="auto">
          <a:xfrm>
            <a:off x="72570" y="841829"/>
            <a:ext cx="1535166" cy="493485"/>
          </a:xfrm>
          <a:prstGeom prst="cloudCallout">
            <a:avLst>
              <a:gd name="adj1" fmla="val -30316"/>
              <a:gd name="adj2" fmla="val 111313"/>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0" name="TextBox 69"/>
          <p:cNvSpPr txBox="1"/>
          <p:nvPr/>
        </p:nvSpPr>
        <p:spPr>
          <a:xfrm>
            <a:off x="203203" y="928915"/>
            <a:ext cx="1074057" cy="307777"/>
          </a:xfrm>
          <a:prstGeom prst="rect">
            <a:avLst/>
          </a:prstGeom>
          <a:noFill/>
        </p:spPr>
        <p:txBody>
          <a:bodyPr wrap="square" rtlCol="0">
            <a:spAutoFit/>
          </a:bodyPr>
          <a:lstStyle/>
          <a:p>
            <a:r>
              <a:rPr lang="en-US" sz="1400" dirty="0" smtClean="0"/>
              <a:t>I need…</a:t>
            </a:r>
            <a:endParaRPr lang="en-US" sz="1400" dirty="0"/>
          </a:p>
        </p:txBody>
      </p:sp>
      <p:sp>
        <p:nvSpPr>
          <p:cNvPr id="74" name="TextBox 73"/>
          <p:cNvSpPr txBox="1"/>
          <p:nvPr/>
        </p:nvSpPr>
        <p:spPr>
          <a:xfrm>
            <a:off x="2605875" y="2394853"/>
            <a:ext cx="769257" cy="276999"/>
          </a:xfrm>
          <a:prstGeom prst="rect">
            <a:avLst/>
          </a:prstGeom>
          <a:noFill/>
        </p:spPr>
        <p:txBody>
          <a:bodyPr wrap="square" rtlCol="0">
            <a:spAutoFit/>
          </a:bodyPr>
          <a:lstStyle/>
          <a:p>
            <a:pPr algn="l"/>
            <a:r>
              <a:rPr lang="en-US" sz="1200" b="1" dirty="0" smtClean="0">
                <a:latin typeface="Trebuchet MS" pitchFamily="34" charset="0"/>
              </a:rPr>
              <a:t>d-cache</a:t>
            </a:r>
            <a:endParaRPr lang="en-US" sz="1200" b="1" dirty="0">
              <a:latin typeface="Trebuchet MS" pitchFamily="34" charset="0"/>
            </a:endParaRPr>
          </a:p>
        </p:txBody>
      </p:sp>
      <p:sp>
        <p:nvSpPr>
          <p:cNvPr id="82" name="TextBox 81"/>
          <p:cNvSpPr txBox="1"/>
          <p:nvPr/>
        </p:nvSpPr>
        <p:spPr>
          <a:xfrm>
            <a:off x="2578525" y="3766429"/>
            <a:ext cx="769257" cy="276999"/>
          </a:xfrm>
          <a:prstGeom prst="rect">
            <a:avLst/>
          </a:prstGeom>
          <a:noFill/>
        </p:spPr>
        <p:txBody>
          <a:bodyPr wrap="square" rtlCol="0">
            <a:spAutoFit/>
          </a:bodyPr>
          <a:lstStyle/>
          <a:p>
            <a:pPr algn="l"/>
            <a:r>
              <a:rPr lang="en-US" sz="1200" b="1" dirty="0" smtClean="0">
                <a:latin typeface="Trebuchet MS" pitchFamily="34" charset="0"/>
              </a:rPr>
              <a:t>d-cache</a:t>
            </a:r>
            <a:endParaRPr lang="en-US" sz="1200" b="1" dirty="0">
              <a:latin typeface="Trebuchet MS" pitchFamily="34" charset="0"/>
            </a:endParaRPr>
          </a:p>
        </p:txBody>
      </p:sp>
      <p:sp>
        <p:nvSpPr>
          <p:cNvPr id="85" name="TextBox 84"/>
          <p:cNvSpPr txBox="1"/>
          <p:nvPr/>
        </p:nvSpPr>
        <p:spPr>
          <a:xfrm>
            <a:off x="2590251" y="5108977"/>
            <a:ext cx="769257" cy="276999"/>
          </a:xfrm>
          <a:prstGeom prst="rect">
            <a:avLst/>
          </a:prstGeom>
          <a:noFill/>
        </p:spPr>
        <p:txBody>
          <a:bodyPr wrap="square" rtlCol="0">
            <a:spAutoFit/>
          </a:bodyPr>
          <a:lstStyle/>
          <a:p>
            <a:pPr algn="l"/>
            <a:r>
              <a:rPr lang="en-US" sz="1200" b="1" dirty="0" smtClean="0">
                <a:latin typeface="Trebuchet MS" pitchFamily="34" charset="0"/>
              </a:rPr>
              <a:t>d-cache</a:t>
            </a:r>
            <a:endParaRPr lang="en-US" sz="1200" b="1" dirty="0">
              <a:latin typeface="Trebuchet MS" pitchFamily="34" charset="0"/>
            </a:endParaRPr>
          </a:p>
        </p:txBody>
      </p:sp>
      <p:sp>
        <p:nvSpPr>
          <p:cNvPr id="94" name="TextBox 93"/>
          <p:cNvSpPr txBox="1"/>
          <p:nvPr/>
        </p:nvSpPr>
        <p:spPr>
          <a:xfrm>
            <a:off x="3472264" y="2824700"/>
            <a:ext cx="1873459" cy="646331"/>
          </a:xfrm>
          <a:prstGeom prst="rect">
            <a:avLst/>
          </a:prstGeom>
          <a:noFill/>
        </p:spPr>
        <p:txBody>
          <a:bodyPr wrap="square" rtlCol="0">
            <a:spAutoFit/>
          </a:bodyPr>
          <a:lstStyle/>
          <a:p>
            <a:pPr algn="l"/>
            <a:r>
              <a:rPr lang="en-US" sz="1800" dirty="0" smtClean="0">
                <a:latin typeface="Trebuchet MS" pitchFamily="34" charset="0"/>
              </a:rPr>
              <a:t>Increase </a:t>
            </a:r>
          </a:p>
          <a:p>
            <a:pPr algn="l"/>
            <a:r>
              <a:rPr lang="en-US" sz="1800" dirty="0" smtClean="0">
                <a:latin typeface="Trebuchet MS" pitchFamily="34" charset="0"/>
              </a:rPr>
              <a:t>d-cache size</a:t>
            </a:r>
            <a:endParaRPr lang="en-US" sz="1800" dirty="0">
              <a:latin typeface="Trebuchet MS" pitchFamily="34" charset="0"/>
            </a:endParaRPr>
          </a:p>
        </p:txBody>
      </p:sp>
      <p:sp>
        <p:nvSpPr>
          <p:cNvPr id="108" name="Cloud Callout 107"/>
          <p:cNvSpPr/>
          <p:nvPr/>
        </p:nvSpPr>
        <p:spPr bwMode="auto">
          <a:xfrm>
            <a:off x="6893169" y="893753"/>
            <a:ext cx="1698172" cy="493485"/>
          </a:xfrm>
          <a:prstGeom prst="cloudCallout">
            <a:avLst>
              <a:gd name="adj1" fmla="val -23414"/>
              <a:gd name="adj2" fmla="val 88915"/>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09" name="TextBox 108"/>
          <p:cNvSpPr txBox="1"/>
          <p:nvPr/>
        </p:nvSpPr>
        <p:spPr>
          <a:xfrm>
            <a:off x="7013747" y="980839"/>
            <a:ext cx="1359304" cy="307777"/>
          </a:xfrm>
          <a:prstGeom prst="rect">
            <a:avLst/>
          </a:prstGeom>
          <a:noFill/>
        </p:spPr>
        <p:txBody>
          <a:bodyPr wrap="square" rtlCol="0">
            <a:spAutoFit/>
          </a:bodyPr>
          <a:lstStyle/>
          <a:p>
            <a:r>
              <a:rPr lang="en-US" sz="1400" dirty="0" smtClean="0"/>
              <a:t>I’m updating…</a:t>
            </a:r>
            <a:endParaRPr lang="en-US" sz="1400" dirty="0"/>
          </a:p>
        </p:txBody>
      </p:sp>
      <p:sp>
        <p:nvSpPr>
          <p:cNvPr id="110" name="TextBox 109"/>
          <p:cNvSpPr txBox="1"/>
          <p:nvPr/>
        </p:nvSpPr>
        <p:spPr>
          <a:xfrm>
            <a:off x="100480" y="940663"/>
            <a:ext cx="1372713" cy="307777"/>
          </a:xfrm>
          <a:prstGeom prst="rect">
            <a:avLst/>
          </a:prstGeom>
          <a:noFill/>
        </p:spPr>
        <p:txBody>
          <a:bodyPr wrap="square" rtlCol="0">
            <a:spAutoFit/>
          </a:bodyPr>
          <a:lstStyle/>
          <a:p>
            <a:r>
              <a:rPr lang="en-US" sz="1400" dirty="0" smtClean="0">
                <a:solidFill>
                  <a:srgbClr val="C00000"/>
                </a:solidFill>
              </a:rPr>
              <a:t>Invalidating …</a:t>
            </a:r>
            <a:endParaRPr lang="en-US" sz="1400" dirty="0">
              <a:solidFill>
                <a:srgbClr val="C00000"/>
              </a:solidFill>
            </a:endParaRPr>
          </a:p>
        </p:txBody>
      </p:sp>
      <p:sp>
        <p:nvSpPr>
          <p:cNvPr id="111" name="TextBox 110"/>
          <p:cNvSpPr txBox="1"/>
          <p:nvPr/>
        </p:nvSpPr>
        <p:spPr>
          <a:xfrm>
            <a:off x="-110528" y="1900815"/>
            <a:ext cx="783772" cy="646331"/>
          </a:xfrm>
          <a:prstGeom prst="rect">
            <a:avLst/>
          </a:prstGeom>
          <a:noFill/>
        </p:spPr>
        <p:txBody>
          <a:bodyPr wrap="square" rtlCol="0">
            <a:spAutoFit/>
          </a:bodyPr>
          <a:lstStyle/>
          <a:p>
            <a:r>
              <a:rPr lang="en-US" sz="1200" dirty="0" smtClean="0">
                <a:latin typeface="Trebuchet MS" pitchFamily="34" charset="0"/>
              </a:rPr>
              <a:t>Results in a cache: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70"/>
                                        </p:tgtEl>
                                        <p:attrNameLst>
                                          <p:attrName>style.visibility</p:attrName>
                                        </p:attrNameLst>
                                      </p:cBhvr>
                                      <p:to>
                                        <p:strVal val="visible"/>
                                      </p:to>
                                    </p:set>
                                  </p:childTnLst>
                                </p:cTn>
                              </p:par>
                              <p:par>
                                <p:cTn id="10" presetID="22" presetClass="entr" presetSubtype="8" fill="hold" grpId="0" nodeType="withEffect">
                                  <p:stCondLst>
                                    <p:cond delay="0"/>
                                  </p:stCondLst>
                                  <p:childTnLst>
                                    <p:set>
                                      <p:cBhvr>
                                        <p:cTn id="11" dur="1" fill="hold">
                                          <p:stCondLst>
                                            <p:cond delay="0"/>
                                          </p:stCondLst>
                                        </p:cTn>
                                        <p:tgtEl>
                                          <p:spTgt spid="68"/>
                                        </p:tgtEl>
                                        <p:attrNameLst>
                                          <p:attrName>style.visibility</p:attrName>
                                        </p:attrNameLst>
                                      </p:cBhvr>
                                      <p:to>
                                        <p:strVal val="visible"/>
                                      </p:to>
                                    </p:set>
                                    <p:animEffect transition="in" filter="wipe(left)">
                                      <p:cBhvr>
                                        <p:cTn id="12" dur="500"/>
                                        <p:tgtEl>
                                          <p:spTgt spid="68"/>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dissolve">
                                      <p:cBhvr>
                                        <p:cTn id="21" dur="500"/>
                                        <p:tgtEl>
                                          <p:spTgt spid="23"/>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74"/>
                                        </p:tgtEl>
                                        <p:attrNameLst>
                                          <p:attrName>style.visibility</p:attrName>
                                        </p:attrNameLst>
                                      </p:cBhvr>
                                      <p:to>
                                        <p:strVal val="visible"/>
                                      </p:to>
                                    </p:set>
                                    <p:animEffect transition="in" filter="dissolve">
                                      <p:cBhvr>
                                        <p:cTn id="24" dur="500"/>
                                        <p:tgtEl>
                                          <p:spTgt spid="74"/>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mph" presetSubtype="2" fill="hold" nodeType="clickEffect">
                                  <p:stCondLst>
                                    <p:cond delay="0"/>
                                  </p:stCondLst>
                                  <p:childTnLst>
                                    <p:animClr clrSpc="rgb" dir="cw">
                                      <p:cBhvr override="childStyle">
                                        <p:cTn id="28" dur="500" fill="hold"/>
                                        <p:tgtEl>
                                          <p:spTgt spid="48">
                                            <p:txEl>
                                              <p:pRg st="0" end="0"/>
                                            </p:txEl>
                                          </p:spTgt>
                                        </p:tgtEl>
                                        <p:attrNameLst>
                                          <p:attrName>style.color</p:attrName>
                                        </p:attrNameLst>
                                      </p:cBhvr>
                                      <p:to>
                                        <a:srgbClr val="006600"/>
                                      </p:to>
                                    </p:animClr>
                                  </p:childTnLst>
                                </p:cTn>
                              </p:par>
                              <p:par>
                                <p:cTn id="29" presetID="1" presetClass="entr" presetSubtype="0" fill="hold" grpId="0" nodeType="withEffect">
                                  <p:stCondLst>
                                    <p:cond delay="0"/>
                                  </p:stCondLst>
                                  <p:childTnLst>
                                    <p:set>
                                      <p:cBhvr>
                                        <p:cTn id="30" dur="1" fill="hold">
                                          <p:stCondLst>
                                            <p:cond delay="0"/>
                                          </p:stCondLst>
                                        </p:cTn>
                                        <p:tgtEl>
                                          <p:spTgt spid="111"/>
                                        </p:tgtEl>
                                        <p:attrNameLst>
                                          <p:attrName>style.visibility</p:attrName>
                                        </p:attrNameLst>
                                      </p:cBhvr>
                                      <p:to>
                                        <p:strVal val="visible"/>
                                      </p:to>
                                    </p:set>
                                  </p:childTnLst>
                                </p:cTn>
                              </p:par>
                              <p:par>
                                <p:cTn id="31" presetID="3" presetClass="emph" presetSubtype="2" fill="hold" nodeType="withEffect">
                                  <p:stCondLst>
                                    <p:cond delay="0"/>
                                  </p:stCondLst>
                                  <p:childTnLst>
                                    <p:animClr clrSpc="rgb" dir="cw">
                                      <p:cBhvr override="childStyle">
                                        <p:cTn id="32" dur="500" fill="hold"/>
                                        <p:tgtEl>
                                          <p:spTgt spid="49">
                                            <p:txEl>
                                              <p:pRg st="1" end="1"/>
                                            </p:txEl>
                                          </p:spTgt>
                                        </p:tgtEl>
                                        <p:attrNameLst>
                                          <p:attrName>style.color</p:attrName>
                                        </p:attrNameLst>
                                      </p:cBhvr>
                                      <p:to>
                                        <a:srgbClr val="CC0000"/>
                                      </p:to>
                                    </p:animClr>
                                  </p:childTnLst>
                                </p:cTn>
                              </p:par>
                              <p:par>
                                <p:cTn id="33" presetID="3" presetClass="emph" presetSubtype="2" fill="hold" nodeType="withEffect">
                                  <p:stCondLst>
                                    <p:cond delay="0"/>
                                  </p:stCondLst>
                                  <p:childTnLst>
                                    <p:animClr clrSpc="rgb" dir="cw">
                                      <p:cBhvr override="childStyle">
                                        <p:cTn id="34" dur="500" fill="hold"/>
                                        <p:tgtEl>
                                          <p:spTgt spid="50">
                                            <p:txEl>
                                              <p:pRg st="1" end="1"/>
                                            </p:txEl>
                                          </p:spTgt>
                                        </p:tgtEl>
                                        <p:attrNameLst>
                                          <p:attrName>style.color</p:attrName>
                                        </p:attrNameLst>
                                      </p:cBhvr>
                                      <p:to>
                                        <a:srgbClr val="CC0000"/>
                                      </p:to>
                                    </p:animClr>
                                  </p:childTnLst>
                                </p:cTn>
                              </p:par>
                              <p:par>
                                <p:cTn id="35" presetID="3" presetClass="emph" presetSubtype="2" fill="hold" nodeType="withEffect">
                                  <p:stCondLst>
                                    <p:cond delay="0"/>
                                  </p:stCondLst>
                                  <p:childTnLst>
                                    <p:animClr clrSpc="rgb" dir="cw">
                                      <p:cBhvr override="childStyle">
                                        <p:cTn id="36" dur="500" fill="hold"/>
                                        <p:tgtEl>
                                          <p:spTgt spid="51">
                                            <p:txEl>
                                              <p:pRg st="1" end="1"/>
                                            </p:txEl>
                                          </p:spTgt>
                                        </p:tgtEl>
                                        <p:attrNameLst>
                                          <p:attrName>style.color</p:attrName>
                                        </p:attrNameLst>
                                      </p:cBhvr>
                                      <p:to>
                                        <a:srgbClr val="CC0000"/>
                                      </p:to>
                                    </p:animClr>
                                  </p:childTnLst>
                                </p:cTn>
                              </p:par>
                            </p:childTnLst>
                          </p:cTn>
                        </p:par>
                      </p:childTnLst>
                    </p:cTn>
                  </p:par>
                  <p:par>
                    <p:cTn id="37" fill="hold">
                      <p:stCondLst>
                        <p:cond delay="indefinite"/>
                      </p:stCondLst>
                      <p:childTnLst>
                        <p:par>
                          <p:cTn id="38" fill="hold">
                            <p:stCondLst>
                              <p:cond delay="0"/>
                            </p:stCondLst>
                            <p:childTnLst>
                              <p:par>
                                <p:cTn id="39" presetID="9" presetClass="emph" presetSubtype="0" nodeType="clickEffect">
                                  <p:stCondLst>
                                    <p:cond delay="0"/>
                                  </p:stCondLst>
                                  <p:childTnLst>
                                    <p:set>
                                      <p:cBhvr rctx="PPT">
                                        <p:cTn id="40" dur="indefinite"/>
                                        <p:tgtEl>
                                          <p:spTgt spid="23"/>
                                        </p:tgtEl>
                                        <p:attrNameLst>
                                          <p:attrName>style.opacity</p:attrName>
                                        </p:attrNameLst>
                                      </p:cBhvr>
                                      <p:to>
                                        <p:strVal val="0.25"/>
                                      </p:to>
                                    </p:set>
                                    <p:animEffect filter="image" prLst="opacity: 0.25">
                                      <p:cBhvr rctx="IE">
                                        <p:cTn id="41" dur="indefinite"/>
                                        <p:tgtEl>
                                          <p:spTgt spid="23"/>
                                        </p:tgtEl>
                                      </p:cBhvr>
                                    </p:animEffect>
                                  </p:childTnLst>
                                </p:cTn>
                              </p:par>
                              <p:par>
                                <p:cTn id="42" presetID="9" presetClass="exit" presetSubtype="0" fill="hold" grpId="1" nodeType="withEffect">
                                  <p:stCondLst>
                                    <p:cond delay="0"/>
                                  </p:stCondLst>
                                  <p:childTnLst>
                                    <p:animEffect transition="out" filter="dissolve">
                                      <p:cBhvr>
                                        <p:cTn id="43" dur="500"/>
                                        <p:tgtEl>
                                          <p:spTgt spid="74"/>
                                        </p:tgtEl>
                                      </p:cBhvr>
                                    </p:animEffect>
                                    <p:set>
                                      <p:cBhvr>
                                        <p:cTn id="44" dur="1" fill="hold">
                                          <p:stCondLst>
                                            <p:cond delay="499"/>
                                          </p:stCondLst>
                                        </p:cTn>
                                        <p:tgtEl>
                                          <p:spTgt spid="74"/>
                                        </p:tgtEl>
                                        <p:attrNameLst>
                                          <p:attrName>style.visibility</p:attrName>
                                        </p:attrNameLst>
                                      </p:cBhvr>
                                      <p:to>
                                        <p:strVal val="hidden"/>
                                      </p:to>
                                    </p:set>
                                  </p:childTnLst>
                                </p:cTn>
                              </p:par>
                              <p:par>
                                <p:cTn id="45" presetID="9" presetClass="entr" presetSubtype="0" fill="hold"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dissolve">
                                      <p:cBhvr>
                                        <p:cTn id="47" dur="500"/>
                                        <p:tgtEl>
                                          <p:spTgt spid="30"/>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82"/>
                                        </p:tgtEl>
                                        <p:attrNameLst>
                                          <p:attrName>style.visibility</p:attrName>
                                        </p:attrNameLst>
                                      </p:cBhvr>
                                      <p:to>
                                        <p:strVal val="visible"/>
                                      </p:to>
                                    </p:set>
                                    <p:animEffect transition="in" filter="dissolve">
                                      <p:cBhvr>
                                        <p:cTn id="50" dur="500"/>
                                        <p:tgtEl>
                                          <p:spTgt spid="82"/>
                                        </p:tgtEl>
                                      </p:cBhvr>
                                    </p:animEffect>
                                  </p:childTnLst>
                                </p:cTn>
                              </p:par>
                              <p:par>
                                <p:cTn id="51" presetID="1" presetClass="entr" presetSubtype="0" fill="hold" grpId="0" nodeType="withEffect">
                                  <p:stCondLst>
                                    <p:cond delay="0"/>
                                  </p:stCondLst>
                                  <p:childTnLst>
                                    <p:set>
                                      <p:cBhvr>
                                        <p:cTn id="52" dur="1" fill="hold">
                                          <p:stCondLst>
                                            <p:cond delay="0"/>
                                          </p:stCondLst>
                                        </p:cTn>
                                        <p:tgtEl>
                                          <p:spTgt spid="94"/>
                                        </p:tgtEl>
                                        <p:attrNameLst>
                                          <p:attrName>style.visibility</p:attrName>
                                        </p:attrNameLst>
                                      </p:cBhvr>
                                      <p:to>
                                        <p:strVal val="visible"/>
                                      </p:to>
                                    </p:set>
                                  </p:childTnLst>
                                </p:cTn>
                              </p:par>
                              <p:par>
                                <p:cTn id="53" presetID="9" presetClass="entr" presetSubtype="0" fill="hold" nodeType="with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dissolve">
                                      <p:cBhvr>
                                        <p:cTn id="55" dur="500"/>
                                        <p:tgtEl>
                                          <p:spTgt spid="33"/>
                                        </p:tgtEl>
                                      </p:cBhvr>
                                    </p:animEffect>
                                  </p:childTnLst>
                                </p:cTn>
                              </p:par>
                              <p:par>
                                <p:cTn id="56" presetID="3" presetClass="emph" presetSubtype="2" fill="hold" nodeType="withEffect">
                                  <p:stCondLst>
                                    <p:cond delay="0"/>
                                  </p:stCondLst>
                                  <p:childTnLst>
                                    <p:animClr clrSpc="rgb" dir="cw">
                                      <p:cBhvr override="childStyle">
                                        <p:cTn id="57" dur="500" fill="hold"/>
                                        <p:tgtEl>
                                          <p:spTgt spid="49">
                                            <p:txEl>
                                              <p:pRg st="0" end="0"/>
                                            </p:txEl>
                                          </p:spTgt>
                                        </p:tgtEl>
                                        <p:attrNameLst>
                                          <p:attrName>style.color</p:attrName>
                                        </p:attrNameLst>
                                      </p:cBhvr>
                                      <p:to>
                                        <a:srgbClr val="006600"/>
                                      </p:to>
                                    </p:animClr>
                                  </p:childTnLst>
                                </p:cTn>
                              </p:par>
                              <p:par>
                                <p:cTn id="58" presetID="3" presetClass="emph" presetSubtype="2" fill="hold" nodeType="withEffect">
                                  <p:stCondLst>
                                    <p:cond delay="0"/>
                                  </p:stCondLst>
                                  <p:childTnLst>
                                    <p:animClr clrSpc="rgb" dir="cw">
                                      <p:cBhvr override="childStyle">
                                        <p:cTn id="59" dur="500" fill="hold"/>
                                        <p:tgtEl>
                                          <p:spTgt spid="49">
                                            <p:txEl>
                                              <p:pRg st="1" end="1"/>
                                            </p:txEl>
                                          </p:spTgt>
                                        </p:tgtEl>
                                        <p:attrNameLst>
                                          <p:attrName>style.color</p:attrName>
                                        </p:attrNameLst>
                                      </p:cBhvr>
                                      <p:to>
                                        <a:schemeClr val="bg1"/>
                                      </p:to>
                                    </p:animClr>
                                  </p:childTnLst>
                                </p:cTn>
                              </p:par>
                            </p:childTnLst>
                          </p:cTn>
                        </p:par>
                      </p:childTnLst>
                    </p:cTn>
                  </p:par>
                  <p:par>
                    <p:cTn id="60" fill="hold">
                      <p:stCondLst>
                        <p:cond delay="indefinite"/>
                      </p:stCondLst>
                      <p:childTnLst>
                        <p:par>
                          <p:cTn id="61" fill="hold">
                            <p:stCondLst>
                              <p:cond delay="0"/>
                            </p:stCondLst>
                            <p:childTnLst>
                              <p:par>
                                <p:cTn id="62" presetID="9" presetClass="emph" presetSubtype="0" nodeType="clickEffect">
                                  <p:stCondLst>
                                    <p:cond delay="0"/>
                                  </p:stCondLst>
                                  <p:childTnLst>
                                    <p:set>
                                      <p:cBhvr rctx="PPT">
                                        <p:cTn id="63" dur="indefinite"/>
                                        <p:tgtEl>
                                          <p:spTgt spid="30"/>
                                        </p:tgtEl>
                                        <p:attrNameLst>
                                          <p:attrName>style.opacity</p:attrName>
                                        </p:attrNameLst>
                                      </p:cBhvr>
                                      <p:to>
                                        <p:strVal val="0.25"/>
                                      </p:to>
                                    </p:set>
                                    <p:animEffect filter="image" prLst="opacity: 0.25">
                                      <p:cBhvr rctx="IE">
                                        <p:cTn id="64" dur="indefinite"/>
                                        <p:tgtEl>
                                          <p:spTgt spid="30"/>
                                        </p:tgtEl>
                                      </p:cBhvr>
                                    </p:animEffect>
                                  </p:childTnLst>
                                </p:cTn>
                              </p:par>
                              <p:par>
                                <p:cTn id="65" presetID="9" presetClass="emph" presetSubtype="0" nodeType="withEffect">
                                  <p:stCondLst>
                                    <p:cond delay="0"/>
                                  </p:stCondLst>
                                  <p:childTnLst>
                                    <p:set>
                                      <p:cBhvr rctx="PPT">
                                        <p:cTn id="66" dur="indefinite"/>
                                        <p:tgtEl>
                                          <p:spTgt spid="33"/>
                                        </p:tgtEl>
                                        <p:attrNameLst>
                                          <p:attrName>style.opacity</p:attrName>
                                        </p:attrNameLst>
                                      </p:cBhvr>
                                      <p:to>
                                        <p:strVal val="0.25"/>
                                      </p:to>
                                    </p:set>
                                    <p:animEffect filter="image" prLst="opacity: 0.25">
                                      <p:cBhvr rctx="IE">
                                        <p:cTn id="67" dur="indefinite"/>
                                        <p:tgtEl>
                                          <p:spTgt spid="33"/>
                                        </p:tgtEl>
                                      </p:cBhvr>
                                    </p:animEffect>
                                  </p:childTnLst>
                                </p:cTn>
                              </p:par>
                              <p:par>
                                <p:cTn id="68" presetID="9" presetClass="exit" presetSubtype="0" fill="hold" grpId="1" nodeType="withEffect">
                                  <p:stCondLst>
                                    <p:cond delay="0"/>
                                  </p:stCondLst>
                                  <p:childTnLst>
                                    <p:animEffect transition="out" filter="dissolve">
                                      <p:cBhvr>
                                        <p:cTn id="69" dur="500"/>
                                        <p:tgtEl>
                                          <p:spTgt spid="82"/>
                                        </p:tgtEl>
                                      </p:cBhvr>
                                    </p:animEffect>
                                    <p:set>
                                      <p:cBhvr>
                                        <p:cTn id="70" dur="1" fill="hold">
                                          <p:stCondLst>
                                            <p:cond delay="499"/>
                                          </p:stCondLst>
                                        </p:cTn>
                                        <p:tgtEl>
                                          <p:spTgt spid="82"/>
                                        </p:tgtEl>
                                        <p:attrNameLst>
                                          <p:attrName>style.visibility</p:attrName>
                                        </p:attrNameLst>
                                      </p:cBhvr>
                                      <p:to>
                                        <p:strVal val="hidden"/>
                                      </p:to>
                                    </p:set>
                                  </p:childTnLst>
                                </p:cTn>
                              </p:par>
                              <p:par>
                                <p:cTn id="71" presetID="9" presetClass="entr" presetSubtype="0" fill="hold" nodeType="withEffect">
                                  <p:stCondLst>
                                    <p:cond delay="0"/>
                                  </p:stCondLst>
                                  <p:childTnLst>
                                    <p:set>
                                      <p:cBhvr>
                                        <p:cTn id="72" dur="1" fill="hold">
                                          <p:stCondLst>
                                            <p:cond delay="0"/>
                                          </p:stCondLst>
                                        </p:cTn>
                                        <p:tgtEl>
                                          <p:spTgt spid="39"/>
                                        </p:tgtEl>
                                        <p:attrNameLst>
                                          <p:attrName>style.visibility</p:attrName>
                                        </p:attrNameLst>
                                      </p:cBhvr>
                                      <p:to>
                                        <p:strVal val="visible"/>
                                      </p:to>
                                    </p:set>
                                    <p:animEffect transition="in" filter="dissolve">
                                      <p:cBhvr>
                                        <p:cTn id="73" dur="500"/>
                                        <p:tgtEl>
                                          <p:spTgt spid="39"/>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85"/>
                                        </p:tgtEl>
                                        <p:attrNameLst>
                                          <p:attrName>style.visibility</p:attrName>
                                        </p:attrNameLst>
                                      </p:cBhvr>
                                      <p:to>
                                        <p:strVal val="visible"/>
                                      </p:to>
                                    </p:set>
                                    <p:animEffect transition="in" filter="dissolve">
                                      <p:cBhvr>
                                        <p:cTn id="76" dur="500"/>
                                        <p:tgtEl>
                                          <p:spTgt spid="85"/>
                                        </p:tgtEl>
                                      </p:cBhvr>
                                    </p:animEffect>
                                  </p:childTnLst>
                                </p:cTn>
                              </p:par>
                              <p:par>
                                <p:cTn id="77" presetID="9" presetClass="entr" presetSubtype="0" fill="hold" nodeType="with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dissolve">
                                      <p:cBhvr>
                                        <p:cTn id="79" dur="500"/>
                                        <p:tgtEl>
                                          <p:spTgt spid="42"/>
                                        </p:tgtEl>
                                      </p:cBhvr>
                                    </p:animEffect>
                                  </p:childTnLst>
                                </p:cTn>
                              </p:par>
                              <p:par>
                                <p:cTn id="80" presetID="9" presetClass="entr" presetSubtype="0" fill="hold" nodeType="withEffect">
                                  <p:stCondLst>
                                    <p:cond delay="0"/>
                                  </p:stCondLst>
                                  <p:childTnLst>
                                    <p:set>
                                      <p:cBhvr>
                                        <p:cTn id="81" dur="1" fill="hold">
                                          <p:stCondLst>
                                            <p:cond delay="0"/>
                                          </p:stCondLst>
                                        </p:cTn>
                                        <p:tgtEl>
                                          <p:spTgt spid="45"/>
                                        </p:tgtEl>
                                        <p:attrNameLst>
                                          <p:attrName>style.visibility</p:attrName>
                                        </p:attrNameLst>
                                      </p:cBhvr>
                                      <p:to>
                                        <p:strVal val="visible"/>
                                      </p:to>
                                    </p:set>
                                    <p:animEffect transition="in" filter="dissolve">
                                      <p:cBhvr>
                                        <p:cTn id="82" dur="500"/>
                                        <p:tgtEl>
                                          <p:spTgt spid="45"/>
                                        </p:tgtEl>
                                      </p:cBhvr>
                                    </p:animEffect>
                                  </p:childTnLst>
                                </p:cTn>
                              </p:par>
                              <p:par>
                                <p:cTn id="83" presetID="3" presetClass="emph" presetSubtype="2" fill="hold" nodeType="withEffect">
                                  <p:stCondLst>
                                    <p:cond delay="0"/>
                                  </p:stCondLst>
                                  <p:childTnLst>
                                    <p:animClr clrSpc="rgb" dir="cw">
                                      <p:cBhvr override="childStyle">
                                        <p:cTn id="84" dur="500" fill="hold"/>
                                        <p:tgtEl>
                                          <p:spTgt spid="50">
                                            <p:txEl>
                                              <p:pRg st="0" end="0"/>
                                            </p:txEl>
                                          </p:spTgt>
                                        </p:tgtEl>
                                        <p:attrNameLst>
                                          <p:attrName>style.color</p:attrName>
                                        </p:attrNameLst>
                                      </p:cBhvr>
                                      <p:to>
                                        <a:srgbClr val="006600"/>
                                      </p:to>
                                    </p:animClr>
                                  </p:childTnLst>
                                </p:cTn>
                              </p:par>
                              <p:par>
                                <p:cTn id="85" presetID="3" presetClass="emph" presetSubtype="2" fill="hold" nodeType="withEffect">
                                  <p:stCondLst>
                                    <p:cond delay="0"/>
                                  </p:stCondLst>
                                  <p:childTnLst>
                                    <p:animClr clrSpc="rgb" dir="cw">
                                      <p:cBhvr override="childStyle">
                                        <p:cTn id="86" dur="500" fill="hold"/>
                                        <p:tgtEl>
                                          <p:spTgt spid="50">
                                            <p:txEl>
                                              <p:pRg st="1" end="1"/>
                                            </p:txEl>
                                          </p:spTgt>
                                        </p:tgtEl>
                                        <p:attrNameLst>
                                          <p:attrName>style.color</p:attrName>
                                        </p:attrNameLst>
                                      </p:cBhvr>
                                      <p:to>
                                        <a:schemeClr val="bg1"/>
                                      </p:to>
                                    </p:animClr>
                                  </p:childTnLst>
                                </p:cTn>
                              </p:par>
                              <p:par>
                                <p:cTn id="87" presetID="3" presetClass="emph" presetSubtype="2" fill="hold" nodeType="withEffect">
                                  <p:stCondLst>
                                    <p:cond delay="0"/>
                                  </p:stCondLst>
                                  <p:childTnLst>
                                    <p:animClr clrSpc="rgb" dir="cw">
                                      <p:cBhvr override="childStyle">
                                        <p:cTn id="88" dur="500" fill="hold"/>
                                        <p:tgtEl>
                                          <p:spTgt spid="51">
                                            <p:txEl>
                                              <p:pRg st="0" end="0"/>
                                            </p:txEl>
                                          </p:spTgt>
                                        </p:tgtEl>
                                        <p:attrNameLst>
                                          <p:attrName>style.color</p:attrName>
                                        </p:attrNameLst>
                                      </p:cBhvr>
                                      <p:to>
                                        <a:srgbClr val="006600"/>
                                      </p:to>
                                    </p:animClr>
                                  </p:childTnLst>
                                </p:cTn>
                              </p:par>
                              <p:par>
                                <p:cTn id="89" presetID="3" presetClass="emph" presetSubtype="2" fill="hold" nodeType="withEffect">
                                  <p:stCondLst>
                                    <p:cond delay="0"/>
                                  </p:stCondLst>
                                  <p:childTnLst>
                                    <p:animClr clrSpc="rgb" dir="cw">
                                      <p:cBhvr override="childStyle">
                                        <p:cTn id="90" dur="500" fill="hold"/>
                                        <p:tgtEl>
                                          <p:spTgt spid="51">
                                            <p:txEl>
                                              <p:pRg st="1" end="1"/>
                                            </p:txEl>
                                          </p:spTgt>
                                        </p:tgtEl>
                                        <p:attrNameLst>
                                          <p:attrName>style.color</p:attrName>
                                        </p:attrNameLst>
                                      </p:cBhvr>
                                      <p:to>
                                        <a:schemeClr val="bg1"/>
                                      </p:to>
                                    </p:animClr>
                                  </p:childTnLst>
                                </p:cTn>
                              </p:par>
                            </p:childTnLst>
                          </p:cTn>
                        </p:par>
                      </p:childTnLst>
                    </p:cTn>
                  </p:par>
                  <p:par>
                    <p:cTn id="91" fill="hold">
                      <p:stCondLst>
                        <p:cond delay="indefinite"/>
                      </p:stCondLst>
                      <p:childTnLst>
                        <p:par>
                          <p:cTn id="92" fill="hold">
                            <p:stCondLst>
                              <p:cond delay="0"/>
                            </p:stCondLst>
                            <p:childTnLst>
                              <p:par>
                                <p:cTn id="93" presetID="9" presetClass="emph" presetSubtype="0" nodeType="clickEffect">
                                  <p:stCondLst>
                                    <p:cond delay="0"/>
                                  </p:stCondLst>
                                  <p:childTnLst>
                                    <p:set>
                                      <p:cBhvr rctx="PPT">
                                        <p:cTn id="94" dur="indefinite"/>
                                        <p:tgtEl>
                                          <p:spTgt spid="39"/>
                                        </p:tgtEl>
                                        <p:attrNameLst>
                                          <p:attrName>style.opacity</p:attrName>
                                        </p:attrNameLst>
                                      </p:cBhvr>
                                      <p:to>
                                        <p:strVal val="0.25"/>
                                      </p:to>
                                    </p:set>
                                    <p:animEffect filter="image" prLst="opacity: 0.25">
                                      <p:cBhvr rctx="IE">
                                        <p:cTn id="95" dur="indefinite"/>
                                        <p:tgtEl>
                                          <p:spTgt spid="39"/>
                                        </p:tgtEl>
                                      </p:cBhvr>
                                    </p:animEffect>
                                  </p:childTnLst>
                                </p:cTn>
                              </p:par>
                              <p:par>
                                <p:cTn id="96" presetID="9" presetClass="emph" presetSubtype="0" nodeType="withEffect">
                                  <p:stCondLst>
                                    <p:cond delay="0"/>
                                  </p:stCondLst>
                                  <p:childTnLst>
                                    <p:set>
                                      <p:cBhvr rctx="PPT">
                                        <p:cTn id="97" dur="indefinite"/>
                                        <p:tgtEl>
                                          <p:spTgt spid="42"/>
                                        </p:tgtEl>
                                        <p:attrNameLst>
                                          <p:attrName>style.opacity</p:attrName>
                                        </p:attrNameLst>
                                      </p:cBhvr>
                                      <p:to>
                                        <p:strVal val="0.25"/>
                                      </p:to>
                                    </p:set>
                                    <p:animEffect filter="image" prLst="opacity: 0.25">
                                      <p:cBhvr rctx="IE">
                                        <p:cTn id="98" dur="indefinite"/>
                                        <p:tgtEl>
                                          <p:spTgt spid="42"/>
                                        </p:tgtEl>
                                      </p:cBhvr>
                                    </p:animEffect>
                                  </p:childTnLst>
                                </p:cTn>
                              </p:par>
                              <p:par>
                                <p:cTn id="99" presetID="9" presetClass="emph" presetSubtype="0" nodeType="withEffect">
                                  <p:stCondLst>
                                    <p:cond delay="0"/>
                                  </p:stCondLst>
                                  <p:childTnLst>
                                    <p:set>
                                      <p:cBhvr rctx="PPT">
                                        <p:cTn id="100" dur="indefinite"/>
                                        <p:tgtEl>
                                          <p:spTgt spid="45"/>
                                        </p:tgtEl>
                                        <p:attrNameLst>
                                          <p:attrName>style.opacity</p:attrName>
                                        </p:attrNameLst>
                                      </p:cBhvr>
                                      <p:to>
                                        <p:strVal val="0.25"/>
                                      </p:to>
                                    </p:set>
                                    <p:animEffect filter="image" prLst="opacity: 0.25">
                                      <p:cBhvr rctx="IE">
                                        <p:cTn id="101" dur="indefinite"/>
                                        <p:tgtEl>
                                          <p:spTgt spid="45"/>
                                        </p:tgtEl>
                                      </p:cBhvr>
                                    </p:animEffect>
                                  </p:childTnLst>
                                </p:cTn>
                              </p:par>
                              <p:par>
                                <p:cTn id="102" presetID="9" presetClass="exit" presetSubtype="0" fill="hold" grpId="1" nodeType="withEffect">
                                  <p:stCondLst>
                                    <p:cond delay="0"/>
                                  </p:stCondLst>
                                  <p:childTnLst>
                                    <p:animEffect transition="out" filter="dissolve">
                                      <p:cBhvr>
                                        <p:cTn id="103" dur="500"/>
                                        <p:tgtEl>
                                          <p:spTgt spid="85"/>
                                        </p:tgtEl>
                                      </p:cBhvr>
                                    </p:animEffect>
                                    <p:set>
                                      <p:cBhvr>
                                        <p:cTn id="104" dur="1" fill="hold">
                                          <p:stCondLst>
                                            <p:cond delay="499"/>
                                          </p:stCondLst>
                                        </p:cTn>
                                        <p:tgtEl>
                                          <p:spTgt spid="85"/>
                                        </p:tgtEl>
                                        <p:attrNameLst>
                                          <p:attrName>style.visibility</p:attrName>
                                        </p:attrNameLst>
                                      </p:cBhvr>
                                      <p:to>
                                        <p:strVal val="hidden"/>
                                      </p:to>
                                    </p:set>
                                  </p:childTnLst>
                                </p:cTn>
                              </p:par>
                              <p:par>
                                <p:cTn id="105" presetID="1" presetClass="exit" presetSubtype="0" fill="hold" grpId="1" nodeType="withEffect">
                                  <p:stCondLst>
                                    <p:cond delay="0"/>
                                  </p:stCondLst>
                                  <p:childTnLst>
                                    <p:set>
                                      <p:cBhvr>
                                        <p:cTn id="106" dur="1" fill="hold">
                                          <p:stCondLst>
                                            <p:cond delay="0"/>
                                          </p:stCondLst>
                                        </p:cTn>
                                        <p:tgtEl>
                                          <p:spTgt spid="94"/>
                                        </p:tgtEl>
                                        <p:attrNameLst>
                                          <p:attrName>style.visibility</p:attrName>
                                        </p:attrNameLst>
                                      </p:cBhvr>
                                      <p:to>
                                        <p:strVal val="hidden"/>
                                      </p:to>
                                    </p:set>
                                  </p:childTnLst>
                                </p:cTn>
                              </p:par>
                              <p:par>
                                <p:cTn id="107" presetID="1" presetClass="entr" presetSubtype="0" fill="hold" nodeType="withEffect">
                                  <p:stCondLst>
                                    <p:cond delay="0"/>
                                  </p:stCondLst>
                                  <p:childTnLst>
                                    <p:set>
                                      <p:cBhvr>
                                        <p:cTn id="108" dur="1" fill="hold">
                                          <p:stCondLst>
                                            <p:cond delay="0"/>
                                          </p:stCondLst>
                                        </p:cTn>
                                        <p:tgtEl>
                                          <p:spTgt spid="53">
                                            <p:txEl>
                                              <p:pRg st="0" end="0"/>
                                            </p:txEl>
                                          </p:spTgt>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53">
                                            <p:txEl>
                                              <p:pRg st="1" end="1"/>
                                            </p:txEl>
                                          </p:spTgt>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53">
                                            <p:txEl>
                                              <p:pRg st="3" end="3"/>
                                            </p:txEl>
                                          </p:spTgt>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3" presetClass="emph" presetSubtype="2" fill="hold" nodeType="clickEffect">
                                  <p:stCondLst>
                                    <p:cond delay="0"/>
                                  </p:stCondLst>
                                  <p:childTnLst>
                                    <p:animClr clrSpc="rgb" dir="cw">
                                      <p:cBhvr override="childStyle">
                                        <p:cTn id="120" dur="500" fill="hold"/>
                                        <p:tgtEl>
                                          <p:spTgt spid="48">
                                            <p:txEl>
                                              <p:pRg st="0" end="0"/>
                                            </p:txEl>
                                          </p:spTgt>
                                        </p:tgtEl>
                                        <p:attrNameLst>
                                          <p:attrName>style.color</p:attrName>
                                        </p:attrNameLst>
                                      </p:cBhvr>
                                      <p:to>
                                        <a:schemeClr val="bg1"/>
                                      </p:to>
                                    </p:animClr>
                                  </p:childTnLst>
                                </p:cTn>
                              </p:par>
                              <p:par>
                                <p:cTn id="121" presetID="3" presetClass="emph" presetSubtype="2" fill="hold" nodeType="withEffect">
                                  <p:stCondLst>
                                    <p:cond delay="0"/>
                                  </p:stCondLst>
                                  <p:childTnLst>
                                    <p:animClr clrSpc="rgb" dir="cw">
                                      <p:cBhvr override="childStyle">
                                        <p:cTn id="122" dur="500" fill="hold"/>
                                        <p:tgtEl>
                                          <p:spTgt spid="48">
                                            <p:txEl>
                                              <p:pRg st="1" end="1"/>
                                            </p:txEl>
                                          </p:spTgt>
                                        </p:tgtEl>
                                        <p:attrNameLst>
                                          <p:attrName>style.color</p:attrName>
                                        </p:attrNameLst>
                                      </p:cBhvr>
                                      <p:to>
                                        <a:schemeClr val="bg1"/>
                                      </p:to>
                                    </p:animClr>
                                  </p:childTnLst>
                                </p:cTn>
                              </p:par>
                              <p:par>
                                <p:cTn id="123" presetID="3" presetClass="emph" presetSubtype="2" fill="hold" nodeType="withEffect">
                                  <p:stCondLst>
                                    <p:cond delay="0"/>
                                  </p:stCondLst>
                                  <p:childTnLst>
                                    <p:animClr clrSpc="rgb" dir="cw">
                                      <p:cBhvr override="childStyle">
                                        <p:cTn id="124" dur="500" fill="hold"/>
                                        <p:tgtEl>
                                          <p:spTgt spid="49">
                                            <p:txEl>
                                              <p:pRg st="0" end="0"/>
                                            </p:txEl>
                                          </p:spTgt>
                                        </p:tgtEl>
                                        <p:attrNameLst>
                                          <p:attrName>style.color</p:attrName>
                                        </p:attrNameLst>
                                      </p:cBhvr>
                                      <p:to>
                                        <a:schemeClr val="bg1"/>
                                      </p:to>
                                    </p:animClr>
                                  </p:childTnLst>
                                </p:cTn>
                              </p:par>
                              <p:par>
                                <p:cTn id="125" presetID="3" presetClass="emph" presetSubtype="2" fill="hold" nodeType="withEffect">
                                  <p:stCondLst>
                                    <p:cond delay="0"/>
                                  </p:stCondLst>
                                  <p:childTnLst>
                                    <p:animClr clrSpc="rgb" dir="cw">
                                      <p:cBhvr override="childStyle">
                                        <p:cTn id="126" dur="500" fill="hold"/>
                                        <p:tgtEl>
                                          <p:spTgt spid="49">
                                            <p:txEl>
                                              <p:pRg st="1" end="1"/>
                                            </p:txEl>
                                          </p:spTgt>
                                        </p:tgtEl>
                                        <p:attrNameLst>
                                          <p:attrName>style.color</p:attrName>
                                        </p:attrNameLst>
                                      </p:cBhvr>
                                      <p:to>
                                        <a:schemeClr val="bg1"/>
                                      </p:to>
                                    </p:animClr>
                                  </p:childTnLst>
                                </p:cTn>
                              </p:par>
                              <p:par>
                                <p:cTn id="127" presetID="3" presetClass="emph" presetSubtype="2" fill="hold" nodeType="withEffect">
                                  <p:stCondLst>
                                    <p:cond delay="0"/>
                                  </p:stCondLst>
                                  <p:childTnLst>
                                    <p:animClr clrSpc="rgb" dir="cw">
                                      <p:cBhvr override="childStyle">
                                        <p:cTn id="128" dur="500" fill="hold"/>
                                        <p:tgtEl>
                                          <p:spTgt spid="50">
                                            <p:txEl>
                                              <p:pRg st="0" end="0"/>
                                            </p:txEl>
                                          </p:spTgt>
                                        </p:tgtEl>
                                        <p:attrNameLst>
                                          <p:attrName>style.color</p:attrName>
                                        </p:attrNameLst>
                                      </p:cBhvr>
                                      <p:to>
                                        <a:schemeClr val="bg1"/>
                                      </p:to>
                                    </p:animClr>
                                  </p:childTnLst>
                                </p:cTn>
                              </p:par>
                              <p:par>
                                <p:cTn id="129" presetID="3" presetClass="emph" presetSubtype="2" fill="hold" nodeType="withEffect">
                                  <p:stCondLst>
                                    <p:cond delay="0"/>
                                  </p:stCondLst>
                                  <p:childTnLst>
                                    <p:animClr clrSpc="rgb" dir="cw">
                                      <p:cBhvr override="childStyle">
                                        <p:cTn id="130" dur="500" fill="hold"/>
                                        <p:tgtEl>
                                          <p:spTgt spid="50">
                                            <p:txEl>
                                              <p:pRg st="1" end="1"/>
                                            </p:txEl>
                                          </p:spTgt>
                                        </p:tgtEl>
                                        <p:attrNameLst>
                                          <p:attrName>style.color</p:attrName>
                                        </p:attrNameLst>
                                      </p:cBhvr>
                                      <p:to>
                                        <a:schemeClr val="bg1"/>
                                      </p:to>
                                    </p:animClr>
                                  </p:childTnLst>
                                </p:cTn>
                              </p:par>
                              <p:par>
                                <p:cTn id="131" presetID="3" presetClass="emph" presetSubtype="2" fill="hold" nodeType="withEffect">
                                  <p:stCondLst>
                                    <p:cond delay="0"/>
                                  </p:stCondLst>
                                  <p:childTnLst>
                                    <p:animClr clrSpc="rgb" dir="cw">
                                      <p:cBhvr override="childStyle">
                                        <p:cTn id="132" dur="500" fill="hold"/>
                                        <p:tgtEl>
                                          <p:spTgt spid="51">
                                            <p:txEl>
                                              <p:pRg st="0" end="0"/>
                                            </p:txEl>
                                          </p:spTgt>
                                        </p:tgtEl>
                                        <p:attrNameLst>
                                          <p:attrName>style.color</p:attrName>
                                        </p:attrNameLst>
                                      </p:cBhvr>
                                      <p:to>
                                        <a:schemeClr val="bg1"/>
                                      </p:to>
                                    </p:animClr>
                                  </p:childTnLst>
                                </p:cTn>
                              </p:par>
                              <p:par>
                                <p:cTn id="133" presetID="3" presetClass="emph" presetSubtype="2" fill="hold" nodeType="withEffect">
                                  <p:stCondLst>
                                    <p:cond delay="0"/>
                                  </p:stCondLst>
                                  <p:childTnLst>
                                    <p:animClr clrSpc="rgb" dir="cw">
                                      <p:cBhvr override="childStyle">
                                        <p:cTn id="134" dur="500" fill="hold"/>
                                        <p:tgtEl>
                                          <p:spTgt spid="51">
                                            <p:txEl>
                                              <p:pRg st="1" end="1"/>
                                            </p:txEl>
                                          </p:spTgt>
                                        </p:tgtEl>
                                        <p:attrNameLst>
                                          <p:attrName>style.color</p:attrName>
                                        </p:attrNameLst>
                                      </p:cBhvr>
                                      <p:to>
                                        <a:schemeClr val="bg1"/>
                                      </p:to>
                                    </p:animClr>
                                  </p:childTnLst>
                                </p:cTn>
                              </p:par>
                              <p:par>
                                <p:cTn id="135" presetID="1" presetClass="exit" presetSubtype="0" fill="hold" grpId="1" nodeType="withEffect">
                                  <p:stCondLst>
                                    <p:cond delay="0"/>
                                  </p:stCondLst>
                                  <p:childTnLst>
                                    <p:set>
                                      <p:cBhvr>
                                        <p:cTn id="136" dur="1" fill="hold">
                                          <p:stCondLst>
                                            <p:cond delay="0"/>
                                          </p:stCondLst>
                                        </p:cTn>
                                        <p:tgtEl>
                                          <p:spTgt spid="111"/>
                                        </p:tgtEl>
                                        <p:attrNameLst>
                                          <p:attrName>style.visibility</p:attrName>
                                        </p:attrNameLst>
                                      </p:cBhvr>
                                      <p:to>
                                        <p:strVal val="hidden"/>
                                      </p:to>
                                    </p:set>
                                  </p:childTnLst>
                                </p:cTn>
                              </p:par>
                              <p:par>
                                <p:cTn id="137" presetID="1" presetClass="entr" presetSubtype="0" fill="hold" grpId="0" nodeType="withEffect">
                                  <p:stCondLst>
                                    <p:cond delay="0"/>
                                  </p:stCondLst>
                                  <p:childTnLst>
                                    <p:set>
                                      <p:cBhvr>
                                        <p:cTn id="138" dur="1" fill="hold">
                                          <p:stCondLst>
                                            <p:cond delay="0"/>
                                          </p:stCondLst>
                                        </p:cTn>
                                        <p:tgtEl>
                                          <p:spTgt spid="54"/>
                                        </p:tgtEl>
                                        <p:attrNameLst>
                                          <p:attrName>style.visibility</p:attrName>
                                        </p:attrNameLst>
                                      </p:cBhvr>
                                      <p:to>
                                        <p:strVal val="visible"/>
                                      </p:to>
                                    </p:set>
                                  </p:childTnLst>
                                </p:cTn>
                              </p:par>
                              <p:par>
                                <p:cTn id="139" presetID="9" presetClass="entr" presetSubtype="0" fill="hold" nodeType="withEffect">
                                  <p:stCondLst>
                                    <p:cond delay="0"/>
                                  </p:stCondLst>
                                  <p:childTnLst>
                                    <p:set>
                                      <p:cBhvr>
                                        <p:cTn id="140" dur="1" fill="hold">
                                          <p:stCondLst>
                                            <p:cond delay="0"/>
                                          </p:stCondLst>
                                        </p:cTn>
                                        <p:tgtEl>
                                          <p:spTgt spid="55"/>
                                        </p:tgtEl>
                                        <p:attrNameLst>
                                          <p:attrName>style.visibility</p:attrName>
                                        </p:attrNameLst>
                                      </p:cBhvr>
                                      <p:to>
                                        <p:strVal val="visible"/>
                                      </p:to>
                                    </p:set>
                                    <p:animEffect transition="in" filter="dissolve">
                                      <p:cBhvr>
                                        <p:cTn id="141" dur="500"/>
                                        <p:tgtEl>
                                          <p:spTgt spid="55"/>
                                        </p:tgtEl>
                                      </p:cBhvr>
                                    </p:animEffect>
                                  </p:childTnLst>
                                </p:cTn>
                              </p:par>
                            </p:childTnLst>
                          </p:cTn>
                        </p:par>
                        <p:par>
                          <p:cTn id="142" fill="hold">
                            <p:stCondLst>
                              <p:cond delay="500"/>
                            </p:stCondLst>
                            <p:childTnLst>
                              <p:par>
                                <p:cTn id="143" presetID="1" presetClass="entr" presetSubtype="0" fill="hold" grpId="0" nodeType="afterEffect">
                                  <p:stCondLst>
                                    <p:cond delay="0"/>
                                  </p:stCondLst>
                                  <p:childTnLst>
                                    <p:set>
                                      <p:cBhvr>
                                        <p:cTn id="144" dur="1" fill="hold">
                                          <p:stCondLst>
                                            <p:cond delay="0"/>
                                          </p:stCondLst>
                                        </p:cTn>
                                        <p:tgtEl>
                                          <p:spTgt spid="109"/>
                                        </p:tgtEl>
                                        <p:attrNameLst>
                                          <p:attrName>style.visibility</p:attrName>
                                        </p:attrNameLst>
                                      </p:cBhvr>
                                      <p:to>
                                        <p:strVal val="visible"/>
                                      </p:to>
                                    </p:set>
                                  </p:childTnLst>
                                </p:cTn>
                              </p:par>
                              <p:par>
                                <p:cTn id="145" presetID="22" presetClass="entr" presetSubtype="8" fill="hold" grpId="0" nodeType="withEffect">
                                  <p:stCondLst>
                                    <p:cond delay="0"/>
                                  </p:stCondLst>
                                  <p:childTnLst>
                                    <p:set>
                                      <p:cBhvr>
                                        <p:cTn id="146" dur="1" fill="hold">
                                          <p:stCondLst>
                                            <p:cond delay="0"/>
                                          </p:stCondLst>
                                        </p:cTn>
                                        <p:tgtEl>
                                          <p:spTgt spid="108"/>
                                        </p:tgtEl>
                                        <p:attrNameLst>
                                          <p:attrName>style.visibility</p:attrName>
                                        </p:attrNameLst>
                                      </p:cBhvr>
                                      <p:to>
                                        <p:strVal val="visible"/>
                                      </p:to>
                                    </p:set>
                                    <p:animEffect transition="in" filter="wipe(left)">
                                      <p:cBhvr>
                                        <p:cTn id="147" dur="1000"/>
                                        <p:tgtEl>
                                          <p:spTgt spid="108"/>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mph" presetSubtype="0" nodeType="clickEffect">
                                  <p:stCondLst>
                                    <p:cond delay="0"/>
                                  </p:stCondLst>
                                  <p:childTnLst>
                                    <p:set>
                                      <p:cBhvr rctx="PPT">
                                        <p:cTn id="151" dur="indefinite"/>
                                        <p:tgtEl>
                                          <p:spTgt spid="39"/>
                                        </p:tgtEl>
                                        <p:attrNameLst>
                                          <p:attrName>style.opacity</p:attrName>
                                        </p:attrNameLst>
                                      </p:cBhvr>
                                      <p:to>
                                        <p:strVal val="1"/>
                                      </p:to>
                                    </p:set>
                                    <p:animEffect filter="image" prLst="opacity: 1">
                                      <p:cBhvr rctx="IE">
                                        <p:cTn id="152" dur="indefinite"/>
                                        <p:tgtEl>
                                          <p:spTgt spid="39"/>
                                        </p:tgtEl>
                                      </p:cBhvr>
                                    </p:animEffect>
                                  </p:childTnLst>
                                </p:cTn>
                              </p:par>
                              <p:par>
                                <p:cTn id="153" presetID="9" presetClass="emph" presetSubtype="0" nodeType="withEffect">
                                  <p:stCondLst>
                                    <p:cond delay="0"/>
                                  </p:stCondLst>
                                  <p:childTnLst>
                                    <p:set>
                                      <p:cBhvr rctx="PPT">
                                        <p:cTn id="154" dur="indefinite"/>
                                        <p:tgtEl>
                                          <p:spTgt spid="42"/>
                                        </p:tgtEl>
                                        <p:attrNameLst>
                                          <p:attrName>style.opacity</p:attrName>
                                        </p:attrNameLst>
                                      </p:cBhvr>
                                      <p:to>
                                        <p:strVal val="1"/>
                                      </p:to>
                                    </p:set>
                                    <p:animEffect filter="image" prLst="opacity: 1">
                                      <p:cBhvr rctx="IE">
                                        <p:cTn id="155" dur="indefinite"/>
                                        <p:tgtEl>
                                          <p:spTgt spid="42"/>
                                        </p:tgtEl>
                                      </p:cBhvr>
                                    </p:animEffect>
                                  </p:childTnLst>
                                </p:cTn>
                              </p:par>
                              <p:par>
                                <p:cTn id="156" presetID="9" presetClass="emph" presetSubtype="0" nodeType="withEffect">
                                  <p:stCondLst>
                                    <p:cond delay="0"/>
                                  </p:stCondLst>
                                  <p:childTnLst>
                                    <p:set>
                                      <p:cBhvr rctx="PPT">
                                        <p:cTn id="157" dur="indefinite"/>
                                        <p:tgtEl>
                                          <p:spTgt spid="45"/>
                                        </p:tgtEl>
                                        <p:attrNameLst>
                                          <p:attrName>style.opacity</p:attrName>
                                        </p:attrNameLst>
                                      </p:cBhvr>
                                      <p:to>
                                        <p:strVal val="1"/>
                                      </p:to>
                                    </p:set>
                                    <p:animEffect filter="image" prLst="opacity: 1">
                                      <p:cBhvr rctx="IE">
                                        <p:cTn id="158" dur="indefinite"/>
                                        <p:tgtEl>
                                          <p:spTgt spid="45"/>
                                        </p:tgtEl>
                                      </p:cBhvr>
                                    </p:animEffect>
                                  </p:childTnLst>
                                </p:cTn>
                              </p:par>
                              <p:par>
                                <p:cTn id="159" presetID="1" presetClass="exit" presetSubtype="0" fill="hold" nodeType="withEffect">
                                  <p:stCondLst>
                                    <p:cond delay="0"/>
                                  </p:stCondLst>
                                  <p:childTnLst>
                                    <p:set>
                                      <p:cBhvr>
                                        <p:cTn id="160" dur="1" fill="hold">
                                          <p:stCondLst>
                                            <p:cond delay="0"/>
                                          </p:stCondLst>
                                        </p:cTn>
                                        <p:tgtEl>
                                          <p:spTgt spid="42"/>
                                        </p:tgtEl>
                                        <p:attrNameLst>
                                          <p:attrName>style.visibility</p:attrName>
                                        </p:attrNameLst>
                                      </p:cBhvr>
                                      <p:to>
                                        <p:strVal val="hidden"/>
                                      </p:to>
                                    </p:set>
                                  </p:childTnLst>
                                </p:cTn>
                              </p:par>
                              <p:par>
                                <p:cTn id="161" presetID="9" presetClass="entr" presetSubtype="0" fill="hold" nodeType="withEffect">
                                  <p:stCondLst>
                                    <p:cond delay="0"/>
                                  </p:stCondLst>
                                  <p:childTnLst>
                                    <p:set>
                                      <p:cBhvr>
                                        <p:cTn id="162" dur="1" fill="hold">
                                          <p:stCondLst>
                                            <p:cond delay="0"/>
                                          </p:stCondLst>
                                        </p:cTn>
                                        <p:tgtEl>
                                          <p:spTgt spid="63"/>
                                        </p:tgtEl>
                                        <p:attrNameLst>
                                          <p:attrName>style.visibility</p:attrName>
                                        </p:attrNameLst>
                                      </p:cBhvr>
                                      <p:to>
                                        <p:strVal val="visible"/>
                                      </p:to>
                                    </p:set>
                                    <p:animEffect transition="in" filter="dissolve">
                                      <p:cBhvr>
                                        <p:cTn id="163" dur="500"/>
                                        <p:tgtEl>
                                          <p:spTgt spid="63"/>
                                        </p:tgtEl>
                                      </p:cBhvr>
                                    </p:animEffect>
                                  </p:childTnLst>
                                </p:cTn>
                              </p:par>
                              <p:par>
                                <p:cTn id="164" presetID="9" presetClass="entr" presetSubtype="0" fill="hold" nodeType="withEffect">
                                  <p:stCondLst>
                                    <p:cond delay="0"/>
                                  </p:stCondLst>
                                  <p:childTnLst>
                                    <p:set>
                                      <p:cBhvr>
                                        <p:cTn id="165" dur="1" fill="hold">
                                          <p:stCondLst>
                                            <p:cond delay="0"/>
                                          </p:stCondLst>
                                        </p:cTn>
                                        <p:tgtEl>
                                          <p:spTgt spid="66"/>
                                        </p:tgtEl>
                                        <p:attrNameLst>
                                          <p:attrName>style.visibility</p:attrName>
                                        </p:attrNameLst>
                                      </p:cBhvr>
                                      <p:to>
                                        <p:strVal val="visible"/>
                                      </p:to>
                                    </p:set>
                                    <p:animEffect transition="in" filter="dissolve">
                                      <p:cBhvr>
                                        <p:cTn id="166" dur="500"/>
                                        <p:tgtEl>
                                          <p:spTgt spid="66"/>
                                        </p:tgtEl>
                                      </p:cBhvr>
                                    </p:animEffect>
                                  </p:childTnLst>
                                </p:cTn>
                              </p:par>
                              <p:par>
                                <p:cTn id="167" presetID="1" presetClass="exit" presetSubtype="0" fill="hold" grpId="1" nodeType="withEffect">
                                  <p:stCondLst>
                                    <p:cond delay="0"/>
                                  </p:stCondLst>
                                  <p:childTnLst>
                                    <p:set>
                                      <p:cBhvr>
                                        <p:cTn id="168" dur="1" fill="hold">
                                          <p:stCondLst>
                                            <p:cond delay="0"/>
                                          </p:stCondLst>
                                        </p:cTn>
                                        <p:tgtEl>
                                          <p:spTgt spid="70"/>
                                        </p:tgtEl>
                                        <p:attrNameLst>
                                          <p:attrName>style.visibility</p:attrName>
                                        </p:attrNameLst>
                                      </p:cBhvr>
                                      <p:to>
                                        <p:strVal val="hidden"/>
                                      </p:to>
                                    </p:set>
                                  </p:childTnLst>
                                </p:cTn>
                              </p:par>
                              <p:par>
                                <p:cTn id="169" presetID="1" presetClass="entr" presetSubtype="0" fill="hold" grpId="0" nodeType="withEffect">
                                  <p:stCondLst>
                                    <p:cond delay="0"/>
                                  </p:stCondLst>
                                  <p:childTnLst>
                                    <p:set>
                                      <p:cBhvr>
                                        <p:cTn id="170" dur="1" fill="hold">
                                          <p:stCondLst>
                                            <p:cond delay="0"/>
                                          </p:stCondLst>
                                        </p:cTn>
                                        <p:tgtEl>
                                          <p:spTgt spid="110"/>
                                        </p:tgtEl>
                                        <p:attrNameLst>
                                          <p:attrName>style.visibility</p:attrName>
                                        </p:attrNameLst>
                                      </p:cBhvr>
                                      <p:to>
                                        <p:strVal val="visible"/>
                                      </p:to>
                                    </p:set>
                                  </p:childTnLst>
                                </p:cTn>
                              </p:par>
                              <p:par>
                                <p:cTn id="171" presetID="9" presetClass="entr" presetSubtype="0" fill="hold" grpId="2" nodeType="withEffect">
                                  <p:stCondLst>
                                    <p:cond delay="0"/>
                                  </p:stCondLst>
                                  <p:childTnLst>
                                    <p:set>
                                      <p:cBhvr>
                                        <p:cTn id="172" dur="1" fill="hold">
                                          <p:stCondLst>
                                            <p:cond delay="0"/>
                                          </p:stCondLst>
                                        </p:cTn>
                                        <p:tgtEl>
                                          <p:spTgt spid="85"/>
                                        </p:tgtEl>
                                        <p:attrNameLst>
                                          <p:attrName>style.visibility</p:attrName>
                                        </p:attrNameLst>
                                      </p:cBhvr>
                                      <p:to>
                                        <p:strVal val="visible"/>
                                      </p:to>
                                    </p:set>
                                    <p:animEffect transition="in" filter="dissolve">
                                      <p:cBhvr>
                                        <p:cTn id="173" dur="500"/>
                                        <p:tgtEl>
                                          <p:spTgt spid="85"/>
                                        </p:tgtEl>
                                      </p:cBhvr>
                                    </p:animEffect>
                                  </p:childTnLst>
                                </p:cTn>
                              </p:par>
                            </p:childTnLst>
                          </p:cTn>
                        </p:par>
                      </p:childTnLst>
                    </p:cTn>
                  </p:par>
                  <p:par>
                    <p:cTn id="174" fill="hold">
                      <p:stCondLst>
                        <p:cond delay="indefinite"/>
                      </p:stCondLst>
                      <p:childTnLst>
                        <p:par>
                          <p:cTn id="175" fill="hold">
                            <p:stCondLst>
                              <p:cond delay="0"/>
                            </p:stCondLst>
                            <p:childTnLst>
                              <p:par>
                                <p:cTn id="176" presetID="9" presetClass="entr" presetSubtype="0" fill="hold" grpId="0" nodeType="clickEffect">
                                  <p:stCondLst>
                                    <p:cond delay="0"/>
                                  </p:stCondLst>
                                  <p:childTnLst>
                                    <p:set>
                                      <p:cBhvr>
                                        <p:cTn id="177" dur="1" fill="hold">
                                          <p:stCondLst>
                                            <p:cond delay="0"/>
                                          </p:stCondLst>
                                        </p:cTn>
                                        <p:tgtEl>
                                          <p:spTgt spid="67"/>
                                        </p:tgtEl>
                                        <p:attrNameLst>
                                          <p:attrName>style.visibility</p:attrName>
                                        </p:attrNameLst>
                                      </p:cBhvr>
                                      <p:to>
                                        <p:strVal val="visible"/>
                                      </p:to>
                                    </p:set>
                                    <p:animEffect transition="in" filter="dissolve">
                                      <p:cBhvr>
                                        <p:cTn id="178" dur="500"/>
                                        <p:tgtEl>
                                          <p:spTgt spid="67"/>
                                        </p:tgtEl>
                                      </p:cBhvr>
                                    </p:animEffect>
                                  </p:childTnLst>
                                </p:cTn>
                              </p:par>
                              <p:par>
                                <p:cTn id="179" presetID="9" presetClass="entr" presetSubtype="0" fill="hold" nodeType="withEffect">
                                  <p:stCondLst>
                                    <p:cond delay="200"/>
                                  </p:stCondLst>
                                  <p:childTnLst>
                                    <p:set>
                                      <p:cBhvr>
                                        <p:cTn id="180" dur="1" fill="hold">
                                          <p:stCondLst>
                                            <p:cond delay="0"/>
                                          </p:stCondLst>
                                        </p:cTn>
                                        <p:tgtEl>
                                          <p:spTgt spid="69"/>
                                        </p:tgtEl>
                                        <p:attrNameLst>
                                          <p:attrName>style.visibility</p:attrName>
                                        </p:attrNameLst>
                                      </p:cBhvr>
                                      <p:to>
                                        <p:strVal val="visible"/>
                                      </p:to>
                                    </p:set>
                                    <p:animEffect transition="in" filter="dissolve">
                                      <p:cBhvr>
                                        <p:cTn id="181" dur="500"/>
                                        <p:tgtEl>
                                          <p:spTgt spid="69"/>
                                        </p:tgtEl>
                                      </p:cBhvr>
                                    </p:animEffect>
                                  </p:childTnLst>
                                </p:cTn>
                              </p:par>
                              <p:par>
                                <p:cTn id="182" presetID="9" presetClass="entr" presetSubtype="0" fill="hold" nodeType="withEffect">
                                  <p:stCondLst>
                                    <p:cond delay="200"/>
                                  </p:stCondLst>
                                  <p:childTnLst>
                                    <p:set>
                                      <p:cBhvr>
                                        <p:cTn id="183" dur="1" fill="hold">
                                          <p:stCondLst>
                                            <p:cond delay="0"/>
                                          </p:stCondLst>
                                        </p:cTn>
                                        <p:tgtEl>
                                          <p:spTgt spid="72"/>
                                        </p:tgtEl>
                                        <p:attrNameLst>
                                          <p:attrName>style.visibility</p:attrName>
                                        </p:attrNameLst>
                                      </p:cBhvr>
                                      <p:to>
                                        <p:strVal val="visible"/>
                                      </p:to>
                                    </p:set>
                                    <p:animEffect transition="in" filter="dissolve">
                                      <p:cBhvr>
                                        <p:cTn id="184" dur="500"/>
                                        <p:tgtEl>
                                          <p:spTgt spid="72"/>
                                        </p:tgtEl>
                                      </p:cBhvr>
                                    </p:animEffect>
                                  </p:childTnLst>
                                </p:cTn>
                              </p:par>
                              <p:par>
                                <p:cTn id="185" presetID="1" presetClass="exit" presetSubtype="0" fill="hold" grpId="0" nodeType="withEffect">
                                  <p:stCondLst>
                                    <p:cond delay="200"/>
                                  </p:stCondLst>
                                  <p:childTnLst>
                                    <p:set>
                                      <p:cBhvr>
                                        <p:cTn id="186" dur="1" fill="hold">
                                          <p:stCondLst>
                                            <p:cond delay="0"/>
                                          </p:stCondLst>
                                        </p:cTn>
                                        <p:tgtEl>
                                          <p:spTgt spid="53">
                                            <p:txEl>
                                              <p:pRg st="0" end="0"/>
                                            </p:txEl>
                                          </p:spTgt>
                                        </p:tgtEl>
                                        <p:attrNameLst>
                                          <p:attrName>style.visibility</p:attrName>
                                        </p:attrNameLst>
                                      </p:cBhvr>
                                      <p:to>
                                        <p:strVal val="hidden"/>
                                      </p:to>
                                    </p:set>
                                  </p:childTnLst>
                                </p:cTn>
                              </p:par>
                              <p:par>
                                <p:cTn id="187" presetID="1" presetClass="exit" presetSubtype="0" fill="hold" grpId="0" nodeType="withEffect">
                                  <p:stCondLst>
                                    <p:cond delay="200"/>
                                  </p:stCondLst>
                                  <p:childTnLst>
                                    <p:set>
                                      <p:cBhvr>
                                        <p:cTn id="188" dur="1" fill="hold">
                                          <p:stCondLst>
                                            <p:cond delay="0"/>
                                          </p:stCondLst>
                                        </p:cTn>
                                        <p:tgtEl>
                                          <p:spTgt spid="53">
                                            <p:txEl>
                                              <p:pRg st="1" end="1"/>
                                            </p:txEl>
                                          </p:spTgt>
                                        </p:tgtEl>
                                        <p:attrNameLst>
                                          <p:attrName>style.visibility</p:attrName>
                                        </p:attrNameLst>
                                      </p:cBhvr>
                                      <p:to>
                                        <p:strVal val="hidden"/>
                                      </p:to>
                                    </p:set>
                                  </p:childTnLst>
                                </p:cTn>
                              </p:par>
                              <p:par>
                                <p:cTn id="189" presetID="1" presetClass="exit" presetSubtype="0" fill="hold" grpId="0" nodeType="withEffect">
                                  <p:stCondLst>
                                    <p:cond delay="200"/>
                                  </p:stCondLst>
                                  <p:childTnLst>
                                    <p:set>
                                      <p:cBhvr>
                                        <p:cTn id="190" dur="1" fill="hold">
                                          <p:stCondLst>
                                            <p:cond delay="0"/>
                                          </p:stCondLst>
                                        </p:cTn>
                                        <p:tgtEl>
                                          <p:spTgt spid="53">
                                            <p:txEl>
                                              <p:pRg st="3" end="3"/>
                                            </p:txEl>
                                          </p:spTgt>
                                        </p:tgtEl>
                                        <p:attrNameLst>
                                          <p:attrName>style.visibility</p:attrName>
                                        </p:attrNameLst>
                                      </p:cBhvr>
                                      <p:to>
                                        <p:strVal val="hidden"/>
                                      </p:to>
                                    </p:set>
                                  </p:childTnLst>
                                </p:cTn>
                              </p:par>
                            </p:childTnLst>
                          </p:cTn>
                        </p:par>
                      </p:childTnLst>
                    </p:cTn>
                  </p:par>
                  <p:par>
                    <p:cTn id="191" fill="hold">
                      <p:stCondLst>
                        <p:cond delay="indefinite"/>
                      </p:stCondLst>
                      <p:childTnLst>
                        <p:par>
                          <p:cTn id="192" fill="hold">
                            <p:stCondLst>
                              <p:cond delay="0"/>
                            </p:stCondLst>
                            <p:childTnLst>
                              <p:par>
                                <p:cTn id="193" presetID="9" presetClass="entr" presetSubtype="0" fill="hold" nodeType="clickEffect">
                                  <p:stCondLst>
                                    <p:cond delay="0"/>
                                  </p:stCondLst>
                                  <p:childTnLst>
                                    <p:set>
                                      <p:cBhvr>
                                        <p:cTn id="194" dur="1" fill="hold">
                                          <p:stCondLst>
                                            <p:cond delay="0"/>
                                          </p:stCondLst>
                                        </p:cTn>
                                        <p:tgtEl>
                                          <p:spTgt spid="73"/>
                                        </p:tgtEl>
                                        <p:attrNameLst>
                                          <p:attrName>style.visibility</p:attrName>
                                        </p:attrNameLst>
                                      </p:cBhvr>
                                      <p:to>
                                        <p:strVal val="visible"/>
                                      </p:to>
                                    </p:set>
                                    <p:animEffect transition="in" filter="dissolve">
                                      <p:cBhvr>
                                        <p:cTn id="195" dur="500"/>
                                        <p:tgtEl>
                                          <p:spTgt spid="73"/>
                                        </p:tgtEl>
                                      </p:cBhvr>
                                    </p:animEffect>
                                  </p:childTnLst>
                                </p:cTn>
                              </p:par>
                            </p:childTnLst>
                          </p:cTn>
                        </p:par>
                      </p:childTnLst>
                    </p:cTn>
                  </p:par>
                  <p:par>
                    <p:cTn id="196" fill="hold">
                      <p:stCondLst>
                        <p:cond delay="indefinite"/>
                      </p:stCondLst>
                      <p:childTnLst>
                        <p:par>
                          <p:cTn id="197" fill="hold">
                            <p:stCondLst>
                              <p:cond delay="0"/>
                            </p:stCondLst>
                            <p:childTnLst>
                              <p:par>
                                <p:cTn id="198" presetID="9" presetClass="entr" presetSubtype="0" fill="hold" nodeType="clickEffect">
                                  <p:stCondLst>
                                    <p:cond delay="0"/>
                                  </p:stCondLst>
                                  <p:childTnLst>
                                    <p:set>
                                      <p:cBhvr>
                                        <p:cTn id="199" dur="1" fill="hold">
                                          <p:stCondLst>
                                            <p:cond delay="0"/>
                                          </p:stCondLst>
                                        </p:cTn>
                                        <p:tgtEl>
                                          <p:spTgt spid="78"/>
                                        </p:tgtEl>
                                        <p:attrNameLst>
                                          <p:attrName>style.visibility</p:attrName>
                                        </p:attrNameLst>
                                      </p:cBhvr>
                                      <p:to>
                                        <p:strVal val="visible"/>
                                      </p:to>
                                    </p:set>
                                    <p:animEffect transition="in" filter="dissolve">
                                      <p:cBhvr>
                                        <p:cTn id="200" dur="500"/>
                                        <p:tgtEl>
                                          <p:spTgt spid="78"/>
                                        </p:tgtEl>
                                      </p:cBhvr>
                                    </p:animEffect>
                                  </p:childTnLst>
                                </p:cTn>
                              </p:par>
                              <p:par>
                                <p:cTn id="201" presetID="9" presetClass="entr" presetSubtype="0" fill="hold" nodeType="withEffect">
                                  <p:stCondLst>
                                    <p:cond delay="0"/>
                                  </p:stCondLst>
                                  <p:childTnLst>
                                    <p:set>
                                      <p:cBhvr>
                                        <p:cTn id="202" dur="1" fill="hold">
                                          <p:stCondLst>
                                            <p:cond delay="0"/>
                                          </p:stCondLst>
                                        </p:cTn>
                                        <p:tgtEl>
                                          <p:spTgt spid="79"/>
                                        </p:tgtEl>
                                        <p:attrNameLst>
                                          <p:attrName>style.visibility</p:attrName>
                                        </p:attrNameLst>
                                      </p:cBhvr>
                                      <p:to>
                                        <p:strVal val="visible"/>
                                      </p:to>
                                    </p:set>
                                    <p:animEffect transition="in" filter="dissolve">
                                      <p:cBhvr>
                                        <p:cTn id="203" dur="500"/>
                                        <p:tgtEl>
                                          <p:spTgt spid="79"/>
                                        </p:tgtEl>
                                      </p:cBhvr>
                                    </p:animEffect>
                                  </p:childTnLst>
                                </p:cTn>
                              </p:par>
                            </p:childTnLst>
                          </p:cTn>
                        </p:par>
                        <p:par>
                          <p:cTn id="204" fill="hold">
                            <p:stCondLst>
                              <p:cond delay="500"/>
                            </p:stCondLst>
                            <p:childTnLst>
                              <p:par>
                                <p:cTn id="205" presetID="1" presetClass="entr" presetSubtype="0" fill="hold" grpId="0" nodeType="afterEffect">
                                  <p:stCondLst>
                                    <p:cond delay="0"/>
                                  </p:stCondLst>
                                  <p:childTnLst>
                                    <p:set>
                                      <p:cBhvr>
                                        <p:cTn id="206" dur="1" fill="hold">
                                          <p:stCondLst>
                                            <p:cond delay="0"/>
                                          </p:stCondLst>
                                        </p:cTn>
                                        <p:tgtEl>
                                          <p:spTgt spid="87"/>
                                        </p:tgtEl>
                                        <p:attrNameLst>
                                          <p:attrName>style.visibility</p:attrName>
                                        </p:attrNameLst>
                                      </p:cBhvr>
                                      <p:to>
                                        <p:strVal val="visible"/>
                                      </p:to>
                                    </p:set>
                                  </p:childTnLst>
                                </p:cTn>
                              </p:par>
                              <p:par>
                                <p:cTn id="207" presetID="22" presetClass="entr" presetSubtype="8" fill="hold" grpId="0" nodeType="withEffect">
                                  <p:stCondLst>
                                    <p:cond delay="0"/>
                                  </p:stCondLst>
                                  <p:childTnLst>
                                    <p:set>
                                      <p:cBhvr>
                                        <p:cTn id="208" dur="1" fill="hold">
                                          <p:stCondLst>
                                            <p:cond delay="0"/>
                                          </p:stCondLst>
                                        </p:cTn>
                                        <p:tgtEl>
                                          <p:spTgt spid="86"/>
                                        </p:tgtEl>
                                        <p:attrNameLst>
                                          <p:attrName>style.visibility</p:attrName>
                                        </p:attrNameLst>
                                      </p:cBhvr>
                                      <p:to>
                                        <p:strVal val="visible"/>
                                      </p:to>
                                    </p:set>
                                    <p:animEffect transition="in" filter="wipe(left)">
                                      <p:cBhvr>
                                        <p:cTn id="209" dur="1000"/>
                                        <p:tgtEl>
                                          <p:spTgt spid="86"/>
                                        </p:tgtEl>
                                      </p:cBhvr>
                                    </p:animEffect>
                                  </p:childTnLst>
                                </p:cTn>
                              </p:par>
                              <p:par>
                                <p:cTn id="210" presetID="22" presetClass="entr" presetSubtype="2" fill="hold" grpId="0" nodeType="withEffect">
                                  <p:stCondLst>
                                    <p:cond delay="0"/>
                                  </p:stCondLst>
                                  <p:childTnLst>
                                    <p:set>
                                      <p:cBhvr>
                                        <p:cTn id="211" dur="1" fill="hold">
                                          <p:stCondLst>
                                            <p:cond delay="0"/>
                                          </p:stCondLst>
                                        </p:cTn>
                                        <p:tgtEl>
                                          <p:spTgt spid="83"/>
                                        </p:tgtEl>
                                        <p:attrNameLst>
                                          <p:attrName>style.visibility</p:attrName>
                                        </p:attrNameLst>
                                      </p:cBhvr>
                                      <p:to>
                                        <p:strVal val="visible"/>
                                      </p:to>
                                    </p:set>
                                    <p:animEffect transition="in" filter="wipe(right)">
                                      <p:cBhvr>
                                        <p:cTn id="212" dur="1000"/>
                                        <p:tgtEl>
                                          <p:spTgt spid="83"/>
                                        </p:tgtEl>
                                      </p:cBhvr>
                                    </p:animEffect>
                                  </p:childTnLst>
                                </p:cTn>
                              </p:par>
                            </p:childTnLst>
                          </p:cTn>
                        </p:par>
                      </p:childTnLst>
                    </p:cTn>
                  </p:par>
                  <p:par>
                    <p:cTn id="213" fill="hold">
                      <p:stCondLst>
                        <p:cond delay="indefinite"/>
                      </p:stCondLst>
                      <p:childTnLst>
                        <p:par>
                          <p:cTn id="214" fill="hold">
                            <p:stCondLst>
                              <p:cond delay="0"/>
                            </p:stCondLst>
                            <p:childTnLst>
                              <p:par>
                                <p:cTn id="215" presetID="1" presetClass="entr" presetSubtype="0" fill="hold" nodeType="clickEffect">
                                  <p:stCondLst>
                                    <p:cond delay="0"/>
                                  </p:stCondLst>
                                  <p:childTnLst>
                                    <p:set>
                                      <p:cBhvr>
                                        <p:cTn id="216" dur="1" fill="hold">
                                          <p:stCondLst>
                                            <p:cond delay="0"/>
                                          </p:stCondLst>
                                        </p:cTn>
                                        <p:tgtEl>
                                          <p:spTgt spid="88">
                                            <p:txEl>
                                              <p:pRg st="0" end="0"/>
                                            </p:txEl>
                                          </p:spTgt>
                                        </p:tgtEl>
                                        <p:attrNameLst>
                                          <p:attrName>style.visibility</p:attrName>
                                        </p:attrNameLst>
                                      </p:cBhvr>
                                      <p:to>
                                        <p:strVal val="visible"/>
                                      </p:to>
                                    </p:set>
                                  </p:childTnLst>
                                </p:cTn>
                              </p:par>
                            </p:childTnLst>
                          </p:cTn>
                        </p:par>
                      </p:childTnLst>
                    </p:cTn>
                  </p:par>
                  <p:par>
                    <p:cTn id="217" fill="hold">
                      <p:stCondLst>
                        <p:cond delay="indefinite"/>
                      </p:stCondLst>
                      <p:childTnLst>
                        <p:par>
                          <p:cTn id="218" fill="hold">
                            <p:stCondLst>
                              <p:cond delay="0"/>
                            </p:stCondLst>
                            <p:childTnLst>
                              <p:par>
                                <p:cTn id="219" presetID="1" presetClass="entr" presetSubtype="0" fill="hold" nodeType="clickEffect">
                                  <p:stCondLst>
                                    <p:cond delay="0"/>
                                  </p:stCondLst>
                                  <p:childTnLst>
                                    <p:set>
                                      <p:cBhvr>
                                        <p:cTn id="220" dur="1" fill="hold">
                                          <p:stCondLst>
                                            <p:cond delay="0"/>
                                          </p:stCondLst>
                                        </p:cTn>
                                        <p:tgtEl>
                                          <p:spTgt spid="8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build="allAtOnce"/>
      <p:bldP spid="54" grpId="0"/>
      <p:bldP spid="67" grpId="0"/>
      <p:bldP spid="83" grpId="0" animBg="1"/>
      <p:bldP spid="86" grpId="0" animBg="1"/>
      <p:bldP spid="87" grpId="0"/>
      <p:bldP spid="68" grpId="0" animBg="1"/>
      <p:bldP spid="70" grpId="0"/>
      <p:bldP spid="70" grpId="1"/>
      <p:bldP spid="74" grpId="0"/>
      <p:bldP spid="74" grpId="1"/>
      <p:bldP spid="82" grpId="0"/>
      <p:bldP spid="82" grpId="1"/>
      <p:bldP spid="85" grpId="0"/>
      <p:bldP spid="85" grpId="1"/>
      <p:bldP spid="85" grpId="2"/>
      <p:bldP spid="94" grpId="0"/>
      <p:bldP spid="94" grpId="1"/>
      <p:bldP spid="108" grpId="0" animBg="1"/>
      <p:bldP spid="109" grpId="0"/>
      <p:bldP spid="110" grpId="0"/>
      <p:bldP spid="111" grpId="0"/>
      <p:bldP spid="111" grpId="1"/>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67488"/>
            <a:ext cx="7772400" cy="1038314"/>
          </a:xfrm>
        </p:spPr>
        <p:txBody>
          <a:bodyPr/>
          <a:lstStyle/>
          <a:p>
            <a:r>
              <a:rPr lang="en-US" dirty="0" smtClean="0"/>
              <a:t>Contribution </a:t>
            </a:r>
            <a:endParaRPr lang="en-US" dirty="0"/>
          </a:p>
        </p:txBody>
      </p:sp>
      <p:sp>
        <p:nvSpPr>
          <p:cNvPr id="3" name="Content Placeholder 2"/>
          <p:cNvSpPr>
            <a:spLocks noGrp="1"/>
          </p:cNvSpPr>
          <p:nvPr>
            <p:ph idx="1"/>
          </p:nvPr>
        </p:nvSpPr>
        <p:spPr>
          <a:xfrm>
            <a:off x="478971" y="1045029"/>
            <a:ext cx="8215086" cy="5275383"/>
          </a:xfrm>
        </p:spPr>
        <p:txBody>
          <a:bodyPr/>
          <a:lstStyle/>
          <a:p>
            <a:r>
              <a:rPr lang="en-US" sz="2800" dirty="0" smtClean="0"/>
              <a:t>We quantify level one </a:t>
            </a:r>
            <a:r>
              <a:rPr lang="en-US" sz="2800" b="1" dirty="0" smtClean="0"/>
              <a:t>data cache</a:t>
            </a:r>
            <a:r>
              <a:rPr lang="en-US" sz="2800" dirty="0" smtClean="0"/>
              <a:t> tuning energy savings in a </a:t>
            </a:r>
            <a:r>
              <a:rPr lang="en-US" sz="2800" b="1" dirty="0" smtClean="0"/>
              <a:t>dual-core</a:t>
            </a:r>
            <a:r>
              <a:rPr lang="en-US" sz="2800" dirty="0" smtClean="0"/>
              <a:t> system</a:t>
            </a:r>
          </a:p>
          <a:p>
            <a:pPr lvl="1"/>
            <a:r>
              <a:rPr lang="en-US" sz="2400" dirty="0" smtClean="0"/>
              <a:t>Heterogeneous cache configurations with configurable total size, line size, and associativity</a:t>
            </a:r>
          </a:p>
          <a:p>
            <a:r>
              <a:rPr lang="en-US" sz="2800" dirty="0" smtClean="0"/>
              <a:t>Conditional Parameter Adjustment Cache Tuner (CPACT) </a:t>
            </a:r>
          </a:p>
          <a:p>
            <a:pPr lvl="1"/>
            <a:r>
              <a:rPr lang="en-US" sz="2400" dirty="0" smtClean="0"/>
              <a:t>Cache tuning </a:t>
            </a:r>
            <a:r>
              <a:rPr lang="en-US" sz="2400" dirty="0"/>
              <a:t>h</a:t>
            </a:r>
            <a:r>
              <a:rPr lang="en-US" sz="2400" dirty="0" smtClean="0"/>
              <a:t>euristic for lowest energy cache configuration</a:t>
            </a:r>
          </a:p>
          <a:p>
            <a:pPr lvl="2"/>
            <a:r>
              <a:rPr lang="en-US" sz="2000" dirty="0" smtClean="0"/>
              <a:t>24% average energy savings for the level one data caches</a:t>
            </a:r>
          </a:p>
          <a:p>
            <a:pPr lvl="2"/>
            <a:r>
              <a:rPr lang="en-US" sz="2000" dirty="0" smtClean="0"/>
              <a:t>Searches only 1% of the design space</a:t>
            </a:r>
          </a:p>
          <a:p>
            <a:r>
              <a:rPr lang="en-US" sz="2800" dirty="0" smtClean="0"/>
              <a:t>Analyze the data sharing and core interactions of our applications</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62507" y="2632668"/>
            <a:ext cx="7772400" cy="704606"/>
          </a:xfrm>
        </p:spPr>
        <p:txBody>
          <a:bodyPr/>
          <a:lstStyle/>
          <a:p>
            <a:pPr algn="ctr"/>
            <a:r>
              <a:rPr lang="en-US" cap="none" dirty="0" smtClean="0"/>
              <a:t>CPACT Heuristic and Results</a:t>
            </a:r>
            <a:endParaRPr lang="en-US" cap="none"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19</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1" name="Group 300"/>
          <p:cNvGrpSpPr/>
          <p:nvPr/>
        </p:nvGrpSpPr>
        <p:grpSpPr>
          <a:xfrm>
            <a:off x="6164793" y="4008722"/>
            <a:ext cx="1535113" cy="2381250"/>
            <a:chOff x="6388283" y="3845780"/>
            <a:chExt cx="1535113" cy="2381250"/>
          </a:xfrm>
        </p:grpSpPr>
        <p:sp>
          <p:nvSpPr>
            <p:cNvPr id="302" name="Text Box 7"/>
            <p:cNvSpPr txBox="1">
              <a:spLocks noChangeArrowheads="1"/>
            </p:cNvSpPr>
            <p:nvPr/>
          </p:nvSpPr>
          <p:spPr bwMode="auto">
            <a:xfrm>
              <a:off x="6440671" y="3845780"/>
              <a:ext cx="1365250" cy="33655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Design space</a:t>
              </a:r>
            </a:p>
          </p:txBody>
        </p:sp>
        <p:sp>
          <p:nvSpPr>
            <p:cNvPr id="303" name="AutoShape 8"/>
            <p:cNvSpPr>
              <a:spLocks noChangeArrowheads="1"/>
            </p:cNvSpPr>
            <p:nvPr/>
          </p:nvSpPr>
          <p:spPr bwMode="auto">
            <a:xfrm>
              <a:off x="6524808" y="42648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4" name="AutoShape 9"/>
            <p:cNvSpPr>
              <a:spLocks noChangeArrowheads="1"/>
            </p:cNvSpPr>
            <p:nvPr/>
          </p:nvSpPr>
          <p:spPr bwMode="auto">
            <a:xfrm>
              <a:off x="6834371" y="429186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5" name="AutoShape 10"/>
            <p:cNvSpPr>
              <a:spLocks noChangeArrowheads="1"/>
            </p:cNvSpPr>
            <p:nvPr/>
          </p:nvSpPr>
          <p:spPr bwMode="auto">
            <a:xfrm>
              <a:off x="6524808" y="45696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6" name="AutoShape 11"/>
            <p:cNvSpPr>
              <a:spLocks noChangeArrowheads="1"/>
            </p:cNvSpPr>
            <p:nvPr/>
          </p:nvSpPr>
          <p:spPr bwMode="auto">
            <a:xfrm>
              <a:off x="6488296" y="486336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7" name="AutoShape 12"/>
            <p:cNvSpPr>
              <a:spLocks noChangeArrowheads="1"/>
            </p:cNvSpPr>
            <p:nvPr/>
          </p:nvSpPr>
          <p:spPr bwMode="auto">
            <a:xfrm>
              <a:off x="6720071" y="45299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8" name="AutoShape 13"/>
            <p:cNvSpPr>
              <a:spLocks noChangeArrowheads="1"/>
            </p:cNvSpPr>
            <p:nvPr/>
          </p:nvSpPr>
          <p:spPr bwMode="auto">
            <a:xfrm>
              <a:off x="7005821" y="44791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9" name="AutoShape 14"/>
            <p:cNvSpPr>
              <a:spLocks noChangeArrowheads="1"/>
            </p:cNvSpPr>
            <p:nvPr/>
          </p:nvSpPr>
          <p:spPr bwMode="auto">
            <a:xfrm>
              <a:off x="6829608" y="47030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0" name="AutoShape 15"/>
            <p:cNvSpPr>
              <a:spLocks noChangeArrowheads="1"/>
            </p:cNvSpPr>
            <p:nvPr/>
          </p:nvSpPr>
          <p:spPr bwMode="auto">
            <a:xfrm>
              <a:off x="6685146" y="462841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1" name="AutoShape 16"/>
            <p:cNvSpPr>
              <a:spLocks noChangeArrowheads="1"/>
            </p:cNvSpPr>
            <p:nvPr/>
          </p:nvSpPr>
          <p:spPr bwMode="auto">
            <a:xfrm>
              <a:off x="6829608" y="45696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2" name="AutoShape 17"/>
            <p:cNvSpPr>
              <a:spLocks noChangeArrowheads="1"/>
            </p:cNvSpPr>
            <p:nvPr/>
          </p:nvSpPr>
          <p:spPr bwMode="auto">
            <a:xfrm>
              <a:off x="6982008" y="47220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3" name="AutoShape 18"/>
            <p:cNvSpPr>
              <a:spLocks noChangeArrowheads="1"/>
            </p:cNvSpPr>
            <p:nvPr/>
          </p:nvSpPr>
          <p:spPr bwMode="auto">
            <a:xfrm>
              <a:off x="7315383" y="45934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4" name="AutoShape 19"/>
            <p:cNvSpPr>
              <a:spLocks noChangeArrowheads="1"/>
            </p:cNvSpPr>
            <p:nvPr/>
          </p:nvSpPr>
          <p:spPr bwMode="auto">
            <a:xfrm>
              <a:off x="7169333" y="47220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5" name="AutoShape 20"/>
            <p:cNvSpPr>
              <a:spLocks noChangeArrowheads="1"/>
            </p:cNvSpPr>
            <p:nvPr/>
          </p:nvSpPr>
          <p:spPr bwMode="auto">
            <a:xfrm>
              <a:off x="7188383" y="438076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6" name="AutoShape 21"/>
            <p:cNvSpPr>
              <a:spLocks noChangeArrowheads="1"/>
            </p:cNvSpPr>
            <p:nvPr/>
          </p:nvSpPr>
          <p:spPr bwMode="auto">
            <a:xfrm>
              <a:off x="6872471" y="50887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7" name="AutoShape 22"/>
            <p:cNvSpPr>
              <a:spLocks noChangeArrowheads="1"/>
            </p:cNvSpPr>
            <p:nvPr/>
          </p:nvSpPr>
          <p:spPr bwMode="auto">
            <a:xfrm>
              <a:off x="7182033" y="51157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8" name="AutoShape 23"/>
            <p:cNvSpPr>
              <a:spLocks noChangeArrowheads="1"/>
            </p:cNvSpPr>
            <p:nvPr/>
          </p:nvSpPr>
          <p:spPr bwMode="auto">
            <a:xfrm>
              <a:off x="6872471" y="53935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9" name="AutoShape 24"/>
            <p:cNvSpPr>
              <a:spLocks noChangeArrowheads="1"/>
            </p:cNvSpPr>
            <p:nvPr/>
          </p:nvSpPr>
          <p:spPr bwMode="auto">
            <a:xfrm>
              <a:off x="6835958" y="56872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0" name="AutoShape 25"/>
            <p:cNvSpPr>
              <a:spLocks noChangeArrowheads="1"/>
            </p:cNvSpPr>
            <p:nvPr/>
          </p:nvSpPr>
          <p:spPr bwMode="auto">
            <a:xfrm>
              <a:off x="7067733" y="53539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1" name="AutoShape 26"/>
            <p:cNvSpPr>
              <a:spLocks noChangeArrowheads="1"/>
            </p:cNvSpPr>
            <p:nvPr/>
          </p:nvSpPr>
          <p:spPr bwMode="auto">
            <a:xfrm>
              <a:off x="7353483" y="53031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2" name="AutoShape 27"/>
            <p:cNvSpPr>
              <a:spLocks noChangeArrowheads="1"/>
            </p:cNvSpPr>
            <p:nvPr/>
          </p:nvSpPr>
          <p:spPr bwMode="auto">
            <a:xfrm>
              <a:off x="7177271" y="55269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3" name="AutoShape 28"/>
            <p:cNvSpPr>
              <a:spLocks noChangeArrowheads="1"/>
            </p:cNvSpPr>
            <p:nvPr/>
          </p:nvSpPr>
          <p:spPr bwMode="auto">
            <a:xfrm>
              <a:off x="7032808" y="54523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4" name="AutoShape 29"/>
            <p:cNvSpPr>
              <a:spLocks noChangeArrowheads="1"/>
            </p:cNvSpPr>
            <p:nvPr/>
          </p:nvSpPr>
          <p:spPr bwMode="auto">
            <a:xfrm>
              <a:off x="7177271" y="53935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5" name="AutoShape 30"/>
            <p:cNvSpPr>
              <a:spLocks noChangeArrowheads="1"/>
            </p:cNvSpPr>
            <p:nvPr/>
          </p:nvSpPr>
          <p:spPr bwMode="auto">
            <a:xfrm>
              <a:off x="7329671" y="55459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6" name="AutoShape 31"/>
            <p:cNvSpPr>
              <a:spLocks noChangeArrowheads="1"/>
            </p:cNvSpPr>
            <p:nvPr/>
          </p:nvSpPr>
          <p:spPr bwMode="auto">
            <a:xfrm>
              <a:off x="7663046" y="54174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7" name="AutoShape 32"/>
            <p:cNvSpPr>
              <a:spLocks noChangeArrowheads="1"/>
            </p:cNvSpPr>
            <p:nvPr/>
          </p:nvSpPr>
          <p:spPr bwMode="auto">
            <a:xfrm>
              <a:off x="7516996" y="55459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8" name="AutoShape 33"/>
            <p:cNvSpPr>
              <a:spLocks noChangeArrowheads="1"/>
            </p:cNvSpPr>
            <p:nvPr/>
          </p:nvSpPr>
          <p:spPr bwMode="auto">
            <a:xfrm>
              <a:off x="7536046" y="52046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9" name="AutoShape 34"/>
            <p:cNvSpPr>
              <a:spLocks noChangeArrowheads="1"/>
            </p:cNvSpPr>
            <p:nvPr/>
          </p:nvSpPr>
          <p:spPr bwMode="auto">
            <a:xfrm>
              <a:off x="6991533" y="45696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0" name="AutoShape 35"/>
            <p:cNvSpPr>
              <a:spLocks noChangeArrowheads="1"/>
            </p:cNvSpPr>
            <p:nvPr/>
          </p:nvSpPr>
          <p:spPr bwMode="auto">
            <a:xfrm>
              <a:off x="7332846" y="44093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1" name="AutoShape 36"/>
            <p:cNvSpPr>
              <a:spLocks noChangeArrowheads="1"/>
            </p:cNvSpPr>
            <p:nvPr/>
          </p:nvSpPr>
          <p:spPr bwMode="auto">
            <a:xfrm>
              <a:off x="7188383" y="43347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2" name="AutoShape 37"/>
            <p:cNvSpPr>
              <a:spLocks noChangeArrowheads="1"/>
            </p:cNvSpPr>
            <p:nvPr/>
          </p:nvSpPr>
          <p:spPr bwMode="auto">
            <a:xfrm>
              <a:off x="7485246" y="44283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3" name="AutoShape 38"/>
            <p:cNvSpPr>
              <a:spLocks noChangeArrowheads="1"/>
            </p:cNvSpPr>
            <p:nvPr/>
          </p:nvSpPr>
          <p:spPr bwMode="auto">
            <a:xfrm>
              <a:off x="7672571" y="44283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4" name="AutoShape 39"/>
            <p:cNvSpPr>
              <a:spLocks noChangeArrowheads="1"/>
            </p:cNvSpPr>
            <p:nvPr/>
          </p:nvSpPr>
          <p:spPr bwMode="auto">
            <a:xfrm>
              <a:off x="7375708" y="47951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5" name="AutoShape 40"/>
            <p:cNvSpPr>
              <a:spLocks noChangeArrowheads="1"/>
            </p:cNvSpPr>
            <p:nvPr/>
          </p:nvSpPr>
          <p:spPr bwMode="auto">
            <a:xfrm>
              <a:off x="7685271" y="48220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6" name="AutoShape 41"/>
            <p:cNvSpPr>
              <a:spLocks noChangeArrowheads="1"/>
            </p:cNvSpPr>
            <p:nvPr/>
          </p:nvSpPr>
          <p:spPr bwMode="auto">
            <a:xfrm>
              <a:off x="6572433" y="49633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7" name="AutoShape 42"/>
            <p:cNvSpPr>
              <a:spLocks noChangeArrowheads="1"/>
            </p:cNvSpPr>
            <p:nvPr/>
          </p:nvSpPr>
          <p:spPr bwMode="auto">
            <a:xfrm>
              <a:off x="6913746" y="48030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8" name="AutoShape 43"/>
            <p:cNvSpPr>
              <a:spLocks noChangeArrowheads="1"/>
            </p:cNvSpPr>
            <p:nvPr/>
          </p:nvSpPr>
          <p:spPr bwMode="auto">
            <a:xfrm>
              <a:off x="6769283" y="47284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9" name="AutoShape 44"/>
            <p:cNvSpPr>
              <a:spLocks noChangeArrowheads="1"/>
            </p:cNvSpPr>
            <p:nvPr/>
          </p:nvSpPr>
          <p:spPr bwMode="auto">
            <a:xfrm>
              <a:off x="7066146" y="48220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0" name="AutoShape 45"/>
            <p:cNvSpPr>
              <a:spLocks noChangeArrowheads="1"/>
            </p:cNvSpPr>
            <p:nvPr/>
          </p:nvSpPr>
          <p:spPr bwMode="auto">
            <a:xfrm>
              <a:off x="7253471" y="48220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1" name="AutoShape 46"/>
            <p:cNvSpPr>
              <a:spLocks noChangeArrowheads="1"/>
            </p:cNvSpPr>
            <p:nvPr/>
          </p:nvSpPr>
          <p:spPr bwMode="auto">
            <a:xfrm>
              <a:off x="6956608" y="51888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2" name="AutoShape 47"/>
            <p:cNvSpPr>
              <a:spLocks noChangeArrowheads="1"/>
            </p:cNvSpPr>
            <p:nvPr/>
          </p:nvSpPr>
          <p:spPr bwMode="auto">
            <a:xfrm>
              <a:off x="7266171" y="52157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3" name="AutoShape 48"/>
            <p:cNvSpPr>
              <a:spLocks noChangeArrowheads="1"/>
            </p:cNvSpPr>
            <p:nvPr/>
          </p:nvSpPr>
          <p:spPr bwMode="auto">
            <a:xfrm>
              <a:off x="6454958" y="52427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4" name="AutoShape 49"/>
            <p:cNvSpPr>
              <a:spLocks noChangeArrowheads="1"/>
            </p:cNvSpPr>
            <p:nvPr/>
          </p:nvSpPr>
          <p:spPr bwMode="auto">
            <a:xfrm>
              <a:off x="6454958" y="51094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5" name="AutoShape 50"/>
            <p:cNvSpPr>
              <a:spLocks noChangeArrowheads="1"/>
            </p:cNvSpPr>
            <p:nvPr/>
          </p:nvSpPr>
          <p:spPr bwMode="auto">
            <a:xfrm>
              <a:off x="6607358" y="52618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6" name="AutoShape 51"/>
            <p:cNvSpPr>
              <a:spLocks noChangeArrowheads="1"/>
            </p:cNvSpPr>
            <p:nvPr/>
          </p:nvSpPr>
          <p:spPr bwMode="auto">
            <a:xfrm>
              <a:off x="6940733" y="51332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7" name="AutoShape 52"/>
            <p:cNvSpPr>
              <a:spLocks noChangeArrowheads="1"/>
            </p:cNvSpPr>
            <p:nvPr/>
          </p:nvSpPr>
          <p:spPr bwMode="auto">
            <a:xfrm>
              <a:off x="6794683" y="52618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8" name="AutoShape 53"/>
            <p:cNvSpPr>
              <a:spLocks noChangeArrowheads="1"/>
            </p:cNvSpPr>
            <p:nvPr/>
          </p:nvSpPr>
          <p:spPr bwMode="auto">
            <a:xfrm>
              <a:off x="6572433" y="47030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9" name="AutoShape 54"/>
            <p:cNvSpPr>
              <a:spLocks noChangeArrowheads="1"/>
            </p:cNvSpPr>
            <p:nvPr/>
          </p:nvSpPr>
          <p:spPr bwMode="auto">
            <a:xfrm>
              <a:off x="6548621" y="494591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0" name="AutoShape 55"/>
            <p:cNvSpPr>
              <a:spLocks noChangeArrowheads="1"/>
            </p:cNvSpPr>
            <p:nvPr/>
          </p:nvSpPr>
          <p:spPr bwMode="auto">
            <a:xfrm>
              <a:off x="6881996" y="48173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1" name="AutoShape 56"/>
            <p:cNvSpPr>
              <a:spLocks noChangeArrowheads="1"/>
            </p:cNvSpPr>
            <p:nvPr/>
          </p:nvSpPr>
          <p:spPr bwMode="auto">
            <a:xfrm>
              <a:off x="6735946" y="494591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2" name="AutoShape 57"/>
            <p:cNvSpPr>
              <a:spLocks noChangeArrowheads="1"/>
            </p:cNvSpPr>
            <p:nvPr/>
          </p:nvSpPr>
          <p:spPr bwMode="auto">
            <a:xfrm>
              <a:off x="6748646" y="533961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3" name="AutoShape 58"/>
            <p:cNvSpPr>
              <a:spLocks noChangeArrowheads="1"/>
            </p:cNvSpPr>
            <p:nvPr/>
          </p:nvSpPr>
          <p:spPr bwMode="auto">
            <a:xfrm>
              <a:off x="6634346" y="55777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4" name="AutoShape 59"/>
            <p:cNvSpPr>
              <a:spLocks noChangeArrowheads="1"/>
            </p:cNvSpPr>
            <p:nvPr/>
          </p:nvSpPr>
          <p:spPr bwMode="auto">
            <a:xfrm>
              <a:off x="6920096" y="55269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5" name="AutoShape 60"/>
            <p:cNvSpPr>
              <a:spLocks noChangeArrowheads="1"/>
            </p:cNvSpPr>
            <p:nvPr/>
          </p:nvSpPr>
          <p:spPr bwMode="auto">
            <a:xfrm>
              <a:off x="6743883" y="57507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6" name="AutoShape 61"/>
            <p:cNvSpPr>
              <a:spLocks noChangeArrowheads="1"/>
            </p:cNvSpPr>
            <p:nvPr/>
          </p:nvSpPr>
          <p:spPr bwMode="auto">
            <a:xfrm>
              <a:off x="6599421" y="567616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7" name="AutoShape 62"/>
            <p:cNvSpPr>
              <a:spLocks noChangeArrowheads="1"/>
            </p:cNvSpPr>
            <p:nvPr/>
          </p:nvSpPr>
          <p:spPr bwMode="auto">
            <a:xfrm>
              <a:off x="6743883" y="56174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8" name="AutoShape 63"/>
            <p:cNvSpPr>
              <a:spLocks noChangeArrowheads="1"/>
            </p:cNvSpPr>
            <p:nvPr/>
          </p:nvSpPr>
          <p:spPr bwMode="auto">
            <a:xfrm>
              <a:off x="6896283" y="57698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9" name="AutoShape 64"/>
            <p:cNvSpPr>
              <a:spLocks noChangeArrowheads="1"/>
            </p:cNvSpPr>
            <p:nvPr/>
          </p:nvSpPr>
          <p:spPr bwMode="auto">
            <a:xfrm>
              <a:off x="7229658" y="56412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0" name="AutoShape 65"/>
            <p:cNvSpPr>
              <a:spLocks noChangeArrowheads="1"/>
            </p:cNvSpPr>
            <p:nvPr/>
          </p:nvSpPr>
          <p:spPr bwMode="auto">
            <a:xfrm>
              <a:off x="7083608" y="57698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1" name="AutoShape 66"/>
            <p:cNvSpPr>
              <a:spLocks noChangeArrowheads="1"/>
            </p:cNvSpPr>
            <p:nvPr/>
          </p:nvSpPr>
          <p:spPr bwMode="auto">
            <a:xfrm>
              <a:off x="7102658" y="542851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2" name="AutoShape 67"/>
            <p:cNvSpPr>
              <a:spLocks noChangeArrowheads="1"/>
            </p:cNvSpPr>
            <p:nvPr/>
          </p:nvSpPr>
          <p:spPr bwMode="auto">
            <a:xfrm>
              <a:off x="6558146" y="479351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3" name="AutoShape 68"/>
            <p:cNvSpPr>
              <a:spLocks noChangeArrowheads="1"/>
            </p:cNvSpPr>
            <p:nvPr/>
          </p:nvSpPr>
          <p:spPr bwMode="auto">
            <a:xfrm>
              <a:off x="6942321" y="50189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4" name="AutoShape 69"/>
            <p:cNvSpPr>
              <a:spLocks noChangeArrowheads="1"/>
            </p:cNvSpPr>
            <p:nvPr/>
          </p:nvSpPr>
          <p:spPr bwMode="auto">
            <a:xfrm>
              <a:off x="7251883" y="50459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5" name="AutoShape 70"/>
            <p:cNvSpPr>
              <a:spLocks noChangeArrowheads="1"/>
            </p:cNvSpPr>
            <p:nvPr/>
          </p:nvSpPr>
          <p:spPr bwMode="auto">
            <a:xfrm>
              <a:off x="6480358" y="50268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6" name="AutoShape 71"/>
            <p:cNvSpPr>
              <a:spLocks noChangeArrowheads="1"/>
            </p:cNvSpPr>
            <p:nvPr/>
          </p:nvSpPr>
          <p:spPr bwMode="auto">
            <a:xfrm>
              <a:off x="6632758" y="50459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7" name="AutoShape 72"/>
            <p:cNvSpPr>
              <a:spLocks noChangeArrowheads="1"/>
            </p:cNvSpPr>
            <p:nvPr/>
          </p:nvSpPr>
          <p:spPr bwMode="auto">
            <a:xfrm>
              <a:off x="6820083" y="50459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8" name="AutoShape 73"/>
            <p:cNvSpPr>
              <a:spLocks noChangeArrowheads="1"/>
            </p:cNvSpPr>
            <p:nvPr/>
          </p:nvSpPr>
          <p:spPr bwMode="auto">
            <a:xfrm>
              <a:off x="6523221" y="54126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9" name="AutoShape 74"/>
            <p:cNvSpPr>
              <a:spLocks noChangeArrowheads="1"/>
            </p:cNvSpPr>
            <p:nvPr/>
          </p:nvSpPr>
          <p:spPr bwMode="auto">
            <a:xfrm>
              <a:off x="6832783" y="54396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0" name="AutoShape 75"/>
            <p:cNvSpPr>
              <a:spLocks noChangeArrowheads="1"/>
            </p:cNvSpPr>
            <p:nvPr/>
          </p:nvSpPr>
          <p:spPr bwMode="auto">
            <a:xfrm>
              <a:off x="6507346" y="53570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1" name="AutoShape 76"/>
            <p:cNvSpPr>
              <a:spLocks noChangeArrowheads="1"/>
            </p:cNvSpPr>
            <p:nvPr/>
          </p:nvSpPr>
          <p:spPr bwMode="auto">
            <a:xfrm>
              <a:off x="6747058" y="49871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2" name="AutoShape 77"/>
            <p:cNvSpPr>
              <a:spLocks noChangeArrowheads="1"/>
            </p:cNvSpPr>
            <p:nvPr/>
          </p:nvSpPr>
          <p:spPr bwMode="auto">
            <a:xfrm>
              <a:off x="7032808" y="49363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3" name="AutoShape 78"/>
            <p:cNvSpPr>
              <a:spLocks noChangeArrowheads="1"/>
            </p:cNvSpPr>
            <p:nvPr/>
          </p:nvSpPr>
          <p:spPr bwMode="auto">
            <a:xfrm>
              <a:off x="6856596" y="51602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4" name="AutoShape 79"/>
            <p:cNvSpPr>
              <a:spLocks noChangeArrowheads="1"/>
            </p:cNvSpPr>
            <p:nvPr/>
          </p:nvSpPr>
          <p:spPr bwMode="auto">
            <a:xfrm>
              <a:off x="6856596" y="50268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5" name="AutoShape 80"/>
            <p:cNvSpPr>
              <a:spLocks noChangeArrowheads="1"/>
            </p:cNvSpPr>
            <p:nvPr/>
          </p:nvSpPr>
          <p:spPr bwMode="auto">
            <a:xfrm>
              <a:off x="7008996" y="51792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6" name="AutoShape 81"/>
            <p:cNvSpPr>
              <a:spLocks noChangeArrowheads="1"/>
            </p:cNvSpPr>
            <p:nvPr/>
          </p:nvSpPr>
          <p:spPr bwMode="auto">
            <a:xfrm>
              <a:off x="7342371" y="50506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7" name="AutoShape 82"/>
            <p:cNvSpPr>
              <a:spLocks noChangeArrowheads="1"/>
            </p:cNvSpPr>
            <p:nvPr/>
          </p:nvSpPr>
          <p:spPr bwMode="auto">
            <a:xfrm>
              <a:off x="7196321" y="51792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8" name="AutoShape 83"/>
            <p:cNvSpPr>
              <a:spLocks noChangeArrowheads="1"/>
            </p:cNvSpPr>
            <p:nvPr/>
          </p:nvSpPr>
          <p:spPr bwMode="auto">
            <a:xfrm>
              <a:off x="7215371" y="483796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9" name="AutoShape 84"/>
            <p:cNvSpPr>
              <a:spLocks noChangeArrowheads="1"/>
            </p:cNvSpPr>
            <p:nvPr/>
          </p:nvSpPr>
          <p:spPr bwMode="auto">
            <a:xfrm>
              <a:off x="6899458" y="55459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0" name="AutoShape 85"/>
            <p:cNvSpPr>
              <a:spLocks noChangeArrowheads="1"/>
            </p:cNvSpPr>
            <p:nvPr/>
          </p:nvSpPr>
          <p:spPr bwMode="auto">
            <a:xfrm>
              <a:off x="7209021" y="55729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1" name="AutoShape 86"/>
            <p:cNvSpPr>
              <a:spLocks noChangeArrowheads="1"/>
            </p:cNvSpPr>
            <p:nvPr/>
          </p:nvSpPr>
          <p:spPr bwMode="auto">
            <a:xfrm>
              <a:off x="7018521" y="50268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2" name="AutoShape 87"/>
            <p:cNvSpPr>
              <a:spLocks noChangeArrowheads="1"/>
            </p:cNvSpPr>
            <p:nvPr/>
          </p:nvSpPr>
          <p:spPr bwMode="auto">
            <a:xfrm>
              <a:off x="7359833" y="48665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3" name="AutoShape 88"/>
            <p:cNvSpPr>
              <a:spLocks noChangeArrowheads="1"/>
            </p:cNvSpPr>
            <p:nvPr/>
          </p:nvSpPr>
          <p:spPr bwMode="auto">
            <a:xfrm>
              <a:off x="7215371" y="47919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4" name="AutoShape 89"/>
            <p:cNvSpPr>
              <a:spLocks noChangeArrowheads="1"/>
            </p:cNvSpPr>
            <p:nvPr/>
          </p:nvSpPr>
          <p:spPr bwMode="auto">
            <a:xfrm>
              <a:off x="7512233" y="48855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5" name="AutoShape 90"/>
            <p:cNvSpPr>
              <a:spLocks noChangeArrowheads="1"/>
            </p:cNvSpPr>
            <p:nvPr/>
          </p:nvSpPr>
          <p:spPr bwMode="auto">
            <a:xfrm>
              <a:off x="7699558" y="48855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6" name="AutoShape 91"/>
            <p:cNvSpPr>
              <a:spLocks noChangeArrowheads="1"/>
            </p:cNvSpPr>
            <p:nvPr/>
          </p:nvSpPr>
          <p:spPr bwMode="auto">
            <a:xfrm>
              <a:off x="7402696" y="52523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7" name="AutoShape 92"/>
            <p:cNvSpPr>
              <a:spLocks noChangeArrowheads="1"/>
            </p:cNvSpPr>
            <p:nvPr/>
          </p:nvSpPr>
          <p:spPr bwMode="auto">
            <a:xfrm>
              <a:off x="7712258" y="52792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8" name="AutoShape 93"/>
            <p:cNvSpPr>
              <a:spLocks noChangeArrowheads="1"/>
            </p:cNvSpPr>
            <p:nvPr/>
          </p:nvSpPr>
          <p:spPr bwMode="auto">
            <a:xfrm>
              <a:off x="6940733" y="52602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9" name="AutoShape 94"/>
            <p:cNvSpPr>
              <a:spLocks noChangeArrowheads="1"/>
            </p:cNvSpPr>
            <p:nvPr/>
          </p:nvSpPr>
          <p:spPr bwMode="auto">
            <a:xfrm>
              <a:off x="6796271" y="51856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0" name="AutoShape 95"/>
            <p:cNvSpPr>
              <a:spLocks noChangeArrowheads="1"/>
            </p:cNvSpPr>
            <p:nvPr/>
          </p:nvSpPr>
          <p:spPr bwMode="auto">
            <a:xfrm>
              <a:off x="7093133" y="52792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1" name="AutoShape 96"/>
            <p:cNvSpPr>
              <a:spLocks noChangeArrowheads="1"/>
            </p:cNvSpPr>
            <p:nvPr/>
          </p:nvSpPr>
          <p:spPr bwMode="auto">
            <a:xfrm>
              <a:off x="7280458" y="52792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2" name="AutoShape 97"/>
            <p:cNvSpPr>
              <a:spLocks noChangeArrowheads="1"/>
            </p:cNvSpPr>
            <p:nvPr/>
          </p:nvSpPr>
          <p:spPr bwMode="auto">
            <a:xfrm>
              <a:off x="6983596" y="56460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3" name="AutoShape 98"/>
            <p:cNvSpPr>
              <a:spLocks noChangeArrowheads="1"/>
            </p:cNvSpPr>
            <p:nvPr/>
          </p:nvSpPr>
          <p:spPr bwMode="auto">
            <a:xfrm>
              <a:off x="6967721" y="55904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4" name="AutoShape 99"/>
            <p:cNvSpPr>
              <a:spLocks noChangeArrowheads="1"/>
            </p:cNvSpPr>
            <p:nvPr/>
          </p:nvSpPr>
          <p:spPr bwMode="auto">
            <a:xfrm>
              <a:off x="6908983" y="52745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5" name="AutoShape 100"/>
            <p:cNvSpPr>
              <a:spLocks noChangeArrowheads="1"/>
            </p:cNvSpPr>
            <p:nvPr/>
          </p:nvSpPr>
          <p:spPr bwMode="auto">
            <a:xfrm>
              <a:off x="6762933" y="540311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6" name="AutoShape 101"/>
            <p:cNvSpPr>
              <a:spLocks noChangeArrowheads="1"/>
            </p:cNvSpPr>
            <p:nvPr/>
          </p:nvSpPr>
          <p:spPr bwMode="auto">
            <a:xfrm>
              <a:off x="6969308" y="54761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7" name="AutoShape 102"/>
            <p:cNvSpPr>
              <a:spLocks noChangeArrowheads="1"/>
            </p:cNvSpPr>
            <p:nvPr/>
          </p:nvSpPr>
          <p:spPr bwMode="auto">
            <a:xfrm>
              <a:off x="7278871" y="55031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8" name="AutoShape 103"/>
            <p:cNvSpPr>
              <a:spLocks noChangeArrowheads="1"/>
            </p:cNvSpPr>
            <p:nvPr/>
          </p:nvSpPr>
          <p:spPr bwMode="auto">
            <a:xfrm>
              <a:off x="6847071" y="55031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9" name="AutoShape 104"/>
            <p:cNvSpPr>
              <a:spLocks noChangeArrowheads="1"/>
            </p:cNvSpPr>
            <p:nvPr/>
          </p:nvSpPr>
          <p:spPr bwMode="auto">
            <a:xfrm>
              <a:off x="7158221" y="46315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0" name="AutoShape 105"/>
            <p:cNvSpPr>
              <a:spLocks noChangeArrowheads="1"/>
            </p:cNvSpPr>
            <p:nvPr/>
          </p:nvSpPr>
          <p:spPr bwMode="auto">
            <a:xfrm>
              <a:off x="7467783" y="47458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1" name="AutoShape 106"/>
            <p:cNvSpPr>
              <a:spLocks noChangeArrowheads="1"/>
            </p:cNvSpPr>
            <p:nvPr/>
          </p:nvSpPr>
          <p:spPr bwMode="auto">
            <a:xfrm>
              <a:off x="7340783" y="453316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2" name="AutoShape 107"/>
            <p:cNvSpPr>
              <a:spLocks noChangeArrowheads="1"/>
            </p:cNvSpPr>
            <p:nvPr/>
          </p:nvSpPr>
          <p:spPr bwMode="auto">
            <a:xfrm>
              <a:off x="7143933" y="47220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3" name="AutoShape 108"/>
            <p:cNvSpPr>
              <a:spLocks noChangeArrowheads="1"/>
            </p:cNvSpPr>
            <p:nvPr/>
          </p:nvSpPr>
          <p:spPr bwMode="auto">
            <a:xfrm>
              <a:off x="7485246" y="45617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4" name="AutoShape 109"/>
            <p:cNvSpPr>
              <a:spLocks noChangeArrowheads="1"/>
            </p:cNvSpPr>
            <p:nvPr/>
          </p:nvSpPr>
          <p:spPr bwMode="auto">
            <a:xfrm>
              <a:off x="7340783" y="44871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5" name="AutoShape 110"/>
            <p:cNvSpPr>
              <a:spLocks noChangeArrowheads="1"/>
            </p:cNvSpPr>
            <p:nvPr/>
          </p:nvSpPr>
          <p:spPr bwMode="auto">
            <a:xfrm>
              <a:off x="7637646" y="45807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6" name="AutoShape 111"/>
            <p:cNvSpPr>
              <a:spLocks noChangeArrowheads="1"/>
            </p:cNvSpPr>
            <p:nvPr/>
          </p:nvSpPr>
          <p:spPr bwMode="auto">
            <a:xfrm>
              <a:off x="7707496" y="46744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7" name="AutoShape 112"/>
            <p:cNvSpPr>
              <a:spLocks noChangeArrowheads="1"/>
            </p:cNvSpPr>
            <p:nvPr/>
          </p:nvSpPr>
          <p:spPr bwMode="auto">
            <a:xfrm>
              <a:off x="6853421" y="47792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8" name="AutoShape 113"/>
            <p:cNvSpPr>
              <a:spLocks noChangeArrowheads="1"/>
            </p:cNvSpPr>
            <p:nvPr/>
          </p:nvSpPr>
          <p:spPr bwMode="auto">
            <a:xfrm>
              <a:off x="6739121" y="50173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9" name="AutoShape 114"/>
            <p:cNvSpPr>
              <a:spLocks noChangeArrowheads="1"/>
            </p:cNvSpPr>
            <p:nvPr/>
          </p:nvSpPr>
          <p:spPr bwMode="auto">
            <a:xfrm>
              <a:off x="7024871" y="49665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0" name="AutoShape 115"/>
            <p:cNvSpPr>
              <a:spLocks noChangeArrowheads="1"/>
            </p:cNvSpPr>
            <p:nvPr/>
          </p:nvSpPr>
          <p:spPr bwMode="auto">
            <a:xfrm>
              <a:off x="6704196" y="51157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1" name="AutoShape 116"/>
            <p:cNvSpPr>
              <a:spLocks noChangeArrowheads="1"/>
            </p:cNvSpPr>
            <p:nvPr/>
          </p:nvSpPr>
          <p:spPr bwMode="auto">
            <a:xfrm>
              <a:off x="6848658" y="50570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2" name="AutoShape 117"/>
            <p:cNvSpPr>
              <a:spLocks noChangeArrowheads="1"/>
            </p:cNvSpPr>
            <p:nvPr/>
          </p:nvSpPr>
          <p:spPr bwMode="auto">
            <a:xfrm>
              <a:off x="7334433" y="50808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3" name="AutoShape 118"/>
            <p:cNvSpPr>
              <a:spLocks noChangeArrowheads="1"/>
            </p:cNvSpPr>
            <p:nvPr/>
          </p:nvSpPr>
          <p:spPr bwMode="auto">
            <a:xfrm>
              <a:off x="7207433" y="48681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4" name="AutoShape 119"/>
            <p:cNvSpPr>
              <a:spLocks noChangeArrowheads="1"/>
            </p:cNvSpPr>
            <p:nvPr/>
          </p:nvSpPr>
          <p:spPr bwMode="auto">
            <a:xfrm>
              <a:off x="7010583" y="50570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5" name="AutoShape 120"/>
            <p:cNvSpPr>
              <a:spLocks noChangeArrowheads="1"/>
            </p:cNvSpPr>
            <p:nvPr/>
          </p:nvSpPr>
          <p:spPr bwMode="auto">
            <a:xfrm>
              <a:off x="7351896" y="48967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6" name="AutoShape 121"/>
            <p:cNvSpPr>
              <a:spLocks noChangeArrowheads="1"/>
            </p:cNvSpPr>
            <p:nvPr/>
          </p:nvSpPr>
          <p:spPr bwMode="auto">
            <a:xfrm>
              <a:off x="7207433" y="48220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7" name="AutoShape 122"/>
            <p:cNvSpPr>
              <a:spLocks noChangeArrowheads="1"/>
            </p:cNvSpPr>
            <p:nvPr/>
          </p:nvSpPr>
          <p:spPr bwMode="auto">
            <a:xfrm>
              <a:off x="7504296" y="49157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8" name="AutoShape 123"/>
            <p:cNvSpPr>
              <a:spLocks noChangeArrowheads="1"/>
            </p:cNvSpPr>
            <p:nvPr/>
          </p:nvSpPr>
          <p:spPr bwMode="auto">
            <a:xfrm>
              <a:off x="7691621" y="49157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9" name="AutoShape 124"/>
            <p:cNvSpPr>
              <a:spLocks noChangeArrowheads="1"/>
            </p:cNvSpPr>
            <p:nvPr/>
          </p:nvSpPr>
          <p:spPr bwMode="auto">
            <a:xfrm>
              <a:off x="7177271" y="51189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0" name="AutoShape 125"/>
            <p:cNvSpPr>
              <a:spLocks noChangeArrowheads="1"/>
            </p:cNvSpPr>
            <p:nvPr/>
          </p:nvSpPr>
          <p:spPr bwMode="auto">
            <a:xfrm>
              <a:off x="7359833" y="50205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1" name="AutoShape 126"/>
            <p:cNvSpPr>
              <a:spLocks noChangeArrowheads="1"/>
            </p:cNvSpPr>
            <p:nvPr/>
          </p:nvSpPr>
          <p:spPr bwMode="auto">
            <a:xfrm>
              <a:off x="7504296" y="50491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2" name="AutoShape 127"/>
            <p:cNvSpPr>
              <a:spLocks noChangeArrowheads="1"/>
            </p:cNvSpPr>
            <p:nvPr/>
          </p:nvSpPr>
          <p:spPr bwMode="auto">
            <a:xfrm>
              <a:off x="7359833" y="49744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3" name="AutoShape 128"/>
            <p:cNvSpPr>
              <a:spLocks noChangeArrowheads="1"/>
            </p:cNvSpPr>
            <p:nvPr/>
          </p:nvSpPr>
          <p:spPr bwMode="auto">
            <a:xfrm>
              <a:off x="7656696" y="50681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4" name="AutoShape 129"/>
            <p:cNvSpPr>
              <a:spLocks noChangeArrowheads="1"/>
            </p:cNvSpPr>
            <p:nvPr/>
          </p:nvSpPr>
          <p:spPr bwMode="auto">
            <a:xfrm>
              <a:off x="7726546" y="516181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5" name="AutoShape 130"/>
            <p:cNvSpPr>
              <a:spLocks noChangeArrowheads="1"/>
            </p:cNvSpPr>
            <p:nvPr/>
          </p:nvSpPr>
          <p:spPr bwMode="auto">
            <a:xfrm>
              <a:off x="6821671" y="42490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6" name="AutoShape 131"/>
            <p:cNvSpPr>
              <a:spLocks noChangeArrowheads="1"/>
            </p:cNvSpPr>
            <p:nvPr/>
          </p:nvSpPr>
          <p:spPr bwMode="auto">
            <a:xfrm>
              <a:off x="6785158" y="45426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7" name="AutoShape 132"/>
            <p:cNvSpPr>
              <a:spLocks noChangeArrowheads="1"/>
            </p:cNvSpPr>
            <p:nvPr/>
          </p:nvSpPr>
          <p:spPr bwMode="auto">
            <a:xfrm>
              <a:off x="7126471" y="43823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8" name="AutoShape 133"/>
            <p:cNvSpPr>
              <a:spLocks noChangeArrowheads="1"/>
            </p:cNvSpPr>
            <p:nvPr/>
          </p:nvSpPr>
          <p:spPr bwMode="auto">
            <a:xfrm>
              <a:off x="6982008" y="43077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9" name="AutoShape 134"/>
            <p:cNvSpPr>
              <a:spLocks noChangeArrowheads="1"/>
            </p:cNvSpPr>
            <p:nvPr/>
          </p:nvSpPr>
          <p:spPr bwMode="auto">
            <a:xfrm>
              <a:off x="7126471" y="42490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0" name="AutoShape 135"/>
            <p:cNvSpPr>
              <a:spLocks noChangeArrowheads="1"/>
            </p:cNvSpPr>
            <p:nvPr/>
          </p:nvSpPr>
          <p:spPr bwMode="auto">
            <a:xfrm>
              <a:off x="7278871" y="44014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1" name="AutoShape 136"/>
            <p:cNvSpPr>
              <a:spLocks noChangeArrowheads="1"/>
            </p:cNvSpPr>
            <p:nvPr/>
          </p:nvSpPr>
          <p:spPr bwMode="auto">
            <a:xfrm>
              <a:off x="6583546" y="44331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2" name="AutoShape 137"/>
            <p:cNvSpPr>
              <a:spLocks noChangeArrowheads="1"/>
            </p:cNvSpPr>
            <p:nvPr/>
          </p:nvSpPr>
          <p:spPr bwMode="auto">
            <a:xfrm>
              <a:off x="6869296" y="43823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3" name="AutoShape 138"/>
            <p:cNvSpPr>
              <a:spLocks noChangeArrowheads="1"/>
            </p:cNvSpPr>
            <p:nvPr/>
          </p:nvSpPr>
          <p:spPr bwMode="auto">
            <a:xfrm>
              <a:off x="6693083" y="46061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4" name="AutoShape 139"/>
            <p:cNvSpPr>
              <a:spLocks noChangeArrowheads="1"/>
            </p:cNvSpPr>
            <p:nvPr/>
          </p:nvSpPr>
          <p:spPr bwMode="auto">
            <a:xfrm>
              <a:off x="6548621" y="45315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5" name="AutoShape 140"/>
            <p:cNvSpPr>
              <a:spLocks noChangeArrowheads="1"/>
            </p:cNvSpPr>
            <p:nvPr/>
          </p:nvSpPr>
          <p:spPr bwMode="auto">
            <a:xfrm>
              <a:off x="6693083" y="44728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6" name="AutoShape 141"/>
            <p:cNvSpPr>
              <a:spLocks noChangeArrowheads="1"/>
            </p:cNvSpPr>
            <p:nvPr/>
          </p:nvSpPr>
          <p:spPr bwMode="auto">
            <a:xfrm>
              <a:off x="6845483" y="46252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7" name="AutoShape 142"/>
            <p:cNvSpPr>
              <a:spLocks noChangeArrowheads="1"/>
            </p:cNvSpPr>
            <p:nvPr/>
          </p:nvSpPr>
          <p:spPr bwMode="auto">
            <a:xfrm>
              <a:off x="7178858" y="44966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8" name="AutoShape 143"/>
            <p:cNvSpPr>
              <a:spLocks noChangeArrowheads="1"/>
            </p:cNvSpPr>
            <p:nvPr/>
          </p:nvSpPr>
          <p:spPr bwMode="auto">
            <a:xfrm>
              <a:off x="7032808" y="46252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9" name="AutoShape 144"/>
            <p:cNvSpPr>
              <a:spLocks noChangeArrowheads="1"/>
            </p:cNvSpPr>
            <p:nvPr/>
          </p:nvSpPr>
          <p:spPr bwMode="auto">
            <a:xfrm>
              <a:off x="7051858" y="42839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0" name="AutoShape 145"/>
            <p:cNvSpPr>
              <a:spLocks noChangeArrowheads="1"/>
            </p:cNvSpPr>
            <p:nvPr/>
          </p:nvSpPr>
          <p:spPr bwMode="auto">
            <a:xfrm>
              <a:off x="6472421" y="42680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1" name="AutoShape 146"/>
            <p:cNvSpPr>
              <a:spLocks noChangeArrowheads="1"/>
            </p:cNvSpPr>
            <p:nvPr/>
          </p:nvSpPr>
          <p:spPr bwMode="auto">
            <a:xfrm>
              <a:off x="6781983" y="42950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2" name="AutoShape 147"/>
            <p:cNvSpPr>
              <a:spLocks noChangeArrowheads="1"/>
            </p:cNvSpPr>
            <p:nvPr/>
          </p:nvSpPr>
          <p:spPr bwMode="auto">
            <a:xfrm>
              <a:off x="6848658" y="44014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3" name="AutoShape 148"/>
            <p:cNvSpPr>
              <a:spLocks noChangeArrowheads="1"/>
            </p:cNvSpPr>
            <p:nvPr/>
          </p:nvSpPr>
          <p:spPr bwMode="auto">
            <a:xfrm>
              <a:off x="7158221" y="44283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4" name="AutoShape 149"/>
            <p:cNvSpPr>
              <a:spLocks noChangeArrowheads="1"/>
            </p:cNvSpPr>
            <p:nvPr/>
          </p:nvSpPr>
          <p:spPr bwMode="auto">
            <a:xfrm>
              <a:off x="6932796" y="450141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5" name="AutoShape 150"/>
            <p:cNvSpPr>
              <a:spLocks noChangeArrowheads="1"/>
            </p:cNvSpPr>
            <p:nvPr/>
          </p:nvSpPr>
          <p:spPr bwMode="auto">
            <a:xfrm>
              <a:off x="6916921" y="44458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6" name="AutoShape 151"/>
            <p:cNvSpPr>
              <a:spLocks noChangeArrowheads="1"/>
            </p:cNvSpPr>
            <p:nvPr/>
          </p:nvSpPr>
          <p:spPr bwMode="auto">
            <a:xfrm>
              <a:off x="6712133" y="42585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7" name="AutoShape 152"/>
            <p:cNvSpPr>
              <a:spLocks noChangeArrowheads="1"/>
            </p:cNvSpPr>
            <p:nvPr/>
          </p:nvSpPr>
          <p:spPr bwMode="auto">
            <a:xfrm>
              <a:off x="6918508" y="433155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8" name="AutoShape 153"/>
            <p:cNvSpPr>
              <a:spLocks noChangeArrowheads="1"/>
            </p:cNvSpPr>
            <p:nvPr/>
          </p:nvSpPr>
          <p:spPr bwMode="auto">
            <a:xfrm>
              <a:off x="7228071" y="43585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9" name="AutoShape 154"/>
            <p:cNvSpPr>
              <a:spLocks noChangeArrowheads="1"/>
            </p:cNvSpPr>
            <p:nvPr/>
          </p:nvSpPr>
          <p:spPr bwMode="auto">
            <a:xfrm>
              <a:off x="6796271" y="43585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0" name="Text Box 155"/>
            <p:cNvSpPr txBox="1">
              <a:spLocks noChangeArrowheads="1"/>
            </p:cNvSpPr>
            <p:nvPr/>
          </p:nvSpPr>
          <p:spPr bwMode="auto">
            <a:xfrm>
              <a:off x="6451783" y="5952393"/>
              <a:ext cx="1274763" cy="27463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100’s – 10,000’s</a:t>
              </a:r>
            </a:p>
          </p:txBody>
        </p:sp>
        <p:sp>
          <p:nvSpPr>
            <p:cNvPr id="451" name="AutoShape 156"/>
            <p:cNvSpPr>
              <a:spLocks noChangeArrowheads="1"/>
            </p:cNvSpPr>
            <p:nvPr/>
          </p:nvSpPr>
          <p:spPr bwMode="auto">
            <a:xfrm>
              <a:off x="7456671" y="56555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2" name="AutoShape 157"/>
            <p:cNvSpPr>
              <a:spLocks noChangeArrowheads="1"/>
            </p:cNvSpPr>
            <p:nvPr/>
          </p:nvSpPr>
          <p:spPr bwMode="auto">
            <a:xfrm>
              <a:off x="7310621" y="578411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3" name="AutoShape 158"/>
            <p:cNvSpPr>
              <a:spLocks noChangeArrowheads="1"/>
            </p:cNvSpPr>
            <p:nvPr/>
          </p:nvSpPr>
          <p:spPr bwMode="auto">
            <a:xfrm>
              <a:off x="7329671" y="5442805"/>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4" name="AutoShape 159"/>
            <p:cNvSpPr>
              <a:spLocks noChangeArrowheads="1"/>
            </p:cNvSpPr>
            <p:nvPr/>
          </p:nvSpPr>
          <p:spPr bwMode="auto">
            <a:xfrm>
              <a:off x="7196321" y="54904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5" name="AutoShape 160"/>
            <p:cNvSpPr>
              <a:spLocks noChangeArrowheads="1"/>
            </p:cNvSpPr>
            <p:nvPr/>
          </p:nvSpPr>
          <p:spPr bwMode="auto">
            <a:xfrm>
              <a:off x="7505883" y="5517418"/>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6" name="AutoShape 161"/>
            <p:cNvSpPr>
              <a:spLocks noChangeArrowheads="1"/>
            </p:cNvSpPr>
            <p:nvPr/>
          </p:nvSpPr>
          <p:spPr bwMode="auto">
            <a:xfrm>
              <a:off x="7297921" y="51538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7" name="AutoShape 162"/>
            <p:cNvSpPr>
              <a:spLocks noChangeArrowheads="1"/>
            </p:cNvSpPr>
            <p:nvPr/>
          </p:nvSpPr>
          <p:spPr bwMode="auto">
            <a:xfrm>
              <a:off x="7485246" y="51538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8" name="AutoShape 163"/>
            <p:cNvSpPr>
              <a:spLocks noChangeArrowheads="1"/>
            </p:cNvSpPr>
            <p:nvPr/>
          </p:nvSpPr>
          <p:spPr bwMode="auto">
            <a:xfrm>
              <a:off x="7297921" y="528723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9" name="AutoShape 164"/>
            <p:cNvSpPr>
              <a:spLocks noChangeArrowheads="1"/>
            </p:cNvSpPr>
            <p:nvPr/>
          </p:nvSpPr>
          <p:spPr bwMode="auto">
            <a:xfrm>
              <a:off x="7450321" y="53062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0" name="AutoShape 165"/>
            <p:cNvSpPr>
              <a:spLocks noChangeArrowheads="1"/>
            </p:cNvSpPr>
            <p:nvPr/>
          </p:nvSpPr>
          <p:spPr bwMode="auto">
            <a:xfrm>
              <a:off x="7520171" y="53999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1" name="AutoShape 166"/>
            <p:cNvSpPr>
              <a:spLocks noChangeArrowheads="1"/>
            </p:cNvSpPr>
            <p:nvPr/>
          </p:nvSpPr>
          <p:spPr bwMode="auto">
            <a:xfrm>
              <a:off x="6388283" y="44728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2" name="AutoShape 167"/>
            <p:cNvSpPr>
              <a:spLocks noChangeArrowheads="1"/>
            </p:cNvSpPr>
            <p:nvPr/>
          </p:nvSpPr>
          <p:spPr bwMode="auto">
            <a:xfrm>
              <a:off x="6435908" y="460619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3" name="AutoShape 168"/>
            <p:cNvSpPr>
              <a:spLocks noChangeArrowheads="1"/>
            </p:cNvSpPr>
            <p:nvPr/>
          </p:nvSpPr>
          <p:spPr bwMode="auto">
            <a:xfrm>
              <a:off x="6421621" y="4696680"/>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4" name="AutoShape 169"/>
            <p:cNvSpPr>
              <a:spLocks noChangeArrowheads="1"/>
            </p:cNvSpPr>
            <p:nvPr/>
          </p:nvSpPr>
          <p:spPr bwMode="auto">
            <a:xfrm>
              <a:off x="6412096" y="4434743"/>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2" name="Title 1"/>
          <p:cNvSpPr>
            <a:spLocks noGrp="1"/>
          </p:cNvSpPr>
          <p:nvPr>
            <p:ph type="title"/>
          </p:nvPr>
        </p:nvSpPr>
        <p:spPr>
          <a:xfrm>
            <a:off x="715945" y="231112"/>
            <a:ext cx="7772400" cy="915516"/>
          </a:xfrm>
        </p:spPr>
        <p:txBody>
          <a:bodyPr/>
          <a:lstStyle/>
          <a:p>
            <a:r>
              <a:rPr lang="en-US" dirty="0" smtClean="0"/>
              <a:t>Introduction</a:t>
            </a:r>
            <a:endParaRPr lang="en-US" dirty="0"/>
          </a:p>
        </p:txBody>
      </p:sp>
      <p:sp>
        <p:nvSpPr>
          <p:cNvPr id="3" name="Content Placeholder 2"/>
          <p:cNvSpPr>
            <a:spLocks noGrp="1"/>
          </p:cNvSpPr>
          <p:nvPr>
            <p:ph idx="1"/>
          </p:nvPr>
        </p:nvSpPr>
        <p:spPr>
          <a:xfrm>
            <a:off x="478969" y="971343"/>
            <a:ext cx="8447313" cy="5339274"/>
          </a:xfrm>
        </p:spPr>
        <p:txBody>
          <a:bodyPr/>
          <a:lstStyle/>
          <a:p>
            <a:r>
              <a:rPr lang="en-US" sz="2400" dirty="0" smtClean="0"/>
              <a:t>Power hungry caches are a good candidate for optimization</a:t>
            </a:r>
          </a:p>
          <a:p>
            <a:r>
              <a:rPr lang="en-US" sz="2400" dirty="0" smtClean="0"/>
              <a:t>Different applications have vastly different cache parameter value requirements</a:t>
            </a:r>
          </a:p>
          <a:p>
            <a:pPr lvl="1"/>
            <a:r>
              <a:rPr lang="en-US" sz="2000" dirty="0"/>
              <a:t>Configurable </a:t>
            </a:r>
            <a:r>
              <a:rPr lang="en-US" sz="2000" dirty="0" smtClean="0"/>
              <a:t>parameters: size</a:t>
            </a:r>
            <a:r>
              <a:rPr lang="en-US" sz="2000" dirty="0"/>
              <a:t>, line size, associativity</a:t>
            </a:r>
            <a:endParaRPr lang="en-US" sz="2000" dirty="0" smtClean="0"/>
          </a:p>
          <a:p>
            <a:pPr lvl="1"/>
            <a:r>
              <a:rPr lang="en-US" sz="2000" dirty="0" smtClean="0"/>
              <a:t>Parameter values that do not match an application’s needs can waste over 60% of energy (Gordon-Ross ‘05)</a:t>
            </a:r>
            <a:endParaRPr lang="en-US" sz="2400" dirty="0" smtClean="0"/>
          </a:p>
          <a:p>
            <a:r>
              <a:rPr lang="en-US" sz="2400" b="1" dirty="0" smtClean="0">
                <a:solidFill>
                  <a:srgbClr val="C00000"/>
                </a:solidFill>
              </a:rPr>
              <a:t>Cache tuning </a:t>
            </a:r>
            <a:r>
              <a:rPr lang="en-US" sz="2400" dirty="0" smtClean="0"/>
              <a:t>determines appropriate cache parameters values (</a:t>
            </a:r>
            <a:r>
              <a:rPr lang="en-US" sz="2400" b="1" i="1" dirty="0" smtClean="0"/>
              <a:t>cache configuration</a:t>
            </a:r>
            <a:r>
              <a:rPr lang="en-US" sz="2400" dirty="0" smtClean="0"/>
              <a:t>) to meet optimization goals (e.g., lowest energy)</a:t>
            </a:r>
            <a:endParaRPr lang="en-US" sz="2000" dirty="0" smtClean="0"/>
          </a:p>
          <a:p>
            <a:r>
              <a:rPr lang="en-US" sz="2400" dirty="0" smtClean="0"/>
              <a:t>However, highly configurable caches </a:t>
            </a:r>
            <a:br>
              <a:rPr lang="en-US" sz="2400" dirty="0" smtClean="0"/>
            </a:br>
            <a:r>
              <a:rPr lang="en-US" sz="2400" dirty="0" smtClean="0"/>
              <a:t>can have very large design spaces </a:t>
            </a:r>
            <a:br>
              <a:rPr lang="en-US" sz="2400" dirty="0" smtClean="0"/>
            </a:br>
            <a:r>
              <a:rPr lang="en-US" sz="2400" dirty="0" smtClean="0"/>
              <a:t>(e.g., 100s to 10,000s)</a:t>
            </a:r>
          </a:p>
          <a:p>
            <a:pPr lvl="1"/>
            <a:r>
              <a:rPr lang="en-US" sz="2000" dirty="0" smtClean="0"/>
              <a:t>Efficient heuristics are needed to </a:t>
            </a:r>
            <a:br>
              <a:rPr lang="en-US" sz="2000" dirty="0" smtClean="0"/>
            </a:br>
            <a:r>
              <a:rPr lang="en-US" sz="2000" dirty="0" smtClean="0"/>
              <a:t>efficiently search the design space</a:t>
            </a:r>
          </a:p>
          <a:p>
            <a:endParaRPr lang="en-US" sz="2400" dirty="0"/>
          </a:p>
        </p:txBody>
      </p:sp>
      <p:sp>
        <p:nvSpPr>
          <p:cNvPr id="290" name="AutoShape 175"/>
          <p:cNvSpPr>
            <a:spLocks noChangeArrowheads="1"/>
          </p:cNvSpPr>
          <p:nvPr/>
        </p:nvSpPr>
        <p:spPr bwMode="auto">
          <a:xfrm>
            <a:off x="6629400" y="4770724"/>
            <a:ext cx="196850" cy="157162"/>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291" name="Group 184"/>
          <p:cNvGrpSpPr>
            <a:grpSpLocks/>
          </p:cNvGrpSpPr>
          <p:nvPr/>
        </p:nvGrpSpPr>
        <p:grpSpPr bwMode="auto">
          <a:xfrm>
            <a:off x="6554788" y="4661186"/>
            <a:ext cx="2589212" cy="1143000"/>
            <a:chOff x="625" y="2185"/>
            <a:chExt cx="1631" cy="720"/>
          </a:xfrm>
        </p:grpSpPr>
        <p:sp>
          <p:nvSpPr>
            <p:cNvPr id="292" name="Line 179"/>
            <p:cNvSpPr>
              <a:spLocks noChangeShapeType="1"/>
            </p:cNvSpPr>
            <p:nvPr/>
          </p:nvSpPr>
          <p:spPr bwMode="auto">
            <a:xfrm>
              <a:off x="625" y="2186"/>
              <a:ext cx="1088" cy="74"/>
            </a:xfrm>
            <a:prstGeom prst="line">
              <a:avLst/>
            </a:prstGeom>
            <a:noFill/>
            <a:ln w="28575">
              <a:solidFill>
                <a:srgbClr val="FF505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3" name="Line 180"/>
            <p:cNvSpPr>
              <a:spLocks noChangeShapeType="1"/>
            </p:cNvSpPr>
            <p:nvPr/>
          </p:nvSpPr>
          <p:spPr bwMode="auto">
            <a:xfrm flipV="1">
              <a:off x="640" y="2521"/>
              <a:ext cx="1024" cy="384"/>
            </a:xfrm>
            <a:prstGeom prst="line">
              <a:avLst/>
            </a:prstGeom>
            <a:noFill/>
            <a:ln w="28575">
              <a:solidFill>
                <a:srgbClr val="FF505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4" name="AutoShape 182"/>
            <p:cNvSpPr>
              <a:spLocks noChangeArrowheads="1"/>
            </p:cNvSpPr>
            <p:nvPr/>
          </p:nvSpPr>
          <p:spPr bwMode="auto">
            <a:xfrm>
              <a:off x="1654" y="2185"/>
              <a:ext cx="602" cy="414"/>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5" name="Text Box 183"/>
            <p:cNvSpPr txBox="1">
              <a:spLocks noChangeArrowheads="1"/>
            </p:cNvSpPr>
            <p:nvPr/>
          </p:nvSpPr>
          <p:spPr bwMode="auto">
            <a:xfrm>
              <a:off x="1719" y="2269"/>
              <a:ext cx="413" cy="250"/>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1" u="none" strike="noStrike" kern="0" cap="none" spc="0" normalizeH="0" baseline="0" noProof="0" dirty="0" smtClean="0">
                  <a:ln>
                    <a:noFill/>
                  </a:ln>
                  <a:solidFill>
                    <a:sysClr val="windowText" lastClr="000000"/>
                  </a:solidFill>
                  <a:effectLst/>
                  <a:uLnTx/>
                  <a:uFillTx/>
                </a:rPr>
                <a:t>Lowest energy</a:t>
              </a:r>
            </a:p>
          </p:txBody>
        </p:sp>
      </p:grpSp>
      <p:sp>
        <p:nvSpPr>
          <p:cNvPr id="296" name="AutoShape 230"/>
          <p:cNvSpPr>
            <a:spLocks noChangeArrowheads="1"/>
          </p:cNvSpPr>
          <p:nvPr/>
        </p:nvSpPr>
        <p:spPr bwMode="auto">
          <a:xfrm>
            <a:off x="6934200" y="5075524"/>
            <a:ext cx="196850" cy="157162"/>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7" name="AutoShape 231"/>
          <p:cNvSpPr>
            <a:spLocks noChangeArrowheads="1"/>
          </p:cNvSpPr>
          <p:nvPr/>
        </p:nvSpPr>
        <p:spPr bwMode="auto">
          <a:xfrm>
            <a:off x="6500813" y="5150136"/>
            <a:ext cx="196850" cy="157163"/>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8" name="AutoShape 232"/>
          <p:cNvSpPr>
            <a:spLocks noChangeArrowheads="1"/>
          </p:cNvSpPr>
          <p:nvPr/>
        </p:nvSpPr>
        <p:spPr bwMode="auto">
          <a:xfrm>
            <a:off x="6770688" y="5459699"/>
            <a:ext cx="196850" cy="157162"/>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9" name="AutoShape 233"/>
          <p:cNvSpPr>
            <a:spLocks noChangeArrowheads="1"/>
          </p:cNvSpPr>
          <p:nvPr/>
        </p:nvSpPr>
        <p:spPr bwMode="auto">
          <a:xfrm>
            <a:off x="7134225" y="5346986"/>
            <a:ext cx="196850" cy="157163"/>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0" name="AutoShape 234"/>
          <p:cNvSpPr>
            <a:spLocks noChangeArrowheads="1"/>
          </p:cNvSpPr>
          <p:nvPr/>
        </p:nvSpPr>
        <p:spPr bwMode="auto">
          <a:xfrm>
            <a:off x="7059613" y="4804061"/>
            <a:ext cx="196850" cy="157163"/>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par>
                          <p:cTn id="27" fill="hold">
                            <p:stCondLst>
                              <p:cond delay="0"/>
                            </p:stCondLst>
                            <p:childTnLst>
                              <p:par>
                                <p:cTn id="28" presetID="23" presetClass="entr" presetSubtype="16" fill="hold" nodeType="afterEffect">
                                  <p:stCondLst>
                                    <p:cond delay="0"/>
                                  </p:stCondLst>
                                  <p:childTnLst>
                                    <p:set>
                                      <p:cBhvr>
                                        <p:cTn id="29" dur="1" fill="hold">
                                          <p:stCondLst>
                                            <p:cond delay="0"/>
                                          </p:stCondLst>
                                        </p:cTn>
                                        <p:tgtEl>
                                          <p:spTgt spid="301"/>
                                        </p:tgtEl>
                                        <p:attrNameLst>
                                          <p:attrName>style.visibility</p:attrName>
                                        </p:attrNameLst>
                                      </p:cBhvr>
                                      <p:to>
                                        <p:strVal val="visible"/>
                                      </p:to>
                                    </p:set>
                                    <p:anim calcmode="lin" valueType="num">
                                      <p:cBhvr>
                                        <p:cTn id="30" dur="500" fill="hold"/>
                                        <p:tgtEl>
                                          <p:spTgt spid="301"/>
                                        </p:tgtEl>
                                        <p:attrNameLst>
                                          <p:attrName>ppt_w</p:attrName>
                                        </p:attrNameLst>
                                      </p:cBhvr>
                                      <p:tavLst>
                                        <p:tav tm="0">
                                          <p:val>
                                            <p:fltVal val="0"/>
                                          </p:val>
                                        </p:tav>
                                        <p:tav tm="100000">
                                          <p:val>
                                            <p:strVal val="#ppt_w"/>
                                          </p:val>
                                        </p:tav>
                                      </p:tavLst>
                                    </p:anim>
                                    <p:anim calcmode="lin" valueType="num">
                                      <p:cBhvr>
                                        <p:cTn id="31" dur="500" fill="hold"/>
                                        <p:tgtEl>
                                          <p:spTgt spid="301"/>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childTnLst>
                                </p:cTn>
                              </p:par>
                            </p:childTnLst>
                          </p:cTn>
                        </p:par>
                        <p:par>
                          <p:cTn id="36" fill="hold">
                            <p:stCondLst>
                              <p:cond delay="0"/>
                            </p:stCondLst>
                            <p:childTnLst>
                              <p:par>
                                <p:cTn id="37" presetID="23" presetClass="entr" presetSubtype="32" fill="hold" grpId="0" nodeType="afterEffect">
                                  <p:stCondLst>
                                    <p:cond delay="0"/>
                                  </p:stCondLst>
                                  <p:childTnLst>
                                    <p:set>
                                      <p:cBhvr>
                                        <p:cTn id="38" dur="1" fill="hold">
                                          <p:stCondLst>
                                            <p:cond delay="0"/>
                                          </p:stCondLst>
                                        </p:cTn>
                                        <p:tgtEl>
                                          <p:spTgt spid="290"/>
                                        </p:tgtEl>
                                        <p:attrNameLst>
                                          <p:attrName>style.visibility</p:attrName>
                                        </p:attrNameLst>
                                      </p:cBhvr>
                                      <p:to>
                                        <p:strVal val="visible"/>
                                      </p:to>
                                    </p:set>
                                    <p:anim calcmode="lin" valueType="num">
                                      <p:cBhvr>
                                        <p:cTn id="39" dur="500" fill="hold"/>
                                        <p:tgtEl>
                                          <p:spTgt spid="290"/>
                                        </p:tgtEl>
                                        <p:attrNameLst>
                                          <p:attrName>ppt_w</p:attrName>
                                        </p:attrNameLst>
                                      </p:cBhvr>
                                      <p:tavLst>
                                        <p:tav tm="0">
                                          <p:val>
                                            <p:strVal val="4*#ppt_w"/>
                                          </p:val>
                                        </p:tav>
                                        <p:tav tm="100000">
                                          <p:val>
                                            <p:strVal val="#ppt_w"/>
                                          </p:val>
                                        </p:tav>
                                      </p:tavLst>
                                    </p:anim>
                                    <p:anim calcmode="lin" valueType="num">
                                      <p:cBhvr>
                                        <p:cTn id="40" dur="500" fill="hold"/>
                                        <p:tgtEl>
                                          <p:spTgt spid="290"/>
                                        </p:tgtEl>
                                        <p:attrNameLst>
                                          <p:attrName>ppt_h</p:attrName>
                                        </p:attrNameLst>
                                      </p:cBhvr>
                                      <p:tavLst>
                                        <p:tav tm="0">
                                          <p:val>
                                            <p:strVal val="4*#ppt_h"/>
                                          </p:val>
                                        </p:tav>
                                        <p:tav tm="100000">
                                          <p:val>
                                            <p:strVal val="#ppt_h"/>
                                          </p:val>
                                        </p:tav>
                                      </p:tavLst>
                                    </p:anim>
                                  </p:childTnLst>
                                </p:cTn>
                              </p:par>
                            </p:childTnLst>
                          </p:cTn>
                        </p:par>
                        <p:par>
                          <p:cTn id="41" fill="hold">
                            <p:stCondLst>
                              <p:cond delay="500"/>
                            </p:stCondLst>
                            <p:childTnLst>
                              <p:par>
                                <p:cTn id="42" presetID="23" presetClass="entr" presetSubtype="32" fill="hold" grpId="0" nodeType="afterEffect">
                                  <p:stCondLst>
                                    <p:cond delay="0"/>
                                  </p:stCondLst>
                                  <p:childTnLst>
                                    <p:set>
                                      <p:cBhvr>
                                        <p:cTn id="43" dur="1" fill="hold">
                                          <p:stCondLst>
                                            <p:cond delay="0"/>
                                          </p:stCondLst>
                                        </p:cTn>
                                        <p:tgtEl>
                                          <p:spTgt spid="296"/>
                                        </p:tgtEl>
                                        <p:attrNameLst>
                                          <p:attrName>style.visibility</p:attrName>
                                        </p:attrNameLst>
                                      </p:cBhvr>
                                      <p:to>
                                        <p:strVal val="visible"/>
                                      </p:to>
                                    </p:set>
                                    <p:anim calcmode="lin" valueType="num">
                                      <p:cBhvr>
                                        <p:cTn id="44" dur="500" fill="hold"/>
                                        <p:tgtEl>
                                          <p:spTgt spid="296"/>
                                        </p:tgtEl>
                                        <p:attrNameLst>
                                          <p:attrName>ppt_w</p:attrName>
                                        </p:attrNameLst>
                                      </p:cBhvr>
                                      <p:tavLst>
                                        <p:tav tm="0">
                                          <p:val>
                                            <p:strVal val="4*#ppt_w"/>
                                          </p:val>
                                        </p:tav>
                                        <p:tav tm="100000">
                                          <p:val>
                                            <p:strVal val="#ppt_w"/>
                                          </p:val>
                                        </p:tav>
                                      </p:tavLst>
                                    </p:anim>
                                    <p:anim calcmode="lin" valueType="num">
                                      <p:cBhvr>
                                        <p:cTn id="45" dur="500" fill="hold"/>
                                        <p:tgtEl>
                                          <p:spTgt spid="296"/>
                                        </p:tgtEl>
                                        <p:attrNameLst>
                                          <p:attrName>ppt_h</p:attrName>
                                        </p:attrNameLst>
                                      </p:cBhvr>
                                      <p:tavLst>
                                        <p:tav tm="0">
                                          <p:val>
                                            <p:strVal val="4*#ppt_h"/>
                                          </p:val>
                                        </p:tav>
                                        <p:tav tm="100000">
                                          <p:val>
                                            <p:strVal val="#ppt_h"/>
                                          </p:val>
                                        </p:tav>
                                      </p:tavLst>
                                    </p:anim>
                                  </p:childTnLst>
                                </p:cTn>
                              </p:par>
                            </p:childTnLst>
                          </p:cTn>
                        </p:par>
                        <p:par>
                          <p:cTn id="46" fill="hold">
                            <p:stCondLst>
                              <p:cond delay="1000"/>
                            </p:stCondLst>
                            <p:childTnLst>
                              <p:par>
                                <p:cTn id="47" presetID="23" presetClass="entr" presetSubtype="32" fill="hold" grpId="0" nodeType="afterEffect">
                                  <p:stCondLst>
                                    <p:cond delay="0"/>
                                  </p:stCondLst>
                                  <p:childTnLst>
                                    <p:set>
                                      <p:cBhvr>
                                        <p:cTn id="48" dur="1" fill="hold">
                                          <p:stCondLst>
                                            <p:cond delay="0"/>
                                          </p:stCondLst>
                                        </p:cTn>
                                        <p:tgtEl>
                                          <p:spTgt spid="297"/>
                                        </p:tgtEl>
                                        <p:attrNameLst>
                                          <p:attrName>style.visibility</p:attrName>
                                        </p:attrNameLst>
                                      </p:cBhvr>
                                      <p:to>
                                        <p:strVal val="visible"/>
                                      </p:to>
                                    </p:set>
                                    <p:anim calcmode="lin" valueType="num">
                                      <p:cBhvr>
                                        <p:cTn id="49" dur="500" fill="hold"/>
                                        <p:tgtEl>
                                          <p:spTgt spid="297"/>
                                        </p:tgtEl>
                                        <p:attrNameLst>
                                          <p:attrName>ppt_w</p:attrName>
                                        </p:attrNameLst>
                                      </p:cBhvr>
                                      <p:tavLst>
                                        <p:tav tm="0">
                                          <p:val>
                                            <p:strVal val="4*#ppt_w"/>
                                          </p:val>
                                        </p:tav>
                                        <p:tav tm="100000">
                                          <p:val>
                                            <p:strVal val="#ppt_w"/>
                                          </p:val>
                                        </p:tav>
                                      </p:tavLst>
                                    </p:anim>
                                    <p:anim calcmode="lin" valueType="num">
                                      <p:cBhvr>
                                        <p:cTn id="50" dur="500" fill="hold"/>
                                        <p:tgtEl>
                                          <p:spTgt spid="297"/>
                                        </p:tgtEl>
                                        <p:attrNameLst>
                                          <p:attrName>ppt_h</p:attrName>
                                        </p:attrNameLst>
                                      </p:cBhvr>
                                      <p:tavLst>
                                        <p:tav tm="0">
                                          <p:val>
                                            <p:strVal val="4*#ppt_h"/>
                                          </p:val>
                                        </p:tav>
                                        <p:tav tm="100000">
                                          <p:val>
                                            <p:strVal val="#ppt_h"/>
                                          </p:val>
                                        </p:tav>
                                      </p:tavLst>
                                    </p:anim>
                                  </p:childTnLst>
                                </p:cTn>
                              </p:par>
                            </p:childTnLst>
                          </p:cTn>
                        </p:par>
                        <p:par>
                          <p:cTn id="51" fill="hold">
                            <p:stCondLst>
                              <p:cond delay="1500"/>
                            </p:stCondLst>
                            <p:childTnLst>
                              <p:par>
                                <p:cTn id="52" presetID="23" presetClass="entr" presetSubtype="32" fill="hold" grpId="0" nodeType="afterEffect">
                                  <p:stCondLst>
                                    <p:cond delay="0"/>
                                  </p:stCondLst>
                                  <p:childTnLst>
                                    <p:set>
                                      <p:cBhvr>
                                        <p:cTn id="53" dur="1" fill="hold">
                                          <p:stCondLst>
                                            <p:cond delay="0"/>
                                          </p:stCondLst>
                                        </p:cTn>
                                        <p:tgtEl>
                                          <p:spTgt spid="298"/>
                                        </p:tgtEl>
                                        <p:attrNameLst>
                                          <p:attrName>style.visibility</p:attrName>
                                        </p:attrNameLst>
                                      </p:cBhvr>
                                      <p:to>
                                        <p:strVal val="visible"/>
                                      </p:to>
                                    </p:set>
                                    <p:anim calcmode="lin" valueType="num">
                                      <p:cBhvr>
                                        <p:cTn id="54" dur="500" fill="hold"/>
                                        <p:tgtEl>
                                          <p:spTgt spid="298"/>
                                        </p:tgtEl>
                                        <p:attrNameLst>
                                          <p:attrName>ppt_w</p:attrName>
                                        </p:attrNameLst>
                                      </p:cBhvr>
                                      <p:tavLst>
                                        <p:tav tm="0">
                                          <p:val>
                                            <p:strVal val="4*#ppt_w"/>
                                          </p:val>
                                        </p:tav>
                                        <p:tav tm="100000">
                                          <p:val>
                                            <p:strVal val="#ppt_w"/>
                                          </p:val>
                                        </p:tav>
                                      </p:tavLst>
                                    </p:anim>
                                    <p:anim calcmode="lin" valueType="num">
                                      <p:cBhvr>
                                        <p:cTn id="55" dur="500" fill="hold"/>
                                        <p:tgtEl>
                                          <p:spTgt spid="298"/>
                                        </p:tgtEl>
                                        <p:attrNameLst>
                                          <p:attrName>ppt_h</p:attrName>
                                        </p:attrNameLst>
                                      </p:cBhvr>
                                      <p:tavLst>
                                        <p:tav tm="0">
                                          <p:val>
                                            <p:strVal val="4*#ppt_h"/>
                                          </p:val>
                                        </p:tav>
                                        <p:tav tm="100000">
                                          <p:val>
                                            <p:strVal val="#ppt_h"/>
                                          </p:val>
                                        </p:tav>
                                      </p:tavLst>
                                    </p:anim>
                                  </p:childTnLst>
                                </p:cTn>
                              </p:par>
                            </p:childTnLst>
                          </p:cTn>
                        </p:par>
                        <p:par>
                          <p:cTn id="56" fill="hold">
                            <p:stCondLst>
                              <p:cond delay="2000"/>
                            </p:stCondLst>
                            <p:childTnLst>
                              <p:par>
                                <p:cTn id="57" presetID="23" presetClass="entr" presetSubtype="32" fill="hold" grpId="0" nodeType="afterEffect">
                                  <p:stCondLst>
                                    <p:cond delay="0"/>
                                  </p:stCondLst>
                                  <p:childTnLst>
                                    <p:set>
                                      <p:cBhvr>
                                        <p:cTn id="58" dur="1" fill="hold">
                                          <p:stCondLst>
                                            <p:cond delay="0"/>
                                          </p:stCondLst>
                                        </p:cTn>
                                        <p:tgtEl>
                                          <p:spTgt spid="299"/>
                                        </p:tgtEl>
                                        <p:attrNameLst>
                                          <p:attrName>style.visibility</p:attrName>
                                        </p:attrNameLst>
                                      </p:cBhvr>
                                      <p:to>
                                        <p:strVal val="visible"/>
                                      </p:to>
                                    </p:set>
                                    <p:anim calcmode="lin" valueType="num">
                                      <p:cBhvr>
                                        <p:cTn id="59" dur="500" fill="hold"/>
                                        <p:tgtEl>
                                          <p:spTgt spid="299"/>
                                        </p:tgtEl>
                                        <p:attrNameLst>
                                          <p:attrName>ppt_w</p:attrName>
                                        </p:attrNameLst>
                                      </p:cBhvr>
                                      <p:tavLst>
                                        <p:tav tm="0">
                                          <p:val>
                                            <p:strVal val="4*#ppt_w"/>
                                          </p:val>
                                        </p:tav>
                                        <p:tav tm="100000">
                                          <p:val>
                                            <p:strVal val="#ppt_w"/>
                                          </p:val>
                                        </p:tav>
                                      </p:tavLst>
                                    </p:anim>
                                    <p:anim calcmode="lin" valueType="num">
                                      <p:cBhvr>
                                        <p:cTn id="60" dur="500" fill="hold"/>
                                        <p:tgtEl>
                                          <p:spTgt spid="299"/>
                                        </p:tgtEl>
                                        <p:attrNameLst>
                                          <p:attrName>ppt_h</p:attrName>
                                        </p:attrNameLst>
                                      </p:cBhvr>
                                      <p:tavLst>
                                        <p:tav tm="0">
                                          <p:val>
                                            <p:strVal val="4*#ppt_h"/>
                                          </p:val>
                                        </p:tav>
                                        <p:tav tm="100000">
                                          <p:val>
                                            <p:strVal val="#ppt_h"/>
                                          </p:val>
                                        </p:tav>
                                      </p:tavLst>
                                    </p:anim>
                                  </p:childTnLst>
                                </p:cTn>
                              </p:par>
                            </p:childTnLst>
                          </p:cTn>
                        </p:par>
                        <p:par>
                          <p:cTn id="61" fill="hold">
                            <p:stCondLst>
                              <p:cond delay="2500"/>
                            </p:stCondLst>
                            <p:childTnLst>
                              <p:par>
                                <p:cTn id="62" presetID="23" presetClass="entr" presetSubtype="32" fill="hold" grpId="0" nodeType="afterEffect">
                                  <p:stCondLst>
                                    <p:cond delay="0"/>
                                  </p:stCondLst>
                                  <p:childTnLst>
                                    <p:set>
                                      <p:cBhvr>
                                        <p:cTn id="63" dur="1" fill="hold">
                                          <p:stCondLst>
                                            <p:cond delay="0"/>
                                          </p:stCondLst>
                                        </p:cTn>
                                        <p:tgtEl>
                                          <p:spTgt spid="300"/>
                                        </p:tgtEl>
                                        <p:attrNameLst>
                                          <p:attrName>style.visibility</p:attrName>
                                        </p:attrNameLst>
                                      </p:cBhvr>
                                      <p:to>
                                        <p:strVal val="visible"/>
                                      </p:to>
                                    </p:set>
                                    <p:anim calcmode="lin" valueType="num">
                                      <p:cBhvr>
                                        <p:cTn id="64" dur="500" fill="hold"/>
                                        <p:tgtEl>
                                          <p:spTgt spid="300"/>
                                        </p:tgtEl>
                                        <p:attrNameLst>
                                          <p:attrName>ppt_w</p:attrName>
                                        </p:attrNameLst>
                                      </p:cBhvr>
                                      <p:tavLst>
                                        <p:tav tm="0">
                                          <p:val>
                                            <p:strVal val="4*#ppt_w"/>
                                          </p:val>
                                        </p:tav>
                                        <p:tav tm="100000">
                                          <p:val>
                                            <p:strVal val="#ppt_w"/>
                                          </p:val>
                                        </p:tav>
                                      </p:tavLst>
                                    </p:anim>
                                    <p:anim calcmode="lin" valueType="num">
                                      <p:cBhvr>
                                        <p:cTn id="65" dur="500" fill="hold"/>
                                        <p:tgtEl>
                                          <p:spTgt spid="300"/>
                                        </p:tgtEl>
                                        <p:attrNameLst>
                                          <p:attrName>ppt_h</p:attrName>
                                        </p:attrNameLst>
                                      </p:cBhvr>
                                      <p:tavLst>
                                        <p:tav tm="0">
                                          <p:val>
                                            <p:strVal val="4*#ppt_h"/>
                                          </p:val>
                                        </p:tav>
                                        <p:tav tm="100000">
                                          <p:val>
                                            <p:strVal val="#ppt_h"/>
                                          </p:val>
                                        </p:tav>
                                      </p:tavLst>
                                    </p:anim>
                                  </p:childTnLst>
                                </p:cTn>
                              </p:par>
                            </p:childTnLst>
                          </p:cTn>
                        </p:par>
                        <p:par>
                          <p:cTn id="66" fill="hold">
                            <p:stCondLst>
                              <p:cond delay="3000"/>
                            </p:stCondLst>
                            <p:childTnLst>
                              <p:par>
                                <p:cTn id="67" presetID="22" presetClass="entr" presetSubtype="8" fill="hold" nodeType="afterEffect">
                                  <p:stCondLst>
                                    <p:cond delay="0"/>
                                  </p:stCondLst>
                                  <p:childTnLst>
                                    <p:set>
                                      <p:cBhvr>
                                        <p:cTn id="68" dur="1" fill="hold">
                                          <p:stCondLst>
                                            <p:cond delay="0"/>
                                          </p:stCondLst>
                                        </p:cTn>
                                        <p:tgtEl>
                                          <p:spTgt spid="291"/>
                                        </p:tgtEl>
                                        <p:attrNameLst>
                                          <p:attrName>style.visibility</p:attrName>
                                        </p:attrNameLst>
                                      </p:cBhvr>
                                      <p:to>
                                        <p:strVal val="visible"/>
                                      </p:to>
                                    </p:set>
                                    <p:animEffect transition="in" filter="wipe(left)">
                                      <p:cBhvr>
                                        <p:cTn id="69" dur="500"/>
                                        <p:tgtEl>
                                          <p:spTgt spid="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 grpId="0" animBg="1"/>
      <p:bldP spid="296" grpId="0" animBg="1"/>
      <p:bldP spid="297" grpId="0" animBg="1"/>
      <p:bldP spid="298" grpId="0" animBg="1"/>
      <p:bldP spid="299" grpId="0" animBg="1"/>
      <p:bldP spid="30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042" y="430028"/>
            <a:ext cx="7772400" cy="474324"/>
          </a:xfrm>
        </p:spPr>
        <p:txBody>
          <a:bodyPr/>
          <a:lstStyle/>
          <a:p>
            <a:r>
              <a:rPr lang="en-US" dirty="0" smtClean="0"/>
              <a:t>Experimental Setup</a:t>
            </a:r>
            <a:endParaRPr lang="en-US" dirty="0"/>
          </a:p>
        </p:txBody>
      </p:sp>
      <p:sp>
        <p:nvSpPr>
          <p:cNvPr id="3" name="Content Placeholder 2"/>
          <p:cNvSpPr>
            <a:spLocks noGrp="1"/>
          </p:cNvSpPr>
          <p:nvPr>
            <p:ph idx="1"/>
          </p:nvPr>
        </p:nvSpPr>
        <p:spPr>
          <a:xfrm>
            <a:off x="301451" y="1139918"/>
            <a:ext cx="8721969" cy="4913643"/>
          </a:xfrm>
        </p:spPr>
        <p:txBody>
          <a:bodyPr/>
          <a:lstStyle/>
          <a:p>
            <a:r>
              <a:rPr lang="en-US" sz="2000" dirty="0" smtClean="0"/>
              <a:t>SESC</a:t>
            </a:r>
            <a:r>
              <a:rPr lang="en-US" sz="2000" baseline="30000" dirty="0" smtClean="0"/>
              <a:t>1</a:t>
            </a:r>
            <a:r>
              <a:rPr lang="en-US" sz="2000" dirty="0" smtClean="0">
                <a:solidFill>
                  <a:srgbClr val="92D050"/>
                </a:solidFill>
              </a:rPr>
              <a:t> </a:t>
            </a:r>
            <a:r>
              <a:rPr lang="en-US" sz="2000" dirty="0" smtClean="0"/>
              <a:t>simulator provided cache statistics</a:t>
            </a:r>
          </a:p>
          <a:p>
            <a:r>
              <a:rPr lang="en-US" sz="2000" dirty="0" smtClean="0"/>
              <a:t>11 applications from the SPLASH-2</a:t>
            </a:r>
            <a:r>
              <a:rPr lang="en-US" sz="2000" baseline="30000" dirty="0" smtClean="0"/>
              <a:t>2</a:t>
            </a:r>
            <a:r>
              <a:rPr lang="en-US" sz="2000" dirty="0" smtClean="0"/>
              <a:t> multithreaded suite</a:t>
            </a:r>
          </a:p>
          <a:p>
            <a:r>
              <a:rPr lang="en-US" sz="2000" dirty="0" smtClean="0"/>
              <a:t>Design space:</a:t>
            </a:r>
          </a:p>
          <a:p>
            <a:pPr lvl="1"/>
            <a:r>
              <a:rPr lang="en-US" sz="2000" dirty="0" smtClean="0"/>
              <a:t>36 configurations per core</a:t>
            </a:r>
          </a:p>
          <a:p>
            <a:pPr lvl="2"/>
            <a:r>
              <a:rPr lang="en-US" sz="1600" dirty="0" smtClean="0"/>
              <a:t>L1 data cache size: 8KB, 16KB, 32KB, 64KB</a:t>
            </a:r>
          </a:p>
          <a:p>
            <a:pPr lvl="2"/>
            <a:r>
              <a:rPr lang="en-US" sz="1600" dirty="0" smtClean="0"/>
              <a:t>L1 data cache line size: 16 bytes, 32 bytes, and 64 bytes</a:t>
            </a:r>
          </a:p>
          <a:p>
            <a:pPr lvl="2"/>
            <a:r>
              <a:rPr lang="en-US" sz="1600" dirty="0" smtClean="0"/>
              <a:t>L1 data cache associativity: 1-, 2-, and 4-way associative</a:t>
            </a:r>
          </a:p>
          <a:p>
            <a:pPr lvl="1"/>
            <a:r>
              <a:rPr lang="en-US" sz="1800" b="1" dirty="0" smtClean="0">
                <a:solidFill>
                  <a:srgbClr val="FF0000"/>
                </a:solidFill>
              </a:rPr>
              <a:t>1,296 configurations for a dual-core heterogeneous system</a:t>
            </a:r>
            <a:endParaRPr lang="en-US" sz="2000" b="1" dirty="0" smtClean="0">
              <a:solidFill>
                <a:srgbClr val="FF0000"/>
              </a:solidFill>
            </a:endParaRPr>
          </a:p>
          <a:p>
            <a:r>
              <a:rPr lang="en-US" sz="2000" dirty="0" smtClean="0"/>
              <a:t>Energy model </a:t>
            </a:r>
          </a:p>
          <a:p>
            <a:pPr lvl="1"/>
            <a:r>
              <a:rPr lang="en-US" sz="1800" dirty="0" smtClean="0"/>
              <a:t>Based on access and miss statistics (SESC) and energy values (CACTIv6.5</a:t>
            </a:r>
            <a:r>
              <a:rPr lang="en-US" sz="1800" baseline="30000" dirty="0" smtClean="0"/>
              <a:t>3</a:t>
            </a:r>
            <a:r>
              <a:rPr lang="en-US" sz="1800" dirty="0" smtClean="0"/>
              <a:t>)</a:t>
            </a:r>
          </a:p>
          <a:p>
            <a:pPr lvl="1"/>
            <a:r>
              <a:rPr lang="en-US" sz="1800" dirty="0" smtClean="0"/>
              <a:t>Calculated dynamic, static, cache fill, write back, CPU stall energy</a:t>
            </a:r>
          </a:p>
          <a:p>
            <a:pPr lvl="1"/>
            <a:r>
              <a:rPr lang="en-US" sz="1800" dirty="0" smtClean="0"/>
              <a:t>Includes energy and performance tuning overhead </a:t>
            </a:r>
          </a:p>
          <a:p>
            <a:r>
              <a:rPr lang="en-US" sz="2000" dirty="0" smtClean="0"/>
              <a:t>Energy savings calculated with respect to our base system</a:t>
            </a:r>
          </a:p>
          <a:p>
            <a:pPr lvl="1"/>
            <a:r>
              <a:rPr lang="en-US" sz="1800" dirty="0" smtClean="0"/>
              <a:t>Each data cache set to a 64kB, 4-way associative, 64 byte line size L1 cache</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20</a:t>
            </a:fld>
            <a:endParaRPr lang="en-US"/>
          </a:p>
        </p:txBody>
      </p:sp>
      <p:sp>
        <p:nvSpPr>
          <p:cNvPr id="5" name="TextBox 4"/>
          <p:cNvSpPr txBox="1"/>
          <p:nvPr/>
        </p:nvSpPr>
        <p:spPr>
          <a:xfrm>
            <a:off x="1134413" y="6147656"/>
            <a:ext cx="6885369" cy="307777"/>
          </a:xfrm>
          <a:prstGeom prst="rect">
            <a:avLst/>
          </a:prstGeom>
          <a:noFill/>
        </p:spPr>
        <p:txBody>
          <a:bodyPr wrap="square" rtlCol="0">
            <a:spAutoFit/>
          </a:bodyPr>
          <a:lstStyle/>
          <a:p>
            <a:r>
              <a:rPr lang="en-US" sz="1400" baseline="30000" dirty="0" smtClean="0">
                <a:latin typeface="+mn-lt"/>
              </a:rPr>
              <a:t>1</a:t>
            </a:r>
            <a:r>
              <a:rPr lang="en-US" sz="1400" dirty="0" smtClean="0">
                <a:latin typeface="+mn-lt"/>
              </a:rPr>
              <a:t> (</a:t>
            </a:r>
            <a:r>
              <a:rPr lang="en-US" sz="1400" dirty="0" err="1" smtClean="0">
                <a:latin typeface="+mn-lt"/>
              </a:rPr>
              <a:t>Ortego</a:t>
            </a:r>
            <a:r>
              <a:rPr lang="en-US" sz="1400" dirty="0" smtClean="0">
                <a:latin typeface="+mn-lt"/>
              </a:rPr>
              <a:t>/Sack 04), </a:t>
            </a:r>
            <a:r>
              <a:rPr lang="en-US" sz="1400" baseline="30000" dirty="0" smtClean="0">
                <a:latin typeface="+mn-lt"/>
              </a:rPr>
              <a:t>2</a:t>
            </a:r>
            <a:r>
              <a:rPr lang="en-US" sz="1400" dirty="0" smtClean="0">
                <a:latin typeface="+mn-lt"/>
              </a:rPr>
              <a:t>(Woo/</a:t>
            </a:r>
            <a:r>
              <a:rPr lang="en-US" sz="1400" dirty="0" err="1" smtClean="0">
                <a:latin typeface="+mn-lt"/>
              </a:rPr>
              <a:t>Ohara</a:t>
            </a:r>
            <a:r>
              <a:rPr lang="en-US" sz="1400" dirty="0" smtClean="0">
                <a:latin typeface="+mn-lt"/>
              </a:rPr>
              <a:t> 95), </a:t>
            </a:r>
            <a:r>
              <a:rPr lang="en-US" sz="1400" baseline="30000" dirty="0" smtClean="0">
                <a:latin typeface="+mn-lt"/>
              </a:rPr>
              <a:t>3</a:t>
            </a:r>
            <a:r>
              <a:rPr lang="en-US" sz="1400" dirty="0" smtClean="0">
                <a:latin typeface="+mn-lt"/>
              </a:rPr>
              <a:t>(</a:t>
            </a:r>
            <a:r>
              <a:rPr lang="en-US" sz="1400" dirty="0" err="1" smtClean="0">
                <a:latin typeface="+mn-lt"/>
              </a:rPr>
              <a:t>Muralimanohar</a:t>
            </a:r>
            <a:r>
              <a:rPr lang="en-US" sz="1400" dirty="0" smtClean="0">
                <a:latin typeface="+mn-lt"/>
              </a:rPr>
              <a:t>/</a:t>
            </a:r>
            <a:r>
              <a:rPr lang="en-US" sz="1400" dirty="0" err="1" smtClean="0">
                <a:latin typeface="+mn-lt"/>
              </a:rPr>
              <a:t>Jouppi</a:t>
            </a:r>
            <a:r>
              <a:rPr lang="en-US" sz="1400" dirty="0" smtClean="0">
                <a:latin typeface="+mn-lt"/>
              </a:rPr>
              <a:t> 09) </a:t>
            </a:r>
            <a:endParaRPr lang="en-US" sz="1400" dirty="0">
              <a:latin typeface="+mn-lt"/>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027" y="522515"/>
            <a:ext cx="8665029" cy="609600"/>
          </a:xfrm>
        </p:spPr>
        <p:txBody>
          <a:bodyPr/>
          <a:lstStyle/>
          <a:p>
            <a:r>
              <a:rPr lang="en-US" sz="4000" dirty="0" smtClean="0"/>
              <a:t>Dual-core Optimal Energy Savings</a:t>
            </a:r>
            <a:endParaRPr lang="en-US" sz="4000" dirty="0"/>
          </a:p>
        </p:txBody>
      </p:sp>
      <p:sp>
        <p:nvSpPr>
          <p:cNvPr id="8" name="Content Placeholder 7"/>
          <p:cNvSpPr>
            <a:spLocks noGrp="1"/>
          </p:cNvSpPr>
          <p:nvPr>
            <p:ph idx="1"/>
          </p:nvPr>
        </p:nvSpPr>
        <p:spPr>
          <a:xfrm>
            <a:off x="261257" y="4412342"/>
            <a:ext cx="8519886" cy="2104572"/>
          </a:xfrm>
        </p:spPr>
        <p:txBody>
          <a:bodyPr/>
          <a:lstStyle/>
          <a:p>
            <a:r>
              <a:rPr lang="en-US" sz="2400" dirty="0" smtClean="0"/>
              <a:t>Optimal lowest energy configuration found via an exhaustive search </a:t>
            </a:r>
          </a:p>
          <a:p>
            <a:r>
              <a:rPr lang="en-US" sz="2400" dirty="0" smtClean="0"/>
              <a:t>Some applications required heterogeneous configurations</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21</a:t>
            </a:fld>
            <a:endParaRPr lang="en-US"/>
          </a:p>
        </p:txBody>
      </p:sp>
      <p:graphicFrame>
        <p:nvGraphicFramePr>
          <p:cNvPr id="6" name="Chart 5"/>
          <p:cNvGraphicFramePr/>
          <p:nvPr/>
        </p:nvGraphicFramePr>
        <p:xfrm>
          <a:off x="188686" y="1451429"/>
          <a:ext cx="8766629" cy="2975427"/>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8331199" y="2612570"/>
            <a:ext cx="667658" cy="400110"/>
          </a:xfrm>
          <a:prstGeom prst="rect">
            <a:avLst/>
          </a:prstGeom>
          <a:noFill/>
        </p:spPr>
        <p:txBody>
          <a:bodyPr wrap="square" rtlCol="0">
            <a:spAutoFit/>
          </a:bodyPr>
          <a:lstStyle/>
          <a:p>
            <a:r>
              <a:rPr lang="en-US" sz="2000" b="1" dirty="0" smtClean="0">
                <a:solidFill>
                  <a:srgbClr val="002060"/>
                </a:solidFill>
                <a:latin typeface="Trebuchet MS" pitchFamily="34" charset="0"/>
              </a:rPr>
              <a:t>25%</a:t>
            </a:r>
            <a:endParaRPr lang="en-US" sz="2000" b="1" dirty="0">
              <a:solidFill>
                <a:srgbClr val="002060"/>
              </a:solidFill>
              <a:latin typeface="Trebuchet MS" pitchFamily="34" charset="0"/>
            </a:endParaRPr>
          </a:p>
        </p:txBody>
      </p:sp>
      <p:sp>
        <p:nvSpPr>
          <p:cNvPr id="10" name="TextBox 9"/>
          <p:cNvSpPr txBox="1"/>
          <p:nvPr/>
        </p:nvSpPr>
        <p:spPr>
          <a:xfrm>
            <a:off x="4898572" y="1981200"/>
            <a:ext cx="798285" cy="400110"/>
          </a:xfrm>
          <a:prstGeom prst="rect">
            <a:avLst/>
          </a:prstGeom>
          <a:noFill/>
        </p:spPr>
        <p:txBody>
          <a:bodyPr wrap="square" rtlCol="0">
            <a:spAutoFit/>
          </a:bodyPr>
          <a:lstStyle/>
          <a:p>
            <a:r>
              <a:rPr lang="en-US" sz="2000" b="1" dirty="0" smtClean="0">
                <a:solidFill>
                  <a:srgbClr val="002060"/>
                </a:solidFill>
                <a:latin typeface="Trebuchet MS" pitchFamily="34" charset="0"/>
              </a:rPr>
              <a:t>50%</a:t>
            </a:r>
            <a:endParaRPr lang="en-US" sz="2000" b="1" dirty="0">
              <a:solidFill>
                <a:srgbClr val="002060"/>
              </a:solidFill>
              <a:latin typeface="Trebuchet MS" pitchFamily="34" charset="0"/>
            </a:endParaRPr>
          </a:p>
        </p:txBody>
      </p:sp>
      <p:sp>
        <p:nvSpPr>
          <p:cNvPr id="11" name="TextBox 10"/>
          <p:cNvSpPr txBox="1"/>
          <p:nvPr/>
        </p:nvSpPr>
        <p:spPr>
          <a:xfrm>
            <a:off x="2946399" y="1132113"/>
            <a:ext cx="3585029" cy="461665"/>
          </a:xfrm>
          <a:prstGeom prst="rect">
            <a:avLst/>
          </a:prstGeom>
          <a:noFill/>
        </p:spPr>
        <p:txBody>
          <a:bodyPr wrap="square" rtlCol="0">
            <a:spAutoFit/>
          </a:bodyPr>
          <a:lstStyle/>
          <a:p>
            <a:r>
              <a:rPr lang="en-US" dirty="0" smtClean="0">
                <a:solidFill>
                  <a:srgbClr val="C00000"/>
                </a:solidFill>
                <a:latin typeface="Trebuchet MS" pitchFamily="34" charset="0"/>
              </a:rPr>
              <a:t>L1 data cache tuning</a:t>
            </a:r>
            <a:endParaRPr lang="en-US" dirty="0">
              <a:solidFill>
                <a:srgbClr val="C00000"/>
              </a:solidFill>
              <a:latin typeface="Trebuchet MS"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10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dissolve">
                                      <p:cBhvr>
                                        <p:cTn id="16" dur="1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146" y="362862"/>
            <a:ext cx="7772400" cy="609600"/>
          </a:xfrm>
        </p:spPr>
        <p:txBody>
          <a:bodyPr/>
          <a:lstStyle/>
          <a:p>
            <a:r>
              <a:rPr lang="en-US" sz="4000" dirty="0" smtClean="0"/>
              <a:t>CPACT</a:t>
            </a:r>
            <a:endParaRPr lang="en-US" dirty="0"/>
          </a:p>
        </p:txBody>
      </p:sp>
      <p:sp>
        <p:nvSpPr>
          <p:cNvPr id="4" name="Slide Number Placeholder 3"/>
          <p:cNvSpPr>
            <a:spLocks noGrp="1"/>
          </p:cNvSpPr>
          <p:nvPr>
            <p:ph type="sldNum" sz="quarter" idx="12"/>
          </p:nvPr>
        </p:nvSpPr>
        <p:spPr>
          <a:xfrm>
            <a:off x="6625772" y="6204857"/>
            <a:ext cx="1905000" cy="457200"/>
          </a:xfrm>
        </p:spPr>
        <p:txBody>
          <a:bodyPr/>
          <a:lstStyle/>
          <a:p>
            <a:pPr>
              <a:defRPr/>
            </a:pPr>
            <a:fld id="{6452F263-C6CE-4819-A005-BE1F77CA07BE}" type="slidenum">
              <a:rPr lang="en-US" smtClean="0"/>
              <a:pPr>
                <a:defRPr/>
              </a:pPr>
              <a:t>22</a:t>
            </a:fld>
            <a:endParaRPr lang="en-US" dirty="0"/>
          </a:p>
        </p:txBody>
      </p:sp>
      <p:sp>
        <p:nvSpPr>
          <p:cNvPr id="5" name="Title 1"/>
          <p:cNvSpPr txBox="1">
            <a:spLocks/>
          </p:cNvSpPr>
          <p:nvPr/>
        </p:nvSpPr>
        <p:spPr bwMode="auto">
          <a:xfrm>
            <a:off x="693060" y="732972"/>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j-lt"/>
                <a:ea typeface="+mj-ea"/>
                <a:cs typeface="+mj-cs"/>
              </a:rPr>
              <a:t>The Conditional Parameter Adjustment Cache</a:t>
            </a:r>
            <a:r>
              <a:rPr kumimoji="0" lang="en-US" b="0" i="0" u="none" strike="noStrike" kern="0" cap="none" spc="0" normalizeH="0" noProof="0" dirty="0" smtClean="0">
                <a:ln>
                  <a:noFill/>
                </a:ln>
                <a:solidFill>
                  <a:schemeClr val="accent2"/>
                </a:solidFill>
                <a:effectLst/>
                <a:uLnTx/>
                <a:uFillTx/>
                <a:latin typeface="+mj-lt"/>
                <a:ea typeface="+mj-ea"/>
                <a:cs typeface="+mj-cs"/>
              </a:rPr>
              <a:t> Tuner</a:t>
            </a:r>
            <a:r>
              <a:rPr kumimoji="0" lang="en-US" b="0" i="0" u="none" strike="noStrike" kern="0" cap="none" spc="0" normalizeH="0" baseline="0" noProof="0" dirty="0" smtClean="0">
                <a:ln>
                  <a:noFill/>
                </a:ln>
                <a:solidFill>
                  <a:schemeClr val="accent2"/>
                </a:solidFill>
                <a:effectLst/>
                <a:uLnTx/>
                <a:uFillTx/>
                <a:latin typeface="+mj-lt"/>
                <a:ea typeface="+mj-ea"/>
                <a:cs typeface="+mj-cs"/>
              </a:rPr>
              <a:t>  </a:t>
            </a:r>
            <a:endParaRPr kumimoji="0" lang="en-US" b="0" i="0" u="none" strike="noStrike" kern="0" cap="none" spc="0" normalizeH="0" baseline="0" noProof="0" dirty="0">
              <a:ln>
                <a:noFill/>
              </a:ln>
              <a:solidFill>
                <a:schemeClr val="accent2"/>
              </a:solidFill>
              <a:effectLst/>
              <a:uLnTx/>
              <a:uFillTx/>
              <a:latin typeface="+mj-lt"/>
              <a:ea typeface="+mj-ea"/>
              <a:cs typeface="+mj-cs"/>
            </a:endParaRPr>
          </a:p>
        </p:txBody>
      </p:sp>
      <p:graphicFrame>
        <p:nvGraphicFramePr>
          <p:cNvPr id="10" name="Content Placeholder 9"/>
          <p:cNvGraphicFramePr>
            <a:graphicFrameLocks noGrp="1"/>
          </p:cNvGraphicFramePr>
          <p:nvPr>
            <p:ph idx="1"/>
          </p:nvPr>
        </p:nvGraphicFramePr>
        <p:xfrm>
          <a:off x="275771" y="1262759"/>
          <a:ext cx="8577943" cy="6821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ectangle 11"/>
          <p:cNvSpPr/>
          <p:nvPr/>
        </p:nvSpPr>
        <p:spPr bwMode="auto">
          <a:xfrm>
            <a:off x="1754392" y="3037098"/>
            <a:ext cx="736572" cy="243853"/>
          </a:xfrm>
          <a:prstGeom prst="rect">
            <a:avLst/>
          </a:prstGeom>
          <a:solidFill>
            <a:srgbClr val="E1BEFE"/>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200" dirty="0">
                <a:solidFill>
                  <a:srgbClr val="000000"/>
                </a:solidFill>
                <a:latin typeface="Trebuchet MS" pitchFamily="34" charset="0"/>
              </a:rPr>
              <a:t>$ Tuner</a:t>
            </a:r>
          </a:p>
        </p:txBody>
      </p:sp>
      <p:sp>
        <p:nvSpPr>
          <p:cNvPr id="21" name="Rectangle 20"/>
          <p:cNvSpPr/>
          <p:nvPr/>
        </p:nvSpPr>
        <p:spPr bwMode="auto">
          <a:xfrm>
            <a:off x="1754848" y="3707645"/>
            <a:ext cx="736572" cy="243853"/>
          </a:xfrm>
          <a:prstGeom prst="rect">
            <a:avLst/>
          </a:prstGeom>
          <a:solidFill>
            <a:srgbClr val="E1BEFE"/>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200" dirty="0">
                <a:solidFill>
                  <a:srgbClr val="000000"/>
                </a:solidFill>
                <a:latin typeface="Trebuchet MS" pitchFamily="34" charset="0"/>
              </a:rPr>
              <a:t>$ Tuner</a:t>
            </a:r>
          </a:p>
        </p:txBody>
      </p:sp>
      <p:cxnSp>
        <p:nvCxnSpPr>
          <p:cNvPr id="32" name="Straight Connector 31"/>
          <p:cNvCxnSpPr/>
          <p:nvPr/>
        </p:nvCxnSpPr>
        <p:spPr bwMode="auto">
          <a:xfrm rot="5400000">
            <a:off x="1890554" y="3494298"/>
            <a:ext cx="457200" cy="0"/>
          </a:xfrm>
          <a:prstGeom prst="line">
            <a:avLst/>
          </a:prstGeom>
          <a:solidFill>
            <a:schemeClr val="accent1"/>
          </a:solidFill>
          <a:ln w="22225" cap="flat" cmpd="sng" algn="ctr">
            <a:solidFill>
              <a:srgbClr val="C00000"/>
            </a:solidFill>
            <a:prstDash val="solid"/>
            <a:round/>
            <a:headEnd type="arrow" w="med" len="med"/>
            <a:tailEnd type="arrow" w="med" len="med"/>
          </a:ln>
          <a:effectLst/>
        </p:spPr>
      </p:cxnSp>
      <p:grpSp>
        <p:nvGrpSpPr>
          <p:cNvPr id="35" name="Group 34"/>
          <p:cNvGrpSpPr/>
          <p:nvPr/>
        </p:nvGrpSpPr>
        <p:grpSpPr>
          <a:xfrm>
            <a:off x="442754" y="2122698"/>
            <a:ext cx="3810000" cy="2743200"/>
            <a:chOff x="2735928" y="3559584"/>
            <a:chExt cx="3810000" cy="2743200"/>
          </a:xfrm>
        </p:grpSpPr>
        <p:sp>
          <p:nvSpPr>
            <p:cNvPr id="13" name="Rectangle 12"/>
            <p:cNvSpPr/>
            <p:nvPr/>
          </p:nvSpPr>
          <p:spPr bwMode="auto">
            <a:xfrm rot="16200000">
              <a:off x="2447547" y="3999990"/>
              <a:ext cx="1183341" cy="517682"/>
            </a:xfrm>
            <a:prstGeom prst="rect">
              <a:avLst/>
            </a:prstGeom>
            <a:solidFill>
              <a:srgbClr val="FF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1200" dirty="0" smtClean="0">
                <a:solidFill>
                  <a:srgbClr val="000000"/>
                </a:solidFill>
                <a:latin typeface="Trebuchet MS" pitchFamily="34" charset="0"/>
              </a:endParaRPr>
            </a:p>
            <a:p>
              <a:pPr algn="ctr"/>
              <a:r>
                <a:rPr lang="en-US" sz="1200" dirty="0" smtClean="0">
                  <a:solidFill>
                    <a:srgbClr val="000000"/>
                  </a:solidFill>
                  <a:latin typeface="Trebuchet MS" pitchFamily="34" charset="0"/>
                </a:rPr>
                <a:t>Micro-</a:t>
              </a:r>
            </a:p>
            <a:p>
              <a:pPr algn="ctr"/>
              <a:r>
                <a:rPr lang="en-US" sz="1200" dirty="0" smtClean="0">
                  <a:solidFill>
                    <a:srgbClr val="000000"/>
                  </a:solidFill>
                  <a:latin typeface="Trebuchet MS" pitchFamily="34" charset="0"/>
                </a:rPr>
                <a:t>processor</a:t>
              </a:r>
              <a:endParaRPr lang="en-US" sz="1200" dirty="0">
                <a:solidFill>
                  <a:srgbClr val="000000"/>
                </a:solidFill>
                <a:latin typeface="Trebuchet MS" pitchFamily="34" charset="0"/>
              </a:endParaRPr>
            </a:p>
            <a:p>
              <a:endParaRPr lang="en-US" sz="2000" baseline="30000" dirty="0">
                <a:solidFill>
                  <a:srgbClr val="000000"/>
                </a:solidFill>
                <a:latin typeface="Trebuchet MS" pitchFamily="34" charset="0"/>
              </a:endParaRPr>
            </a:p>
          </p:txBody>
        </p:sp>
        <p:sp>
          <p:nvSpPr>
            <p:cNvPr id="14" name="Rectangle 13"/>
            <p:cNvSpPr/>
            <p:nvPr/>
          </p:nvSpPr>
          <p:spPr bwMode="auto">
            <a:xfrm>
              <a:off x="3799993" y="4029540"/>
              <a:ext cx="1419605" cy="229291"/>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200" dirty="0">
                  <a:solidFill>
                    <a:srgbClr val="000000"/>
                  </a:solidFill>
                  <a:latin typeface="Trebuchet MS" pitchFamily="34" charset="0"/>
                </a:rPr>
                <a:t>  </a:t>
              </a:r>
              <a:r>
                <a:rPr lang="en-US" sz="1200" dirty="0" smtClean="0">
                  <a:solidFill>
                    <a:srgbClr val="000000"/>
                  </a:solidFill>
                  <a:latin typeface="Trebuchet MS" pitchFamily="34" charset="0"/>
                </a:rPr>
                <a:t>L1 Data </a:t>
              </a:r>
              <a:r>
                <a:rPr lang="en-US" sz="1200" dirty="0">
                  <a:solidFill>
                    <a:srgbClr val="000000"/>
                  </a:solidFill>
                  <a:latin typeface="Trebuchet MS" pitchFamily="34" charset="0"/>
                </a:rPr>
                <a:t>Cache</a:t>
              </a:r>
            </a:p>
          </p:txBody>
        </p:sp>
        <p:sp>
          <p:nvSpPr>
            <p:cNvPr id="15" name="Rectangle 14"/>
            <p:cNvSpPr/>
            <p:nvPr/>
          </p:nvSpPr>
          <p:spPr bwMode="auto">
            <a:xfrm rot="16200000">
              <a:off x="4764327" y="4521182"/>
              <a:ext cx="2743200" cy="820003"/>
            </a:xfrm>
            <a:prstGeom prst="rect">
              <a:avLst/>
            </a:prstGeom>
            <a:solidFill>
              <a:srgbClr val="FFCC99"/>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en-US" sz="1200" dirty="0" smtClean="0">
                  <a:solidFill>
                    <a:srgbClr val="000000"/>
                  </a:solidFill>
                  <a:latin typeface="Trebuchet MS" pitchFamily="34" charset="0"/>
                </a:rPr>
                <a:t>Main </a:t>
              </a:r>
              <a:r>
                <a:rPr lang="en-US" sz="1200" dirty="0">
                  <a:solidFill>
                    <a:srgbClr val="000000"/>
                  </a:solidFill>
                  <a:latin typeface="Trebuchet MS" pitchFamily="34" charset="0"/>
                </a:rPr>
                <a:t>Memory</a:t>
              </a:r>
            </a:p>
            <a:p>
              <a:endParaRPr lang="en-US" sz="2000" baseline="30000" dirty="0">
                <a:solidFill>
                  <a:srgbClr val="000000"/>
                </a:solidFill>
                <a:latin typeface="Trebuchet MS" pitchFamily="34" charset="0"/>
              </a:endParaRPr>
            </a:p>
          </p:txBody>
        </p:sp>
        <p:cxnSp>
          <p:nvCxnSpPr>
            <p:cNvPr id="16" name="Straight Connector 15"/>
            <p:cNvCxnSpPr/>
            <p:nvPr/>
          </p:nvCxnSpPr>
          <p:spPr bwMode="auto">
            <a:xfrm rot="10800000">
              <a:off x="3299551" y="4158859"/>
              <a:ext cx="509995" cy="0"/>
            </a:xfrm>
            <a:prstGeom prst="line">
              <a:avLst/>
            </a:prstGeom>
            <a:solidFill>
              <a:schemeClr val="accent1"/>
            </a:solidFill>
            <a:ln w="22225" cap="flat" cmpd="sng" algn="ctr">
              <a:solidFill>
                <a:schemeClr val="tx1"/>
              </a:solidFill>
              <a:prstDash val="solid"/>
              <a:round/>
              <a:headEnd type="arrow" w="med" len="med"/>
              <a:tailEnd type="arrow" w="med" len="med"/>
            </a:ln>
            <a:effectLst/>
          </p:spPr>
        </p:cxnSp>
        <p:cxnSp>
          <p:nvCxnSpPr>
            <p:cNvPr id="17" name="Straight Connector 16"/>
            <p:cNvCxnSpPr/>
            <p:nvPr/>
          </p:nvCxnSpPr>
          <p:spPr bwMode="auto">
            <a:xfrm rot="10800000">
              <a:off x="5223507" y="4160166"/>
              <a:ext cx="509995" cy="0"/>
            </a:xfrm>
            <a:prstGeom prst="line">
              <a:avLst/>
            </a:prstGeom>
            <a:solidFill>
              <a:schemeClr val="accent1"/>
            </a:solidFill>
            <a:ln w="22225" cap="flat" cmpd="sng" algn="ctr">
              <a:solidFill>
                <a:schemeClr val="tx1"/>
              </a:solidFill>
              <a:prstDash val="solid"/>
              <a:round/>
              <a:headEnd type="arrow" w="med" len="med"/>
              <a:tailEnd type="arrow" w="med" len="med"/>
            </a:ln>
            <a:effectLst/>
          </p:spPr>
        </p:cxnSp>
        <p:sp>
          <p:nvSpPr>
            <p:cNvPr id="18" name="Rectangle 17"/>
            <p:cNvSpPr/>
            <p:nvPr/>
          </p:nvSpPr>
          <p:spPr bwMode="auto">
            <a:xfrm>
              <a:off x="3795935" y="3706811"/>
              <a:ext cx="1419605" cy="229291"/>
            </a:xfrm>
            <a:prstGeom prst="rect">
              <a:avLst/>
            </a:prstGeom>
            <a:solidFill>
              <a:srgbClr val="CCFFFF">
                <a:alpha val="50196"/>
              </a:srgbClr>
            </a:solidFill>
            <a:ln w="19050" cap="flat" cmpd="sng" algn="ctr">
              <a:solidFill>
                <a:schemeClr val="tx1">
                  <a:alpha val="50000"/>
                </a:schemeClr>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200" dirty="0">
                  <a:solidFill>
                    <a:srgbClr val="FFFFFF">
                      <a:lumMod val="65000"/>
                    </a:srgbClr>
                  </a:solidFill>
                  <a:latin typeface="Trebuchet MS" pitchFamily="34" charset="0"/>
                </a:rPr>
                <a:t> Instruction Cache</a:t>
              </a:r>
            </a:p>
          </p:txBody>
        </p:sp>
        <p:cxnSp>
          <p:nvCxnSpPr>
            <p:cNvPr id="19" name="Straight Connector 18"/>
            <p:cNvCxnSpPr/>
            <p:nvPr/>
          </p:nvCxnSpPr>
          <p:spPr bwMode="auto">
            <a:xfrm rot="10800000">
              <a:off x="3295494" y="3836130"/>
              <a:ext cx="509995" cy="0"/>
            </a:xfrm>
            <a:prstGeom prst="line">
              <a:avLst/>
            </a:prstGeom>
            <a:solidFill>
              <a:schemeClr val="accent1"/>
            </a:solidFill>
            <a:ln w="22225" cap="flat" cmpd="sng" algn="ctr">
              <a:solidFill>
                <a:schemeClr val="tx1">
                  <a:alpha val="50000"/>
                </a:schemeClr>
              </a:solidFill>
              <a:prstDash val="sysDot"/>
              <a:round/>
              <a:headEnd type="none" w="med" len="med"/>
              <a:tailEnd type="arrow" w="med" len="med"/>
            </a:ln>
            <a:effectLst/>
          </p:spPr>
        </p:cxnSp>
        <p:cxnSp>
          <p:nvCxnSpPr>
            <p:cNvPr id="20" name="Straight Connector 19"/>
            <p:cNvCxnSpPr/>
            <p:nvPr/>
          </p:nvCxnSpPr>
          <p:spPr bwMode="auto">
            <a:xfrm rot="10800000">
              <a:off x="5219450" y="3837436"/>
              <a:ext cx="509995" cy="0"/>
            </a:xfrm>
            <a:prstGeom prst="line">
              <a:avLst/>
            </a:prstGeom>
            <a:solidFill>
              <a:schemeClr val="accent1"/>
            </a:solidFill>
            <a:ln w="22225" cap="flat" cmpd="sng" algn="ctr">
              <a:solidFill>
                <a:schemeClr val="tx1">
                  <a:alpha val="50000"/>
                </a:schemeClr>
              </a:solidFill>
              <a:prstDash val="sysDot"/>
              <a:round/>
              <a:headEnd type="none" w="med" len="med"/>
              <a:tailEnd type="arrow" w="med" len="med"/>
            </a:ln>
            <a:effectLst/>
          </p:spPr>
        </p:cxnSp>
        <p:sp>
          <p:nvSpPr>
            <p:cNvPr id="22" name="Rectangle 21"/>
            <p:cNvSpPr/>
            <p:nvPr/>
          </p:nvSpPr>
          <p:spPr bwMode="auto">
            <a:xfrm rot="16200000">
              <a:off x="2448003" y="5344696"/>
              <a:ext cx="1183341" cy="517682"/>
            </a:xfrm>
            <a:prstGeom prst="rect">
              <a:avLst/>
            </a:prstGeom>
            <a:solidFill>
              <a:srgbClr val="FF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1200" dirty="0" smtClean="0">
                <a:solidFill>
                  <a:srgbClr val="000000"/>
                </a:solidFill>
                <a:latin typeface="Trebuchet MS" pitchFamily="34" charset="0"/>
              </a:endParaRPr>
            </a:p>
            <a:p>
              <a:pPr algn="ctr"/>
              <a:r>
                <a:rPr lang="en-US" sz="1200" dirty="0" smtClean="0">
                  <a:solidFill>
                    <a:srgbClr val="000000"/>
                  </a:solidFill>
                  <a:latin typeface="Trebuchet MS" pitchFamily="34" charset="0"/>
                </a:rPr>
                <a:t>Micro-</a:t>
              </a:r>
            </a:p>
            <a:p>
              <a:pPr algn="ctr"/>
              <a:r>
                <a:rPr lang="en-US" sz="1200" dirty="0" smtClean="0">
                  <a:solidFill>
                    <a:srgbClr val="000000"/>
                  </a:solidFill>
                  <a:latin typeface="Trebuchet MS" pitchFamily="34" charset="0"/>
                </a:rPr>
                <a:t>processor</a:t>
              </a:r>
              <a:endParaRPr lang="en-US" sz="1200" dirty="0">
                <a:solidFill>
                  <a:srgbClr val="000000"/>
                </a:solidFill>
                <a:latin typeface="Trebuchet MS" pitchFamily="34" charset="0"/>
              </a:endParaRPr>
            </a:p>
            <a:p>
              <a:endParaRPr lang="en-US" sz="2000" baseline="30000" dirty="0">
                <a:solidFill>
                  <a:srgbClr val="000000"/>
                </a:solidFill>
                <a:latin typeface="Trebuchet MS" pitchFamily="34" charset="0"/>
              </a:endParaRPr>
            </a:p>
          </p:txBody>
        </p:sp>
        <p:sp>
          <p:nvSpPr>
            <p:cNvPr id="23" name="Rectangle 22"/>
            <p:cNvSpPr/>
            <p:nvPr/>
          </p:nvSpPr>
          <p:spPr bwMode="auto">
            <a:xfrm>
              <a:off x="3800448" y="5589399"/>
              <a:ext cx="1419605" cy="229291"/>
            </a:xfrm>
            <a:prstGeom prst="rect">
              <a:avLst/>
            </a:prstGeom>
            <a:solidFill>
              <a:srgbClr val="CC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200" dirty="0">
                  <a:solidFill>
                    <a:srgbClr val="000000"/>
                  </a:solidFill>
                  <a:latin typeface="Trebuchet MS" pitchFamily="34" charset="0"/>
                </a:rPr>
                <a:t>  </a:t>
              </a:r>
              <a:r>
                <a:rPr lang="en-US" sz="1200" dirty="0" smtClean="0">
                  <a:solidFill>
                    <a:srgbClr val="000000"/>
                  </a:solidFill>
                  <a:latin typeface="Trebuchet MS" pitchFamily="34" charset="0"/>
                </a:rPr>
                <a:t>L1 </a:t>
              </a:r>
              <a:r>
                <a:rPr lang="en-US" sz="1200" dirty="0">
                  <a:solidFill>
                    <a:srgbClr val="000000"/>
                  </a:solidFill>
                  <a:latin typeface="Trebuchet MS" pitchFamily="34" charset="0"/>
                </a:rPr>
                <a:t>Data Cache</a:t>
              </a:r>
            </a:p>
          </p:txBody>
        </p:sp>
        <p:cxnSp>
          <p:nvCxnSpPr>
            <p:cNvPr id="24" name="Straight Connector 23"/>
            <p:cNvCxnSpPr/>
            <p:nvPr/>
          </p:nvCxnSpPr>
          <p:spPr bwMode="auto">
            <a:xfrm rot="10800000">
              <a:off x="3300007" y="5718718"/>
              <a:ext cx="509995" cy="0"/>
            </a:xfrm>
            <a:prstGeom prst="line">
              <a:avLst/>
            </a:prstGeom>
            <a:solidFill>
              <a:schemeClr val="accent1"/>
            </a:solidFill>
            <a:ln w="22225" cap="flat" cmpd="sng" algn="ctr">
              <a:solidFill>
                <a:schemeClr val="tx1"/>
              </a:solidFill>
              <a:prstDash val="solid"/>
              <a:round/>
              <a:headEnd type="arrow" w="med" len="med"/>
              <a:tailEnd type="arrow" w="med" len="med"/>
            </a:ln>
            <a:effectLst/>
          </p:spPr>
        </p:cxnSp>
        <p:cxnSp>
          <p:nvCxnSpPr>
            <p:cNvPr id="25" name="Straight Connector 24"/>
            <p:cNvCxnSpPr/>
            <p:nvPr/>
          </p:nvCxnSpPr>
          <p:spPr bwMode="auto">
            <a:xfrm rot="10800000">
              <a:off x="5223963" y="5720024"/>
              <a:ext cx="509995" cy="0"/>
            </a:xfrm>
            <a:prstGeom prst="line">
              <a:avLst/>
            </a:prstGeom>
            <a:solidFill>
              <a:schemeClr val="accent1"/>
            </a:solidFill>
            <a:ln w="22225" cap="flat" cmpd="sng" algn="ctr">
              <a:solidFill>
                <a:schemeClr val="tx1"/>
              </a:solidFill>
              <a:prstDash val="solid"/>
              <a:round/>
              <a:headEnd type="arrow" w="med" len="med"/>
              <a:tailEnd type="arrow" w="med" len="med"/>
            </a:ln>
            <a:effectLst/>
          </p:spPr>
        </p:cxnSp>
        <p:sp>
          <p:nvSpPr>
            <p:cNvPr id="26" name="Rectangle 25"/>
            <p:cNvSpPr/>
            <p:nvPr/>
          </p:nvSpPr>
          <p:spPr bwMode="auto">
            <a:xfrm>
              <a:off x="3796391" y="5912128"/>
              <a:ext cx="1419605" cy="229291"/>
            </a:xfrm>
            <a:prstGeom prst="rect">
              <a:avLst/>
            </a:prstGeom>
            <a:solidFill>
              <a:srgbClr val="CCFFFF">
                <a:alpha val="50196"/>
              </a:srgbClr>
            </a:solidFill>
            <a:ln w="19050" cap="flat" cmpd="sng" algn="ctr">
              <a:solidFill>
                <a:schemeClr val="tx1">
                  <a:alpha val="50000"/>
                </a:schemeClr>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200" dirty="0">
                  <a:solidFill>
                    <a:srgbClr val="FFFFFF">
                      <a:lumMod val="65000"/>
                    </a:srgbClr>
                  </a:solidFill>
                  <a:latin typeface="Trebuchet MS" pitchFamily="34" charset="0"/>
                </a:rPr>
                <a:t> Instruction Cache</a:t>
              </a:r>
            </a:p>
          </p:txBody>
        </p:sp>
        <p:cxnSp>
          <p:nvCxnSpPr>
            <p:cNvPr id="27" name="Straight Connector 26"/>
            <p:cNvCxnSpPr/>
            <p:nvPr/>
          </p:nvCxnSpPr>
          <p:spPr bwMode="auto">
            <a:xfrm rot="10800000">
              <a:off x="3295950" y="6041447"/>
              <a:ext cx="509995" cy="0"/>
            </a:xfrm>
            <a:prstGeom prst="line">
              <a:avLst/>
            </a:prstGeom>
            <a:solidFill>
              <a:schemeClr val="accent1"/>
            </a:solidFill>
            <a:ln w="22225" cap="flat" cmpd="sng" algn="ctr">
              <a:solidFill>
                <a:schemeClr val="tx1">
                  <a:alpha val="50000"/>
                </a:schemeClr>
              </a:solidFill>
              <a:prstDash val="sysDot"/>
              <a:round/>
              <a:headEnd type="none" w="med" len="med"/>
              <a:tailEnd type="arrow" w="med" len="med"/>
            </a:ln>
            <a:effectLst/>
          </p:spPr>
        </p:cxnSp>
        <p:cxnSp>
          <p:nvCxnSpPr>
            <p:cNvPr id="28" name="Straight Connector 27"/>
            <p:cNvCxnSpPr/>
            <p:nvPr/>
          </p:nvCxnSpPr>
          <p:spPr bwMode="auto">
            <a:xfrm rot="10800000">
              <a:off x="5219905" y="6042754"/>
              <a:ext cx="509995" cy="0"/>
            </a:xfrm>
            <a:prstGeom prst="line">
              <a:avLst/>
            </a:prstGeom>
            <a:solidFill>
              <a:schemeClr val="accent1"/>
            </a:solidFill>
            <a:ln w="22225" cap="flat" cmpd="sng" algn="ctr">
              <a:solidFill>
                <a:schemeClr val="tx1">
                  <a:alpha val="50000"/>
                </a:schemeClr>
              </a:solidFill>
              <a:prstDash val="sysDot"/>
              <a:round/>
              <a:headEnd type="none" w="med" len="med"/>
              <a:tailEnd type="arrow" w="med" len="med"/>
            </a:ln>
            <a:effectLst/>
          </p:spPr>
        </p:cxnSp>
        <p:sp>
          <p:nvSpPr>
            <p:cNvPr id="29" name="Rectangle 28"/>
            <p:cNvSpPr/>
            <p:nvPr/>
          </p:nvSpPr>
          <p:spPr bwMode="auto">
            <a:xfrm>
              <a:off x="2735928" y="3559584"/>
              <a:ext cx="2748194" cy="1344706"/>
            </a:xfrm>
            <a:prstGeom prst="rect">
              <a:avLst/>
            </a:prstGeom>
            <a:noFill/>
            <a:ln w="22225" cap="flat" cmpd="sng" algn="ctr">
              <a:solidFill>
                <a:schemeClr val="tx1">
                  <a:alpha val="50000"/>
                </a:schemeClr>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0" name="Rectangle 29"/>
            <p:cNvSpPr/>
            <p:nvPr/>
          </p:nvSpPr>
          <p:spPr bwMode="auto">
            <a:xfrm>
              <a:off x="2735928" y="4958078"/>
              <a:ext cx="2748194" cy="1344706"/>
            </a:xfrm>
            <a:prstGeom prst="rect">
              <a:avLst/>
            </a:prstGeom>
            <a:noFill/>
            <a:ln w="22225" cap="flat" cmpd="sng" algn="ctr">
              <a:solidFill>
                <a:schemeClr val="tx1">
                  <a:alpha val="50000"/>
                </a:schemeClr>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cxnSp>
        <p:nvCxnSpPr>
          <p:cNvPr id="31" name="Straight Connector 30"/>
          <p:cNvCxnSpPr/>
          <p:nvPr/>
        </p:nvCxnSpPr>
        <p:spPr bwMode="auto">
          <a:xfrm rot="5400000" flipH="1" flipV="1">
            <a:off x="2004854" y="2922798"/>
            <a:ext cx="228600" cy="0"/>
          </a:xfrm>
          <a:prstGeom prst="line">
            <a:avLst/>
          </a:prstGeom>
          <a:solidFill>
            <a:schemeClr val="accent1"/>
          </a:solidFill>
          <a:ln w="15875" cap="flat" cmpd="sng" algn="ctr">
            <a:solidFill>
              <a:schemeClr val="tx1"/>
            </a:solidFill>
            <a:prstDash val="solid"/>
            <a:round/>
            <a:headEnd type="none" w="med" len="med"/>
            <a:tailEnd type="arrow" w="med" len="med"/>
          </a:ln>
          <a:effectLst/>
        </p:spPr>
      </p:cxnSp>
      <p:cxnSp>
        <p:nvCxnSpPr>
          <p:cNvPr id="33" name="Straight Connector 32"/>
          <p:cNvCxnSpPr/>
          <p:nvPr/>
        </p:nvCxnSpPr>
        <p:spPr bwMode="auto">
          <a:xfrm rot="5400000" flipH="1" flipV="1">
            <a:off x="2004854" y="4065798"/>
            <a:ext cx="228600" cy="0"/>
          </a:xfrm>
          <a:prstGeom prst="line">
            <a:avLst/>
          </a:prstGeom>
          <a:solidFill>
            <a:schemeClr val="accent1"/>
          </a:solidFill>
          <a:ln w="19050" cap="flat" cmpd="sng" algn="ctr">
            <a:solidFill>
              <a:schemeClr val="tx1"/>
            </a:solidFill>
            <a:prstDash val="solid"/>
            <a:round/>
            <a:headEnd type="arrow" w="med" len="med"/>
            <a:tailEnd type="none" w="med" len="med"/>
          </a:ln>
          <a:effectLst/>
        </p:spPr>
      </p:cxnSp>
      <p:sp>
        <p:nvSpPr>
          <p:cNvPr id="36" name="TextBox 35"/>
          <p:cNvSpPr txBox="1"/>
          <p:nvPr/>
        </p:nvSpPr>
        <p:spPr>
          <a:xfrm>
            <a:off x="2184483" y="3349199"/>
            <a:ext cx="1219200" cy="276999"/>
          </a:xfrm>
          <a:prstGeom prst="rect">
            <a:avLst/>
          </a:prstGeom>
          <a:solidFill>
            <a:schemeClr val="bg1"/>
          </a:solidFill>
        </p:spPr>
        <p:txBody>
          <a:bodyPr wrap="square" rtlCol="0">
            <a:spAutoFit/>
          </a:bodyPr>
          <a:lstStyle/>
          <a:p>
            <a:r>
              <a:rPr lang="en-US" sz="1200" b="1" dirty="0" smtClean="0">
                <a:solidFill>
                  <a:srgbClr val="C00000"/>
                </a:solidFill>
                <a:latin typeface="Trebuchet MS" pitchFamily="34" charset="0"/>
              </a:rPr>
              <a:t>shared signal</a:t>
            </a:r>
            <a:endParaRPr lang="en-US" sz="1200" b="1" dirty="0">
              <a:solidFill>
                <a:srgbClr val="C00000"/>
              </a:solidFill>
              <a:latin typeface="Trebuchet MS" pitchFamily="34" charset="0"/>
            </a:endParaRPr>
          </a:p>
        </p:txBody>
      </p:sp>
      <p:sp>
        <p:nvSpPr>
          <p:cNvPr id="34" name="Oval 33"/>
          <p:cNvSpPr/>
          <p:nvPr/>
        </p:nvSpPr>
        <p:spPr bwMode="auto">
          <a:xfrm>
            <a:off x="2670629" y="1291785"/>
            <a:ext cx="609600" cy="609600"/>
          </a:xfrm>
          <a:prstGeom prst="ellipse">
            <a:avLst/>
          </a:prstGeom>
          <a:noFill/>
          <a:ln w="22225"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 name="Oval 36"/>
          <p:cNvSpPr/>
          <p:nvPr/>
        </p:nvSpPr>
        <p:spPr bwMode="auto">
          <a:xfrm>
            <a:off x="5827432" y="1313560"/>
            <a:ext cx="609600" cy="609600"/>
          </a:xfrm>
          <a:prstGeom prst="ellipse">
            <a:avLst/>
          </a:prstGeom>
          <a:noFill/>
          <a:ln w="22225"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 name="TextBox 37"/>
          <p:cNvSpPr txBox="1"/>
          <p:nvPr/>
        </p:nvSpPr>
        <p:spPr>
          <a:xfrm>
            <a:off x="4963886" y="2391536"/>
            <a:ext cx="3933370" cy="1200329"/>
          </a:xfrm>
          <a:prstGeom prst="rect">
            <a:avLst/>
          </a:prstGeom>
          <a:noFill/>
        </p:spPr>
        <p:txBody>
          <a:bodyPr wrap="square" rtlCol="0">
            <a:spAutoFit/>
          </a:bodyPr>
          <a:lstStyle/>
          <a:p>
            <a:pPr algn="l"/>
            <a:r>
              <a:rPr lang="en-US" sz="1800" dirty="0" smtClean="0">
                <a:solidFill>
                  <a:srgbClr val="C00000"/>
                </a:solidFill>
                <a:latin typeface="Trebuchet MS" pitchFamily="34" charset="0"/>
              </a:rPr>
              <a:t>-- Both processors tune     </a:t>
            </a:r>
          </a:p>
          <a:p>
            <a:pPr algn="l"/>
            <a:r>
              <a:rPr lang="en-US" sz="1800" dirty="0" smtClean="0">
                <a:solidFill>
                  <a:srgbClr val="C00000"/>
                </a:solidFill>
                <a:latin typeface="Trebuchet MS" pitchFamily="34" charset="0"/>
              </a:rPr>
              <a:t>    simultaneously</a:t>
            </a:r>
          </a:p>
          <a:p>
            <a:pPr algn="l"/>
            <a:r>
              <a:rPr lang="en-US" sz="1800" dirty="0" smtClean="0">
                <a:solidFill>
                  <a:srgbClr val="C00000"/>
                </a:solidFill>
                <a:latin typeface="Trebuchet MS" pitchFamily="34" charset="0"/>
              </a:rPr>
              <a:t>-- Both processors must start each </a:t>
            </a:r>
          </a:p>
          <a:p>
            <a:pPr algn="l"/>
            <a:r>
              <a:rPr lang="en-US" sz="1800" dirty="0" smtClean="0">
                <a:solidFill>
                  <a:srgbClr val="C00000"/>
                </a:solidFill>
                <a:latin typeface="Trebuchet MS" pitchFamily="34" charset="0"/>
              </a:rPr>
              <a:t>    tuning step </a:t>
            </a:r>
            <a:r>
              <a:rPr lang="en-US" sz="1800" u="sng" dirty="0" smtClean="0">
                <a:solidFill>
                  <a:srgbClr val="C00000"/>
                </a:solidFill>
                <a:latin typeface="Trebuchet MS" pitchFamily="34" charset="0"/>
              </a:rPr>
              <a:t>at the same time</a:t>
            </a:r>
            <a:endParaRPr lang="en-US" sz="1800" u="sng" dirty="0">
              <a:solidFill>
                <a:srgbClr val="C00000"/>
              </a:solidFill>
              <a:latin typeface="Trebuchet MS" pitchFamily="34" charset="0"/>
            </a:endParaRPr>
          </a:p>
        </p:txBody>
      </p:sp>
      <p:sp>
        <p:nvSpPr>
          <p:cNvPr id="39" name="TextBox 38"/>
          <p:cNvSpPr txBox="1"/>
          <p:nvPr/>
        </p:nvSpPr>
        <p:spPr>
          <a:xfrm>
            <a:off x="4608284" y="2093993"/>
            <a:ext cx="4310743" cy="369332"/>
          </a:xfrm>
          <a:prstGeom prst="rect">
            <a:avLst/>
          </a:prstGeom>
          <a:noFill/>
        </p:spPr>
        <p:txBody>
          <a:bodyPr wrap="square" rtlCol="0">
            <a:spAutoFit/>
          </a:bodyPr>
          <a:lstStyle/>
          <a:p>
            <a:pPr algn="l"/>
            <a:r>
              <a:rPr lang="en-US" sz="1800" dirty="0" smtClean="0">
                <a:solidFill>
                  <a:srgbClr val="C00000"/>
                </a:solidFill>
                <a:latin typeface="Trebuchet MS" pitchFamily="34" charset="0"/>
              </a:rPr>
              <a:t>Coordinate tuning:</a:t>
            </a:r>
            <a:endParaRPr lang="en-US" sz="1800" dirty="0">
              <a:solidFill>
                <a:srgbClr val="C00000"/>
              </a:solidFill>
              <a:latin typeface="Trebuchet MS" pitchFamily="34" charset="0"/>
            </a:endParaRPr>
          </a:p>
        </p:txBody>
      </p:sp>
      <p:cxnSp>
        <p:nvCxnSpPr>
          <p:cNvPr id="44" name="Straight Connector 43"/>
          <p:cNvCxnSpPr/>
          <p:nvPr/>
        </p:nvCxnSpPr>
        <p:spPr bwMode="auto">
          <a:xfrm>
            <a:off x="1277259" y="5428344"/>
            <a:ext cx="0" cy="986974"/>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46" name="TextBox 45"/>
          <p:cNvSpPr txBox="1"/>
          <p:nvPr/>
        </p:nvSpPr>
        <p:spPr>
          <a:xfrm>
            <a:off x="812800" y="5449554"/>
            <a:ext cx="411983" cy="338554"/>
          </a:xfrm>
          <a:prstGeom prst="rect">
            <a:avLst/>
          </a:prstGeom>
          <a:noFill/>
        </p:spPr>
        <p:txBody>
          <a:bodyPr wrap="square" rtlCol="0">
            <a:spAutoFit/>
          </a:bodyPr>
          <a:lstStyle/>
          <a:p>
            <a:r>
              <a:rPr lang="en-US" sz="1600" dirty="0" smtClean="0">
                <a:latin typeface="Trebuchet MS" pitchFamily="34" charset="0"/>
              </a:rPr>
              <a:t>P0</a:t>
            </a:r>
            <a:endParaRPr lang="en-US" sz="1600" dirty="0">
              <a:latin typeface="Trebuchet MS" pitchFamily="34" charset="0"/>
            </a:endParaRPr>
          </a:p>
        </p:txBody>
      </p:sp>
      <p:sp>
        <p:nvSpPr>
          <p:cNvPr id="47" name="TextBox 46"/>
          <p:cNvSpPr txBox="1"/>
          <p:nvPr/>
        </p:nvSpPr>
        <p:spPr>
          <a:xfrm>
            <a:off x="820057" y="5993833"/>
            <a:ext cx="411983" cy="338554"/>
          </a:xfrm>
          <a:prstGeom prst="rect">
            <a:avLst/>
          </a:prstGeom>
          <a:noFill/>
        </p:spPr>
        <p:txBody>
          <a:bodyPr wrap="square" rtlCol="0">
            <a:spAutoFit/>
          </a:bodyPr>
          <a:lstStyle/>
          <a:p>
            <a:r>
              <a:rPr lang="en-US" sz="1600" dirty="0" smtClean="0">
                <a:latin typeface="Trebuchet MS" pitchFamily="34" charset="0"/>
              </a:rPr>
              <a:t>P1</a:t>
            </a:r>
            <a:endParaRPr lang="en-US" sz="1600" dirty="0">
              <a:latin typeface="Trebuchet MS" pitchFamily="34" charset="0"/>
            </a:endParaRPr>
          </a:p>
        </p:txBody>
      </p:sp>
      <p:sp>
        <p:nvSpPr>
          <p:cNvPr id="48" name="TextBox 47"/>
          <p:cNvSpPr txBox="1"/>
          <p:nvPr/>
        </p:nvSpPr>
        <p:spPr>
          <a:xfrm>
            <a:off x="65318" y="5064926"/>
            <a:ext cx="4013196" cy="338554"/>
          </a:xfrm>
          <a:prstGeom prst="rect">
            <a:avLst/>
          </a:prstGeom>
          <a:noFill/>
        </p:spPr>
        <p:txBody>
          <a:bodyPr wrap="square" rtlCol="0">
            <a:spAutoFit/>
          </a:bodyPr>
          <a:lstStyle/>
          <a:p>
            <a:pPr algn="l"/>
            <a:r>
              <a:rPr lang="en-US" sz="1600" dirty="0" smtClean="0">
                <a:latin typeface="Trebuchet MS" pitchFamily="34" charset="0"/>
              </a:rPr>
              <a:t>P0 &amp; P1 both start impact ordered tuning</a:t>
            </a:r>
            <a:endParaRPr lang="en-US" sz="1600" dirty="0">
              <a:latin typeface="Trebuchet MS" pitchFamily="34" charset="0"/>
            </a:endParaRPr>
          </a:p>
        </p:txBody>
      </p:sp>
      <p:cxnSp>
        <p:nvCxnSpPr>
          <p:cNvPr id="79" name="Straight Connector 78"/>
          <p:cNvCxnSpPr/>
          <p:nvPr/>
        </p:nvCxnSpPr>
        <p:spPr bwMode="auto">
          <a:xfrm>
            <a:off x="7728728" y="5363033"/>
            <a:ext cx="0" cy="986974"/>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91" name="Rounded Rectangle 90"/>
          <p:cNvSpPr/>
          <p:nvPr/>
        </p:nvSpPr>
        <p:spPr bwMode="auto">
          <a:xfrm>
            <a:off x="3439850" y="5471887"/>
            <a:ext cx="1016000" cy="333829"/>
          </a:xfrm>
          <a:prstGeom prst="roundRect">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P0_initial</a:t>
            </a:r>
          </a:p>
        </p:txBody>
      </p:sp>
      <p:sp>
        <p:nvSpPr>
          <p:cNvPr id="93" name="Rounded Rectangle 92"/>
          <p:cNvSpPr/>
          <p:nvPr/>
        </p:nvSpPr>
        <p:spPr bwMode="auto">
          <a:xfrm>
            <a:off x="1328073" y="5479143"/>
            <a:ext cx="1016000" cy="333829"/>
          </a:xfrm>
          <a:prstGeom prst="roundRect">
            <a:avLst/>
          </a:prstGeom>
          <a:solidFill>
            <a:srgbClr val="CCFF99">
              <a:alpha val="73000"/>
            </a:srgbClr>
          </a:solidFill>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P0_Cfg0</a:t>
            </a:r>
          </a:p>
        </p:txBody>
      </p:sp>
      <p:sp>
        <p:nvSpPr>
          <p:cNvPr id="94" name="Rounded Rectangle 93"/>
          <p:cNvSpPr/>
          <p:nvPr/>
        </p:nvSpPr>
        <p:spPr bwMode="auto">
          <a:xfrm>
            <a:off x="1335333" y="5994393"/>
            <a:ext cx="1016000" cy="333829"/>
          </a:xfrm>
          <a:prstGeom prst="roundRect">
            <a:avLst/>
          </a:prstGeom>
          <a:solidFill>
            <a:srgbClr val="CCFF99">
              <a:alpha val="73000"/>
            </a:srgbClr>
          </a:solidFill>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P1_Cfg0</a:t>
            </a:r>
          </a:p>
        </p:txBody>
      </p:sp>
      <p:sp>
        <p:nvSpPr>
          <p:cNvPr id="95" name="Rounded Rectangle 94"/>
          <p:cNvSpPr/>
          <p:nvPr/>
        </p:nvSpPr>
        <p:spPr bwMode="auto">
          <a:xfrm>
            <a:off x="2380341" y="5471889"/>
            <a:ext cx="1016000" cy="333829"/>
          </a:xfrm>
          <a:prstGeom prst="roundRect">
            <a:avLst/>
          </a:prstGeom>
          <a:solidFill>
            <a:srgbClr val="FFFF66">
              <a:alpha val="58000"/>
            </a:srgbClr>
          </a:solidFill>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P0_Cfg1</a:t>
            </a:r>
          </a:p>
        </p:txBody>
      </p:sp>
      <p:sp>
        <p:nvSpPr>
          <p:cNvPr id="96" name="Rounded Rectangle 95"/>
          <p:cNvSpPr/>
          <p:nvPr/>
        </p:nvSpPr>
        <p:spPr bwMode="auto">
          <a:xfrm>
            <a:off x="2387601" y="6001653"/>
            <a:ext cx="1016000" cy="333829"/>
          </a:xfrm>
          <a:prstGeom prst="roundRect">
            <a:avLst/>
          </a:prstGeom>
          <a:solidFill>
            <a:schemeClr val="bg1">
              <a:lumMod val="65000"/>
              <a:alpha val="73000"/>
            </a:schemeClr>
          </a:solidFill>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P1_Cfg1</a:t>
            </a:r>
          </a:p>
        </p:txBody>
      </p:sp>
      <p:sp>
        <p:nvSpPr>
          <p:cNvPr id="97" name="Rounded Rectangle 96"/>
          <p:cNvSpPr/>
          <p:nvPr/>
        </p:nvSpPr>
        <p:spPr bwMode="auto">
          <a:xfrm>
            <a:off x="3449917" y="5994399"/>
            <a:ext cx="1016000" cy="333829"/>
          </a:xfrm>
          <a:prstGeom prst="roundRect">
            <a:avLst/>
          </a:prstGeom>
          <a:solidFill>
            <a:srgbClr val="FF5050">
              <a:alpha val="59000"/>
            </a:srgbClr>
          </a:solidFill>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P1_Cfg2</a:t>
            </a:r>
          </a:p>
        </p:txBody>
      </p:sp>
      <p:sp>
        <p:nvSpPr>
          <p:cNvPr id="99" name="Rounded Rectangle 98"/>
          <p:cNvSpPr/>
          <p:nvPr/>
        </p:nvSpPr>
        <p:spPr bwMode="auto">
          <a:xfrm>
            <a:off x="4506631" y="5464633"/>
            <a:ext cx="3156906" cy="355597"/>
          </a:xfrm>
          <a:prstGeom prst="roundRect">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Stay in P0_initial</a:t>
            </a:r>
          </a:p>
        </p:txBody>
      </p:sp>
      <p:grpSp>
        <p:nvGrpSpPr>
          <p:cNvPr id="103" name="Group 102"/>
          <p:cNvGrpSpPr/>
          <p:nvPr/>
        </p:nvGrpSpPr>
        <p:grpSpPr>
          <a:xfrm>
            <a:off x="4516697" y="5994402"/>
            <a:ext cx="3164091" cy="341085"/>
            <a:chOff x="4506649" y="5994402"/>
            <a:chExt cx="3164091" cy="341085"/>
          </a:xfrm>
        </p:grpSpPr>
        <p:sp>
          <p:nvSpPr>
            <p:cNvPr id="92" name="Rounded Rectangle 91"/>
            <p:cNvSpPr/>
            <p:nvPr/>
          </p:nvSpPr>
          <p:spPr bwMode="auto">
            <a:xfrm>
              <a:off x="6654740" y="6001658"/>
              <a:ext cx="1016000" cy="333829"/>
            </a:xfrm>
            <a:prstGeom prst="roundRect">
              <a:avLst/>
            </a:prstGeom>
            <a:solidFill>
              <a:srgbClr val="CC66FF">
                <a:alpha val="38000"/>
              </a:srgbClr>
            </a:solidFill>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P1_initial</a:t>
              </a:r>
            </a:p>
          </p:txBody>
        </p:sp>
        <p:sp>
          <p:nvSpPr>
            <p:cNvPr id="100" name="Rounded Rectangle 99"/>
            <p:cNvSpPr/>
            <p:nvPr/>
          </p:nvSpPr>
          <p:spPr bwMode="auto">
            <a:xfrm>
              <a:off x="5573433" y="5994402"/>
              <a:ext cx="1016000" cy="333829"/>
            </a:xfrm>
            <a:prstGeom prst="roundRect">
              <a:avLst/>
            </a:prstGeom>
            <a:solidFill>
              <a:srgbClr val="FF6600">
                <a:alpha val="58824"/>
              </a:srgbClr>
            </a:solidFill>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P1_Cfg4</a:t>
              </a:r>
            </a:p>
          </p:txBody>
        </p:sp>
        <p:sp>
          <p:nvSpPr>
            <p:cNvPr id="101" name="Rounded Rectangle 100"/>
            <p:cNvSpPr/>
            <p:nvPr/>
          </p:nvSpPr>
          <p:spPr bwMode="auto">
            <a:xfrm>
              <a:off x="4506649" y="6001652"/>
              <a:ext cx="1016000" cy="333829"/>
            </a:xfrm>
            <a:prstGeom prst="roundRect">
              <a:avLst/>
            </a:prstGeom>
            <a:solidFill>
              <a:srgbClr val="FFFF66">
                <a:alpha val="42000"/>
              </a:srgbClr>
            </a:solidFill>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P1_Cfg3</a:t>
              </a:r>
            </a:p>
          </p:txBody>
        </p:sp>
      </p:grpSp>
      <p:sp>
        <p:nvSpPr>
          <p:cNvPr id="102" name="TextBox 101"/>
          <p:cNvSpPr txBox="1"/>
          <p:nvPr/>
        </p:nvSpPr>
        <p:spPr>
          <a:xfrm>
            <a:off x="5558870" y="5043158"/>
            <a:ext cx="3635827" cy="338554"/>
          </a:xfrm>
          <a:prstGeom prst="rect">
            <a:avLst/>
          </a:prstGeom>
          <a:noFill/>
        </p:spPr>
        <p:txBody>
          <a:bodyPr wrap="square" rtlCol="0">
            <a:spAutoFit/>
          </a:bodyPr>
          <a:lstStyle/>
          <a:p>
            <a:pPr algn="r"/>
            <a:r>
              <a:rPr lang="en-US" sz="1600" dirty="0" smtClean="0">
                <a:latin typeface="Trebuchet MS" pitchFamily="34" charset="0"/>
              </a:rPr>
              <a:t>P0 &amp; P1 both start size adjustment</a:t>
            </a:r>
            <a:endParaRPr lang="en-US" sz="1600" dirty="0">
              <a:latin typeface="Trebuchet MS" pitchFamily="34" charset="0"/>
            </a:endParaRPr>
          </a:p>
        </p:txBody>
      </p:sp>
      <p:grpSp>
        <p:nvGrpSpPr>
          <p:cNvPr id="104" name="Group 103"/>
          <p:cNvGrpSpPr/>
          <p:nvPr/>
        </p:nvGrpSpPr>
        <p:grpSpPr>
          <a:xfrm>
            <a:off x="4628516" y="4039134"/>
            <a:ext cx="931635" cy="533619"/>
            <a:chOff x="7329714" y="5402729"/>
            <a:chExt cx="931635" cy="620701"/>
          </a:xfrm>
        </p:grpSpPr>
        <p:sp>
          <p:nvSpPr>
            <p:cNvPr id="105" name="AutoShape 792"/>
            <p:cNvSpPr>
              <a:spLocks noChangeArrowheads="1"/>
            </p:cNvSpPr>
            <p:nvPr/>
          </p:nvSpPr>
          <p:spPr bwMode="auto">
            <a:xfrm>
              <a:off x="7329714" y="5402729"/>
              <a:ext cx="931635" cy="620701"/>
            </a:xfrm>
            <a:prstGeom prst="flowChartPreparation">
              <a:avLst/>
            </a:prstGeom>
            <a:solidFill>
              <a:schemeClr val="hlink"/>
            </a:solidFill>
            <a:ln w="9525">
              <a:solidFill>
                <a:schemeClr val="tx1"/>
              </a:solidFill>
              <a:miter lim="800000"/>
              <a:headEnd/>
              <a:tailEnd/>
            </a:ln>
            <a:effectLst/>
          </p:spPr>
          <p:txBody>
            <a:bodyPr wrap="none" anchor="ctr"/>
            <a:lstStyle/>
            <a:p>
              <a:endParaRPr lang="en-US"/>
            </a:p>
          </p:txBody>
        </p:sp>
        <p:sp>
          <p:nvSpPr>
            <p:cNvPr id="106" name="Text Box 793"/>
            <p:cNvSpPr txBox="1">
              <a:spLocks noChangeArrowheads="1"/>
            </p:cNvSpPr>
            <p:nvPr/>
          </p:nvSpPr>
          <p:spPr bwMode="auto">
            <a:xfrm>
              <a:off x="7355776" y="5532903"/>
              <a:ext cx="902875" cy="429604"/>
            </a:xfrm>
            <a:prstGeom prst="rect">
              <a:avLst/>
            </a:prstGeom>
            <a:noFill/>
            <a:ln w="9525">
              <a:noFill/>
              <a:miter lim="800000"/>
              <a:headEnd/>
              <a:tailEnd/>
            </a:ln>
            <a:effectLst/>
          </p:spPr>
          <p:txBody>
            <a:bodyPr wrap="none">
              <a:spAutoFit/>
            </a:bodyPr>
            <a:lstStyle/>
            <a:p>
              <a:r>
                <a:rPr lang="en-US" sz="1800" b="1" dirty="0" smtClean="0"/>
                <a:t>WAIT?</a:t>
              </a:r>
              <a:endParaRPr lang="en-US" sz="1800" b="1" dirty="0"/>
            </a:p>
          </p:txBody>
        </p:sp>
      </p:grpSp>
      <p:sp>
        <p:nvSpPr>
          <p:cNvPr id="54" name="TextBox 53"/>
          <p:cNvSpPr txBox="1"/>
          <p:nvPr/>
        </p:nvSpPr>
        <p:spPr>
          <a:xfrm>
            <a:off x="5721614" y="3780533"/>
            <a:ext cx="3154399" cy="1077218"/>
          </a:xfrm>
          <a:prstGeom prst="rect">
            <a:avLst/>
          </a:prstGeom>
          <a:noFill/>
        </p:spPr>
        <p:txBody>
          <a:bodyPr wrap="square" rtlCol="0">
            <a:spAutoFit/>
          </a:bodyPr>
          <a:lstStyle/>
          <a:p>
            <a:r>
              <a:rPr lang="en-US" sz="1600" dirty="0" smtClean="0">
                <a:solidFill>
                  <a:srgbClr val="009999"/>
                </a:solidFill>
                <a:latin typeface="Trebuchet MS" pitchFamily="34" charset="0"/>
              </a:rPr>
              <a:t>Results showed that this coordination is critical for applications with high data sharing</a:t>
            </a:r>
            <a:endParaRPr lang="en-US" sz="1600" dirty="0">
              <a:solidFill>
                <a:srgbClr val="009999"/>
              </a:solidFill>
              <a:latin typeface="Trebuchet MS"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graphicEl>
                                              <a:dgm id="{62EAD230-E29F-43CA-8743-832D2F9DCD00}"/>
                                            </p:graphicEl>
                                          </p:spTgt>
                                        </p:tgtEl>
                                        <p:attrNameLst>
                                          <p:attrName>style.visibility</p:attrName>
                                        </p:attrNameLst>
                                      </p:cBhvr>
                                      <p:to>
                                        <p:strVal val="visible"/>
                                      </p:to>
                                    </p:set>
                                    <p:animEffect transition="in" filter="wipe(left)">
                                      <p:cBhvr>
                                        <p:cTn id="7" dur="500"/>
                                        <p:tgtEl>
                                          <p:spTgt spid="10">
                                            <p:graphicEl>
                                              <a:dgm id="{62EAD230-E29F-43CA-8743-832D2F9DCD0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graphicEl>
                                              <a:dgm id="{B05F2F50-2038-4C1D-8C14-E491E5EA9225}"/>
                                            </p:graphicEl>
                                          </p:spTgt>
                                        </p:tgtEl>
                                        <p:attrNameLst>
                                          <p:attrName>style.visibility</p:attrName>
                                        </p:attrNameLst>
                                      </p:cBhvr>
                                      <p:to>
                                        <p:strVal val="visible"/>
                                      </p:to>
                                    </p:set>
                                  </p:childTnLst>
                                </p:cTn>
                              </p:par>
                              <p:par>
                                <p:cTn id="12" presetID="22" presetClass="entr" presetSubtype="8" fill="hold" grpId="0" nodeType="withEffect">
                                  <p:stCondLst>
                                    <p:cond delay="0"/>
                                  </p:stCondLst>
                                  <p:childTnLst>
                                    <p:set>
                                      <p:cBhvr>
                                        <p:cTn id="13" dur="1" fill="hold">
                                          <p:stCondLst>
                                            <p:cond delay="0"/>
                                          </p:stCondLst>
                                        </p:cTn>
                                        <p:tgtEl>
                                          <p:spTgt spid="10">
                                            <p:graphicEl>
                                              <a:dgm id="{697EF8C0-4FA3-49A2-9662-C0388C7CB7DC}"/>
                                            </p:graphicEl>
                                          </p:spTgt>
                                        </p:tgtEl>
                                        <p:attrNameLst>
                                          <p:attrName>style.visibility</p:attrName>
                                        </p:attrNameLst>
                                      </p:cBhvr>
                                      <p:to>
                                        <p:strVal val="visible"/>
                                      </p:to>
                                    </p:set>
                                    <p:animEffect transition="in" filter="wipe(left)">
                                      <p:cBhvr>
                                        <p:cTn id="14" dur="500"/>
                                        <p:tgtEl>
                                          <p:spTgt spid="10">
                                            <p:graphicEl>
                                              <a:dgm id="{697EF8C0-4FA3-49A2-9662-C0388C7CB7DC}"/>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graphicEl>
                                              <a:dgm id="{26CA299C-D62B-489C-8C9E-0AD120B540F2}"/>
                                            </p:graphicEl>
                                          </p:spTgt>
                                        </p:tgtEl>
                                        <p:attrNameLst>
                                          <p:attrName>style.visibility</p:attrName>
                                        </p:attrNameLst>
                                      </p:cBhvr>
                                      <p:to>
                                        <p:strVal val="visible"/>
                                      </p:to>
                                    </p:set>
                                  </p:childTnLst>
                                </p:cTn>
                              </p:par>
                              <p:par>
                                <p:cTn id="19" presetID="22" presetClass="entr" presetSubtype="8" fill="hold" grpId="0" nodeType="withEffect">
                                  <p:stCondLst>
                                    <p:cond delay="0"/>
                                  </p:stCondLst>
                                  <p:childTnLst>
                                    <p:set>
                                      <p:cBhvr>
                                        <p:cTn id="20" dur="1" fill="hold">
                                          <p:stCondLst>
                                            <p:cond delay="0"/>
                                          </p:stCondLst>
                                        </p:cTn>
                                        <p:tgtEl>
                                          <p:spTgt spid="10">
                                            <p:graphicEl>
                                              <a:dgm id="{0A81AB98-0891-48B6-8F01-DD68BAB2B3D0}"/>
                                            </p:graphicEl>
                                          </p:spTgt>
                                        </p:tgtEl>
                                        <p:attrNameLst>
                                          <p:attrName>style.visibility</p:attrName>
                                        </p:attrNameLst>
                                      </p:cBhvr>
                                      <p:to>
                                        <p:strVal val="visible"/>
                                      </p:to>
                                    </p:set>
                                    <p:animEffect transition="in" filter="wipe(left)">
                                      <p:cBhvr>
                                        <p:cTn id="21" dur="500"/>
                                        <p:tgtEl>
                                          <p:spTgt spid="10">
                                            <p:graphicEl>
                                              <a:dgm id="{0A81AB98-0891-48B6-8F01-DD68BAB2B3D0}"/>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dissolve">
                                      <p:cBhvr>
                                        <p:cTn id="26" dur="500"/>
                                        <p:tgtEl>
                                          <p:spTgt spid="32"/>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dissolve">
                                      <p:cBhvr>
                                        <p:cTn id="29" dur="500"/>
                                        <p:tgtEl>
                                          <p:spTgt spid="36"/>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dissolve">
                                      <p:cBhvr>
                                        <p:cTn id="33" dur="1000"/>
                                        <p:tgtEl>
                                          <p:spTgt spid="34"/>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dissolve">
                                      <p:cBhvr>
                                        <p:cTn id="36" dur="1000"/>
                                        <p:tgtEl>
                                          <p:spTgt spid="37"/>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slide(fromBottom)">
                                      <p:cBhvr>
                                        <p:cTn id="41" dur="500"/>
                                        <p:tgtEl>
                                          <p:spTgt spid="39"/>
                                        </p:tgtEl>
                                      </p:cBhvr>
                                    </p:animEffect>
                                  </p:childTnLst>
                                </p:cTn>
                              </p:par>
                            </p:childTnLst>
                          </p:cTn>
                        </p:par>
                        <p:par>
                          <p:cTn id="42" fill="hold">
                            <p:stCondLst>
                              <p:cond delay="500"/>
                            </p:stCondLst>
                            <p:childTnLst>
                              <p:par>
                                <p:cTn id="43" presetID="12" presetClass="entr" presetSubtype="4" fill="hold" grpId="0" nodeType="after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slide(fromBottom)">
                                      <p:cBhvr>
                                        <p:cTn id="45" dur="500"/>
                                        <p:tgtEl>
                                          <p:spTgt spid="38"/>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dissolve">
                                      <p:cBhvr>
                                        <p:cTn id="50" dur="500"/>
                                        <p:tgtEl>
                                          <p:spTgt spid="46"/>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dissolve">
                                      <p:cBhvr>
                                        <p:cTn id="53" dur="500"/>
                                        <p:tgtEl>
                                          <p:spTgt spid="47"/>
                                        </p:tgtEl>
                                      </p:cBhvr>
                                    </p:animEffect>
                                  </p:childTnLst>
                                </p:cTn>
                              </p:par>
                            </p:childTnLst>
                          </p:cTn>
                        </p:par>
                        <p:par>
                          <p:cTn id="54" fill="hold">
                            <p:stCondLst>
                              <p:cond delay="500"/>
                            </p:stCondLst>
                            <p:childTnLst>
                              <p:par>
                                <p:cTn id="55" presetID="9" presetClass="entr" presetSubtype="0" fill="hold" grpId="0" nodeType="after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dissolve">
                                      <p:cBhvr>
                                        <p:cTn id="57" dur="500"/>
                                        <p:tgtEl>
                                          <p:spTgt spid="48"/>
                                        </p:tgtEl>
                                      </p:cBhvr>
                                    </p:animEffect>
                                  </p:childTnLst>
                                </p:cTn>
                              </p:par>
                              <p:par>
                                <p:cTn id="58" presetID="22" presetClass="entr" presetSubtype="4" fill="hold" nodeType="withEffect">
                                  <p:stCondLst>
                                    <p:cond delay="0"/>
                                  </p:stCondLst>
                                  <p:childTnLst>
                                    <p:set>
                                      <p:cBhvr>
                                        <p:cTn id="59" dur="1" fill="hold">
                                          <p:stCondLst>
                                            <p:cond delay="0"/>
                                          </p:stCondLst>
                                        </p:cTn>
                                        <p:tgtEl>
                                          <p:spTgt spid="44"/>
                                        </p:tgtEl>
                                        <p:attrNameLst>
                                          <p:attrName>style.visibility</p:attrName>
                                        </p:attrNameLst>
                                      </p:cBhvr>
                                      <p:to>
                                        <p:strVal val="visible"/>
                                      </p:to>
                                    </p:set>
                                    <p:animEffect transition="in" filter="wipe(down)">
                                      <p:cBhvr>
                                        <p:cTn id="60" dur="1000"/>
                                        <p:tgtEl>
                                          <p:spTgt spid="44"/>
                                        </p:tgtEl>
                                      </p:cBhvr>
                                    </p:animEffect>
                                  </p:childTnLst>
                                </p:cTn>
                              </p:par>
                            </p:childTnLst>
                          </p:cTn>
                        </p:par>
                        <p:par>
                          <p:cTn id="61" fill="hold">
                            <p:stCondLst>
                              <p:cond delay="1500"/>
                            </p:stCondLst>
                            <p:childTnLst>
                              <p:par>
                                <p:cTn id="62" presetID="22" presetClass="entr" presetSubtype="8" fill="hold" grpId="0" nodeType="afterEffect">
                                  <p:stCondLst>
                                    <p:cond delay="0"/>
                                  </p:stCondLst>
                                  <p:childTnLst>
                                    <p:set>
                                      <p:cBhvr>
                                        <p:cTn id="63" dur="1" fill="hold">
                                          <p:stCondLst>
                                            <p:cond delay="0"/>
                                          </p:stCondLst>
                                        </p:cTn>
                                        <p:tgtEl>
                                          <p:spTgt spid="93"/>
                                        </p:tgtEl>
                                        <p:attrNameLst>
                                          <p:attrName>style.visibility</p:attrName>
                                        </p:attrNameLst>
                                      </p:cBhvr>
                                      <p:to>
                                        <p:strVal val="visible"/>
                                      </p:to>
                                    </p:set>
                                    <p:animEffect transition="in" filter="wipe(left)">
                                      <p:cBhvr>
                                        <p:cTn id="64" dur="500"/>
                                        <p:tgtEl>
                                          <p:spTgt spid="93"/>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94"/>
                                        </p:tgtEl>
                                        <p:attrNameLst>
                                          <p:attrName>style.visibility</p:attrName>
                                        </p:attrNameLst>
                                      </p:cBhvr>
                                      <p:to>
                                        <p:strVal val="visible"/>
                                      </p:to>
                                    </p:set>
                                    <p:animEffect transition="in" filter="wipe(left)">
                                      <p:cBhvr>
                                        <p:cTn id="67" dur="500"/>
                                        <p:tgtEl>
                                          <p:spTgt spid="94"/>
                                        </p:tgtEl>
                                      </p:cBhvr>
                                    </p:animEffect>
                                  </p:childTnLst>
                                </p:cTn>
                              </p:par>
                            </p:childTnLst>
                          </p:cTn>
                        </p:par>
                        <p:par>
                          <p:cTn id="68" fill="hold">
                            <p:stCondLst>
                              <p:cond delay="2000"/>
                            </p:stCondLst>
                            <p:childTnLst>
                              <p:par>
                                <p:cTn id="69" presetID="22" presetClass="entr" presetSubtype="8" fill="hold" grpId="0" nodeType="afterEffect">
                                  <p:stCondLst>
                                    <p:cond delay="0"/>
                                  </p:stCondLst>
                                  <p:childTnLst>
                                    <p:set>
                                      <p:cBhvr>
                                        <p:cTn id="70" dur="1" fill="hold">
                                          <p:stCondLst>
                                            <p:cond delay="0"/>
                                          </p:stCondLst>
                                        </p:cTn>
                                        <p:tgtEl>
                                          <p:spTgt spid="96"/>
                                        </p:tgtEl>
                                        <p:attrNameLst>
                                          <p:attrName>style.visibility</p:attrName>
                                        </p:attrNameLst>
                                      </p:cBhvr>
                                      <p:to>
                                        <p:strVal val="visible"/>
                                      </p:to>
                                    </p:set>
                                    <p:animEffect transition="in" filter="wipe(left)">
                                      <p:cBhvr>
                                        <p:cTn id="71" dur="500"/>
                                        <p:tgtEl>
                                          <p:spTgt spid="96"/>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95"/>
                                        </p:tgtEl>
                                        <p:attrNameLst>
                                          <p:attrName>style.visibility</p:attrName>
                                        </p:attrNameLst>
                                      </p:cBhvr>
                                      <p:to>
                                        <p:strVal val="visible"/>
                                      </p:to>
                                    </p:set>
                                    <p:animEffect transition="in" filter="wipe(left)">
                                      <p:cBhvr>
                                        <p:cTn id="74" dur="500"/>
                                        <p:tgtEl>
                                          <p:spTgt spid="95"/>
                                        </p:tgtEl>
                                      </p:cBhvr>
                                    </p:animEffect>
                                  </p:childTnLst>
                                </p:cTn>
                              </p:par>
                            </p:childTnLst>
                          </p:cTn>
                        </p:par>
                        <p:par>
                          <p:cTn id="75" fill="hold">
                            <p:stCondLst>
                              <p:cond delay="2500"/>
                            </p:stCondLst>
                            <p:childTnLst>
                              <p:par>
                                <p:cTn id="76" presetID="22" presetClass="entr" presetSubtype="8" fill="hold" grpId="0" nodeType="afterEffect">
                                  <p:stCondLst>
                                    <p:cond delay="0"/>
                                  </p:stCondLst>
                                  <p:childTnLst>
                                    <p:set>
                                      <p:cBhvr>
                                        <p:cTn id="77" dur="1" fill="hold">
                                          <p:stCondLst>
                                            <p:cond delay="0"/>
                                          </p:stCondLst>
                                        </p:cTn>
                                        <p:tgtEl>
                                          <p:spTgt spid="91"/>
                                        </p:tgtEl>
                                        <p:attrNameLst>
                                          <p:attrName>style.visibility</p:attrName>
                                        </p:attrNameLst>
                                      </p:cBhvr>
                                      <p:to>
                                        <p:strVal val="visible"/>
                                      </p:to>
                                    </p:set>
                                    <p:animEffect transition="in" filter="wipe(left)">
                                      <p:cBhvr>
                                        <p:cTn id="78" dur="500"/>
                                        <p:tgtEl>
                                          <p:spTgt spid="91"/>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97"/>
                                        </p:tgtEl>
                                        <p:attrNameLst>
                                          <p:attrName>style.visibility</p:attrName>
                                        </p:attrNameLst>
                                      </p:cBhvr>
                                      <p:to>
                                        <p:strVal val="visible"/>
                                      </p:to>
                                    </p:set>
                                    <p:animEffect transition="in" filter="wipe(left)">
                                      <p:cBhvr>
                                        <p:cTn id="81" dur="500"/>
                                        <p:tgtEl>
                                          <p:spTgt spid="97"/>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99"/>
                                        </p:tgtEl>
                                        <p:attrNameLst>
                                          <p:attrName>style.visibility</p:attrName>
                                        </p:attrNameLst>
                                      </p:cBhvr>
                                      <p:to>
                                        <p:strVal val="visible"/>
                                      </p:to>
                                    </p:set>
                                    <p:animEffect transition="in" filter="wipe(left)">
                                      <p:cBhvr>
                                        <p:cTn id="86" dur="500"/>
                                        <p:tgtEl>
                                          <p:spTgt spid="99"/>
                                        </p:tgtEl>
                                      </p:cBhvr>
                                    </p:animEffect>
                                  </p:childTnLst>
                                </p:cTn>
                              </p:par>
                              <p:par>
                                <p:cTn id="87" presetID="22" presetClass="entr" presetSubtype="8" fill="hold" nodeType="withEffect">
                                  <p:stCondLst>
                                    <p:cond delay="0"/>
                                  </p:stCondLst>
                                  <p:childTnLst>
                                    <p:set>
                                      <p:cBhvr>
                                        <p:cTn id="88" dur="1" fill="hold">
                                          <p:stCondLst>
                                            <p:cond delay="0"/>
                                          </p:stCondLst>
                                        </p:cTn>
                                        <p:tgtEl>
                                          <p:spTgt spid="103"/>
                                        </p:tgtEl>
                                        <p:attrNameLst>
                                          <p:attrName>style.visibility</p:attrName>
                                        </p:attrNameLst>
                                      </p:cBhvr>
                                      <p:to>
                                        <p:strVal val="visible"/>
                                      </p:to>
                                    </p:set>
                                    <p:animEffect transition="in" filter="wipe(left)">
                                      <p:cBhvr>
                                        <p:cTn id="89" dur="500"/>
                                        <p:tgtEl>
                                          <p:spTgt spid="103"/>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grpId="0" nodeType="clickEffect">
                                  <p:stCondLst>
                                    <p:cond delay="0"/>
                                  </p:stCondLst>
                                  <p:childTnLst>
                                    <p:set>
                                      <p:cBhvr>
                                        <p:cTn id="93" dur="1" fill="hold">
                                          <p:stCondLst>
                                            <p:cond delay="0"/>
                                          </p:stCondLst>
                                        </p:cTn>
                                        <p:tgtEl>
                                          <p:spTgt spid="102"/>
                                        </p:tgtEl>
                                        <p:attrNameLst>
                                          <p:attrName>style.visibility</p:attrName>
                                        </p:attrNameLst>
                                      </p:cBhvr>
                                      <p:to>
                                        <p:strVal val="visible"/>
                                      </p:to>
                                    </p:set>
                                    <p:animEffect transition="in" filter="dissolve">
                                      <p:cBhvr>
                                        <p:cTn id="94" dur="500"/>
                                        <p:tgtEl>
                                          <p:spTgt spid="102"/>
                                        </p:tgtEl>
                                      </p:cBhvr>
                                    </p:animEffect>
                                  </p:childTnLst>
                                </p:cTn>
                              </p:par>
                              <p:par>
                                <p:cTn id="95" presetID="22" presetClass="entr" presetSubtype="4" fill="hold" nodeType="withEffect">
                                  <p:stCondLst>
                                    <p:cond delay="0"/>
                                  </p:stCondLst>
                                  <p:childTnLst>
                                    <p:set>
                                      <p:cBhvr>
                                        <p:cTn id="96" dur="1" fill="hold">
                                          <p:stCondLst>
                                            <p:cond delay="0"/>
                                          </p:stCondLst>
                                        </p:cTn>
                                        <p:tgtEl>
                                          <p:spTgt spid="79"/>
                                        </p:tgtEl>
                                        <p:attrNameLst>
                                          <p:attrName>style.visibility</p:attrName>
                                        </p:attrNameLst>
                                      </p:cBhvr>
                                      <p:to>
                                        <p:strVal val="visible"/>
                                      </p:to>
                                    </p:set>
                                    <p:animEffect transition="in" filter="wipe(down)">
                                      <p:cBhvr>
                                        <p:cTn id="97" dur="1000"/>
                                        <p:tgtEl>
                                          <p:spTgt spid="79"/>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nodeType="clickEffect">
                                  <p:stCondLst>
                                    <p:cond delay="0"/>
                                  </p:stCondLst>
                                  <p:childTnLst>
                                    <p:set>
                                      <p:cBhvr>
                                        <p:cTn id="101" dur="1" fill="hold">
                                          <p:stCondLst>
                                            <p:cond delay="0"/>
                                          </p:stCondLst>
                                        </p:cTn>
                                        <p:tgtEl>
                                          <p:spTgt spid="104"/>
                                        </p:tgtEl>
                                        <p:attrNameLst>
                                          <p:attrName>style.visibility</p:attrName>
                                        </p:attrNameLst>
                                      </p:cBhvr>
                                      <p:to>
                                        <p:strVal val="visible"/>
                                      </p:to>
                                    </p:set>
                                    <p:animEffect transition="in" filter="dissolve">
                                      <p:cBhvr>
                                        <p:cTn id="102" dur="500"/>
                                        <p:tgtEl>
                                          <p:spTgt spid="104"/>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54"/>
                                        </p:tgtEl>
                                        <p:attrNameLst>
                                          <p:attrName>style.visibility</p:attrName>
                                        </p:attrNameLst>
                                      </p:cBhvr>
                                      <p:to>
                                        <p:strVal val="visible"/>
                                      </p:to>
                                    </p:set>
                                    <p:animEffect transition="in" filter="dissolve">
                                      <p:cBhvr>
                                        <p:cTn id="10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P spid="36" grpId="0" animBg="1"/>
      <p:bldP spid="34" grpId="0" animBg="1"/>
      <p:bldP spid="37" grpId="0" animBg="1"/>
      <p:bldP spid="38" grpId="0"/>
      <p:bldP spid="39" grpId="0"/>
      <p:bldP spid="46" grpId="0"/>
      <p:bldP spid="47" grpId="0"/>
      <p:bldP spid="48" grpId="0"/>
      <p:bldP spid="91" grpId="0" animBg="1"/>
      <p:bldP spid="93" grpId="0" animBg="1"/>
      <p:bldP spid="94" grpId="0" animBg="1"/>
      <p:bldP spid="95" grpId="0" animBg="1"/>
      <p:bldP spid="96" grpId="0" animBg="1"/>
      <p:bldP spid="97" grpId="0" animBg="1"/>
      <p:bldP spid="99" grpId="0" animBg="1"/>
      <p:bldP spid="102" grpId="0"/>
      <p:bldP spid="54" grpId="0"/>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00315" y="449943"/>
            <a:ext cx="7772400" cy="566057"/>
          </a:xfrm>
        </p:spPr>
        <p:txBody>
          <a:bodyPr/>
          <a:lstStyle/>
          <a:p>
            <a:r>
              <a:rPr lang="en-US" sz="3200" dirty="0" smtClean="0"/>
              <a:t>CPACT- Initial Impact Ordered Tuning</a:t>
            </a:r>
            <a:endParaRPr lang="en-US" sz="3200"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23</a:t>
            </a:fld>
            <a:endParaRPr lang="en-US"/>
          </a:p>
        </p:txBody>
      </p:sp>
      <p:sp>
        <p:nvSpPr>
          <p:cNvPr id="9" name="TextBox 8"/>
          <p:cNvSpPr txBox="1"/>
          <p:nvPr/>
        </p:nvSpPr>
        <p:spPr>
          <a:xfrm>
            <a:off x="58073" y="1045032"/>
            <a:ext cx="3599543" cy="646331"/>
          </a:xfrm>
          <a:prstGeom prst="rect">
            <a:avLst/>
          </a:prstGeom>
          <a:noFill/>
        </p:spPr>
        <p:txBody>
          <a:bodyPr wrap="square" rtlCol="0">
            <a:spAutoFit/>
          </a:bodyPr>
          <a:lstStyle/>
          <a:p>
            <a:pPr algn="l"/>
            <a:r>
              <a:rPr lang="en-US" sz="1800" b="1" dirty="0" smtClean="0">
                <a:solidFill>
                  <a:srgbClr val="7030A0"/>
                </a:solidFill>
                <a:latin typeface="Trebuchet MS" pitchFamily="34" charset="0"/>
              </a:rPr>
              <a:t>For each L1 data cache: </a:t>
            </a:r>
          </a:p>
          <a:p>
            <a:pPr algn="l"/>
            <a:r>
              <a:rPr lang="en-US" sz="1800" b="1" dirty="0" smtClean="0">
                <a:solidFill>
                  <a:srgbClr val="7030A0"/>
                </a:solidFill>
                <a:latin typeface="Trebuchet MS" pitchFamily="34" charset="0"/>
              </a:rPr>
              <a:t>first tune the cache size</a:t>
            </a:r>
            <a:endParaRPr lang="en-US" sz="1800" b="1" dirty="0">
              <a:solidFill>
                <a:srgbClr val="7030A0"/>
              </a:solidFill>
              <a:latin typeface="Trebuchet MS" pitchFamily="34" charset="0"/>
            </a:endParaRPr>
          </a:p>
        </p:txBody>
      </p:sp>
      <p:sp>
        <p:nvSpPr>
          <p:cNvPr id="13" name="Text Box 20"/>
          <p:cNvSpPr txBox="1">
            <a:spLocks noChangeArrowheads="1"/>
          </p:cNvSpPr>
          <p:nvPr/>
        </p:nvSpPr>
        <p:spPr bwMode="auto">
          <a:xfrm>
            <a:off x="0" y="2008633"/>
            <a:ext cx="1233714" cy="954107"/>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latin typeface="Trebuchet MS" pitchFamily="34" charset="0"/>
              </a:rPr>
              <a:t>Start with 8KB, direct-mapped,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latin typeface="Trebuchet MS" pitchFamily="34" charset="0"/>
              </a:rPr>
              <a:t>16</a:t>
            </a:r>
            <a:r>
              <a:rPr kumimoji="0" lang="en-US" sz="1400" b="0" i="0" u="none" strike="noStrike" kern="0" cap="none" spc="0" normalizeH="0" noProof="0" dirty="0" smtClean="0">
                <a:ln>
                  <a:noFill/>
                </a:ln>
                <a:solidFill>
                  <a:sysClr val="windowText" lastClr="000000"/>
                </a:solidFill>
                <a:effectLst/>
                <a:uLnTx/>
                <a:uFillTx/>
                <a:latin typeface="Trebuchet MS" pitchFamily="34" charset="0"/>
              </a:rPr>
              <a:t> byte</a:t>
            </a:r>
            <a:endParaRPr kumimoji="0" lang="en-US" sz="1400" b="0" i="0" u="none" strike="noStrike" kern="0" cap="none" spc="0" normalizeH="0" baseline="0" noProof="0" dirty="0" smtClean="0">
              <a:ln>
                <a:noFill/>
              </a:ln>
              <a:solidFill>
                <a:sysClr val="windowText" lastClr="000000"/>
              </a:solidFill>
              <a:effectLst/>
              <a:uLnTx/>
              <a:uFillTx/>
              <a:latin typeface="Trebuchet MS" pitchFamily="34" charset="0"/>
            </a:endParaRPr>
          </a:p>
        </p:txBody>
      </p:sp>
      <p:sp>
        <p:nvSpPr>
          <p:cNvPr id="18" name="Rectangle 863"/>
          <p:cNvSpPr>
            <a:spLocks noChangeArrowheads="1"/>
          </p:cNvSpPr>
          <p:nvPr/>
        </p:nvSpPr>
        <p:spPr bwMode="auto">
          <a:xfrm>
            <a:off x="1672539" y="2153102"/>
            <a:ext cx="809397" cy="807810"/>
          </a:xfrm>
          <a:prstGeom prst="rect">
            <a:avLst/>
          </a:prstGeom>
          <a:solidFill>
            <a:srgbClr val="FFFF66"/>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9" name="Text Box 864"/>
          <p:cNvSpPr txBox="1">
            <a:spLocks noChangeArrowheads="1"/>
          </p:cNvSpPr>
          <p:nvPr/>
        </p:nvSpPr>
        <p:spPr bwMode="auto">
          <a:xfrm>
            <a:off x="1646232" y="2289790"/>
            <a:ext cx="852487" cy="523220"/>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latin typeface="Trebuchet MS" pitchFamily="34" charset="0"/>
              </a:rPr>
              <a:t>Current L1 </a:t>
            </a:r>
            <a:r>
              <a:rPr kumimoji="0" lang="en-US" sz="1400" b="0" i="0" u="none" strike="noStrike" kern="0" cap="none" spc="0" normalizeH="0" baseline="0" noProof="0" dirty="0" err="1" smtClean="0">
                <a:ln>
                  <a:noFill/>
                </a:ln>
                <a:solidFill>
                  <a:sysClr val="windowText" lastClr="000000"/>
                </a:solidFill>
                <a:effectLst/>
                <a:uLnTx/>
                <a:uFillTx/>
                <a:latin typeface="Trebuchet MS" pitchFamily="34" charset="0"/>
              </a:rPr>
              <a:t>cfg</a:t>
            </a:r>
            <a:endParaRPr kumimoji="0" lang="en-US" sz="1400" b="0" i="0" u="none" strike="noStrike" kern="0" cap="none" spc="0" normalizeH="0" baseline="0" noProof="0" dirty="0" smtClean="0">
              <a:ln>
                <a:noFill/>
              </a:ln>
              <a:solidFill>
                <a:sysClr val="windowText" lastClr="000000"/>
              </a:solidFill>
              <a:effectLst/>
              <a:uLnTx/>
              <a:uFillTx/>
              <a:latin typeface="Trebuchet MS" pitchFamily="34" charset="0"/>
            </a:endParaRPr>
          </a:p>
        </p:txBody>
      </p:sp>
      <p:sp>
        <p:nvSpPr>
          <p:cNvPr id="22" name="AutoShape 32"/>
          <p:cNvSpPr>
            <a:spLocks noChangeArrowheads="1"/>
          </p:cNvSpPr>
          <p:nvPr/>
        </p:nvSpPr>
        <p:spPr bwMode="auto">
          <a:xfrm>
            <a:off x="1056824" y="2404834"/>
            <a:ext cx="568779" cy="280307"/>
          </a:xfrm>
          <a:prstGeom prst="rightArrow">
            <a:avLst>
              <a:gd name="adj1" fmla="val 50000"/>
              <a:gd name="adj2" fmla="val 47279"/>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3" name="AutoShape 32"/>
          <p:cNvSpPr>
            <a:spLocks noChangeArrowheads="1"/>
          </p:cNvSpPr>
          <p:nvPr/>
        </p:nvSpPr>
        <p:spPr bwMode="auto">
          <a:xfrm>
            <a:off x="2573539" y="2397577"/>
            <a:ext cx="568779" cy="280307"/>
          </a:xfrm>
          <a:prstGeom prst="rightArrow">
            <a:avLst>
              <a:gd name="adj1" fmla="val 50000"/>
              <a:gd name="adj2" fmla="val 47279"/>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34" name="Group 33"/>
          <p:cNvGrpSpPr/>
          <p:nvPr/>
        </p:nvGrpSpPr>
        <p:grpSpPr>
          <a:xfrm>
            <a:off x="3189225" y="2145854"/>
            <a:ext cx="1658469" cy="815070"/>
            <a:chOff x="3842355" y="2073284"/>
            <a:chExt cx="1658469" cy="815070"/>
          </a:xfrm>
        </p:grpSpPr>
        <p:sp>
          <p:nvSpPr>
            <p:cNvPr id="29" name="Rectangle 863"/>
            <p:cNvSpPr>
              <a:spLocks noChangeArrowheads="1"/>
            </p:cNvSpPr>
            <p:nvPr/>
          </p:nvSpPr>
          <p:spPr bwMode="auto">
            <a:xfrm>
              <a:off x="3842355" y="2073284"/>
              <a:ext cx="809397" cy="807810"/>
            </a:xfrm>
            <a:prstGeom prst="rect">
              <a:avLst/>
            </a:prstGeom>
            <a:solidFill>
              <a:srgbClr val="FFFF66"/>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 name="Rectangle 863"/>
            <p:cNvSpPr>
              <a:spLocks noChangeArrowheads="1"/>
            </p:cNvSpPr>
            <p:nvPr/>
          </p:nvSpPr>
          <p:spPr bwMode="auto">
            <a:xfrm>
              <a:off x="4691427" y="2080544"/>
              <a:ext cx="809397" cy="807810"/>
            </a:xfrm>
            <a:prstGeom prst="rect">
              <a:avLst/>
            </a:prstGeom>
            <a:solidFill>
              <a:srgbClr val="FFFF66"/>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36" name="AutoShape 32"/>
          <p:cNvSpPr>
            <a:spLocks noChangeArrowheads="1"/>
          </p:cNvSpPr>
          <p:nvPr/>
        </p:nvSpPr>
        <p:spPr bwMode="auto">
          <a:xfrm>
            <a:off x="4932067" y="2390323"/>
            <a:ext cx="568779" cy="280307"/>
          </a:xfrm>
          <a:prstGeom prst="rightArrow">
            <a:avLst>
              <a:gd name="adj1" fmla="val 50000"/>
              <a:gd name="adj2" fmla="val 47279"/>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38" name="Group 37"/>
          <p:cNvGrpSpPr/>
          <p:nvPr/>
        </p:nvGrpSpPr>
        <p:grpSpPr>
          <a:xfrm>
            <a:off x="5544469" y="2264229"/>
            <a:ext cx="1074057" cy="508000"/>
            <a:chOff x="5863777" y="2859303"/>
            <a:chExt cx="1074057" cy="508000"/>
          </a:xfrm>
        </p:grpSpPr>
        <p:sp>
          <p:nvSpPr>
            <p:cNvPr id="35" name="Oval 34"/>
            <p:cNvSpPr/>
            <p:nvPr/>
          </p:nvSpPr>
          <p:spPr bwMode="auto">
            <a:xfrm>
              <a:off x="5863777" y="2859303"/>
              <a:ext cx="1074057" cy="508000"/>
            </a:xfrm>
            <a:prstGeom prst="ellips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7" name="TextBox 36"/>
            <p:cNvSpPr txBox="1"/>
            <p:nvPr/>
          </p:nvSpPr>
          <p:spPr>
            <a:xfrm>
              <a:off x="5994401" y="2960915"/>
              <a:ext cx="899885" cy="307777"/>
            </a:xfrm>
            <a:prstGeom prst="rect">
              <a:avLst/>
            </a:prstGeom>
            <a:noFill/>
          </p:spPr>
          <p:txBody>
            <a:bodyPr wrap="square" rtlCol="0">
              <a:spAutoFit/>
            </a:bodyPr>
            <a:lstStyle/>
            <a:p>
              <a:r>
                <a:rPr lang="en-US" sz="1400" dirty="0" smtClean="0">
                  <a:solidFill>
                    <a:srgbClr val="C00000"/>
                  </a:solidFill>
                  <a:latin typeface="Trebuchet MS" pitchFamily="34" charset="0"/>
                </a:rPr>
                <a:t>Evaluate</a:t>
              </a:r>
              <a:endParaRPr lang="en-US" sz="1400" dirty="0">
                <a:solidFill>
                  <a:srgbClr val="C00000"/>
                </a:solidFill>
                <a:latin typeface="Trebuchet MS" pitchFamily="34" charset="0"/>
              </a:endParaRPr>
            </a:p>
          </p:txBody>
        </p:sp>
      </p:grpSp>
      <p:grpSp>
        <p:nvGrpSpPr>
          <p:cNvPr id="41" name="Group 40"/>
          <p:cNvGrpSpPr/>
          <p:nvPr/>
        </p:nvGrpSpPr>
        <p:grpSpPr>
          <a:xfrm>
            <a:off x="7315199" y="2322300"/>
            <a:ext cx="1161143" cy="523220"/>
            <a:chOff x="7257143" y="2917374"/>
            <a:chExt cx="1161143" cy="523220"/>
          </a:xfrm>
        </p:grpSpPr>
        <p:sp>
          <p:nvSpPr>
            <p:cNvPr id="39" name="Rectangle 38"/>
            <p:cNvSpPr/>
            <p:nvPr/>
          </p:nvSpPr>
          <p:spPr bwMode="auto">
            <a:xfrm>
              <a:off x="7257143" y="2931886"/>
              <a:ext cx="1161143" cy="449943"/>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0" name="TextBox 39"/>
            <p:cNvSpPr txBox="1"/>
            <p:nvPr/>
          </p:nvSpPr>
          <p:spPr>
            <a:xfrm>
              <a:off x="7373257" y="2917374"/>
              <a:ext cx="943429" cy="523220"/>
            </a:xfrm>
            <a:prstGeom prst="rect">
              <a:avLst/>
            </a:prstGeom>
            <a:noFill/>
          </p:spPr>
          <p:txBody>
            <a:bodyPr wrap="square" rtlCol="0">
              <a:spAutoFit/>
            </a:bodyPr>
            <a:lstStyle/>
            <a:p>
              <a:r>
                <a:rPr lang="en-US" sz="1400" dirty="0" err="1" smtClean="0">
                  <a:latin typeface="Trebuchet MS" pitchFamily="34" charset="0"/>
                </a:rPr>
                <a:t>cmp</a:t>
              </a:r>
              <a:endParaRPr lang="en-US" sz="1400" dirty="0" smtClean="0">
                <a:latin typeface="Trebuchet MS" pitchFamily="34" charset="0"/>
              </a:endParaRPr>
            </a:p>
            <a:p>
              <a:r>
                <a:rPr lang="en-US" sz="1400" dirty="0" smtClean="0">
                  <a:latin typeface="Trebuchet MS" pitchFamily="34" charset="0"/>
                </a:rPr>
                <a:t>energy</a:t>
              </a:r>
              <a:endParaRPr lang="en-US" sz="1400" dirty="0">
                <a:latin typeface="Trebuchet MS" pitchFamily="34" charset="0"/>
              </a:endParaRPr>
            </a:p>
          </p:txBody>
        </p:sp>
      </p:grpSp>
      <p:sp>
        <p:nvSpPr>
          <p:cNvPr id="42" name="AutoShape 32"/>
          <p:cNvSpPr>
            <a:spLocks noChangeArrowheads="1"/>
          </p:cNvSpPr>
          <p:nvPr/>
        </p:nvSpPr>
        <p:spPr bwMode="auto">
          <a:xfrm>
            <a:off x="6681007" y="2397583"/>
            <a:ext cx="568779" cy="280307"/>
          </a:xfrm>
          <a:prstGeom prst="rightArrow">
            <a:avLst>
              <a:gd name="adj1" fmla="val 50000"/>
              <a:gd name="adj2" fmla="val 47279"/>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50" name="Group 49"/>
          <p:cNvGrpSpPr/>
          <p:nvPr/>
        </p:nvGrpSpPr>
        <p:grpSpPr>
          <a:xfrm>
            <a:off x="2285996" y="1879615"/>
            <a:ext cx="5217890" cy="355597"/>
            <a:chOff x="2285996" y="2474689"/>
            <a:chExt cx="5217890" cy="355597"/>
          </a:xfrm>
        </p:grpSpPr>
        <p:cxnSp>
          <p:nvCxnSpPr>
            <p:cNvPr id="44" name="Straight Connector 43"/>
            <p:cNvCxnSpPr/>
            <p:nvPr/>
          </p:nvCxnSpPr>
          <p:spPr bwMode="auto">
            <a:xfrm flipH="1" flipV="1">
              <a:off x="7503882" y="2481946"/>
              <a:ext cx="4" cy="348340"/>
            </a:xfrm>
            <a:prstGeom prst="line">
              <a:avLst/>
            </a:prstGeom>
            <a:solidFill>
              <a:schemeClr val="accent1"/>
            </a:solidFill>
            <a:ln w="19050" cap="flat" cmpd="sng" algn="ctr">
              <a:solidFill>
                <a:schemeClr val="tx1"/>
              </a:solidFill>
              <a:prstDash val="solid"/>
              <a:round/>
              <a:headEnd type="arrow" w="med" len="med"/>
              <a:tailEnd type="none" w="med" len="med"/>
            </a:ln>
            <a:effectLst/>
          </p:spPr>
        </p:cxnSp>
        <p:cxnSp>
          <p:nvCxnSpPr>
            <p:cNvPr id="46" name="Straight Connector 45"/>
            <p:cNvCxnSpPr/>
            <p:nvPr/>
          </p:nvCxnSpPr>
          <p:spPr bwMode="auto">
            <a:xfrm flipH="1">
              <a:off x="2293253" y="2496460"/>
              <a:ext cx="5196115"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47" name="Straight Connector 46"/>
            <p:cNvCxnSpPr/>
            <p:nvPr/>
          </p:nvCxnSpPr>
          <p:spPr bwMode="auto">
            <a:xfrm flipV="1">
              <a:off x="2285996" y="2474689"/>
              <a:ext cx="0" cy="203200"/>
            </a:xfrm>
            <a:prstGeom prst="line">
              <a:avLst/>
            </a:prstGeom>
            <a:solidFill>
              <a:schemeClr val="accent1"/>
            </a:solidFill>
            <a:ln w="19050" cap="flat" cmpd="sng" algn="ctr">
              <a:solidFill>
                <a:schemeClr val="tx1"/>
              </a:solidFill>
              <a:prstDash val="solid"/>
              <a:round/>
              <a:headEnd type="arrow" w="med" len="med"/>
              <a:tailEnd type="none" w="med" len="med"/>
            </a:ln>
            <a:effectLst/>
          </p:spPr>
        </p:cxnSp>
      </p:grpSp>
      <p:grpSp>
        <p:nvGrpSpPr>
          <p:cNvPr id="57" name="Group 56"/>
          <p:cNvGrpSpPr/>
          <p:nvPr/>
        </p:nvGrpSpPr>
        <p:grpSpPr>
          <a:xfrm>
            <a:off x="2075543" y="1785268"/>
            <a:ext cx="6139543" cy="478971"/>
            <a:chOff x="2075543" y="2322286"/>
            <a:chExt cx="6139543" cy="478971"/>
          </a:xfrm>
        </p:grpSpPr>
        <p:cxnSp>
          <p:nvCxnSpPr>
            <p:cNvPr id="52" name="Straight Connector 51"/>
            <p:cNvCxnSpPr/>
            <p:nvPr/>
          </p:nvCxnSpPr>
          <p:spPr bwMode="auto">
            <a:xfrm flipV="1">
              <a:off x="8215086" y="2336800"/>
              <a:ext cx="0" cy="464457"/>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54" name="Straight Connector 53"/>
            <p:cNvCxnSpPr/>
            <p:nvPr/>
          </p:nvCxnSpPr>
          <p:spPr bwMode="auto">
            <a:xfrm flipH="1">
              <a:off x="2075543" y="2322286"/>
              <a:ext cx="6139543"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56" name="Straight Connector 55"/>
            <p:cNvCxnSpPr/>
            <p:nvPr/>
          </p:nvCxnSpPr>
          <p:spPr bwMode="auto">
            <a:xfrm>
              <a:off x="2075543" y="2322286"/>
              <a:ext cx="0" cy="333828"/>
            </a:xfrm>
            <a:prstGeom prst="line">
              <a:avLst/>
            </a:prstGeom>
            <a:solidFill>
              <a:schemeClr val="accent1"/>
            </a:solidFill>
            <a:ln w="19050" cap="flat" cmpd="sng" algn="ctr">
              <a:solidFill>
                <a:schemeClr val="tx1"/>
              </a:solidFill>
              <a:prstDash val="solid"/>
              <a:round/>
              <a:headEnd type="none" w="med" len="med"/>
              <a:tailEnd type="arrow" w="med" len="med"/>
            </a:ln>
            <a:effectLst/>
          </p:spPr>
        </p:cxnSp>
      </p:grpSp>
      <p:sp>
        <p:nvSpPr>
          <p:cNvPr id="58" name="TextBox 57"/>
          <p:cNvSpPr txBox="1"/>
          <p:nvPr/>
        </p:nvSpPr>
        <p:spPr>
          <a:xfrm>
            <a:off x="6937819" y="1407895"/>
            <a:ext cx="2220695" cy="338554"/>
          </a:xfrm>
          <a:prstGeom prst="rect">
            <a:avLst/>
          </a:prstGeom>
          <a:noFill/>
        </p:spPr>
        <p:txBody>
          <a:bodyPr wrap="square" rtlCol="0">
            <a:spAutoFit/>
          </a:bodyPr>
          <a:lstStyle/>
          <a:p>
            <a:pPr algn="r"/>
            <a:r>
              <a:rPr lang="en-US" sz="1600" dirty="0" smtClean="0">
                <a:solidFill>
                  <a:srgbClr val="002060"/>
                </a:solidFill>
                <a:latin typeface="Trebuchet MS" pitchFamily="34" charset="0"/>
              </a:rPr>
              <a:t>decrease in energy</a:t>
            </a:r>
            <a:endParaRPr lang="en-US" sz="1600" dirty="0">
              <a:solidFill>
                <a:srgbClr val="002060"/>
              </a:solidFill>
              <a:latin typeface="Trebuchet MS" pitchFamily="34" charset="0"/>
            </a:endParaRPr>
          </a:p>
        </p:txBody>
      </p:sp>
      <p:sp>
        <p:nvSpPr>
          <p:cNvPr id="59" name="TextBox 58"/>
          <p:cNvSpPr txBox="1"/>
          <p:nvPr/>
        </p:nvSpPr>
        <p:spPr>
          <a:xfrm>
            <a:off x="5189414" y="2821925"/>
            <a:ext cx="2452915" cy="584775"/>
          </a:xfrm>
          <a:prstGeom prst="rect">
            <a:avLst/>
          </a:prstGeom>
          <a:noFill/>
        </p:spPr>
        <p:txBody>
          <a:bodyPr wrap="square" rtlCol="0">
            <a:spAutoFit/>
          </a:bodyPr>
          <a:lstStyle/>
          <a:p>
            <a:pPr algn="r"/>
            <a:r>
              <a:rPr lang="en-US" sz="1600" dirty="0" smtClean="0">
                <a:solidFill>
                  <a:srgbClr val="002060"/>
                </a:solidFill>
                <a:latin typeface="Trebuchet MS" pitchFamily="34" charset="0"/>
              </a:rPr>
              <a:t>increase in energy</a:t>
            </a:r>
          </a:p>
          <a:p>
            <a:pPr algn="r"/>
            <a:r>
              <a:rPr lang="en-US" sz="1600" dirty="0" smtClean="0">
                <a:solidFill>
                  <a:srgbClr val="002060"/>
                </a:solidFill>
                <a:latin typeface="Trebuchet MS" pitchFamily="34" charset="0"/>
              </a:rPr>
              <a:t>or reached largest size</a:t>
            </a:r>
            <a:endParaRPr lang="en-US" sz="1600" dirty="0">
              <a:solidFill>
                <a:srgbClr val="002060"/>
              </a:solidFill>
              <a:latin typeface="Trebuchet MS" pitchFamily="34" charset="0"/>
            </a:endParaRPr>
          </a:p>
        </p:txBody>
      </p:sp>
      <p:sp>
        <p:nvSpPr>
          <p:cNvPr id="60" name="AutoShape 32"/>
          <p:cNvSpPr>
            <a:spLocks noChangeArrowheads="1"/>
          </p:cNvSpPr>
          <p:nvPr/>
        </p:nvSpPr>
        <p:spPr bwMode="auto">
          <a:xfrm rot="5400000">
            <a:off x="7551009" y="2949982"/>
            <a:ext cx="468082" cy="250472"/>
          </a:xfrm>
          <a:prstGeom prst="rightArrow">
            <a:avLst>
              <a:gd name="adj1" fmla="val 50000"/>
              <a:gd name="adj2" fmla="val 47279"/>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98" name="Group 97"/>
          <p:cNvGrpSpPr/>
          <p:nvPr/>
        </p:nvGrpSpPr>
        <p:grpSpPr>
          <a:xfrm>
            <a:off x="6952346" y="3353502"/>
            <a:ext cx="1770741" cy="422424"/>
            <a:chOff x="6952346" y="3527670"/>
            <a:chExt cx="1770741" cy="422424"/>
          </a:xfrm>
        </p:grpSpPr>
        <p:sp>
          <p:nvSpPr>
            <p:cNvPr id="96" name="Rounded Rectangle 95"/>
            <p:cNvSpPr/>
            <p:nvPr/>
          </p:nvSpPr>
          <p:spPr>
            <a:xfrm>
              <a:off x="7024915" y="3527670"/>
              <a:ext cx="1698172" cy="420216"/>
            </a:xfrm>
            <a:prstGeom prst="roundRect">
              <a:avLst>
                <a:gd name="adj" fmla="val 10000"/>
              </a:avLst>
            </a:prstGeom>
            <a:solidFill>
              <a:srgbClr val="FF5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7" name="Rounded Rectangle 4"/>
            <p:cNvSpPr/>
            <p:nvPr/>
          </p:nvSpPr>
          <p:spPr>
            <a:xfrm>
              <a:off x="6952346" y="3554494"/>
              <a:ext cx="1756812" cy="395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r" defTabSz="1066800">
                <a:lnSpc>
                  <a:spcPct val="90000"/>
                </a:lnSpc>
                <a:spcBef>
                  <a:spcPct val="0"/>
                </a:spcBef>
                <a:spcAft>
                  <a:spcPct val="35000"/>
                </a:spcAft>
              </a:pPr>
              <a:r>
                <a:rPr lang="en-US" sz="1800" kern="1200" dirty="0" smtClean="0">
                  <a:latin typeface="Trebuchet MS" pitchFamily="34" charset="0"/>
                </a:rPr>
                <a:t>Tune line size</a:t>
              </a:r>
              <a:endParaRPr lang="en-US" sz="1800" kern="1200" dirty="0">
                <a:latin typeface="Trebuchet MS" pitchFamily="34" charset="0"/>
              </a:endParaRPr>
            </a:p>
          </p:txBody>
        </p:sp>
      </p:grpSp>
      <p:sp>
        <p:nvSpPr>
          <p:cNvPr id="99" name="AutoShape 32"/>
          <p:cNvSpPr>
            <a:spLocks noChangeArrowheads="1"/>
          </p:cNvSpPr>
          <p:nvPr/>
        </p:nvSpPr>
        <p:spPr bwMode="auto">
          <a:xfrm rot="5400000">
            <a:off x="7587286" y="3871634"/>
            <a:ext cx="431815" cy="272240"/>
          </a:xfrm>
          <a:prstGeom prst="rightArrow">
            <a:avLst>
              <a:gd name="adj1" fmla="val 50000"/>
              <a:gd name="adj2" fmla="val 47279"/>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104" name="Group 103"/>
          <p:cNvGrpSpPr/>
          <p:nvPr/>
        </p:nvGrpSpPr>
        <p:grpSpPr>
          <a:xfrm>
            <a:off x="6696572" y="4246135"/>
            <a:ext cx="2265994" cy="456502"/>
            <a:chOff x="6696572" y="4608985"/>
            <a:chExt cx="2265994" cy="456502"/>
          </a:xfrm>
        </p:grpSpPr>
        <p:sp>
          <p:nvSpPr>
            <p:cNvPr id="101" name="Rounded Rectangle 100"/>
            <p:cNvSpPr/>
            <p:nvPr/>
          </p:nvSpPr>
          <p:spPr>
            <a:xfrm>
              <a:off x="6792680" y="4608985"/>
              <a:ext cx="2169886" cy="454116"/>
            </a:xfrm>
            <a:prstGeom prst="roundRect">
              <a:avLst>
                <a:gd name="adj" fmla="val 10000"/>
              </a:avLst>
            </a:prstGeom>
            <a:solidFill>
              <a:srgbClr val="CC66F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2" name="Rounded Rectangle 4"/>
            <p:cNvSpPr/>
            <p:nvPr/>
          </p:nvSpPr>
          <p:spPr>
            <a:xfrm>
              <a:off x="6696572" y="4637973"/>
              <a:ext cx="2244815" cy="42751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r" defTabSz="1066800">
                <a:lnSpc>
                  <a:spcPct val="90000"/>
                </a:lnSpc>
                <a:spcBef>
                  <a:spcPct val="0"/>
                </a:spcBef>
                <a:spcAft>
                  <a:spcPct val="35000"/>
                </a:spcAft>
              </a:pPr>
              <a:r>
                <a:rPr lang="en-US" sz="1800" kern="1200" dirty="0" smtClean="0">
                  <a:latin typeface="Trebuchet MS" pitchFamily="34" charset="0"/>
                </a:rPr>
                <a:t>Tune associativity</a:t>
              </a:r>
              <a:endParaRPr lang="en-US" sz="1800" kern="1200" dirty="0">
                <a:latin typeface="Trebuchet MS" pitchFamily="34" charset="0"/>
              </a:endParaRPr>
            </a:p>
          </p:txBody>
        </p:sp>
      </p:grpSp>
      <p:grpSp>
        <p:nvGrpSpPr>
          <p:cNvPr id="107" name="Group 106"/>
          <p:cNvGrpSpPr/>
          <p:nvPr/>
        </p:nvGrpSpPr>
        <p:grpSpPr>
          <a:xfrm>
            <a:off x="7329714" y="5663979"/>
            <a:ext cx="931635" cy="533619"/>
            <a:chOff x="7329714" y="5402727"/>
            <a:chExt cx="931635" cy="620701"/>
          </a:xfrm>
        </p:grpSpPr>
        <p:sp>
          <p:nvSpPr>
            <p:cNvPr id="105" name="AutoShape 792"/>
            <p:cNvSpPr>
              <a:spLocks noChangeArrowheads="1"/>
            </p:cNvSpPr>
            <p:nvPr/>
          </p:nvSpPr>
          <p:spPr bwMode="auto">
            <a:xfrm>
              <a:off x="7329714" y="5402727"/>
              <a:ext cx="931635" cy="620701"/>
            </a:xfrm>
            <a:prstGeom prst="flowChartPreparation">
              <a:avLst/>
            </a:prstGeom>
            <a:solidFill>
              <a:schemeClr val="hlink"/>
            </a:solidFill>
            <a:ln w="9525">
              <a:solidFill>
                <a:schemeClr val="tx1"/>
              </a:solidFill>
              <a:miter lim="800000"/>
              <a:headEnd/>
              <a:tailEnd/>
            </a:ln>
            <a:effectLst/>
          </p:spPr>
          <p:txBody>
            <a:bodyPr wrap="none" anchor="ctr"/>
            <a:lstStyle/>
            <a:p>
              <a:endParaRPr lang="en-US"/>
            </a:p>
          </p:txBody>
        </p:sp>
        <p:sp>
          <p:nvSpPr>
            <p:cNvPr id="106" name="Text Box 793"/>
            <p:cNvSpPr txBox="1">
              <a:spLocks noChangeArrowheads="1"/>
            </p:cNvSpPr>
            <p:nvPr/>
          </p:nvSpPr>
          <p:spPr bwMode="auto">
            <a:xfrm>
              <a:off x="7355776" y="5532903"/>
              <a:ext cx="902875" cy="429604"/>
            </a:xfrm>
            <a:prstGeom prst="rect">
              <a:avLst/>
            </a:prstGeom>
            <a:noFill/>
            <a:ln w="9525">
              <a:noFill/>
              <a:miter lim="800000"/>
              <a:headEnd/>
              <a:tailEnd/>
            </a:ln>
            <a:effectLst/>
          </p:spPr>
          <p:txBody>
            <a:bodyPr wrap="none">
              <a:spAutoFit/>
            </a:bodyPr>
            <a:lstStyle/>
            <a:p>
              <a:r>
                <a:rPr lang="en-US" sz="1800" b="1" dirty="0" smtClean="0"/>
                <a:t>WAIT?</a:t>
              </a:r>
              <a:endParaRPr lang="en-US" sz="1800" b="1" dirty="0"/>
            </a:p>
          </p:txBody>
        </p:sp>
      </p:grpSp>
      <p:sp>
        <p:nvSpPr>
          <p:cNvPr id="108" name="TextBox 107"/>
          <p:cNvSpPr txBox="1"/>
          <p:nvPr/>
        </p:nvSpPr>
        <p:spPr>
          <a:xfrm>
            <a:off x="725714" y="4063996"/>
            <a:ext cx="4136571" cy="646331"/>
          </a:xfrm>
          <a:prstGeom prst="rect">
            <a:avLst/>
          </a:prstGeom>
          <a:noFill/>
        </p:spPr>
        <p:txBody>
          <a:bodyPr wrap="square" rtlCol="0">
            <a:spAutoFit/>
          </a:bodyPr>
          <a:lstStyle/>
          <a:p>
            <a:r>
              <a:rPr lang="en-US" sz="1800" dirty="0" smtClean="0">
                <a:solidFill>
                  <a:srgbClr val="7030A0"/>
                </a:solidFill>
                <a:latin typeface="Trebuchet MS" pitchFamily="34" charset="0"/>
              </a:rPr>
              <a:t>Equivalent to applying single-core L1 cache tuning heuristic on each core</a:t>
            </a:r>
            <a:endParaRPr lang="en-US" sz="1800" dirty="0">
              <a:solidFill>
                <a:srgbClr val="7030A0"/>
              </a:solidFill>
              <a:latin typeface="Trebuchet MS" pitchFamily="34" charset="0"/>
            </a:endParaRPr>
          </a:p>
        </p:txBody>
      </p:sp>
      <p:sp>
        <p:nvSpPr>
          <p:cNvPr id="109" name="TextBox 108"/>
          <p:cNvSpPr txBox="1"/>
          <p:nvPr/>
        </p:nvSpPr>
        <p:spPr>
          <a:xfrm>
            <a:off x="645887" y="5159825"/>
            <a:ext cx="4136571" cy="400110"/>
          </a:xfrm>
          <a:prstGeom prst="rect">
            <a:avLst/>
          </a:prstGeom>
          <a:noFill/>
        </p:spPr>
        <p:txBody>
          <a:bodyPr wrap="square" rtlCol="0">
            <a:spAutoFit/>
          </a:bodyPr>
          <a:lstStyle/>
          <a:p>
            <a:r>
              <a:rPr lang="en-US" sz="2000" dirty="0" smtClean="0">
                <a:solidFill>
                  <a:srgbClr val="C00000"/>
                </a:solidFill>
                <a:latin typeface="Trebuchet MS" pitchFamily="34" charset="0"/>
              </a:rPr>
              <a:t>Only 1</a:t>
            </a:r>
            <a:r>
              <a:rPr lang="en-US" sz="2000" b="1" dirty="0" smtClean="0">
                <a:solidFill>
                  <a:srgbClr val="C00000"/>
                </a:solidFill>
                <a:latin typeface="Trebuchet MS" pitchFamily="34" charset="0"/>
              </a:rPr>
              <a:t>%</a:t>
            </a:r>
            <a:r>
              <a:rPr lang="en-US" sz="2000" dirty="0" smtClean="0">
                <a:solidFill>
                  <a:srgbClr val="C00000"/>
                </a:solidFill>
                <a:latin typeface="Trebuchet MS" pitchFamily="34" charset="0"/>
              </a:rPr>
              <a:t> average energy savings</a:t>
            </a:r>
            <a:endParaRPr lang="en-US" sz="2000" dirty="0">
              <a:solidFill>
                <a:srgbClr val="C00000"/>
              </a:solidFill>
              <a:latin typeface="Trebuchet MS" pitchFamily="34" charset="0"/>
            </a:endParaRPr>
          </a:p>
        </p:txBody>
      </p:sp>
      <p:grpSp>
        <p:nvGrpSpPr>
          <p:cNvPr id="113" name="Group 112"/>
          <p:cNvGrpSpPr/>
          <p:nvPr/>
        </p:nvGrpSpPr>
        <p:grpSpPr>
          <a:xfrm>
            <a:off x="7199087" y="4732363"/>
            <a:ext cx="1248228" cy="826608"/>
            <a:chOff x="3178629" y="5675792"/>
            <a:chExt cx="1248228" cy="826608"/>
          </a:xfrm>
        </p:grpSpPr>
        <p:sp>
          <p:nvSpPr>
            <p:cNvPr id="111" name="Rounded Rectangle 110"/>
            <p:cNvSpPr/>
            <p:nvPr/>
          </p:nvSpPr>
          <p:spPr>
            <a:xfrm>
              <a:off x="3231570" y="5675792"/>
              <a:ext cx="1195287" cy="822288"/>
            </a:xfrm>
            <a:prstGeom prst="roundRect">
              <a:avLst>
                <a:gd name="adj" fmla="val 10000"/>
              </a:avLst>
            </a:prstGeom>
            <a:solidFill>
              <a:srgbClr val="0070C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2" name="Rounded Rectangle 4"/>
            <p:cNvSpPr/>
            <p:nvPr/>
          </p:nvSpPr>
          <p:spPr>
            <a:xfrm>
              <a:off x="3178629" y="5728282"/>
              <a:ext cx="1236561" cy="7741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r" defTabSz="1066800">
                <a:lnSpc>
                  <a:spcPct val="90000"/>
                </a:lnSpc>
                <a:spcBef>
                  <a:spcPct val="0"/>
                </a:spcBef>
                <a:spcAft>
                  <a:spcPct val="35000"/>
                </a:spcAft>
              </a:pPr>
              <a:r>
                <a:rPr lang="en-US" sz="1800" kern="1200" dirty="0" smtClean="0">
                  <a:latin typeface="Trebuchet MS" pitchFamily="34" charset="0"/>
                </a:rPr>
                <a:t>Initial </a:t>
              </a:r>
              <a:r>
                <a:rPr lang="en-US" sz="1800" kern="1200" dirty="0" err="1" smtClean="0">
                  <a:latin typeface="Trebuchet MS" pitchFamily="34" charset="0"/>
                </a:rPr>
                <a:t>Cfg</a:t>
              </a:r>
              <a:endParaRPr lang="en-US" sz="1800" kern="1200" dirty="0">
                <a:latin typeface="Trebuchet MS"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22" presetClass="entr" presetSubtype="8"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left)">
                                      <p:cBhvr>
                                        <p:cTn id="21" dur="500"/>
                                        <p:tgtEl>
                                          <p:spTgt spid="18"/>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wipe(left)">
                                      <p:cBhvr>
                                        <p:cTn id="24" dur="5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22" presetClass="entr" presetSubtype="8" fill="hold"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500"/>
                                        <p:tgtEl>
                                          <p:spTgt spid="34"/>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6"/>
                                        </p:tgtEl>
                                        <p:attrNameLst>
                                          <p:attrName>style.visibility</p:attrName>
                                        </p:attrNameLst>
                                      </p:cBhvr>
                                      <p:to>
                                        <p:strVal val="visible"/>
                                      </p:to>
                                    </p:set>
                                  </p:childTnLst>
                                </p:cTn>
                              </p:par>
                              <p:par>
                                <p:cTn id="36" presetID="22" presetClass="entr" presetSubtype="8" fill="hold" nodeType="with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wipe(left)">
                                      <p:cBhvr>
                                        <p:cTn id="38" dur="500"/>
                                        <p:tgtEl>
                                          <p:spTgt spid="3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par>
                                <p:cTn id="43" presetID="22" presetClass="entr" presetSubtype="8" fill="hold" nodeType="with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wipe(left)">
                                      <p:cBhvr>
                                        <p:cTn id="45" dur="500"/>
                                        <p:tgtEl>
                                          <p:spTgt spid="41"/>
                                        </p:tgtEl>
                                      </p:cBhvr>
                                    </p:animEffect>
                                  </p:childTnLst>
                                </p:cTn>
                              </p:par>
                              <p:par>
                                <p:cTn id="46" presetID="9" presetClass="entr" presetSubtype="0" fill="hold" nodeType="with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dissolve">
                                      <p:cBhvr>
                                        <p:cTn id="48" dur="500"/>
                                        <p:tgtEl>
                                          <p:spTgt spid="50"/>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nodeType="click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wipe(right)">
                                      <p:cBhvr>
                                        <p:cTn id="53" dur="500"/>
                                        <p:tgtEl>
                                          <p:spTgt spid="57"/>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58"/>
                                        </p:tgtEl>
                                        <p:attrNameLst>
                                          <p:attrName>style.visibility</p:attrName>
                                        </p:attrNameLst>
                                      </p:cBhvr>
                                      <p:to>
                                        <p:strVal val="visible"/>
                                      </p:to>
                                    </p:set>
                                    <p:animEffect transition="in" filter="dissolve">
                                      <p:cBhvr>
                                        <p:cTn id="56" dur="500"/>
                                        <p:tgtEl>
                                          <p:spTgt spid="58"/>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mph" presetSubtype="2" fill="hold" nodeType="clickEffect">
                                  <p:stCondLst>
                                    <p:cond delay="0"/>
                                  </p:stCondLst>
                                  <p:childTnLst>
                                    <p:animClr clrSpc="rgb" dir="cw">
                                      <p:cBhvr>
                                        <p:cTn id="60" dur="1000" fill="hold"/>
                                        <p:tgtEl>
                                          <p:spTgt spid="18"/>
                                        </p:tgtEl>
                                        <p:attrNameLst>
                                          <p:attrName>fillcolor</p:attrName>
                                        </p:attrNameLst>
                                      </p:cBhvr>
                                      <p:to>
                                        <a:schemeClr val="folHlink"/>
                                      </p:to>
                                    </p:animClr>
                                    <p:set>
                                      <p:cBhvr>
                                        <p:cTn id="61" dur="1000" fill="hold"/>
                                        <p:tgtEl>
                                          <p:spTgt spid="18"/>
                                        </p:tgtEl>
                                        <p:attrNameLst>
                                          <p:attrName>fill.type</p:attrName>
                                        </p:attrNameLst>
                                      </p:cBhvr>
                                      <p:to>
                                        <p:strVal val="solid"/>
                                      </p:to>
                                    </p:set>
                                    <p:set>
                                      <p:cBhvr>
                                        <p:cTn id="62" dur="1000" fill="hold"/>
                                        <p:tgtEl>
                                          <p:spTgt spid="18"/>
                                        </p:tgtEl>
                                        <p:attrNameLst>
                                          <p:attrName>fill.on</p:attrName>
                                        </p:attrNameLst>
                                      </p:cBhvr>
                                      <p:to>
                                        <p:strVal val="true"/>
                                      </p:to>
                                    </p:se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dissolve">
                                      <p:cBhvr>
                                        <p:cTn id="67" dur="500"/>
                                        <p:tgtEl>
                                          <p:spTgt spid="59"/>
                                        </p:tgtEl>
                                      </p:cBhvr>
                                    </p:animEffect>
                                  </p:childTnLst>
                                </p:cTn>
                              </p:par>
                              <p:par>
                                <p:cTn id="68" presetID="22" presetClass="entr" presetSubtype="1" fill="hold" grpId="0" nodeType="withEffect">
                                  <p:stCondLst>
                                    <p:cond delay="0"/>
                                  </p:stCondLst>
                                  <p:childTnLst>
                                    <p:set>
                                      <p:cBhvr>
                                        <p:cTn id="69" dur="1" fill="hold">
                                          <p:stCondLst>
                                            <p:cond delay="0"/>
                                          </p:stCondLst>
                                        </p:cTn>
                                        <p:tgtEl>
                                          <p:spTgt spid="60"/>
                                        </p:tgtEl>
                                        <p:attrNameLst>
                                          <p:attrName>style.visibility</p:attrName>
                                        </p:attrNameLst>
                                      </p:cBhvr>
                                      <p:to>
                                        <p:strVal val="visible"/>
                                      </p:to>
                                    </p:set>
                                    <p:animEffect transition="in" filter="wipe(up)">
                                      <p:cBhvr>
                                        <p:cTn id="70" dur="500"/>
                                        <p:tgtEl>
                                          <p:spTgt spid="60"/>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1" fill="hold" nodeType="clickEffect">
                                  <p:stCondLst>
                                    <p:cond delay="0"/>
                                  </p:stCondLst>
                                  <p:childTnLst>
                                    <p:set>
                                      <p:cBhvr>
                                        <p:cTn id="74" dur="1" fill="hold">
                                          <p:stCondLst>
                                            <p:cond delay="0"/>
                                          </p:stCondLst>
                                        </p:cTn>
                                        <p:tgtEl>
                                          <p:spTgt spid="98"/>
                                        </p:tgtEl>
                                        <p:attrNameLst>
                                          <p:attrName>style.visibility</p:attrName>
                                        </p:attrNameLst>
                                      </p:cBhvr>
                                      <p:to>
                                        <p:strVal val="visible"/>
                                      </p:to>
                                    </p:set>
                                    <p:animEffect transition="in" filter="wipe(up)">
                                      <p:cBhvr>
                                        <p:cTn id="75" dur="500"/>
                                        <p:tgtEl>
                                          <p:spTgt spid="98"/>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99"/>
                                        </p:tgtEl>
                                        <p:attrNameLst>
                                          <p:attrName>style.visibility</p:attrName>
                                        </p:attrNameLst>
                                      </p:cBhvr>
                                      <p:to>
                                        <p:strVal val="visible"/>
                                      </p:to>
                                    </p:set>
                                  </p:childTnLst>
                                </p:cTn>
                              </p:par>
                              <p:par>
                                <p:cTn id="80" presetID="22" presetClass="entr" presetSubtype="1" fill="hold" nodeType="withEffect">
                                  <p:stCondLst>
                                    <p:cond delay="0"/>
                                  </p:stCondLst>
                                  <p:childTnLst>
                                    <p:set>
                                      <p:cBhvr>
                                        <p:cTn id="81" dur="1" fill="hold">
                                          <p:stCondLst>
                                            <p:cond delay="0"/>
                                          </p:stCondLst>
                                        </p:cTn>
                                        <p:tgtEl>
                                          <p:spTgt spid="104"/>
                                        </p:tgtEl>
                                        <p:attrNameLst>
                                          <p:attrName>style.visibility</p:attrName>
                                        </p:attrNameLst>
                                      </p:cBhvr>
                                      <p:to>
                                        <p:strVal val="visible"/>
                                      </p:to>
                                    </p:set>
                                    <p:animEffect transition="in" filter="wipe(up)">
                                      <p:cBhvr>
                                        <p:cTn id="82" dur="500"/>
                                        <p:tgtEl>
                                          <p:spTgt spid="104"/>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nodeType="clickEffect">
                                  <p:stCondLst>
                                    <p:cond delay="0"/>
                                  </p:stCondLst>
                                  <p:childTnLst>
                                    <p:set>
                                      <p:cBhvr>
                                        <p:cTn id="86" dur="1" fill="hold">
                                          <p:stCondLst>
                                            <p:cond delay="0"/>
                                          </p:stCondLst>
                                        </p:cTn>
                                        <p:tgtEl>
                                          <p:spTgt spid="113"/>
                                        </p:tgtEl>
                                        <p:attrNameLst>
                                          <p:attrName>style.visibility</p:attrName>
                                        </p:attrNameLst>
                                      </p:cBhvr>
                                      <p:to>
                                        <p:strVal val="visible"/>
                                      </p:to>
                                    </p:set>
                                    <p:animEffect transition="in" filter="dissolve">
                                      <p:cBhvr>
                                        <p:cTn id="87" dur="500"/>
                                        <p:tgtEl>
                                          <p:spTgt spid="113"/>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nodeType="clickEffect">
                                  <p:stCondLst>
                                    <p:cond delay="0"/>
                                  </p:stCondLst>
                                  <p:childTnLst>
                                    <p:set>
                                      <p:cBhvr>
                                        <p:cTn id="91" dur="1" fill="hold">
                                          <p:stCondLst>
                                            <p:cond delay="0"/>
                                          </p:stCondLst>
                                        </p:cTn>
                                        <p:tgtEl>
                                          <p:spTgt spid="107"/>
                                        </p:tgtEl>
                                        <p:attrNameLst>
                                          <p:attrName>style.visibility</p:attrName>
                                        </p:attrNameLst>
                                      </p:cBhvr>
                                      <p:to>
                                        <p:strVal val="visible"/>
                                      </p:to>
                                    </p:set>
                                    <p:animEffect transition="in" filter="dissolve">
                                      <p:cBhvr>
                                        <p:cTn id="92" dur="500"/>
                                        <p:tgtEl>
                                          <p:spTgt spid="107"/>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108"/>
                                        </p:tgtEl>
                                        <p:attrNameLst>
                                          <p:attrName>style.visibility</p:attrName>
                                        </p:attrNameLst>
                                      </p:cBhvr>
                                      <p:to>
                                        <p:strVal val="visible"/>
                                      </p:to>
                                    </p:set>
                                    <p:animEffect transition="in" filter="dissolve">
                                      <p:cBhvr>
                                        <p:cTn id="97" dur="500"/>
                                        <p:tgtEl>
                                          <p:spTgt spid="108"/>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109"/>
                                        </p:tgtEl>
                                        <p:attrNameLst>
                                          <p:attrName>style.visibility</p:attrName>
                                        </p:attrNameLst>
                                      </p:cBhvr>
                                      <p:to>
                                        <p:strVal val="visible"/>
                                      </p:to>
                                    </p:set>
                                    <p:animEffect transition="in" filter="dissolve">
                                      <p:cBhvr>
                                        <p:cTn id="102"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3" grpId="0"/>
      <p:bldP spid="18" grpId="0" animBg="1"/>
      <p:bldP spid="19" grpId="0"/>
      <p:bldP spid="22" grpId="0" animBg="1"/>
      <p:bldP spid="23" grpId="0" animBg="1"/>
      <p:bldP spid="36" grpId="0" animBg="1"/>
      <p:bldP spid="42" grpId="0" animBg="1"/>
      <p:bldP spid="58" grpId="0"/>
      <p:bldP spid="59" grpId="0"/>
      <p:bldP spid="60" grpId="0" animBg="1"/>
      <p:bldP spid="99" grpId="0" animBg="1"/>
      <p:bldP spid="108" grpId="0"/>
      <p:bldP spid="10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24</a:t>
            </a:fld>
            <a:endParaRPr lang="en-US"/>
          </a:p>
        </p:txBody>
      </p:sp>
      <p:sp>
        <p:nvSpPr>
          <p:cNvPr id="5" name="Title 1"/>
          <p:cNvSpPr txBox="1">
            <a:spLocks/>
          </p:cNvSpPr>
          <p:nvPr/>
        </p:nvSpPr>
        <p:spPr bwMode="auto">
          <a:xfrm>
            <a:off x="700315" y="449943"/>
            <a:ext cx="7772400" cy="56605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accent2"/>
                </a:solidFill>
                <a:effectLst/>
                <a:uLnTx/>
                <a:uFillTx/>
                <a:latin typeface="+mj-lt"/>
                <a:ea typeface="+mj-ea"/>
                <a:cs typeface="+mj-cs"/>
              </a:rPr>
              <a:t>CPACT- Initial Impact Ordered Tuning</a:t>
            </a:r>
            <a:endParaRPr kumimoji="0" lang="en-US" sz="3200" b="0" i="0" u="none" strike="noStrike" kern="0" cap="none" spc="0" normalizeH="0" baseline="0" noProof="0" dirty="0">
              <a:ln>
                <a:noFill/>
              </a:ln>
              <a:solidFill>
                <a:schemeClr val="accent2"/>
              </a:solidFill>
              <a:effectLst/>
              <a:uLnTx/>
              <a:uFillTx/>
              <a:latin typeface="+mj-lt"/>
              <a:ea typeface="+mj-ea"/>
              <a:cs typeface="+mj-cs"/>
            </a:endParaRPr>
          </a:p>
        </p:txBody>
      </p:sp>
      <p:graphicFrame>
        <p:nvGraphicFramePr>
          <p:cNvPr id="8" name="Table 7"/>
          <p:cNvGraphicFramePr>
            <a:graphicFrameLocks noGrp="1"/>
          </p:cNvGraphicFramePr>
          <p:nvPr/>
        </p:nvGraphicFramePr>
        <p:xfrm>
          <a:off x="758372" y="1577979"/>
          <a:ext cx="3726543" cy="4474480"/>
        </p:xfrm>
        <a:graphic>
          <a:graphicData uri="http://schemas.openxmlformats.org/drawingml/2006/table">
            <a:tbl>
              <a:tblPr/>
              <a:tblGrid>
                <a:gridCol w="1656054"/>
                <a:gridCol w="2070489"/>
              </a:tblGrid>
              <a:tr h="317339">
                <a:tc rowSpan="2">
                  <a:txBody>
                    <a:bodyPr/>
                    <a:lstStyle/>
                    <a:p>
                      <a:pPr algn="ctr" fontAlgn="ctr"/>
                      <a:r>
                        <a:rPr lang="en-US" sz="1800" b="0" i="0" u="none" strike="noStrike" dirty="0">
                          <a:solidFill>
                            <a:srgbClr val="000000"/>
                          </a:solidFill>
                          <a:latin typeface="Trebuchet MS" pitchFamily="34" charset="0"/>
                        </a:rPr>
                        <a:t>benchmark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800" b="0" i="0" u="none" strike="noStrike">
                          <a:solidFill>
                            <a:srgbClr val="000000"/>
                          </a:solidFill>
                          <a:latin typeface="Trebuchet MS" pitchFamily="34" charset="0"/>
                        </a:rPr>
                        <a:t>after initial tuning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317339">
                <a:tc vMerge="1">
                  <a:txBody>
                    <a:bodyPr/>
                    <a:lstStyle/>
                    <a:p>
                      <a:endParaRPr lang="en-US"/>
                    </a:p>
                  </a:txBody>
                  <a:tcPr/>
                </a:tc>
                <a:tc>
                  <a:txBody>
                    <a:bodyPr/>
                    <a:lstStyle/>
                    <a:p>
                      <a:pPr algn="l" fontAlgn="b"/>
                      <a:r>
                        <a:rPr lang="en-US" sz="1800" b="0" i="0" u="none" strike="noStrike">
                          <a:solidFill>
                            <a:srgbClr val="000000"/>
                          </a:solidFill>
                          <a:latin typeface="Trebuchet MS" pitchFamily="34" charset="0"/>
                        </a:rPr>
                        <a:t>%diff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317339">
                <a:tc>
                  <a:txBody>
                    <a:bodyPr/>
                    <a:lstStyle/>
                    <a:p>
                      <a:pPr algn="l" fontAlgn="b"/>
                      <a:r>
                        <a:rPr lang="en-US" sz="1800" b="0" i="0" u="none" strike="noStrike">
                          <a:solidFill>
                            <a:srgbClr val="000000"/>
                          </a:solidFill>
                          <a:latin typeface="Trebuchet MS" pitchFamily="34" charset="0"/>
                        </a:rPr>
                        <a:t>cholesky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339">
                <a:tc>
                  <a:txBody>
                    <a:bodyPr/>
                    <a:lstStyle/>
                    <a:p>
                      <a:pPr algn="l" fontAlgn="b"/>
                      <a:r>
                        <a:rPr lang="en-US" sz="1800" b="0" i="0" u="none" strike="noStrike">
                          <a:solidFill>
                            <a:srgbClr val="000000"/>
                          </a:solidFill>
                          <a:latin typeface="Trebuchet MS" pitchFamily="34" charset="0"/>
                        </a:rPr>
                        <a:t>fft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339">
                <a:tc>
                  <a:txBody>
                    <a:bodyPr/>
                    <a:lstStyle/>
                    <a:p>
                      <a:pPr algn="l" fontAlgn="b"/>
                      <a:r>
                        <a:rPr lang="en-US" sz="1800" b="0" i="0" u="none" strike="noStrike">
                          <a:solidFill>
                            <a:srgbClr val="000000"/>
                          </a:solidFill>
                          <a:latin typeface="Trebuchet MS" pitchFamily="34" charset="0"/>
                        </a:rPr>
                        <a:t>lucon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339">
                <a:tc>
                  <a:txBody>
                    <a:bodyPr/>
                    <a:lstStyle/>
                    <a:p>
                      <a:pPr algn="l" fontAlgn="b"/>
                      <a:r>
                        <a:rPr lang="en-US" sz="1800" b="0" i="0" u="none" strike="noStrike">
                          <a:solidFill>
                            <a:srgbClr val="000000"/>
                          </a:solidFill>
                          <a:latin typeface="Trebuchet MS" pitchFamily="34" charset="0"/>
                        </a:rPr>
                        <a:t>lunon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339">
                <a:tc>
                  <a:txBody>
                    <a:bodyPr/>
                    <a:lstStyle/>
                    <a:p>
                      <a:pPr algn="l" fontAlgn="b"/>
                      <a:r>
                        <a:rPr lang="en-US" sz="1800" b="0" i="0" u="none" strike="noStrike">
                          <a:solidFill>
                            <a:srgbClr val="000000"/>
                          </a:solidFill>
                          <a:latin typeface="Trebuchet MS" pitchFamily="34" charset="0"/>
                        </a:rPr>
                        <a:t>ocean-con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339">
                <a:tc>
                  <a:txBody>
                    <a:bodyPr/>
                    <a:lstStyle/>
                    <a:p>
                      <a:pPr algn="l" fontAlgn="b"/>
                      <a:r>
                        <a:rPr lang="en-US" sz="1800" b="0" i="0" u="none" strike="noStrike">
                          <a:solidFill>
                            <a:srgbClr val="000000"/>
                          </a:solidFill>
                          <a:latin typeface="Trebuchet MS" pitchFamily="34" charset="0"/>
                        </a:rPr>
                        <a:t>ocean-non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339">
                <a:tc>
                  <a:txBody>
                    <a:bodyPr/>
                    <a:lstStyle/>
                    <a:p>
                      <a:pPr algn="l" fontAlgn="b"/>
                      <a:r>
                        <a:rPr lang="en-US" sz="1800" b="0" i="0" u="none" strike="noStrike">
                          <a:solidFill>
                            <a:srgbClr val="000000"/>
                          </a:solidFill>
                          <a:latin typeface="Trebuchet MS" pitchFamily="34" charset="0"/>
                        </a:rPr>
                        <a:t>radiosity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339">
                <a:tc>
                  <a:txBody>
                    <a:bodyPr/>
                    <a:lstStyle/>
                    <a:p>
                      <a:pPr algn="l" fontAlgn="b"/>
                      <a:r>
                        <a:rPr lang="en-US" sz="1800" b="0" i="0" u="none" strike="noStrike">
                          <a:solidFill>
                            <a:srgbClr val="000000"/>
                          </a:solidFill>
                          <a:latin typeface="Trebuchet MS" pitchFamily="34" charset="0"/>
                        </a:rPr>
                        <a:t>radix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339">
                <a:tc>
                  <a:txBody>
                    <a:bodyPr/>
                    <a:lstStyle/>
                    <a:p>
                      <a:pPr algn="l" fontAlgn="b"/>
                      <a:r>
                        <a:rPr lang="en-US" sz="1800" b="0" i="0" u="none" strike="noStrike">
                          <a:solidFill>
                            <a:srgbClr val="000000"/>
                          </a:solidFill>
                          <a:latin typeface="Trebuchet MS" pitchFamily="34" charset="0"/>
                        </a:rPr>
                        <a:t>raytrace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339">
                <a:tc>
                  <a:txBody>
                    <a:bodyPr/>
                    <a:lstStyle/>
                    <a:p>
                      <a:pPr algn="l" fontAlgn="b"/>
                      <a:r>
                        <a:rPr lang="en-US" sz="1800" b="0" i="0" u="none" strike="noStrike">
                          <a:solidFill>
                            <a:srgbClr val="000000"/>
                          </a:solidFill>
                          <a:latin typeface="Trebuchet MS" pitchFamily="34" charset="0"/>
                        </a:rPr>
                        <a:t>water-nsquared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206">
                <a:tc>
                  <a:txBody>
                    <a:bodyPr/>
                    <a:lstStyle/>
                    <a:p>
                      <a:pPr algn="l" fontAlgn="b"/>
                      <a:r>
                        <a:rPr lang="en-US" sz="1800" b="0" i="0" u="none" strike="noStrike" dirty="0">
                          <a:solidFill>
                            <a:srgbClr val="000000"/>
                          </a:solidFill>
                          <a:latin typeface="Trebuchet MS" pitchFamily="34" charset="0"/>
                        </a:rPr>
                        <a:t>water-spatial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333206">
                <a:tc>
                  <a:txBody>
                    <a:bodyPr/>
                    <a:lstStyle/>
                    <a:p>
                      <a:pPr algn="l" fontAlgn="b"/>
                      <a:r>
                        <a:rPr lang="en-US" sz="1800" b="0" i="0" u="none" strike="noStrike">
                          <a:solidFill>
                            <a:srgbClr val="000000"/>
                          </a:solidFill>
                          <a:latin typeface="Trebuchet MS" pitchFamily="34" charset="0"/>
                        </a:rPr>
                        <a:t>Avg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Straight Arrow Connector 9"/>
          <p:cNvCxnSpPr/>
          <p:nvPr/>
        </p:nvCxnSpPr>
        <p:spPr bwMode="auto">
          <a:xfrm>
            <a:off x="4673600" y="2075543"/>
            <a:ext cx="609600" cy="0"/>
          </a:xfrm>
          <a:prstGeom prst="straightConnector1">
            <a:avLst/>
          </a:prstGeom>
          <a:solidFill>
            <a:schemeClr val="accent1"/>
          </a:solidFill>
          <a:ln w="22225" cap="flat" cmpd="sng" algn="ctr">
            <a:solidFill>
              <a:schemeClr val="tx1"/>
            </a:solidFill>
            <a:prstDash val="solid"/>
            <a:round/>
            <a:headEnd type="arrow" w="med" len="med"/>
            <a:tailEnd type="none"/>
          </a:ln>
          <a:effectLst/>
        </p:spPr>
      </p:cxnSp>
      <p:sp>
        <p:nvSpPr>
          <p:cNvPr id="11" name="TextBox 10"/>
          <p:cNvSpPr txBox="1"/>
          <p:nvPr/>
        </p:nvSpPr>
        <p:spPr>
          <a:xfrm>
            <a:off x="5239657" y="1756228"/>
            <a:ext cx="3904343" cy="584775"/>
          </a:xfrm>
          <a:prstGeom prst="rect">
            <a:avLst/>
          </a:prstGeom>
          <a:noFill/>
        </p:spPr>
        <p:txBody>
          <a:bodyPr wrap="square" rtlCol="0">
            <a:spAutoFit/>
          </a:bodyPr>
          <a:lstStyle/>
          <a:p>
            <a:r>
              <a:rPr lang="en-US" sz="1600" dirty="0" smtClean="0">
                <a:latin typeface="Trebuchet MS" pitchFamily="34" charset="0"/>
              </a:rPr>
              <a:t>% difference between energy consumed by initial configuration and optimal</a:t>
            </a:r>
            <a:endParaRPr lang="en-US" sz="1600" dirty="0">
              <a:latin typeface="Trebuchet MS" pitchFamily="34" charset="0"/>
            </a:endParaRPr>
          </a:p>
        </p:txBody>
      </p:sp>
      <p:sp>
        <p:nvSpPr>
          <p:cNvPr id="12" name="Rounded Rectangle 11"/>
          <p:cNvSpPr/>
          <p:nvPr/>
        </p:nvSpPr>
        <p:spPr bwMode="auto">
          <a:xfrm>
            <a:off x="3976915" y="3120572"/>
            <a:ext cx="566058" cy="406400"/>
          </a:xfrm>
          <a:prstGeom prst="roundRect">
            <a:avLst/>
          </a:prstGeom>
          <a:noFill/>
          <a:ln w="31750"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 name="Rounded Rectangle 12"/>
          <p:cNvSpPr/>
          <p:nvPr/>
        </p:nvSpPr>
        <p:spPr bwMode="auto">
          <a:xfrm>
            <a:off x="3969661" y="3461654"/>
            <a:ext cx="566058" cy="406400"/>
          </a:xfrm>
          <a:prstGeom prst="roundRect">
            <a:avLst/>
          </a:prstGeom>
          <a:noFill/>
          <a:ln w="31750"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 name="Rounded Rectangle 13"/>
          <p:cNvSpPr/>
          <p:nvPr/>
        </p:nvSpPr>
        <p:spPr bwMode="auto">
          <a:xfrm>
            <a:off x="3976921" y="5050939"/>
            <a:ext cx="566058" cy="696717"/>
          </a:xfrm>
          <a:prstGeom prst="roundRect">
            <a:avLst/>
          </a:prstGeom>
          <a:noFill/>
          <a:ln w="31750"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 name="TextBox 14"/>
          <p:cNvSpPr txBox="1"/>
          <p:nvPr/>
        </p:nvSpPr>
        <p:spPr>
          <a:xfrm>
            <a:off x="4760686" y="3018972"/>
            <a:ext cx="4136571" cy="646331"/>
          </a:xfrm>
          <a:prstGeom prst="rect">
            <a:avLst/>
          </a:prstGeom>
          <a:noFill/>
        </p:spPr>
        <p:txBody>
          <a:bodyPr wrap="square" rtlCol="0">
            <a:spAutoFit/>
          </a:bodyPr>
          <a:lstStyle/>
          <a:p>
            <a:r>
              <a:rPr lang="en-US" sz="1800" dirty="0" smtClean="0">
                <a:solidFill>
                  <a:srgbClr val="7030A0"/>
                </a:solidFill>
                <a:latin typeface="Trebuchet MS" pitchFamily="34" charset="0"/>
              </a:rPr>
              <a:t>Single-core L1 cache tuning heuristic not sufficient for finding optimal</a:t>
            </a:r>
            <a:endParaRPr lang="en-US" sz="1800" dirty="0">
              <a:solidFill>
                <a:srgbClr val="7030A0"/>
              </a:solidFill>
              <a:latin typeface="Trebuchet MS" pitchFamily="34" charset="0"/>
            </a:endParaRPr>
          </a:p>
        </p:txBody>
      </p:sp>
      <p:sp>
        <p:nvSpPr>
          <p:cNvPr id="16" name="TextBox 15"/>
          <p:cNvSpPr txBox="1"/>
          <p:nvPr/>
        </p:nvSpPr>
        <p:spPr>
          <a:xfrm>
            <a:off x="4738918" y="4506660"/>
            <a:ext cx="4136571" cy="369332"/>
          </a:xfrm>
          <a:prstGeom prst="rect">
            <a:avLst/>
          </a:prstGeom>
          <a:noFill/>
        </p:spPr>
        <p:txBody>
          <a:bodyPr wrap="square" rtlCol="0">
            <a:spAutoFit/>
          </a:bodyPr>
          <a:lstStyle/>
          <a:p>
            <a:r>
              <a:rPr lang="en-US" sz="1800" dirty="0" smtClean="0">
                <a:solidFill>
                  <a:schemeClr val="accent6"/>
                </a:solidFill>
                <a:latin typeface="Trebuchet MS" pitchFamily="34" charset="0"/>
              </a:rPr>
              <a:t>Next we adjust the cache size again</a:t>
            </a:r>
            <a:endParaRPr lang="en-US" sz="1800" dirty="0">
              <a:solidFill>
                <a:schemeClr val="accent6"/>
              </a:solidFill>
              <a:latin typeface="Trebuchet MS" pitchFamily="34" charset="0"/>
            </a:endParaRPr>
          </a:p>
        </p:txBody>
      </p:sp>
      <p:graphicFrame>
        <p:nvGraphicFramePr>
          <p:cNvPr id="21" name="Content Placeholder 9"/>
          <p:cNvGraphicFramePr>
            <a:graphicFrameLocks noGrp="1"/>
          </p:cNvGraphicFramePr>
          <p:nvPr>
            <p:ph idx="1"/>
          </p:nvPr>
        </p:nvGraphicFramePr>
        <p:xfrm>
          <a:off x="845457" y="1030530"/>
          <a:ext cx="7772400" cy="420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bwMode="auto">
          <a:xfrm>
            <a:off x="2976878" y="996782"/>
            <a:ext cx="5803547" cy="505219"/>
          </a:xfrm>
          <a:prstGeom prst="rect">
            <a:avLst/>
          </a:prstGeom>
          <a:solidFill>
            <a:schemeClr val="bg1">
              <a:alpha val="67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par>
                                <p:cTn id="17" presetID="9"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dissolve">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xit" presetSubtype="0" fill="hold" grpId="1" nodeType="clickEffect">
                                  <p:stCondLst>
                                    <p:cond delay="0"/>
                                  </p:stCondLst>
                                  <p:childTnLst>
                                    <p:set>
                                      <p:cBhvr>
                                        <p:cTn id="29" dur="1" fill="hold">
                                          <p:stCondLst>
                                            <p:cond delay="0"/>
                                          </p:stCondLst>
                                        </p:cTn>
                                        <p:tgtEl>
                                          <p:spTgt spid="14"/>
                                        </p:tgtEl>
                                        <p:attrNameLst>
                                          <p:attrName>style.visibility</p:attrName>
                                        </p:attrNameLst>
                                      </p:cBhvr>
                                      <p:to>
                                        <p:strVal val="hidden"/>
                                      </p:to>
                                    </p:set>
                                  </p:childTnLst>
                                </p:cTn>
                              </p:par>
                              <p:par>
                                <p:cTn id="30" presetID="1" presetClass="exit" presetSubtype="0" fill="hold" grpId="1" nodeType="withEffect">
                                  <p:stCondLst>
                                    <p:cond delay="0"/>
                                  </p:stCondLst>
                                  <p:childTnLst>
                                    <p:set>
                                      <p:cBhvr>
                                        <p:cTn id="31" dur="1" fill="hold">
                                          <p:stCondLst>
                                            <p:cond delay="0"/>
                                          </p:stCondLst>
                                        </p:cTn>
                                        <p:tgtEl>
                                          <p:spTgt spid="13"/>
                                        </p:tgtEl>
                                        <p:attrNameLst>
                                          <p:attrName>style.visibility</p:attrName>
                                        </p:attrNameLst>
                                      </p:cBhvr>
                                      <p:to>
                                        <p:strVal val="hidden"/>
                                      </p:to>
                                    </p:set>
                                  </p:childTnLst>
                                </p:cTn>
                              </p:par>
                              <p:par>
                                <p:cTn id="32" presetID="1"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dissolve">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dissolve">
                                      <p:cBhvr>
                                        <p:cTn id="4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P spid="13" grpId="1" animBg="1"/>
      <p:bldP spid="14" grpId="0" animBg="1"/>
      <p:bldP spid="14" grpId="1" animBg="1"/>
      <p:bldP spid="15" grpId="0"/>
      <p:bldP spid="16" grpId="0"/>
      <p:bldGraphic spid="21"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25</a:t>
            </a:fld>
            <a:endParaRPr lang="en-US"/>
          </a:p>
        </p:txBody>
      </p:sp>
      <p:sp>
        <p:nvSpPr>
          <p:cNvPr id="5" name="Title 1"/>
          <p:cNvSpPr txBox="1">
            <a:spLocks/>
          </p:cNvSpPr>
          <p:nvPr/>
        </p:nvSpPr>
        <p:spPr bwMode="auto">
          <a:xfrm>
            <a:off x="700315" y="449943"/>
            <a:ext cx="7772400" cy="56605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accent2"/>
                </a:solidFill>
                <a:effectLst/>
                <a:uLnTx/>
                <a:uFillTx/>
                <a:latin typeface="+mj-lt"/>
                <a:ea typeface="+mj-ea"/>
                <a:cs typeface="+mj-cs"/>
              </a:rPr>
              <a:t>CPACT- Size Adjustment</a:t>
            </a:r>
            <a:endParaRPr kumimoji="0" lang="en-US" sz="3600" b="0" i="0" u="none" strike="noStrike" kern="0" cap="none" spc="0" normalizeH="0" baseline="0" noProof="0" dirty="0">
              <a:ln>
                <a:noFill/>
              </a:ln>
              <a:solidFill>
                <a:schemeClr val="accent2"/>
              </a:solidFill>
              <a:effectLst/>
              <a:uLnTx/>
              <a:uFillTx/>
              <a:latin typeface="+mj-lt"/>
              <a:ea typeface="+mj-ea"/>
              <a:cs typeface="+mj-cs"/>
            </a:endParaRPr>
          </a:p>
        </p:txBody>
      </p:sp>
      <p:graphicFrame>
        <p:nvGraphicFramePr>
          <p:cNvPr id="6" name="Content Placeholder 9"/>
          <p:cNvGraphicFramePr>
            <a:graphicFrameLocks noGrp="1"/>
          </p:cNvGraphicFramePr>
          <p:nvPr>
            <p:ph idx="1"/>
          </p:nvPr>
        </p:nvGraphicFramePr>
        <p:xfrm>
          <a:off x="845457" y="1030530"/>
          <a:ext cx="7772400" cy="420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Table 6"/>
          <p:cNvGraphicFramePr>
            <a:graphicFrameLocks noGrp="1"/>
          </p:cNvGraphicFramePr>
          <p:nvPr/>
        </p:nvGraphicFramePr>
        <p:xfrm>
          <a:off x="269422" y="1669139"/>
          <a:ext cx="5333092" cy="4707642"/>
        </p:xfrm>
        <a:graphic>
          <a:graphicData uri="http://schemas.openxmlformats.org/drawingml/2006/table">
            <a:tbl>
              <a:tblPr/>
              <a:tblGrid>
                <a:gridCol w="1806121"/>
                <a:gridCol w="1799771"/>
                <a:gridCol w="1727200"/>
              </a:tblGrid>
              <a:tr h="618567">
                <a:tc rowSpan="2">
                  <a:txBody>
                    <a:bodyPr/>
                    <a:lstStyle/>
                    <a:p>
                      <a:pPr algn="ctr" fontAlgn="ctr"/>
                      <a:r>
                        <a:rPr lang="en-US" sz="1800" b="0" i="0" u="none" strike="noStrike" dirty="0">
                          <a:solidFill>
                            <a:srgbClr val="000000"/>
                          </a:solidFill>
                          <a:latin typeface="Trebuchet MS" pitchFamily="34" charset="0"/>
                        </a:rPr>
                        <a:t>benchmark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800" b="0" i="0" u="none" strike="noStrike">
                          <a:solidFill>
                            <a:srgbClr val="000000"/>
                          </a:solidFill>
                          <a:latin typeface="Trebuchet MS" pitchFamily="34" charset="0"/>
                        </a:rPr>
                        <a:t>after initial tuning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800" b="0" i="0" u="none" strike="noStrike" dirty="0">
                          <a:solidFill>
                            <a:srgbClr val="000000"/>
                          </a:solidFill>
                          <a:latin typeface="Trebuchet MS" pitchFamily="34" charset="0"/>
                        </a:rPr>
                        <a:t>after size adjustment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314562">
                <a:tc vMerge="1">
                  <a:txBody>
                    <a:bodyPr/>
                    <a:lstStyle/>
                    <a:p>
                      <a:endParaRPr lang="en-US"/>
                    </a:p>
                  </a:txBody>
                  <a:tcPr/>
                </a:tc>
                <a:tc>
                  <a:txBody>
                    <a:bodyPr/>
                    <a:lstStyle/>
                    <a:p>
                      <a:pPr algn="l" fontAlgn="b"/>
                      <a:r>
                        <a:rPr lang="en-US" sz="1800" b="0" i="0" u="none" strike="noStrike">
                          <a:solidFill>
                            <a:srgbClr val="000000"/>
                          </a:solidFill>
                          <a:latin typeface="Trebuchet MS" pitchFamily="34" charset="0"/>
                        </a:rPr>
                        <a:t>%diff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800" b="0" i="0" u="none" strike="noStrike">
                          <a:solidFill>
                            <a:srgbClr val="000000"/>
                          </a:solidFill>
                          <a:latin typeface="Trebuchet MS" pitchFamily="34" charset="0"/>
                        </a:rPr>
                        <a:t>% diff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314562">
                <a:tc>
                  <a:txBody>
                    <a:bodyPr/>
                    <a:lstStyle/>
                    <a:p>
                      <a:pPr algn="l" fontAlgn="b"/>
                      <a:r>
                        <a:rPr lang="en-US" sz="1800" b="0" i="0" u="none" strike="noStrike" dirty="0" err="1">
                          <a:solidFill>
                            <a:srgbClr val="000000"/>
                          </a:solidFill>
                          <a:latin typeface="Trebuchet MS" pitchFamily="34" charset="0"/>
                        </a:rPr>
                        <a:t>cholesky</a:t>
                      </a:r>
                      <a:r>
                        <a:rPr lang="en-US" sz="1800" b="0" i="0" u="none" strike="noStrike" dirty="0">
                          <a:solidFill>
                            <a:srgbClr val="000000"/>
                          </a:solidFill>
                          <a:latin typeface="Trebuchet MS"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562">
                <a:tc>
                  <a:txBody>
                    <a:bodyPr/>
                    <a:lstStyle/>
                    <a:p>
                      <a:pPr algn="l" fontAlgn="b"/>
                      <a:r>
                        <a:rPr lang="en-US" sz="1800" b="0" i="0" u="none" strike="noStrike">
                          <a:solidFill>
                            <a:srgbClr val="000000"/>
                          </a:solidFill>
                          <a:latin typeface="Trebuchet MS" pitchFamily="34" charset="0"/>
                        </a:rPr>
                        <a:t>fft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562">
                <a:tc>
                  <a:txBody>
                    <a:bodyPr/>
                    <a:lstStyle/>
                    <a:p>
                      <a:pPr algn="l" fontAlgn="b"/>
                      <a:r>
                        <a:rPr lang="en-US" sz="1800" b="0" i="0" u="none" strike="noStrike">
                          <a:solidFill>
                            <a:srgbClr val="000000"/>
                          </a:solidFill>
                          <a:latin typeface="Trebuchet MS" pitchFamily="34" charset="0"/>
                        </a:rPr>
                        <a:t>lucon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562">
                <a:tc>
                  <a:txBody>
                    <a:bodyPr/>
                    <a:lstStyle/>
                    <a:p>
                      <a:pPr algn="l" fontAlgn="b"/>
                      <a:r>
                        <a:rPr lang="en-US" sz="1800" b="0" i="0" u="none" strike="noStrike">
                          <a:solidFill>
                            <a:srgbClr val="000000"/>
                          </a:solidFill>
                          <a:latin typeface="Trebuchet MS" pitchFamily="34" charset="0"/>
                        </a:rPr>
                        <a:t>lunon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562">
                <a:tc>
                  <a:txBody>
                    <a:bodyPr/>
                    <a:lstStyle/>
                    <a:p>
                      <a:pPr algn="l" fontAlgn="b"/>
                      <a:r>
                        <a:rPr lang="en-US" sz="1800" b="0" i="0" u="none" strike="noStrike">
                          <a:solidFill>
                            <a:srgbClr val="000000"/>
                          </a:solidFill>
                          <a:latin typeface="Trebuchet MS" pitchFamily="34" charset="0"/>
                        </a:rPr>
                        <a:t>ocean-con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562">
                <a:tc>
                  <a:txBody>
                    <a:bodyPr/>
                    <a:lstStyle/>
                    <a:p>
                      <a:pPr algn="l" fontAlgn="b"/>
                      <a:r>
                        <a:rPr lang="en-US" sz="1800" b="0" i="0" u="none" strike="noStrike">
                          <a:solidFill>
                            <a:srgbClr val="000000"/>
                          </a:solidFill>
                          <a:latin typeface="Trebuchet MS" pitchFamily="34" charset="0"/>
                        </a:rPr>
                        <a:t>ocean-non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562">
                <a:tc>
                  <a:txBody>
                    <a:bodyPr/>
                    <a:lstStyle/>
                    <a:p>
                      <a:pPr algn="l" fontAlgn="b"/>
                      <a:r>
                        <a:rPr lang="en-US" sz="1800" b="0" i="0" u="none" strike="noStrike">
                          <a:solidFill>
                            <a:srgbClr val="000000"/>
                          </a:solidFill>
                          <a:latin typeface="Trebuchet MS" pitchFamily="34" charset="0"/>
                        </a:rPr>
                        <a:t>radiosity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562">
                <a:tc>
                  <a:txBody>
                    <a:bodyPr/>
                    <a:lstStyle/>
                    <a:p>
                      <a:pPr algn="l" fontAlgn="b"/>
                      <a:r>
                        <a:rPr lang="en-US" sz="1800" b="0" i="0" u="none" strike="noStrike">
                          <a:solidFill>
                            <a:srgbClr val="000000"/>
                          </a:solidFill>
                          <a:latin typeface="Trebuchet MS" pitchFamily="34" charset="0"/>
                        </a:rPr>
                        <a:t>radix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562">
                <a:tc>
                  <a:txBody>
                    <a:bodyPr/>
                    <a:lstStyle/>
                    <a:p>
                      <a:pPr algn="l" fontAlgn="b"/>
                      <a:r>
                        <a:rPr lang="en-US" sz="1800" b="0" i="0" u="none" strike="noStrike">
                          <a:solidFill>
                            <a:srgbClr val="000000"/>
                          </a:solidFill>
                          <a:latin typeface="Trebuchet MS" pitchFamily="34" charset="0"/>
                        </a:rPr>
                        <a:t>raytrace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331">
                <a:tc>
                  <a:txBody>
                    <a:bodyPr/>
                    <a:lstStyle/>
                    <a:p>
                      <a:pPr algn="l" fontAlgn="b"/>
                      <a:r>
                        <a:rPr lang="en-US" sz="1800" b="0" i="0" u="none" strike="noStrike">
                          <a:solidFill>
                            <a:srgbClr val="000000"/>
                          </a:solidFill>
                          <a:latin typeface="Trebuchet MS" pitchFamily="34" charset="0"/>
                        </a:rPr>
                        <a:t>water-nsquared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562">
                <a:tc>
                  <a:txBody>
                    <a:bodyPr/>
                    <a:lstStyle/>
                    <a:p>
                      <a:pPr algn="l" fontAlgn="b"/>
                      <a:r>
                        <a:rPr lang="en-US" sz="1800" b="0" i="0" u="none" strike="noStrike">
                          <a:solidFill>
                            <a:srgbClr val="000000"/>
                          </a:solidFill>
                          <a:latin typeface="Trebuchet MS" pitchFamily="34" charset="0"/>
                        </a:rPr>
                        <a:t>water-spatial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314562">
                <a:tc>
                  <a:txBody>
                    <a:bodyPr/>
                    <a:lstStyle/>
                    <a:p>
                      <a:pPr algn="l" fontAlgn="b"/>
                      <a:r>
                        <a:rPr lang="en-US" sz="1800" b="0" i="0" u="none" strike="noStrike">
                          <a:solidFill>
                            <a:srgbClr val="000000"/>
                          </a:solidFill>
                          <a:latin typeface="Trebuchet MS" pitchFamily="34" charset="0"/>
                        </a:rPr>
                        <a:t>Avg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Rounded Rectangle 7"/>
          <p:cNvSpPr/>
          <p:nvPr/>
        </p:nvSpPr>
        <p:spPr bwMode="auto">
          <a:xfrm>
            <a:off x="3033486" y="5065486"/>
            <a:ext cx="2641600" cy="435428"/>
          </a:xfrm>
          <a:prstGeom prst="roundRect">
            <a:avLst/>
          </a:prstGeom>
          <a:noFill/>
          <a:ln w="31750"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 name="Rounded Rectangle 8"/>
          <p:cNvSpPr/>
          <p:nvPr/>
        </p:nvSpPr>
        <p:spPr bwMode="auto">
          <a:xfrm>
            <a:off x="3026232" y="3178629"/>
            <a:ext cx="2641600" cy="733005"/>
          </a:xfrm>
          <a:prstGeom prst="roundRect">
            <a:avLst/>
          </a:prstGeom>
          <a:noFill/>
          <a:ln w="31750"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0" name="TextBox 9"/>
          <p:cNvSpPr txBox="1"/>
          <p:nvPr/>
        </p:nvSpPr>
        <p:spPr>
          <a:xfrm>
            <a:off x="6037943" y="3222172"/>
            <a:ext cx="2859314" cy="646331"/>
          </a:xfrm>
          <a:prstGeom prst="rect">
            <a:avLst/>
          </a:prstGeom>
          <a:noFill/>
        </p:spPr>
        <p:txBody>
          <a:bodyPr wrap="square" rtlCol="0">
            <a:spAutoFit/>
          </a:bodyPr>
          <a:lstStyle/>
          <a:p>
            <a:r>
              <a:rPr lang="en-US" sz="1800" dirty="0" smtClean="0">
                <a:solidFill>
                  <a:srgbClr val="7030A0"/>
                </a:solidFill>
                <a:latin typeface="Trebuchet MS" pitchFamily="34" charset="0"/>
              </a:rPr>
              <a:t>Still require further tuning</a:t>
            </a:r>
            <a:endParaRPr lang="en-US" sz="1800" dirty="0">
              <a:solidFill>
                <a:srgbClr val="7030A0"/>
              </a:solidFill>
              <a:latin typeface="Trebuchet MS" pitchFamily="34" charset="0"/>
            </a:endParaRPr>
          </a:p>
        </p:txBody>
      </p:sp>
      <p:sp>
        <p:nvSpPr>
          <p:cNvPr id="11" name="Rectangle 10"/>
          <p:cNvSpPr/>
          <p:nvPr/>
        </p:nvSpPr>
        <p:spPr bwMode="auto">
          <a:xfrm>
            <a:off x="5817202" y="928509"/>
            <a:ext cx="3209020" cy="587147"/>
          </a:xfrm>
          <a:prstGeom prst="rect">
            <a:avLst/>
          </a:prstGeom>
          <a:solidFill>
            <a:schemeClr val="bg1">
              <a:alpha val="62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8"/>
                                        </p:tgtEl>
                                        <p:attrNameLst>
                                          <p:attrName>style.visibility</p:attrName>
                                        </p:attrNameLst>
                                      </p:cBhvr>
                                      <p:to>
                                        <p:strVal val="hidden"/>
                                      </p:to>
                                    </p:set>
                                  </p:childTnLst>
                                </p:cTn>
                              </p:par>
                              <p:par>
                                <p:cTn id="20" presetID="1"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dissolve">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8" grpId="0" animBg="1"/>
      <p:bldP spid="8" grpId="1" animBg="1"/>
      <p:bldP spid="9" grpId="0" animBg="1"/>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26</a:t>
            </a:fld>
            <a:endParaRPr lang="en-US"/>
          </a:p>
        </p:txBody>
      </p:sp>
      <p:sp>
        <p:nvSpPr>
          <p:cNvPr id="5" name="Title 1"/>
          <p:cNvSpPr txBox="1">
            <a:spLocks/>
          </p:cNvSpPr>
          <p:nvPr/>
        </p:nvSpPr>
        <p:spPr bwMode="auto">
          <a:xfrm>
            <a:off x="700315" y="391887"/>
            <a:ext cx="7772400" cy="56605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accent2"/>
                </a:solidFill>
                <a:effectLst/>
                <a:uLnTx/>
                <a:uFillTx/>
                <a:latin typeface="+mj-lt"/>
                <a:ea typeface="+mj-ea"/>
                <a:cs typeface="+mj-cs"/>
              </a:rPr>
              <a:t>CPACT- Final Parameter Adjustment</a:t>
            </a:r>
            <a:endParaRPr kumimoji="0" lang="en-US" sz="3600" b="0" i="0" u="none" strike="noStrike" kern="0" cap="none" spc="0" normalizeH="0" baseline="0" noProof="0" dirty="0">
              <a:ln>
                <a:noFill/>
              </a:ln>
              <a:solidFill>
                <a:schemeClr val="accent2"/>
              </a:solidFill>
              <a:effectLst/>
              <a:uLnTx/>
              <a:uFillTx/>
              <a:latin typeface="+mj-lt"/>
              <a:ea typeface="+mj-ea"/>
              <a:cs typeface="+mj-cs"/>
            </a:endParaRPr>
          </a:p>
        </p:txBody>
      </p:sp>
      <p:graphicFrame>
        <p:nvGraphicFramePr>
          <p:cNvPr id="6" name="Content Placeholder 9"/>
          <p:cNvGraphicFramePr>
            <a:graphicFrameLocks noGrp="1"/>
          </p:cNvGraphicFramePr>
          <p:nvPr>
            <p:ph idx="1"/>
          </p:nvPr>
        </p:nvGraphicFramePr>
        <p:xfrm>
          <a:off x="308439" y="1045044"/>
          <a:ext cx="7772400" cy="420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6255669" y="1585689"/>
          <a:ext cx="1582057" cy="111397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10" name="Group 9"/>
          <p:cNvGrpSpPr/>
          <p:nvPr/>
        </p:nvGrpSpPr>
        <p:grpSpPr>
          <a:xfrm>
            <a:off x="6313715" y="3062514"/>
            <a:ext cx="1509485" cy="943428"/>
            <a:chOff x="6313715" y="3048000"/>
            <a:chExt cx="1509485" cy="943428"/>
          </a:xfrm>
        </p:grpSpPr>
        <p:sp>
          <p:nvSpPr>
            <p:cNvPr id="8" name="Flowchart: Decision 7"/>
            <p:cNvSpPr/>
            <p:nvPr/>
          </p:nvSpPr>
          <p:spPr bwMode="auto">
            <a:xfrm>
              <a:off x="6313715" y="3048000"/>
              <a:ext cx="1509485" cy="943428"/>
            </a:xfrm>
            <a:prstGeom prst="flowChartDecision">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 name="TextBox 8"/>
            <p:cNvSpPr txBox="1"/>
            <p:nvPr/>
          </p:nvSpPr>
          <p:spPr>
            <a:xfrm>
              <a:off x="6633029" y="3265717"/>
              <a:ext cx="899885" cy="461665"/>
            </a:xfrm>
            <a:prstGeom prst="rect">
              <a:avLst/>
            </a:prstGeom>
            <a:noFill/>
          </p:spPr>
          <p:txBody>
            <a:bodyPr wrap="square" rtlCol="0">
              <a:spAutoFit/>
            </a:bodyPr>
            <a:lstStyle/>
            <a:p>
              <a:r>
                <a:rPr lang="en-US" sz="1200" dirty="0" smtClean="0">
                  <a:latin typeface="+mn-lt"/>
                </a:rPr>
                <a:t>Energy decrease?</a:t>
              </a:r>
              <a:endParaRPr lang="en-US" sz="1200" dirty="0">
                <a:latin typeface="+mn-lt"/>
              </a:endParaRPr>
            </a:p>
          </p:txBody>
        </p:sp>
      </p:grpSp>
      <p:graphicFrame>
        <p:nvGraphicFramePr>
          <p:cNvPr id="11" name="Diagram 10"/>
          <p:cNvGraphicFramePr/>
          <p:nvPr/>
        </p:nvGraphicFramePr>
        <p:xfrm>
          <a:off x="5196115" y="4532083"/>
          <a:ext cx="1625600" cy="91077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2" name="Diagram 11"/>
          <p:cNvGraphicFramePr/>
          <p:nvPr/>
        </p:nvGraphicFramePr>
        <p:xfrm>
          <a:off x="7315200" y="4532091"/>
          <a:ext cx="1640115" cy="954313"/>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cxnSp>
        <p:nvCxnSpPr>
          <p:cNvPr id="14" name="Straight Arrow Connector 13"/>
          <p:cNvCxnSpPr>
            <a:stCxn id="8" idx="0"/>
          </p:cNvCxnSpPr>
          <p:nvPr/>
        </p:nvCxnSpPr>
        <p:spPr bwMode="auto">
          <a:xfrm flipH="1" flipV="1">
            <a:off x="7053943" y="2598061"/>
            <a:ext cx="14515" cy="464453"/>
          </a:xfrm>
          <a:prstGeom prst="straightConnector1">
            <a:avLst/>
          </a:prstGeom>
          <a:solidFill>
            <a:schemeClr val="accent1"/>
          </a:solidFill>
          <a:ln w="22225" cap="flat" cmpd="sng" algn="ctr">
            <a:solidFill>
              <a:schemeClr val="tx1"/>
            </a:solidFill>
            <a:prstDash val="solid"/>
            <a:round/>
            <a:headEnd type="arrow" w="med" len="med"/>
            <a:tailEnd type="none"/>
          </a:ln>
          <a:effectLst/>
        </p:spPr>
      </p:cxnSp>
      <p:cxnSp>
        <p:nvCxnSpPr>
          <p:cNvPr id="16" name="Shape 15"/>
          <p:cNvCxnSpPr>
            <a:stCxn id="8" idx="1"/>
          </p:cNvCxnSpPr>
          <p:nvPr/>
        </p:nvCxnSpPr>
        <p:spPr bwMode="auto">
          <a:xfrm rot="10800000" flipV="1">
            <a:off x="5936343" y="3534228"/>
            <a:ext cx="377372" cy="1008748"/>
          </a:xfrm>
          <a:prstGeom prst="bentConnector2">
            <a:avLst/>
          </a:prstGeom>
          <a:solidFill>
            <a:schemeClr val="accent1"/>
          </a:solidFill>
          <a:ln w="22225" cap="flat" cmpd="sng" algn="ctr">
            <a:solidFill>
              <a:schemeClr val="tx1"/>
            </a:solidFill>
            <a:prstDash val="solid"/>
            <a:round/>
            <a:headEnd type="none" w="med" len="med"/>
            <a:tailEnd type="arrow"/>
          </a:ln>
          <a:effectLst/>
        </p:spPr>
      </p:cxnSp>
      <p:cxnSp>
        <p:nvCxnSpPr>
          <p:cNvPr id="18" name="Shape 17"/>
          <p:cNvCxnSpPr>
            <a:stCxn id="8" idx="3"/>
          </p:cNvCxnSpPr>
          <p:nvPr/>
        </p:nvCxnSpPr>
        <p:spPr bwMode="auto">
          <a:xfrm>
            <a:off x="7823200" y="3534228"/>
            <a:ext cx="391886" cy="1008748"/>
          </a:xfrm>
          <a:prstGeom prst="bentConnector2">
            <a:avLst/>
          </a:prstGeom>
          <a:solidFill>
            <a:schemeClr val="accent1"/>
          </a:solidFill>
          <a:ln w="22225" cap="flat" cmpd="sng" algn="ctr">
            <a:solidFill>
              <a:schemeClr val="tx1"/>
            </a:solidFill>
            <a:prstDash val="solid"/>
            <a:round/>
            <a:headEnd type="none" w="med" len="med"/>
            <a:tailEnd type="arrow"/>
          </a:ln>
          <a:effectLst/>
        </p:spPr>
      </p:cxnSp>
      <p:sp>
        <p:nvSpPr>
          <p:cNvPr id="19" name="TextBox 18"/>
          <p:cNvSpPr txBox="1"/>
          <p:nvPr/>
        </p:nvSpPr>
        <p:spPr>
          <a:xfrm>
            <a:off x="5849257" y="3149605"/>
            <a:ext cx="551542" cy="307777"/>
          </a:xfrm>
          <a:prstGeom prst="rect">
            <a:avLst/>
          </a:prstGeom>
          <a:noFill/>
        </p:spPr>
        <p:txBody>
          <a:bodyPr wrap="square" rtlCol="0">
            <a:spAutoFit/>
          </a:bodyPr>
          <a:lstStyle/>
          <a:p>
            <a:r>
              <a:rPr lang="en-US" sz="1400" dirty="0" smtClean="0">
                <a:latin typeface="+mn-lt"/>
              </a:rPr>
              <a:t>no</a:t>
            </a:r>
            <a:endParaRPr lang="en-US" sz="1400" dirty="0">
              <a:latin typeface="+mn-lt"/>
            </a:endParaRPr>
          </a:p>
        </p:txBody>
      </p:sp>
      <p:sp>
        <p:nvSpPr>
          <p:cNvPr id="20" name="TextBox 19"/>
          <p:cNvSpPr txBox="1"/>
          <p:nvPr/>
        </p:nvSpPr>
        <p:spPr>
          <a:xfrm>
            <a:off x="7649026" y="3222175"/>
            <a:ext cx="885372" cy="307777"/>
          </a:xfrm>
          <a:prstGeom prst="rect">
            <a:avLst/>
          </a:prstGeom>
          <a:noFill/>
        </p:spPr>
        <p:txBody>
          <a:bodyPr wrap="square" rtlCol="0">
            <a:spAutoFit/>
          </a:bodyPr>
          <a:lstStyle/>
          <a:p>
            <a:r>
              <a:rPr lang="en-US" sz="1400" dirty="0" smtClean="0">
                <a:latin typeface="+mn-lt"/>
              </a:rPr>
              <a:t>yes</a:t>
            </a:r>
            <a:endParaRPr lang="en-US" sz="1400" dirty="0">
              <a:latin typeface="+mn-lt"/>
            </a:endParaRPr>
          </a:p>
        </p:txBody>
      </p:sp>
      <p:graphicFrame>
        <p:nvGraphicFramePr>
          <p:cNvPr id="21" name="Table 20"/>
          <p:cNvGraphicFramePr>
            <a:graphicFrameLocks noGrp="1"/>
          </p:cNvGraphicFramePr>
          <p:nvPr/>
        </p:nvGraphicFramePr>
        <p:xfrm>
          <a:off x="157750" y="2009668"/>
          <a:ext cx="4138480" cy="4397822"/>
        </p:xfrm>
        <a:graphic>
          <a:graphicData uri="http://schemas.openxmlformats.org/drawingml/2006/table">
            <a:tbl>
              <a:tblPr/>
              <a:tblGrid>
                <a:gridCol w="1630754"/>
                <a:gridCol w="1231865"/>
                <a:gridCol w="1275861"/>
              </a:tblGrid>
              <a:tr h="312689">
                <a:tc rowSpan="2">
                  <a:txBody>
                    <a:bodyPr/>
                    <a:lstStyle/>
                    <a:p>
                      <a:pPr algn="ctr" fontAlgn="ctr"/>
                      <a:r>
                        <a:rPr lang="en-US" sz="1800" b="0" i="0" u="none" strike="noStrike">
                          <a:solidFill>
                            <a:srgbClr val="000000"/>
                          </a:solidFill>
                          <a:latin typeface="Trebuchet MS"/>
                        </a:rPr>
                        <a:t>benchmark</a:t>
                      </a:r>
                    </a:p>
                  </a:txBody>
                  <a:tcPr marL="9321" marR="9321" marT="93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2">
                  <a:txBody>
                    <a:bodyPr/>
                    <a:lstStyle/>
                    <a:p>
                      <a:pPr algn="ctr" fontAlgn="b"/>
                      <a:r>
                        <a:rPr lang="en-US" sz="1800" b="0" i="0" u="none" strike="noStrike">
                          <a:solidFill>
                            <a:srgbClr val="000000"/>
                          </a:solidFill>
                          <a:latin typeface="Trebuchet MS"/>
                        </a:rPr>
                        <a:t>final configuration</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r>
              <a:tr h="312689">
                <a:tc vMerge="1">
                  <a:txBody>
                    <a:bodyPr/>
                    <a:lstStyle/>
                    <a:p>
                      <a:endParaRPr lang="en-US"/>
                    </a:p>
                  </a:txBody>
                  <a:tcPr/>
                </a:tc>
                <a:tc>
                  <a:txBody>
                    <a:bodyPr/>
                    <a:lstStyle/>
                    <a:p>
                      <a:pPr algn="l" fontAlgn="b"/>
                      <a:r>
                        <a:rPr lang="en-US" sz="1800" b="0" i="0" u="none" strike="noStrike">
                          <a:solidFill>
                            <a:srgbClr val="000000"/>
                          </a:solidFill>
                          <a:latin typeface="Trebuchet MS"/>
                        </a:rPr>
                        <a:t>% diff</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800" b="0" i="0" u="none" strike="noStrike">
                          <a:solidFill>
                            <a:srgbClr val="000000"/>
                          </a:solidFill>
                          <a:latin typeface="Trebuchet MS"/>
                        </a:rPr>
                        <a:t># cfgs exp</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312689">
                <a:tc>
                  <a:txBody>
                    <a:bodyPr/>
                    <a:lstStyle/>
                    <a:p>
                      <a:pPr algn="l" fontAlgn="b"/>
                      <a:r>
                        <a:rPr lang="en-US" sz="1800" b="0" i="0" u="none" strike="noStrike">
                          <a:solidFill>
                            <a:srgbClr val="000000"/>
                          </a:solidFill>
                          <a:latin typeface="Trebuchet MS"/>
                        </a:rPr>
                        <a:t>cholesky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12</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fft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12</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lucon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9</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lunon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13</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ocean-con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8</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ocean-non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13</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radiosity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12</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radix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11</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raytrace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13</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water-nsquared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9</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2777">
                <a:tc>
                  <a:txBody>
                    <a:bodyPr/>
                    <a:lstStyle/>
                    <a:p>
                      <a:pPr algn="l" fontAlgn="b"/>
                      <a:r>
                        <a:rPr lang="en-US" sz="1800" b="0" i="0" u="none" strike="noStrike">
                          <a:solidFill>
                            <a:srgbClr val="000000"/>
                          </a:solidFill>
                          <a:latin typeface="Trebuchet MS"/>
                        </a:rPr>
                        <a:t>water-spatial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9</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322777">
                <a:tc>
                  <a:txBody>
                    <a:bodyPr/>
                    <a:lstStyle/>
                    <a:p>
                      <a:pPr algn="l" fontAlgn="b"/>
                      <a:r>
                        <a:rPr lang="en-US" sz="1800" b="0" i="0" u="none" strike="noStrike">
                          <a:solidFill>
                            <a:srgbClr val="000000"/>
                          </a:solidFill>
                          <a:latin typeface="Trebuchet MS"/>
                        </a:rPr>
                        <a:t>Avg</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a:rPr>
                        <a:t>11</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2" name="Rounded Rectangle 21"/>
          <p:cNvSpPr/>
          <p:nvPr/>
        </p:nvSpPr>
        <p:spPr bwMode="auto">
          <a:xfrm>
            <a:off x="2685145" y="4462583"/>
            <a:ext cx="420914" cy="435428"/>
          </a:xfrm>
          <a:prstGeom prst="roundRect">
            <a:avLst/>
          </a:prstGeom>
          <a:noFill/>
          <a:ln w="31750"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 name="TextBox 22"/>
          <p:cNvSpPr txBox="1"/>
          <p:nvPr/>
        </p:nvSpPr>
        <p:spPr>
          <a:xfrm>
            <a:off x="4280601" y="6078135"/>
            <a:ext cx="3715657" cy="369332"/>
          </a:xfrm>
          <a:prstGeom prst="rect">
            <a:avLst/>
          </a:prstGeom>
          <a:noFill/>
        </p:spPr>
        <p:txBody>
          <a:bodyPr wrap="square" rtlCol="0">
            <a:spAutoFit/>
          </a:bodyPr>
          <a:lstStyle/>
          <a:p>
            <a:pPr algn="l"/>
            <a:r>
              <a:rPr lang="en-US" sz="1800" b="1" dirty="0" smtClean="0">
                <a:solidFill>
                  <a:schemeClr val="accent6"/>
                </a:solidFill>
                <a:latin typeface="Trebuchet MS" pitchFamily="34" charset="0"/>
              </a:rPr>
              <a:t>out of 1,296 configurations</a:t>
            </a:r>
            <a:endParaRPr lang="en-US" sz="1800" b="1" dirty="0">
              <a:solidFill>
                <a:schemeClr val="accent6"/>
              </a:solidFill>
              <a:latin typeface="Trebuchet MS" pitchFamily="34" charset="0"/>
            </a:endParaRPr>
          </a:p>
        </p:txBody>
      </p:sp>
      <p:sp>
        <p:nvSpPr>
          <p:cNvPr id="25" name="TextBox 24"/>
          <p:cNvSpPr txBox="1"/>
          <p:nvPr/>
        </p:nvSpPr>
        <p:spPr>
          <a:xfrm>
            <a:off x="4318004" y="2460173"/>
            <a:ext cx="1647369" cy="646331"/>
          </a:xfrm>
          <a:prstGeom prst="rect">
            <a:avLst/>
          </a:prstGeom>
          <a:noFill/>
        </p:spPr>
        <p:txBody>
          <a:bodyPr wrap="square" rtlCol="0">
            <a:spAutoFit/>
          </a:bodyPr>
          <a:lstStyle/>
          <a:p>
            <a:r>
              <a:rPr lang="en-US" sz="1800" b="1" dirty="0" smtClean="0">
                <a:solidFill>
                  <a:srgbClr val="7030A0"/>
                </a:solidFill>
                <a:latin typeface="Trebuchet MS" pitchFamily="34" charset="0"/>
              </a:rPr>
              <a:t>1% of the design space</a:t>
            </a:r>
            <a:endParaRPr lang="en-US" sz="1800" b="1" dirty="0">
              <a:solidFill>
                <a:srgbClr val="7030A0"/>
              </a:solidFill>
              <a:latin typeface="Trebuchet MS" pitchFamily="34" charset="0"/>
            </a:endParaRPr>
          </a:p>
        </p:txBody>
      </p:sp>
      <p:sp>
        <p:nvSpPr>
          <p:cNvPr id="26" name="Rectangle 25"/>
          <p:cNvSpPr/>
          <p:nvPr/>
        </p:nvSpPr>
        <p:spPr bwMode="auto">
          <a:xfrm>
            <a:off x="204830" y="996782"/>
            <a:ext cx="5175399" cy="505219"/>
          </a:xfrm>
          <a:prstGeom prst="rect">
            <a:avLst/>
          </a:prstGeom>
          <a:solidFill>
            <a:schemeClr val="bg1">
              <a:alpha val="67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9"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dissolve">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par>
                                <p:cTn id="24" presetID="22" presetClass="entr" presetSubtype="1"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up)">
                                      <p:cBhvr>
                                        <p:cTn id="26" dur="500"/>
                                        <p:tgtEl>
                                          <p:spTgt spid="16"/>
                                        </p:tgtEl>
                                      </p:cBhvr>
                                    </p:animEffect>
                                  </p:childTnLst>
                                </p:cTn>
                              </p:par>
                            </p:childTnLst>
                          </p:cTn>
                        </p:par>
                        <p:par>
                          <p:cTn id="27" fill="hold">
                            <p:stCondLst>
                              <p:cond delay="500"/>
                            </p:stCondLst>
                            <p:childTnLst>
                              <p:par>
                                <p:cTn id="28" presetID="9"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22" presetClass="entr" presetSubtype="1"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up)">
                                      <p:cBhvr>
                                        <p:cTn id="37" dur="500"/>
                                        <p:tgtEl>
                                          <p:spTgt spid="18"/>
                                        </p:tgtEl>
                                      </p:cBhvr>
                                    </p:animEffect>
                                  </p:childTnLst>
                                </p:cTn>
                              </p:par>
                            </p:childTnLst>
                          </p:cTn>
                        </p:par>
                        <p:par>
                          <p:cTn id="38" fill="hold">
                            <p:stCondLst>
                              <p:cond delay="500"/>
                            </p:stCondLst>
                            <p:childTnLst>
                              <p:par>
                                <p:cTn id="39" presetID="9"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dissolve">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left)">
                                      <p:cBhvr>
                                        <p:cTn id="46" dur="500"/>
                                        <p:tgtEl>
                                          <p:spTgt spid="21"/>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dissolve">
                                      <p:cBhvr>
                                        <p:cTn id="55" dur="500"/>
                                        <p:tgtEl>
                                          <p:spTgt spid="23"/>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dissolve">
                                      <p:cBhvr>
                                        <p:cTn id="5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Graphic spid="11" grpId="0">
        <p:bldAsOne/>
      </p:bldGraphic>
      <p:bldGraphic spid="12" grpId="0">
        <p:bldAsOne/>
      </p:bldGraphic>
      <p:bldP spid="19" grpId="0"/>
      <p:bldP spid="20" grpId="0"/>
      <p:bldP spid="22" grpId="0" animBg="1"/>
      <p:bldP spid="23" grpId="0"/>
      <p:bldP spid="25" grpId="0"/>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27</a:t>
            </a:fld>
            <a:endParaRPr lang="en-US"/>
          </a:p>
        </p:txBody>
      </p:sp>
      <p:sp>
        <p:nvSpPr>
          <p:cNvPr id="5" name="Title 1"/>
          <p:cNvSpPr txBox="1">
            <a:spLocks/>
          </p:cNvSpPr>
          <p:nvPr/>
        </p:nvSpPr>
        <p:spPr bwMode="auto">
          <a:xfrm>
            <a:off x="700315" y="391887"/>
            <a:ext cx="7772400" cy="56605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accent2"/>
                </a:solidFill>
                <a:effectLst/>
                <a:uLnTx/>
                <a:uFillTx/>
                <a:latin typeface="+mj-lt"/>
                <a:ea typeface="+mj-ea"/>
                <a:cs typeface="+mj-cs"/>
              </a:rPr>
              <a:t>CPACT- Final Parameter Adjustment</a:t>
            </a:r>
            <a:endParaRPr kumimoji="0" lang="en-US" sz="3600" b="0" i="0" u="none" strike="noStrike" kern="0" cap="none" spc="0" normalizeH="0" baseline="0" noProof="0" dirty="0">
              <a:ln>
                <a:noFill/>
              </a:ln>
              <a:solidFill>
                <a:schemeClr val="accent2"/>
              </a:solidFill>
              <a:effectLst/>
              <a:uLnTx/>
              <a:uFillTx/>
              <a:latin typeface="+mj-lt"/>
              <a:ea typeface="+mj-ea"/>
              <a:cs typeface="+mj-cs"/>
            </a:endParaRPr>
          </a:p>
        </p:txBody>
      </p:sp>
      <p:graphicFrame>
        <p:nvGraphicFramePr>
          <p:cNvPr id="6" name="Content Placeholder 9"/>
          <p:cNvGraphicFramePr>
            <a:graphicFrameLocks noGrp="1"/>
          </p:cNvGraphicFramePr>
          <p:nvPr>
            <p:ph idx="1"/>
          </p:nvPr>
        </p:nvGraphicFramePr>
        <p:xfrm>
          <a:off x="308439" y="1045044"/>
          <a:ext cx="7772400" cy="420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6255669" y="1585689"/>
          <a:ext cx="1582057" cy="111397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10" name="Group 9"/>
          <p:cNvGrpSpPr/>
          <p:nvPr/>
        </p:nvGrpSpPr>
        <p:grpSpPr>
          <a:xfrm>
            <a:off x="6313715" y="3062514"/>
            <a:ext cx="1509485" cy="943428"/>
            <a:chOff x="6313715" y="3048000"/>
            <a:chExt cx="1509485" cy="943428"/>
          </a:xfrm>
        </p:grpSpPr>
        <p:sp>
          <p:nvSpPr>
            <p:cNvPr id="8" name="Flowchart: Decision 7"/>
            <p:cNvSpPr/>
            <p:nvPr/>
          </p:nvSpPr>
          <p:spPr bwMode="auto">
            <a:xfrm>
              <a:off x="6313715" y="3048000"/>
              <a:ext cx="1509485" cy="943428"/>
            </a:xfrm>
            <a:prstGeom prst="flowChartDecision">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 name="TextBox 8"/>
            <p:cNvSpPr txBox="1"/>
            <p:nvPr/>
          </p:nvSpPr>
          <p:spPr>
            <a:xfrm>
              <a:off x="6633029" y="3265717"/>
              <a:ext cx="899885" cy="461665"/>
            </a:xfrm>
            <a:prstGeom prst="rect">
              <a:avLst/>
            </a:prstGeom>
            <a:noFill/>
          </p:spPr>
          <p:txBody>
            <a:bodyPr wrap="square" rtlCol="0">
              <a:spAutoFit/>
            </a:bodyPr>
            <a:lstStyle/>
            <a:p>
              <a:r>
                <a:rPr lang="en-US" sz="1200" dirty="0" smtClean="0">
                  <a:latin typeface="+mn-lt"/>
                </a:rPr>
                <a:t>Energy decrease?</a:t>
              </a:r>
              <a:endParaRPr lang="en-US" sz="1200" dirty="0">
                <a:latin typeface="+mn-lt"/>
              </a:endParaRPr>
            </a:p>
          </p:txBody>
        </p:sp>
      </p:grpSp>
      <p:graphicFrame>
        <p:nvGraphicFramePr>
          <p:cNvPr id="11" name="Diagram 10"/>
          <p:cNvGraphicFramePr/>
          <p:nvPr/>
        </p:nvGraphicFramePr>
        <p:xfrm>
          <a:off x="5196115" y="4532083"/>
          <a:ext cx="1625600" cy="91077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2" name="Diagram 11"/>
          <p:cNvGraphicFramePr/>
          <p:nvPr/>
        </p:nvGraphicFramePr>
        <p:xfrm>
          <a:off x="7315200" y="4532091"/>
          <a:ext cx="1640115" cy="954313"/>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cxnSp>
        <p:nvCxnSpPr>
          <p:cNvPr id="14" name="Straight Arrow Connector 13"/>
          <p:cNvCxnSpPr>
            <a:stCxn id="8" idx="0"/>
          </p:cNvCxnSpPr>
          <p:nvPr/>
        </p:nvCxnSpPr>
        <p:spPr bwMode="auto">
          <a:xfrm flipH="1" flipV="1">
            <a:off x="7053943" y="2598061"/>
            <a:ext cx="14515" cy="464453"/>
          </a:xfrm>
          <a:prstGeom prst="straightConnector1">
            <a:avLst/>
          </a:prstGeom>
          <a:solidFill>
            <a:schemeClr val="accent1"/>
          </a:solidFill>
          <a:ln w="22225" cap="flat" cmpd="sng" algn="ctr">
            <a:solidFill>
              <a:schemeClr val="tx1"/>
            </a:solidFill>
            <a:prstDash val="solid"/>
            <a:round/>
            <a:headEnd type="arrow" w="med" len="med"/>
            <a:tailEnd type="none"/>
          </a:ln>
          <a:effectLst/>
        </p:spPr>
      </p:cxnSp>
      <p:cxnSp>
        <p:nvCxnSpPr>
          <p:cNvPr id="16" name="Shape 15"/>
          <p:cNvCxnSpPr>
            <a:stCxn id="8" idx="1"/>
          </p:cNvCxnSpPr>
          <p:nvPr/>
        </p:nvCxnSpPr>
        <p:spPr bwMode="auto">
          <a:xfrm rot="10800000" flipV="1">
            <a:off x="5936343" y="3534228"/>
            <a:ext cx="377372" cy="1008748"/>
          </a:xfrm>
          <a:prstGeom prst="bentConnector2">
            <a:avLst/>
          </a:prstGeom>
          <a:solidFill>
            <a:schemeClr val="accent1"/>
          </a:solidFill>
          <a:ln w="22225" cap="flat" cmpd="sng" algn="ctr">
            <a:solidFill>
              <a:schemeClr val="tx1"/>
            </a:solidFill>
            <a:prstDash val="solid"/>
            <a:round/>
            <a:headEnd type="none" w="med" len="med"/>
            <a:tailEnd type="arrow"/>
          </a:ln>
          <a:effectLst/>
        </p:spPr>
      </p:cxnSp>
      <p:cxnSp>
        <p:nvCxnSpPr>
          <p:cNvPr id="18" name="Shape 17"/>
          <p:cNvCxnSpPr>
            <a:stCxn id="8" idx="3"/>
          </p:cNvCxnSpPr>
          <p:nvPr/>
        </p:nvCxnSpPr>
        <p:spPr bwMode="auto">
          <a:xfrm>
            <a:off x="7823200" y="3534228"/>
            <a:ext cx="391886" cy="1008748"/>
          </a:xfrm>
          <a:prstGeom prst="bentConnector2">
            <a:avLst/>
          </a:prstGeom>
          <a:solidFill>
            <a:schemeClr val="accent1"/>
          </a:solidFill>
          <a:ln w="22225" cap="flat" cmpd="sng" algn="ctr">
            <a:solidFill>
              <a:schemeClr val="tx1"/>
            </a:solidFill>
            <a:prstDash val="solid"/>
            <a:round/>
            <a:headEnd type="none" w="med" len="med"/>
            <a:tailEnd type="arrow"/>
          </a:ln>
          <a:effectLst/>
        </p:spPr>
      </p:cxnSp>
      <p:sp>
        <p:nvSpPr>
          <p:cNvPr id="19" name="TextBox 18"/>
          <p:cNvSpPr txBox="1"/>
          <p:nvPr/>
        </p:nvSpPr>
        <p:spPr>
          <a:xfrm>
            <a:off x="5849257" y="3149605"/>
            <a:ext cx="551542" cy="307777"/>
          </a:xfrm>
          <a:prstGeom prst="rect">
            <a:avLst/>
          </a:prstGeom>
          <a:noFill/>
        </p:spPr>
        <p:txBody>
          <a:bodyPr wrap="square" rtlCol="0">
            <a:spAutoFit/>
          </a:bodyPr>
          <a:lstStyle/>
          <a:p>
            <a:r>
              <a:rPr lang="en-US" sz="1400" dirty="0" smtClean="0">
                <a:latin typeface="+mn-lt"/>
              </a:rPr>
              <a:t>no</a:t>
            </a:r>
            <a:endParaRPr lang="en-US" sz="1400" dirty="0">
              <a:latin typeface="+mn-lt"/>
            </a:endParaRPr>
          </a:p>
        </p:txBody>
      </p:sp>
      <p:sp>
        <p:nvSpPr>
          <p:cNvPr id="20" name="TextBox 19"/>
          <p:cNvSpPr txBox="1"/>
          <p:nvPr/>
        </p:nvSpPr>
        <p:spPr>
          <a:xfrm>
            <a:off x="7649026" y="3222175"/>
            <a:ext cx="885372" cy="307777"/>
          </a:xfrm>
          <a:prstGeom prst="rect">
            <a:avLst/>
          </a:prstGeom>
          <a:noFill/>
        </p:spPr>
        <p:txBody>
          <a:bodyPr wrap="square" rtlCol="0">
            <a:spAutoFit/>
          </a:bodyPr>
          <a:lstStyle/>
          <a:p>
            <a:r>
              <a:rPr lang="en-US" sz="1400" dirty="0" smtClean="0">
                <a:latin typeface="+mn-lt"/>
              </a:rPr>
              <a:t>yes</a:t>
            </a:r>
            <a:endParaRPr lang="en-US" sz="1400" dirty="0">
              <a:latin typeface="+mn-lt"/>
            </a:endParaRPr>
          </a:p>
        </p:txBody>
      </p:sp>
      <p:graphicFrame>
        <p:nvGraphicFramePr>
          <p:cNvPr id="21" name="Table 20"/>
          <p:cNvGraphicFramePr>
            <a:graphicFrameLocks noGrp="1"/>
          </p:cNvGraphicFramePr>
          <p:nvPr/>
        </p:nvGraphicFramePr>
        <p:xfrm>
          <a:off x="157750" y="2009668"/>
          <a:ext cx="4138480" cy="4397822"/>
        </p:xfrm>
        <a:graphic>
          <a:graphicData uri="http://schemas.openxmlformats.org/drawingml/2006/table">
            <a:tbl>
              <a:tblPr/>
              <a:tblGrid>
                <a:gridCol w="1630754"/>
                <a:gridCol w="1231865"/>
                <a:gridCol w="1275861"/>
              </a:tblGrid>
              <a:tr h="312689">
                <a:tc rowSpan="2">
                  <a:txBody>
                    <a:bodyPr/>
                    <a:lstStyle/>
                    <a:p>
                      <a:pPr algn="ctr" fontAlgn="ctr"/>
                      <a:r>
                        <a:rPr lang="en-US" sz="1800" b="0" i="0" u="none" strike="noStrike">
                          <a:solidFill>
                            <a:srgbClr val="000000"/>
                          </a:solidFill>
                          <a:latin typeface="Trebuchet MS"/>
                        </a:rPr>
                        <a:t>benchmark</a:t>
                      </a:r>
                    </a:p>
                  </a:txBody>
                  <a:tcPr marL="9321" marR="9321" marT="93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2">
                  <a:txBody>
                    <a:bodyPr/>
                    <a:lstStyle/>
                    <a:p>
                      <a:pPr algn="ctr" fontAlgn="b"/>
                      <a:r>
                        <a:rPr lang="en-US" sz="1800" b="0" i="0" u="none" strike="noStrike">
                          <a:solidFill>
                            <a:srgbClr val="000000"/>
                          </a:solidFill>
                          <a:latin typeface="Trebuchet MS"/>
                        </a:rPr>
                        <a:t>final configuration</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r>
              <a:tr h="312689">
                <a:tc vMerge="1">
                  <a:txBody>
                    <a:bodyPr/>
                    <a:lstStyle/>
                    <a:p>
                      <a:endParaRPr lang="en-US"/>
                    </a:p>
                  </a:txBody>
                  <a:tcPr/>
                </a:tc>
                <a:tc>
                  <a:txBody>
                    <a:bodyPr/>
                    <a:lstStyle/>
                    <a:p>
                      <a:pPr algn="l" fontAlgn="b"/>
                      <a:r>
                        <a:rPr lang="en-US" sz="1800" b="0" i="0" u="none" strike="noStrike">
                          <a:solidFill>
                            <a:srgbClr val="000000"/>
                          </a:solidFill>
                          <a:latin typeface="Trebuchet MS"/>
                        </a:rPr>
                        <a:t>% diff</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800" b="0" i="0" u="none" strike="noStrike">
                          <a:solidFill>
                            <a:srgbClr val="000000"/>
                          </a:solidFill>
                          <a:latin typeface="Trebuchet MS"/>
                        </a:rPr>
                        <a:t># cfgs exp</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312689">
                <a:tc>
                  <a:txBody>
                    <a:bodyPr/>
                    <a:lstStyle/>
                    <a:p>
                      <a:pPr algn="l" fontAlgn="b"/>
                      <a:r>
                        <a:rPr lang="en-US" sz="1800" b="0" i="0" u="none" strike="noStrike">
                          <a:solidFill>
                            <a:srgbClr val="000000"/>
                          </a:solidFill>
                          <a:latin typeface="Trebuchet MS"/>
                        </a:rPr>
                        <a:t>cholesky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12</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fft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12</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lucon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9</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lunon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13</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ocean-con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8</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ocean-non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13</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radiosity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12</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radix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11</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raytrace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13</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2689">
                <a:tc>
                  <a:txBody>
                    <a:bodyPr/>
                    <a:lstStyle/>
                    <a:p>
                      <a:pPr algn="l" fontAlgn="b"/>
                      <a:r>
                        <a:rPr lang="en-US" sz="1800" b="0" i="0" u="none" strike="noStrike">
                          <a:solidFill>
                            <a:srgbClr val="000000"/>
                          </a:solidFill>
                          <a:latin typeface="Trebuchet MS"/>
                        </a:rPr>
                        <a:t>water-nsquared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9</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2777">
                <a:tc>
                  <a:txBody>
                    <a:bodyPr/>
                    <a:lstStyle/>
                    <a:p>
                      <a:pPr algn="l" fontAlgn="b"/>
                      <a:r>
                        <a:rPr lang="en-US" sz="1800" b="0" i="0" u="none" strike="noStrike">
                          <a:solidFill>
                            <a:srgbClr val="000000"/>
                          </a:solidFill>
                          <a:latin typeface="Trebuchet MS"/>
                        </a:rPr>
                        <a:t>water-spatial </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9</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322777">
                <a:tc>
                  <a:txBody>
                    <a:bodyPr/>
                    <a:lstStyle/>
                    <a:p>
                      <a:pPr algn="l" fontAlgn="b"/>
                      <a:r>
                        <a:rPr lang="en-US" sz="1800" b="0" i="0" u="none" strike="noStrike">
                          <a:solidFill>
                            <a:srgbClr val="000000"/>
                          </a:solidFill>
                          <a:latin typeface="Trebuchet MS"/>
                        </a:rPr>
                        <a:t>Avg</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Trebuchet MS"/>
                        </a:rPr>
                        <a:t>0%</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latin typeface="Trebuchet MS"/>
                        </a:rPr>
                        <a:t>11</a:t>
                      </a:r>
                    </a:p>
                  </a:txBody>
                  <a:tcPr marL="9321" marR="9321" marT="93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2" name="Rounded Rectangle 21"/>
          <p:cNvSpPr/>
          <p:nvPr/>
        </p:nvSpPr>
        <p:spPr bwMode="auto">
          <a:xfrm>
            <a:off x="2685145" y="4462583"/>
            <a:ext cx="420914" cy="435428"/>
          </a:xfrm>
          <a:prstGeom prst="roundRect">
            <a:avLst/>
          </a:prstGeom>
          <a:noFill/>
          <a:ln w="31750"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 name="TextBox 22"/>
          <p:cNvSpPr txBox="1"/>
          <p:nvPr/>
        </p:nvSpPr>
        <p:spPr>
          <a:xfrm>
            <a:off x="4280601" y="6078135"/>
            <a:ext cx="3715657" cy="369332"/>
          </a:xfrm>
          <a:prstGeom prst="rect">
            <a:avLst/>
          </a:prstGeom>
          <a:noFill/>
        </p:spPr>
        <p:txBody>
          <a:bodyPr wrap="square" rtlCol="0">
            <a:spAutoFit/>
          </a:bodyPr>
          <a:lstStyle/>
          <a:p>
            <a:pPr algn="l"/>
            <a:r>
              <a:rPr lang="en-US" sz="1800" b="1" dirty="0" smtClean="0">
                <a:solidFill>
                  <a:schemeClr val="accent6"/>
                </a:solidFill>
                <a:latin typeface="Trebuchet MS" pitchFamily="34" charset="0"/>
              </a:rPr>
              <a:t>out of 1,296 configurations</a:t>
            </a:r>
            <a:endParaRPr lang="en-US" sz="1800" b="1" dirty="0">
              <a:solidFill>
                <a:schemeClr val="accent6"/>
              </a:solidFill>
              <a:latin typeface="Trebuchet MS" pitchFamily="34" charset="0"/>
            </a:endParaRPr>
          </a:p>
        </p:txBody>
      </p:sp>
      <p:sp>
        <p:nvSpPr>
          <p:cNvPr id="24" name="TextBox 23"/>
          <p:cNvSpPr txBox="1"/>
          <p:nvPr/>
        </p:nvSpPr>
        <p:spPr>
          <a:xfrm>
            <a:off x="4528457" y="5493658"/>
            <a:ext cx="4615543" cy="646331"/>
          </a:xfrm>
          <a:prstGeom prst="rect">
            <a:avLst/>
          </a:prstGeom>
          <a:noFill/>
        </p:spPr>
        <p:txBody>
          <a:bodyPr wrap="square" rtlCol="0">
            <a:spAutoFit/>
          </a:bodyPr>
          <a:lstStyle/>
          <a:p>
            <a:r>
              <a:rPr lang="en-US" sz="1800" b="1" dirty="0" smtClean="0">
                <a:solidFill>
                  <a:srgbClr val="7030A0"/>
                </a:solidFill>
                <a:latin typeface="Trebuchet MS" pitchFamily="34" charset="0"/>
              </a:rPr>
              <a:t>Execute the remainder of the application in the final configuration</a:t>
            </a:r>
            <a:endParaRPr lang="en-US" sz="1800" b="1" dirty="0">
              <a:solidFill>
                <a:srgbClr val="7030A0"/>
              </a:solidFill>
              <a:latin typeface="Trebuchet MS" pitchFamily="34" charset="0"/>
            </a:endParaRPr>
          </a:p>
        </p:txBody>
      </p:sp>
      <p:sp>
        <p:nvSpPr>
          <p:cNvPr id="25" name="TextBox 24"/>
          <p:cNvSpPr txBox="1"/>
          <p:nvPr/>
        </p:nvSpPr>
        <p:spPr>
          <a:xfrm>
            <a:off x="4318004" y="2460173"/>
            <a:ext cx="1647369" cy="646331"/>
          </a:xfrm>
          <a:prstGeom prst="rect">
            <a:avLst/>
          </a:prstGeom>
          <a:noFill/>
        </p:spPr>
        <p:txBody>
          <a:bodyPr wrap="square" rtlCol="0">
            <a:spAutoFit/>
          </a:bodyPr>
          <a:lstStyle/>
          <a:p>
            <a:r>
              <a:rPr lang="en-US" sz="1800" b="1" dirty="0" smtClean="0">
                <a:solidFill>
                  <a:srgbClr val="7030A0"/>
                </a:solidFill>
                <a:latin typeface="Trebuchet MS" pitchFamily="34" charset="0"/>
              </a:rPr>
              <a:t>1% of the design space</a:t>
            </a:r>
            <a:endParaRPr lang="en-US" sz="1800" b="1" dirty="0">
              <a:solidFill>
                <a:srgbClr val="7030A0"/>
              </a:solidFill>
              <a:latin typeface="Trebuchet MS" pitchFamily="34" charset="0"/>
            </a:endParaRPr>
          </a:p>
        </p:txBody>
      </p:sp>
      <p:sp>
        <p:nvSpPr>
          <p:cNvPr id="26" name="Rectangle 25"/>
          <p:cNvSpPr/>
          <p:nvPr/>
        </p:nvSpPr>
        <p:spPr bwMode="auto">
          <a:xfrm>
            <a:off x="204830" y="996782"/>
            <a:ext cx="5175399" cy="505219"/>
          </a:xfrm>
          <a:prstGeom prst="rect">
            <a:avLst/>
          </a:prstGeom>
          <a:solidFill>
            <a:schemeClr val="bg1">
              <a:alpha val="67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Tree>
    <p:extLst>
      <p:ext uri="{BB962C8B-B14F-4D97-AF65-F5344CB8AC3E}">
        <p14:creationId xmlns:p14="http://schemas.microsoft.com/office/powerpoint/2010/main" val="2130851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9"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dissolve">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par>
                                <p:cTn id="24" presetID="22" presetClass="entr" presetSubtype="1"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up)">
                                      <p:cBhvr>
                                        <p:cTn id="26" dur="500"/>
                                        <p:tgtEl>
                                          <p:spTgt spid="16"/>
                                        </p:tgtEl>
                                      </p:cBhvr>
                                    </p:animEffect>
                                  </p:childTnLst>
                                </p:cTn>
                              </p:par>
                            </p:childTnLst>
                          </p:cTn>
                        </p:par>
                        <p:par>
                          <p:cTn id="27" fill="hold">
                            <p:stCondLst>
                              <p:cond delay="500"/>
                            </p:stCondLst>
                            <p:childTnLst>
                              <p:par>
                                <p:cTn id="28" presetID="9"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22" presetClass="entr" presetSubtype="1"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up)">
                                      <p:cBhvr>
                                        <p:cTn id="37" dur="500"/>
                                        <p:tgtEl>
                                          <p:spTgt spid="18"/>
                                        </p:tgtEl>
                                      </p:cBhvr>
                                    </p:animEffect>
                                  </p:childTnLst>
                                </p:cTn>
                              </p:par>
                            </p:childTnLst>
                          </p:cTn>
                        </p:par>
                        <p:par>
                          <p:cTn id="38" fill="hold">
                            <p:stCondLst>
                              <p:cond delay="500"/>
                            </p:stCondLst>
                            <p:childTnLst>
                              <p:par>
                                <p:cTn id="39" presetID="9"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dissolve">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dissolve">
                                      <p:cBhvr>
                                        <p:cTn id="46" dur="500"/>
                                        <p:tgtEl>
                                          <p:spTgt spid="24"/>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left)">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2"/>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dissolve">
                                      <p:cBhvr>
                                        <p:cTn id="60" dur="500"/>
                                        <p:tgtEl>
                                          <p:spTgt spid="23"/>
                                        </p:tgtEl>
                                      </p:cBhvr>
                                    </p:animEffect>
                                  </p:childTnLst>
                                </p:cTn>
                              </p:par>
                              <p:par>
                                <p:cTn id="61" presetID="1" presetClass="exit" presetSubtype="0" fill="hold" grpId="1" nodeType="withEffect">
                                  <p:stCondLst>
                                    <p:cond delay="0"/>
                                  </p:stCondLst>
                                  <p:childTnLst>
                                    <p:set>
                                      <p:cBhvr>
                                        <p:cTn id="62" dur="1" fill="hold">
                                          <p:stCondLst>
                                            <p:cond delay="0"/>
                                          </p:stCondLst>
                                        </p:cTn>
                                        <p:tgtEl>
                                          <p:spTgt spid="24"/>
                                        </p:tgtEl>
                                        <p:attrNameLst>
                                          <p:attrName>style.visibility</p:attrName>
                                        </p:attrNameLst>
                                      </p:cBhvr>
                                      <p:to>
                                        <p:strVal val="hidden"/>
                                      </p:to>
                                    </p:set>
                                  </p:childTnLst>
                                </p:cTn>
                              </p:par>
                              <p:par>
                                <p:cTn id="63" presetID="9" presetClass="entr" presetSubtype="0" fill="hold" grpId="0" nodeType="with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dissolve">
                                      <p:cBhvr>
                                        <p:cTn id="6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Graphic spid="11" grpId="0">
        <p:bldAsOne/>
      </p:bldGraphic>
      <p:bldGraphic spid="12" grpId="0">
        <p:bldAsOne/>
      </p:bldGraphic>
      <p:bldP spid="19" grpId="0"/>
      <p:bldP spid="20" grpId="0"/>
      <p:bldP spid="22" grpId="0" animBg="1"/>
      <p:bldP spid="23" grpId="0"/>
      <p:bldP spid="24" grpId="0"/>
      <p:bldP spid="24" grpId="1"/>
      <p:bldP spid="25" grpId="0"/>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4457"/>
            <a:ext cx="7772400" cy="508000"/>
          </a:xfrm>
        </p:spPr>
        <p:txBody>
          <a:bodyPr/>
          <a:lstStyle/>
          <a:p>
            <a:r>
              <a:rPr lang="en-US" dirty="0" smtClean="0"/>
              <a:t>Energy Savings - CPACT</a:t>
            </a:r>
            <a:endParaRPr lang="en-US" dirty="0"/>
          </a:p>
        </p:txBody>
      </p:sp>
      <p:sp>
        <p:nvSpPr>
          <p:cNvPr id="3" name="Content Placeholder 2"/>
          <p:cNvSpPr>
            <a:spLocks noGrp="1"/>
          </p:cNvSpPr>
          <p:nvPr>
            <p:ph idx="1"/>
          </p:nvPr>
        </p:nvSpPr>
        <p:spPr>
          <a:xfrm>
            <a:off x="685800" y="4180108"/>
            <a:ext cx="7772400" cy="2249714"/>
          </a:xfrm>
        </p:spPr>
        <p:txBody>
          <a:bodyPr/>
          <a:lstStyle/>
          <a:p>
            <a:r>
              <a:rPr lang="en-US" sz="2400" dirty="0" smtClean="0"/>
              <a:t>CPACT achieved 24% average energy savings</a:t>
            </a:r>
          </a:p>
          <a:p>
            <a:pPr lvl="1"/>
            <a:r>
              <a:rPr lang="en-US" sz="2000" dirty="0" smtClean="0"/>
              <a:t>Dual-core optimal: 25% average energy savings</a:t>
            </a:r>
          </a:p>
          <a:p>
            <a:pPr lvl="1"/>
            <a:r>
              <a:rPr lang="en-US" sz="2000" dirty="0" smtClean="0"/>
              <a:t>1% average tuning energy overhead</a:t>
            </a:r>
          </a:p>
          <a:p>
            <a:pPr lvl="2"/>
            <a:r>
              <a:rPr lang="en-US" sz="1800" dirty="0" smtClean="0"/>
              <a:t>Execute in non-optimal, higher energy configurations</a:t>
            </a:r>
          </a:p>
          <a:p>
            <a:pPr lvl="2"/>
            <a:r>
              <a:rPr lang="en-US" sz="1800" dirty="0" smtClean="0"/>
              <a:t>Increase CPU stall energy during tuning</a:t>
            </a:r>
          </a:p>
          <a:p>
            <a:pPr lvl="2"/>
            <a:r>
              <a:rPr lang="en-US" sz="1800" dirty="0" smtClean="0"/>
              <a:t>Increase in static energy</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28</a:t>
            </a:fld>
            <a:endParaRPr lang="en-US"/>
          </a:p>
        </p:txBody>
      </p:sp>
      <p:graphicFrame>
        <p:nvGraphicFramePr>
          <p:cNvPr id="6" name="Chart 5"/>
          <p:cNvGraphicFramePr/>
          <p:nvPr/>
        </p:nvGraphicFramePr>
        <p:xfrm>
          <a:off x="381399" y="1120407"/>
          <a:ext cx="8399744" cy="300165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011886" y="1930405"/>
            <a:ext cx="754743" cy="369332"/>
          </a:xfrm>
          <a:prstGeom prst="rect">
            <a:avLst/>
          </a:prstGeom>
          <a:noFill/>
        </p:spPr>
        <p:txBody>
          <a:bodyPr wrap="square" rtlCol="0">
            <a:spAutoFit/>
          </a:bodyPr>
          <a:lstStyle/>
          <a:p>
            <a:r>
              <a:rPr lang="en-US" sz="1800" b="1" dirty="0" smtClean="0">
                <a:solidFill>
                  <a:srgbClr val="FFC000"/>
                </a:solidFill>
                <a:latin typeface="Trebuchet MS" pitchFamily="34" charset="0"/>
              </a:rPr>
              <a:t>24%</a:t>
            </a:r>
            <a:endParaRPr lang="en-US" sz="1800" b="1" dirty="0">
              <a:solidFill>
                <a:srgbClr val="FFC000"/>
              </a:solidFill>
              <a:latin typeface="Trebuchet MS" pitchFamily="34" charset="0"/>
            </a:endParaRPr>
          </a:p>
        </p:txBody>
      </p:sp>
      <p:sp>
        <p:nvSpPr>
          <p:cNvPr id="8" name="TextBox 7"/>
          <p:cNvSpPr txBox="1"/>
          <p:nvPr/>
        </p:nvSpPr>
        <p:spPr>
          <a:xfrm>
            <a:off x="4884057" y="1589319"/>
            <a:ext cx="754743" cy="369332"/>
          </a:xfrm>
          <a:prstGeom prst="rect">
            <a:avLst/>
          </a:prstGeom>
          <a:noFill/>
        </p:spPr>
        <p:txBody>
          <a:bodyPr wrap="square" rtlCol="0">
            <a:spAutoFit/>
          </a:bodyPr>
          <a:lstStyle/>
          <a:p>
            <a:r>
              <a:rPr lang="en-US" sz="1800" b="1" dirty="0" smtClean="0">
                <a:solidFill>
                  <a:srgbClr val="FFC000"/>
                </a:solidFill>
                <a:latin typeface="Trebuchet MS" pitchFamily="34" charset="0"/>
              </a:rPr>
              <a:t>50%</a:t>
            </a:r>
            <a:endParaRPr lang="en-US" sz="1800" b="1" dirty="0">
              <a:solidFill>
                <a:srgbClr val="FFC000"/>
              </a:solidFill>
              <a:latin typeface="Trebuchet MS"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wipe(down)">
                                      <p:cBhvr>
                                        <p:cTn id="11" dur="500"/>
                                        <p:tgtEl>
                                          <p:spTgt spid="6">
                                            <p:graphicEl>
                                              <a:chart seriesIdx="0" categoryIdx="-4" bldStep="series"/>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wipe(down)">
                                      <p:cBhvr>
                                        <p:cTn id="16" dur="500"/>
                                        <p:tgtEl>
                                          <p:spTgt spid="6">
                                            <p:graphicEl>
                                              <a:chart seriesIdx="1" categoryIdx="-4" bldStep="series"/>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9"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dissolv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dissolve">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
        </p:bldSub>
      </p:bldGraphic>
      <p:bldP spid="7"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377372"/>
            <a:ext cx="7772400" cy="653143"/>
          </a:xfrm>
        </p:spPr>
        <p:txBody>
          <a:bodyPr/>
          <a:lstStyle/>
          <a:p>
            <a:r>
              <a:rPr lang="en-US" dirty="0" smtClean="0"/>
              <a:t>Performance - CPACT</a:t>
            </a:r>
            <a:endParaRPr lang="en-US" dirty="0"/>
          </a:p>
        </p:txBody>
      </p:sp>
      <p:sp>
        <p:nvSpPr>
          <p:cNvPr id="3" name="Content Placeholder 2"/>
          <p:cNvSpPr>
            <a:spLocks noGrp="1"/>
          </p:cNvSpPr>
          <p:nvPr>
            <p:ph idx="1"/>
          </p:nvPr>
        </p:nvSpPr>
        <p:spPr>
          <a:xfrm>
            <a:off x="174172" y="3526969"/>
            <a:ext cx="8781142" cy="3004457"/>
          </a:xfrm>
        </p:spPr>
        <p:txBody>
          <a:bodyPr/>
          <a:lstStyle/>
          <a:p>
            <a:r>
              <a:rPr lang="en-US" sz="2400" dirty="0" smtClean="0"/>
              <a:t>Evaluated the performance in number of cycles</a:t>
            </a:r>
          </a:p>
          <a:p>
            <a:pPr lvl="1"/>
            <a:r>
              <a:rPr lang="en-US" sz="2000" dirty="0" smtClean="0"/>
              <a:t>Optimal: 5% average increase in cycles</a:t>
            </a:r>
          </a:p>
          <a:p>
            <a:pPr lvl="1"/>
            <a:r>
              <a:rPr lang="en-US" sz="2000" dirty="0" smtClean="0"/>
              <a:t>CPACT: 8% average increase in cycles </a:t>
            </a:r>
          </a:p>
          <a:p>
            <a:pPr lvl="2"/>
            <a:r>
              <a:rPr lang="en-US" sz="1800" dirty="0" smtClean="0"/>
              <a:t>3% tuning performance overhead – application execution stalled during tuning</a:t>
            </a:r>
          </a:p>
          <a:p>
            <a:pPr lvl="1"/>
            <a:r>
              <a:rPr lang="en-US" sz="2000" dirty="0" smtClean="0"/>
              <a:t>Even with the small performance overhead</a:t>
            </a:r>
          </a:p>
          <a:p>
            <a:pPr lvl="2"/>
            <a:r>
              <a:rPr lang="en-US" sz="1800" dirty="0" smtClean="0"/>
              <a:t>CPACT required an average of 62% of the number of cycles needed to complete execution on a single-core base system</a:t>
            </a:r>
          </a:p>
          <a:p>
            <a:pPr lvl="2"/>
            <a:r>
              <a:rPr lang="en-US" sz="1800" dirty="0" smtClean="0"/>
              <a:t>Or 1.6x speedup executing on a dual-core vs. single-core system </a:t>
            </a:r>
            <a:endParaRPr lang="en-US" sz="1800"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29</a:t>
            </a:fld>
            <a:endParaRPr lang="en-US" dirty="0"/>
          </a:p>
        </p:txBody>
      </p:sp>
      <p:graphicFrame>
        <p:nvGraphicFramePr>
          <p:cNvPr id="6" name="Chart 5"/>
          <p:cNvGraphicFramePr/>
          <p:nvPr/>
        </p:nvGraphicFramePr>
        <p:xfrm>
          <a:off x="245528" y="1118500"/>
          <a:ext cx="8593672" cy="252458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wipe(down)">
                                      <p:cBhvr>
                                        <p:cTn id="11" dur="500"/>
                                        <p:tgtEl>
                                          <p:spTgt spid="6">
                                            <p:graphicEl>
                                              <a:chart seriesIdx="0" categoryIdx="-4" bldStep="series"/>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wipe(down)">
                                      <p:cBhvr>
                                        <p:cTn id="16" dur="500"/>
                                        <p:tgtEl>
                                          <p:spTgt spid="6">
                                            <p:graphicEl>
                                              <a:chart seriesIdx="1" categoryIdx="-4" bldStep="series"/>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6">
                                            <p:graphicEl>
                                              <a:chart seriesIdx="2" categoryIdx="-4" bldStep="series"/>
                                            </p:graphicEl>
                                          </p:spTgt>
                                        </p:tgtEl>
                                        <p:attrNameLst>
                                          <p:attrName>style.visibility</p:attrName>
                                        </p:attrNameLst>
                                      </p:cBhvr>
                                      <p:to>
                                        <p:strVal val="visible"/>
                                      </p:to>
                                    </p:set>
                                    <p:animEffect transition="in" filter="wipe(down)">
                                      <p:cBhvr>
                                        <p:cTn id="21" dur="500"/>
                                        <p:tgtEl>
                                          <p:spTgt spid="6">
                                            <p:graphicEl>
                                              <a:chart seriesIdx="2" categoryIdx="-4" bldStep="series"/>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15945" y="231112"/>
            <a:ext cx="7772400" cy="915516"/>
          </a:xfrm>
        </p:spPr>
        <p:txBody>
          <a:bodyPr/>
          <a:lstStyle/>
          <a:p>
            <a:r>
              <a:rPr lang="en-US" dirty="0" smtClean="0"/>
              <a:t>Introduction</a:t>
            </a:r>
            <a:endParaRPr lang="en-US" dirty="0"/>
          </a:p>
        </p:txBody>
      </p:sp>
      <p:sp>
        <p:nvSpPr>
          <p:cNvPr id="3" name="Content Placeholder 2"/>
          <p:cNvSpPr>
            <a:spLocks noGrp="1"/>
          </p:cNvSpPr>
          <p:nvPr>
            <p:ph idx="1"/>
          </p:nvPr>
        </p:nvSpPr>
        <p:spPr>
          <a:xfrm>
            <a:off x="478969" y="971343"/>
            <a:ext cx="8447313" cy="2744316"/>
          </a:xfrm>
        </p:spPr>
        <p:txBody>
          <a:bodyPr/>
          <a:lstStyle/>
          <a:p>
            <a:r>
              <a:rPr lang="en-US" sz="2000" dirty="0" smtClean="0"/>
              <a:t>Power hungry caches are a good candidate for optimization</a:t>
            </a:r>
          </a:p>
          <a:p>
            <a:r>
              <a:rPr lang="en-US" sz="2000" dirty="0" smtClean="0"/>
              <a:t>Different applications have vastly different cache requirements</a:t>
            </a:r>
          </a:p>
          <a:p>
            <a:pPr lvl="1"/>
            <a:r>
              <a:rPr lang="en-US" sz="1600" dirty="0" smtClean="0"/>
              <a:t>Cache parameters that do not match an application’s needs can waste over 60% of energy (Gordon-Ross ‘05)</a:t>
            </a:r>
          </a:p>
          <a:p>
            <a:r>
              <a:rPr lang="en-US" sz="2000" b="1" dirty="0" smtClean="0">
                <a:solidFill>
                  <a:srgbClr val="C00000"/>
                </a:solidFill>
              </a:rPr>
              <a:t>Cache tuning </a:t>
            </a:r>
            <a:r>
              <a:rPr lang="en-US" sz="2000" dirty="0" smtClean="0"/>
              <a:t>determines appropriate cache parameters (</a:t>
            </a:r>
            <a:r>
              <a:rPr lang="en-US" sz="2000" b="1" i="1" dirty="0" smtClean="0"/>
              <a:t>cache configuration</a:t>
            </a:r>
            <a:r>
              <a:rPr lang="en-US" sz="2000" dirty="0" smtClean="0"/>
              <a:t>) to meet optimization goals (e.g., lowest energy)</a:t>
            </a:r>
          </a:p>
          <a:p>
            <a:pPr lvl="1"/>
            <a:r>
              <a:rPr lang="en-US" sz="2000" dirty="0" smtClean="0"/>
              <a:t> Configurable parameters include: size, line size, associativity</a:t>
            </a:r>
          </a:p>
          <a:p>
            <a:endParaRPr lang="en-US" sz="2400" dirty="0"/>
          </a:p>
        </p:txBody>
      </p:sp>
      <p:grpSp>
        <p:nvGrpSpPr>
          <p:cNvPr id="97" name="Group 96"/>
          <p:cNvGrpSpPr/>
          <p:nvPr/>
        </p:nvGrpSpPr>
        <p:grpSpPr>
          <a:xfrm>
            <a:off x="3174833" y="3799568"/>
            <a:ext cx="2128685" cy="2258717"/>
            <a:chOff x="3174833" y="4351100"/>
            <a:chExt cx="2128685" cy="2258717"/>
          </a:xfrm>
        </p:grpSpPr>
        <p:grpSp>
          <p:nvGrpSpPr>
            <p:cNvPr id="5" name="Group 145"/>
            <p:cNvGrpSpPr/>
            <p:nvPr/>
          </p:nvGrpSpPr>
          <p:grpSpPr>
            <a:xfrm>
              <a:off x="3174833" y="4688114"/>
              <a:ext cx="2128685" cy="1921703"/>
              <a:chOff x="5308461" y="1772363"/>
              <a:chExt cx="2128685" cy="2195875"/>
            </a:xfrm>
          </p:grpSpPr>
          <p:sp>
            <p:nvSpPr>
              <p:cNvPr id="108" name="Text Box 4"/>
              <p:cNvSpPr txBox="1">
                <a:spLocks noChangeArrowheads="1"/>
              </p:cNvSpPr>
              <p:nvPr/>
            </p:nvSpPr>
            <p:spPr bwMode="auto">
              <a:xfrm>
                <a:off x="5308461" y="1772363"/>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L1 Data Cache</a:t>
                </a:r>
                <a:endParaRPr lang="en-US" sz="1400" i="1" baseline="-25000" dirty="0">
                  <a:latin typeface="Trebuchet MS" pitchFamily="34" charset="0"/>
                </a:endParaRPr>
              </a:p>
            </p:txBody>
          </p:sp>
          <p:sp>
            <p:nvSpPr>
              <p:cNvPr id="109" name="Text Box 4"/>
              <p:cNvSpPr txBox="1">
                <a:spLocks noChangeArrowheads="1"/>
              </p:cNvSpPr>
              <p:nvPr/>
            </p:nvSpPr>
            <p:spPr bwMode="auto">
              <a:xfrm>
                <a:off x="5328126" y="3445018"/>
                <a:ext cx="2109020" cy="523220"/>
              </a:xfrm>
              <a:prstGeom prst="rect">
                <a:avLst/>
              </a:prstGeom>
              <a:noFill/>
              <a:ln w="28575">
                <a:noFill/>
                <a:miter lim="800000"/>
                <a:headEnd/>
                <a:tailEnd/>
              </a:ln>
              <a:effectLst/>
            </p:spPr>
            <p:txBody>
              <a:bodyPr wrap="square">
                <a:spAutoFit/>
              </a:bodyPr>
              <a:lstStyle/>
              <a:p>
                <a:pPr eaLnBrk="1" hangingPunct="1"/>
                <a:r>
                  <a:rPr lang="pt-BR" sz="1400" dirty="0" smtClean="0">
                    <a:latin typeface="Trebuchet MS" pitchFamily="34" charset="0"/>
                  </a:rPr>
                  <a:t>32KB, 2-way,</a:t>
                </a:r>
              </a:p>
              <a:p>
                <a:pPr eaLnBrk="1" hangingPunct="1"/>
                <a:r>
                  <a:rPr lang="pt-BR" sz="1400" dirty="0" smtClean="0">
                    <a:latin typeface="Trebuchet MS" pitchFamily="34" charset="0"/>
                  </a:rPr>
                  <a:t>32B linesize</a:t>
                </a:r>
                <a:endParaRPr lang="en-US" sz="1400" dirty="0">
                  <a:latin typeface="Trebuchet MS" pitchFamily="34" charset="0"/>
                </a:endParaRPr>
              </a:p>
            </p:txBody>
          </p:sp>
          <p:grpSp>
            <p:nvGrpSpPr>
              <p:cNvPr id="6" name="Group 22"/>
              <p:cNvGrpSpPr/>
              <p:nvPr/>
            </p:nvGrpSpPr>
            <p:grpSpPr>
              <a:xfrm>
                <a:off x="5768596" y="2173373"/>
                <a:ext cx="524352" cy="1223139"/>
                <a:chOff x="4444064" y="2626355"/>
                <a:chExt cx="524352" cy="1223139"/>
              </a:xfrm>
              <a:solidFill>
                <a:srgbClr val="7030A0">
                  <a:alpha val="75000"/>
                </a:srgbClr>
              </a:solidFill>
            </p:grpSpPr>
            <p:sp>
              <p:nvSpPr>
                <p:cNvPr id="122"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123"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24"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25"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26"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27"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28"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29"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nvGrpSpPr>
              <p:cNvPr id="7" name="Group 31"/>
              <p:cNvGrpSpPr/>
              <p:nvPr/>
            </p:nvGrpSpPr>
            <p:grpSpPr>
              <a:xfrm>
                <a:off x="6378195" y="2163540"/>
                <a:ext cx="524352" cy="1223139"/>
                <a:chOff x="4444064" y="2626355"/>
                <a:chExt cx="524352" cy="1223139"/>
              </a:xfrm>
              <a:solidFill>
                <a:srgbClr val="7030A0">
                  <a:alpha val="75000"/>
                </a:srgbClr>
              </a:solidFill>
            </p:grpSpPr>
            <p:sp>
              <p:nvSpPr>
                <p:cNvPr id="114"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115"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16"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17"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18"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19"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20"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21"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sp>
          <p:nvSpPr>
            <p:cNvPr id="19" name="Rectangle 186"/>
            <p:cNvSpPr>
              <a:spLocks noChangeArrowheads="1"/>
            </p:cNvSpPr>
            <p:nvPr/>
          </p:nvSpPr>
          <p:spPr bwMode="auto">
            <a:xfrm>
              <a:off x="3429317" y="4351100"/>
              <a:ext cx="1608133" cy="369332"/>
            </a:xfrm>
            <a:prstGeom prst="rect">
              <a:avLst/>
            </a:prstGeom>
            <a:noFill/>
            <a:ln w="2540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smtClean="0">
                  <a:ln>
                    <a:noFill/>
                  </a:ln>
                  <a:solidFill>
                    <a:srgbClr val="660066"/>
                  </a:solidFill>
                  <a:effectLst/>
                  <a:uLnTx/>
                  <a:uFillTx/>
                  <a:latin typeface="Trebuchet MS" pitchFamily="34" charset="0"/>
                </a:rPr>
                <a:t>Application 2</a:t>
              </a:r>
            </a:p>
          </p:txBody>
        </p:sp>
      </p:grpSp>
      <p:grpSp>
        <p:nvGrpSpPr>
          <p:cNvPr id="88" name="Group 87"/>
          <p:cNvGrpSpPr/>
          <p:nvPr/>
        </p:nvGrpSpPr>
        <p:grpSpPr>
          <a:xfrm>
            <a:off x="159509" y="3797214"/>
            <a:ext cx="2685376" cy="2266467"/>
            <a:chOff x="159509" y="4348746"/>
            <a:chExt cx="2685376" cy="2266467"/>
          </a:xfrm>
        </p:grpSpPr>
        <p:sp>
          <p:nvSpPr>
            <p:cNvPr id="16" name="Rectangle 183"/>
            <p:cNvSpPr>
              <a:spLocks noChangeArrowheads="1"/>
            </p:cNvSpPr>
            <p:nvPr/>
          </p:nvSpPr>
          <p:spPr bwMode="auto">
            <a:xfrm>
              <a:off x="597482" y="4348746"/>
              <a:ext cx="1608133" cy="369332"/>
            </a:xfrm>
            <a:prstGeom prst="rect">
              <a:avLst/>
            </a:prstGeom>
            <a:noFill/>
            <a:ln w="2540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smtClean="0">
                  <a:ln>
                    <a:noFill/>
                  </a:ln>
                  <a:solidFill>
                    <a:srgbClr val="FFC000"/>
                  </a:solidFill>
                  <a:effectLst/>
                  <a:uLnTx/>
                  <a:uFillTx/>
                  <a:latin typeface="Trebuchet MS" pitchFamily="34" charset="0"/>
                </a:rPr>
                <a:t>Application 1</a:t>
              </a:r>
            </a:p>
          </p:txBody>
        </p:sp>
        <p:grpSp>
          <p:nvGrpSpPr>
            <p:cNvPr id="8" name="Group 146"/>
            <p:cNvGrpSpPr/>
            <p:nvPr/>
          </p:nvGrpSpPr>
          <p:grpSpPr>
            <a:xfrm>
              <a:off x="159509" y="4673600"/>
              <a:ext cx="2685376" cy="1941613"/>
              <a:chOff x="1988233" y="1995465"/>
              <a:chExt cx="2685376" cy="2253931"/>
            </a:xfrm>
          </p:grpSpPr>
          <p:sp>
            <p:nvSpPr>
              <p:cNvPr id="54" name="Text Box 4"/>
              <p:cNvSpPr txBox="1">
                <a:spLocks noChangeArrowheads="1"/>
              </p:cNvSpPr>
              <p:nvPr/>
            </p:nvSpPr>
            <p:spPr bwMode="auto">
              <a:xfrm>
                <a:off x="2215314" y="1995465"/>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L1 DataCache</a:t>
                </a:r>
                <a:endParaRPr lang="en-US" sz="1400" i="1" baseline="-25000" dirty="0">
                  <a:latin typeface="Trebuchet MS" pitchFamily="34" charset="0"/>
                </a:endParaRPr>
              </a:p>
            </p:txBody>
          </p:sp>
          <p:sp>
            <p:nvSpPr>
              <p:cNvPr id="55" name="Text Box 4"/>
              <p:cNvSpPr txBox="1">
                <a:spLocks noChangeArrowheads="1"/>
              </p:cNvSpPr>
              <p:nvPr/>
            </p:nvSpPr>
            <p:spPr bwMode="auto">
              <a:xfrm>
                <a:off x="1988233" y="3726176"/>
                <a:ext cx="2685376" cy="523220"/>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16KB, direct-mapped, </a:t>
                </a:r>
              </a:p>
              <a:p>
                <a:pPr eaLnBrk="1" hangingPunct="1"/>
                <a:r>
                  <a:rPr lang="pt-BR" sz="1400" dirty="0" smtClean="0">
                    <a:latin typeface="Trebuchet MS" pitchFamily="34" charset="0"/>
                  </a:rPr>
                  <a:t>16B line size</a:t>
                </a:r>
                <a:endParaRPr lang="en-US" sz="1400" baseline="-25000" dirty="0">
                  <a:latin typeface="Trebuchet MS" pitchFamily="34" charset="0"/>
                </a:endParaRPr>
              </a:p>
            </p:txBody>
          </p:sp>
          <p:grpSp>
            <p:nvGrpSpPr>
              <p:cNvPr id="9" name="Group 55"/>
              <p:cNvGrpSpPr/>
              <p:nvPr/>
            </p:nvGrpSpPr>
            <p:grpSpPr>
              <a:xfrm>
                <a:off x="2961976" y="2418244"/>
                <a:ext cx="524352" cy="1223139"/>
                <a:chOff x="4444064" y="2626355"/>
                <a:chExt cx="524352" cy="1223139"/>
              </a:xfrm>
              <a:solidFill>
                <a:srgbClr val="DEA900"/>
              </a:solidFill>
            </p:grpSpPr>
            <p:sp>
              <p:nvSpPr>
                <p:cNvPr id="57"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58"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59"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0"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1"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2"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3"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64"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grpSp>
      <p:grpSp>
        <p:nvGrpSpPr>
          <p:cNvPr id="106" name="Group 105"/>
          <p:cNvGrpSpPr/>
          <p:nvPr/>
        </p:nvGrpSpPr>
        <p:grpSpPr>
          <a:xfrm>
            <a:off x="6349091" y="3770049"/>
            <a:ext cx="2345873" cy="2295470"/>
            <a:chOff x="6349091" y="4321581"/>
            <a:chExt cx="2345873" cy="2295470"/>
          </a:xfrm>
        </p:grpSpPr>
        <p:sp>
          <p:nvSpPr>
            <p:cNvPr id="15" name="Rectangle 182"/>
            <p:cNvSpPr>
              <a:spLocks noChangeArrowheads="1"/>
            </p:cNvSpPr>
            <p:nvPr/>
          </p:nvSpPr>
          <p:spPr bwMode="auto">
            <a:xfrm>
              <a:off x="6620850" y="4321581"/>
              <a:ext cx="1608133" cy="369332"/>
            </a:xfrm>
            <a:prstGeom prst="rect">
              <a:avLst/>
            </a:prstGeom>
            <a:noFill/>
            <a:ln w="25400">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smtClean="0">
                  <a:ln>
                    <a:noFill/>
                  </a:ln>
                  <a:solidFill>
                    <a:srgbClr val="C00000"/>
                  </a:solidFill>
                  <a:effectLst/>
                  <a:uLnTx/>
                  <a:uFillTx/>
                  <a:latin typeface="Trebuchet MS" pitchFamily="34" charset="0"/>
                </a:rPr>
                <a:t>Application 3</a:t>
              </a:r>
            </a:p>
          </p:txBody>
        </p:sp>
        <p:grpSp>
          <p:nvGrpSpPr>
            <p:cNvPr id="10" name="Group 147"/>
            <p:cNvGrpSpPr/>
            <p:nvPr/>
          </p:nvGrpSpPr>
          <p:grpSpPr>
            <a:xfrm>
              <a:off x="6349091" y="4673600"/>
              <a:ext cx="2345873" cy="1943451"/>
              <a:chOff x="5129975" y="2084420"/>
              <a:chExt cx="2345873" cy="2195875"/>
            </a:xfrm>
          </p:grpSpPr>
          <p:sp>
            <p:nvSpPr>
              <p:cNvPr id="68" name="Text Box 4"/>
              <p:cNvSpPr txBox="1">
                <a:spLocks noChangeArrowheads="1"/>
              </p:cNvSpPr>
              <p:nvPr/>
            </p:nvSpPr>
            <p:spPr bwMode="auto">
              <a:xfrm>
                <a:off x="5185090" y="2084420"/>
                <a:ext cx="2109020" cy="307777"/>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L1 Data Cache</a:t>
                </a:r>
                <a:endParaRPr lang="en-US" sz="1400" i="1" baseline="-25000" dirty="0">
                  <a:latin typeface="Trebuchet MS" pitchFamily="34" charset="0"/>
                </a:endParaRPr>
              </a:p>
            </p:txBody>
          </p:sp>
          <p:sp>
            <p:nvSpPr>
              <p:cNvPr id="69" name="Text Box 4"/>
              <p:cNvSpPr txBox="1">
                <a:spLocks noChangeArrowheads="1"/>
              </p:cNvSpPr>
              <p:nvPr/>
            </p:nvSpPr>
            <p:spPr bwMode="auto">
              <a:xfrm>
                <a:off x="5204755" y="3757075"/>
                <a:ext cx="2109020" cy="523220"/>
              </a:xfrm>
              <a:prstGeom prst="rect">
                <a:avLst/>
              </a:prstGeom>
              <a:solidFill>
                <a:schemeClr val="bg1"/>
              </a:solidFill>
              <a:ln w="28575">
                <a:noFill/>
                <a:miter lim="800000"/>
                <a:headEnd/>
                <a:tailEnd/>
              </a:ln>
              <a:effectLst/>
            </p:spPr>
            <p:txBody>
              <a:bodyPr wrap="square">
                <a:spAutoFit/>
              </a:bodyPr>
              <a:lstStyle/>
              <a:p>
                <a:pPr eaLnBrk="1" hangingPunct="1"/>
                <a:r>
                  <a:rPr lang="pt-BR" sz="1400" dirty="0" smtClean="0">
                    <a:latin typeface="Trebuchet MS" pitchFamily="34" charset="0"/>
                  </a:rPr>
                  <a:t>64KB, 4-way,</a:t>
                </a:r>
              </a:p>
              <a:p>
                <a:pPr eaLnBrk="1" hangingPunct="1"/>
                <a:r>
                  <a:rPr lang="pt-BR" sz="1400" dirty="0" smtClean="0">
                    <a:latin typeface="Trebuchet MS" pitchFamily="34" charset="0"/>
                  </a:rPr>
                  <a:t>64B linesize</a:t>
                </a:r>
                <a:endParaRPr lang="en-US" sz="1400" dirty="0">
                  <a:latin typeface="Trebuchet MS" pitchFamily="34" charset="0"/>
                </a:endParaRPr>
              </a:p>
            </p:txBody>
          </p:sp>
          <p:grpSp>
            <p:nvGrpSpPr>
              <p:cNvPr id="11" name="Group 22"/>
              <p:cNvGrpSpPr/>
              <p:nvPr/>
            </p:nvGrpSpPr>
            <p:grpSpPr>
              <a:xfrm>
                <a:off x="5129975" y="2492684"/>
                <a:ext cx="524352" cy="1223139"/>
                <a:chOff x="4444064" y="2626355"/>
                <a:chExt cx="524352" cy="1223139"/>
              </a:xfrm>
              <a:solidFill>
                <a:srgbClr val="C00000">
                  <a:alpha val="75000"/>
                </a:srgbClr>
              </a:solidFill>
            </p:grpSpPr>
            <p:sp>
              <p:nvSpPr>
                <p:cNvPr id="80"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81"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82"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83"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84"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85"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86"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87"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nvGrpSpPr>
              <p:cNvPr id="12" name="Group 31"/>
              <p:cNvGrpSpPr/>
              <p:nvPr/>
            </p:nvGrpSpPr>
            <p:grpSpPr>
              <a:xfrm>
                <a:off x="5739574" y="2482851"/>
                <a:ext cx="524352" cy="1223139"/>
                <a:chOff x="4444064" y="2626355"/>
                <a:chExt cx="524352" cy="1223139"/>
              </a:xfrm>
              <a:solidFill>
                <a:srgbClr val="C00000">
                  <a:alpha val="75000"/>
                </a:srgbClr>
              </a:solidFill>
            </p:grpSpPr>
            <p:sp>
              <p:nvSpPr>
                <p:cNvPr id="72"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73"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74"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75"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76"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77"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78"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79"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nvGrpSpPr>
              <p:cNvPr id="13" name="Group 22"/>
              <p:cNvGrpSpPr/>
              <p:nvPr/>
            </p:nvGrpSpPr>
            <p:grpSpPr>
              <a:xfrm>
                <a:off x="6341897" y="2485430"/>
                <a:ext cx="524352" cy="1223139"/>
                <a:chOff x="4444064" y="2626355"/>
                <a:chExt cx="524352" cy="1223139"/>
              </a:xfrm>
              <a:solidFill>
                <a:srgbClr val="C00000">
                  <a:alpha val="75000"/>
                </a:srgbClr>
              </a:solidFill>
            </p:grpSpPr>
            <p:sp>
              <p:nvSpPr>
                <p:cNvPr id="89"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90"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91"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92"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93"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94"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95"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96"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nvGrpSpPr>
              <p:cNvPr id="14" name="Group 31"/>
              <p:cNvGrpSpPr/>
              <p:nvPr/>
            </p:nvGrpSpPr>
            <p:grpSpPr>
              <a:xfrm>
                <a:off x="6951496" y="2475597"/>
                <a:ext cx="524352" cy="1223139"/>
                <a:chOff x="4444064" y="2626355"/>
                <a:chExt cx="524352" cy="1223139"/>
              </a:xfrm>
              <a:solidFill>
                <a:srgbClr val="C00000">
                  <a:alpha val="75000"/>
                </a:srgbClr>
              </a:solidFill>
            </p:grpSpPr>
            <p:sp>
              <p:nvSpPr>
                <p:cNvPr id="98" name="Rectangle 39"/>
                <p:cNvSpPr>
                  <a:spLocks noChangeArrowheads="1"/>
                </p:cNvSpPr>
                <p:nvPr/>
              </p:nvSpPr>
              <p:spPr bwMode="auto">
                <a:xfrm>
                  <a:off x="4444064" y="2626355"/>
                  <a:ext cx="520700" cy="1223139"/>
                </a:xfrm>
                <a:prstGeom prst="rect">
                  <a:avLst/>
                </a:prstGeom>
                <a:grpFill/>
                <a:ln w="19050">
                  <a:solidFill>
                    <a:schemeClr val="tx1"/>
                  </a:solidFill>
                  <a:miter lim="800000"/>
                  <a:headEnd type="none" w="sm" len="sm"/>
                  <a:tailEnd type="none" w="med" len="lg"/>
                </a:ln>
                <a:effectLst/>
              </p:spPr>
              <p:txBody>
                <a:bodyPr wrap="none" anchor="ctr"/>
                <a:lstStyle/>
                <a:p>
                  <a:endParaRPr lang="en-US"/>
                </a:p>
              </p:txBody>
            </p:sp>
            <p:sp>
              <p:nvSpPr>
                <p:cNvPr id="99" name="Line 40"/>
                <p:cNvSpPr>
                  <a:spLocks noChangeShapeType="1"/>
                </p:cNvSpPr>
                <p:nvPr/>
              </p:nvSpPr>
              <p:spPr bwMode="auto">
                <a:xfrm>
                  <a:off x="4452913" y="2800671"/>
                  <a:ext cx="510218" cy="192"/>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00" name="Line 40"/>
                <p:cNvSpPr>
                  <a:spLocks noChangeShapeType="1"/>
                </p:cNvSpPr>
                <p:nvPr/>
              </p:nvSpPr>
              <p:spPr bwMode="auto">
                <a:xfrm flipV="1">
                  <a:off x="4452913" y="29541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01" name="Line 40"/>
                <p:cNvSpPr>
                  <a:spLocks noChangeShapeType="1"/>
                </p:cNvSpPr>
                <p:nvPr/>
              </p:nvSpPr>
              <p:spPr bwMode="auto">
                <a:xfrm flipV="1">
                  <a:off x="4446746" y="3106543"/>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02" name="Line 40"/>
                <p:cNvSpPr>
                  <a:spLocks noChangeShapeType="1"/>
                </p:cNvSpPr>
                <p:nvPr/>
              </p:nvSpPr>
              <p:spPr bwMode="auto">
                <a:xfrm flipV="1">
                  <a:off x="4446733" y="3259837"/>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03" name="Line 40"/>
                <p:cNvSpPr>
                  <a:spLocks noChangeShapeType="1"/>
                </p:cNvSpPr>
                <p:nvPr/>
              </p:nvSpPr>
              <p:spPr bwMode="auto">
                <a:xfrm flipV="1">
                  <a:off x="4446733" y="3407845"/>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04" name="Line 40"/>
                <p:cNvSpPr>
                  <a:spLocks noChangeShapeType="1"/>
                </p:cNvSpPr>
                <p:nvPr/>
              </p:nvSpPr>
              <p:spPr bwMode="auto">
                <a:xfrm flipV="1">
                  <a:off x="4446733" y="3561139"/>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sp>
              <p:nvSpPr>
                <p:cNvPr id="105" name="Line 40"/>
                <p:cNvSpPr>
                  <a:spLocks noChangeShapeType="1"/>
                </p:cNvSpPr>
                <p:nvPr/>
              </p:nvSpPr>
              <p:spPr bwMode="auto">
                <a:xfrm flipV="1">
                  <a:off x="4446747" y="3714381"/>
                  <a:ext cx="515503" cy="145"/>
                </a:xfrm>
                <a:prstGeom prst="line">
                  <a:avLst/>
                </a:prstGeom>
                <a:grpFill/>
                <a:ln w="19050">
                  <a:solidFill>
                    <a:schemeClr val="tx1"/>
                  </a:solidFill>
                  <a:round/>
                  <a:headEnd type="none" w="sm" len="sm"/>
                  <a:tailEnd type="none" w="med" len="lg"/>
                </a:ln>
                <a:effectLst/>
              </p:spPr>
              <p:txBody>
                <a:bodyPr wrap="none" anchor="ctr"/>
                <a:lstStyle/>
                <a:p>
                  <a:endParaRPr lang="en-US"/>
                </a:p>
              </p:txBody>
            </p:sp>
          </p:grpSp>
        </p:grpSp>
      </p:grpSp>
      <p:sp>
        <p:nvSpPr>
          <p:cNvPr id="149" name="Rectangle 186"/>
          <p:cNvSpPr>
            <a:spLocks noChangeArrowheads="1"/>
          </p:cNvSpPr>
          <p:nvPr/>
        </p:nvSpPr>
        <p:spPr bwMode="auto">
          <a:xfrm>
            <a:off x="2104559" y="3421370"/>
            <a:ext cx="4949372" cy="369332"/>
          </a:xfrm>
          <a:prstGeom prst="rect">
            <a:avLst/>
          </a:prstGeom>
          <a:noFill/>
          <a:ln w="25400">
            <a:noFill/>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smtClean="0">
                <a:ln>
                  <a:noFill/>
                </a:ln>
                <a:solidFill>
                  <a:srgbClr val="008000"/>
                </a:solidFill>
                <a:effectLst/>
                <a:uLnTx/>
                <a:uFillTx/>
                <a:latin typeface="Trebuchet MS" pitchFamily="34" charset="0"/>
              </a:rPr>
              <a:t>Lowest Energy Cache Configuration</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3</a:t>
            </a:fld>
            <a:endParaRPr lang="en-US"/>
          </a:p>
        </p:txBody>
      </p:sp>
      <p:sp>
        <p:nvSpPr>
          <p:cNvPr id="107" name="Rectangle 186"/>
          <p:cNvSpPr>
            <a:spLocks noChangeArrowheads="1"/>
          </p:cNvSpPr>
          <p:nvPr/>
        </p:nvSpPr>
        <p:spPr bwMode="auto">
          <a:xfrm>
            <a:off x="1230225" y="6066693"/>
            <a:ext cx="6455366" cy="830997"/>
          </a:xfrm>
          <a:prstGeom prst="rect">
            <a:avLst/>
          </a:prstGeom>
          <a:solidFill>
            <a:srgbClr val="FFFFFF"/>
          </a:solidFill>
          <a:ln w="25400">
            <a:noFill/>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b="1" i="0" u="none" strike="noStrike" kern="0" cap="none" spc="0" normalizeH="0" baseline="0" noProof="0" dirty="0" err="1" smtClean="0">
                <a:ln>
                  <a:noFill/>
                </a:ln>
                <a:solidFill>
                  <a:srgbClr val="FF0000"/>
                </a:solidFill>
                <a:effectLst/>
                <a:uLnTx/>
                <a:uFillTx/>
                <a:latin typeface="Trebuchet MS" pitchFamily="34" charset="0"/>
              </a:rPr>
              <a:t>Configurable</a:t>
            </a:r>
            <a:r>
              <a:rPr kumimoji="0" lang="pt-BR" b="1" i="0" u="none" strike="noStrike" kern="0" cap="none" spc="0" normalizeH="0" baseline="0" noProof="0" dirty="0" smtClean="0">
                <a:ln>
                  <a:noFill/>
                </a:ln>
                <a:solidFill>
                  <a:srgbClr val="FF0000"/>
                </a:solidFill>
                <a:effectLst/>
                <a:uLnTx/>
                <a:uFillTx/>
                <a:latin typeface="Trebuchet MS" pitchFamily="34" charset="0"/>
              </a:rPr>
              <a:t> cache </a:t>
            </a:r>
            <a:r>
              <a:rPr kumimoji="0" lang="pt-BR" b="1" i="0" u="none" strike="noStrike" kern="0" cap="none" spc="0" normalizeH="0" baseline="0" noProof="0" dirty="0" err="1" smtClean="0">
                <a:ln>
                  <a:noFill/>
                </a:ln>
                <a:solidFill>
                  <a:srgbClr val="FF0000"/>
                </a:solidFill>
                <a:effectLst/>
                <a:uLnTx/>
                <a:uFillTx/>
                <a:latin typeface="Trebuchet MS" pitchFamily="34" charset="0"/>
              </a:rPr>
              <a:t>is</a:t>
            </a:r>
            <a:r>
              <a:rPr kumimoji="0" lang="pt-BR" b="1" i="0" u="none" strike="noStrike" kern="0" cap="none" spc="0" normalizeH="0" baseline="0" noProof="0" dirty="0" smtClean="0">
                <a:ln>
                  <a:noFill/>
                </a:ln>
                <a:solidFill>
                  <a:srgbClr val="FF0000"/>
                </a:solidFill>
                <a:effectLst/>
                <a:uLnTx/>
                <a:uFillTx/>
                <a:latin typeface="Trebuchet MS" pitchFamily="34" charset="0"/>
              </a:rPr>
              <a:t> </a:t>
            </a:r>
            <a:r>
              <a:rPr kumimoji="0" lang="pt-BR" b="1" i="0" u="none" strike="noStrike" kern="0" cap="none" spc="0" normalizeH="0" baseline="0" noProof="0" dirty="0" err="1" smtClean="0">
                <a:ln>
                  <a:noFill/>
                </a:ln>
                <a:solidFill>
                  <a:srgbClr val="FF0000"/>
                </a:solidFill>
                <a:effectLst/>
                <a:uLnTx/>
                <a:uFillTx/>
                <a:latin typeface="Trebuchet MS" pitchFamily="34" charset="0"/>
              </a:rPr>
              <a:t>required</a:t>
            </a:r>
            <a:r>
              <a:rPr kumimoji="0" lang="pt-BR" b="1" i="0" u="none" strike="noStrike" kern="0" cap="none" spc="0" normalizeH="0" baseline="0" noProof="0" dirty="0" smtClean="0">
                <a:ln>
                  <a:noFill/>
                </a:ln>
                <a:solidFill>
                  <a:srgbClr val="FF0000"/>
                </a:solidFill>
                <a:effectLst/>
                <a:uLnTx/>
                <a:uFillTx/>
                <a:latin typeface="Trebuchet MS" pitchFamily="34" charset="0"/>
              </a:rPr>
              <a:t> </a:t>
            </a:r>
            <a:r>
              <a:rPr kumimoji="0" lang="pt-BR" b="1" i="0" u="none" strike="noStrike" kern="0" cap="none" spc="0" normalizeH="0" baseline="0" noProof="0" dirty="0" err="1" smtClean="0">
                <a:ln>
                  <a:noFill/>
                </a:ln>
                <a:solidFill>
                  <a:srgbClr val="FF0000"/>
                </a:solidFill>
                <a:effectLst/>
                <a:uLnTx/>
                <a:uFillTx/>
                <a:latin typeface="Trebuchet MS" pitchFamily="34" charset="0"/>
              </a:rPr>
              <a:t>to</a:t>
            </a:r>
            <a:r>
              <a:rPr kumimoji="0" lang="pt-BR" b="1" i="0" u="none" strike="noStrike" kern="0" cap="none" spc="0" normalizeH="0" baseline="0" noProof="0" dirty="0" smtClean="0">
                <a:ln>
                  <a:noFill/>
                </a:ln>
                <a:solidFill>
                  <a:srgbClr val="FF0000"/>
                </a:solidFill>
                <a:effectLst/>
                <a:uLnTx/>
                <a:uFillTx/>
                <a:latin typeface="Trebuchet MS" pitchFamily="34" charset="0"/>
              </a:rPr>
              <a:t> </a:t>
            </a:r>
            <a:r>
              <a:rPr kumimoji="0" lang="pt-BR" b="1" i="0" u="none" strike="noStrike" kern="0" cap="none" spc="0" normalizeH="0" baseline="0" noProof="0" dirty="0" err="1" smtClean="0">
                <a:ln>
                  <a:noFill/>
                </a:ln>
                <a:solidFill>
                  <a:srgbClr val="FF0000"/>
                </a:solidFill>
                <a:effectLst/>
                <a:uLnTx/>
                <a:uFillTx/>
                <a:latin typeface="Trebuchet MS" pitchFamily="34" charset="0"/>
              </a:rPr>
              <a:t>provide</a:t>
            </a:r>
            <a:r>
              <a:rPr kumimoji="0" lang="pt-BR" b="1" i="0" u="none" strike="noStrike" kern="0" cap="none" spc="0" normalizeH="0" baseline="0" noProof="0" dirty="0" smtClean="0">
                <a:ln>
                  <a:noFill/>
                </a:ln>
                <a:solidFill>
                  <a:srgbClr val="FF0000"/>
                </a:solidFill>
                <a:effectLst/>
                <a:uLnTx/>
                <a:uFillTx/>
                <a:latin typeface="Trebuchet MS" pitchFamily="34" charset="0"/>
              </a:rPr>
              <a:t> </a:t>
            </a:r>
            <a:r>
              <a:rPr kumimoji="0" lang="pt-BR" b="1" i="0" u="none" strike="noStrike" kern="0" cap="none" spc="0" normalizeH="0" baseline="0" noProof="0" dirty="0" err="1" smtClean="0">
                <a:ln>
                  <a:noFill/>
                </a:ln>
                <a:solidFill>
                  <a:srgbClr val="FF0000"/>
                </a:solidFill>
                <a:effectLst/>
                <a:uLnTx/>
                <a:uFillTx/>
                <a:latin typeface="Trebuchet MS" pitchFamily="34" charset="0"/>
              </a:rPr>
              <a:t>this</a:t>
            </a:r>
            <a:r>
              <a:rPr kumimoji="0" lang="pt-BR" b="1" i="0" u="none" strike="noStrike" kern="0" cap="none" spc="0" normalizeH="0" baseline="0" noProof="0" dirty="0" smtClean="0">
                <a:ln>
                  <a:noFill/>
                </a:ln>
                <a:solidFill>
                  <a:srgbClr val="FF0000"/>
                </a:solidFill>
                <a:effectLst/>
                <a:uLnTx/>
                <a:uFillTx/>
                <a:latin typeface="Trebuchet MS" pitchFamily="34" charset="0"/>
              </a:rPr>
              <a:t> </a:t>
            </a:r>
            <a:r>
              <a:rPr kumimoji="0" lang="pt-BR" b="1" i="0" u="none" strike="noStrike" kern="0" cap="none" spc="0" normalizeH="0" baseline="0" noProof="0" dirty="0" err="1" smtClean="0">
                <a:ln>
                  <a:noFill/>
                </a:ln>
                <a:solidFill>
                  <a:srgbClr val="FF0000"/>
                </a:solidFill>
                <a:effectLst/>
                <a:uLnTx/>
                <a:uFillTx/>
                <a:latin typeface="Trebuchet MS" pitchFamily="34" charset="0"/>
              </a:rPr>
              <a:t>specialization</a:t>
            </a:r>
            <a:endParaRPr kumimoji="0" lang="pt-BR" b="1" i="0" u="none" strike="noStrike" kern="0" cap="none" spc="0" normalizeH="0" baseline="0" noProof="0" dirty="0" smtClean="0">
              <a:ln>
                <a:noFill/>
              </a:ln>
              <a:solidFill>
                <a:srgbClr val="FF0000"/>
              </a:solidFill>
              <a:effectLst/>
              <a:uLnTx/>
              <a:uFillTx/>
              <a:latin typeface="Trebuchet MS" pitchFamily="34" charset="0"/>
            </a:endParaRPr>
          </a:p>
        </p:txBody>
      </p:sp>
    </p:spTree>
    <p:extLst>
      <p:ext uri="{BB962C8B-B14F-4D97-AF65-F5344CB8AC3E}">
        <p14:creationId xmlns:p14="http://schemas.microsoft.com/office/powerpoint/2010/main" val="2687853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9"/>
                                        </p:tgtEl>
                                        <p:attrNameLst>
                                          <p:attrName>style.visibility</p:attrName>
                                        </p:attrNameLst>
                                      </p:cBhvr>
                                      <p:to>
                                        <p:strVal val="visible"/>
                                      </p:to>
                                    </p:set>
                                    <p:animEffect transition="in" filter="wipe(left)">
                                      <p:cBhvr>
                                        <p:cTn id="27" dur="500"/>
                                        <p:tgtEl>
                                          <p:spTgt spid="14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88"/>
                                        </p:tgtEl>
                                        <p:attrNameLst>
                                          <p:attrName>style.visibility</p:attrName>
                                        </p:attrNameLst>
                                      </p:cBhvr>
                                      <p:to>
                                        <p:strVal val="visible"/>
                                      </p:to>
                                    </p:set>
                                    <p:animEffect transition="in" filter="wipe(left)">
                                      <p:cBhvr>
                                        <p:cTn id="32" dur="500"/>
                                        <p:tgtEl>
                                          <p:spTgt spid="8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97"/>
                                        </p:tgtEl>
                                        <p:attrNameLst>
                                          <p:attrName>style.visibility</p:attrName>
                                        </p:attrNameLst>
                                      </p:cBhvr>
                                      <p:to>
                                        <p:strVal val="visible"/>
                                      </p:to>
                                    </p:set>
                                    <p:animEffect transition="in" filter="wipe(left)">
                                      <p:cBhvr>
                                        <p:cTn id="37" dur="500"/>
                                        <p:tgtEl>
                                          <p:spTgt spid="9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06"/>
                                        </p:tgtEl>
                                        <p:attrNameLst>
                                          <p:attrName>style.visibility</p:attrName>
                                        </p:attrNameLst>
                                      </p:cBhvr>
                                      <p:to>
                                        <p:strVal val="visible"/>
                                      </p:to>
                                    </p:set>
                                    <p:animEffect transition="in" filter="wipe(left)">
                                      <p:cBhvr>
                                        <p:cTn id="42" dur="500"/>
                                        <p:tgtEl>
                                          <p:spTgt spid="106"/>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107"/>
                                        </p:tgtEl>
                                        <p:attrNameLst>
                                          <p:attrName>style.visibility</p:attrName>
                                        </p:attrNameLst>
                                      </p:cBhvr>
                                      <p:to>
                                        <p:strVal val="visible"/>
                                      </p:to>
                                    </p:set>
                                    <p:anim calcmode="lin" valueType="num">
                                      <p:cBhvr>
                                        <p:cTn id="47" dur="500" fill="hold"/>
                                        <p:tgtEl>
                                          <p:spTgt spid="107"/>
                                        </p:tgtEl>
                                        <p:attrNameLst>
                                          <p:attrName>ppt_w</p:attrName>
                                        </p:attrNameLst>
                                      </p:cBhvr>
                                      <p:tavLst>
                                        <p:tav tm="0">
                                          <p:val>
                                            <p:fltVal val="0"/>
                                          </p:val>
                                        </p:tav>
                                        <p:tav tm="100000">
                                          <p:val>
                                            <p:strVal val="#ppt_w"/>
                                          </p:val>
                                        </p:tav>
                                      </p:tavLst>
                                    </p:anim>
                                    <p:anim calcmode="lin" valueType="num">
                                      <p:cBhvr>
                                        <p:cTn id="48" dur="500" fill="hold"/>
                                        <p:tgtEl>
                                          <p:spTgt spid="107"/>
                                        </p:tgtEl>
                                        <p:attrNameLst>
                                          <p:attrName>ppt_h</p:attrName>
                                        </p:attrNameLst>
                                      </p:cBhvr>
                                      <p:tavLst>
                                        <p:tav tm="0">
                                          <p:val>
                                            <p:fltVal val="0"/>
                                          </p:val>
                                        </p:tav>
                                        <p:tav tm="100000">
                                          <p:val>
                                            <p:strVal val="#ppt_h"/>
                                          </p:val>
                                        </p:tav>
                                      </p:tavLst>
                                    </p:anim>
                                    <p:animEffect transition="in" filter="fade">
                                      <p:cBhvr>
                                        <p:cTn id="49" dur="500"/>
                                        <p:tgtEl>
                                          <p:spTgt spid="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0"/>
      <p:bldP spid="10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8635"/>
            <a:ext cx="7772400" cy="535912"/>
          </a:xfrm>
        </p:spPr>
        <p:txBody>
          <a:bodyPr/>
          <a:lstStyle/>
          <a:p>
            <a:r>
              <a:rPr lang="en-US" dirty="0" smtClean="0"/>
              <a:t>Application Analysis </a:t>
            </a:r>
            <a:endParaRPr lang="en-US" dirty="0"/>
          </a:p>
        </p:txBody>
      </p:sp>
      <p:sp>
        <p:nvSpPr>
          <p:cNvPr id="3" name="Content Placeholder 2"/>
          <p:cNvSpPr>
            <a:spLocks noGrp="1"/>
          </p:cNvSpPr>
          <p:nvPr>
            <p:ph idx="1"/>
          </p:nvPr>
        </p:nvSpPr>
        <p:spPr>
          <a:xfrm>
            <a:off x="317487" y="1525266"/>
            <a:ext cx="8543300" cy="4551904"/>
          </a:xfrm>
        </p:spPr>
        <p:txBody>
          <a:bodyPr/>
          <a:lstStyle/>
          <a:p>
            <a:r>
              <a:rPr lang="en-US" sz="2800" dirty="0" smtClean="0"/>
              <a:t>Shared data introduces coherence misses</a:t>
            </a:r>
            <a:endParaRPr lang="en-US" sz="2400" dirty="0" smtClean="0"/>
          </a:p>
          <a:p>
            <a:pPr lvl="1"/>
            <a:r>
              <a:rPr lang="en-US" sz="2400" dirty="0" smtClean="0"/>
              <a:t>Accounted for as much as 29% of the cache misses</a:t>
            </a:r>
          </a:p>
          <a:p>
            <a:pPr lvl="1"/>
            <a:r>
              <a:rPr lang="en-US" sz="2400" dirty="0" smtClean="0"/>
              <a:t>Coherence misses </a:t>
            </a:r>
            <a:r>
              <a:rPr lang="en-US" sz="2400" dirty="0" smtClean="0">
                <a:latin typeface="Wingdings"/>
                <a:ea typeface="Wingdings"/>
                <a:cs typeface="Wingdings"/>
                <a:sym typeface="Wingdings"/>
              </a:rPr>
              <a:t></a:t>
            </a:r>
            <a:r>
              <a:rPr lang="en-US" sz="2400" dirty="0">
                <a:ea typeface="Wingdings"/>
                <a:cs typeface="Wingdings"/>
                <a:sym typeface="Wingdings"/>
              </a:rPr>
              <a:t> </a:t>
            </a:r>
            <a:r>
              <a:rPr lang="en-US" sz="2400" dirty="0" smtClean="0"/>
              <a:t>as the cache size </a:t>
            </a:r>
            <a:r>
              <a:rPr lang="en-US" sz="2400" dirty="0" smtClean="0">
                <a:latin typeface="Wingdings"/>
                <a:ea typeface="Wingdings"/>
                <a:cs typeface="Wingdings"/>
                <a:sym typeface="Wingdings"/>
              </a:rPr>
              <a:t></a:t>
            </a:r>
            <a:endParaRPr lang="en-US" dirty="0" smtClean="0"/>
          </a:p>
          <a:p>
            <a:r>
              <a:rPr lang="en-US" sz="2800" dirty="0" smtClean="0"/>
              <a:t>Applications with significant coherence misses</a:t>
            </a:r>
          </a:p>
          <a:p>
            <a:pPr lvl="1"/>
            <a:r>
              <a:rPr lang="en-US" sz="2400" dirty="0"/>
              <a:t>Did not necessarily need a small cache</a:t>
            </a:r>
          </a:p>
          <a:p>
            <a:pPr lvl="1"/>
            <a:r>
              <a:rPr lang="en-US" sz="2400" dirty="0" smtClean="0">
                <a:latin typeface="Wingdings"/>
                <a:ea typeface="Wingdings"/>
                <a:cs typeface="Wingdings"/>
                <a:sym typeface="Wingdings"/>
              </a:rPr>
              <a:t></a:t>
            </a:r>
            <a:r>
              <a:rPr lang="en-US" sz="2400" dirty="0" smtClean="0"/>
              <a:t> cache size resulted in </a:t>
            </a:r>
            <a:r>
              <a:rPr lang="en-US" sz="2400" dirty="0" smtClean="0">
                <a:latin typeface="Wingdings"/>
                <a:ea typeface="Wingdings"/>
                <a:cs typeface="Wingdings"/>
                <a:sym typeface="Wingdings"/>
              </a:rPr>
              <a:t></a:t>
            </a:r>
            <a:r>
              <a:rPr lang="en-US" sz="2400" dirty="0" smtClean="0">
                <a:ea typeface="Wingdings"/>
                <a:cs typeface="Wingdings"/>
                <a:sym typeface="Wingdings"/>
              </a:rPr>
              <a:t> coherence misses, </a:t>
            </a:r>
            <a:br>
              <a:rPr lang="en-US" sz="2400" dirty="0" smtClean="0">
                <a:ea typeface="Wingdings"/>
                <a:cs typeface="Wingdings"/>
                <a:sym typeface="Wingdings"/>
              </a:rPr>
            </a:br>
            <a:r>
              <a:rPr lang="en-US" sz="2400" dirty="0" smtClean="0">
                <a:ea typeface="Wingdings"/>
                <a:cs typeface="Wingdings"/>
                <a:sym typeface="Wingdings"/>
              </a:rPr>
              <a:t>but offset by </a:t>
            </a:r>
            <a:r>
              <a:rPr lang="en-US" sz="2400" dirty="0" smtClean="0">
                <a:latin typeface="Wingdings"/>
                <a:ea typeface="Wingdings"/>
                <a:cs typeface="Wingdings"/>
                <a:sym typeface="Wingdings"/>
              </a:rPr>
              <a:t></a:t>
            </a:r>
            <a:r>
              <a:rPr lang="en-US" sz="2400" dirty="0">
                <a:ea typeface="Wingdings"/>
                <a:cs typeface="Wingdings"/>
                <a:sym typeface="Wingdings"/>
              </a:rPr>
              <a:t> </a:t>
            </a:r>
            <a:r>
              <a:rPr lang="en-US" sz="2400" dirty="0" smtClean="0">
                <a:ea typeface="Wingdings"/>
                <a:cs typeface="Wingdings"/>
                <a:sym typeface="Wingdings"/>
              </a:rPr>
              <a:t>in total cache misses</a:t>
            </a:r>
            <a:endParaRPr lang="en-US" sz="2400" dirty="0" smtClean="0"/>
          </a:p>
          <a:p>
            <a:r>
              <a:rPr lang="en-US" sz="2800" dirty="0" smtClean="0"/>
              <a:t>Tuning coordination is more critical for applications with significant data sharing</a:t>
            </a:r>
          </a:p>
          <a:p>
            <a:pPr lvl="1"/>
            <a:r>
              <a:rPr lang="en-US" sz="2400" dirty="0" smtClean="0"/>
              <a:t>Coordinate size adjustment and final parameter adjustment steps</a:t>
            </a:r>
          </a:p>
          <a:p>
            <a:pPr lvl="1"/>
            <a:endParaRPr lang="en-US" sz="2400" dirty="0" smtClean="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30</a:t>
            </a:fld>
            <a:endParaRPr lang="en-US" dirty="0"/>
          </a:p>
        </p:txBody>
      </p:sp>
      <p:sp>
        <p:nvSpPr>
          <p:cNvPr id="5" name="Title 1"/>
          <p:cNvSpPr txBox="1">
            <a:spLocks/>
          </p:cNvSpPr>
          <p:nvPr/>
        </p:nvSpPr>
        <p:spPr bwMode="auto">
          <a:xfrm>
            <a:off x="693060" y="881462"/>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chemeClr val="accent2"/>
                </a:solidFill>
                <a:effectLst/>
                <a:uLnTx/>
                <a:uFillTx/>
                <a:latin typeface="+mj-lt"/>
                <a:ea typeface="+mj-ea"/>
                <a:cs typeface="+mj-cs"/>
              </a:rPr>
              <a:t>Data Sharing and Cache Tuning</a:t>
            </a:r>
            <a:endParaRPr kumimoji="0" lang="en-US" sz="2800" b="0" i="0" u="none" strike="noStrike" kern="0" cap="none" spc="0" normalizeH="0" baseline="0" noProof="0" dirty="0">
              <a:ln>
                <a:noFill/>
              </a:ln>
              <a:solidFill>
                <a:schemeClr val="accent2"/>
              </a:solidFill>
              <a:effectLst/>
              <a:uLnTx/>
              <a:uFillTx/>
              <a:latin typeface="+mj-lt"/>
              <a:ea typeface="+mj-ea"/>
              <a:cs typeface="+mj-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8635"/>
            <a:ext cx="7772400" cy="535912"/>
          </a:xfrm>
        </p:spPr>
        <p:txBody>
          <a:bodyPr/>
          <a:lstStyle/>
          <a:p>
            <a:r>
              <a:rPr lang="en-US" dirty="0" smtClean="0"/>
              <a:t>Application Classification </a:t>
            </a:r>
            <a:endParaRPr lang="en-US" dirty="0"/>
          </a:p>
        </p:txBody>
      </p:sp>
      <p:sp>
        <p:nvSpPr>
          <p:cNvPr id="3" name="Content Placeholder 2"/>
          <p:cNvSpPr>
            <a:spLocks noGrp="1"/>
          </p:cNvSpPr>
          <p:nvPr>
            <p:ph idx="1"/>
          </p:nvPr>
        </p:nvSpPr>
        <p:spPr>
          <a:xfrm>
            <a:off x="391887" y="986972"/>
            <a:ext cx="8418286" cy="3439885"/>
          </a:xfrm>
        </p:spPr>
        <p:txBody>
          <a:bodyPr/>
          <a:lstStyle/>
          <a:p>
            <a:r>
              <a:rPr lang="en-US" sz="2000" dirty="0" smtClean="0"/>
              <a:t>Do all cores need to run cache tuning?</a:t>
            </a:r>
          </a:p>
          <a:p>
            <a:r>
              <a:rPr lang="en-US" sz="2000" dirty="0"/>
              <a:t>Can we predict cache configurations based on application </a:t>
            </a:r>
            <a:r>
              <a:rPr lang="en-US" sz="2000" dirty="0" smtClean="0"/>
              <a:t>behavior?</a:t>
            </a:r>
          </a:p>
          <a:p>
            <a:pPr lvl="1"/>
            <a:r>
              <a:rPr lang="en-US" sz="1800" dirty="0" smtClean="0"/>
              <a:t>E.g., </a:t>
            </a:r>
            <a:r>
              <a:rPr lang="en-US" sz="1800" dirty="0"/>
              <a:t>Similar work across all </a:t>
            </a:r>
            <a:r>
              <a:rPr lang="en-US" sz="1800" dirty="0" smtClean="0"/>
              <a:t>cores</a:t>
            </a:r>
          </a:p>
          <a:p>
            <a:pPr lvl="2"/>
            <a:r>
              <a:rPr lang="en-US" sz="1400" dirty="0" smtClean="0"/>
              <a:t>Tune one core, broadcast configuration</a:t>
            </a:r>
            <a:endParaRPr lang="en-US" sz="1400" dirty="0"/>
          </a:p>
          <a:p>
            <a:pPr lvl="1"/>
            <a:r>
              <a:rPr lang="en-US" sz="1800" dirty="0"/>
              <a:t>E.g., One coordinating core (one configuration) and X working cores (all with same configuration)</a:t>
            </a:r>
          </a:p>
          <a:p>
            <a:pPr lvl="2"/>
            <a:r>
              <a:rPr lang="en-US" sz="1600" dirty="0" smtClean="0"/>
              <a:t>Only tune two cores, broadcast configuration for other X-1 working cores</a:t>
            </a:r>
          </a:p>
          <a:p>
            <a:r>
              <a:rPr lang="en-US" sz="2200" dirty="0" smtClean="0"/>
              <a:t>Initial results</a:t>
            </a:r>
          </a:p>
          <a:p>
            <a:pPr lvl="1"/>
            <a:r>
              <a:rPr lang="en-US" sz="1800" dirty="0" smtClean="0"/>
              <a:t>Showed that similar number </a:t>
            </a:r>
            <a:r>
              <a:rPr lang="en-US" sz="1800" dirty="0"/>
              <a:t>of accesses and </a:t>
            </a:r>
            <a:r>
              <a:rPr lang="en-US" sz="1800" dirty="0" smtClean="0"/>
              <a:t>misses aided in classification</a:t>
            </a:r>
          </a:p>
          <a:p>
            <a:pPr lvl="1"/>
            <a:r>
              <a:rPr lang="en-US" sz="1800" dirty="0" smtClean="0"/>
              <a:t>Details left for future work</a:t>
            </a:r>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31</a:t>
            </a:fld>
            <a:endParaRPr lang="en-US" dirty="0"/>
          </a:p>
        </p:txBody>
      </p:sp>
      <p:sp>
        <p:nvSpPr>
          <p:cNvPr id="6" name="Rounded Rectangle 5"/>
          <p:cNvSpPr/>
          <p:nvPr/>
        </p:nvSpPr>
        <p:spPr bwMode="auto">
          <a:xfrm>
            <a:off x="2090024" y="4885738"/>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 name="TextBox 6"/>
          <p:cNvSpPr txBox="1"/>
          <p:nvPr/>
        </p:nvSpPr>
        <p:spPr>
          <a:xfrm>
            <a:off x="2150315" y="4935981"/>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P0</a:t>
            </a:r>
            <a:endParaRPr lang="en-US" sz="1400" dirty="0">
              <a:solidFill>
                <a:schemeClr val="bg1"/>
              </a:solidFill>
              <a:latin typeface="Trebuchet MS" pitchFamily="34" charset="0"/>
            </a:endParaRPr>
          </a:p>
        </p:txBody>
      </p:sp>
      <p:sp>
        <p:nvSpPr>
          <p:cNvPr id="10" name="Rounded Rectangle 9"/>
          <p:cNvSpPr/>
          <p:nvPr/>
        </p:nvSpPr>
        <p:spPr bwMode="auto">
          <a:xfrm>
            <a:off x="2785016" y="4887418"/>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 name="TextBox 10"/>
          <p:cNvSpPr txBox="1"/>
          <p:nvPr/>
        </p:nvSpPr>
        <p:spPr>
          <a:xfrm>
            <a:off x="2845307" y="4937661"/>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P1</a:t>
            </a:r>
            <a:endParaRPr lang="en-US" sz="1400" dirty="0">
              <a:solidFill>
                <a:schemeClr val="bg1"/>
              </a:solidFill>
              <a:latin typeface="Trebuchet MS" pitchFamily="34" charset="0"/>
            </a:endParaRPr>
          </a:p>
        </p:txBody>
      </p:sp>
      <p:sp>
        <p:nvSpPr>
          <p:cNvPr id="13" name="Rounded Rectangle 12"/>
          <p:cNvSpPr/>
          <p:nvPr/>
        </p:nvSpPr>
        <p:spPr bwMode="auto">
          <a:xfrm>
            <a:off x="3418040" y="4877370"/>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 name="TextBox 13"/>
          <p:cNvSpPr txBox="1"/>
          <p:nvPr/>
        </p:nvSpPr>
        <p:spPr>
          <a:xfrm>
            <a:off x="3478331" y="4927613"/>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P2</a:t>
            </a:r>
            <a:endParaRPr lang="en-US" sz="1400" dirty="0">
              <a:solidFill>
                <a:schemeClr val="bg1"/>
              </a:solidFill>
              <a:latin typeface="Trebuchet MS" pitchFamily="34" charset="0"/>
            </a:endParaRPr>
          </a:p>
        </p:txBody>
      </p:sp>
      <p:sp>
        <p:nvSpPr>
          <p:cNvPr id="16" name="Rounded Rectangle 15"/>
          <p:cNvSpPr/>
          <p:nvPr/>
        </p:nvSpPr>
        <p:spPr bwMode="auto">
          <a:xfrm>
            <a:off x="4113032" y="4879050"/>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7" name="TextBox 16"/>
          <p:cNvSpPr txBox="1"/>
          <p:nvPr/>
        </p:nvSpPr>
        <p:spPr>
          <a:xfrm>
            <a:off x="4173323" y="4929293"/>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P3</a:t>
            </a:r>
            <a:endParaRPr lang="en-US" sz="1400" dirty="0">
              <a:solidFill>
                <a:schemeClr val="bg1"/>
              </a:solidFill>
              <a:latin typeface="Trebuchet MS" pitchFamily="34" charset="0"/>
            </a:endParaRPr>
          </a:p>
        </p:txBody>
      </p:sp>
      <p:sp>
        <p:nvSpPr>
          <p:cNvPr id="19" name="Rounded Rectangle 18"/>
          <p:cNvSpPr/>
          <p:nvPr/>
        </p:nvSpPr>
        <p:spPr bwMode="auto">
          <a:xfrm>
            <a:off x="4734328" y="4887418"/>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 name="TextBox 19"/>
          <p:cNvSpPr txBox="1"/>
          <p:nvPr/>
        </p:nvSpPr>
        <p:spPr>
          <a:xfrm>
            <a:off x="4794619" y="4937661"/>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P4</a:t>
            </a:r>
            <a:endParaRPr lang="en-US" sz="1400" dirty="0">
              <a:solidFill>
                <a:schemeClr val="bg1"/>
              </a:solidFill>
              <a:latin typeface="Trebuchet MS" pitchFamily="34" charset="0"/>
            </a:endParaRPr>
          </a:p>
        </p:txBody>
      </p:sp>
      <p:sp>
        <p:nvSpPr>
          <p:cNvPr id="22" name="Rounded Rectangle 21"/>
          <p:cNvSpPr/>
          <p:nvPr/>
        </p:nvSpPr>
        <p:spPr bwMode="auto">
          <a:xfrm>
            <a:off x="5429320" y="4889098"/>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 name="TextBox 22"/>
          <p:cNvSpPr txBox="1"/>
          <p:nvPr/>
        </p:nvSpPr>
        <p:spPr>
          <a:xfrm>
            <a:off x="5489611" y="4939341"/>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P5</a:t>
            </a:r>
            <a:endParaRPr lang="en-US" sz="1400" dirty="0">
              <a:solidFill>
                <a:schemeClr val="bg1"/>
              </a:solidFill>
              <a:latin typeface="Trebuchet MS" pitchFamily="34" charset="0"/>
            </a:endParaRPr>
          </a:p>
        </p:txBody>
      </p:sp>
      <p:sp>
        <p:nvSpPr>
          <p:cNvPr id="25" name="Rounded Rectangle 24"/>
          <p:cNvSpPr/>
          <p:nvPr/>
        </p:nvSpPr>
        <p:spPr bwMode="auto">
          <a:xfrm>
            <a:off x="6062344" y="4879050"/>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 name="TextBox 25"/>
          <p:cNvSpPr txBox="1"/>
          <p:nvPr/>
        </p:nvSpPr>
        <p:spPr>
          <a:xfrm>
            <a:off x="6122635" y="4929293"/>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P6</a:t>
            </a:r>
            <a:endParaRPr lang="en-US" sz="1400" dirty="0">
              <a:solidFill>
                <a:schemeClr val="bg1"/>
              </a:solidFill>
              <a:latin typeface="Trebuchet MS" pitchFamily="34" charset="0"/>
            </a:endParaRPr>
          </a:p>
        </p:txBody>
      </p:sp>
      <p:sp>
        <p:nvSpPr>
          <p:cNvPr id="28" name="Rounded Rectangle 27"/>
          <p:cNvSpPr/>
          <p:nvPr/>
        </p:nvSpPr>
        <p:spPr bwMode="auto">
          <a:xfrm>
            <a:off x="6757336" y="4880730"/>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 name="TextBox 28"/>
          <p:cNvSpPr txBox="1"/>
          <p:nvPr/>
        </p:nvSpPr>
        <p:spPr>
          <a:xfrm>
            <a:off x="6817627" y="4930973"/>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P7</a:t>
            </a:r>
            <a:endParaRPr lang="en-US" sz="1400" dirty="0">
              <a:solidFill>
                <a:schemeClr val="bg1"/>
              </a:solidFill>
              <a:latin typeface="Trebuchet MS" pitchFamily="34" charset="0"/>
            </a:endParaRPr>
          </a:p>
        </p:txBody>
      </p:sp>
      <p:cxnSp>
        <p:nvCxnSpPr>
          <p:cNvPr id="36" name="Straight Arrow Connector 35"/>
          <p:cNvCxnSpPr/>
          <p:nvPr/>
        </p:nvCxnSpPr>
        <p:spPr bwMode="auto">
          <a:xfrm>
            <a:off x="2361363" y="4674709"/>
            <a:ext cx="4762918" cy="0"/>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sp>
        <p:nvSpPr>
          <p:cNvPr id="37" name="Rounded Rectangle 36"/>
          <p:cNvSpPr/>
          <p:nvPr/>
        </p:nvSpPr>
        <p:spPr bwMode="auto">
          <a:xfrm>
            <a:off x="2091704" y="5728096"/>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8" name="TextBox 37"/>
          <p:cNvSpPr txBox="1"/>
          <p:nvPr/>
        </p:nvSpPr>
        <p:spPr>
          <a:xfrm>
            <a:off x="2151995" y="5778339"/>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P0</a:t>
            </a:r>
            <a:endParaRPr lang="en-US" sz="1400" dirty="0">
              <a:solidFill>
                <a:schemeClr val="bg1"/>
              </a:solidFill>
              <a:latin typeface="Trebuchet MS" pitchFamily="34" charset="0"/>
            </a:endParaRPr>
          </a:p>
        </p:txBody>
      </p:sp>
      <p:sp>
        <p:nvSpPr>
          <p:cNvPr id="39" name="Rounded Rectangle 38"/>
          <p:cNvSpPr/>
          <p:nvPr/>
        </p:nvSpPr>
        <p:spPr bwMode="auto">
          <a:xfrm>
            <a:off x="2786696" y="5729776"/>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0" name="TextBox 39"/>
          <p:cNvSpPr txBox="1"/>
          <p:nvPr/>
        </p:nvSpPr>
        <p:spPr>
          <a:xfrm>
            <a:off x="2846987" y="5780019"/>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P1</a:t>
            </a:r>
            <a:endParaRPr lang="en-US" sz="1400" dirty="0">
              <a:solidFill>
                <a:schemeClr val="bg1"/>
              </a:solidFill>
              <a:latin typeface="Trebuchet MS" pitchFamily="34" charset="0"/>
            </a:endParaRPr>
          </a:p>
        </p:txBody>
      </p:sp>
      <p:sp>
        <p:nvSpPr>
          <p:cNvPr id="41" name="Rounded Rectangle 40"/>
          <p:cNvSpPr/>
          <p:nvPr/>
        </p:nvSpPr>
        <p:spPr bwMode="auto">
          <a:xfrm>
            <a:off x="3419720" y="5719728"/>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2" name="TextBox 41"/>
          <p:cNvSpPr txBox="1"/>
          <p:nvPr/>
        </p:nvSpPr>
        <p:spPr>
          <a:xfrm>
            <a:off x="3480011" y="5769971"/>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P2</a:t>
            </a:r>
            <a:endParaRPr lang="en-US" sz="1400" dirty="0">
              <a:solidFill>
                <a:schemeClr val="bg1"/>
              </a:solidFill>
              <a:latin typeface="Trebuchet MS" pitchFamily="34" charset="0"/>
            </a:endParaRPr>
          </a:p>
        </p:txBody>
      </p:sp>
      <p:sp>
        <p:nvSpPr>
          <p:cNvPr id="43" name="Rounded Rectangle 42"/>
          <p:cNvSpPr/>
          <p:nvPr/>
        </p:nvSpPr>
        <p:spPr bwMode="auto">
          <a:xfrm>
            <a:off x="4114712" y="5721408"/>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4" name="TextBox 43"/>
          <p:cNvSpPr txBox="1"/>
          <p:nvPr/>
        </p:nvSpPr>
        <p:spPr>
          <a:xfrm>
            <a:off x="4175003" y="5771651"/>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P3</a:t>
            </a:r>
            <a:endParaRPr lang="en-US" sz="1400" dirty="0">
              <a:solidFill>
                <a:schemeClr val="bg1"/>
              </a:solidFill>
              <a:latin typeface="Trebuchet MS" pitchFamily="34" charset="0"/>
            </a:endParaRPr>
          </a:p>
        </p:txBody>
      </p:sp>
      <p:sp>
        <p:nvSpPr>
          <p:cNvPr id="45" name="Rounded Rectangle 44"/>
          <p:cNvSpPr/>
          <p:nvPr/>
        </p:nvSpPr>
        <p:spPr bwMode="auto">
          <a:xfrm>
            <a:off x="4736008" y="5729776"/>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6" name="TextBox 45"/>
          <p:cNvSpPr txBox="1"/>
          <p:nvPr/>
        </p:nvSpPr>
        <p:spPr>
          <a:xfrm>
            <a:off x="4796299" y="5780019"/>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P4</a:t>
            </a:r>
            <a:endParaRPr lang="en-US" sz="1400" dirty="0">
              <a:solidFill>
                <a:schemeClr val="bg1"/>
              </a:solidFill>
              <a:latin typeface="Trebuchet MS" pitchFamily="34" charset="0"/>
            </a:endParaRPr>
          </a:p>
        </p:txBody>
      </p:sp>
      <p:sp>
        <p:nvSpPr>
          <p:cNvPr id="47" name="Rounded Rectangle 46"/>
          <p:cNvSpPr/>
          <p:nvPr/>
        </p:nvSpPr>
        <p:spPr bwMode="auto">
          <a:xfrm>
            <a:off x="5431000" y="5731456"/>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8" name="TextBox 47"/>
          <p:cNvSpPr txBox="1"/>
          <p:nvPr/>
        </p:nvSpPr>
        <p:spPr>
          <a:xfrm>
            <a:off x="5491291" y="5781699"/>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P5</a:t>
            </a:r>
            <a:endParaRPr lang="en-US" sz="1400" dirty="0">
              <a:solidFill>
                <a:schemeClr val="bg1"/>
              </a:solidFill>
              <a:latin typeface="Trebuchet MS" pitchFamily="34" charset="0"/>
            </a:endParaRPr>
          </a:p>
        </p:txBody>
      </p:sp>
      <p:sp>
        <p:nvSpPr>
          <p:cNvPr id="49" name="Rounded Rectangle 48"/>
          <p:cNvSpPr/>
          <p:nvPr/>
        </p:nvSpPr>
        <p:spPr bwMode="auto">
          <a:xfrm>
            <a:off x="6064024" y="5721408"/>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0" name="TextBox 49"/>
          <p:cNvSpPr txBox="1"/>
          <p:nvPr/>
        </p:nvSpPr>
        <p:spPr>
          <a:xfrm>
            <a:off x="6124315" y="5771651"/>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P6</a:t>
            </a:r>
            <a:endParaRPr lang="en-US" sz="1400" dirty="0">
              <a:solidFill>
                <a:schemeClr val="bg1"/>
              </a:solidFill>
              <a:latin typeface="Trebuchet MS" pitchFamily="34" charset="0"/>
            </a:endParaRPr>
          </a:p>
        </p:txBody>
      </p:sp>
      <p:sp>
        <p:nvSpPr>
          <p:cNvPr id="51" name="Rounded Rectangle 50"/>
          <p:cNvSpPr/>
          <p:nvPr/>
        </p:nvSpPr>
        <p:spPr bwMode="auto">
          <a:xfrm>
            <a:off x="6759016" y="5723088"/>
            <a:ext cx="532563" cy="371790"/>
          </a:xfrm>
          <a:prstGeom prst="roundRect">
            <a:avLst/>
          </a:prstGeom>
          <a:solidFill>
            <a:srgbClr val="CC66FF"/>
          </a:solidFill>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2" name="TextBox 51"/>
          <p:cNvSpPr txBox="1"/>
          <p:nvPr/>
        </p:nvSpPr>
        <p:spPr>
          <a:xfrm>
            <a:off x="6819307" y="5773331"/>
            <a:ext cx="381837" cy="307777"/>
          </a:xfrm>
          <a:prstGeom prst="rect">
            <a:avLst/>
          </a:prstGeom>
          <a:noFill/>
        </p:spPr>
        <p:txBody>
          <a:bodyPr wrap="square" rtlCol="0">
            <a:spAutoFit/>
          </a:bodyPr>
          <a:lstStyle/>
          <a:p>
            <a:r>
              <a:rPr lang="en-US" sz="1400" dirty="0" smtClean="0">
                <a:solidFill>
                  <a:schemeClr val="bg1"/>
                </a:solidFill>
                <a:latin typeface="Trebuchet MS" pitchFamily="34" charset="0"/>
              </a:rPr>
              <a:t>P7</a:t>
            </a:r>
            <a:endParaRPr lang="en-US" sz="1400" dirty="0">
              <a:solidFill>
                <a:schemeClr val="bg1"/>
              </a:solidFill>
              <a:latin typeface="Trebuchet MS" pitchFamily="34" charset="0"/>
            </a:endParaRPr>
          </a:p>
        </p:txBody>
      </p:sp>
      <p:cxnSp>
        <p:nvCxnSpPr>
          <p:cNvPr id="57" name="Straight Arrow Connector 56"/>
          <p:cNvCxnSpPr/>
          <p:nvPr/>
        </p:nvCxnSpPr>
        <p:spPr bwMode="auto">
          <a:xfrm>
            <a:off x="3054699" y="5515431"/>
            <a:ext cx="4071262" cy="1636"/>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ssolve">
                                      <p:cBhvr>
                                        <p:cTn id="19" dur="500"/>
                                        <p:tgtEl>
                                          <p:spTgt spid="6"/>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dissolve">
                                      <p:cBhvr>
                                        <p:cTn id="25" dur="500"/>
                                        <p:tgtEl>
                                          <p:spTgt spid="1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dissolve">
                                      <p:cBhvr>
                                        <p:cTn id="28" dur="500"/>
                                        <p:tgtEl>
                                          <p:spTgt spid="1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dissolve">
                                      <p:cBhvr>
                                        <p:cTn id="31" dur="500"/>
                                        <p:tgtEl>
                                          <p:spTgt spid="13"/>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dissolve">
                                      <p:cBhvr>
                                        <p:cTn id="34" dur="500"/>
                                        <p:tgtEl>
                                          <p:spTgt spid="14"/>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dissolve">
                                      <p:cBhvr>
                                        <p:cTn id="37" dur="500"/>
                                        <p:tgtEl>
                                          <p:spTgt spid="16"/>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dissolve">
                                      <p:cBhvr>
                                        <p:cTn id="40" dur="500"/>
                                        <p:tgtEl>
                                          <p:spTgt spid="17"/>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dissolve">
                                      <p:cBhvr>
                                        <p:cTn id="43" dur="500"/>
                                        <p:tgtEl>
                                          <p:spTgt spid="19"/>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dissolve">
                                      <p:cBhvr>
                                        <p:cTn id="46" dur="500"/>
                                        <p:tgtEl>
                                          <p:spTgt spid="20"/>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dissolve">
                                      <p:cBhvr>
                                        <p:cTn id="49" dur="500"/>
                                        <p:tgtEl>
                                          <p:spTgt spid="22"/>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dissolve">
                                      <p:cBhvr>
                                        <p:cTn id="52" dur="500"/>
                                        <p:tgtEl>
                                          <p:spTgt spid="23"/>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dissolve">
                                      <p:cBhvr>
                                        <p:cTn id="55" dur="500"/>
                                        <p:tgtEl>
                                          <p:spTgt spid="25"/>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dissolve">
                                      <p:cBhvr>
                                        <p:cTn id="58" dur="500"/>
                                        <p:tgtEl>
                                          <p:spTgt spid="26"/>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dissolve">
                                      <p:cBhvr>
                                        <p:cTn id="61" dur="500"/>
                                        <p:tgtEl>
                                          <p:spTgt spid="28"/>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dissolve">
                                      <p:cBhvr>
                                        <p:cTn id="64" dur="500"/>
                                        <p:tgtEl>
                                          <p:spTgt spid="29"/>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3" end="3"/>
                                            </p:txEl>
                                          </p:spTgt>
                                        </p:tgtEl>
                                        <p:attrNameLst>
                                          <p:attrName>style.visibility</p:attrName>
                                        </p:attrNameLst>
                                      </p:cBhvr>
                                      <p:to>
                                        <p:strVal val="visible"/>
                                      </p:to>
                                    </p:set>
                                  </p:childTnLst>
                                </p:cTn>
                              </p:par>
                            </p:childTnLst>
                          </p:cTn>
                        </p:par>
                        <p:par>
                          <p:cTn id="69" fill="hold">
                            <p:stCondLst>
                              <p:cond delay="0"/>
                            </p:stCondLst>
                            <p:childTnLst>
                              <p:par>
                                <p:cTn id="70" presetID="1" presetClass="emph" presetSubtype="2" fill="hold" nodeType="afterEffect">
                                  <p:stCondLst>
                                    <p:cond delay="0"/>
                                  </p:stCondLst>
                                  <p:childTnLst>
                                    <p:animClr clrSpc="rgb" dir="cw">
                                      <p:cBhvr>
                                        <p:cTn id="71" dur="500" fill="hold"/>
                                        <p:tgtEl>
                                          <p:spTgt spid="6"/>
                                        </p:tgtEl>
                                        <p:attrNameLst>
                                          <p:attrName>fillcolor</p:attrName>
                                        </p:attrNameLst>
                                      </p:cBhvr>
                                      <p:to>
                                        <a:schemeClr val="hlink"/>
                                      </p:to>
                                    </p:animClr>
                                    <p:set>
                                      <p:cBhvr>
                                        <p:cTn id="72" dur="500" fill="hold"/>
                                        <p:tgtEl>
                                          <p:spTgt spid="6"/>
                                        </p:tgtEl>
                                        <p:attrNameLst>
                                          <p:attrName>fill.type</p:attrName>
                                        </p:attrNameLst>
                                      </p:cBhvr>
                                      <p:to>
                                        <p:strVal val="solid"/>
                                      </p:to>
                                    </p:set>
                                    <p:set>
                                      <p:cBhvr>
                                        <p:cTn id="73" dur="500" fill="hold"/>
                                        <p:tgtEl>
                                          <p:spTgt spid="6"/>
                                        </p:tgtEl>
                                        <p:attrNameLst>
                                          <p:attrName>fill.on</p:attrName>
                                        </p:attrNameLst>
                                      </p:cBhvr>
                                      <p:to>
                                        <p:strVal val="true"/>
                                      </p:to>
                                    </p:set>
                                  </p:childTnLst>
                                </p:cTn>
                              </p:par>
                              <p:par>
                                <p:cTn id="74" presetID="1" presetClass="emph" presetSubtype="2" fill="hold" nodeType="withEffect">
                                  <p:stCondLst>
                                    <p:cond delay="0"/>
                                  </p:stCondLst>
                                  <p:childTnLst>
                                    <p:animClr clrSpc="rgb" dir="cw">
                                      <p:cBhvr>
                                        <p:cTn id="75" dur="500" fill="hold"/>
                                        <p:tgtEl>
                                          <p:spTgt spid="6"/>
                                        </p:tgtEl>
                                        <p:attrNameLst>
                                          <p:attrName>fillcolor</p:attrName>
                                        </p:attrNameLst>
                                      </p:cBhvr>
                                      <p:to>
                                        <a:srgbClr val="66FF99"/>
                                      </p:to>
                                    </p:animClr>
                                    <p:set>
                                      <p:cBhvr>
                                        <p:cTn id="76" dur="500" fill="hold"/>
                                        <p:tgtEl>
                                          <p:spTgt spid="6"/>
                                        </p:tgtEl>
                                        <p:attrNameLst>
                                          <p:attrName>fill.type</p:attrName>
                                        </p:attrNameLst>
                                      </p:cBhvr>
                                      <p:to>
                                        <p:strVal val="solid"/>
                                      </p:to>
                                    </p:set>
                                    <p:set>
                                      <p:cBhvr>
                                        <p:cTn id="77" dur="500" fill="hold"/>
                                        <p:tgtEl>
                                          <p:spTgt spid="6"/>
                                        </p:tgtEl>
                                        <p:attrNameLst>
                                          <p:attrName>fill.on</p:attrName>
                                        </p:attrNameLst>
                                      </p:cBhvr>
                                      <p:to>
                                        <p:strVal val="true"/>
                                      </p:to>
                                    </p:set>
                                  </p:childTnLst>
                                </p:cTn>
                              </p:par>
                            </p:childTnLst>
                          </p:cTn>
                        </p:par>
                        <p:par>
                          <p:cTn id="78" fill="hold">
                            <p:stCondLst>
                              <p:cond delay="500"/>
                            </p:stCondLst>
                            <p:childTnLst>
                              <p:par>
                                <p:cTn id="79" presetID="22" presetClass="entr" presetSubtype="8" fill="hold" nodeType="afterEffect">
                                  <p:stCondLst>
                                    <p:cond delay="0"/>
                                  </p:stCondLst>
                                  <p:childTnLst>
                                    <p:set>
                                      <p:cBhvr>
                                        <p:cTn id="80" dur="1" fill="hold">
                                          <p:stCondLst>
                                            <p:cond delay="0"/>
                                          </p:stCondLst>
                                        </p:cTn>
                                        <p:tgtEl>
                                          <p:spTgt spid="36"/>
                                        </p:tgtEl>
                                        <p:attrNameLst>
                                          <p:attrName>style.visibility</p:attrName>
                                        </p:attrNameLst>
                                      </p:cBhvr>
                                      <p:to>
                                        <p:strVal val="visible"/>
                                      </p:to>
                                    </p:set>
                                    <p:animEffect transition="in" filter="wipe(left)">
                                      <p:cBhvr>
                                        <p:cTn id="81" dur="500"/>
                                        <p:tgtEl>
                                          <p:spTgt spid="36"/>
                                        </p:tgtEl>
                                      </p:cBhvr>
                                    </p:animEffect>
                                  </p:childTnLst>
                                </p:cTn>
                              </p:par>
                              <p:par>
                                <p:cTn id="82" presetID="1" presetClass="emph" presetSubtype="2" fill="hold" nodeType="withEffect">
                                  <p:stCondLst>
                                    <p:cond delay="0"/>
                                  </p:stCondLst>
                                  <p:childTnLst>
                                    <p:animClr clrSpc="rgb" dir="cw">
                                      <p:cBhvr>
                                        <p:cTn id="83" dur="500" fill="hold"/>
                                        <p:tgtEl>
                                          <p:spTgt spid="10"/>
                                        </p:tgtEl>
                                        <p:attrNameLst>
                                          <p:attrName>fillcolor</p:attrName>
                                        </p:attrNameLst>
                                      </p:cBhvr>
                                      <p:to>
                                        <a:srgbClr val="66FF99"/>
                                      </p:to>
                                    </p:animClr>
                                    <p:set>
                                      <p:cBhvr>
                                        <p:cTn id="84" dur="500" fill="hold"/>
                                        <p:tgtEl>
                                          <p:spTgt spid="10"/>
                                        </p:tgtEl>
                                        <p:attrNameLst>
                                          <p:attrName>fill.type</p:attrName>
                                        </p:attrNameLst>
                                      </p:cBhvr>
                                      <p:to>
                                        <p:strVal val="solid"/>
                                      </p:to>
                                    </p:set>
                                    <p:set>
                                      <p:cBhvr>
                                        <p:cTn id="85" dur="500" fill="hold"/>
                                        <p:tgtEl>
                                          <p:spTgt spid="10"/>
                                        </p:tgtEl>
                                        <p:attrNameLst>
                                          <p:attrName>fill.on</p:attrName>
                                        </p:attrNameLst>
                                      </p:cBhvr>
                                      <p:to>
                                        <p:strVal val="true"/>
                                      </p:to>
                                    </p:set>
                                  </p:childTnLst>
                                </p:cTn>
                              </p:par>
                              <p:par>
                                <p:cTn id="86" presetID="1" presetClass="emph" presetSubtype="2" fill="hold" nodeType="withEffect">
                                  <p:stCondLst>
                                    <p:cond delay="0"/>
                                  </p:stCondLst>
                                  <p:childTnLst>
                                    <p:animClr clrSpc="rgb" dir="cw">
                                      <p:cBhvr>
                                        <p:cTn id="87" dur="500" fill="hold"/>
                                        <p:tgtEl>
                                          <p:spTgt spid="13"/>
                                        </p:tgtEl>
                                        <p:attrNameLst>
                                          <p:attrName>fillcolor</p:attrName>
                                        </p:attrNameLst>
                                      </p:cBhvr>
                                      <p:to>
                                        <a:srgbClr val="66FF99"/>
                                      </p:to>
                                    </p:animClr>
                                    <p:set>
                                      <p:cBhvr>
                                        <p:cTn id="88" dur="500" fill="hold"/>
                                        <p:tgtEl>
                                          <p:spTgt spid="13"/>
                                        </p:tgtEl>
                                        <p:attrNameLst>
                                          <p:attrName>fill.type</p:attrName>
                                        </p:attrNameLst>
                                      </p:cBhvr>
                                      <p:to>
                                        <p:strVal val="solid"/>
                                      </p:to>
                                    </p:set>
                                    <p:set>
                                      <p:cBhvr>
                                        <p:cTn id="89" dur="500" fill="hold"/>
                                        <p:tgtEl>
                                          <p:spTgt spid="13"/>
                                        </p:tgtEl>
                                        <p:attrNameLst>
                                          <p:attrName>fill.on</p:attrName>
                                        </p:attrNameLst>
                                      </p:cBhvr>
                                      <p:to>
                                        <p:strVal val="true"/>
                                      </p:to>
                                    </p:set>
                                  </p:childTnLst>
                                </p:cTn>
                              </p:par>
                              <p:par>
                                <p:cTn id="90" presetID="1" presetClass="emph" presetSubtype="2" fill="hold" nodeType="withEffect">
                                  <p:stCondLst>
                                    <p:cond delay="0"/>
                                  </p:stCondLst>
                                  <p:childTnLst>
                                    <p:animClr clrSpc="rgb" dir="cw">
                                      <p:cBhvr>
                                        <p:cTn id="91" dur="500" fill="hold"/>
                                        <p:tgtEl>
                                          <p:spTgt spid="16"/>
                                        </p:tgtEl>
                                        <p:attrNameLst>
                                          <p:attrName>fillcolor</p:attrName>
                                        </p:attrNameLst>
                                      </p:cBhvr>
                                      <p:to>
                                        <a:srgbClr val="66FF99"/>
                                      </p:to>
                                    </p:animClr>
                                    <p:set>
                                      <p:cBhvr>
                                        <p:cTn id="92" dur="500" fill="hold"/>
                                        <p:tgtEl>
                                          <p:spTgt spid="16"/>
                                        </p:tgtEl>
                                        <p:attrNameLst>
                                          <p:attrName>fill.type</p:attrName>
                                        </p:attrNameLst>
                                      </p:cBhvr>
                                      <p:to>
                                        <p:strVal val="solid"/>
                                      </p:to>
                                    </p:set>
                                    <p:set>
                                      <p:cBhvr>
                                        <p:cTn id="93" dur="500" fill="hold"/>
                                        <p:tgtEl>
                                          <p:spTgt spid="16"/>
                                        </p:tgtEl>
                                        <p:attrNameLst>
                                          <p:attrName>fill.on</p:attrName>
                                        </p:attrNameLst>
                                      </p:cBhvr>
                                      <p:to>
                                        <p:strVal val="true"/>
                                      </p:to>
                                    </p:set>
                                  </p:childTnLst>
                                </p:cTn>
                              </p:par>
                              <p:par>
                                <p:cTn id="94" presetID="1" presetClass="emph" presetSubtype="2" fill="hold" nodeType="withEffect">
                                  <p:stCondLst>
                                    <p:cond delay="0"/>
                                  </p:stCondLst>
                                  <p:childTnLst>
                                    <p:animClr clrSpc="rgb" dir="cw">
                                      <p:cBhvr>
                                        <p:cTn id="95" dur="500" fill="hold"/>
                                        <p:tgtEl>
                                          <p:spTgt spid="19"/>
                                        </p:tgtEl>
                                        <p:attrNameLst>
                                          <p:attrName>fillcolor</p:attrName>
                                        </p:attrNameLst>
                                      </p:cBhvr>
                                      <p:to>
                                        <a:srgbClr val="66FF99"/>
                                      </p:to>
                                    </p:animClr>
                                    <p:set>
                                      <p:cBhvr>
                                        <p:cTn id="96" dur="500" fill="hold"/>
                                        <p:tgtEl>
                                          <p:spTgt spid="19"/>
                                        </p:tgtEl>
                                        <p:attrNameLst>
                                          <p:attrName>fill.type</p:attrName>
                                        </p:attrNameLst>
                                      </p:cBhvr>
                                      <p:to>
                                        <p:strVal val="solid"/>
                                      </p:to>
                                    </p:set>
                                    <p:set>
                                      <p:cBhvr>
                                        <p:cTn id="97" dur="500" fill="hold"/>
                                        <p:tgtEl>
                                          <p:spTgt spid="19"/>
                                        </p:tgtEl>
                                        <p:attrNameLst>
                                          <p:attrName>fill.on</p:attrName>
                                        </p:attrNameLst>
                                      </p:cBhvr>
                                      <p:to>
                                        <p:strVal val="true"/>
                                      </p:to>
                                    </p:set>
                                  </p:childTnLst>
                                </p:cTn>
                              </p:par>
                              <p:par>
                                <p:cTn id="98" presetID="1" presetClass="emph" presetSubtype="2" fill="hold" nodeType="withEffect">
                                  <p:stCondLst>
                                    <p:cond delay="0"/>
                                  </p:stCondLst>
                                  <p:childTnLst>
                                    <p:animClr clrSpc="rgb" dir="cw">
                                      <p:cBhvr>
                                        <p:cTn id="99" dur="500" fill="hold"/>
                                        <p:tgtEl>
                                          <p:spTgt spid="22"/>
                                        </p:tgtEl>
                                        <p:attrNameLst>
                                          <p:attrName>fillcolor</p:attrName>
                                        </p:attrNameLst>
                                      </p:cBhvr>
                                      <p:to>
                                        <a:srgbClr val="66FF99"/>
                                      </p:to>
                                    </p:animClr>
                                    <p:set>
                                      <p:cBhvr>
                                        <p:cTn id="100" dur="500" fill="hold"/>
                                        <p:tgtEl>
                                          <p:spTgt spid="22"/>
                                        </p:tgtEl>
                                        <p:attrNameLst>
                                          <p:attrName>fill.type</p:attrName>
                                        </p:attrNameLst>
                                      </p:cBhvr>
                                      <p:to>
                                        <p:strVal val="solid"/>
                                      </p:to>
                                    </p:set>
                                    <p:set>
                                      <p:cBhvr>
                                        <p:cTn id="101" dur="500" fill="hold"/>
                                        <p:tgtEl>
                                          <p:spTgt spid="22"/>
                                        </p:tgtEl>
                                        <p:attrNameLst>
                                          <p:attrName>fill.on</p:attrName>
                                        </p:attrNameLst>
                                      </p:cBhvr>
                                      <p:to>
                                        <p:strVal val="true"/>
                                      </p:to>
                                    </p:set>
                                  </p:childTnLst>
                                </p:cTn>
                              </p:par>
                              <p:par>
                                <p:cTn id="102" presetID="1" presetClass="emph" presetSubtype="2" fill="hold" nodeType="withEffect">
                                  <p:stCondLst>
                                    <p:cond delay="0"/>
                                  </p:stCondLst>
                                  <p:childTnLst>
                                    <p:animClr clrSpc="rgb" dir="cw">
                                      <p:cBhvr>
                                        <p:cTn id="103" dur="500" fill="hold"/>
                                        <p:tgtEl>
                                          <p:spTgt spid="25"/>
                                        </p:tgtEl>
                                        <p:attrNameLst>
                                          <p:attrName>fillcolor</p:attrName>
                                        </p:attrNameLst>
                                      </p:cBhvr>
                                      <p:to>
                                        <a:srgbClr val="66FF99"/>
                                      </p:to>
                                    </p:animClr>
                                    <p:set>
                                      <p:cBhvr>
                                        <p:cTn id="104" dur="500" fill="hold"/>
                                        <p:tgtEl>
                                          <p:spTgt spid="25"/>
                                        </p:tgtEl>
                                        <p:attrNameLst>
                                          <p:attrName>fill.type</p:attrName>
                                        </p:attrNameLst>
                                      </p:cBhvr>
                                      <p:to>
                                        <p:strVal val="solid"/>
                                      </p:to>
                                    </p:set>
                                    <p:set>
                                      <p:cBhvr>
                                        <p:cTn id="105" dur="500" fill="hold"/>
                                        <p:tgtEl>
                                          <p:spTgt spid="25"/>
                                        </p:tgtEl>
                                        <p:attrNameLst>
                                          <p:attrName>fill.on</p:attrName>
                                        </p:attrNameLst>
                                      </p:cBhvr>
                                      <p:to>
                                        <p:strVal val="true"/>
                                      </p:to>
                                    </p:set>
                                  </p:childTnLst>
                                </p:cTn>
                              </p:par>
                              <p:par>
                                <p:cTn id="106" presetID="1" presetClass="emph" presetSubtype="2" fill="hold" nodeType="withEffect">
                                  <p:stCondLst>
                                    <p:cond delay="0"/>
                                  </p:stCondLst>
                                  <p:childTnLst>
                                    <p:animClr clrSpc="rgb" dir="cw">
                                      <p:cBhvr>
                                        <p:cTn id="107" dur="500" fill="hold"/>
                                        <p:tgtEl>
                                          <p:spTgt spid="28"/>
                                        </p:tgtEl>
                                        <p:attrNameLst>
                                          <p:attrName>fillcolor</p:attrName>
                                        </p:attrNameLst>
                                      </p:cBhvr>
                                      <p:to>
                                        <a:srgbClr val="66FF99"/>
                                      </p:to>
                                    </p:animClr>
                                    <p:set>
                                      <p:cBhvr>
                                        <p:cTn id="108" dur="500" fill="hold"/>
                                        <p:tgtEl>
                                          <p:spTgt spid="28"/>
                                        </p:tgtEl>
                                        <p:attrNameLst>
                                          <p:attrName>fill.type</p:attrName>
                                        </p:attrNameLst>
                                      </p:cBhvr>
                                      <p:to>
                                        <p:strVal val="solid"/>
                                      </p:to>
                                    </p:set>
                                    <p:set>
                                      <p:cBhvr>
                                        <p:cTn id="109" dur="500" fill="hold"/>
                                        <p:tgtEl>
                                          <p:spTgt spid="28"/>
                                        </p:tgtEl>
                                        <p:attrNameLst>
                                          <p:attrName>fill.on</p:attrName>
                                        </p:attrNameLst>
                                      </p:cBhvr>
                                      <p:to>
                                        <p:strVal val="tru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nodeType="clickEffect">
                                  <p:stCondLst>
                                    <p:cond delay="0"/>
                                  </p:stCondLst>
                                  <p:childTnLst>
                                    <p:set>
                                      <p:cBhvr>
                                        <p:cTn id="113" dur="1" fill="hold">
                                          <p:stCondLst>
                                            <p:cond delay="0"/>
                                          </p:stCondLst>
                                        </p:cTn>
                                        <p:tgtEl>
                                          <p:spTgt spid="3">
                                            <p:txEl>
                                              <p:pRg st="4" end="4"/>
                                            </p:txEl>
                                          </p:spTgt>
                                        </p:tgtEl>
                                        <p:attrNameLst>
                                          <p:attrName>style.visibility</p:attrName>
                                        </p:attrNameLst>
                                      </p:cBhvr>
                                      <p:to>
                                        <p:strVal val="visible"/>
                                      </p:to>
                                    </p:set>
                                  </p:childTnLst>
                                </p:cTn>
                              </p:par>
                            </p:childTnLst>
                          </p:cTn>
                        </p:par>
                        <p:par>
                          <p:cTn id="114" fill="hold">
                            <p:stCondLst>
                              <p:cond delay="0"/>
                            </p:stCondLst>
                            <p:childTnLst>
                              <p:par>
                                <p:cTn id="115" presetID="9" presetClass="entr" presetSubtype="0" fill="hold" grpId="0" nodeType="afterEffect">
                                  <p:stCondLst>
                                    <p:cond delay="0"/>
                                  </p:stCondLst>
                                  <p:childTnLst>
                                    <p:set>
                                      <p:cBhvr>
                                        <p:cTn id="116" dur="1" fill="hold">
                                          <p:stCondLst>
                                            <p:cond delay="0"/>
                                          </p:stCondLst>
                                        </p:cTn>
                                        <p:tgtEl>
                                          <p:spTgt spid="37"/>
                                        </p:tgtEl>
                                        <p:attrNameLst>
                                          <p:attrName>style.visibility</p:attrName>
                                        </p:attrNameLst>
                                      </p:cBhvr>
                                      <p:to>
                                        <p:strVal val="visible"/>
                                      </p:to>
                                    </p:set>
                                    <p:animEffect transition="in" filter="dissolve">
                                      <p:cBhvr>
                                        <p:cTn id="117" dur="500"/>
                                        <p:tgtEl>
                                          <p:spTgt spid="37"/>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38"/>
                                        </p:tgtEl>
                                        <p:attrNameLst>
                                          <p:attrName>style.visibility</p:attrName>
                                        </p:attrNameLst>
                                      </p:cBhvr>
                                      <p:to>
                                        <p:strVal val="visible"/>
                                      </p:to>
                                    </p:set>
                                    <p:animEffect transition="in" filter="dissolve">
                                      <p:cBhvr>
                                        <p:cTn id="120" dur="500"/>
                                        <p:tgtEl>
                                          <p:spTgt spid="38"/>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39"/>
                                        </p:tgtEl>
                                        <p:attrNameLst>
                                          <p:attrName>style.visibility</p:attrName>
                                        </p:attrNameLst>
                                      </p:cBhvr>
                                      <p:to>
                                        <p:strVal val="visible"/>
                                      </p:to>
                                    </p:set>
                                    <p:animEffect transition="in" filter="dissolve">
                                      <p:cBhvr>
                                        <p:cTn id="123" dur="500"/>
                                        <p:tgtEl>
                                          <p:spTgt spid="39"/>
                                        </p:tgtEl>
                                      </p:cBhvr>
                                    </p:animEffect>
                                  </p:childTnLst>
                                </p:cTn>
                              </p:par>
                              <p:par>
                                <p:cTn id="124" presetID="9" presetClass="entr" presetSubtype="0" fill="hold" grpId="0" nodeType="withEffect">
                                  <p:stCondLst>
                                    <p:cond delay="0"/>
                                  </p:stCondLst>
                                  <p:childTnLst>
                                    <p:set>
                                      <p:cBhvr>
                                        <p:cTn id="125" dur="1" fill="hold">
                                          <p:stCondLst>
                                            <p:cond delay="0"/>
                                          </p:stCondLst>
                                        </p:cTn>
                                        <p:tgtEl>
                                          <p:spTgt spid="40"/>
                                        </p:tgtEl>
                                        <p:attrNameLst>
                                          <p:attrName>style.visibility</p:attrName>
                                        </p:attrNameLst>
                                      </p:cBhvr>
                                      <p:to>
                                        <p:strVal val="visible"/>
                                      </p:to>
                                    </p:set>
                                    <p:animEffect transition="in" filter="dissolve">
                                      <p:cBhvr>
                                        <p:cTn id="126" dur="500"/>
                                        <p:tgtEl>
                                          <p:spTgt spid="40"/>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41"/>
                                        </p:tgtEl>
                                        <p:attrNameLst>
                                          <p:attrName>style.visibility</p:attrName>
                                        </p:attrNameLst>
                                      </p:cBhvr>
                                      <p:to>
                                        <p:strVal val="visible"/>
                                      </p:to>
                                    </p:set>
                                    <p:animEffect transition="in" filter="dissolve">
                                      <p:cBhvr>
                                        <p:cTn id="129" dur="500"/>
                                        <p:tgtEl>
                                          <p:spTgt spid="41"/>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42"/>
                                        </p:tgtEl>
                                        <p:attrNameLst>
                                          <p:attrName>style.visibility</p:attrName>
                                        </p:attrNameLst>
                                      </p:cBhvr>
                                      <p:to>
                                        <p:strVal val="visible"/>
                                      </p:to>
                                    </p:set>
                                    <p:animEffect transition="in" filter="dissolve">
                                      <p:cBhvr>
                                        <p:cTn id="132" dur="500"/>
                                        <p:tgtEl>
                                          <p:spTgt spid="42"/>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43"/>
                                        </p:tgtEl>
                                        <p:attrNameLst>
                                          <p:attrName>style.visibility</p:attrName>
                                        </p:attrNameLst>
                                      </p:cBhvr>
                                      <p:to>
                                        <p:strVal val="visible"/>
                                      </p:to>
                                    </p:set>
                                    <p:animEffect transition="in" filter="dissolve">
                                      <p:cBhvr>
                                        <p:cTn id="135" dur="500"/>
                                        <p:tgtEl>
                                          <p:spTgt spid="43"/>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44"/>
                                        </p:tgtEl>
                                        <p:attrNameLst>
                                          <p:attrName>style.visibility</p:attrName>
                                        </p:attrNameLst>
                                      </p:cBhvr>
                                      <p:to>
                                        <p:strVal val="visible"/>
                                      </p:to>
                                    </p:set>
                                    <p:animEffect transition="in" filter="dissolve">
                                      <p:cBhvr>
                                        <p:cTn id="138" dur="500"/>
                                        <p:tgtEl>
                                          <p:spTgt spid="44"/>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45"/>
                                        </p:tgtEl>
                                        <p:attrNameLst>
                                          <p:attrName>style.visibility</p:attrName>
                                        </p:attrNameLst>
                                      </p:cBhvr>
                                      <p:to>
                                        <p:strVal val="visible"/>
                                      </p:to>
                                    </p:set>
                                    <p:animEffect transition="in" filter="dissolve">
                                      <p:cBhvr>
                                        <p:cTn id="141" dur="500"/>
                                        <p:tgtEl>
                                          <p:spTgt spid="45"/>
                                        </p:tgtEl>
                                      </p:cBhvr>
                                    </p:animEffect>
                                  </p:childTnLst>
                                </p:cTn>
                              </p:par>
                              <p:par>
                                <p:cTn id="142" presetID="9" presetClass="entr" presetSubtype="0" fill="hold" grpId="0" nodeType="withEffect">
                                  <p:stCondLst>
                                    <p:cond delay="0"/>
                                  </p:stCondLst>
                                  <p:childTnLst>
                                    <p:set>
                                      <p:cBhvr>
                                        <p:cTn id="143" dur="1" fill="hold">
                                          <p:stCondLst>
                                            <p:cond delay="0"/>
                                          </p:stCondLst>
                                        </p:cTn>
                                        <p:tgtEl>
                                          <p:spTgt spid="46"/>
                                        </p:tgtEl>
                                        <p:attrNameLst>
                                          <p:attrName>style.visibility</p:attrName>
                                        </p:attrNameLst>
                                      </p:cBhvr>
                                      <p:to>
                                        <p:strVal val="visible"/>
                                      </p:to>
                                    </p:set>
                                    <p:animEffect transition="in" filter="dissolve">
                                      <p:cBhvr>
                                        <p:cTn id="144" dur="500"/>
                                        <p:tgtEl>
                                          <p:spTgt spid="46"/>
                                        </p:tgtEl>
                                      </p:cBhvr>
                                    </p:animEffect>
                                  </p:childTnLst>
                                </p:cTn>
                              </p:par>
                              <p:par>
                                <p:cTn id="145" presetID="9" presetClass="entr" presetSubtype="0" fill="hold" grpId="0" nodeType="withEffect">
                                  <p:stCondLst>
                                    <p:cond delay="0"/>
                                  </p:stCondLst>
                                  <p:childTnLst>
                                    <p:set>
                                      <p:cBhvr>
                                        <p:cTn id="146" dur="1" fill="hold">
                                          <p:stCondLst>
                                            <p:cond delay="0"/>
                                          </p:stCondLst>
                                        </p:cTn>
                                        <p:tgtEl>
                                          <p:spTgt spid="47"/>
                                        </p:tgtEl>
                                        <p:attrNameLst>
                                          <p:attrName>style.visibility</p:attrName>
                                        </p:attrNameLst>
                                      </p:cBhvr>
                                      <p:to>
                                        <p:strVal val="visible"/>
                                      </p:to>
                                    </p:set>
                                    <p:animEffect transition="in" filter="dissolve">
                                      <p:cBhvr>
                                        <p:cTn id="147" dur="500"/>
                                        <p:tgtEl>
                                          <p:spTgt spid="47"/>
                                        </p:tgtEl>
                                      </p:cBhvr>
                                    </p:animEffect>
                                  </p:childTnLst>
                                </p:cTn>
                              </p:par>
                              <p:par>
                                <p:cTn id="148" presetID="9" presetClass="entr" presetSubtype="0" fill="hold" grpId="0" nodeType="with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dissolve">
                                      <p:cBhvr>
                                        <p:cTn id="150" dur="500"/>
                                        <p:tgtEl>
                                          <p:spTgt spid="48"/>
                                        </p:tgtEl>
                                      </p:cBhvr>
                                    </p:animEffect>
                                  </p:childTnLst>
                                </p:cTn>
                              </p:par>
                              <p:par>
                                <p:cTn id="151" presetID="9" presetClass="entr" presetSubtype="0" fill="hold" grpId="0" nodeType="withEffect">
                                  <p:stCondLst>
                                    <p:cond delay="0"/>
                                  </p:stCondLst>
                                  <p:childTnLst>
                                    <p:set>
                                      <p:cBhvr>
                                        <p:cTn id="152" dur="1" fill="hold">
                                          <p:stCondLst>
                                            <p:cond delay="0"/>
                                          </p:stCondLst>
                                        </p:cTn>
                                        <p:tgtEl>
                                          <p:spTgt spid="49"/>
                                        </p:tgtEl>
                                        <p:attrNameLst>
                                          <p:attrName>style.visibility</p:attrName>
                                        </p:attrNameLst>
                                      </p:cBhvr>
                                      <p:to>
                                        <p:strVal val="visible"/>
                                      </p:to>
                                    </p:set>
                                    <p:animEffect transition="in" filter="dissolve">
                                      <p:cBhvr>
                                        <p:cTn id="153" dur="500"/>
                                        <p:tgtEl>
                                          <p:spTgt spid="49"/>
                                        </p:tgtEl>
                                      </p:cBhvr>
                                    </p:animEffect>
                                  </p:childTnLst>
                                </p:cTn>
                              </p:par>
                              <p:par>
                                <p:cTn id="154" presetID="9" presetClass="entr" presetSubtype="0" fill="hold" grpId="0" nodeType="withEffect">
                                  <p:stCondLst>
                                    <p:cond delay="0"/>
                                  </p:stCondLst>
                                  <p:childTnLst>
                                    <p:set>
                                      <p:cBhvr>
                                        <p:cTn id="155" dur="1" fill="hold">
                                          <p:stCondLst>
                                            <p:cond delay="0"/>
                                          </p:stCondLst>
                                        </p:cTn>
                                        <p:tgtEl>
                                          <p:spTgt spid="50"/>
                                        </p:tgtEl>
                                        <p:attrNameLst>
                                          <p:attrName>style.visibility</p:attrName>
                                        </p:attrNameLst>
                                      </p:cBhvr>
                                      <p:to>
                                        <p:strVal val="visible"/>
                                      </p:to>
                                    </p:set>
                                    <p:animEffect transition="in" filter="dissolve">
                                      <p:cBhvr>
                                        <p:cTn id="156" dur="500"/>
                                        <p:tgtEl>
                                          <p:spTgt spid="50"/>
                                        </p:tgtEl>
                                      </p:cBhvr>
                                    </p:animEffect>
                                  </p:childTnLst>
                                </p:cTn>
                              </p:par>
                              <p:par>
                                <p:cTn id="157" presetID="9" presetClass="entr" presetSubtype="0" fill="hold" grpId="0" nodeType="withEffect">
                                  <p:stCondLst>
                                    <p:cond delay="0"/>
                                  </p:stCondLst>
                                  <p:childTnLst>
                                    <p:set>
                                      <p:cBhvr>
                                        <p:cTn id="158" dur="1" fill="hold">
                                          <p:stCondLst>
                                            <p:cond delay="0"/>
                                          </p:stCondLst>
                                        </p:cTn>
                                        <p:tgtEl>
                                          <p:spTgt spid="51"/>
                                        </p:tgtEl>
                                        <p:attrNameLst>
                                          <p:attrName>style.visibility</p:attrName>
                                        </p:attrNameLst>
                                      </p:cBhvr>
                                      <p:to>
                                        <p:strVal val="visible"/>
                                      </p:to>
                                    </p:set>
                                    <p:animEffect transition="in" filter="dissolve">
                                      <p:cBhvr>
                                        <p:cTn id="159" dur="500"/>
                                        <p:tgtEl>
                                          <p:spTgt spid="51"/>
                                        </p:tgtEl>
                                      </p:cBhvr>
                                    </p:animEffect>
                                  </p:childTnLst>
                                </p:cTn>
                              </p:par>
                              <p:par>
                                <p:cTn id="160" presetID="9" presetClass="entr" presetSubtype="0" fill="hold" grpId="0" nodeType="withEffect">
                                  <p:stCondLst>
                                    <p:cond delay="0"/>
                                  </p:stCondLst>
                                  <p:childTnLst>
                                    <p:set>
                                      <p:cBhvr>
                                        <p:cTn id="161" dur="1" fill="hold">
                                          <p:stCondLst>
                                            <p:cond delay="0"/>
                                          </p:stCondLst>
                                        </p:cTn>
                                        <p:tgtEl>
                                          <p:spTgt spid="52"/>
                                        </p:tgtEl>
                                        <p:attrNameLst>
                                          <p:attrName>style.visibility</p:attrName>
                                        </p:attrNameLst>
                                      </p:cBhvr>
                                      <p:to>
                                        <p:strVal val="visible"/>
                                      </p:to>
                                    </p:set>
                                    <p:animEffect transition="in" filter="dissolve">
                                      <p:cBhvr>
                                        <p:cTn id="162" dur="500"/>
                                        <p:tgtEl>
                                          <p:spTgt spid="52"/>
                                        </p:tgtEl>
                                      </p:cBhvr>
                                    </p:animEffect>
                                  </p:childTnLst>
                                </p:cTn>
                              </p:par>
                            </p:childTnLst>
                          </p:cTn>
                        </p:par>
                        <p:par>
                          <p:cTn id="163" fill="hold">
                            <p:stCondLst>
                              <p:cond delay="500"/>
                            </p:stCondLst>
                            <p:childTnLst>
                              <p:par>
                                <p:cTn id="164" presetID="1" presetClass="emph" presetSubtype="2" fill="hold" nodeType="afterEffect">
                                  <p:stCondLst>
                                    <p:cond delay="0"/>
                                  </p:stCondLst>
                                  <p:childTnLst>
                                    <p:animClr clrSpc="rgb" dir="cw">
                                      <p:cBhvr>
                                        <p:cTn id="165" dur="500" fill="hold"/>
                                        <p:tgtEl>
                                          <p:spTgt spid="37"/>
                                        </p:tgtEl>
                                        <p:attrNameLst>
                                          <p:attrName>fillcolor</p:attrName>
                                        </p:attrNameLst>
                                      </p:cBhvr>
                                      <p:to>
                                        <a:schemeClr val="hlink"/>
                                      </p:to>
                                    </p:animClr>
                                    <p:set>
                                      <p:cBhvr>
                                        <p:cTn id="166" dur="500" fill="hold"/>
                                        <p:tgtEl>
                                          <p:spTgt spid="37"/>
                                        </p:tgtEl>
                                        <p:attrNameLst>
                                          <p:attrName>fill.type</p:attrName>
                                        </p:attrNameLst>
                                      </p:cBhvr>
                                      <p:to>
                                        <p:strVal val="solid"/>
                                      </p:to>
                                    </p:set>
                                    <p:set>
                                      <p:cBhvr>
                                        <p:cTn id="167" dur="500" fill="hold"/>
                                        <p:tgtEl>
                                          <p:spTgt spid="37"/>
                                        </p:tgtEl>
                                        <p:attrNameLst>
                                          <p:attrName>fill.on</p:attrName>
                                        </p:attrNameLst>
                                      </p:cBhvr>
                                      <p:to>
                                        <p:strVal val="true"/>
                                      </p:to>
                                    </p:set>
                                  </p:childTnLst>
                                </p:cTn>
                              </p:par>
                              <p:par>
                                <p:cTn id="168" presetID="1" presetClass="emph" presetSubtype="2" fill="hold" nodeType="withEffect">
                                  <p:stCondLst>
                                    <p:cond delay="0"/>
                                  </p:stCondLst>
                                  <p:childTnLst>
                                    <p:animClr clrSpc="rgb" dir="cw">
                                      <p:cBhvr>
                                        <p:cTn id="169" dur="500" fill="hold"/>
                                        <p:tgtEl>
                                          <p:spTgt spid="39"/>
                                        </p:tgtEl>
                                        <p:attrNameLst>
                                          <p:attrName>fillcolor</p:attrName>
                                        </p:attrNameLst>
                                      </p:cBhvr>
                                      <p:to>
                                        <a:srgbClr val="FFCC00"/>
                                      </p:to>
                                    </p:animClr>
                                    <p:set>
                                      <p:cBhvr>
                                        <p:cTn id="170" dur="500" fill="hold"/>
                                        <p:tgtEl>
                                          <p:spTgt spid="39"/>
                                        </p:tgtEl>
                                        <p:attrNameLst>
                                          <p:attrName>fill.type</p:attrName>
                                        </p:attrNameLst>
                                      </p:cBhvr>
                                      <p:to>
                                        <p:strVal val="solid"/>
                                      </p:to>
                                    </p:set>
                                    <p:set>
                                      <p:cBhvr>
                                        <p:cTn id="171" dur="500" fill="hold"/>
                                        <p:tgtEl>
                                          <p:spTgt spid="39"/>
                                        </p:tgtEl>
                                        <p:attrNameLst>
                                          <p:attrName>fill.on</p:attrName>
                                        </p:attrNameLst>
                                      </p:cBhvr>
                                      <p:to>
                                        <p:strVal val="true"/>
                                      </p:to>
                                    </p:set>
                                  </p:childTnLst>
                                </p:cTn>
                              </p:par>
                              <p:par>
                                <p:cTn id="172" presetID="1" presetClass="emph" presetSubtype="2" fill="hold" nodeType="withEffect">
                                  <p:stCondLst>
                                    <p:cond delay="0"/>
                                  </p:stCondLst>
                                  <p:childTnLst>
                                    <p:animClr clrSpc="rgb" dir="cw">
                                      <p:cBhvr>
                                        <p:cTn id="173" dur="500" fill="hold"/>
                                        <p:tgtEl>
                                          <p:spTgt spid="37"/>
                                        </p:tgtEl>
                                        <p:attrNameLst>
                                          <p:attrName>fillcolor</p:attrName>
                                        </p:attrNameLst>
                                      </p:cBhvr>
                                      <p:to>
                                        <a:srgbClr val="66FF66"/>
                                      </p:to>
                                    </p:animClr>
                                    <p:set>
                                      <p:cBhvr>
                                        <p:cTn id="174" dur="500" fill="hold"/>
                                        <p:tgtEl>
                                          <p:spTgt spid="37"/>
                                        </p:tgtEl>
                                        <p:attrNameLst>
                                          <p:attrName>fill.type</p:attrName>
                                        </p:attrNameLst>
                                      </p:cBhvr>
                                      <p:to>
                                        <p:strVal val="solid"/>
                                      </p:to>
                                    </p:set>
                                    <p:set>
                                      <p:cBhvr>
                                        <p:cTn id="175" dur="500" fill="hold"/>
                                        <p:tgtEl>
                                          <p:spTgt spid="37"/>
                                        </p:tgtEl>
                                        <p:attrNameLst>
                                          <p:attrName>fill.on</p:attrName>
                                        </p:attrNameLst>
                                      </p:cBhvr>
                                      <p:to>
                                        <p:strVal val="true"/>
                                      </p:to>
                                    </p:set>
                                  </p:childTnLst>
                                </p:cTn>
                              </p:par>
                              <p:par>
                                <p:cTn id="176" presetID="1" presetClass="emph" presetSubtype="2" fill="hold" nodeType="withEffect">
                                  <p:stCondLst>
                                    <p:cond delay="0"/>
                                  </p:stCondLst>
                                  <p:childTnLst>
                                    <p:animClr clrSpc="rgb" dir="cw">
                                      <p:cBhvr>
                                        <p:cTn id="177" dur="500" fill="hold"/>
                                        <p:tgtEl>
                                          <p:spTgt spid="39"/>
                                        </p:tgtEl>
                                        <p:attrNameLst>
                                          <p:attrName>fillcolor</p:attrName>
                                        </p:attrNameLst>
                                      </p:cBhvr>
                                      <p:to>
                                        <a:schemeClr val="bg2"/>
                                      </p:to>
                                    </p:animClr>
                                    <p:set>
                                      <p:cBhvr>
                                        <p:cTn id="178" dur="500" fill="hold"/>
                                        <p:tgtEl>
                                          <p:spTgt spid="39"/>
                                        </p:tgtEl>
                                        <p:attrNameLst>
                                          <p:attrName>fill.type</p:attrName>
                                        </p:attrNameLst>
                                      </p:cBhvr>
                                      <p:to>
                                        <p:strVal val="solid"/>
                                      </p:to>
                                    </p:set>
                                    <p:set>
                                      <p:cBhvr>
                                        <p:cTn id="179" dur="500" fill="hold"/>
                                        <p:tgtEl>
                                          <p:spTgt spid="39"/>
                                        </p:tgtEl>
                                        <p:attrNameLst>
                                          <p:attrName>fill.on</p:attrName>
                                        </p:attrNameLst>
                                      </p:cBhvr>
                                      <p:to>
                                        <p:strVal val="true"/>
                                      </p:to>
                                    </p:set>
                                  </p:childTnLst>
                                </p:cTn>
                              </p:par>
                            </p:childTnLst>
                          </p:cTn>
                        </p:par>
                      </p:childTnLst>
                    </p:cTn>
                  </p:par>
                  <p:par>
                    <p:cTn id="180" fill="hold">
                      <p:stCondLst>
                        <p:cond delay="indefinite"/>
                      </p:stCondLst>
                      <p:childTnLst>
                        <p:par>
                          <p:cTn id="181" fill="hold">
                            <p:stCondLst>
                              <p:cond delay="0"/>
                            </p:stCondLst>
                            <p:childTnLst>
                              <p:par>
                                <p:cTn id="182" presetID="1" presetClass="entr" presetSubtype="0" fill="hold" nodeType="clickEffect">
                                  <p:stCondLst>
                                    <p:cond delay="0"/>
                                  </p:stCondLst>
                                  <p:childTnLst>
                                    <p:set>
                                      <p:cBhvr>
                                        <p:cTn id="183" dur="1" fill="hold">
                                          <p:stCondLst>
                                            <p:cond delay="0"/>
                                          </p:stCondLst>
                                        </p:cTn>
                                        <p:tgtEl>
                                          <p:spTgt spid="3">
                                            <p:txEl>
                                              <p:pRg st="5" end="5"/>
                                            </p:txEl>
                                          </p:spTgt>
                                        </p:tgtEl>
                                        <p:attrNameLst>
                                          <p:attrName>style.visibility</p:attrName>
                                        </p:attrNameLst>
                                      </p:cBhvr>
                                      <p:to>
                                        <p:strVal val="visible"/>
                                      </p:to>
                                    </p:set>
                                  </p:childTnLst>
                                </p:cTn>
                              </p:par>
                            </p:childTnLst>
                          </p:cTn>
                        </p:par>
                        <p:par>
                          <p:cTn id="184" fill="hold">
                            <p:stCondLst>
                              <p:cond delay="0"/>
                            </p:stCondLst>
                            <p:childTnLst>
                              <p:par>
                                <p:cTn id="185" presetID="22" presetClass="entr" presetSubtype="8" fill="hold" nodeType="afterEffect">
                                  <p:stCondLst>
                                    <p:cond delay="0"/>
                                  </p:stCondLst>
                                  <p:childTnLst>
                                    <p:set>
                                      <p:cBhvr>
                                        <p:cTn id="186" dur="1" fill="hold">
                                          <p:stCondLst>
                                            <p:cond delay="0"/>
                                          </p:stCondLst>
                                        </p:cTn>
                                        <p:tgtEl>
                                          <p:spTgt spid="57"/>
                                        </p:tgtEl>
                                        <p:attrNameLst>
                                          <p:attrName>style.visibility</p:attrName>
                                        </p:attrNameLst>
                                      </p:cBhvr>
                                      <p:to>
                                        <p:strVal val="visible"/>
                                      </p:to>
                                    </p:set>
                                    <p:animEffect transition="in" filter="wipe(left)">
                                      <p:cBhvr>
                                        <p:cTn id="187" dur="500"/>
                                        <p:tgtEl>
                                          <p:spTgt spid="57"/>
                                        </p:tgtEl>
                                      </p:cBhvr>
                                    </p:animEffect>
                                  </p:childTnLst>
                                </p:cTn>
                              </p:par>
                              <p:par>
                                <p:cTn id="188" presetID="1" presetClass="emph" presetSubtype="2" fill="hold" nodeType="withEffect">
                                  <p:stCondLst>
                                    <p:cond delay="0"/>
                                  </p:stCondLst>
                                  <p:childTnLst>
                                    <p:animClr clrSpc="rgb" dir="cw">
                                      <p:cBhvr>
                                        <p:cTn id="189" dur="500" fill="hold"/>
                                        <p:tgtEl>
                                          <p:spTgt spid="41"/>
                                        </p:tgtEl>
                                        <p:attrNameLst>
                                          <p:attrName>fillcolor</p:attrName>
                                        </p:attrNameLst>
                                      </p:cBhvr>
                                      <p:to>
                                        <a:schemeClr val="bg2"/>
                                      </p:to>
                                    </p:animClr>
                                    <p:set>
                                      <p:cBhvr>
                                        <p:cTn id="190" dur="500" fill="hold"/>
                                        <p:tgtEl>
                                          <p:spTgt spid="41"/>
                                        </p:tgtEl>
                                        <p:attrNameLst>
                                          <p:attrName>fill.type</p:attrName>
                                        </p:attrNameLst>
                                      </p:cBhvr>
                                      <p:to>
                                        <p:strVal val="solid"/>
                                      </p:to>
                                    </p:set>
                                    <p:set>
                                      <p:cBhvr>
                                        <p:cTn id="191" dur="500" fill="hold"/>
                                        <p:tgtEl>
                                          <p:spTgt spid="41"/>
                                        </p:tgtEl>
                                        <p:attrNameLst>
                                          <p:attrName>fill.on</p:attrName>
                                        </p:attrNameLst>
                                      </p:cBhvr>
                                      <p:to>
                                        <p:strVal val="true"/>
                                      </p:to>
                                    </p:set>
                                  </p:childTnLst>
                                </p:cTn>
                              </p:par>
                              <p:par>
                                <p:cTn id="192" presetID="1" presetClass="emph" presetSubtype="2" fill="hold" nodeType="withEffect">
                                  <p:stCondLst>
                                    <p:cond delay="0"/>
                                  </p:stCondLst>
                                  <p:childTnLst>
                                    <p:animClr clrSpc="rgb" dir="cw">
                                      <p:cBhvr>
                                        <p:cTn id="193" dur="500" fill="hold"/>
                                        <p:tgtEl>
                                          <p:spTgt spid="43"/>
                                        </p:tgtEl>
                                        <p:attrNameLst>
                                          <p:attrName>fillcolor</p:attrName>
                                        </p:attrNameLst>
                                      </p:cBhvr>
                                      <p:to>
                                        <a:schemeClr val="bg2"/>
                                      </p:to>
                                    </p:animClr>
                                    <p:set>
                                      <p:cBhvr>
                                        <p:cTn id="194" dur="500" fill="hold"/>
                                        <p:tgtEl>
                                          <p:spTgt spid="43"/>
                                        </p:tgtEl>
                                        <p:attrNameLst>
                                          <p:attrName>fill.type</p:attrName>
                                        </p:attrNameLst>
                                      </p:cBhvr>
                                      <p:to>
                                        <p:strVal val="solid"/>
                                      </p:to>
                                    </p:set>
                                    <p:set>
                                      <p:cBhvr>
                                        <p:cTn id="195" dur="500" fill="hold"/>
                                        <p:tgtEl>
                                          <p:spTgt spid="43"/>
                                        </p:tgtEl>
                                        <p:attrNameLst>
                                          <p:attrName>fill.on</p:attrName>
                                        </p:attrNameLst>
                                      </p:cBhvr>
                                      <p:to>
                                        <p:strVal val="true"/>
                                      </p:to>
                                    </p:set>
                                  </p:childTnLst>
                                </p:cTn>
                              </p:par>
                              <p:par>
                                <p:cTn id="196" presetID="1" presetClass="emph" presetSubtype="2" fill="hold" nodeType="withEffect">
                                  <p:stCondLst>
                                    <p:cond delay="0"/>
                                  </p:stCondLst>
                                  <p:childTnLst>
                                    <p:animClr clrSpc="rgb" dir="cw">
                                      <p:cBhvr>
                                        <p:cTn id="197" dur="500" fill="hold"/>
                                        <p:tgtEl>
                                          <p:spTgt spid="45"/>
                                        </p:tgtEl>
                                        <p:attrNameLst>
                                          <p:attrName>fillcolor</p:attrName>
                                        </p:attrNameLst>
                                      </p:cBhvr>
                                      <p:to>
                                        <a:schemeClr val="bg2"/>
                                      </p:to>
                                    </p:animClr>
                                    <p:set>
                                      <p:cBhvr>
                                        <p:cTn id="198" dur="500" fill="hold"/>
                                        <p:tgtEl>
                                          <p:spTgt spid="45"/>
                                        </p:tgtEl>
                                        <p:attrNameLst>
                                          <p:attrName>fill.type</p:attrName>
                                        </p:attrNameLst>
                                      </p:cBhvr>
                                      <p:to>
                                        <p:strVal val="solid"/>
                                      </p:to>
                                    </p:set>
                                    <p:set>
                                      <p:cBhvr>
                                        <p:cTn id="199" dur="500" fill="hold"/>
                                        <p:tgtEl>
                                          <p:spTgt spid="45"/>
                                        </p:tgtEl>
                                        <p:attrNameLst>
                                          <p:attrName>fill.on</p:attrName>
                                        </p:attrNameLst>
                                      </p:cBhvr>
                                      <p:to>
                                        <p:strVal val="true"/>
                                      </p:to>
                                    </p:set>
                                  </p:childTnLst>
                                </p:cTn>
                              </p:par>
                              <p:par>
                                <p:cTn id="200" presetID="1" presetClass="emph" presetSubtype="2" fill="hold" nodeType="withEffect">
                                  <p:stCondLst>
                                    <p:cond delay="0"/>
                                  </p:stCondLst>
                                  <p:childTnLst>
                                    <p:animClr clrSpc="rgb" dir="cw">
                                      <p:cBhvr>
                                        <p:cTn id="201" dur="500" fill="hold"/>
                                        <p:tgtEl>
                                          <p:spTgt spid="47"/>
                                        </p:tgtEl>
                                        <p:attrNameLst>
                                          <p:attrName>fillcolor</p:attrName>
                                        </p:attrNameLst>
                                      </p:cBhvr>
                                      <p:to>
                                        <a:schemeClr val="bg2"/>
                                      </p:to>
                                    </p:animClr>
                                    <p:set>
                                      <p:cBhvr>
                                        <p:cTn id="202" dur="500" fill="hold"/>
                                        <p:tgtEl>
                                          <p:spTgt spid="47"/>
                                        </p:tgtEl>
                                        <p:attrNameLst>
                                          <p:attrName>fill.type</p:attrName>
                                        </p:attrNameLst>
                                      </p:cBhvr>
                                      <p:to>
                                        <p:strVal val="solid"/>
                                      </p:to>
                                    </p:set>
                                    <p:set>
                                      <p:cBhvr>
                                        <p:cTn id="203" dur="500" fill="hold"/>
                                        <p:tgtEl>
                                          <p:spTgt spid="47"/>
                                        </p:tgtEl>
                                        <p:attrNameLst>
                                          <p:attrName>fill.on</p:attrName>
                                        </p:attrNameLst>
                                      </p:cBhvr>
                                      <p:to>
                                        <p:strVal val="true"/>
                                      </p:to>
                                    </p:set>
                                  </p:childTnLst>
                                </p:cTn>
                              </p:par>
                              <p:par>
                                <p:cTn id="204" presetID="1" presetClass="emph" presetSubtype="2" fill="hold" nodeType="withEffect">
                                  <p:stCondLst>
                                    <p:cond delay="0"/>
                                  </p:stCondLst>
                                  <p:childTnLst>
                                    <p:animClr clrSpc="rgb" dir="cw">
                                      <p:cBhvr>
                                        <p:cTn id="205" dur="500" fill="hold"/>
                                        <p:tgtEl>
                                          <p:spTgt spid="49"/>
                                        </p:tgtEl>
                                        <p:attrNameLst>
                                          <p:attrName>fillcolor</p:attrName>
                                        </p:attrNameLst>
                                      </p:cBhvr>
                                      <p:to>
                                        <a:schemeClr val="bg2"/>
                                      </p:to>
                                    </p:animClr>
                                    <p:set>
                                      <p:cBhvr>
                                        <p:cTn id="206" dur="500" fill="hold"/>
                                        <p:tgtEl>
                                          <p:spTgt spid="49"/>
                                        </p:tgtEl>
                                        <p:attrNameLst>
                                          <p:attrName>fill.type</p:attrName>
                                        </p:attrNameLst>
                                      </p:cBhvr>
                                      <p:to>
                                        <p:strVal val="solid"/>
                                      </p:to>
                                    </p:set>
                                    <p:set>
                                      <p:cBhvr>
                                        <p:cTn id="207" dur="500" fill="hold"/>
                                        <p:tgtEl>
                                          <p:spTgt spid="49"/>
                                        </p:tgtEl>
                                        <p:attrNameLst>
                                          <p:attrName>fill.on</p:attrName>
                                        </p:attrNameLst>
                                      </p:cBhvr>
                                      <p:to>
                                        <p:strVal val="true"/>
                                      </p:to>
                                    </p:set>
                                  </p:childTnLst>
                                </p:cTn>
                              </p:par>
                              <p:par>
                                <p:cTn id="208" presetID="1" presetClass="emph" presetSubtype="2" fill="hold" nodeType="withEffect">
                                  <p:stCondLst>
                                    <p:cond delay="0"/>
                                  </p:stCondLst>
                                  <p:childTnLst>
                                    <p:animClr clrSpc="rgb" dir="cw">
                                      <p:cBhvr>
                                        <p:cTn id="209" dur="500" fill="hold"/>
                                        <p:tgtEl>
                                          <p:spTgt spid="51"/>
                                        </p:tgtEl>
                                        <p:attrNameLst>
                                          <p:attrName>fillcolor</p:attrName>
                                        </p:attrNameLst>
                                      </p:cBhvr>
                                      <p:to>
                                        <a:schemeClr val="bg2"/>
                                      </p:to>
                                    </p:animClr>
                                    <p:set>
                                      <p:cBhvr>
                                        <p:cTn id="210" dur="500" fill="hold"/>
                                        <p:tgtEl>
                                          <p:spTgt spid="51"/>
                                        </p:tgtEl>
                                        <p:attrNameLst>
                                          <p:attrName>fill.type</p:attrName>
                                        </p:attrNameLst>
                                      </p:cBhvr>
                                      <p:to>
                                        <p:strVal val="solid"/>
                                      </p:to>
                                    </p:set>
                                    <p:set>
                                      <p:cBhvr>
                                        <p:cTn id="211" dur="500" fill="hold"/>
                                        <p:tgtEl>
                                          <p:spTgt spid="51"/>
                                        </p:tgtEl>
                                        <p:attrNameLst>
                                          <p:attrName>fill.on</p:attrName>
                                        </p:attrNameLst>
                                      </p:cBhvr>
                                      <p:to>
                                        <p:strVal val="true"/>
                                      </p:to>
                                    </p:set>
                                  </p:childTnLst>
                                </p:cTn>
                              </p:par>
                            </p:childTnLst>
                          </p:cTn>
                        </p:par>
                      </p:childTnLst>
                    </p:cTn>
                  </p:par>
                  <p:par>
                    <p:cTn id="212" fill="hold">
                      <p:stCondLst>
                        <p:cond delay="indefinite"/>
                      </p:stCondLst>
                      <p:childTnLst>
                        <p:par>
                          <p:cTn id="213" fill="hold">
                            <p:stCondLst>
                              <p:cond delay="0"/>
                            </p:stCondLst>
                            <p:childTnLst>
                              <p:par>
                                <p:cTn id="214" presetID="1" presetClass="entr" presetSubtype="0" fill="hold" nodeType="clickEffect">
                                  <p:stCondLst>
                                    <p:cond delay="0"/>
                                  </p:stCondLst>
                                  <p:childTnLst>
                                    <p:set>
                                      <p:cBhvr>
                                        <p:cTn id="21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6" fill="hold">
                      <p:stCondLst>
                        <p:cond delay="indefinite"/>
                      </p:stCondLst>
                      <p:childTnLst>
                        <p:par>
                          <p:cTn id="217" fill="hold">
                            <p:stCondLst>
                              <p:cond delay="0"/>
                            </p:stCondLst>
                            <p:childTnLst>
                              <p:par>
                                <p:cTn id="218" presetID="1" presetClass="entr" presetSubtype="0" fill="hold" nodeType="clickEffect">
                                  <p:stCondLst>
                                    <p:cond delay="0"/>
                                  </p:stCondLst>
                                  <p:childTnLst>
                                    <p:set>
                                      <p:cBhvr>
                                        <p:cTn id="21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20" fill="hold">
                      <p:stCondLst>
                        <p:cond delay="indefinite"/>
                      </p:stCondLst>
                      <p:childTnLst>
                        <p:par>
                          <p:cTn id="221" fill="hold">
                            <p:stCondLst>
                              <p:cond delay="0"/>
                            </p:stCondLst>
                            <p:childTnLst>
                              <p:par>
                                <p:cTn id="222" presetID="1" presetClass="entr" presetSubtype="0" fill="hold" nodeType="clickEffect">
                                  <p:stCondLst>
                                    <p:cond delay="0"/>
                                  </p:stCondLst>
                                  <p:childTnLst>
                                    <p:set>
                                      <p:cBhvr>
                                        <p:cTn id="22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0" grpId="0" animBg="1"/>
      <p:bldP spid="11" grpId="0"/>
      <p:bldP spid="13" grpId="0" animBg="1"/>
      <p:bldP spid="14" grpId="0"/>
      <p:bldP spid="16" grpId="0" animBg="1"/>
      <p:bldP spid="17" grpId="0"/>
      <p:bldP spid="19" grpId="0" animBg="1"/>
      <p:bldP spid="20" grpId="0"/>
      <p:bldP spid="22" grpId="0" animBg="1"/>
      <p:bldP spid="23" grpId="0"/>
      <p:bldP spid="25" grpId="0" animBg="1"/>
      <p:bldP spid="26" grpId="0"/>
      <p:bldP spid="28" grpId="0" animBg="1"/>
      <p:bldP spid="29" grpId="0"/>
      <p:bldP spid="37" grpId="0" animBg="1"/>
      <p:bldP spid="38" grpId="0"/>
      <p:bldP spid="39" grpId="0" animBg="1"/>
      <p:bldP spid="40" grpId="0"/>
      <p:bldP spid="41" grpId="0" animBg="1"/>
      <p:bldP spid="42" grpId="0"/>
      <p:bldP spid="43" grpId="0" animBg="1"/>
      <p:bldP spid="44" grpId="0"/>
      <p:bldP spid="45" grpId="0" animBg="1"/>
      <p:bldP spid="46" grpId="0"/>
      <p:bldP spid="47" grpId="0" animBg="1"/>
      <p:bldP spid="48" grpId="0"/>
      <p:bldP spid="49" grpId="0" animBg="1"/>
      <p:bldP spid="50" grpId="0"/>
      <p:bldP spid="51" grpId="0" animBg="1"/>
      <p:bldP spid="5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751" y="428729"/>
            <a:ext cx="7772400" cy="576106"/>
          </a:xfrm>
        </p:spPr>
        <p:txBody>
          <a:bodyPr/>
          <a:lstStyle/>
          <a:p>
            <a:r>
              <a:rPr lang="en-US" dirty="0" smtClean="0"/>
              <a:t>Conclusions</a:t>
            </a:r>
            <a:endParaRPr lang="en-US" dirty="0"/>
          </a:p>
        </p:txBody>
      </p:sp>
      <p:sp>
        <p:nvSpPr>
          <p:cNvPr id="3" name="Content Placeholder 2"/>
          <p:cNvSpPr>
            <a:spLocks noGrp="1"/>
          </p:cNvSpPr>
          <p:nvPr>
            <p:ph idx="1"/>
          </p:nvPr>
        </p:nvSpPr>
        <p:spPr>
          <a:xfrm>
            <a:off x="0" y="1034980"/>
            <a:ext cx="9144000" cy="5295481"/>
          </a:xfrm>
        </p:spPr>
        <p:txBody>
          <a:bodyPr/>
          <a:lstStyle/>
          <a:p>
            <a:r>
              <a:rPr lang="en-US" sz="2800" dirty="0" smtClean="0"/>
              <a:t>We developed the Conditional Parameter Adjustment Cache Tuner (CPACT) </a:t>
            </a:r>
            <a:r>
              <a:rPr lang="en-US" sz="2800" dirty="0" smtClean="0"/>
              <a:t>– a multi</a:t>
            </a:r>
            <a:r>
              <a:rPr lang="en-US" sz="2800" dirty="0" smtClean="0"/>
              <a:t>-core cache tuning heuristic</a:t>
            </a:r>
          </a:p>
          <a:p>
            <a:pPr lvl="1"/>
            <a:r>
              <a:rPr lang="en-US" sz="2400" dirty="0" smtClean="0"/>
              <a:t>Found optimal lowest energy cache configuration for 10 out of 11 SPLASH-2 applications</a:t>
            </a:r>
          </a:p>
          <a:p>
            <a:pPr lvl="2"/>
            <a:r>
              <a:rPr lang="en-US" sz="1800" dirty="0" smtClean="0"/>
              <a:t>Within 1% of optimal for remaining benchmark</a:t>
            </a:r>
          </a:p>
          <a:p>
            <a:pPr lvl="1"/>
            <a:r>
              <a:rPr lang="en-US" sz="2400" dirty="0"/>
              <a:t>A</a:t>
            </a:r>
            <a:r>
              <a:rPr lang="en-US" sz="2400" dirty="0" smtClean="0"/>
              <a:t>verage energy savings of 24%</a:t>
            </a:r>
          </a:p>
          <a:p>
            <a:pPr lvl="1"/>
            <a:r>
              <a:rPr lang="en-US" sz="2400" dirty="0" smtClean="0"/>
              <a:t>Searched only 1% of the 1,296 configuration design space</a:t>
            </a:r>
          </a:p>
          <a:p>
            <a:pPr lvl="1"/>
            <a:r>
              <a:rPr lang="en-US" sz="2400" dirty="0" smtClean="0"/>
              <a:t>Average performance overhead of 8% (3% due to tuning overheads)</a:t>
            </a:r>
          </a:p>
          <a:p>
            <a:r>
              <a:rPr lang="en-US" sz="2800" dirty="0" smtClean="0"/>
              <a:t>Analyzed the effect of data sharing and  workload decomposition on cache tuning</a:t>
            </a:r>
          </a:p>
          <a:p>
            <a:pPr lvl="1"/>
            <a:r>
              <a:rPr lang="en-US" sz="2400" dirty="0"/>
              <a:t>A</a:t>
            </a:r>
            <a:r>
              <a:rPr lang="en-US" sz="2400" dirty="0" smtClean="0"/>
              <a:t>nalysis can predict the tuning methodology for larger systems</a:t>
            </a:r>
          </a:p>
        </p:txBody>
      </p:sp>
    </p:spTree>
    <p:extLst>
      <p:ext uri="{BB962C8B-B14F-4D97-AF65-F5344CB8AC3E}">
        <p14:creationId xmlns:p14="http://schemas.microsoft.com/office/powerpoint/2010/main" val="29649095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5" name="Picture 33" descr="MPj0433165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9913" y="2505481"/>
            <a:ext cx="2922588" cy="219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48653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6"/>
          <p:cNvSpPr>
            <a:spLocks noGrp="1" noChangeArrowheads="1"/>
          </p:cNvSpPr>
          <p:nvPr>
            <p:ph type="sldNum" sz="quarter" idx="12"/>
          </p:nvPr>
        </p:nvSpPr>
        <p:spPr>
          <a:ln/>
        </p:spPr>
        <p:txBody>
          <a:bodyPr/>
          <a:lstStyle/>
          <a:p>
            <a:pPr>
              <a:defRPr/>
            </a:pPr>
            <a:fld id="{D09CF51C-AAE5-48A9-85A0-FDD4E7515FB0}" type="slidenum">
              <a:rPr lang="en-US"/>
              <a:pPr>
                <a:defRPr/>
              </a:pPr>
              <a:t>4</a:t>
            </a:fld>
            <a:endParaRPr lang="en-US" dirty="0"/>
          </a:p>
        </p:txBody>
      </p:sp>
      <p:sp>
        <p:nvSpPr>
          <p:cNvPr id="394242" name="Rectangle 2"/>
          <p:cNvSpPr>
            <a:spLocks noGrp="1" noChangeArrowheads="1"/>
          </p:cNvSpPr>
          <p:nvPr>
            <p:ph type="title"/>
          </p:nvPr>
        </p:nvSpPr>
        <p:spPr>
          <a:xfrm>
            <a:off x="685800" y="414338"/>
            <a:ext cx="7772400" cy="790348"/>
          </a:xfrm>
        </p:spPr>
        <p:txBody>
          <a:bodyPr/>
          <a:lstStyle/>
          <a:p>
            <a:r>
              <a:rPr lang="en-US" dirty="0" smtClean="0"/>
              <a:t>Configurable Cache Architecture</a:t>
            </a:r>
          </a:p>
        </p:txBody>
      </p:sp>
      <p:sp>
        <p:nvSpPr>
          <p:cNvPr id="394244" name="Rectangle 4"/>
          <p:cNvSpPr>
            <a:spLocks noGrp="1" noChangeArrowheads="1"/>
          </p:cNvSpPr>
          <p:nvPr>
            <p:ph type="body" idx="1"/>
          </p:nvPr>
        </p:nvSpPr>
        <p:spPr>
          <a:xfrm>
            <a:off x="125413" y="1132114"/>
            <a:ext cx="8891587" cy="4898799"/>
          </a:xfrm>
          <a:noFill/>
          <a:ln/>
        </p:spPr>
        <p:txBody>
          <a:bodyPr/>
          <a:lstStyle/>
          <a:p>
            <a:r>
              <a:rPr lang="en-US" sz="2400" dirty="0" smtClean="0"/>
              <a:t>Configurable caches enable cache tuning</a:t>
            </a:r>
          </a:p>
          <a:p>
            <a:pPr lvl="1"/>
            <a:r>
              <a:rPr lang="en-US" sz="2000" dirty="0" smtClean="0"/>
              <a:t>Specialized hardware enables the cache to be configured at startup or in system during runtime</a:t>
            </a:r>
          </a:p>
        </p:txBody>
      </p:sp>
      <p:grpSp>
        <p:nvGrpSpPr>
          <p:cNvPr id="2" name="Group 5"/>
          <p:cNvGrpSpPr>
            <a:grpSpLocks/>
          </p:cNvGrpSpPr>
          <p:nvPr/>
        </p:nvGrpSpPr>
        <p:grpSpPr bwMode="auto">
          <a:xfrm>
            <a:off x="139700" y="2759312"/>
            <a:ext cx="3822700" cy="3133725"/>
            <a:chOff x="88" y="2267"/>
            <a:chExt cx="2408" cy="1974"/>
          </a:xfrm>
        </p:grpSpPr>
        <p:grpSp>
          <p:nvGrpSpPr>
            <p:cNvPr id="3" name="Group 6"/>
            <p:cNvGrpSpPr>
              <a:grpSpLocks/>
            </p:cNvGrpSpPr>
            <p:nvPr/>
          </p:nvGrpSpPr>
          <p:grpSpPr bwMode="auto">
            <a:xfrm>
              <a:off x="88" y="2803"/>
              <a:ext cx="1048" cy="1014"/>
              <a:chOff x="88" y="2803"/>
              <a:chExt cx="1048" cy="1014"/>
            </a:xfrm>
          </p:grpSpPr>
          <p:grpSp>
            <p:nvGrpSpPr>
              <p:cNvPr id="4" name="Group 7"/>
              <p:cNvGrpSpPr>
                <a:grpSpLocks/>
              </p:cNvGrpSpPr>
              <p:nvPr/>
            </p:nvGrpSpPr>
            <p:grpSpPr bwMode="auto">
              <a:xfrm>
                <a:off x="149" y="2852"/>
                <a:ext cx="212" cy="483"/>
                <a:chOff x="641" y="1548"/>
                <a:chExt cx="212" cy="483"/>
              </a:xfrm>
            </p:grpSpPr>
            <p:sp>
              <p:nvSpPr>
                <p:cNvPr id="394248" name="Rectangle 8"/>
                <p:cNvSpPr>
                  <a:spLocks noChangeArrowheads="1"/>
                </p:cNvSpPr>
                <p:nvPr/>
              </p:nvSpPr>
              <p:spPr bwMode="auto">
                <a:xfrm>
                  <a:off x="669" y="1548"/>
                  <a:ext cx="167" cy="483"/>
                </a:xfrm>
                <a:prstGeom prst="rect">
                  <a:avLst/>
                </a:prstGeom>
                <a:noFill/>
                <a:ln w="9525">
                  <a:solidFill>
                    <a:schemeClr val="tx1"/>
                  </a:solidFill>
                  <a:miter lim="800000"/>
                  <a:headEnd/>
                  <a:tailEnd/>
                </a:ln>
                <a:effectLst/>
              </p:spPr>
              <p:txBody>
                <a:bodyPr wrap="none" anchor="ctr"/>
                <a:lstStyle/>
                <a:p>
                  <a:endParaRPr lang="en-US"/>
                </a:p>
              </p:txBody>
            </p:sp>
            <p:sp>
              <p:nvSpPr>
                <p:cNvPr id="394249" name="Text Box 9"/>
                <p:cNvSpPr txBox="1">
                  <a:spLocks noChangeArrowheads="1"/>
                </p:cNvSpPr>
                <p:nvPr/>
              </p:nvSpPr>
              <p:spPr bwMode="auto">
                <a:xfrm rot="-5400000">
                  <a:off x="578" y="1682"/>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grpSp>
          <p:grpSp>
            <p:nvGrpSpPr>
              <p:cNvPr id="5" name="Group 10"/>
              <p:cNvGrpSpPr>
                <a:grpSpLocks/>
              </p:cNvGrpSpPr>
              <p:nvPr/>
            </p:nvGrpSpPr>
            <p:grpSpPr bwMode="auto">
              <a:xfrm>
                <a:off x="382" y="2855"/>
                <a:ext cx="212" cy="483"/>
                <a:chOff x="806" y="1551"/>
                <a:chExt cx="212" cy="483"/>
              </a:xfrm>
            </p:grpSpPr>
            <p:sp>
              <p:nvSpPr>
                <p:cNvPr id="394251" name="Rectangle 11"/>
                <p:cNvSpPr>
                  <a:spLocks noChangeArrowheads="1"/>
                </p:cNvSpPr>
                <p:nvPr/>
              </p:nvSpPr>
              <p:spPr bwMode="auto">
                <a:xfrm>
                  <a:off x="834" y="1551"/>
                  <a:ext cx="167" cy="483"/>
                </a:xfrm>
                <a:prstGeom prst="rect">
                  <a:avLst/>
                </a:prstGeom>
                <a:noFill/>
                <a:ln w="9525">
                  <a:solidFill>
                    <a:schemeClr val="tx1"/>
                  </a:solidFill>
                  <a:miter lim="800000"/>
                  <a:headEnd/>
                  <a:tailEnd/>
                </a:ln>
                <a:effectLst/>
              </p:spPr>
              <p:txBody>
                <a:bodyPr wrap="none" anchor="ctr"/>
                <a:lstStyle/>
                <a:p>
                  <a:endParaRPr lang="en-US"/>
                </a:p>
              </p:txBody>
            </p:sp>
            <p:sp>
              <p:nvSpPr>
                <p:cNvPr id="394252" name="Text Box 12"/>
                <p:cNvSpPr txBox="1">
                  <a:spLocks noChangeArrowheads="1"/>
                </p:cNvSpPr>
                <p:nvPr/>
              </p:nvSpPr>
              <p:spPr bwMode="auto">
                <a:xfrm rot="-5400000">
                  <a:off x="743" y="1685"/>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grpSp>
          <p:grpSp>
            <p:nvGrpSpPr>
              <p:cNvPr id="6" name="Group 13"/>
              <p:cNvGrpSpPr>
                <a:grpSpLocks/>
              </p:cNvGrpSpPr>
              <p:nvPr/>
            </p:nvGrpSpPr>
            <p:grpSpPr bwMode="auto">
              <a:xfrm>
                <a:off x="609" y="2849"/>
                <a:ext cx="212" cy="483"/>
                <a:chOff x="1214" y="1514"/>
                <a:chExt cx="212" cy="483"/>
              </a:xfrm>
            </p:grpSpPr>
            <p:sp>
              <p:nvSpPr>
                <p:cNvPr id="394254" name="Rectangle 14"/>
                <p:cNvSpPr>
                  <a:spLocks noChangeArrowheads="1"/>
                </p:cNvSpPr>
                <p:nvPr/>
              </p:nvSpPr>
              <p:spPr bwMode="auto">
                <a:xfrm>
                  <a:off x="1242" y="1514"/>
                  <a:ext cx="167" cy="483"/>
                </a:xfrm>
                <a:prstGeom prst="rect">
                  <a:avLst/>
                </a:prstGeom>
                <a:noFill/>
                <a:ln w="9525">
                  <a:solidFill>
                    <a:schemeClr val="tx1"/>
                  </a:solidFill>
                  <a:miter lim="800000"/>
                  <a:headEnd/>
                  <a:tailEnd/>
                </a:ln>
                <a:effectLst/>
              </p:spPr>
              <p:txBody>
                <a:bodyPr wrap="none" anchor="ctr"/>
                <a:lstStyle/>
                <a:p>
                  <a:endParaRPr lang="en-US"/>
                </a:p>
              </p:txBody>
            </p:sp>
            <p:sp>
              <p:nvSpPr>
                <p:cNvPr id="394255" name="Text Box 15"/>
                <p:cNvSpPr txBox="1">
                  <a:spLocks noChangeArrowheads="1"/>
                </p:cNvSpPr>
                <p:nvPr/>
              </p:nvSpPr>
              <p:spPr bwMode="auto">
                <a:xfrm rot="-5400000">
                  <a:off x="1151" y="1648"/>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grpSp>
          <p:grpSp>
            <p:nvGrpSpPr>
              <p:cNvPr id="7" name="Group 16"/>
              <p:cNvGrpSpPr>
                <a:grpSpLocks/>
              </p:cNvGrpSpPr>
              <p:nvPr/>
            </p:nvGrpSpPr>
            <p:grpSpPr bwMode="auto">
              <a:xfrm>
                <a:off x="843" y="2849"/>
                <a:ext cx="212" cy="483"/>
                <a:chOff x="1895" y="1570"/>
                <a:chExt cx="212" cy="483"/>
              </a:xfrm>
            </p:grpSpPr>
            <p:sp>
              <p:nvSpPr>
                <p:cNvPr id="394257" name="Rectangle 17"/>
                <p:cNvSpPr>
                  <a:spLocks noChangeArrowheads="1"/>
                </p:cNvSpPr>
                <p:nvPr/>
              </p:nvSpPr>
              <p:spPr bwMode="auto">
                <a:xfrm>
                  <a:off x="1923" y="1570"/>
                  <a:ext cx="167" cy="483"/>
                </a:xfrm>
                <a:prstGeom prst="rect">
                  <a:avLst/>
                </a:prstGeom>
                <a:noFill/>
                <a:ln w="9525">
                  <a:solidFill>
                    <a:schemeClr val="tx1"/>
                  </a:solidFill>
                  <a:miter lim="800000"/>
                  <a:headEnd/>
                  <a:tailEnd/>
                </a:ln>
                <a:effectLst/>
              </p:spPr>
              <p:txBody>
                <a:bodyPr wrap="none" anchor="ctr"/>
                <a:lstStyle/>
                <a:p>
                  <a:endParaRPr lang="en-US"/>
                </a:p>
              </p:txBody>
            </p:sp>
            <p:sp>
              <p:nvSpPr>
                <p:cNvPr id="394258" name="Text Box 18"/>
                <p:cNvSpPr txBox="1">
                  <a:spLocks noChangeArrowheads="1"/>
                </p:cNvSpPr>
                <p:nvPr/>
              </p:nvSpPr>
              <p:spPr bwMode="auto">
                <a:xfrm rot="-5400000">
                  <a:off x="1832" y="1704"/>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grpSp>
          <p:sp>
            <p:nvSpPr>
              <p:cNvPr id="394259" name="Text Box 19"/>
              <p:cNvSpPr txBox="1">
                <a:spLocks noChangeArrowheads="1"/>
              </p:cNvSpPr>
              <p:nvPr/>
            </p:nvSpPr>
            <p:spPr bwMode="auto">
              <a:xfrm>
                <a:off x="88" y="3451"/>
                <a:ext cx="1048" cy="366"/>
              </a:xfrm>
              <a:prstGeom prst="rect">
                <a:avLst/>
              </a:prstGeom>
              <a:noFill/>
              <a:ln w="9525">
                <a:noFill/>
                <a:miter lim="800000"/>
                <a:headEnd/>
                <a:tailEnd/>
              </a:ln>
              <a:effectLst/>
            </p:spPr>
            <p:txBody>
              <a:bodyPr>
                <a:spAutoFit/>
              </a:bodyPr>
              <a:lstStyle/>
              <a:p>
                <a:pPr eaLnBrk="1" hangingPunct="1"/>
                <a:r>
                  <a:rPr lang="en-US" sz="1600">
                    <a:latin typeface="Tahoma" pitchFamily="16" charset="0"/>
                  </a:rPr>
                  <a:t>8 KB, 4-way base cache</a:t>
                </a:r>
              </a:p>
            </p:txBody>
          </p:sp>
          <p:sp>
            <p:nvSpPr>
              <p:cNvPr id="394260" name="Rectangle 20"/>
              <p:cNvSpPr>
                <a:spLocks noChangeArrowheads="1"/>
              </p:cNvSpPr>
              <p:nvPr/>
            </p:nvSpPr>
            <p:spPr bwMode="auto">
              <a:xfrm>
                <a:off x="115" y="2803"/>
                <a:ext cx="985" cy="588"/>
              </a:xfrm>
              <a:prstGeom prst="rect">
                <a:avLst/>
              </a:prstGeom>
              <a:noFill/>
              <a:ln w="9525">
                <a:solidFill>
                  <a:schemeClr val="tx1"/>
                </a:solidFill>
                <a:miter lim="800000"/>
                <a:headEnd/>
                <a:tailEnd/>
              </a:ln>
              <a:effectLst/>
            </p:spPr>
            <p:txBody>
              <a:bodyPr wrap="none" anchor="ctr"/>
              <a:lstStyle/>
              <a:p>
                <a:endParaRPr lang="en-US"/>
              </a:p>
            </p:txBody>
          </p:sp>
        </p:grpSp>
        <p:sp>
          <p:nvSpPr>
            <p:cNvPr id="394261" name="Rectangle 21"/>
            <p:cNvSpPr>
              <a:spLocks noChangeArrowheads="1"/>
            </p:cNvSpPr>
            <p:nvPr/>
          </p:nvSpPr>
          <p:spPr bwMode="auto">
            <a:xfrm>
              <a:off x="1542" y="2393"/>
              <a:ext cx="167" cy="483"/>
            </a:xfrm>
            <a:prstGeom prst="rect">
              <a:avLst/>
            </a:prstGeom>
            <a:solidFill>
              <a:srgbClr val="33CCFF"/>
            </a:solidFill>
            <a:ln w="9525">
              <a:solidFill>
                <a:schemeClr val="tx1"/>
              </a:solidFill>
              <a:miter lim="800000"/>
              <a:headEnd/>
              <a:tailEnd/>
            </a:ln>
            <a:effectLst/>
          </p:spPr>
          <p:txBody>
            <a:bodyPr wrap="none" anchor="ctr"/>
            <a:lstStyle/>
            <a:p>
              <a:endParaRPr lang="en-US"/>
            </a:p>
          </p:txBody>
        </p:sp>
        <p:sp>
          <p:nvSpPr>
            <p:cNvPr id="394262" name="Text Box 22"/>
            <p:cNvSpPr txBox="1">
              <a:spLocks noChangeArrowheads="1"/>
            </p:cNvSpPr>
            <p:nvPr/>
          </p:nvSpPr>
          <p:spPr bwMode="auto">
            <a:xfrm rot="-5400000">
              <a:off x="1451" y="2527"/>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63" name="Rectangle 23"/>
            <p:cNvSpPr>
              <a:spLocks noChangeArrowheads="1"/>
            </p:cNvSpPr>
            <p:nvPr/>
          </p:nvSpPr>
          <p:spPr bwMode="auto">
            <a:xfrm>
              <a:off x="1775" y="2396"/>
              <a:ext cx="167" cy="483"/>
            </a:xfrm>
            <a:prstGeom prst="rect">
              <a:avLst/>
            </a:prstGeom>
            <a:solidFill>
              <a:srgbClr val="33CCFF"/>
            </a:solidFill>
            <a:ln w="9525">
              <a:solidFill>
                <a:schemeClr val="tx1"/>
              </a:solidFill>
              <a:miter lim="800000"/>
              <a:headEnd/>
              <a:tailEnd/>
            </a:ln>
            <a:effectLst/>
          </p:spPr>
          <p:txBody>
            <a:bodyPr wrap="none" anchor="ctr"/>
            <a:lstStyle/>
            <a:p>
              <a:endParaRPr lang="en-US"/>
            </a:p>
          </p:txBody>
        </p:sp>
        <p:sp>
          <p:nvSpPr>
            <p:cNvPr id="394264" name="Text Box 24"/>
            <p:cNvSpPr txBox="1">
              <a:spLocks noChangeArrowheads="1"/>
            </p:cNvSpPr>
            <p:nvPr/>
          </p:nvSpPr>
          <p:spPr bwMode="auto">
            <a:xfrm rot="-5400000">
              <a:off x="1684" y="2530"/>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65" name="Rectangle 25"/>
            <p:cNvSpPr>
              <a:spLocks noChangeArrowheads="1"/>
            </p:cNvSpPr>
            <p:nvPr/>
          </p:nvSpPr>
          <p:spPr bwMode="auto">
            <a:xfrm>
              <a:off x="2002" y="2390"/>
              <a:ext cx="167" cy="483"/>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394266" name="Text Box 26"/>
            <p:cNvSpPr txBox="1">
              <a:spLocks noChangeArrowheads="1"/>
            </p:cNvSpPr>
            <p:nvPr/>
          </p:nvSpPr>
          <p:spPr bwMode="auto">
            <a:xfrm rot="-5400000">
              <a:off x="1911" y="2524"/>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67" name="Rectangle 27"/>
            <p:cNvSpPr>
              <a:spLocks noChangeArrowheads="1"/>
            </p:cNvSpPr>
            <p:nvPr/>
          </p:nvSpPr>
          <p:spPr bwMode="auto">
            <a:xfrm>
              <a:off x="2236" y="2390"/>
              <a:ext cx="167" cy="483"/>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394268" name="Text Box 28"/>
            <p:cNvSpPr txBox="1">
              <a:spLocks noChangeArrowheads="1"/>
            </p:cNvSpPr>
            <p:nvPr/>
          </p:nvSpPr>
          <p:spPr bwMode="auto">
            <a:xfrm rot="-5400000">
              <a:off x="2145" y="2524"/>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69" name="Rectangle 29"/>
            <p:cNvSpPr>
              <a:spLocks noChangeArrowheads="1"/>
            </p:cNvSpPr>
            <p:nvPr/>
          </p:nvSpPr>
          <p:spPr bwMode="auto">
            <a:xfrm>
              <a:off x="1480" y="2344"/>
              <a:ext cx="985" cy="588"/>
            </a:xfrm>
            <a:prstGeom prst="rect">
              <a:avLst/>
            </a:prstGeom>
            <a:noFill/>
            <a:ln w="9525">
              <a:solidFill>
                <a:schemeClr val="tx1"/>
              </a:solidFill>
              <a:miter lim="800000"/>
              <a:headEnd/>
              <a:tailEnd/>
            </a:ln>
            <a:effectLst/>
          </p:spPr>
          <p:txBody>
            <a:bodyPr wrap="none" anchor="ctr"/>
            <a:lstStyle/>
            <a:p>
              <a:endParaRPr lang="en-US"/>
            </a:p>
          </p:txBody>
        </p:sp>
        <p:sp>
          <p:nvSpPr>
            <p:cNvPr id="394270" name="Text Box 30"/>
            <p:cNvSpPr txBox="1">
              <a:spLocks noChangeArrowheads="1"/>
            </p:cNvSpPr>
            <p:nvPr/>
          </p:nvSpPr>
          <p:spPr bwMode="auto">
            <a:xfrm>
              <a:off x="1440" y="2964"/>
              <a:ext cx="1048" cy="212"/>
            </a:xfrm>
            <a:prstGeom prst="rect">
              <a:avLst/>
            </a:prstGeom>
            <a:noFill/>
            <a:ln w="9525">
              <a:noFill/>
              <a:miter lim="800000"/>
              <a:headEnd/>
              <a:tailEnd/>
            </a:ln>
            <a:effectLst/>
          </p:spPr>
          <p:txBody>
            <a:bodyPr>
              <a:spAutoFit/>
            </a:bodyPr>
            <a:lstStyle/>
            <a:p>
              <a:pPr eaLnBrk="1" hangingPunct="1"/>
              <a:r>
                <a:rPr lang="en-US" sz="1600">
                  <a:latin typeface="Tahoma" pitchFamily="16" charset="0"/>
                </a:rPr>
                <a:t>8 KB, 2-way</a:t>
              </a:r>
            </a:p>
          </p:txBody>
        </p:sp>
        <p:sp>
          <p:nvSpPr>
            <p:cNvPr id="394271" name="Rectangle 31"/>
            <p:cNvSpPr>
              <a:spLocks noChangeArrowheads="1"/>
            </p:cNvSpPr>
            <p:nvPr/>
          </p:nvSpPr>
          <p:spPr bwMode="auto">
            <a:xfrm>
              <a:off x="1550" y="3304"/>
              <a:ext cx="167" cy="483"/>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394272" name="Text Box 32"/>
            <p:cNvSpPr txBox="1">
              <a:spLocks noChangeArrowheads="1"/>
            </p:cNvSpPr>
            <p:nvPr/>
          </p:nvSpPr>
          <p:spPr bwMode="auto">
            <a:xfrm rot="-5400000">
              <a:off x="1459" y="3438"/>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73" name="Rectangle 33"/>
            <p:cNvSpPr>
              <a:spLocks noChangeArrowheads="1"/>
            </p:cNvSpPr>
            <p:nvPr/>
          </p:nvSpPr>
          <p:spPr bwMode="auto">
            <a:xfrm>
              <a:off x="1783" y="3307"/>
              <a:ext cx="167" cy="483"/>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394274" name="Text Box 34"/>
            <p:cNvSpPr txBox="1">
              <a:spLocks noChangeArrowheads="1"/>
            </p:cNvSpPr>
            <p:nvPr/>
          </p:nvSpPr>
          <p:spPr bwMode="auto">
            <a:xfrm rot="-5400000">
              <a:off x="1692" y="3441"/>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75" name="Rectangle 35"/>
            <p:cNvSpPr>
              <a:spLocks noChangeArrowheads="1"/>
            </p:cNvSpPr>
            <p:nvPr/>
          </p:nvSpPr>
          <p:spPr bwMode="auto">
            <a:xfrm>
              <a:off x="2010" y="3301"/>
              <a:ext cx="167" cy="483"/>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394276" name="Text Box 36"/>
            <p:cNvSpPr txBox="1">
              <a:spLocks noChangeArrowheads="1"/>
            </p:cNvSpPr>
            <p:nvPr/>
          </p:nvSpPr>
          <p:spPr bwMode="auto">
            <a:xfrm rot="-5400000">
              <a:off x="1919" y="3435"/>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77" name="Rectangle 37"/>
            <p:cNvSpPr>
              <a:spLocks noChangeArrowheads="1"/>
            </p:cNvSpPr>
            <p:nvPr/>
          </p:nvSpPr>
          <p:spPr bwMode="auto">
            <a:xfrm>
              <a:off x="2244" y="3301"/>
              <a:ext cx="167" cy="483"/>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394278" name="Text Box 38"/>
            <p:cNvSpPr txBox="1">
              <a:spLocks noChangeArrowheads="1"/>
            </p:cNvSpPr>
            <p:nvPr/>
          </p:nvSpPr>
          <p:spPr bwMode="auto">
            <a:xfrm rot="-5400000">
              <a:off x="2153" y="3435"/>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79" name="Rectangle 39"/>
            <p:cNvSpPr>
              <a:spLocks noChangeArrowheads="1"/>
            </p:cNvSpPr>
            <p:nvPr/>
          </p:nvSpPr>
          <p:spPr bwMode="auto">
            <a:xfrm>
              <a:off x="1488" y="3255"/>
              <a:ext cx="985" cy="588"/>
            </a:xfrm>
            <a:prstGeom prst="rect">
              <a:avLst/>
            </a:prstGeom>
            <a:noFill/>
            <a:ln w="9525">
              <a:solidFill>
                <a:schemeClr val="tx1"/>
              </a:solidFill>
              <a:miter lim="800000"/>
              <a:headEnd/>
              <a:tailEnd/>
            </a:ln>
            <a:effectLst/>
          </p:spPr>
          <p:txBody>
            <a:bodyPr wrap="none" anchor="ctr"/>
            <a:lstStyle/>
            <a:p>
              <a:endParaRPr lang="en-US"/>
            </a:p>
          </p:txBody>
        </p:sp>
        <p:sp>
          <p:nvSpPr>
            <p:cNvPr id="394280" name="Text Box 40"/>
            <p:cNvSpPr txBox="1">
              <a:spLocks noChangeArrowheads="1"/>
            </p:cNvSpPr>
            <p:nvPr/>
          </p:nvSpPr>
          <p:spPr bwMode="auto">
            <a:xfrm>
              <a:off x="1448" y="3875"/>
              <a:ext cx="1048" cy="366"/>
            </a:xfrm>
            <a:prstGeom prst="rect">
              <a:avLst/>
            </a:prstGeom>
            <a:noFill/>
            <a:ln w="9525">
              <a:noFill/>
              <a:miter lim="800000"/>
              <a:headEnd/>
              <a:tailEnd/>
            </a:ln>
            <a:effectLst/>
          </p:spPr>
          <p:txBody>
            <a:bodyPr>
              <a:spAutoFit/>
            </a:bodyPr>
            <a:lstStyle/>
            <a:p>
              <a:pPr eaLnBrk="1" hangingPunct="1"/>
              <a:r>
                <a:rPr lang="en-US" sz="1600">
                  <a:latin typeface="Tahoma" pitchFamily="16" charset="0"/>
                </a:rPr>
                <a:t>8 KB, direct-mapped</a:t>
              </a:r>
            </a:p>
          </p:txBody>
        </p:sp>
        <p:sp>
          <p:nvSpPr>
            <p:cNvPr id="394281" name="Line 41"/>
            <p:cNvSpPr>
              <a:spLocks noChangeShapeType="1"/>
            </p:cNvSpPr>
            <p:nvPr/>
          </p:nvSpPr>
          <p:spPr bwMode="auto">
            <a:xfrm flipV="1">
              <a:off x="1169" y="2673"/>
              <a:ext cx="223" cy="223"/>
            </a:xfrm>
            <a:prstGeom prst="line">
              <a:avLst/>
            </a:prstGeom>
            <a:noFill/>
            <a:ln w="9525">
              <a:solidFill>
                <a:schemeClr val="tx1"/>
              </a:solidFill>
              <a:miter lim="800000"/>
              <a:headEnd/>
              <a:tailEnd type="triangle" w="med" len="med"/>
            </a:ln>
            <a:effectLst/>
          </p:spPr>
          <p:txBody>
            <a:bodyPr wrap="none"/>
            <a:lstStyle/>
            <a:p>
              <a:endParaRPr lang="en-US"/>
            </a:p>
          </p:txBody>
        </p:sp>
        <p:sp>
          <p:nvSpPr>
            <p:cNvPr id="394282" name="Line 42"/>
            <p:cNvSpPr>
              <a:spLocks noChangeShapeType="1"/>
            </p:cNvSpPr>
            <p:nvPr/>
          </p:nvSpPr>
          <p:spPr bwMode="auto">
            <a:xfrm>
              <a:off x="1187" y="3261"/>
              <a:ext cx="229" cy="132"/>
            </a:xfrm>
            <a:prstGeom prst="line">
              <a:avLst/>
            </a:prstGeom>
            <a:noFill/>
            <a:ln w="9525">
              <a:solidFill>
                <a:schemeClr val="tx1"/>
              </a:solidFill>
              <a:miter lim="800000"/>
              <a:headEnd/>
              <a:tailEnd type="triangle" w="med" len="med"/>
            </a:ln>
            <a:effectLst/>
          </p:spPr>
          <p:txBody>
            <a:bodyPr wrap="none"/>
            <a:lstStyle/>
            <a:p>
              <a:endParaRPr lang="en-US"/>
            </a:p>
          </p:txBody>
        </p:sp>
        <p:sp>
          <p:nvSpPr>
            <p:cNvPr id="394283" name="Text Box 43"/>
            <p:cNvSpPr txBox="1">
              <a:spLocks noChangeArrowheads="1"/>
            </p:cNvSpPr>
            <p:nvPr/>
          </p:nvSpPr>
          <p:spPr bwMode="auto">
            <a:xfrm>
              <a:off x="107" y="2356"/>
              <a:ext cx="1348" cy="212"/>
            </a:xfrm>
            <a:prstGeom prst="rect">
              <a:avLst/>
            </a:prstGeom>
            <a:noFill/>
            <a:ln w="9525">
              <a:noFill/>
              <a:miter lim="800000"/>
              <a:headEnd/>
              <a:tailEnd/>
            </a:ln>
            <a:effectLst/>
          </p:spPr>
          <p:txBody>
            <a:bodyPr wrap="none">
              <a:spAutoFit/>
            </a:bodyPr>
            <a:lstStyle/>
            <a:p>
              <a:pPr algn="l" eaLnBrk="1" hangingPunct="1"/>
              <a:r>
                <a:rPr lang="en-US" sz="1600" b="1">
                  <a:solidFill>
                    <a:schemeClr val="hlink"/>
                  </a:solidFill>
                  <a:latin typeface="Tahoma" pitchFamily="16" charset="0"/>
                </a:rPr>
                <a:t>Way concatenation</a:t>
              </a:r>
            </a:p>
          </p:txBody>
        </p:sp>
        <p:sp>
          <p:nvSpPr>
            <p:cNvPr id="394284" name="Freeform 44"/>
            <p:cNvSpPr>
              <a:spLocks/>
            </p:cNvSpPr>
            <p:nvPr/>
          </p:nvSpPr>
          <p:spPr bwMode="auto">
            <a:xfrm>
              <a:off x="1602" y="2877"/>
              <a:ext cx="242" cy="118"/>
            </a:xfrm>
            <a:custGeom>
              <a:avLst/>
              <a:gdLst/>
              <a:ahLst/>
              <a:cxnLst>
                <a:cxn ang="0">
                  <a:pos x="0" y="0"/>
                </a:cxn>
                <a:cxn ang="0">
                  <a:pos x="149" y="118"/>
                </a:cxn>
                <a:cxn ang="0">
                  <a:pos x="242" y="0"/>
                </a:cxn>
              </a:cxnLst>
              <a:rect l="0" t="0" r="r" b="b"/>
              <a:pathLst>
                <a:path w="242" h="118">
                  <a:moveTo>
                    <a:pt x="0" y="0"/>
                  </a:moveTo>
                  <a:cubicBezTo>
                    <a:pt x="54" y="59"/>
                    <a:pt x="109" y="118"/>
                    <a:pt x="149" y="118"/>
                  </a:cubicBezTo>
                  <a:cubicBezTo>
                    <a:pt x="189" y="118"/>
                    <a:pt x="215" y="59"/>
                    <a:pt x="242" y="0"/>
                  </a:cubicBezTo>
                </a:path>
              </a:pathLst>
            </a:custGeom>
            <a:noFill/>
            <a:ln w="28575" cap="flat" cmpd="sng">
              <a:solidFill>
                <a:srgbClr val="33CCFF"/>
              </a:solidFill>
              <a:prstDash val="solid"/>
              <a:miter lim="800000"/>
              <a:headEnd type="none" w="med" len="med"/>
              <a:tailEnd type="triangle" w="med" len="med"/>
            </a:ln>
            <a:effectLst/>
          </p:spPr>
          <p:txBody>
            <a:bodyPr wrap="none"/>
            <a:lstStyle/>
            <a:p>
              <a:endParaRPr lang="en-US"/>
            </a:p>
          </p:txBody>
        </p:sp>
        <p:sp>
          <p:nvSpPr>
            <p:cNvPr id="394285" name="Freeform 45"/>
            <p:cNvSpPr>
              <a:spLocks/>
            </p:cNvSpPr>
            <p:nvPr/>
          </p:nvSpPr>
          <p:spPr bwMode="auto">
            <a:xfrm rot="10800000" flipH="1">
              <a:off x="2076" y="2267"/>
              <a:ext cx="242" cy="118"/>
            </a:xfrm>
            <a:custGeom>
              <a:avLst/>
              <a:gdLst/>
              <a:ahLst/>
              <a:cxnLst>
                <a:cxn ang="0">
                  <a:pos x="0" y="0"/>
                </a:cxn>
                <a:cxn ang="0">
                  <a:pos x="149" y="118"/>
                </a:cxn>
                <a:cxn ang="0">
                  <a:pos x="242" y="0"/>
                </a:cxn>
              </a:cxnLst>
              <a:rect l="0" t="0" r="r" b="b"/>
              <a:pathLst>
                <a:path w="242" h="118">
                  <a:moveTo>
                    <a:pt x="0" y="0"/>
                  </a:moveTo>
                  <a:cubicBezTo>
                    <a:pt x="54" y="59"/>
                    <a:pt x="109" y="118"/>
                    <a:pt x="149" y="118"/>
                  </a:cubicBezTo>
                  <a:cubicBezTo>
                    <a:pt x="189" y="118"/>
                    <a:pt x="215" y="59"/>
                    <a:pt x="242" y="0"/>
                  </a:cubicBezTo>
                </a:path>
              </a:pathLst>
            </a:custGeom>
            <a:noFill/>
            <a:ln w="28575" cap="flat" cmpd="sng">
              <a:solidFill>
                <a:srgbClr val="FF9999"/>
              </a:solidFill>
              <a:prstDash val="solid"/>
              <a:miter lim="800000"/>
              <a:headEnd type="none" w="med" len="med"/>
              <a:tailEnd type="triangle" w="med" len="med"/>
            </a:ln>
            <a:effectLst/>
          </p:spPr>
          <p:txBody>
            <a:bodyPr wrap="none"/>
            <a:lstStyle/>
            <a:p>
              <a:endParaRPr lang="en-US"/>
            </a:p>
          </p:txBody>
        </p:sp>
        <p:sp>
          <p:nvSpPr>
            <p:cNvPr id="394286" name="Freeform 46"/>
            <p:cNvSpPr>
              <a:spLocks/>
            </p:cNvSpPr>
            <p:nvPr/>
          </p:nvSpPr>
          <p:spPr bwMode="auto">
            <a:xfrm rot="10800000" flipH="1">
              <a:off x="1614" y="3178"/>
              <a:ext cx="242" cy="118"/>
            </a:xfrm>
            <a:custGeom>
              <a:avLst/>
              <a:gdLst/>
              <a:ahLst/>
              <a:cxnLst>
                <a:cxn ang="0">
                  <a:pos x="0" y="0"/>
                </a:cxn>
                <a:cxn ang="0">
                  <a:pos x="149" y="118"/>
                </a:cxn>
                <a:cxn ang="0">
                  <a:pos x="242" y="0"/>
                </a:cxn>
              </a:cxnLst>
              <a:rect l="0" t="0" r="r" b="b"/>
              <a:pathLst>
                <a:path w="242" h="118">
                  <a:moveTo>
                    <a:pt x="0" y="0"/>
                  </a:moveTo>
                  <a:cubicBezTo>
                    <a:pt x="54" y="59"/>
                    <a:pt x="109" y="118"/>
                    <a:pt x="149" y="118"/>
                  </a:cubicBezTo>
                  <a:cubicBezTo>
                    <a:pt x="189" y="118"/>
                    <a:pt x="215" y="59"/>
                    <a:pt x="242" y="0"/>
                  </a:cubicBezTo>
                </a:path>
              </a:pathLst>
            </a:custGeom>
            <a:noFill/>
            <a:ln w="28575" cap="flat" cmpd="sng">
              <a:solidFill>
                <a:srgbClr val="FF9999"/>
              </a:solidFill>
              <a:prstDash val="solid"/>
              <a:miter lim="800000"/>
              <a:headEnd type="none" w="med" len="med"/>
              <a:tailEnd type="triangle" w="med" len="med"/>
            </a:ln>
            <a:effectLst/>
          </p:spPr>
          <p:txBody>
            <a:bodyPr wrap="none"/>
            <a:lstStyle/>
            <a:p>
              <a:endParaRPr lang="en-US"/>
            </a:p>
          </p:txBody>
        </p:sp>
        <p:sp>
          <p:nvSpPr>
            <p:cNvPr id="394287" name="Freeform 47"/>
            <p:cNvSpPr>
              <a:spLocks/>
            </p:cNvSpPr>
            <p:nvPr/>
          </p:nvSpPr>
          <p:spPr bwMode="auto">
            <a:xfrm rot="10800000" flipH="1">
              <a:off x="2106" y="3181"/>
              <a:ext cx="242" cy="118"/>
            </a:xfrm>
            <a:custGeom>
              <a:avLst/>
              <a:gdLst/>
              <a:ahLst/>
              <a:cxnLst>
                <a:cxn ang="0">
                  <a:pos x="0" y="0"/>
                </a:cxn>
                <a:cxn ang="0">
                  <a:pos x="149" y="118"/>
                </a:cxn>
                <a:cxn ang="0">
                  <a:pos x="242" y="0"/>
                </a:cxn>
              </a:cxnLst>
              <a:rect l="0" t="0" r="r" b="b"/>
              <a:pathLst>
                <a:path w="242" h="118">
                  <a:moveTo>
                    <a:pt x="0" y="0"/>
                  </a:moveTo>
                  <a:cubicBezTo>
                    <a:pt x="54" y="59"/>
                    <a:pt x="109" y="118"/>
                    <a:pt x="149" y="118"/>
                  </a:cubicBezTo>
                  <a:cubicBezTo>
                    <a:pt x="189" y="118"/>
                    <a:pt x="215" y="59"/>
                    <a:pt x="242" y="0"/>
                  </a:cubicBezTo>
                </a:path>
              </a:pathLst>
            </a:custGeom>
            <a:noFill/>
            <a:ln w="28575" cap="flat" cmpd="sng">
              <a:solidFill>
                <a:srgbClr val="FF9999"/>
              </a:solidFill>
              <a:prstDash val="solid"/>
              <a:miter lim="800000"/>
              <a:headEnd type="none" w="med" len="med"/>
              <a:tailEnd type="triangle" w="med" len="med"/>
            </a:ln>
            <a:effectLst/>
          </p:spPr>
          <p:txBody>
            <a:bodyPr wrap="none"/>
            <a:lstStyle/>
            <a:p>
              <a:endParaRPr lang="en-US"/>
            </a:p>
          </p:txBody>
        </p:sp>
        <p:sp>
          <p:nvSpPr>
            <p:cNvPr id="394288" name="Freeform 48"/>
            <p:cNvSpPr>
              <a:spLocks/>
            </p:cNvSpPr>
            <p:nvPr/>
          </p:nvSpPr>
          <p:spPr bwMode="auto">
            <a:xfrm rot="-10800000" flipH="1" flipV="1">
              <a:off x="1854" y="3786"/>
              <a:ext cx="242" cy="118"/>
            </a:xfrm>
            <a:custGeom>
              <a:avLst/>
              <a:gdLst/>
              <a:ahLst/>
              <a:cxnLst>
                <a:cxn ang="0">
                  <a:pos x="0" y="0"/>
                </a:cxn>
                <a:cxn ang="0">
                  <a:pos x="149" y="118"/>
                </a:cxn>
                <a:cxn ang="0">
                  <a:pos x="242" y="0"/>
                </a:cxn>
              </a:cxnLst>
              <a:rect l="0" t="0" r="r" b="b"/>
              <a:pathLst>
                <a:path w="242" h="118">
                  <a:moveTo>
                    <a:pt x="0" y="0"/>
                  </a:moveTo>
                  <a:cubicBezTo>
                    <a:pt x="54" y="59"/>
                    <a:pt x="109" y="118"/>
                    <a:pt x="149" y="118"/>
                  </a:cubicBezTo>
                  <a:cubicBezTo>
                    <a:pt x="189" y="118"/>
                    <a:pt x="215" y="59"/>
                    <a:pt x="242" y="0"/>
                  </a:cubicBezTo>
                </a:path>
              </a:pathLst>
            </a:custGeom>
            <a:noFill/>
            <a:ln w="28575" cap="flat" cmpd="sng">
              <a:solidFill>
                <a:srgbClr val="FF9999"/>
              </a:solidFill>
              <a:prstDash val="solid"/>
              <a:miter lim="800000"/>
              <a:headEnd type="none" w="med" len="med"/>
              <a:tailEnd type="triangle" w="med" len="med"/>
            </a:ln>
            <a:effectLst/>
          </p:spPr>
          <p:txBody>
            <a:bodyPr wrap="none"/>
            <a:lstStyle/>
            <a:p>
              <a:endParaRPr lang="en-US"/>
            </a:p>
          </p:txBody>
        </p:sp>
      </p:grpSp>
      <p:grpSp>
        <p:nvGrpSpPr>
          <p:cNvPr id="8" name="Group 49"/>
          <p:cNvGrpSpPr>
            <a:grpSpLocks/>
          </p:cNvGrpSpPr>
          <p:nvPr/>
        </p:nvGrpSpPr>
        <p:grpSpPr bwMode="auto">
          <a:xfrm>
            <a:off x="4483100" y="2683112"/>
            <a:ext cx="1712913" cy="3248025"/>
            <a:chOff x="2824" y="2219"/>
            <a:chExt cx="1079" cy="2046"/>
          </a:xfrm>
        </p:grpSpPr>
        <p:sp>
          <p:nvSpPr>
            <p:cNvPr id="394290" name="Rectangle 50"/>
            <p:cNvSpPr>
              <a:spLocks noChangeArrowheads="1"/>
            </p:cNvSpPr>
            <p:nvPr/>
          </p:nvSpPr>
          <p:spPr bwMode="auto">
            <a:xfrm>
              <a:off x="2949" y="2555"/>
              <a:ext cx="167" cy="483"/>
            </a:xfrm>
            <a:prstGeom prst="rect">
              <a:avLst/>
            </a:prstGeom>
            <a:solidFill>
              <a:srgbClr val="33CCFF"/>
            </a:solidFill>
            <a:ln w="9525">
              <a:solidFill>
                <a:schemeClr val="tx1"/>
              </a:solidFill>
              <a:miter lim="800000"/>
              <a:headEnd/>
              <a:tailEnd/>
            </a:ln>
            <a:effectLst/>
          </p:spPr>
          <p:txBody>
            <a:bodyPr wrap="none" anchor="ctr"/>
            <a:lstStyle/>
            <a:p>
              <a:endParaRPr lang="en-US"/>
            </a:p>
          </p:txBody>
        </p:sp>
        <p:sp>
          <p:nvSpPr>
            <p:cNvPr id="394291" name="Text Box 51"/>
            <p:cNvSpPr txBox="1">
              <a:spLocks noChangeArrowheads="1"/>
            </p:cNvSpPr>
            <p:nvPr/>
          </p:nvSpPr>
          <p:spPr bwMode="auto">
            <a:xfrm rot="-5400000">
              <a:off x="2858" y="2689"/>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92" name="Rectangle 52"/>
            <p:cNvSpPr>
              <a:spLocks noChangeArrowheads="1"/>
            </p:cNvSpPr>
            <p:nvPr/>
          </p:nvSpPr>
          <p:spPr bwMode="auto">
            <a:xfrm>
              <a:off x="3182" y="2558"/>
              <a:ext cx="167" cy="483"/>
            </a:xfrm>
            <a:prstGeom prst="rect">
              <a:avLst/>
            </a:prstGeom>
            <a:solidFill>
              <a:srgbClr val="33CCFF"/>
            </a:solidFill>
            <a:ln w="9525">
              <a:solidFill>
                <a:schemeClr val="tx1"/>
              </a:solidFill>
              <a:miter lim="800000"/>
              <a:headEnd/>
              <a:tailEnd/>
            </a:ln>
            <a:effectLst/>
          </p:spPr>
          <p:txBody>
            <a:bodyPr wrap="none" anchor="ctr"/>
            <a:lstStyle/>
            <a:p>
              <a:endParaRPr lang="en-US"/>
            </a:p>
          </p:txBody>
        </p:sp>
        <p:sp>
          <p:nvSpPr>
            <p:cNvPr id="394293" name="Text Box 53"/>
            <p:cNvSpPr txBox="1">
              <a:spLocks noChangeArrowheads="1"/>
            </p:cNvSpPr>
            <p:nvPr/>
          </p:nvSpPr>
          <p:spPr bwMode="auto">
            <a:xfrm rot="-5400000">
              <a:off x="3091" y="2692"/>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94" name="Rectangle 54"/>
            <p:cNvSpPr>
              <a:spLocks noChangeArrowheads="1"/>
            </p:cNvSpPr>
            <p:nvPr/>
          </p:nvSpPr>
          <p:spPr bwMode="auto">
            <a:xfrm>
              <a:off x="3409" y="2552"/>
              <a:ext cx="167" cy="483"/>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394295" name="Text Box 55"/>
            <p:cNvSpPr txBox="1">
              <a:spLocks noChangeArrowheads="1"/>
            </p:cNvSpPr>
            <p:nvPr/>
          </p:nvSpPr>
          <p:spPr bwMode="auto">
            <a:xfrm rot="-5400000">
              <a:off x="3318" y="2686"/>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96" name="Rectangle 56"/>
            <p:cNvSpPr>
              <a:spLocks noChangeArrowheads="1"/>
            </p:cNvSpPr>
            <p:nvPr/>
          </p:nvSpPr>
          <p:spPr bwMode="auto">
            <a:xfrm>
              <a:off x="3643" y="2552"/>
              <a:ext cx="167" cy="483"/>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394297" name="Text Box 57"/>
            <p:cNvSpPr txBox="1">
              <a:spLocks noChangeArrowheads="1"/>
            </p:cNvSpPr>
            <p:nvPr/>
          </p:nvSpPr>
          <p:spPr bwMode="auto">
            <a:xfrm rot="-5400000">
              <a:off x="3552" y="2686"/>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298" name="Rectangle 58"/>
            <p:cNvSpPr>
              <a:spLocks noChangeArrowheads="1"/>
            </p:cNvSpPr>
            <p:nvPr/>
          </p:nvSpPr>
          <p:spPr bwMode="auto">
            <a:xfrm>
              <a:off x="2887" y="2506"/>
              <a:ext cx="985" cy="588"/>
            </a:xfrm>
            <a:prstGeom prst="rect">
              <a:avLst/>
            </a:prstGeom>
            <a:noFill/>
            <a:ln w="9525">
              <a:solidFill>
                <a:schemeClr val="tx1"/>
              </a:solidFill>
              <a:miter lim="800000"/>
              <a:headEnd/>
              <a:tailEnd/>
            </a:ln>
            <a:effectLst/>
          </p:spPr>
          <p:txBody>
            <a:bodyPr wrap="none" anchor="ctr"/>
            <a:lstStyle/>
            <a:p>
              <a:endParaRPr lang="en-US"/>
            </a:p>
          </p:txBody>
        </p:sp>
        <p:sp>
          <p:nvSpPr>
            <p:cNvPr id="394299" name="Text Box 59"/>
            <p:cNvSpPr txBox="1">
              <a:spLocks noChangeArrowheads="1"/>
            </p:cNvSpPr>
            <p:nvPr/>
          </p:nvSpPr>
          <p:spPr bwMode="auto">
            <a:xfrm>
              <a:off x="2852" y="3057"/>
              <a:ext cx="1048" cy="212"/>
            </a:xfrm>
            <a:prstGeom prst="rect">
              <a:avLst/>
            </a:prstGeom>
            <a:noFill/>
            <a:ln w="9525">
              <a:noFill/>
              <a:miter lim="800000"/>
              <a:headEnd/>
              <a:tailEnd/>
            </a:ln>
            <a:effectLst/>
          </p:spPr>
          <p:txBody>
            <a:bodyPr>
              <a:spAutoFit/>
            </a:bodyPr>
            <a:lstStyle/>
            <a:p>
              <a:pPr eaLnBrk="1" hangingPunct="1"/>
              <a:r>
                <a:rPr lang="en-US" sz="1600">
                  <a:latin typeface="Tahoma" pitchFamily="16" charset="0"/>
                </a:rPr>
                <a:t>4 KB, 2-way</a:t>
              </a:r>
            </a:p>
          </p:txBody>
        </p:sp>
        <p:sp>
          <p:nvSpPr>
            <p:cNvPr id="394300" name="Rectangle 60"/>
            <p:cNvSpPr>
              <a:spLocks noChangeArrowheads="1"/>
            </p:cNvSpPr>
            <p:nvPr/>
          </p:nvSpPr>
          <p:spPr bwMode="auto">
            <a:xfrm>
              <a:off x="2957" y="3392"/>
              <a:ext cx="167" cy="483"/>
            </a:xfrm>
            <a:prstGeom prst="rect">
              <a:avLst/>
            </a:prstGeom>
            <a:solidFill>
              <a:srgbClr val="FF9999"/>
            </a:solidFill>
            <a:ln w="9525">
              <a:solidFill>
                <a:schemeClr val="tx1"/>
              </a:solidFill>
              <a:miter lim="800000"/>
              <a:headEnd/>
              <a:tailEnd/>
            </a:ln>
            <a:effectLst/>
          </p:spPr>
          <p:txBody>
            <a:bodyPr wrap="none" anchor="ctr"/>
            <a:lstStyle/>
            <a:p>
              <a:endParaRPr lang="en-US"/>
            </a:p>
          </p:txBody>
        </p:sp>
        <p:sp>
          <p:nvSpPr>
            <p:cNvPr id="394301" name="Text Box 61"/>
            <p:cNvSpPr txBox="1">
              <a:spLocks noChangeArrowheads="1"/>
            </p:cNvSpPr>
            <p:nvPr/>
          </p:nvSpPr>
          <p:spPr bwMode="auto">
            <a:xfrm rot="-5400000">
              <a:off x="2866" y="3526"/>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302" name="Rectangle 62"/>
            <p:cNvSpPr>
              <a:spLocks noChangeArrowheads="1"/>
            </p:cNvSpPr>
            <p:nvPr/>
          </p:nvSpPr>
          <p:spPr bwMode="auto">
            <a:xfrm>
              <a:off x="3190" y="3395"/>
              <a:ext cx="167" cy="483"/>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394303" name="Text Box 63"/>
            <p:cNvSpPr txBox="1">
              <a:spLocks noChangeArrowheads="1"/>
            </p:cNvSpPr>
            <p:nvPr/>
          </p:nvSpPr>
          <p:spPr bwMode="auto">
            <a:xfrm rot="-5400000">
              <a:off x="3099" y="3529"/>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304" name="Rectangle 64"/>
            <p:cNvSpPr>
              <a:spLocks noChangeArrowheads="1"/>
            </p:cNvSpPr>
            <p:nvPr/>
          </p:nvSpPr>
          <p:spPr bwMode="auto">
            <a:xfrm>
              <a:off x="3417" y="3389"/>
              <a:ext cx="167" cy="483"/>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394305" name="Text Box 65"/>
            <p:cNvSpPr txBox="1">
              <a:spLocks noChangeArrowheads="1"/>
            </p:cNvSpPr>
            <p:nvPr/>
          </p:nvSpPr>
          <p:spPr bwMode="auto">
            <a:xfrm rot="-5400000">
              <a:off x="3326" y="3523"/>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306" name="Rectangle 66"/>
            <p:cNvSpPr>
              <a:spLocks noChangeArrowheads="1"/>
            </p:cNvSpPr>
            <p:nvPr/>
          </p:nvSpPr>
          <p:spPr bwMode="auto">
            <a:xfrm>
              <a:off x="3651" y="3389"/>
              <a:ext cx="167" cy="483"/>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394307" name="Text Box 67"/>
            <p:cNvSpPr txBox="1">
              <a:spLocks noChangeArrowheads="1"/>
            </p:cNvSpPr>
            <p:nvPr/>
          </p:nvSpPr>
          <p:spPr bwMode="auto">
            <a:xfrm rot="-5400000">
              <a:off x="3560" y="3523"/>
              <a:ext cx="337" cy="212"/>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2KB</a:t>
              </a:r>
            </a:p>
          </p:txBody>
        </p:sp>
        <p:sp>
          <p:nvSpPr>
            <p:cNvPr id="394308" name="Rectangle 68"/>
            <p:cNvSpPr>
              <a:spLocks noChangeArrowheads="1"/>
            </p:cNvSpPr>
            <p:nvPr/>
          </p:nvSpPr>
          <p:spPr bwMode="auto">
            <a:xfrm>
              <a:off x="2895" y="3343"/>
              <a:ext cx="985" cy="588"/>
            </a:xfrm>
            <a:prstGeom prst="rect">
              <a:avLst/>
            </a:prstGeom>
            <a:noFill/>
            <a:ln w="9525">
              <a:solidFill>
                <a:schemeClr val="tx1"/>
              </a:solidFill>
              <a:miter lim="800000"/>
              <a:headEnd/>
              <a:tailEnd/>
            </a:ln>
            <a:effectLst/>
          </p:spPr>
          <p:txBody>
            <a:bodyPr wrap="none" anchor="ctr"/>
            <a:lstStyle/>
            <a:p>
              <a:endParaRPr lang="en-US"/>
            </a:p>
          </p:txBody>
        </p:sp>
        <p:sp>
          <p:nvSpPr>
            <p:cNvPr id="394309" name="Text Box 69"/>
            <p:cNvSpPr txBox="1">
              <a:spLocks noChangeArrowheads="1"/>
            </p:cNvSpPr>
            <p:nvPr/>
          </p:nvSpPr>
          <p:spPr bwMode="auto">
            <a:xfrm>
              <a:off x="2855" y="3899"/>
              <a:ext cx="1048" cy="366"/>
            </a:xfrm>
            <a:prstGeom prst="rect">
              <a:avLst/>
            </a:prstGeom>
            <a:noFill/>
            <a:ln w="9525">
              <a:noFill/>
              <a:miter lim="800000"/>
              <a:headEnd/>
              <a:tailEnd/>
            </a:ln>
            <a:effectLst/>
          </p:spPr>
          <p:txBody>
            <a:bodyPr>
              <a:spAutoFit/>
            </a:bodyPr>
            <a:lstStyle/>
            <a:p>
              <a:pPr eaLnBrk="1" hangingPunct="1"/>
              <a:r>
                <a:rPr lang="en-US" sz="1600">
                  <a:latin typeface="Tahoma" pitchFamily="16" charset="0"/>
                </a:rPr>
                <a:t>2 KB, direct-mapped</a:t>
              </a:r>
            </a:p>
          </p:txBody>
        </p:sp>
        <p:sp>
          <p:nvSpPr>
            <p:cNvPr id="394310" name="Text Box 70"/>
            <p:cNvSpPr txBox="1">
              <a:spLocks noChangeArrowheads="1"/>
            </p:cNvSpPr>
            <p:nvPr/>
          </p:nvSpPr>
          <p:spPr bwMode="auto">
            <a:xfrm>
              <a:off x="2824" y="2219"/>
              <a:ext cx="1074" cy="212"/>
            </a:xfrm>
            <a:prstGeom prst="rect">
              <a:avLst/>
            </a:prstGeom>
            <a:noFill/>
            <a:ln w="9525">
              <a:noFill/>
              <a:miter lim="800000"/>
              <a:headEnd/>
              <a:tailEnd/>
            </a:ln>
            <a:effectLst/>
          </p:spPr>
          <p:txBody>
            <a:bodyPr wrap="none">
              <a:spAutoFit/>
            </a:bodyPr>
            <a:lstStyle/>
            <a:p>
              <a:pPr algn="l" eaLnBrk="1" hangingPunct="1"/>
              <a:r>
                <a:rPr lang="en-US" sz="1600" b="1">
                  <a:solidFill>
                    <a:schemeClr val="hlink"/>
                  </a:solidFill>
                  <a:latin typeface="Tahoma" pitchFamily="16" charset="0"/>
                </a:rPr>
                <a:t>Way shutdown</a:t>
              </a:r>
            </a:p>
          </p:txBody>
        </p:sp>
      </p:grpSp>
      <p:sp>
        <p:nvSpPr>
          <p:cNvPr id="394311" name="Line 71"/>
          <p:cNvSpPr>
            <a:spLocks noChangeShapeType="1"/>
          </p:cNvSpPr>
          <p:nvPr/>
        </p:nvSpPr>
        <p:spPr bwMode="auto">
          <a:xfrm flipH="1">
            <a:off x="4194629" y="2711687"/>
            <a:ext cx="2721" cy="3543970"/>
          </a:xfrm>
          <a:prstGeom prst="line">
            <a:avLst/>
          </a:prstGeom>
          <a:noFill/>
          <a:ln w="9525">
            <a:solidFill>
              <a:schemeClr val="tx1"/>
            </a:solidFill>
            <a:miter lim="800000"/>
            <a:headEnd/>
            <a:tailEnd/>
          </a:ln>
          <a:effectLst/>
        </p:spPr>
        <p:txBody>
          <a:bodyPr wrap="none"/>
          <a:lstStyle/>
          <a:p>
            <a:endParaRPr lang="en-US"/>
          </a:p>
        </p:txBody>
      </p:sp>
      <p:sp>
        <p:nvSpPr>
          <p:cNvPr id="394312" name="Line 72"/>
          <p:cNvSpPr>
            <a:spLocks noChangeShapeType="1"/>
          </p:cNvSpPr>
          <p:nvPr/>
        </p:nvSpPr>
        <p:spPr bwMode="auto">
          <a:xfrm>
            <a:off x="6442075" y="2725974"/>
            <a:ext cx="2268" cy="3486140"/>
          </a:xfrm>
          <a:prstGeom prst="line">
            <a:avLst/>
          </a:prstGeom>
          <a:noFill/>
          <a:ln w="9525">
            <a:solidFill>
              <a:schemeClr val="tx1"/>
            </a:solidFill>
            <a:miter lim="800000"/>
            <a:headEnd/>
            <a:tailEnd/>
          </a:ln>
          <a:effectLst/>
        </p:spPr>
        <p:txBody>
          <a:bodyPr wrap="none"/>
          <a:lstStyle/>
          <a:p>
            <a:endParaRPr lang="en-US"/>
          </a:p>
        </p:txBody>
      </p:sp>
      <p:grpSp>
        <p:nvGrpSpPr>
          <p:cNvPr id="9" name="Group 73"/>
          <p:cNvGrpSpPr>
            <a:grpSpLocks/>
          </p:cNvGrpSpPr>
          <p:nvPr/>
        </p:nvGrpSpPr>
        <p:grpSpPr bwMode="auto">
          <a:xfrm>
            <a:off x="6575425" y="3102212"/>
            <a:ext cx="2568575" cy="2054225"/>
            <a:chOff x="4142" y="2601"/>
            <a:chExt cx="1618" cy="1294"/>
          </a:xfrm>
        </p:grpSpPr>
        <p:sp>
          <p:nvSpPr>
            <p:cNvPr id="394314" name="Rectangle 74"/>
            <p:cNvSpPr>
              <a:spLocks noChangeArrowheads="1"/>
            </p:cNvSpPr>
            <p:nvPr/>
          </p:nvSpPr>
          <p:spPr bwMode="auto">
            <a:xfrm>
              <a:off x="4446" y="2880"/>
              <a:ext cx="167" cy="483"/>
            </a:xfrm>
            <a:prstGeom prst="rect">
              <a:avLst/>
            </a:prstGeom>
            <a:noFill/>
            <a:ln w="9525">
              <a:solidFill>
                <a:schemeClr val="tx1"/>
              </a:solidFill>
              <a:miter lim="800000"/>
              <a:headEnd/>
              <a:tailEnd/>
            </a:ln>
            <a:effectLst/>
          </p:spPr>
          <p:txBody>
            <a:bodyPr wrap="none" anchor="ctr"/>
            <a:lstStyle/>
            <a:p>
              <a:endParaRPr lang="en-US"/>
            </a:p>
          </p:txBody>
        </p:sp>
        <p:sp>
          <p:nvSpPr>
            <p:cNvPr id="394315" name="Rectangle 75"/>
            <p:cNvSpPr>
              <a:spLocks noChangeArrowheads="1"/>
            </p:cNvSpPr>
            <p:nvPr/>
          </p:nvSpPr>
          <p:spPr bwMode="auto">
            <a:xfrm>
              <a:off x="4679" y="2883"/>
              <a:ext cx="167" cy="483"/>
            </a:xfrm>
            <a:prstGeom prst="rect">
              <a:avLst/>
            </a:prstGeom>
            <a:noFill/>
            <a:ln w="9525">
              <a:solidFill>
                <a:schemeClr val="tx1"/>
              </a:solidFill>
              <a:miter lim="800000"/>
              <a:headEnd/>
              <a:tailEnd/>
            </a:ln>
            <a:effectLst/>
          </p:spPr>
          <p:txBody>
            <a:bodyPr wrap="none" anchor="ctr"/>
            <a:lstStyle/>
            <a:p>
              <a:endParaRPr lang="en-US"/>
            </a:p>
          </p:txBody>
        </p:sp>
        <p:sp>
          <p:nvSpPr>
            <p:cNvPr id="394316" name="Rectangle 76"/>
            <p:cNvSpPr>
              <a:spLocks noChangeArrowheads="1"/>
            </p:cNvSpPr>
            <p:nvPr/>
          </p:nvSpPr>
          <p:spPr bwMode="auto">
            <a:xfrm>
              <a:off x="4906" y="2877"/>
              <a:ext cx="167" cy="483"/>
            </a:xfrm>
            <a:prstGeom prst="rect">
              <a:avLst/>
            </a:prstGeom>
            <a:noFill/>
            <a:ln w="9525">
              <a:solidFill>
                <a:schemeClr val="tx1"/>
              </a:solidFill>
              <a:miter lim="800000"/>
              <a:headEnd/>
              <a:tailEnd/>
            </a:ln>
            <a:effectLst/>
          </p:spPr>
          <p:txBody>
            <a:bodyPr wrap="none" anchor="ctr"/>
            <a:lstStyle/>
            <a:p>
              <a:endParaRPr lang="en-US"/>
            </a:p>
          </p:txBody>
        </p:sp>
        <p:sp>
          <p:nvSpPr>
            <p:cNvPr id="394317" name="Rectangle 77"/>
            <p:cNvSpPr>
              <a:spLocks noChangeArrowheads="1"/>
            </p:cNvSpPr>
            <p:nvPr/>
          </p:nvSpPr>
          <p:spPr bwMode="auto">
            <a:xfrm>
              <a:off x="5140" y="2877"/>
              <a:ext cx="167" cy="483"/>
            </a:xfrm>
            <a:prstGeom prst="rect">
              <a:avLst/>
            </a:prstGeom>
            <a:noFill/>
            <a:ln w="9525">
              <a:solidFill>
                <a:schemeClr val="tx1"/>
              </a:solidFill>
              <a:miter lim="800000"/>
              <a:headEnd/>
              <a:tailEnd/>
            </a:ln>
            <a:effectLst/>
          </p:spPr>
          <p:txBody>
            <a:bodyPr wrap="none" anchor="ctr"/>
            <a:lstStyle/>
            <a:p>
              <a:endParaRPr lang="en-US"/>
            </a:p>
          </p:txBody>
        </p:sp>
        <p:sp>
          <p:nvSpPr>
            <p:cNvPr id="394318" name="Rectangle 78"/>
            <p:cNvSpPr>
              <a:spLocks noChangeArrowheads="1"/>
            </p:cNvSpPr>
            <p:nvPr/>
          </p:nvSpPr>
          <p:spPr bwMode="auto">
            <a:xfrm>
              <a:off x="4384" y="2831"/>
              <a:ext cx="985" cy="588"/>
            </a:xfrm>
            <a:prstGeom prst="rect">
              <a:avLst/>
            </a:prstGeom>
            <a:noFill/>
            <a:ln w="9525">
              <a:solidFill>
                <a:schemeClr val="tx1"/>
              </a:solidFill>
              <a:miter lim="800000"/>
              <a:headEnd/>
              <a:tailEnd/>
            </a:ln>
            <a:effectLst/>
          </p:spPr>
          <p:txBody>
            <a:bodyPr wrap="none" anchor="ctr"/>
            <a:lstStyle/>
            <a:p>
              <a:endParaRPr lang="en-US"/>
            </a:p>
          </p:txBody>
        </p:sp>
        <p:sp>
          <p:nvSpPr>
            <p:cNvPr id="394319" name="Line 79"/>
            <p:cNvSpPr>
              <a:spLocks noChangeShapeType="1"/>
            </p:cNvSpPr>
            <p:nvPr/>
          </p:nvSpPr>
          <p:spPr bwMode="auto">
            <a:xfrm>
              <a:off x="4441" y="2953"/>
              <a:ext cx="167" cy="0"/>
            </a:xfrm>
            <a:prstGeom prst="line">
              <a:avLst/>
            </a:prstGeom>
            <a:noFill/>
            <a:ln w="9525">
              <a:solidFill>
                <a:schemeClr val="tx1"/>
              </a:solidFill>
              <a:miter lim="800000"/>
              <a:headEnd/>
              <a:tailEnd/>
            </a:ln>
            <a:effectLst/>
          </p:spPr>
          <p:txBody>
            <a:bodyPr wrap="none"/>
            <a:lstStyle/>
            <a:p>
              <a:endParaRPr lang="en-US"/>
            </a:p>
          </p:txBody>
        </p:sp>
        <p:sp>
          <p:nvSpPr>
            <p:cNvPr id="394320" name="Line 80"/>
            <p:cNvSpPr>
              <a:spLocks noChangeShapeType="1"/>
            </p:cNvSpPr>
            <p:nvPr/>
          </p:nvSpPr>
          <p:spPr bwMode="auto">
            <a:xfrm>
              <a:off x="4453" y="3031"/>
              <a:ext cx="167" cy="0"/>
            </a:xfrm>
            <a:prstGeom prst="line">
              <a:avLst/>
            </a:prstGeom>
            <a:noFill/>
            <a:ln w="9525">
              <a:solidFill>
                <a:schemeClr val="tx1"/>
              </a:solidFill>
              <a:miter lim="800000"/>
              <a:headEnd/>
              <a:tailEnd/>
            </a:ln>
            <a:effectLst/>
          </p:spPr>
          <p:txBody>
            <a:bodyPr wrap="none"/>
            <a:lstStyle/>
            <a:p>
              <a:endParaRPr lang="en-US"/>
            </a:p>
          </p:txBody>
        </p:sp>
        <p:sp>
          <p:nvSpPr>
            <p:cNvPr id="394321" name="Line 81"/>
            <p:cNvSpPr>
              <a:spLocks noChangeShapeType="1"/>
            </p:cNvSpPr>
            <p:nvPr/>
          </p:nvSpPr>
          <p:spPr bwMode="auto">
            <a:xfrm>
              <a:off x="4453" y="3115"/>
              <a:ext cx="167" cy="0"/>
            </a:xfrm>
            <a:prstGeom prst="line">
              <a:avLst/>
            </a:prstGeom>
            <a:noFill/>
            <a:ln w="9525">
              <a:solidFill>
                <a:schemeClr val="tx1"/>
              </a:solidFill>
              <a:miter lim="800000"/>
              <a:headEnd/>
              <a:tailEnd/>
            </a:ln>
            <a:effectLst/>
          </p:spPr>
          <p:txBody>
            <a:bodyPr wrap="none"/>
            <a:lstStyle/>
            <a:p>
              <a:endParaRPr lang="en-US"/>
            </a:p>
          </p:txBody>
        </p:sp>
        <p:sp>
          <p:nvSpPr>
            <p:cNvPr id="394322" name="Line 82"/>
            <p:cNvSpPr>
              <a:spLocks noChangeShapeType="1"/>
            </p:cNvSpPr>
            <p:nvPr/>
          </p:nvSpPr>
          <p:spPr bwMode="auto">
            <a:xfrm>
              <a:off x="4447" y="3199"/>
              <a:ext cx="167" cy="0"/>
            </a:xfrm>
            <a:prstGeom prst="line">
              <a:avLst/>
            </a:prstGeom>
            <a:noFill/>
            <a:ln w="9525">
              <a:solidFill>
                <a:schemeClr val="tx1"/>
              </a:solidFill>
              <a:miter lim="800000"/>
              <a:headEnd/>
              <a:tailEnd/>
            </a:ln>
            <a:effectLst/>
          </p:spPr>
          <p:txBody>
            <a:bodyPr wrap="none"/>
            <a:lstStyle/>
            <a:p>
              <a:endParaRPr lang="en-US"/>
            </a:p>
          </p:txBody>
        </p:sp>
        <p:sp>
          <p:nvSpPr>
            <p:cNvPr id="394323" name="Line 83"/>
            <p:cNvSpPr>
              <a:spLocks noChangeShapeType="1"/>
            </p:cNvSpPr>
            <p:nvPr/>
          </p:nvSpPr>
          <p:spPr bwMode="auto">
            <a:xfrm>
              <a:off x="4453" y="3283"/>
              <a:ext cx="167" cy="0"/>
            </a:xfrm>
            <a:prstGeom prst="line">
              <a:avLst/>
            </a:prstGeom>
            <a:noFill/>
            <a:ln w="9525">
              <a:solidFill>
                <a:schemeClr val="tx1"/>
              </a:solidFill>
              <a:miter lim="800000"/>
              <a:headEnd/>
              <a:tailEnd/>
            </a:ln>
            <a:effectLst/>
          </p:spPr>
          <p:txBody>
            <a:bodyPr wrap="none"/>
            <a:lstStyle/>
            <a:p>
              <a:endParaRPr lang="en-US"/>
            </a:p>
          </p:txBody>
        </p:sp>
        <p:sp>
          <p:nvSpPr>
            <p:cNvPr id="394324" name="Text Box 84"/>
            <p:cNvSpPr txBox="1">
              <a:spLocks noChangeArrowheads="1"/>
            </p:cNvSpPr>
            <p:nvPr/>
          </p:nvSpPr>
          <p:spPr bwMode="auto">
            <a:xfrm>
              <a:off x="4152" y="2601"/>
              <a:ext cx="1608" cy="366"/>
            </a:xfrm>
            <a:prstGeom prst="rect">
              <a:avLst/>
            </a:prstGeom>
            <a:noFill/>
            <a:ln w="9525">
              <a:noFill/>
              <a:miter lim="800000"/>
              <a:headEnd/>
              <a:tailEnd/>
            </a:ln>
            <a:effectLst/>
          </p:spPr>
          <p:txBody>
            <a:bodyPr>
              <a:spAutoFit/>
            </a:bodyPr>
            <a:lstStyle/>
            <a:p>
              <a:pPr algn="l" eaLnBrk="1" hangingPunct="1"/>
              <a:r>
                <a:rPr lang="en-US" sz="1600" b="1">
                  <a:solidFill>
                    <a:schemeClr val="hlink"/>
                  </a:solidFill>
                  <a:latin typeface="Tahoma" pitchFamily="16" charset="0"/>
                </a:rPr>
                <a:t>Configurable Line size</a:t>
              </a:r>
            </a:p>
            <a:p>
              <a:pPr algn="l" eaLnBrk="1" hangingPunct="1"/>
              <a:endParaRPr lang="en-US" sz="1600">
                <a:latin typeface="Tahoma" pitchFamily="16" charset="0"/>
              </a:endParaRPr>
            </a:p>
          </p:txBody>
        </p:sp>
        <p:sp>
          <p:nvSpPr>
            <p:cNvPr id="394325" name="Text Box 85"/>
            <p:cNvSpPr txBox="1">
              <a:spLocks noChangeArrowheads="1"/>
            </p:cNvSpPr>
            <p:nvPr/>
          </p:nvSpPr>
          <p:spPr bwMode="auto">
            <a:xfrm>
              <a:off x="4142" y="3529"/>
              <a:ext cx="1516" cy="366"/>
            </a:xfrm>
            <a:prstGeom prst="rect">
              <a:avLst/>
            </a:prstGeom>
            <a:noFill/>
            <a:ln w="9525">
              <a:noFill/>
              <a:miter lim="800000"/>
              <a:headEnd/>
              <a:tailEnd/>
            </a:ln>
            <a:effectLst/>
          </p:spPr>
          <p:txBody>
            <a:bodyPr wrap="none">
              <a:spAutoFit/>
            </a:bodyPr>
            <a:lstStyle/>
            <a:p>
              <a:pPr algn="l" eaLnBrk="1" hangingPunct="1"/>
              <a:r>
                <a:rPr lang="en-US" sz="1600">
                  <a:latin typeface="Tahoma" pitchFamily="16" charset="0"/>
                </a:rPr>
                <a:t>16 byte physical line size</a:t>
              </a:r>
            </a:p>
            <a:p>
              <a:pPr algn="l" eaLnBrk="1" hangingPunct="1"/>
              <a:endParaRPr lang="en-US" sz="1600">
                <a:latin typeface="Tahoma" pitchFamily="16" charset="0"/>
              </a:endParaRPr>
            </a:p>
          </p:txBody>
        </p:sp>
        <p:grpSp>
          <p:nvGrpSpPr>
            <p:cNvPr id="10" name="Group 86"/>
            <p:cNvGrpSpPr>
              <a:grpSpLocks/>
            </p:cNvGrpSpPr>
            <p:nvPr/>
          </p:nvGrpSpPr>
          <p:grpSpPr bwMode="auto">
            <a:xfrm>
              <a:off x="4339" y="2941"/>
              <a:ext cx="361" cy="177"/>
              <a:chOff x="4353" y="3072"/>
              <a:chExt cx="323" cy="152"/>
            </a:xfrm>
          </p:grpSpPr>
          <p:sp>
            <p:nvSpPr>
              <p:cNvPr id="394327" name="Freeform 87"/>
              <p:cNvSpPr>
                <a:spLocks/>
              </p:cNvSpPr>
              <p:nvPr/>
            </p:nvSpPr>
            <p:spPr bwMode="auto">
              <a:xfrm>
                <a:off x="4353" y="3072"/>
                <a:ext cx="313" cy="74"/>
              </a:xfrm>
              <a:custGeom>
                <a:avLst/>
                <a:gdLst/>
                <a:ahLst/>
                <a:cxnLst>
                  <a:cxn ang="0">
                    <a:pos x="236" y="0"/>
                  </a:cxn>
                  <a:cxn ang="0">
                    <a:pos x="279" y="25"/>
                  </a:cxn>
                  <a:cxn ang="0">
                    <a:pos x="143" y="37"/>
                  </a:cxn>
                  <a:cxn ang="0">
                    <a:pos x="13" y="43"/>
                  </a:cxn>
                  <a:cxn ang="0">
                    <a:pos x="63" y="74"/>
                  </a:cxn>
                </a:cxnLst>
                <a:rect l="0" t="0" r="r" b="b"/>
                <a:pathLst>
                  <a:path w="294" h="74">
                    <a:moveTo>
                      <a:pt x="236" y="0"/>
                    </a:moveTo>
                    <a:cubicBezTo>
                      <a:pt x="265" y="9"/>
                      <a:pt x="294" y="19"/>
                      <a:pt x="279" y="25"/>
                    </a:cubicBezTo>
                    <a:cubicBezTo>
                      <a:pt x="264" y="31"/>
                      <a:pt x="187" y="34"/>
                      <a:pt x="143" y="37"/>
                    </a:cubicBezTo>
                    <a:cubicBezTo>
                      <a:pt x="99" y="40"/>
                      <a:pt x="26" y="37"/>
                      <a:pt x="13" y="43"/>
                    </a:cubicBezTo>
                    <a:cubicBezTo>
                      <a:pt x="0" y="49"/>
                      <a:pt x="31" y="61"/>
                      <a:pt x="63" y="74"/>
                    </a:cubicBezTo>
                  </a:path>
                </a:pathLst>
              </a:custGeom>
              <a:noFill/>
              <a:ln w="12700" cap="flat" cmpd="sng">
                <a:solidFill>
                  <a:schemeClr val="hlink"/>
                </a:solidFill>
                <a:prstDash val="solid"/>
                <a:miter lim="800000"/>
                <a:headEnd type="none" w="med" len="med"/>
                <a:tailEnd type="triangle" w="sm" len="sm"/>
              </a:ln>
              <a:effectLst/>
            </p:spPr>
            <p:txBody>
              <a:bodyPr wrap="none"/>
              <a:lstStyle/>
              <a:p>
                <a:endParaRPr lang="en-US"/>
              </a:p>
            </p:txBody>
          </p:sp>
          <p:sp>
            <p:nvSpPr>
              <p:cNvPr id="394328" name="Freeform 88"/>
              <p:cNvSpPr>
                <a:spLocks/>
              </p:cNvSpPr>
              <p:nvPr/>
            </p:nvSpPr>
            <p:spPr bwMode="auto">
              <a:xfrm>
                <a:off x="4358" y="3150"/>
                <a:ext cx="318" cy="74"/>
              </a:xfrm>
              <a:custGeom>
                <a:avLst/>
                <a:gdLst/>
                <a:ahLst/>
                <a:cxnLst>
                  <a:cxn ang="0">
                    <a:pos x="236" y="0"/>
                  </a:cxn>
                  <a:cxn ang="0">
                    <a:pos x="279" y="25"/>
                  </a:cxn>
                  <a:cxn ang="0">
                    <a:pos x="143" y="37"/>
                  </a:cxn>
                  <a:cxn ang="0">
                    <a:pos x="13" y="43"/>
                  </a:cxn>
                  <a:cxn ang="0">
                    <a:pos x="63" y="74"/>
                  </a:cxn>
                </a:cxnLst>
                <a:rect l="0" t="0" r="r" b="b"/>
                <a:pathLst>
                  <a:path w="294" h="74">
                    <a:moveTo>
                      <a:pt x="236" y="0"/>
                    </a:moveTo>
                    <a:cubicBezTo>
                      <a:pt x="265" y="9"/>
                      <a:pt x="294" y="19"/>
                      <a:pt x="279" y="25"/>
                    </a:cubicBezTo>
                    <a:cubicBezTo>
                      <a:pt x="264" y="31"/>
                      <a:pt x="187" y="34"/>
                      <a:pt x="143" y="37"/>
                    </a:cubicBezTo>
                    <a:cubicBezTo>
                      <a:pt x="99" y="40"/>
                      <a:pt x="26" y="37"/>
                      <a:pt x="13" y="43"/>
                    </a:cubicBezTo>
                    <a:cubicBezTo>
                      <a:pt x="0" y="49"/>
                      <a:pt x="31" y="61"/>
                      <a:pt x="63" y="74"/>
                    </a:cubicBezTo>
                  </a:path>
                </a:pathLst>
              </a:custGeom>
              <a:noFill/>
              <a:ln w="12700" cap="flat" cmpd="sng">
                <a:solidFill>
                  <a:schemeClr val="hlink"/>
                </a:solidFill>
                <a:prstDash val="solid"/>
                <a:miter lim="800000"/>
                <a:headEnd type="none" w="med" len="med"/>
                <a:tailEnd type="triangle" w="sm" len="sm"/>
              </a:ln>
              <a:effectLst/>
            </p:spPr>
            <p:txBody>
              <a:bodyPr wrap="none"/>
              <a:lstStyle/>
              <a:p>
                <a:endParaRPr lang="en-US"/>
              </a:p>
            </p:txBody>
          </p:sp>
        </p:grpSp>
      </p:grpSp>
      <p:sp>
        <p:nvSpPr>
          <p:cNvPr id="90" name="Rectangle 186"/>
          <p:cNvSpPr>
            <a:spLocks noChangeArrowheads="1"/>
          </p:cNvSpPr>
          <p:nvPr/>
        </p:nvSpPr>
        <p:spPr bwMode="auto">
          <a:xfrm>
            <a:off x="2075531" y="2279005"/>
            <a:ext cx="4949372" cy="369332"/>
          </a:xfrm>
          <a:prstGeom prst="rect">
            <a:avLst/>
          </a:prstGeom>
          <a:noFill/>
          <a:ln w="25400">
            <a:noFill/>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smtClean="0">
                <a:ln>
                  <a:noFill/>
                </a:ln>
                <a:solidFill>
                  <a:srgbClr val="002060"/>
                </a:solidFill>
                <a:effectLst/>
                <a:uLnTx/>
                <a:uFillTx/>
                <a:latin typeface="Trebuchet MS" pitchFamily="34" charset="0"/>
              </a:rPr>
              <a:t>A Highly Configurable Cache </a:t>
            </a:r>
            <a:r>
              <a:rPr kumimoji="0" lang="pt-BR" sz="1400" b="1" i="0" u="none" strike="noStrike" kern="0" cap="none" spc="0" normalizeH="0" baseline="0" noProof="0" dirty="0" smtClean="0">
                <a:ln>
                  <a:noFill/>
                </a:ln>
                <a:solidFill>
                  <a:srgbClr val="002060"/>
                </a:solidFill>
                <a:effectLst/>
                <a:uLnTx/>
                <a:uFillTx/>
                <a:latin typeface="Trebuchet MS" pitchFamily="34" charset="0"/>
              </a:rPr>
              <a:t>(Zhang ‘03)</a:t>
            </a:r>
          </a:p>
        </p:txBody>
      </p:sp>
      <p:sp>
        <p:nvSpPr>
          <p:cNvPr id="91" name="Rectangle 186"/>
          <p:cNvSpPr>
            <a:spLocks noChangeArrowheads="1"/>
          </p:cNvSpPr>
          <p:nvPr/>
        </p:nvSpPr>
        <p:spPr bwMode="auto">
          <a:xfrm>
            <a:off x="1008731" y="5929347"/>
            <a:ext cx="2460184" cy="369332"/>
          </a:xfrm>
          <a:prstGeom prst="rect">
            <a:avLst/>
          </a:prstGeom>
          <a:noFill/>
          <a:ln w="25400">
            <a:noFill/>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t-BR" sz="1800" b="1" kern="0" dirty="0" smtClean="0">
                <a:solidFill>
                  <a:srgbClr val="CC3300"/>
                </a:solidFill>
                <a:latin typeface="Trebuchet MS" pitchFamily="34" charset="0"/>
              </a:rPr>
              <a:t>Tunable Asociativity</a:t>
            </a:r>
            <a:endParaRPr kumimoji="0" lang="pt-BR" sz="1400" b="1" i="0" u="none" strike="noStrike" kern="0" cap="none" spc="0" normalizeH="0" baseline="0" noProof="0" dirty="0" smtClean="0">
              <a:ln>
                <a:noFill/>
              </a:ln>
              <a:solidFill>
                <a:srgbClr val="CC3300"/>
              </a:solidFill>
              <a:effectLst/>
              <a:uLnTx/>
              <a:uFillTx/>
              <a:latin typeface="Trebuchet MS" pitchFamily="34" charset="0"/>
            </a:endParaRPr>
          </a:p>
        </p:txBody>
      </p:sp>
      <p:sp>
        <p:nvSpPr>
          <p:cNvPr id="92" name="Rectangle 186"/>
          <p:cNvSpPr>
            <a:spLocks noChangeArrowheads="1"/>
          </p:cNvSpPr>
          <p:nvPr/>
        </p:nvSpPr>
        <p:spPr bwMode="auto">
          <a:xfrm>
            <a:off x="4180042" y="5936604"/>
            <a:ext cx="2003044" cy="369332"/>
          </a:xfrm>
          <a:prstGeom prst="rect">
            <a:avLst/>
          </a:prstGeom>
          <a:noFill/>
          <a:ln w="25400">
            <a:noFill/>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t-BR" sz="1800" b="1" kern="0" dirty="0" smtClean="0">
                <a:solidFill>
                  <a:srgbClr val="CC3300"/>
                </a:solidFill>
                <a:latin typeface="Trebuchet MS" pitchFamily="34" charset="0"/>
              </a:rPr>
              <a:t>Tunable Size</a:t>
            </a:r>
            <a:endParaRPr kumimoji="0" lang="pt-BR" sz="1400" b="1" i="0" u="none" strike="noStrike" kern="0" cap="none" spc="0" normalizeH="0" baseline="0" noProof="0" dirty="0" smtClean="0">
              <a:ln>
                <a:noFill/>
              </a:ln>
              <a:solidFill>
                <a:srgbClr val="CC3300"/>
              </a:solidFill>
              <a:effectLst/>
              <a:uLnTx/>
              <a:uFillTx/>
              <a:latin typeface="Trebuchet MS" pitchFamily="34" charset="0"/>
            </a:endParaRPr>
          </a:p>
        </p:txBody>
      </p:sp>
      <p:sp>
        <p:nvSpPr>
          <p:cNvPr id="93" name="Rectangle 186"/>
          <p:cNvSpPr>
            <a:spLocks noChangeArrowheads="1"/>
          </p:cNvSpPr>
          <p:nvPr/>
        </p:nvSpPr>
        <p:spPr bwMode="auto">
          <a:xfrm>
            <a:off x="6524056" y="5929350"/>
            <a:ext cx="2271600" cy="369332"/>
          </a:xfrm>
          <a:prstGeom prst="rect">
            <a:avLst/>
          </a:prstGeom>
          <a:noFill/>
          <a:ln w="25400">
            <a:noFill/>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t-BR" sz="1800" b="1" kern="0" dirty="0" smtClean="0">
                <a:solidFill>
                  <a:srgbClr val="CC3300"/>
                </a:solidFill>
                <a:latin typeface="Trebuchet MS" pitchFamily="34" charset="0"/>
              </a:rPr>
              <a:t>Tunable Line Size</a:t>
            </a:r>
            <a:endParaRPr kumimoji="0" lang="pt-BR" sz="1400" b="1" i="0" u="none" strike="noStrike" kern="0" cap="none" spc="0" normalizeH="0" baseline="0" noProof="0" dirty="0" smtClean="0">
              <a:ln>
                <a:noFill/>
              </a:ln>
              <a:solidFill>
                <a:srgbClr val="CC3300"/>
              </a:solidFill>
              <a:effectLst/>
              <a:uLnTx/>
              <a:uFillTx/>
              <a:latin typeface="Trebuchet MS"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424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424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90"/>
                                        </p:tgtEl>
                                        <p:attrNameLst>
                                          <p:attrName>style.visibility</p:attrName>
                                        </p:attrNameLst>
                                      </p:cBhvr>
                                      <p:to>
                                        <p:strVal val="visible"/>
                                      </p:to>
                                    </p:set>
                                    <p:animEffect transition="in" filter="wipe(left)">
                                      <p:cBhvr>
                                        <p:cTn id="15" dur="500"/>
                                        <p:tgtEl>
                                          <p:spTgt spid="9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left)">
                                      <p:cBhvr>
                                        <p:cTn id="20" dur="500"/>
                                        <p:tgtEl>
                                          <p:spTgt spid="2"/>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91"/>
                                        </p:tgtEl>
                                        <p:attrNameLst>
                                          <p:attrName>style.visibility</p:attrName>
                                        </p:attrNameLst>
                                      </p:cBhvr>
                                      <p:to>
                                        <p:strVal val="visible"/>
                                      </p:to>
                                    </p:set>
                                    <p:animEffect transition="in" filter="wipe(left)">
                                      <p:cBhvr>
                                        <p:cTn id="23" dur="500"/>
                                        <p:tgtEl>
                                          <p:spTgt spid="91"/>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499"/>
                                          </p:stCondLst>
                                        </p:cTn>
                                        <p:tgtEl>
                                          <p:spTgt spid="3943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left)">
                                      <p:cBhvr>
                                        <p:cTn id="31" dur="500"/>
                                        <p:tgtEl>
                                          <p:spTgt spid="8"/>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92"/>
                                        </p:tgtEl>
                                        <p:attrNameLst>
                                          <p:attrName>style.visibility</p:attrName>
                                        </p:attrNameLst>
                                      </p:cBhvr>
                                      <p:to>
                                        <p:strVal val="visible"/>
                                      </p:to>
                                    </p:set>
                                    <p:animEffect transition="in" filter="wipe(left)">
                                      <p:cBhvr>
                                        <p:cTn id="34" dur="500"/>
                                        <p:tgtEl>
                                          <p:spTgt spid="92"/>
                                        </p:tgtEl>
                                      </p:cBhvr>
                                    </p:animEffect>
                                  </p:childTnLst>
                                </p:cTn>
                              </p:par>
                            </p:childTnLst>
                          </p:cTn>
                        </p:par>
                        <p:par>
                          <p:cTn id="35" fill="hold">
                            <p:stCondLst>
                              <p:cond delay="500"/>
                            </p:stCondLst>
                            <p:childTnLst>
                              <p:par>
                                <p:cTn id="36" presetID="1" presetClass="entr" presetSubtype="0" fill="hold" grpId="0" nodeType="afterEffect">
                                  <p:stCondLst>
                                    <p:cond delay="0"/>
                                  </p:stCondLst>
                                  <p:childTnLst>
                                    <p:set>
                                      <p:cBhvr>
                                        <p:cTn id="37" dur="1" fill="hold">
                                          <p:stCondLst>
                                            <p:cond delay="499"/>
                                          </p:stCondLst>
                                        </p:cTn>
                                        <p:tgtEl>
                                          <p:spTgt spid="394312"/>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left)">
                                      <p:cBhvr>
                                        <p:cTn id="42" dur="500"/>
                                        <p:tgtEl>
                                          <p:spTgt spid="9"/>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ipe(left)">
                                      <p:cBhvr>
                                        <p:cTn id="45"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311" grpId="0" animBg="1"/>
      <p:bldP spid="394312" grpId="0" animBg="1"/>
      <p:bldP spid="90" grpId="0"/>
      <p:bldP spid="91" grpId="0"/>
      <p:bldP spid="92" grpId="0"/>
      <p:bldP spid="93" grpId="0"/>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656771" y="333829"/>
            <a:ext cx="7772400" cy="798285"/>
          </a:xfrm>
        </p:spPr>
        <p:txBody>
          <a:bodyPr/>
          <a:lstStyle/>
          <a:p>
            <a:r>
              <a:rPr lang="en-US" dirty="0" smtClean="0"/>
              <a:t>Runtime Cache Tuning</a:t>
            </a:r>
            <a:endParaRPr lang="en-US" dirty="0"/>
          </a:p>
        </p:txBody>
      </p:sp>
      <p:sp>
        <p:nvSpPr>
          <p:cNvPr id="57" name="Content Placeholder 56"/>
          <p:cNvSpPr>
            <a:spLocks noGrp="1"/>
          </p:cNvSpPr>
          <p:nvPr>
            <p:ph idx="1"/>
          </p:nvPr>
        </p:nvSpPr>
        <p:spPr>
          <a:xfrm>
            <a:off x="377371" y="1016000"/>
            <a:ext cx="8389258" cy="1915886"/>
          </a:xfrm>
        </p:spPr>
        <p:txBody>
          <a:bodyPr/>
          <a:lstStyle/>
          <a:p>
            <a:r>
              <a:rPr lang="en-US" sz="2400" dirty="0"/>
              <a:t>O</a:t>
            </a:r>
            <a:r>
              <a:rPr lang="en-US" sz="2400" dirty="0" smtClean="0"/>
              <a:t>ptimal configuration typically determined by executing application in each configuration for a period of time</a:t>
            </a:r>
          </a:p>
          <a:p>
            <a:pPr lvl="1"/>
            <a:r>
              <a:rPr lang="en-US" sz="2000" dirty="0" smtClean="0"/>
              <a:t>Chooses the lowest energy configuration</a:t>
            </a:r>
          </a:p>
          <a:p>
            <a:pPr lvl="1"/>
            <a:r>
              <a:rPr lang="en-US" sz="2000" dirty="0" smtClean="0"/>
              <a:t>Executes non-optimal, higher energy configurations</a:t>
            </a:r>
          </a:p>
          <a:p>
            <a:pPr lvl="1"/>
            <a:r>
              <a:rPr lang="en-US" sz="2000" dirty="0" smtClean="0"/>
              <a:t>Energy overhead</a:t>
            </a:r>
          </a:p>
          <a:p>
            <a:endParaRPr lang="en-US" sz="2400" dirty="0"/>
          </a:p>
        </p:txBody>
      </p:sp>
      <p:sp>
        <p:nvSpPr>
          <p:cNvPr id="56" name="Slide Number Placeholder 4"/>
          <p:cNvSpPr>
            <a:spLocks noGrp="1"/>
          </p:cNvSpPr>
          <p:nvPr>
            <p:ph type="sldNum" sz="quarter" idx="12"/>
          </p:nvPr>
        </p:nvSpPr>
        <p:spPr/>
        <p:txBody>
          <a:bodyPr/>
          <a:lstStyle/>
          <a:p>
            <a:fld id="{CE901721-8FB3-4ECF-943C-4474D30A7B2D}" type="slidenum">
              <a:rPr lang="en-US">
                <a:solidFill>
                  <a:srgbClr val="000000"/>
                </a:solidFill>
              </a:rPr>
              <a:pPr/>
              <a:t>5</a:t>
            </a:fld>
            <a:endParaRPr lang="en-US" dirty="0">
              <a:solidFill>
                <a:srgbClr val="000000"/>
              </a:solidFill>
            </a:endParaRPr>
          </a:p>
        </p:txBody>
      </p:sp>
      <p:grpSp>
        <p:nvGrpSpPr>
          <p:cNvPr id="4" name="Group 57"/>
          <p:cNvGrpSpPr>
            <a:grpSpLocks/>
          </p:cNvGrpSpPr>
          <p:nvPr/>
        </p:nvGrpSpPr>
        <p:grpSpPr bwMode="auto">
          <a:xfrm>
            <a:off x="820617" y="3977351"/>
            <a:ext cx="2192338" cy="1925638"/>
            <a:chOff x="3205" y="1909"/>
            <a:chExt cx="1939" cy="1213"/>
          </a:xfrm>
        </p:grpSpPr>
        <p:sp>
          <p:nvSpPr>
            <p:cNvPr id="176186" name="Freeform 58"/>
            <p:cNvSpPr>
              <a:spLocks/>
            </p:cNvSpPr>
            <p:nvPr/>
          </p:nvSpPr>
          <p:spPr bwMode="auto">
            <a:xfrm>
              <a:off x="3205" y="2125"/>
              <a:ext cx="619" cy="808"/>
            </a:xfrm>
            <a:custGeom>
              <a:avLst/>
              <a:gdLst/>
              <a:ahLst/>
              <a:cxnLst>
                <a:cxn ang="0">
                  <a:pos x="0" y="283"/>
                </a:cxn>
                <a:cxn ang="0">
                  <a:pos x="112" y="283"/>
                </a:cxn>
                <a:cxn ang="0">
                  <a:pos x="163" y="550"/>
                </a:cxn>
                <a:cxn ang="0">
                  <a:pos x="284" y="550"/>
                </a:cxn>
                <a:cxn ang="0">
                  <a:pos x="353" y="808"/>
                </a:cxn>
                <a:cxn ang="0">
                  <a:pos x="447" y="808"/>
                </a:cxn>
                <a:cxn ang="0">
                  <a:pos x="507" y="0"/>
                </a:cxn>
                <a:cxn ang="0">
                  <a:pos x="619" y="0"/>
                </a:cxn>
              </a:cxnLst>
              <a:rect l="0" t="0" r="r" b="b"/>
              <a:pathLst>
                <a:path w="619" h="808">
                  <a:moveTo>
                    <a:pt x="0" y="283"/>
                  </a:moveTo>
                  <a:lnTo>
                    <a:pt x="112" y="283"/>
                  </a:lnTo>
                  <a:lnTo>
                    <a:pt x="163" y="550"/>
                  </a:lnTo>
                  <a:lnTo>
                    <a:pt x="284" y="550"/>
                  </a:lnTo>
                  <a:lnTo>
                    <a:pt x="353" y="808"/>
                  </a:lnTo>
                  <a:lnTo>
                    <a:pt x="447" y="808"/>
                  </a:lnTo>
                  <a:lnTo>
                    <a:pt x="507" y="0"/>
                  </a:lnTo>
                  <a:lnTo>
                    <a:pt x="619" y="0"/>
                  </a:lnTo>
                </a:path>
              </a:pathLst>
            </a:custGeom>
            <a:noFill/>
            <a:ln w="28575" cmpd="sng">
              <a:solidFill>
                <a:schemeClr val="tx1"/>
              </a:solidFill>
              <a:round/>
              <a:headEnd type="none" w="sm" len="sm"/>
              <a:tailEnd type="none" w="med" len="lg"/>
            </a:ln>
            <a:effectLst/>
          </p:spPr>
          <p:txBody>
            <a:bodyPr wrap="none" anchor="ctr"/>
            <a:lstStyle/>
            <a:p>
              <a:pPr algn="l" eaLnBrk="1" hangingPunct="1"/>
              <a:endParaRPr lang="en-US" sz="1600" smtClean="0">
                <a:solidFill>
                  <a:srgbClr val="000000"/>
                </a:solidFill>
                <a:latin typeface="Tahoma" pitchFamily="34" charset="0"/>
              </a:endParaRPr>
            </a:p>
          </p:txBody>
        </p:sp>
        <p:sp>
          <p:nvSpPr>
            <p:cNvPr id="176187" name="Freeform 59"/>
            <p:cNvSpPr>
              <a:spLocks/>
            </p:cNvSpPr>
            <p:nvPr/>
          </p:nvSpPr>
          <p:spPr bwMode="auto">
            <a:xfrm>
              <a:off x="3828" y="1909"/>
              <a:ext cx="1316" cy="1213"/>
            </a:xfrm>
            <a:custGeom>
              <a:avLst/>
              <a:gdLst/>
              <a:ahLst/>
              <a:cxnLst>
                <a:cxn ang="0">
                  <a:pos x="0" y="207"/>
                </a:cxn>
                <a:cxn ang="0">
                  <a:pos x="43" y="525"/>
                </a:cxn>
                <a:cxn ang="0">
                  <a:pos x="137" y="525"/>
                </a:cxn>
                <a:cxn ang="0">
                  <a:pos x="189" y="878"/>
                </a:cxn>
                <a:cxn ang="0">
                  <a:pos x="249" y="878"/>
                </a:cxn>
                <a:cxn ang="0">
                  <a:pos x="309" y="1213"/>
                </a:cxn>
                <a:cxn ang="0">
                  <a:pos x="378" y="1213"/>
                </a:cxn>
                <a:cxn ang="0">
                  <a:pos x="413" y="964"/>
                </a:cxn>
                <a:cxn ang="0">
                  <a:pos x="473" y="964"/>
                </a:cxn>
                <a:cxn ang="0">
                  <a:pos x="499" y="1093"/>
                </a:cxn>
                <a:cxn ang="0">
                  <a:pos x="611" y="1093"/>
                </a:cxn>
                <a:cxn ang="0">
                  <a:pos x="697" y="259"/>
                </a:cxn>
                <a:cxn ang="0">
                  <a:pos x="791" y="259"/>
                </a:cxn>
                <a:cxn ang="0">
                  <a:pos x="843" y="568"/>
                </a:cxn>
                <a:cxn ang="0">
                  <a:pos x="937" y="568"/>
                </a:cxn>
                <a:cxn ang="0">
                  <a:pos x="972" y="0"/>
                </a:cxn>
                <a:cxn ang="0">
                  <a:pos x="1075" y="0"/>
                </a:cxn>
                <a:cxn ang="0">
                  <a:pos x="1187" y="835"/>
                </a:cxn>
                <a:cxn ang="0">
                  <a:pos x="1316" y="835"/>
                </a:cxn>
              </a:cxnLst>
              <a:rect l="0" t="0" r="r" b="b"/>
              <a:pathLst>
                <a:path w="1316" h="1213">
                  <a:moveTo>
                    <a:pt x="0" y="207"/>
                  </a:moveTo>
                  <a:lnTo>
                    <a:pt x="43" y="525"/>
                  </a:lnTo>
                  <a:lnTo>
                    <a:pt x="137" y="525"/>
                  </a:lnTo>
                  <a:lnTo>
                    <a:pt x="189" y="878"/>
                  </a:lnTo>
                  <a:lnTo>
                    <a:pt x="249" y="878"/>
                  </a:lnTo>
                  <a:lnTo>
                    <a:pt x="309" y="1213"/>
                  </a:lnTo>
                  <a:lnTo>
                    <a:pt x="378" y="1213"/>
                  </a:lnTo>
                  <a:lnTo>
                    <a:pt x="413" y="964"/>
                  </a:lnTo>
                  <a:lnTo>
                    <a:pt x="473" y="964"/>
                  </a:lnTo>
                  <a:lnTo>
                    <a:pt x="499" y="1093"/>
                  </a:lnTo>
                  <a:lnTo>
                    <a:pt x="611" y="1093"/>
                  </a:lnTo>
                  <a:lnTo>
                    <a:pt x="697" y="259"/>
                  </a:lnTo>
                  <a:lnTo>
                    <a:pt x="791" y="259"/>
                  </a:lnTo>
                  <a:lnTo>
                    <a:pt x="843" y="568"/>
                  </a:lnTo>
                  <a:lnTo>
                    <a:pt x="937" y="568"/>
                  </a:lnTo>
                  <a:lnTo>
                    <a:pt x="972" y="0"/>
                  </a:lnTo>
                  <a:lnTo>
                    <a:pt x="1075" y="0"/>
                  </a:lnTo>
                  <a:lnTo>
                    <a:pt x="1187" y="835"/>
                  </a:lnTo>
                  <a:lnTo>
                    <a:pt x="1316" y="835"/>
                  </a:lnTo>
                </a:path>
              </a:pathLst>
            </a:custGeom>
            <a:noFill/>
            <a:ln w="28575" cmpd="sng">
              <a:solidFill>
                <a:schemeClr val="tx1"/>
              </a:solidFill>
              <a:round/>
              <a:headEnd type="none" w="sm" len="sm"/>
              <a:tailEnd type="none" w="med" len="lg"/>
            </a:ln>
            <a:effectLst/>
          </p:spPr>
          <p:txBody>
            <a:bodyPr wrap="none" anchor="ctr"/>
            <a:lstStyle/>
            <a:p>
              <a:pPr algn="l" eaLnBrk="1" hangingPunct="1"/>
              <a:endParaRPr lang="en-US" sz="1600" smtClean="0">
                <a:solidFill>
                  <a:srgbClr val="000000"/>
                </a:solidFill>
                <a:latin typeface="Tahoma" pitchFamily="34" charset="0"/>
              </a:endParaRPr>
            </a:p>
          </p:txBody>
        </p:sp>
      </p:grpSp>
      <p:grpSp>
        <p:nvGrpSpPr>
          <p:cNvPr id="5" name="Group 67"/>
          <p:cNvGrpSpPr>
            <a:grpSpLocks/>
          </p:cNvGrpSpPr>
          <p:nvPr/>
        </p:nvGrpSpPr>
        <p:grpSpPr bwMode="auto">
          <a:xfrm>
            <a:off x="1355605" y="3294726"/>
            <a:ext cx="1931987" cy="2665413"/>
            <a:chOff x="4255" y="2051"/>
            <a:chExt cx="1217" cy="1679"/>
          </a:xfrm>
        </p:grpSpPr>
        <p:sp>
          <p:nvSpPr>
            <p:cNvPr id="176190" name="Oval 62"/>
            <p:cNvSpPr>
              <a:spLocks noChangeArrowheads="1"/>
            </p:cNvSpPr>
            <p:nvPr/>
          </p:nvSpPr>
          <p:spPr bwMode="auto">
            <a:xfrm>
              <a:off x="4502" y="3610"/>
              <a:ext cx="198" cy="120"/>
            </a:xfrm>
            <a:prstGeom prst="ellipse">
              <a:avLst/>
            </a:prstGeom>
            <a:noFill/>
            <a:ln w="38100">
              <a:solidFill>
                <a:srgbClr val="C00000"/>
              </a:solidFill>
              <a:round/>
              <a:headEnd type="none" w="sm" len="sm"/>
              <a:tailEnd type="none" w="med" len="lg"/>
            </a:ln>
            <a:effectLst/>
          </p:spPr>
          <p:txBody>
            <a:bodyPr wrap="none" anchor="ctr"/>
            <a:lstStyle/>
            <a:p>
              <a:pPr algn="l" eaLnBrk="1" hangingPunct="1"/>
              <a:endParaRPr lang="en-US" sz="1600" smtClean="0">
                <a:solidFill>
                  <a:srgbClr val="000000"/>
                </a:solidFill>
                <a:latin typeface="Tahoma" pitchFamily="34" charset="0"/>
              </a:endParaRPr>
            </a:p>
          </p:txBody>
        </p:sp>
        <p:sp>
          <p:nvSpPr>
            <p:cNvPr id="176191" name="Text Box 63"/>
            <p:cNvSpPr txBox="1">
              <a:spLocks noChangeArrowheads="1"/>
            </p:cNvSpPr>
            <p:nvPr/>
          </p:nvSpPr>
          <p:spPr bwMode="auto">
            <a:xfrm>
              <a:off x="4255" y="2051"/>
              <a:ext cx="1217" cy="366"/>
            </a:xfrm>
            <a:prstGeom prst="rect">
              <a:avLst/>
            </a:prstGeom>
            <a:noFill/>
            <a:ln w="9525">
              <a:noFill/>
              <a:miter lim="800000"/>
              <a:headEnd type="none" w="sm" len="sm"/>
              <a:tailEnd type="none" w="med" len="lg"/>
            </a:ln>
            <a:effectLst/>
          </p:spPr>
          <p:txBody>
            <a:bodyPr>
              <a:spAutoFit/>
            </a:bodyPr>
            <a:lstStyle/>
            <a:p>
              <a:pPr algn="l"/>
              <a:r>
                <a:rPr lang="en-US" sz="1600" smtClean="0">
                  <a:solidFill>
                    <a:srgbClr val="1C1C1C"/>
                  </a:solidFill>
                  <a:latin typeface="Times New Roman" pitchFamily="18" charset="0"/>
                </a:rPr>
                <a:t>Choose lowest energy configuration </a:t>
              </a:r>
            </a:p>
          </p:txBody>
        </p:sp>
        <p:sp>
          <p:nvSpPr>
            <p:cNvPr id="176192" name="Line 64"/>
            <p:cNvSpPr>
              <a:spLocks noChangeShapeType="1"/>
            </p:cNvSpPr>
            <p:nvPr/>
          </p:nvSpPr>
          <p:spPr bwMode="auto">
            <a:xfrm flipH="1">
              <a:off x="4612" y="2440"/>
              <a:ext cx="86" cy="1092"/>
            </a:xfrm>
            <a:prstGeom prst="line">
              <a:avLst/>
            </a:prstGeom>
            <a:noFill/>
            <a:ln w="25400">
              <a:solidFill>
                <a:srgbClr val="C00000"/>
              </a:solidFill>
              <a:round/>
              <a:headEnd type="none" w="sm" len="sm"/>
              <a:tailEnd type="stealth" w="med" len="lg"/>
            </a:ln>
            <a:effectLst/>
          </p:spPr>
          <p:txBody>
            <a:bodyPr wrap="none" anchor="ctr"/>
            <a:lstStyle/>
            <a:p>
              <a:pPr algn="l" eaLnBrk="1" hangingPunct="1"/>
              <a:endParaRPr lang="en-US" sz="1600" smtClean="0">
                <a:solidFill>
                  <a:srgbClr val="000000"/>
                </a:solidFill>
                <a:latin typeface="Tahoma" pitchFamily="34" charset="0"/>
              </a:endParaRPr>
            </a:p>
          </p:txBody>
        </p:sp>
      </p:grpSp>
      <p:grpSp>
        <p:nvGrpSpPr>
          <p:cNvPr id="6" name="Group 68"/>
          <p:cNvGrpSpPr>
            <a:grpSpLocks/>
          </p:cNvGrpSpPr>
          <p:nvPr/>
        </p:nvGrpSpPr>
        <p:grpSpPr bwMode="auto">
          <a:xfrm>
            <a:off x="391992" y="3686839"/>
            <a:ext cx="2832100" cy="2809875"/>
            <a:chOff x="3648" y="2298"/>
            <a:chExt cx="1784" cy="1770"/>
          </a:xfrm>
        </p:grpSpPr>
        <p:sp>
          <p:nvSpPr>
            <p:cNvPr id="176184" name="Line 56"/>
            <p:cNvSpPr>
              <a:spLocks noChangeShapeType="1"/>
            </p:cNvSpPr>
            <p:nvPr/>
          </p:nvSpPr>
          <p:spPr bwMode="auto">
            <a:xfrm>
              <a:off x="3922" y="3834"/>
              <a:ext cx="1463" cy="0"/>
            </a:xfrm>
            <a:prstGeom prst="line">
              <a:avLst/>
            </a:prstGeom>
            <a:noFill/>
            <a:ln w="28575">
              <a:solidFill>
                <a:schemeClr val="tx1"/>
              </a:solidFill>
              <a:round/>
              <a:headEnd type="none" w="sm" len="sm"/>
              <a:tailEnd type="none" w="med" len="lg"/>
            </a:ln>
            <a:effectLst/>
          </p:spPr>
          <p:txBody>
            <a:bodyPr wrap="none" anchor="ctr"/>
            <a:lstStyle/>
            <a:p>
              <a:pPr algn="l" eaLnBrk="1" hangingPunct="1"/>
              <a:endParaRPr lang="en-US" sz="1600" smtClean="0">
                <a:solidFill>
                  <a:srgbClr val="000000"/>
                </a:solidFill>
                <a:latin typeface="Tahoma" pitchFamily="34" charset="0"/>
              </a:endParaRPr>
            </a:p>
          </p:txBody>
        </p:sp>
        <p:sp>
          <p:nvSpPr>
            <p:cNvPr id="176188" name="Text Box 60"/>
            <p:cNvSpPr txBox="1">
              <a:spLocks noChangeArrowheads="1"/>
            </p:cNvSpPr>
            <p:nvPr/>
          </p:nvSpPr>
          <p:spPr bwMode="auto">
            <a:xfrm>
              <a:off x="3935" y="3876"/>
              <a:ext cx="1497" cy="192"/>
            </a:xfrm>
            <a:prstGeom prst="rect">
              <a:avLst/>
            </a:prstGeom>
            <a:noFill/>
            <a:ln w="9525">
              <a:noFill/>
              <a:miter lim="800000"/>
              <a:headEnd type="none" w="sm" len="sm"/>
              <a:tailEnd type="none" w="med" len="lg"/>
            </a:ln>
            <a:effectLst/>
          </p:spPr>
          <p:txBody>
            <a:bodyPr wrap="none">
              <a:spAutoFit/>
            </a:bodyPr>
            <a:lstStyle/>
            <a:p>
              <a:pPr algn="l"/>
              <a:r>
                <a:rPr lang="en-US" sz="1400" smtClean="0">
                  <a:solidFill>
                    <a:srgbClr val="000000"/>
                  </a:solidFill>
                  <a:latin typeface="Times New Roman" pitchFamily="18" charset="0"/>
                </a:rPr>
                <a:t>Possible Cache Configurations</a:t>
              </a:r>
            </a:p>
          </p:txBody>
        </p:sp>
        <p:sp>
          <p:nvSpPr>
            <p:cNvPr id="176193" name="Line 65"/>
            <p:cNvSpPr>
              <a:spLocks noChangeShapeType="1"/>
            </p:cNvSpPr>
            <p:nvPr/>
          </p:nvSpPr>
          <p:spPr bwMode="auto">
            <a:xfrm>
              <a:off x="3910" y="2298"/>
              <a:ext cx="0" cy="1531"/>
            </a:xfrm>
            <a:prstGeom prst="line">
              <a:avLst/>
            </a:prstGeom>
            <a:noFill/>
            <a:ln w="28575">
              <a:solidFill>
                <a:schemeClr val="tx1"/>
              </a:solidFill>
              <a:round/>
              <a:headEnd type="none" w="sm" len="sm"/>
              <a:tailEnd type="none" w="med" len="lg"/>
            </a:ln>
            <a:effectLst/>
          </p:spPr>
          <p:txBody>
            <a:bodyPr wrap="none" anchor="ctr"/>
            <a:lstStyle/>
            <a:p>
              <a:pPr algn="l" eaLnBrk="1" hangingPunct="1"/>
              <a:endParaRPr lang="en-US" sz="1600" smtClean="0">
                <a:solidFill>
                  <a:srgbClr val="000000"/>
                </a:solidFill>
                <a:latin typeface="Tahoma" pitchFamily="34" charset="0"/>
              </a:endParaRPr>
            </a:p>
          </p:txBody>
        </p:sp>
        <p:sp>
          <p:nvSpPr>
            <p:cNvPr id="176194" name="Text Box 66"/>
            <p:cNvSpPr txBox="1">
              <a:spLocks noChangeArrowheads="1"/>
            </p:cNvSpPr>
            <p:nvPr/>
          </p:nvSpPr>
          <p:spPr bwMode="auto">
            <a:xfrm rot="-5400000">
              <a:off x="3511" y="3016"/>
              <a:ext cx="486" cy="212"/>
            </a:xfrm>
            <a:prstGeom prst="rect">
              <a:avLst/>
            </a:prstGeom>
            <a:noFill/>
            <a:ln w="9525">
              <a:noFill/>
              <a:miter lim="800000"/>
              <a:headEnd type="none" w="sm" len="sm"/>
              <a:tailEnd type="none" w="med" len="lg"/>
            </a:ln>
            <a:effectLst/>
          </p:spPr>
          <p:txBody>
            <a:bodyPr wrap="none">
              <a:spAutoFit/>
            </a:bodyPr>
            <a:lstStyle/>
            <a:p>
              <a:pPr algn="l"/>
              <a:r>
                <a:rPr lang="en-US" sz="1600" smtClean="0">
                  <a:solidFill>
                    <a:srgbClr val="000000"/>
                  </a:solidFill>
                  <a:latin typeface="Times New Roman" pitchFamily="18" charset="0"/>
                </a:rPr>
                <a:t>Energy</a:t>
              </a:r>
            </a:p>
          </p:txBody>
        </p:sp>
      </p:grpSp>
      <p:sp>
        <p:nvSpPr>
          <p:cNvPr id="58" name="Line 72"/>
          <p:cNvSpPr>
            <a:spLocks noChangeShapeType="1"/>
          </p:cNvSpPr>
          <p:nvPr/>
        </p:nvSpPr>
        <p:spPr bwMode="auto">
          <a:xfrm>
            <a:off x="3394075" y="3204922"/>
            <a:ext cx="2268" cy="3457122"/>
          </a:xfrm>
          <a:prstGeom prst="line">
            <a:avLst/>
          </a:prstGeom>
          <a:noFill/>
          <a:ln w="9525">
            <a:solidFill>
              <a:schemeClr val="tx1"/>
            </a:solidFill>
            <a:miter lim="800000"/>
            <a:headEnd/>
            <a:tailEnd/>
          </a:ln>
          <a:effectLst/>
        </p:spPr>
        <p:txBody>
          <a:bodyPr wrap="none"/>
          <a:lstStyle/>
          <a:p>
            <a:endParaRPr lang="en-US"/>
          </a:p>
        </p:txBody>
      </p:sp>
      <p:grpSp>
        <p:nvGrpSpPr>
          <p:cNvPr id="96" name="Group 1069"/>
          <p:cNvGrpSpPr>
            <a:grpSpLocks/>
          </p:cNvGrpSpPr>
          <p:nvPr/>
        </p:nvGrpSpPr>
        <p:grpSpPr bwMode="auto">
          <a:xfrm>
            <a:off x="3523114" y="3683450"/>
            <a:ext cx="2757487" cy="2830513"/>
            <a:chOff x="2137" y="2174"/>
            <a:chExt cx="1737" cy="1783"/>
          </a:xfrm>
        </p:grpSpPr>
        <p:sp>
          <p:nvSpPr>
            <p:cNvPr id="97" name="Line 1032"/>
            <p:cNvSpPr>
              <a:spLocks noChangeShapeType="1"/>
            </p:cNvSpPr>
            <p:nvPr/>
          </p:nvSpPr>
          <p:spPr bwMode="auto">
            <a:xfrm>
              <a:off x="2411" y="3710"/>
              <a:ext cx="1463" cy="0"/>
            </a:xfrm>
            <a:prstGeom prst="line">
              <a:avLst/>
            </a:prstGeom>
            <a:noFill/>
            <a:ln w="28575">
              <a:solidFill>
                <a:srgbClr val="000000"/>
              </a:solidFill>
              <a:round/>
              <a:headEnd type="none" w="sm" len="sm"/>
              <a:tailEnd type="none" w="med" len="lg"/>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8" name="Text Box 1033"/>
            <p:cNvSpPr txBox="1">
              <a:spLocks noChangeArrowheads="1"/>
            </p:cNvSpPr>
            <p:nvPr/>
          </p:nvSpPr>
          <p:spPr bwMode="auto">
            <a:xfrm>
              <a:off x="3220" y="3765"/>
              <a:ext cx="352" cy="192"/>
            </a:xfrm>
            <a:prstGeom prst="rect">
              <a:avLst/>
            </a:prstGeom>
            <a:noFill/>
            <a:ln w="9525">
              <a:noFill/>
              <a:miter lim="800000"/>
              <a:headEnd type="none" w="sm" len="sm"/>
              <a:tailEnd type="none" w="med" len="lg"/>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ysClr val="windowText" lastClr="000000"/>
                  </a:solidFill>
                  <a:effectLst/>
                  <a:uLnTx/>
                  <a:uFillTx/>
                  <a:latin typeface="Times New Roman" pitchFamily="18" charset="0"/>
                </a:rPr>
                <a:t>Time</a:t>
              </a:r>
            </a:p>
          </p:txBody>
        </p:sp>
        <p:sp>
          <p:nvSpPr>
            <p:cNvPr id="99" name="Line 1034"/>
            <p:cNvSpPr>
              <a:spLocks noChangeShapeType="1"/>
            </p:cNvSpPr>
            <p:nvPr/>
          </p:nvSpPr>
          <p:spPr bwMode="auto">
            <a:xfrm>
              <a:off x="2399" y="2174"/>
              <a:ext cx="0" cy="1531"/>
            </a:xfrm>
            <a:prstGeom prst="line">
              <a:avLst/>
            </a:prstGeom>
            <a:noFill/>
            <a:ln w="28575">
              <a:solidFill>
                <a:srgbClr val="000000"/>
              </a:solidFill>
              <a:round/>
              <a:headEnd type="none" w="sm" len="sm"/>
              <a:tailEnd type="none" w="med" len="lg"/>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0" name="Text Box 1035"/>
            <p:cNvSpPr txBox="1">
              <a:spLocks noChangeArrowheads="1"/>
            </p:cNvSpPr>
            <p:nvPr/>
          </p:nvSpPr>
          <p:spPr bwMode="auto">
            <a:xfrm rot="-5400000">
              <a:off x="2000" y="2892"/>
              <a:ext cx="486" cy="212"/>
            </a:xfrm>
            <a:prstGeom prst="rect">
              <a:avLst/>
            </a:prstGeom>
            <a:noFill/>
            <a:ln w="9525">
              <a:noFill/>
              <a:miter lim="800000"/>
              <a:headEnd type="none" w="sm" len="sm"/>
              <a:tailEnd type="none" w="med" len="lg"/>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New Roman" pitchFamily="18" charset="0"/>
                </a:rPr>
                <a:t>Energy</a:t>
              </a:r>
            </a:p>
          </p:txBody>
        </p:sp>
        <p:sp>
          <p:nvSpPr>
            <p:cNvPr id="101" name="Line 1038"/>
            <p:cNvSpPr>
              <a:spLocks noChangeShapeType="1"/>
            </p:cNvSpPr>
            <p:nvPr/>
          </p:nvSpPr>
          <p:spPr bwMode="auto">
            <a:xfrm>
              <a:off x="3556" y="3872"/>
              <a:ext cx="306" cy="0"/>
            </a:xfrm>
            <a:prstGeom prst="line">
              <a:avLst/>
            </a:prstGeom>
            <a:noFill/>
            <a:ln w="9525">
              <a:solidFill>
                <a:srgbClr val="000000"/>
              </a:solidFill>
              <a:miter lim="800000"/>
              <a:headEn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2" name="Text Box 1039"/>
            <p:cNvSpPr txBox="1">
              <a:spLocks noChangeArrowheads="1"/>
            </p:cNvSpPr>
            <p:nvPr/>
          </p:nvSpPr>
          <p:spPr bwMode="auto">
            <a:xfrm>
              <a:off x="2284" y="3762"/>
              <a:ext cx="770" cy="174"/>
            </a:xfrm>
            <a:prstGeom prst="rect">
              <a:avLst/>
            </a:prstGeom>
            <a:noFill/>
            <a:ln w="9525">
              <a:noFill/>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System startup</a:t>
              </a:r>
            </a:p>
          </p:txBody>
        </p:sp>
      </p:grpSp>
      <p:grpSp>
        <p:nvGrpSpPr>
          <p:cNvPr id="103" name="Group 1045"/>
          <p:cNvGrpSpPr>
            <a:grpSpLocks/>
          </p:cNvGrpSpPr>
          <p:nvPr/>
        </p:nvGrpSpPr>
        <p:grpSpPr bwMode="auto">
          <a:xfrm>
            <a:off x="3935864" y="4016824"/>
            <a:ext cx="2306637" cy="1635125"/>
            <a:chOff x="3278" y="2126"/>
            <a:chExt cx="1453" cy="1030"/>
          </a:xfrm>
        </p:grpSpPr>
        <p:sp>
          <p:nvSpPr>
            <p:cNvPr id="104" name="Line 1040"/>
            <p:cNvSpPr>
              <a:spLocks noChangeShapeType="1"/>
            </p:cNvSpPr>
            <p:nvPr/>
          </p:nvSpPr>
          <p:spPr bwMode="auto">
            <a:xfrm>
              <a:off x="3278" y="2488"/>
              <a:ext cx="203" cy="0"/>
            </a:xfrm>
            <a:prstGeom prst="line">
              <a:avLst/>
            </a:prstGeom>
            <a:noFill/>
            <a:ln w="28575">
              <a:solidFill>
                <a:srgbClr val="3333CC"/>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5" name="Line 1041"/>
            <p:cNvSpPr>
              <a:spLocks noChangeShapeType="1"/>
            </p:cNvSpPr>
            <p:nvPr/>
          </p:nvSpPr>
          <p:spPr bwMode="auto">
            <a:xfrm flipV="1">
              <a:off x="3487" y="2132"/>
              <a:ext cx="0" cy="356"/>
            </a:xfrm>
            <a:prstGeom prst="line">
              <a:avLst/>
            </a:prstGeom>
            <a:noFill/>
            <a:ln w="28575">
              <a:solidFill>
                <a:srgbClr val="3333CC"/>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6" name="Line 1042"/>
            <p:cNvSpPr>
              <a:spLocks noChangeShapeType="1"/>
            </p:cNvSpPr>
            <p:nvPr/>
          </p:nvSpPr>
          <p:spPr bwMode="auto">
            <a:xfrm>
              <a:off x="3487" y="2126"/>
              <a:ext cx="453" cy="0"/>
            </a:xfrm>
            <a:prstGeom prst="line">
              <a:avLst/>
            </a:prstGeom>
            <a:noFill/>
            <a:ln w="28575">
              <a:solidFill>
                <a:srgbClr val="3333CC"/>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7" name="Line 1043"/>
            <p:cNvSpPr>
              <a:spLocks noChangeShapeType="1"/>
            </p:cNvSpPr>
            <p:nvPr/>
          </p:nvSpPr>
          <p:spPr bwMode="auto">
            <a:xfrm>
              <a:off x="3952" y="2126"/>
              <a:ext cx="0" cy="1030"/>
            </a:xfrm>
            <a:prstGeom prst="line">
              <a:avLst/>
            </a:prstGeom>
            <a:noFill/>
            <a:ln w="28575">
              <a:solidFill>
                <a:srgbClr val="3333CC"/>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8" name="Line 1044"/>
            <p:cNvSpPr>
              <a:spLocks noChangeShapeType="1"/>
            </p:cNvSpPr>
            <p:nvPr/>
          </p:nvSpPr>
          <p:spPr bwMode="auto">
            <a:xfrm>
              <a:off x="3952" y="3156"/>
              <a:ext cx="779" cy="0"/>
            </a:xfrm>
            <a:prstGeom prst="line">
              <a:avLst/>
            </a:prstGeom>
            <a:noFill/>
            <a:ln w="28575">
              <a:solidFill>
                <a:srgbClr val="3333CC"/>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grpSp>
        <p:nvGrpSpPr>
          <p:cNvPr id="109" name="Group 1070"/>
          <p:cNvGrpSpPr>
            <a:grpSpLocks/>
          </p:cNvGrpSpPr>
          <p:nvPr/>
        </p:nvGrpSpPr>
        <p:grpSpPr bwMode="auto">
          <a:xfrm>
            <a:off x="4147001" y="3407224"/>
            <a:ext cx="1462088" cy="812800"/>
            <a:chOff x="2530" y="2000"/>
            <a:chExt cx="921" cy="512"/>
          </a:xfrm>
        </p:grpSpPr>
        <p:sp>
          <p:nvSpPr>
            <p:cNvPr id="110" name="Oval 1046"/>
            <p:cNvSpPr>
              <a:spLocks noChangeArrowheads="1"/>
            </p:cNvSpPr>
            <p:nvPr/>
          </p:nvSpPr>
          <p:spPr bwMode="auto">
            <a:xfrm>
              <a:off x="2530" y="2200"/>
              <a:ext cx="631" cy="312"/>
            </a:xfrm>
            <a:prstGeom prst="ellipse">
              <a:avLst/>
            </a:prstGeom>
            <a:noFill/>
            <a:ln w="28575">
              <a:solidFill>
                <a:srgbClr val="FF0000"/>
              </a:solidFill>
              <a:prstDash val="dash"/>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1" name="Text Box 1048"/>
            <p:cNvSpPr txBox="1">
              <a:spLocks noChangeArrowheads="1"/>
            </p:cNvSpPr>
            <p:nvPr/>
          </p:nvSpPr>
          <p:spPr bwMode="auto">
            <a:xfrm>
              <a:off x="2596" y="2000"/>
              <a:ext cx="855" cy="212"/>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rPr>
                <a:t>Cache tuning</a:t>
              </a:r>
            </a:p>
          </p:txBody>
        </p:sp>
      </p:grpSp>
      <p:grpSp>
        <p:nvGrpSpPr>
          <p:cNvPr id="112" name="Group 1067"/>
          <p:cNvGrpSpPr>
            <a:grpSpLocks/>
          </p:cNvGrpSpPr>
          <p:nvPr/>
        </p:nvGrpSpPr>
        <p:grpSpPr bwMode="auto">
          <a:xfrm>
            <a:off x="3943801" y="2746824"/>
            <a:ext cx="5027622" cy="3384551"/>
            <a:chOff x="2402" y="1584"/>
            <a:chExt cx="3167" cy="2132"/>
          </a:xfrm>
        </p:grpSpPr>
        <p:grpSp>
          <p:nvGrpSpPr>
            <p:cNvPr id="113" name="Group 1065"/>
            <p:cNvGrpSpPr>
              <a:grpSpLocks/>
            </p:cNvGrpSpPr>
            <p:nvPr/>
          </p:nvGrpSpPr>
          <p:grpSpPr bwMode="auto">
            <a:xfrm>
              <a:off x="2402" y="1584"/>
              <a:ext cx="3167" cy="1958"/>
              <a:chOff x="2402" y="1584"/>
              <a:chExt cx="3167" cy="1958"/>
            </a:xfrm>
          </p:grpSpPr>
          <p:sp>
            <p:nvSpPr>
              <p:cNvPr id="115" name="Text Box 1049"/>
              <p:cNvSpPr txBox="1">
                <a:spLocks noChangeArrowheads="1"/>
              </p:cNvSpPr>
              <p:nvPr/>
            </p:nvSpPr>
            <p:spPr bwMode="auto">
              <a:xfrm>
                <a:off x="3826" y="1584"/>
                <a:ext cx="1743" cy="520"/>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0000"/>
                    </a:solidFill>
                    <a:effectLst/>
                    <a:uLnTx/>
                    <a:uFillTx/>
                  </a:rPr>
                  <a:t>Exhaustive exploration can unnecessarily expand this high energy tuning time </a:t>
                </a:r>
              </a:p>
            </p:txBody>
          </p:sp>
          <p:sp>
            <p:nvSpPr>
              <p:cNvPr id="116" name="Line 1050"/>
              <p:cNvSpPr>
                <a:spLocks noChangeShapeType="1"/>
              </p:cNvSpPr>
              <p:nvPr/>
            </p:nvSpPr>
            <p:spPr bwMode="auto">
              <a:xfrm flipH="1">
                <a:off x="3480" y="1985"/>
                <a:ext cx="276" cy="245"/>
              </a:xfrm>
              <a:prstGeom prst="line">
                <a:avLst/>
              </a:prstGeom>
              <a:noFill/>
              <a:ln w="9525">
                <a:solidFill>
                  <a:srgbClr val="000000"/>
                </a:solidFill>
                <a:miter lim="800000"/>
                <a:headEn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117" name="Group 1062"/>
              <p:cNvGrpSpPr>
                <a:grpSpLocks/>
              </p:cNvGrpSpPr>
              <p:nvPr/>
            </p:nvGrpSpPr>
            <p:grpSpPr bwMode="auto">
              <a:xfrm>
                <a:off x="2402" y="2169"/>
                <a:ext cx="2280" cy="1373"/>
                <a:chOff x="2402" y="2169"/>
                <a:chExt cx="2280" cy="1373"/>
              </a:xfrm>
            </p:grpSpPr>
            <p:grpSp>
              <p:nvGrpSpPr>
                <p:cNvPr id="119" name="Group 1058"/>
                <p:cNvGrpSpPr>
                  <a:grpSpLocks/>
                </p:cNvGrpSpPr>
                <p:nvPr/>
              </p:nvGrpSpPr>
              <p:grpSpPr bwMode="auto">
                <a:xfrm>
                  <a:off x="2402" y="2384"/>
                  <a:ext cx="2280" cy="1158"/>
                  <a:chOff x="2402" y="2384"/>
                  <a:chExt cx="2280" cy="1158"/>
                </a:xfrm>
              </p:grpSpPr>
              <p:grpSp>
                <p:nvGrpSpPr>
                  <p:cNvPr id="123" name="Group 1056"/>
                  <p:cNvGrpSpPr>
                    <a:grpSpLocks/>
                  </p:cNvGrpSpPr>
                  <p:nvPr/>
                </p:nvGrpSpPr>
                <p:grpSpPr bwMode="auto">
                  <a:xfrm>
                    <a:off x="2402" y="2384"/>
                    <a:ext cx="2280" cy="1103"/>
                    <a:chOff x="2402" y="2384"/>
                    <a:chExt cx="2280" cy="1103"/>
                  </a:xfrm>
                </p:grpSpPr>
                <p:sp>
                  <p:nvSpPr>
                    <p:cNvPr id="125" name="Line 1051"/>
                    <p:cNvSpPr>
                      <a:spLocks noChangeShapeType="1"/>
                    </p:cNvSpPr>
                    <p:nvPr/>
                  </p:nvSpPr>
                  <p:spPr bwMode="auto">
                    <a:xfrm>
                      <a:off x="2402" y="2739"/>
                      <a:ext cx="196" cy="0"/>
                    </a:xfrm>
                    <a:prstGeom prst="line">
                      <a:avLst/>
                    </a:prstGeom>
                    <a:noFill/>
                    <a:ln w="28575">
                      <a:solidFill>
                        <a:srgbClr val="3333CC"/>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6" name="Line 1052"/>
                    <p:cNvSpPr>
                      <a:spLocks noChangeShapeType="1"/>
                    </p:cNvSpPr>
                    <p:nvPr/>
                  </p:nvSpPr>
                  <p:spPr bwMode="auto">
                    <a:xfrm flipV="1">
                      <a:off x="2604" y="2390"/>
                      <a:ext cx="0" cy="355"/>
                    </a:xfrm>
                    <a:prstGeom prst="line">
                      <a:avLst/>
                    </a:prstGeom>
                    <a:noFill/>
                    <a:ln w="28575">
                      <a:solidFill>
                        <a:srgbClr val="3333CC"/>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7" name="Line 1053"/>
                    <p:cNvSpPr>
                      <a:spLocks noChangeShapeType="1"/>
                    </p:cNvSpPr>
                    <p:nvPr/>
                  </p:nvSpPr>
                  <p:spPr bwMode="auto">
                    <a:xfrm>
                      <a:off x="2610" y="2384"/>
                      <a:ext cx="1342" cy="0"/>
                    </a:xfrm>
                    <a:prstGeom prst="line">
                      <a:avLst/>
                    </a:prstGeom>
                    <a:noFill/>
                    <a:ln w="28575">
                      <a:solidFill>
                        <a:srgbClr val="3333CC"/>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8" name="Line 1054"/>
                    <p:cNvSpPr>
                      <a:spLocks noChangeShapeType="1"/>
                    </p:cNvSpPr>
                    <p:nvPr/>
                  </p:nvSpPr>
                  <p:spPr bwMode="auto">
                    <a:xfrm>
                      <a:off x="3952" y="2390"/>
                      <a:ext cx="0" cy="1091"/>
                    </a:xfrm>
                    <a:prstGeom prst="line">
                      <a:avLst/>
                    </a:prstGeom>
                    <a:noFill/>
                    <a:ln w="28575">
                      <a:solidFill>
                        <a:srgbClr val="3333CC"/>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9" name="Line 1055"/>
                    <p:cNvSpPr>
                      <a:spLocks noChangeShapeType="1"/>
                    </p:cNvSpPr>
                    <p:nvPr/>
                  </p:nvSpPr>
                  <p:spPr bwMode="auto">
                    <a:xfrm>
                      <a:off x="3952" y="3487"/>
                      <a:ext cx="730" cy="0"/>
                    </a:xfrm>
                    <a:prstGeom prst="line">
                      <a:avLst/>
                    </a:prstGeom>
                    <a:noFill/>
                    <a:ln w="28575">
                      <a:solidFill>
                        <a:srgbClr val="3333CC"/>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124" name="Rectangle 1057"/>
                  <p:cNvSpPr>
                    <a:spLocks noChangeArrowheads="1"/>
                  </p:cNvSpPr>
                  <p:nvPr/>
                </p:nvSpPr>
                <p:spPr bwMode="auto">
                  <a:xfrm>
                    <a:off x="2972" y="2396"/>
                    <a:ext cx="895" cy="1146"/>
                  </a:xfrm>
                  <a:prstGeom prst="rect">
                    <a:avLst/>
                  </a:prstGeom>
                  <a:solidFill>
                    <a:srgbClr val="FFFFFF"/>
                  </a:solid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120" name="Rectangle 1059"/>
                <p:cNvSpPr>
                  <a:spLocks noChangeArrowheads="1"/>
                </p:cNvSpPr>
                <p:nvPr/>
              </p:nvSpPr>
              <p:spPr bwMode="auto">
                <a:xfrm>
                  <a:off x="2482" y="2169"/>
                  <a:ext cx="753" cy="196"/>
                </a:xfrm>
                <a:prstGeom prst="rect">
                  <a:avLst/>
                </a:prstGeom>
                <a:solidFill>
                  <a:srgbClr val="FFFFFF"/>
                </a:solid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1" name="Rectangle 1060"/>
                <p:cNvSpPr>
                  <a:spLocks noChangeArrowheads="1"/>
                </p:cNvSpPr>
                <p:nvPr/>
              </p:nvSpPr>
              <p:spPr bwMode="auto">
                <a:xfrm>
                  <a:off x="2457" y="2273"/>
                  <a:ext cx="141" cy="227"/>
                </a:xfrm>
                <a:prstGeom prst="rect">
                  <a:avLst/>
                </a:prstGeom>
                <a:solidFill>
                  <a:srgbClr val="FFFFFF"/>
                </a:solid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2" name="Rectangle 1061"/>
                <p:cNvSpPr>
                  <a:spLocks noChangeArrowheads="1"/>
                </p:cNvSpPr>
                <p:nvPr/>
              </p:nvSpPr>
              <p:spPr bwMode="auto">
                <a:xfrm>
                  <a:off x="2617" y="2414"/>
                  <a:ext cx="459" cy="184"/>
                </a:xfrm>
                <a:prstGeom prst="rect">
                  <a:avLst/>
                </a:prstGeom>
                <a:solidFill>
                  <a:srgbClr val="FFFFFF"/>
                </a:solid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118" name="Oval 1064"/>
              <p:cNvSpPr>
                <a:spLocks noChangeArrowheads="1"/>
              </p:cNvSpPr>
              <p:nvPr/>
            </p:nvSpPr>
            <p:spPr bwMode="auto">
              <a:xfrm>
                <a:off x="2512" y="2243"/>
                <a:ext cx="1538" cy="306"/>
              </a:xfrm>
              <a:prstGeom prst="ellipse">
                <a:avLst/>
              </a:prstGeom>
              <a:noFill/>
              <a:ln w="28575">
                <a:solidFill>
                  <a:srgbClr val="FF0000"/>
                </a:solidFill>
                <a:prstDash val="dash"/>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114" name="Line 1066"/>
            <p:cNvSpPr>
              <a:spLocks noChangeShapeType="1"/>
            </p:cNvSpPr>
            <p:nvPr/>
          </p:nvSpPr>
          <p:spPr bwMode="auto">
            <a:xfrm>
              <a:off x="3827" y="3716"/>
              <a:ext cx="1195" cy="0"/>
            </a:xfrm>
            <a:prstGeom prst="line">
              <a:avLst/>
            </a:prstGeom>
            <a:noFill/>
            <a:ln w="2857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cxnSp>
        <p:nvCxnSpPr>
          <p:cNvPr id="138" name="Straight Connector 137"/>
          <p:cNvCxnSpPr/>
          <p:nvPr/>
        </p:nvCxnSpPr>
        <p:spPr bwMode="auto">
          <a:xfrm flipV="1">
            <a:off x="4615542" y="4020457"/>
            <a:ext cx="0" cy="566057"/>
          </a:xfrm>
          <a:prstGeom prst="line">
            <a:avLst/>
          </a:prstGeom>
          <a:solidFill>
            <a:schemeClr val="accent1"/>
          </a:solidFill>
          <a:ln w="22225" cap="flat" cmpd="sng" algn="ctr">
            <a:solidFill>
              <a:srgbClr val="008000"/>
            </a:solidFill>
            <a:prstDash val="solid"/>
            <a:round/>
            <a:headEnd type="arrow" w="med" len="med"/>
            <a:tailEnd type="arrow" w="med" len="med"/>
          </a:ln>
          <a:effectLst/>
        </p:spPr>
      </p:cxnSp>
      <p:sp>
        <p:nvSpPr>
          <p:cNvPr id="139" name="TextBox 138"/>
          <p:cNvSpPr txBox="1"/>
          <p:nvPr/>
        </p:nvSpPr>
        <p:spPr>
          <a:xfrm>
            <a:off x="3657611" y="4601035"/>
            <a:ext cx="1727200" cy="584775"/>
          </a:xfrm>
          <a:prstGeom prst="rect">
            <a:avLst/>
          </a:prstGeom>
          <a:noFill/>
        </p:spPr>
        <p:txBody>
          <a:bodyPr wrap="square" rtlCol="0">
            <a:spAutoFit/>
          </a:bodyPr>
          <a:lstStyle/>
          <a:p>
            <a:r>
              <a:rPr lang="en-US" sz="1600" dirty="0" smtClean="0">
                <a:solidFill>
                  <a:srgbClr val="008000"/>
                </a:solidFill>
              </a:rPr>
              <a:t>Energy Overhead</a:t>
            </a:r>
            <a:endParaRPr lang="en-US" sz="1600" dirty="0">
              <a:solidFill>
                <a:srgbClr val="008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00"/>
                                  </p:stCondLst>
                                  <p:childTnLst>
                                    <p:set>
                                      <p:cBhvr>
                                        <p:cTn id="9" dur="1" fill="hold">
                                          <p:stCondLst>
                                            <p:cond delay="499"/>
                                          </p:stCondLst>
                                        </p:cTn>
                                        <p:tgtEl>
                                          <p:spTgt spid="6"/>
                                        </p:tgtEl>
                                        <p:attrNameLst>
                                          <p:attrName>style.visibility</p:attrName>
                                        </p:attrNameLst>
                                      </p:cBhvr>
                                      <p:to>
                                        <p:strVal val="visible"/>
                                      </p:to>
                                    </p:set>
                                  </p:childTnLst>
                                </p:cTn>
                              </p:par>
                            </p:childTnLst>
                          </p:cTn>
                        </p:par>
                        <p:par>
                          <p:cTn id="10" fill="hold">
                            <p:stCondLst>
                              <p:cond delay="700"/>
                            </p:stCondLst>
                            <p:childTnLst>
                              <p:par>
                                <p:cTn id="11" presetID="22" presetClass="entr" presetSubtype="8"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7">
                                            <p:txEl>
                                              <p:pRg st="1" end="1"/>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499"/>
                                          </p:stCondLst>
                                        </p:cTn>
                                        <p:tgtEl>
                                          <p:spTgt spid="5"/>
                                        </p:tgtEl>
                                        <p:attrNameLst>
                                          <p:attrName>style.visibility</p:attrName>
                                        </p:attrNameLst>
                                      </p:cBhvr>
                                      <p:to>
                                        <p:strVal val="visible"/>
                                      </p:to>
                                    </p:set>
                                  </p:childTnLst>
                                </p:cTn>
                              </p:par>
                            </p:childTnLst>
                          </p:cTn>
                        </p:par>
                        <p:par>
                          <p:cTn id="20" fill="hold">
                            <p:stCondLst>
                              <p:cond delay="500"/>
                            </p:stCondLst>
                            <p:childTnLst>
                              <p:par>
                                <p:cTn id="21" presetID="1" presetClass="entr" presetSubtype="0" fill="hold" grpId="0" nodeType="afterEffect">
                                  <p:stCondLst>
                                    <p:cond delay="200"/>
                                  </p:stCondLst>
                                  <p:childTnLst>
                                    <p:set>
                                      <p:cBhvr>
                                        <p:cTn id="22" dur="1" fill="hold">
                                          <p:stCondLst>
                                            <p:cond delay="499"/>
                                          </p:stCondLst>
                                        </p:cTn>
                                        <p:tgtEl>
                                          <p:spTgt spid="5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7">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9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103"/>
                                        </p:tgtEl>
                                        <p:attrNameLst>
                                          <p:attrName>style.visibility</p:attrName>
                                        </p:attrNameLst>
                                      </p:cBhvr>
                                      <p:to>
                                        <p:strVal val="visible"/>
                                      </p:to>
                                    </p:set>
                                    <p:animEffect transition="in" filter="wipe(left)">
                                      <p:cBhvr>
                                        <p:cTn id="35" dur="500"/>
                                        <p:tgtEl>
                                          <p:spTgt spid="103"/>
                                        </p:tgtEl>
                                      </p:cBhvr>
                                    </p:animEffect>
                                  </p:childTnLst>
                                </p:cTn>
                              </p:par>
                              <p:par>
                                <p:cTn id="36" presetID="1" presetClass="entr" presetSubtype="0" fill="hold" nodeType="withEffect">
                                  <p:stCondLst>
                                    <p:cond delay="0"/>
                                  </p:stCondLst>
                                  <p:childTnLst>
                                    <p:set>
                                      <p:cBhvr>
                                        <p:cTn id="37" dur="1" fill="hold">
                                          <p:stCondLst>
                                            <p:cond delay="0"/>
                                          </p:stCondLst>
                                        </p:cTn>
                                        <p:tgtEl>
                                          <p:spTgt spid="57">
                                            <p:txEl>
                                              <p:pRg st="3" end="3"/>
                                            </p:txEl>
                                          </p:spTgt>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138"/>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3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3" presetClass="entr" presetSubtype="16" fill="hold" nodeType="clickEffect">
                                  <p:stCondLst>
                                    <p:cond delay="0"/>
                                  </p:stCondLst>
                                  <p:childTnLst>
                                    <p:set>
                                      <p:cBhvr>
                                        <p:cTn id="45" dur="1" fill="hold">
                                          <p:stCondLst>
                                            <p:cond delay="0"/>
                                          </p:stCondLst>
                                        </p:cTn>
                                        <p:tgtEl>
                                          <p:spTgt spid="109"/>
                                        </p:tgtEl>
                                        <p:attrNameLst>
                                          <p:attrName>style.visibility</p:attrName>
                                        </p:attrNameLst>
                                      </p:cBhvr>
                                      <p:to>
                                        <p:strVal val="visible"/>
                                      </p:to>
                                    </p:set>
                                    <p:anim calcmode="lin" valueType="num">
                                      <p:cBhvr>
                                        <p:cTn id="46" dur="500" fill="hold"/>
                                        <p:tgtEl>
                                          <p:spTgt spid="109"/>
                                        </p:tgtEl>
                                        <p:attrNameLst>
                                          <p:attrName>ppt_w</p:attrName>
                                        </p:attrNameLst>
                                      </p:cBhvr>
                                      <p:tavLst>
                                        <p:tav tm="0">
                                          <p:val>
                                            <p:fltVal val="0"/>
                                          </p:val>
                                        </p:tav>
                                        <p:tav tm="100000">
                                          <p:val>
                                            <p:strVal val="#ppt_w"/>
                                          </p:val>
                                        </p:tav>
                                      </p:tavLst>
                                    </p:anim>
                                    <p:anim calcmode="lin" valueType="num">
                                      <p:cBhvr>
                                        <p:cTn id="47" dur="500" fill="hold"/>
                                        <p:tgtEl>
                                          <p:spTgt spid="109"/>
                                        </p:tgtEl>
                                        <p:attrNameLst>
                                          <p:attrName>ppt_h</p:attrName>
                                        </p:attrNameLst>
                                      </p:cBhvr>
                                      <p:tavLst>
                                        <p:tav tm="0">
                                          <p:val>
                                            <p:fltVal val="0"/>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12"/>
                                        </p:tgtEl>
                                        <p:attrNameLst>
                                          <p:attrName>style.visibility</p:attrName>
                                        </p:attrNameLst>
                                      </p:cBhvr>
                                      <p:to>
                                        <p:strVal val="visible"/>
                                      </p:to>
                                    </p:set>
                                    <p:animEffect transition="in" filter="wipe(left)">
                                      <p:cBhvr>
                                        <p:cTn id="52" dur="500"/>
                                        <p:tgtEl>
                                          <p:spTgt spid="112"/>
                                        </p:tgtEl>
                                      </p:cBhvr>
                                    </p:animEffect>
                                  </p:childTnLst>
                                </p:cTn>
                              </p:par>
                              <p:par>
                                <p:cTn id="53" presetID="1" presetClass="exit" presetSubtype="0" fill="hold" nodeType="withEffect">
                                  <p:stCondLst>
                                    <p:cond delay="0"/>
                                  </p:stCondLst>
                                  <p:childTnLst>
                                    <p:set>
                                      <p:cBhvr>
                                        <p:cTn id="54" dur="1" fill="hold">
                                          <p:stCondLst>
                                            <p:cond delay="0"/>
                                          </p:stCondLst>
                                        </p:cTn>
                                        <p:tgtEl>
                                          <p:spTgt spid="138"/>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1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39" grpId="0"/>
      <p:bldP spid="139" grpId="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56772" y="493486"/>
            <a:ext cx="7772400" cy="812800"/>
          </a:xfrm>
        </p:spPr>
        <p:txBody>
          <a:bodyPr/>
          <a:lstStyle/>
          <a:p>
            <a:r>
              <a:rPr lang="en-US" dirty="0" smtClean="0"/>
              <a:t>Runtime Tuning Challenges</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6</a:t>
            </a:fld>
            <a:endParaRPr lang="en-US"/>
          </a:p>
        </p:txBody>
      </p:sp>
      <p:sp>
        <p:nvSpPr>
          <p:cNvPr id="239" name="Text Box 4"/>
          <p:cNvSpPr txBox="1">
            <a:spLocks noChangeArrowheads="1"/>
          </p:cNvSpPr>
          <p:nvPr/>
        </p:nvSpPr>
        <p:spPr bwMode="auto">
          <a:xfrm>
            <a:off x="2474458" y="1449626"/>
            <a:ext cx="3281362" cy="396875"/>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smtClean="0">
                <a:ln>
                  <a:noFill/>
                </a:ln>
                <a:solidFill>
                  <a:srgbClr val="3333CC"/>
                </a:solidFill>
                <a:effectLst/>
                <a:uLnTx/>
                <a:uFillTx/>
              </a:rPr>
              <a:t>Heuristic tuning method</a:t>
            </a:r>
          </a:p>
        </p:txBody>
      </p:sp>
      <p:sp>
        <p:nvSpPr>
          <p:cNvPr id="240" name="Text Box 7"/>
          <p:cNvSpPr txBox="1">
            <a:spLocks noChangeArrowheads="1"/>
          </p:cNvSpPr>
          <p:nvPr/>
        </p:nvSpPr>
        <p:spPr bwMode="auto">
          <a:xfrm>
            <a:off x="620258" y="2046526"/>
            <a:ext cx="1365250" cy="33655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rPr>
              <a:t>Design space</a:t>
            </a:r>
          </a:p>
        </p:txBody>
      </p:sp>
      <p:sp>
        <p:nvSpPr>
          <p:cNvPr id="241" name="AutoShape 8"/>
          <p:cNvSpPr>
            <a:spLocks noChangeArrowheads="1"/>
          </p:cNvSpPr>
          <p:nvPr/>
        </p:nvSpPr>
        <p:spPr bwMode="auto">
          <a:xfrm>
            <a:off x="704395" y="24656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42" name="AutoShape 9"/>
          <p:cNvSpPr>
            <a:spLocks noChangeArrowheads="1"/>
          </p:cNvSpPr>
          <p:nvPr/>
        </p:nvSpPr>
        <p:spPr bwMode="auto">
          <a:xfrm>
            <a:off x="1013958" y="249261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43" name="AutoShape 10"/>
          <p:cNvSpPr>
            <a:spLocks noChangeArrowheads="1"/>
          </p:cNvSpPr>
          <p:nvPr/>
        </p:nvSpPr>
        <p:spPr bwMode="auto">
          <a:xfrm>
            <a:off x="704395" y="27704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44" name="AutoShape 11"/>
          <p:cNvSpPr>
            <a:spLocks noChangeArrowheads="1"/>
          </p:cNvSpPr>
          <p:nvPr/>
        </p:nvSpPr>
        <p:spPr bwMode="auto">
          <a:xfrm>
            <a:off x="667883" y="306411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45" name="AutoShape 12"/>
          <p:cNvSpPr>
            <a:spLocks noChangeArrowheads="1"/>
          </p:cNvSpPr>
          <p:nvPr/>
        </p:nvSpPr>
        <p:spPr bwMode="auto">
          <a:xfrm>
            <a:off x="899658" y="27307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46" name="AutoShape 13"/>
          <p:cNvSpPr>
            <a:spLocks noChangeArrowheads="1"/>
          </p:cNvSpPr>
          <p:nvPr/>
        </p:nvSpPr>
        <p:spPr bwMode="auto">
          <a:xfrm>
            <a:off x="1185408" y="26799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47" name="AutoShape 14"/>
          <p:cNvSpPr>
            <a:spLocks noChangeArrowheads="1"/>
          </p:cNvSpPr>
          <p:nvPr/>
        </p:nvSpPr>
        <p:spPr bwMode="auto">
          <a:xfrm>
            <a:off x="1009195" y="29037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48" name="AutoShape 15"/>
          <p:cNvSpPr>
            <a:spLocks noChangeArrowheads="1"/>
          </p:cNvSpPr>
          <p:nvPr/>
        </p:nvSpPr>
        <p:spPr bwMode="auto">
          <a:xfrm>
            <a:off x="864733" y="282916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49" name="AutoShape 16"/>
          <p:cNvSpPr>
            <a:spLocks noChangeArrowheads="1"/>
          </p:cNvSpPr>
          <p:nvPr/>
        </p:nvSpPr>
        <p:spPr bwMode="auto">
          <a:xfrm>
            <a:off x="1009195" y="27704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50" name="AutoShape 17"/>
          <p:cNvSpPr>
            <a:spLocks noChangeArrowheads="1"/>
          </p:cNvSpPr>
          <p:nvPr/>
        </p:nvSpPr>
        <p:spPr bwMode="auto">
          <a:xfrm>
            <a:off x="1161595" y="29228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51" name="AutoShape 18"/>
          <p:cNvSpPr>
            <a:spLocks noChangeArrowheads="1"/>
          </p:cNvSpPr>
          <p:nvPr/>
        </p:nvSpPr>
        <p:spPr bwMode="auto">
          <a:xfrm>
            <a:off x="1494970" y="27942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52" name="AutoShape 19"/>
          <p:cNvSpPr>
            <a:spLocks noChangeArrowheads="1"/>
          </p:cNvSpPr>
          <p:nvPr/>
        </p:nvSpPr>
        <p:spPr bwMode="auto">
          <a:xfrm>
            <a:off x="1348920" y="29228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53" name="AutoShape 20"/>
          <p:cNvSpPr>
            <a:spLocks noChangeArrowheads="1"/>
          </p:cNvSpPr>
          <p:nvPr/>
        </p:nvSpPr>
        <p:spPr bwMode="auto">
          <a:xfrm>
            <a:off x="1367970" y="258151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54" name="AutoShape 21"/>
          <p:cNvSpPr>
            <a:spLocks noChangeArrowheads="1"/>
          </p:cNvSpPr>
          <p:nvPr/>
        </p:nvSpPr>
        <p:spPr bwMode="auto">
          <a:xfrm>
            <a:off x="1052058" y="32895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55" name="AutoShape 22"/>
          <p:cNvSpPr>
            <a:spLocks noChangeArrowheads="1"/>
          </p:cNvSpPr>
          <p:nvPr/>
        </p:nvSpPr>
        <p:spPr bwMode="auto">
          <a:xfrm>
            <a:off x="1361620" y="33165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56" name="AutoShape 23"/>
          <p:cNvSpPr>
            <a:spLocks noChangeArrowheads="1"/>
          </p:cNvSpPr>
          <p:nvPr/>
        </p:nvSpPr>
        <p:spPr bwMode="auto">
          <a:xfrm>
            <a:off x="1052058" y="35943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57" name="AutoShape 24"/>
          <p:cNvSpPr>
            <a:spLocks noChangeArrowheads="1"/>
          </p:cNvSpPr>
          <p:nvPr/>
        </p:nvSpPr>
        <p:spPr bwMode="auto">
          <a:xfrm>
            <a:off x="1015545" y="38880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58" name="AutoShape 25"/>
          <p:cNvSpPr>
            <a:spLocks noChangeArrowheads="1"/>
          </p:cNvSpPr>
          <p:nvPr/>
        </p:nvSpPr>
        <p:spPr bwMode="auto">
          <a:xfrm>
            <a:off x="1247320" y="35546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59" name="AutoShape 26"/>
          <p:cNvSpPr>
            <a:spLocks noChangeArrowheads="1"/>
          </p:cNvSpPr>
          <p:nvPr/>
        </p:nvSpPr>
        <p:spPr bwMode="auto">
          <a:xfrm>
            <a:off x="1533070" y="35038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60" name="AutoShape 27"/>
          <p:cNvSpPr>
            <a:spLocks noChangeArrowheads="1"/>
          </p:cNvSpPr>
          <p:nvPr/>
        </p:nvSpPr>
        <p:spPr bwMode="auto">
          <a:xfrm>
            <a:off x="1356858" y="37276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61" name="AutoShape 28"/>
          <p:cNvSpPr>
            <a:spLocks noChangeArrowheads="1"/>
          </p:cNvSpPr>
          <p:nvPr/>
        </p:nvSpPr>
        <p:spPr bwMode="auto">
          <a:xfrm>
            <a:off x="1212395" y="36530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62" name="AutoShape 29"/>
          <p:cNvSpPr>
            <a:spLocks noChangeArrowheads="1"/>
          </p:cNvSpPr>
          <p:nvPr/>
        </p:nvSpPr>
        <p:spPr bwMode="auto">
          <a:xfrm>
            <a:off x="1356858" y="35943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63" name="AutoShape 30"/>
          <p:cNvSpPr>
            <a:spLocks noChangeArrowheads="1"/>
          </p:cNvSpPr>
          <p:nvPr/>
        </p:nvSpPr>
        <p:spPr bwMode="auto">
          <a:xfrm>
            <a:off x="1509258" y="37467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64" name="AutoShape 31"/>
          <p:cNvSpPr>
            <a:spLocks noChangeArrowheads="1"/>
          </p:cNvSpPr>
          <p:nvPr/>
        </p:nvSpPr>
        <p:spPr bwMode="auto">
          <a:xfrm>
            <a:off x="1842633" y="36181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65" name="AutoShape 32"/>
          <p:cNvSpPr>
            <a:spLocks noChangeArrowheads="1"/>
          </p:cNvSpPr>
          <p:nvPr/>
        </p:nvSpPr>
        <p:spPr bwMode="auto">
          <a:xfrm>
            <a:off x="1696583" y="37467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66" name="AutoShape 33"/>
          <p:cNvSpPr>
            <a:spLocks noChangeArrowheads="1"/>
          </p:cNvSpPr>
          <p:nvPr/>
        </p:nvSpPr>
        <p:spPr bwMode="auto">
          <a:xfrm>
            <a:off x="1715633" y="34054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67" name="AutoShape 34"/>
          <p:cNvSpPr>
            <a:spLocks noChangeArrowheads="1"/>
          </p:cNvSpPr>
          <p:nvPr/>
        </p:nvSpPr>
        <p:spPr bwMode="auto">
          <a:xfrm>
            <a:off x="1171120" y="27704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68" name="AutoShape 35"/>
          <p:cNvSpPr>
            <a:spLocks noChangeArrowheads="1"/>
          </p:cNvSpPr>
          <p:nvPr/>
        </p:nvSpPr>
        <p:spPr bwMode="auto">
          <a:xfrm>
            <a:off x="1512433" y="26100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69" name="AutoShape 36"/>
          <p:cNvSpPr>
            <a:spLocks noChangeArrowheads="1"/>
          </p:cNvSpPr>
          <p:nvPr/>
        </p:nvSpPr>
        <p:spPr bwMode="auto">
          <a:xfrm>
            <a:off x="1367970" y="25354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70" name="AutoShape 37"/>
          <p:cNvSpPr>
            <a:spLocks noChangeArrowheads="1"/>
          </p:cNvSpPr>
          <p:nvPr/>
        </p:nvSpPr>
        <p:spPr bwMode="auto">
          <a:xfrm>
            <a:off x="1664833" y="26291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71" name="AutoShape 38"/>
          <p:cNvSpPr>
            <a:spLocks noChangeArrowheads="1"/>
          </p:cNvSpPr>
          <p:nvPr/>
        </p:nvSpPr>
        <p:spPr bwMode="auto">
          <a:xfrm>
            <a:off x="1852158" y="26291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72" name="AutoShape 39"/>
          <p:cNvSpPr>
            <a:spLocks noChangeArrowheads="1"/>
          </p:cNvSpPr>
          <p:nvPr/>
        </p:nvSpPr>
        <p:spPr bwMode="auto">
          <a:xfrm>
            <a:off x="1555295" y="29958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73" name="AutoShape 40"/>
          <p:cNvSpPr>
            <a:spLocks noChangeArrowheads="1"/>
          </p:cNvSpPr>
          <p:nvPr/>
        </p:nvSpPr>
        <p:spPr bwMode="auto">
          <a:xfrm>
            <a:off x="1864858" y="30228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74" name="AutoShape 41"/>
          <p:cNvSpPr>
            <a:spLocks noChangeArrowheads="1"/>
          </p:cNvSpPr>
          <p:nvPr/>
        </p:nvSpPr>
        <p:spPr bwMode="auto">
          <a:xfrm>
            <a:off x="752020" y="31641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75" name="AutoShape 42"/>
          <p:cNvSpPr>
            <a:spLocks noChangeArrowheads="1"/>
          </p:cNvSpPr>
          <p:nvPr/>
        </p:nvSpPr>
        <p:spPr bwMode="auto">
          <a:xfrm>
            <a:off x="1093333" y="30037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76" name="AutoShape 43"/>
          <p:cNvSpPr>
            <a:spLocks noChangeArrowheads="1"/>
          </p:cNvSpPr>
          <p:nvPr/>
        </p:nvSpPr>
        <p:spPr bwMode="auto">
          <a:xfrm>
            <a:off x="948870" y="29291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77" name="AutoShape 44"/>
          <p:cNvSpPr>
            <a:spLocks noChangeArrowheads="1"/>
          </p:cNvSpPr>
          <p:nvPr/>
        </p:nvSpPr>
        <p:spPr bwMode="auto">
          <a:xfrm>
            <a:off x="1245733" y="30228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78" name="AutoShape 45"/>
          <p:cNvSpPr>
            <a:spLocks noChangeArrowheads="1"/>
          </p:cNvSpPr>
          <p:nvPr/>
        </p:nvSpPr>
        <p:spPr bwMode="auto">
          <a:xfrm>
            <a:off x="1433058" y="30228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79" name="AutoShape 46"/>
          <p:cNvSpPr>
            <a:spLocks noChangeArrowheads="1"/>
          </p:cNvSpPr>
          <p:nvPr/>
        </p:nvSpPr>
        <p:spPr bwMode="auto">
          <a:xfrm>
            <a:off x="1136195" y="33895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80" name="AutoShape 47"/>
          <p:cNvSpPr>
            <a:spLocks noChangeArrowheads="1"/>
          </p:cNvSpPr>
          <p:nvPr/>
        </p:nvSpPr>
        <p:spPr bwMode="auto">
          <a:xfrm>
            <a:off x="1445758" y="34165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81" name="AutoShape 48"/>
          <p:cNvSpPr>
            <a:spLocks noChangeArrowheads="1"/>
          </p:cNvSpPr>
          <p:nvPr/>
        </p:nvSpPr>
        <p:spPr bwMode="auto">
          <a:xfrm>
            <a:off x="634545" y="34435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82" name="AutoShape 49"/>
          <p:cNvSpPr>
            <a:spLocks noChangeArrowheads="1"/>
          </p:cNvSpPr>
          <p:nvPr/>
        </p:nvSpPr>
        <p:spPr bwMode="auto">
          <a:xfrm>
            <a:off x="634545" y="33101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83" name="AutoShape 50"/>
          <p:cNvSpPr>
            <a:spLocks noChangeArrowheads="1"/>
          </p:cNvSpPr>
          <p:nvPr/>
        </p:nvSpPr>
        <p:spPr bwMode="auto">
          <a:xfrm>
            <a:off x="786945" y="34625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84" name="AutoShape 51"/>
          <p:cNvSpPr>
            <a:spLocks noChangeArrowheads="1"/>
          </p:cNvSpPr>
          <p:nvPr/>
        </p:nvSpPr>
        <p:spPr bwMode="auto">
          <a:xfrm>
            <a:off x="1120320" y="33339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85" name="AutoShape 52"/>
          <p:cNvSpPr>
            <a:spLocks noChangeArrowheads="1"/>
          </p:cNvSpPr>
          <p:nvPr/>
        </p:nvSpPr>
        <p:spPr bwMode="auto">
          <a:xfrm>
            <a:off x="974270" y="34625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86" name="AutoShape 53"/>
          <p:cNvSpPr>
            <a:spLocks noChangeArrowheads="1"/>
          </p:cNvSpPr>
          <p:nvPr/>
        </p:nvSpPr>
        <p:spPr bwMode="auto">
          <a:xfrm>
            <a:off x="752020" y="29037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87" name="AutoShape 54"/>
          <p:cNvSpPr>
            <a:spLocks noChangeArrowheads="1"/>
          </p:cNvSpPr>
          <p:nvPr/>
        </p:nvSpPr>
        <p:spPr bwMode="auto">
          <a:xfrm>
            <a:off x="728208" y="314666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88" name="AutoShape 55"/>
          <p:cNvSpPr>
            <a:spLocks noChangeArrowheads="1"/>
          </p:cNvSpPr>
          <p:nvPr/>
        </p:nvSpPr>
        <p:spPr bwMode="auto">
          <a:xfrm>
            <a:off x="1061583" y="30180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89" name="AutoShape 56"/>
          <p:cNvSpPr>
            <a:spLocks noChangeArrowheads="1"/>
          </p:cNvSpPr>
          <p:nvPr/>
        </p:nvSpPr>
        <p:spPr bwMode="auto">
          <a:xfrm>
            <a:off x="915533" y="314666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0" name="AutoShape 57"/>
          <p:cNvSpPr>
            <a:spLocks noChangeArrowheads="1"/>
          </p:cNvSpPr>
          <p:nvPr/>
        </p:nvSpPr>
        <p:spPr bwMode="auto">
          <a:xfrm>
            <a:off x="928233" y="354036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1" name="AutoShape 58"/>
          <p:cNvSpPr>
            <a:spLocks noChangeArrowheads="1"/>
          </p:cNvSpPr>
          <p:nvPr/>
        </p:nvSpPr>
        <p:spPr bwMode="auto">
          <a:xfrm>
            <a:off x="813933" y="37784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2" name="AutoShape 59"/>
          <p:cNvSpPr>
            <a:spLocks noChangeArrowheads="1"/>
          </p:cNvSpPr>
          <p:nvPr/>
        </p:nvSpPr>
        <p:spPr bwMode="auto">
          <a:xfrm>
            <a:off x="1099683" y="37276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3" name="AutoShape 60"/>
          <p:cNvSpPr>
            <a:spLocks noChangeArrowheads="1"/>
          </p:cNvSpPr>
          <p:nvPr/>
        </p:nvSpPr>
        <p:spPr bwMode="auto">
          <a:xfrm>
            <a:off x="923470" y="39515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4" name="AutoShape 61"/>
          <p:cNvSpPr>
            <a:spLocks noChangeArrowheads="1"/>
          </p:cNvSpPr>
          <p:nvPr/>
        </p:nvSpPr>
        <p:spPr bwMode="auto">
          <a:xfrm>
            <a:off x="779008" y="387691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5" name="AutoShape 62"/>
          <p:cNvSpPr>
            <a:spLocks noChangeArrowheads="1"/>
          </p:cNvSpPr>
          <p:nvPr/>
        </p:nvSpPr>
        <p:spPr bwMode="auto">
          <a:xfrm>
            <a:off x="923470" y="38181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6" name="AutoShape 63"/>
          <p:cNvSpPr>
            <a:spLocks noChangeArrowheads="1"/>
          </p:cNvSpPr>
          <p:nvPr/>
        </p:nvSpPr>
        <p:spPr bwMode="auto">
          <a:xfrm>
            <a:off x="1075870" y="39705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7" name="AutoShape 64"/>
          <p:cNvSpPr>
            <a:spLocks noChangeArrowheads="1"/>
          </p:cNvSpPr>
          <p:nvPr/>
        </p:nvSpPr>
        <p:spPr bwMode="auto">
          <a:xfrm>
            <a:off x="1409245" y="38419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8" name="AutoShape 65"/>
          <p:cNvSpPr>
            <a:spLocks noChangeArrowheads="1"/>
          </p:cNvSpPr>
          <p:nvPr/>
        </p:nvSpPr>
        <p:spPr bwMode="auto">
          <a:xfrm>
            <a:off x="1263195" y="39705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99" name="AutoShape 66"/>
          <p:cNvSpPr>
            <a:spLocks noChangeArrowheads="1"/>
          </p:cNvSpPr>
          <p:nvPr/>
        </p:nvSpPr>
        <p:spPr bwMode="auto">
          <a:xfrm>
            <a:off x="1282245" y="362926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0" name="AutoShape 67"/>
          <p:cNvSpPr>
            <a:spLocks noChangeArrowheads="1"/>
          </p:cNvSpPr>
          <p:nvPr/>
        </p:nvSpPr>
        <p:spPr bwMode="auto">
          <a:xfrm>
            <a:off x="737733" y="299426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1" name="AutoShape 68"/>
          <p:cNvSpPr>
            <a:spLocks noChangeArrowheads="1"/>
          </p:cNvSpPr>
          <p:nvPr/>
        </p:nvSpPr>
        <p:spPr bwMode="auto">
          <a:xfrm>
            <a:off x="1121908" y="32196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2" name="AutoShape 69"/>
          <p:cNvSpPr>
            <a:spLocks noChangeArrowheads="1"/>
          </p:cNvSpPr>
          <p:nvPr/>
        </p:nvSpPr>
        <p:spPr bwMode="auto">
          <a:xfrm>
            <a:off x="1431470" y="32466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3" name="AutoShape 70"/>
          <p:cNvSpPr>
            <a:spLocks noChangeArrowheads="1"/>
          </p:cNvSpPr>
          <p:nvPr/>
        </p:nvSpPr>
        <p:spPr bwMode="auto">
          <a:xfrm>
            <a:off x="659945" y="32276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4" name="AutoShape 71"/>
          <p:cNvSpPr>
            <a:spLocks noChangeArrowheads="1"/>
          </p:cNvSpPr>
          <p:nvPr/>
        </p:nvSpPr>
        <p:spPr bwMode="auto">
          <a:xfrm>
            <a:off x="812345" y="32466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5" name="AutoShape 72"/>
          <p:cNvSpPr>
            <a:spLocks noChangeArrowheads="1"/>
          </p:cNvSpPr>
          <p:nvPr/>
        </p:nvSpPr>
        <p:spPr bwMode="auto">
          <a:xfrm>
            <a:off x="999670" y="32466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6" name="AutoShape 73"/>
          <p:cNvSpPr>
            <a:spLocks noChangeArrowheads="1"/>
          </p:cNvSpPr>
          <p:nvPr/>
        </p:nvSpPr>
        <p:spPr bwMode="auto">
          <a:xfrm>
            <a:off x="702808" y="36133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7" name="AutoShape 74"/>
          <p:cNvSpPr>
            <a:spLocks noChangeArrowheads="1"/>
          </p:cNvSpPr>
          <p:nvPr/>
        </p:nvSpPr>
        <p:spPr bwMode="auto">
          <a:xfrm>
            <a:off x="1012370" y="36403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8" name="AutoShape 75"/>
          <p:cNvSpPr>
            <a:spLocks noChangeArrowheads="1"/>
          </p:cNvSpPr>
          <p:nvPr/>
        </p:nvSpPr>
        <p:spPr bwMode="auto">
          <a:xfrm>
            <a:off x="686933" y="35578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9" name="AutoShape 76"/>
          <p:cNvSpPr>
            <a:spLocks noChangeArrowheads="1"/>
          </p:cNvSpPr>
          <p:nvPr/>
        </p:nvSpPr>
        <p:spPr bwMode="auto">
          <a:xfrm>
            <a:off x="926645" y="31879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0" name="AutoShape 77"/>
          <p:cNvSpPr>
            <a:spLocks noChangeArrowheads="1"/>
          </p:cNvSpPr>
          <p:nvPr/>
        </p:nvSpPr>
        <p:spPr bwMode="auto">
          <a:xfrm>
            <a:off x="1212395" y="31371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1" name="AutoShape 78"/>
          <p:cNvSpPr>
            <a:spLocks noChangeArrowheads="1"/>
          </p:cNvSpPr>
          <p:nvPr/>
        </p:nvSpPr>
        <p:spPr bwMode="auto">
          <a:xfrm>
            <a:off x="1036183" y="33609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2" name="AutoShape 79"/>
          <p:cNvSpPr>
            <a:spLocks noChangeArrowheads="1"/>
          </p:cNvSpPr>
          <p:nvPr/>
        </p:nvSpPr>
        <p:spPr bwMode="auto">
          <a:xfrm>
            <a:off x="1036183" y="32276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3" name="AutoShape 80"/>
          <p:cNvSpPr>
            <a:spLocks noChangeArrowheads="1"/>
          </p:cNvSpPr>
          <p:nvPr/>
        </p:nvSpPr>
        <p:spPr bwMode="auto">
          <a:xfrm>
            <a:off x="1188583" y="33800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4" name="AutoShape 81"/>
          <p:cNvSpPr>
            <a:spLocks noChangeArrowheads="1"/>
          </p:cNvSpPr>
          <p:nvPr/>
        </p:nvSpPr>
        <p:spPr bwMode="auto">
          <a:xfrm>
            <a:off x="1521958" y="32514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5" name="AutoShape 82"/>
          <p:cNvSpPr>
            <a:spLocks noChangeArrowheads="1"/>
          </p:cNvSpPr>
          <p:nvPr/>
        </p:nvSpPr>
        <p:spPr bwMode="auto">
          <a:xfrm>
            <a:off x="1375908" y="33800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6" name="AutoShape 83"/>
          <p:cNvSpPr>
            <a:spLocks noChangeArrowheads="1"/>
          </p:cNvSpPr>
          <p:nvPr/>
        </p:nvSpPr>
        <p:spPr bwMode="auto">
          <a:xfrm>
            <a:off x="1394958" y="303871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7" name="AutoShape 84"/>
          <p:cNvSpPr>
            <a:spLocks noChangeArrowheads="1"/>
          </p:cNvSpPr>
          <p:nvPr/>
        </p:nvSpPr>
        <p:spPr bwMode="auto">
          <a:xfrm>
            <a:off x="1079045" y="37467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8" name="AutoShape 85"/>
          <p:cNvSpPr>
            <a:spLocks noChangeArrowheads="1"/>
          </p:cNvSpPr>
          <p:nvPr/>
        </p:nvSpPr>
        <p:spPr bwMode="auto">
          <a:xfrm>
            <a:off x="1388608" y="37737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9" name="AutoShape 86"/>
          <p:cNvSpPr>
            <a:spLocks noChangeArrowheads="1"/>
          </p:cNvSpPr>
          <p:nvPr/>
        </p:nvSpPr>
        <p:spPr bwMode="auto">
          <a:xfrm>
            <a:off x="1198108" y="32276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0" name="AutoShape 87"/>
          <p:cNvSpPr>
            <a:spLocks noChangeArrowheads="1"/>
          </p:cNvSpPr>
          <p:nvPr/>
        </p:nvSpPr>
        <p:spPr bwMode="auto">
          <a:xfrm>
            <a:off x="1539420" y="30672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1" name="AutoShape 88"/>
          <p:cNvSpPr>
            <a:spLocks noChangeArrowheads="1"/>
          </p:cNvSpPr>
          <p:nvPr/>
        </p:nvSpPr>
        <p:spPr bwMode="auto">
          <a:xfrm>
            <a:off x="1394958" y="29926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2" name="AutoShape 89"/>
          <p:cNvSpPr>
            <a:spLocks noChangeArrowheads="1"/>
          </p:cNvSpPr>
          <p:nvPr/>
        </p:nvSpPr>
        <p:spPr bwMode="auto">
          <a:xfrm>
            <a:off x="1691820" y="30863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3" name="AutoShape 90"/>
          <p:cNvSpPr>
            <a:spLocks noChangeArrowheads="1"/>
          </p:cNvSpPr>
          <p:nvPr/>
        </p:nvSpPr>
        <p:spPr bwMode="auto">
          <a:xfrm>
            <a:off x="1879145" y="30863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4" name="AutoShape 91"/>
          <p:cNvSpPr>
            <a:spLocks noChangeArrowheads="1"/>
          </p:cNvSpPr>
          <p:nvPr/>
        </p:nvSpPr>
        <p:spPr bwMode="auto">
          <a:xfrm>
            <a:off x="1582283" y="34530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5" name="AutoShape 92"/>
          <p:cNvSpPr>
            <a:spLocks noChangeArrowheads="1"/>
          </p:cNvSpPr>
          <p:nvPr/>
        </p:nvSpPr>
        <p:spPr bwMode="auto">
          <a:xfrm>
            <a:off x="1891845" y="34800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6" name="AutoShape 93"/>
          <p:cNvSpPr>
            <a:spLocks noChangeArrowheads="1"/>
          </p:cNvSpPr>
          <p:nvPr/>
        </p:nvSpPr>
        <p:spPr bwMode="auto">
          <a:xfrm>
            <a:off x="1120320" y="34609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7" name="AutoShape 94"/>
          <p:cNvSpPr>
            <a:spLocks noChangeArrowheads="1"/>
          </p:cNvSpPr>
          <p:nvPr/>
        </p:nvSpPr>
        <p:spPr bwMode="auto">
          <a:xfrm>
            <a:off x="975858" y="33863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8" name="AutoShape 95"/>
          <p:cNvSpPr>
            <a:spLocks noChangeArrowheads="1"/>
          </p:cNvSpPr>
          <p:nvPr/>
        </p:nvSpPr>
        <p:spPr bwMode="auto">
          <a:xfrm>
            <a:off x="1272720" y="34800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9" name="AutoShape 96"/>
          <p:cNvSpPr>
            <a:spLocks noChangeArrowheads="1"/>
          </p:cNvSpPr>
          <p:nvPr/>
        </p:nvSpPr>
        <p:spPr bwMode="auto">
          <a:xfrm>
            <a:off x="1460045" y="34800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0" name="AutoShape 97"/>
          <p:cNvSpPr>
            <a:spLocks noChangeArrowheads="1"/>
          </p:cNvSpPr>
          <p:nvPr/>
        </p:nvSpPr>
        <p:spPr bwMode="auto">
          <a:xfrm>
            <a:off x="1163183" y="38467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1" name="AutoShape 98"/>
          <p:cNvSpPr>
            <a:spLocks noChangeArrowheads="1"/>
          </p:cNvSpPr>
          <p:nvPr/>
        </p:nvSpPr>
        <p:spPr bwMode="auto">
          <a:xfrm>
            <a:off x="1147308" y="37911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2" name="AutoShape 99"/>
          <p:cNvSpPr>
            <a:spLocks noChangeArrowheads="1"/>
          </p:cNvSpPr>
          <p:nvPr/>
        </p:nvSpPr>
        <p:spPr bwMode="auto">
          <a:xfrm>
            <a:off x="1088570" y="34752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3" name="AutoShape 100"/>
          <p:cNvSpPr>
            <a:spLocks noChangeArrowheads="1"/>
          </p:cNvSpPr>
          <p:nvPr/>
        </p:nvSpPr>
        <p:spPr bwMode="auto">
          <a:xfrm>
            <a:off x="942520" y="360386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4" name="AutoShape 101"/>
          <p:cNvSpPr>
            <a:spLocks noChangeArrowheads="1"/>
          </p:cNvSpPr>
          <p:nvPr/>
        </p:nvSpPr>
        <p:spPr bwMode="auto">
          <a:xfrm>
            <a:off x="1148895" y="36768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5" name="AutoShape 102"/>
          <p:cNvSpPr>
            <a:spLocks noChangeArrowheads="1"/>
          </p:cNvSpPr>
          <p:nvPr/>
        </p:nvSpPr>
        <p:spPr bwMode="auto">
          <a:xfrm>
            <a:off x="1458458" y="37038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6" name="AutoShape 103"/>
          <p:cNvSpPr>
            <a:spLocks noChangeArrowheads="1"/>
          </p:cNvSpPr>
          <p:nvPr/>
        </p:nvSpPr>
        <p:spPr bwMode="auto">
          <a:xfrm>
            <a:off x="1026658" y="37038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7" name="AutoShape 104"/>
          <p:cNvSpPr>
            <a:spLocks noChangeArrowheads="1"/>
          </p:cNvSpPr>
          <p:nvPr/>
        </p:nvSpPr>
        <p:spPr bwMode="auto">
          <a:xfrm>
            <a:off x="1337808" y="28323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8" name="AutoShape 105"/>
          <p:cNvSpPr>
            <a:spLocks noChangeArrowheads="1"/>
          </p:cNvSpPr>
          <p:nvPr/>
        </p:nvSpPr>
        <p:spPr bwMode="auto">
          <a:xfrm>
            <a:off x="1647370" y="29466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9" name="AutoShape 106"/>
          <p:cNvSpPr>
            <a:spLocks noChangeArrowheads="1"/>
          </p:cNvSpPr>
          <p:nvPr/>
        </p:nvSpPr>
        <p:spPr bwMode="auto">
          <a:xfrm>
            <a:off x="1520370" y="273391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0" name="AutoShape 107"/>
          <p:cNvSpPr>
            <a:spLocks noChangeArrowheads="1"/>
          </p:cNvSpPr>
          <p:nvPr/>
        </p:nvSpPr>
        <p:spPr bwMode="auto">
          <a:xfrm>
            <a:off x="1323520" y="29228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1" name="AutoShape 108"/>
          <p:cNvSpPr>
            <a:spLocks noChangeArrowheads="1"/>
          </p:cNvSpPr>
          <p:nvPr/>
        </p:nvSpPr>
        <p:spPr bwMode="auto">
          <a:xfrm>
            <a:off x="1664833" y="27624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2" name="AutoShape 109"/>
          <p:cNvSpPr>
            <a:spLocks noChangeArrowheads="1"/>
          </p:cNvSpPr>
          <p:nvPr/>
        </p:nvSpPr>
        <p:spPr bwMode="auto">
          <a:xfrm>
            <a:off x="1520370" y="26878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3" name="AutoShape 110"/>
          <p:cNvSpPr>
            <a:spLocks noChangeArrowheads="1"/>
          </p:cNvSpPr>
          <p:nvPr/>
        </p:nvSpPr>
        <p:spPr bwMode="auto">
          <a:xfrm>
            <a:off x="1817233" y="27815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4" name="AutoShape 111"/>
          <p:cNvSpPr>
            <a:spLocks noChangeArrowheads="1"/>
          </p:cNvSpPr>
          <p:nvPr/>
        </p:nvSpPr>
        <p:spPr bwMode="auto">
          <a:xfrm>
            <a:off x="1887083" y="28752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5" name="AutoShape 112"/>
          <p:cNvSpPr>
            <a:spLocks noChangeArrowheads="1"/>
          </p:cNvSpPr>
          <p:nvPr/>
        </p:nvSpPr>
        <p:spPr bwMode="auto">
          <a:xfrm>
            <a:off x="1033008" y="29799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6" name="AutoShape 113"/>
          <p:cNvSpPr>
            <a:spLocks noChangeArrowheads="1"/>
          </p:cNvSpPr>
          <p:nvPr/>
        </p:nvSpPr>
        <p:spPr bwMode="auto">
          <a:xfrm>
            <a:off x="918708" y="32181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7" name="AutoShape 114"/>
          <p:cNvSpPr>
            <a:spLocks noChangeArrowheads="1"/>
          </p:cNvSpPr>
          <p:nvPr/>
        </p:nvSpPr>
        <p:spPr bwMode="auto">
          <a:xfrm>
            <a:off x="1204458" y="31673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8" name="AutoShape 115"/>
          <p:cNvSpPr>
            <a:spLocks noChangeArrowheads="1"/>
          </p:cNvSpPr>
          <p:nvPr/>
        </p:nvSpPr>
        <p:spPr bwMode="auto">
          <a:xfrm>
            <a:off x="883783" y="33165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9" name="AutoShape 116"/>
          <p:cNvSpPr>
            <a:spLocks noChangeArrowheads="1"/>
          </p:cNvSpPr>
          <p:nvPr/>
        </p:nvSpPr>
        <p:spPr bwMode="auto">
          <a:xfrm>
            <a:off x="1028245" y="32577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0" name="AutoShape 117"/>
          <p:cNvSpPr>
            <a:spLocks noChangeArrowheads="1"/>
          </p:cNvSpPr>
          <p:nvPr/>
        </p:nvSpPr>
        <p:spPr bwMode="auto">
          <a:xfrm>
            <a:off x="1514020" y="32816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1" name="AutoShape 118"/>
          <p:cNvSpPr>
            <a:spLocks noChangeArrowheads="1"/>
          </p:cNvSpPr>
          <p:nvPr/>
        </p:nvSpPr>
        <p:spPr bwMode="auto">
          <a:xfrm>
            <a:off x="1387020" y="30688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2" name="AutoShape 119"/>
          <p:cNvSpPr>
            <a:spLocks noChangeArrowheads="1"/>
          </p:cNvSpPr>
          <p:nvPr/>
        </p:nvSpPr>
        <p:spPr bwMode="auto">
          <a:xfrm>
            <a:off x="1190170" y="32577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3" name="AutoShape 120"/>
          <p:cNvSpPr>
            <a:spLocks noChangeArrowheads="1"/>
          </p:cNvSpPr>
          <p:nvPr/>
        </p:nvSpPr>
        <p:spPr bwMode="auto">
          <a:xfrm>
            <a:off x="1531483" y="30974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4" name="AutoShape 121"/>
          <p:cNvSpPr>
            <a:spLocks noChangeArrowheads="1"/>
          </p:cNvSpPr>
          <p:nvPr/>
        </p:nvSpPr>
        <p:spPr bwMode="auto">
          <a:xfrm>
            <a:off x="1387020" y="30228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5" name="AutoShape 122"/>
          <p:cNvSpPr>
            <a:spLocks noChangeArrowheads="1"/>
          </p:cNvSpPr>
          <p:nvPr/>
        </p:nvSpPr>
        <p:spPr bwMode="auto">
          <a:xfrm>
            <a:off x="1683883" y="31165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6" name="AutoShape 123"/>
          <p:cNvSpPr>
            <a:spLocks noChangeArrowheads="1"/>
          </p:cNvSpPr>
          <p:nvPr/>
        </p:nvSpPr>
        <p:spPr bwMode="auto">
          <a:xfrm>
            <a:off x="1871208" y="31165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7" name="AutoShape 124"/>
          <p:cNvSpPr>
            <a:spLocks noChangeArrowheads="1"/>
          </p:cNvSpPr>
          <p:nvPr/>
        </p:nvSpPr>
        <p:spPr bwMode="auto">
          <a:xfrm>
            <a:off x="1356858" y="33197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8" name="AutoShape 125"/>
          <p:cNvSpPr>
            <a:spLocks noChangeArrowheads="1"/>
          </p:cNvSpPr>
          <p:nvPr/>
        </p:nvSpPr>
        <p:spPr bwMode="auto">
          <a:xfrm>
            <a:off x="1539420" y="32212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9" name="AutoShape 126"/>
          <p:cNvSpPr>
            <a:spLocks noChangeArrowheads="1"/>
          </p:cNvSpPr>
          <p:nvPr/>
        </p:nvSpPr>
        <p:spPr bwMode="auto">
          <a:xfrm>
            <a:off x="1683883" y="32498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0" name="AutoShape 127"/>
          <p:cNvSpPr>
            <a:spLocks noChangeArrowheads="1"/>
          </p:cNvSpPr>
          <p:nvPr/>
        </p:nvSpPr>
        <p:spPr bwMode="auto">
          <a:xfrm>
            <a:off x="1539420" y="31752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1" name="AutoShape 128"/>
          <p:cNvSpPr>
            <a:spLocks noChangeArrowheads="1"/>
          </p:cNvSpPr>
          <p:nvPr/>
        </p:nvSpPr>
        <p:spPr bwMode="auto">
          <a:xfrm>
            <a:off x="1836283" y="32689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2" name="AutoShape 129"/>
          <p:cNvSpPr>
            <a:spLocks noChangeArrowheads="1"/>
          </p:cNvSpPr>
          <p:nvPr/>
        </p:nvSpPr>
        <p:spPr bwMode="auto">
          <a:xfrm>
            <a:off x="1906133" y="336256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3" name="AutoShape 130"/>
          <p:cNvSpPr>
            <a:spLocks noChangeArrowheads="1"/>
          </p:cNvSpPr>
          <p:nvPr/>
        </p:nvSpPr>
        <p:spPr bwMode="auto">
          <a:xfrm>
            <a:off x="1001258" y="24497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4" name="AutoShape 131"/>
          <p:cNvSpPr>
            <a:spLocks noChangeArrowheads="1"/>
          </p:cNvSpPr>
          <p:nvPr/>
        </p:nvSpPr>
        <p:spPr bwMode="auto">
          <a:xfrm>
            <a:off x="964745" y="27434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5" name="AutoShape 132"/>
          <p:cNvSpPr>
            <a:spLocks noChangeArrowheads="1"/>
          </p:cNvSpPr>
          <p:nvPr/>
        </p:nvSpPr>
        <p:spPr bwMode="auto">
          <a:xfrm>
            <a:off x="1306058" y="25831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6" name="AutoShape 133"/>
          <p:cNvSpPr>
            <a:spLocks noChangeArrowheads="1"/>
          </p:cNvSpPr>
          <p:nvPr/>
        </p:nvSpPr>
        <p:spPr bwMode="auto">
          <a:xfrm>
            <a:off x="1161595" y="25084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7" name="AutoShape 134"/>
          <p:cNvSpPr>
            <a:spLocks noChangeArrowheads="1"/>
          </p:cNvSpPr>
          <p:nvPr/>
        </p:nvSpPr>
        <p:spPr bwMode="auto">
          <a:xfrm>
            <a:off x="1306058" y="24497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8" name="AutoShape 135"/>
          <p:cNvSpPr>
            <a:spLocks noChangeArrowheads="1"/>
          </p:cNvSpPr>
          <p:nvPr/>
        </p:nvSpPr>
        <p:spPr bwMode="auto">
          <a:xfrm>
            <a:off x="1458458" y="26021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9" name="AutoShape 136"/>
          <p:cNvSpPr>
            <a:spLocks noChangeArrowheads="1"/>
          </p:cNvSpPr>
          <p:nvPr/>
        </p:nvSpPr>
        <p:spPr bwMode="auto">
          <a:xfrm>
            <a:off x="763133" y="26339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0" name="AutoShape 137"/>
          <p:cNvSpPr>
            <a:spLocks noChangeArrowheads="1"/>
          </p:cNvSpPr>
          <p:nvPr/>
        </p:nvSpPr>
        <p:spPr bwMode="auto">
          <a:xfrm>
            <a:off x="1048883" y="25831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1" name="AutoShape 138"/>
          <p:cNvSpPr>
            <a:spLocks noChangeArrowheads="1"/>
          </p:cNvSpPr>
          <p:nvPr/>
        </p:nvSpPr>
        <p:spPr bwMode="auto">
          <a:xfrm>
            <a:off x="872670" y="28069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2" name="AutoShape 139"/>
          <p:cNvSpPr>
            <a:spLocks noChangeArrowheads="1"/>
          </p:cNvSpPr>
          <p:nvPr/>
        </p:nvSpPr>
        <p:spPr bwMode="auto">
          <a:xfrm>
            <a:off x="728208" y="27323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3" name="AutoShape 140"/>
          <p:cNvSpPr>
            <a:spLocks noChangeArrowheads="1"/>
          </p:cNvSpPr>
          <p:nvPr/>
        </p:nvSpPr>
        <p:spPr bwMode="auto">
          <a:xfrm>
            <a:off x="872670" y="26735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4" name="AutoShape 141"/>
          <p:cNvSpPr>
            <a:spLocks noChangeArrowheads="1"/>
          </p:cNvSpPr>
          <p:nvPr/>
        </p:nvSpPr>
        <p:spPr bwMode="auto">
          <a:xfrm>
            <a:off x="1025070" y="28259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5" name="AutoShape 142"/>
          <p:cNvSpPr>
            <a:spLocks noChangeArrowheads="1"/>
          </p:cNvSpPr>
          <p:nvPr/>
        </p:nvSpPr>
        <p:spPr bwMode="auto">
          <a:xfrm>
            <a:off x="1358445" y="26974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6" name="AutoShape 143"/>
          <p:cNvSpPr>
            <a:spLocks noChangeArrowheads="1"/>
          </p:cNvSpPr>
          <p:nvPr/>
        </p:nvSpPr>
        <p:spPr bwMode="auto">
          <a:xfrm>
            <a:off x="1212395" y="28259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7" name="AutoShape 144"/>
          <p:cNvSpPr>
            <a:spLocks noChangeArrowheads="1"/>
          </p:cNvSpPr>
          <p:nvPr/>
        </p:nvSpPr>
        <p:spPr bwMode="auto">
          <a:xfrm>
            <a:off x="1231445" y="24846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8" name="AutoShape 145"/>
          <p:cNvSpPr>
            <a:spLocks noChangeArrowheads="1"/>
          </p:cNvSpPr>
          <p:nvPr/>
        </p:nvSpPr>
        <p:spPr bwMode="auto">
          <a:xfrm>
            <a:off x="652008" y="24688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9" name="AutoShape 146"/>
          <p:cNvSpPr>
            <a:spLocks noChangeArrowheads="1"/>
          </p:cNvSpPr>
          <p:nvPr/>
        </p:nvSpPr>
        <p:spPr bwMode="auto">
          <a:xfrm>
            <a:off x="961570" y="24957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0" name="AutoShape 147"/>
          <p:cNvSpPr>
            <a:spLocks noChangeArrowheads="1"/>
          </p:cNvSpPr>
          <p:nvPr/>
        </p:nvSpPr>
        <p:spPr bwMode="auto">
          <a:xfrm>
            <a:off x="1028245" y="26021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1" name="AutoShape 148"/>
          <p:cNvSpPr>
            <a:spLocks noChangeArrowheads="1"/>
          </p:cNvSpPr>
          <p:nvPr/>
        </p:nvSpPr>
        <p:spPr bwMode="auto">
          <a:xfrm>
            <a:off x="1337808" y="26291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2" name="AutoShape 149"/>
          <p:cNvSpPr>
            <a:spLocks noChangeArrowheads="1"/>
          </p:cNvSpPr>
          <p:nvPr/>
        </p:nvSpPr>
        <p:spPr bwMode="auto">
          <a:xfrm>
            <a:off x="1112383" y="270216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3" name="AutoShape 150"/>
          <p:cNvSpPr>
            <a:spLocks noChangeArrowheads="1"/>
          </p:cNvSpPr>
          <p:nvPr/>
        </p:nvSpPr>
        <p:spPr bwMode="auto">
          <a:xfrm>
            <a:off x="1096508" y="26466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4" name="AutoShape 151"/>
          <p:cNvSpPr>
            <a:spLocks noChangeArrowheads="1"/>
          </p:cNvSpPr>
          <p:nvPr/>
        </p:nvSpPr>
        <p:spPr bwMode="auto">
          <a:xfrm>
            <a:off x="891720" y="24592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5" name="AutoShape 152"/>
          <p:cNvSpPr>
            <a:spLocks noChangeArrowheads="1"/>
          </p:cNvSpPr>
          <p:nvPr/>
        </p:nvSpPr>
        <p:spPr bwMode="auto">
          <a:xfrm>
            <a:off x="1098095" y="253230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6" name="AutoShape 153"/>
          <p:cNvSpPr>
            <a:spLocks noChangeArrowheads="1"/>
          </p:cNvSpPr>
          <p:nvPr/>
        </p:nvSpPr>
        <p:spPr bwMode="auto">
          <a:xfrm>
            <a:off x="1407658" y="25592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7" name="AutoShape 154"/>
          <p:cNvSpPr>
            <a:spLocks noChangeArrowheads="1"/>
          </p:cNvSpPr>
          <p:nvPr/>
        </p:nvSpPr>
        <p:spPr bwMode="auto">
          <a:xfrm>
            <a:off x="975858" y="25592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8" name="Text Box 155"/>
          <p:cNvSpPr txBox="1">
            <a:spLocks noChangeArrowheads="1"/>
          </p:cNvSpPr>
          <p:nvPr/>
        </p:nvSpPr>
        <p:spPr bwMode="auto">
          <a:xfrm>
            <a:off x="631370" y="4153139"/>
            <a:ext cx="1274763" cy="27463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100’s – 10,000’s</a:t>
            </a:r>
          </a:p>
        </p:txBody>
      </p:sp>
      <p:sp>
        <p:nvSpPr>
          <p:cNvPr id="389" name="AutoShape 156"/>
          <p:cNvSpPr>
            <a:spLocks noChangeArrowheads="1"/>
          </p:cNvSpPr>
          <p:nvPr/>
        </p:nvSpPr>
        <p:spPr bwMode="auto">
          <a:xfrm>
            <a:off x="1636258" y="38562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0" name="AutoShape 157"/>
          <p:cNvSpPr>
            <a:spLocks noChangeArrowheads="1"/>
          </p:cNvSpPr>
          <p:nvPr/>
        </p:nvSpPr>
        <p:spPr bwMode="auto">
          <a:xfrm>
            <a:off x="1490208" y="398486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1" name="AutoShape 158"/>
          <p:cNvSpPr>
            <a:spLocks noChangeArrowheads="1"/>
          </p:cNvSpPr>
          <p:nvPr/>
        </p:nvSpPr>
        <p:spPr bwMode="auto">
          <a:xfrm>
            <a:off x="1509258" y="3643551"/>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2" name="AutoShape 159"/>
          <p:cNvSpPr>
            <a:spLocks noChangeArrowheads="1"/>
          </p:cNvSpPr>
          <p:nvPr/>
        </p:nvSpPr>
        <p:spPr bwMode="auto">
          <a:xfrm>
            <a:off x="1375908" y="36911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3" name="AutoShape 160"/>
          <p:cNvSpPr>
            <a:spLocks noChangeArrowheads="1"/>
          </p:cNvSpPr>
          <p:nvPr/>
        </p:nvSpPr>
        <p:spPr bwMode="auto">
          <a:xfrm>
            <a:off x="1685470" y="3718164"/>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4" name="AutoShape 161"/>
          <p:cNvSpPr>
            <a:spLocks noChangeArrowheads="1"/>
          </p:cNvSpPr>
          <p:nvPr/>
        </p:nvSpPr>
        <p:spPr bwMode="auto">
          <a:xfrm>
            <a:off x="1477508" y="33546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5" name="AutoShape 162"/>
          <p:cNvSpPr>
            <a:spLocks noChangeArrowheads="1"/>
          </p:cNvSpPr>
          <p:nvPr/>
        </p:nvSpPr>
        <p:spPr bwMode="auto">
          <a:xfrm>
            <a:off x="1664833" y="33546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6" name="AutoShape 163"/>
          <p:cNvSpPr>
            <a:spLocks noChangeArrowheads="1"/>
          </p:cNvSpPr>
          <p:nvPr/>
        </p:nvSpPr>
        <p:spPr bwMode="auto">
          <a:xfrm>
            <a:off x="1477508" y="348797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7" name="AutoShape 164"/>
          <p:cNvSpPr>
            <a:spLocks noChangeArrowheads="1"/>
          </p:cNvSpPr>
          <p:nvPr/>
        </p:nvSpPr>
        <p:spPr bwMode="auto">
          <a:xfrm>
            <a:off x="1629908" y="35070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8" name="AutoShape 165"/>
          <p:cNvSpPr>
            <a:spLocks noChangeArrowheads="1"/>
          </p:cNvSpPr>
          <p:nvPr/>
        </p:nvSpPr>
        <p:spPr bwMode="auto">
          <a:xfrm>
            <a:off x="1699758" y="36006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99" name="AutoShape 166"/>
          <p:cNvSpPr>
            <a:spLocks noChangeArrowheads="1"/>
          </p:cNvSpPr>
          <p:nvPr/>
        </p:nvSpPr>
        <p:spPr bwMode="auto">
          <a:xfrm>
            <a:off x="567870" y="26735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0" name="AutoShape 167"/>
          <p:cNvSpPr>
            <a:spLocks noChangeArrowheads="1"/>
          </p:cNvSpPr>
          <p:nvPr/>
        </p:nvSpPr>
        <p:spPr bwMode="auto">
          <a:xfrm>
            <a:off x="615495" y="280693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1" name="AutoShape 168"/>
          <p:cNvSpPr>
            <a:spLocks noChangeArrowheads="1"/>
          </p:cNvSpPr>
          <p:nvPr/>
        </p:nvSpPr>
        <p:spPr bwMode="auto">
          <a:xfrm>
            <a:off x="601208" y="2897426"/>
            <a:ext cx="196850" cy="157163"/>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2" name="AutoShape 169"/>
          <p:cNvSpPr>
            <a:spLocks noChangeArrowheads="1"/>
          </p:cNvSpPr>
          <p:nvPr/>
        </p:nvSpPr>
        <p:spPr bwMode="auto">
          <a:xfrm>
            <a:off x="591683" y="2635489"/>
            <a:ext cx="196850" cy="157162"/>
          </a:xfrm>
          <a:prstGeom prst="irregularSeal2">
            <a:avLst/>
          </a:pr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3" name="AutoShape 175"/>
          <p:cNvSpPr>
            <a:spLocks noChangeArrowheads="1"/>
          </p:cNvSpPr>
          <p:nvPr/>
        </p:nvSpPr>
        <p:spPr bwMode="auto">
          <a:xfrm>
            <a:off x="1006020" y="2768839"/>
            <a:ext cx="196850" cy="157162"/>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404" name="Group 184"/>
          <p:cNvGrpSpPr>
            <a:grpSpLocks/>
          </p:cNvGrpSpPr>
          <p:nvPr/>
        </p:nvGrpSpPr>
        <p:grpSpPr bwMode="auto">
          <a:xfrm>
            <a:off x="931408" y="2659301"/>
            <a:ext cx="2589212" cy="1143000"/>
            <a:chOff x="625" y="2185"/>
            <a:chExt cx="1631" cy="720"/>
          </a:xfrm>
        </p:grpSpPr>
        <p:sp>
          <p:nvSpPr>
            <p:cNvPr id="405" name="Line 179"/>
            <p:cNvSpPr>
              <a:spLocks noChangeShapeType="1"/>
            </p:cNvSpPr>
            <p:nvPr/>
          </p:nvSpPr>
          <p:spPr bwMode="auto">
            <a:xfrm>
              <a:off x="625" y="2186"/>
              <a:ext cx="1088" cy="74"/>
            </a:xfrm>
            <a:prstGeom prst="line">
              <a:avLst/>
            </a:prstGeom>
            <a:noFill/>
            <a:ln w="28575">
              <a:solidFill>
                <a:srgbClr val="FF505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6" name="Line 180"/>
            <p:cNvSpPr>
              <a:spLocks noChangeShapeType="1"/>
            </p:cNvSpPr>
            <p:nvPr/>
          </p:nvSpPr>
          <p:spPr bwMode="auto">
            <a:xfrm flipV="1">
              <a:off x="640" y="2521"/>
              <a:ext cx="1024" cy="384"/>
            </a:xfrm>
            <a:prstGeom prst="line">
              <a:avLst/>
            </a:prstGeom>
            <a:noFill/>
            <a:ln w="28575">
              <a:solidFill>
                <a:srgbClr val="FF505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7" name="AutoShape 182"/>
            <p:cNvSpPr>
              <a:spLocks noChangeArrowheads="1"/>
            </p:cNvSpPr>
            <p:nvPr/>
          </p:nvSpPr>
          <p:spPr bwMode="auto">
            <a:xfrm>
              <a:off x="1654" y="2185"/>
              <a:ext cx="602" cy="414"/>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8" name="Text Box 183"/>
            <p:cNvSpPr txBox="1">
              <a:spLocks noChangeArrowheads="1"/>
            </p:cNvSpPr>
            <p:nvPr/>
          </p:nvSpPr>
          <p:spPr bwMode="auto">
            <a:xfrm>
              <a:off x="1719" y="2269"/>
              <a:ext cx="413" cy="250"/>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1" u="none" strike="noStrike" kern="0" cap="none" spc="0" normalizeH="0" baseline="0" noProof="0" dirty="0" smtClean="0">
                  <a:ln>
                    <a:noFill/>
                  </a:ln>
                  <a:solidFill>
                    <a:sysClr val="windowText" lastClr="000000"/>
                  </a:solidFill>
                  <a:effectLst/>
                  <a:uLnTx/>
                  <a:uFillTx/>
                </a:rPr>
                <a:t>Lowest energy</a:t>
              </a:r>
            </a:p>
          </p:txBody>
        </p:sp>
      </p:grpSp>
      <p:grpSp>
        <p:nvGrpSpPr>
          <p:cNvPr id="409" name="Group 306"/>
          <p:cNvGrpSpPr>
            <a:grpSpLocks/>
          </p:cNvGrpSpPr>
          <p:nvPr/>
        </p:nvGrpSpPr>
        <p:grpSpPr bwMode="auto">
          <a:xfrm>
            <a:off x="4036558" y="1824276"/>
            <a:ext cx="4311650" cy="1714500"/>
            <a:chOff x="2497" y="1524"/>
            <a:chExt cx="2716" cy="1080"/>
          </a:xfrm>
        </p:grpSpPr>
        <p:sp>
          <p:nvSpPr>
            <p:cNvPr id="410" name="Text Box 212"/>
            <p:cNvSpPr txBox="1">
              <a:spLocks noChangeArrowheads="1"/>
            </p:cNvSpPr>
            <p:nvPr/>
          </p:nvSpPr>
          <p:spPr bwMode="auto">
            <a:xfrm>
              <a:off x="3001" y="1524"/>
              <a:ext cx="1757" cy="194"/>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Searches fewer configurations</a:t>
              </a:r>
            </a:p>
          </p:txBody>
        </p:sp>
        <p:grpSp>
          <p:nvGrpSpPr>
            <p:cNvPr id="411" name="Group 228"/>
            <p:cNvGrpSpPr>
              <a:grpSpLocks/>
            </p:cNvGrpSpPr>
            <p:nvPr/>
          </p:nvGrpSpPr>
          <p:grpSpPr bwMode="auto">
            <a:xfrm>
              <a:off x="2497" y="1722"/>
              <a:ext cx="1143" cy="879"/>
              <a:chOff x="2497" y="1722"/>
              <a:chExt cx="1143" cy="879"/>
            </a:xfrm>
          </p:grpSpPr>
          <p:grpSp>
            <p:nvGrpSpPr>
              <p:cNvPr id="425" name="Group 195"/>
              <p:cNvGrpSpPr>
                <a:grpSpLocks/>
              </p:cNvGrpSpPr>
              <p:nvPr/>
            </p:nvGrpSpPr>
            <p:grpSpPr bwMode="auto">
              <a:xfrm>
                <a:off x="2683" y="1892"/>
                <a:ext cx="692" cy="465"/>
                <a:chOff x="3205" y="1909"/>
                <a:chExt cx="1939" cy="1213"/>
              </a:xfrm>
            </p:grpSpPr>
            <p:sp>
              <p:nvSpPr>
                <p:cNvPr id="432" name="Freeform 196"/>
                <p:cNvSpPr>
                  <a:spLocks/>
                </p:cNvSpPr>
                <p:nvPr/>
              </p:nvSpPr>
              <p:spPr bwMode="auto">
                <a:xfrm>
                  <a:off x="3205" y="2125"/>
                  <a:ext cx="619" cy="808"/>
                </a:xfrm>
                <a:custGeom>
                  <a:avLst/>
                  <a:gdLst/>
                  <a:ahLst/>
                  <a:cxnLst>
                    <a:cxn ang="0">
                      <a:pos x="0" y="283"/>
                    </a:cxn>
                    <a:cxn ang="0">
                      <a:pos x="112" y="283"/>
                    </a:cxn>
                    <a:cxn ang="0">
                      <a:pos x="163" y="550"/>
                    </a:cxn>
                    <a:cxn ang="0">
                      <a:pos x="284" y="550"/>
                    </a:cxn>
                    <a:cxn ang="0">
                      <a:pos x="353" y="808"/>
                    </a:cxn>
                    <a:cxn ang="0">
                      <a:pos x="447" y="808"/>
                    </a:cxn>
                    <a:cxn ang="0">
                      <a:pos x="507" y="0"/>
                    </a:cxn>
                    <a:cxn ang="0">
                      <a:pos x="619" y="0"/>
                    </a:cxn>
                  </a:cxnLst>
                  <a:rect l="0" t="0" r="r" b="b"/>
                  <a:pathLst>
                    <a:path w="619" h="808">
                      <a:moveTo>
                        <a:pt x="0" y="283"/>
                      </a:moveTo>
                      <a:lnTo>
                        <a:pt x="112" y="283"/>
                      </a:lnTo>
                      <a:lnTo>
                        <a:pt x="163" y="550"/>
                      </a:lnTo>
                      <a:lnTo>
                        <a:pt x="284" y="550"/>
                      </a:lnTo>
                      <a:lnTo>
                        <a:pt x="353" y="808"/>
                      </a:lnTo>
                      <a:lnTo>
                        <a:pt x="447" y="808"/>
                      </a:lnTo>
                      <a:lnTo>
                        <a:pt x="507" y="0"/>
                      </a:lnTo>
                      <a:lnTo>
                        <a:pt x="619" y="0"/>
                      </a:lnTo>
                    </a:path>
                  </a:pathLst>
                </a:custGeom>
                <a:noFill/>
                <a:ln w="28575" cmpd="sng">
                  <a:solidFill>
                    <a:srgbClr val="000000"/>
                  </a:solidFill>
                  <a:round/>
                  <a:headEnd type="none" w="sm" len="sm"/>
                  <a:tailEnd type="none" w="med" len="lg"/>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3" name="Freeform 197"/>
                <p:cNvSpPr>
                  <a:spLocks/>
                </p:cNvSpPr>
                <p:nvPr/>
              </p:nvSpPr>
              <p:spPr bwMode="auto">
                <a:xfrm>
                  <a:off x="3828" y="1909"/>
                  <a:ext cx="1316" cy="1213"/>
                </a:xfrm>
                <a:custGeom>
                  <a:avLst/>
                  <a:gdLst/>
                  <a:ahLst/>
                  <a:cxnLst>
                    <a:cxn ang="0">
                      <a:pos x="0" y="207"/>
                    </a:cxn>
                    <a:cxn ang="0">
                      <a:pos x="43" y="525"/>
                    </a:cxn>
                    <a:cxn ang="0">
                      <a:pos x="137" y="525"/>
                    </a:cxn>
                    <a:cxn ang="0">
                      <a:pos x="189" y="878"/>
                    </a:cxn>
                    <a:cxn ang="0">
                      <a:pos x="249" y="878"/>
                    </a:cxn>
                    <a:cxn ang="0">
                      <a:pos x="309" y="1213"/>
                    </a:cxn>
                    <a:cxn ang="0">
                      <a:pos x="378" y="1213"/>
                    </a:cxn>
                    <a:cxn ang="0">
                      <a:pos x="413" y="964"/>
                    </a:cxn>
                    <a:cxn ang="0">
                      <a:pos x="473" y="964"/>
                    </a:cxn>
                    <a:cxn ang="0">
                      <a:pos x="499" y="1093"/>
                    </a:cxn>
                    <a:cxn ang="0">
                      <a:pos x="611" y="1093"/>
                    </a:cxn>
                    <a:cxn ang="0">
                      <a:pos x="697" y="259"/>
                    </a:cxn>
                    <a:cxn ang="0">
                      <a:pos x="791" y="259"/>
                    </a:cxn>
                    <a:cxn ang="0">
                      <a:pos x="843" y="568"/>
                    </a:cxn>
                    <a:cxn ang="0">
                      <a:pos x="937" y="568"/>
                    </a:cxn>
                    <a:cxn ang="0">
                      <a:pos x="972" y="0"/>
                    </a:cxn>
                    <a:cxn ang="0">
                      <a:pos x="1075" y="0"/>
                    </a:cxn>
                    <a:cxn ang="0">
                      <a:pos x="1187" y="835"/>
                    </a:cxn>
                    <a:cxn ang="0">
                      <a:pos x="1316" y="835"/>
                    </a:cxn>
                  </a:cxnLst>
                  <a:rect l="0" t="0" r="r" b="b"/>
                  <a:pathLst>
                    <a:path w="1316" h="1213">
                      <a:moveTo>
                        <a:pt x="0" y="207"/>
                      </a:moveTo>
                      <a:lnTo>
                        <a:pt x="43" y="525"/>
                      </a:lnTo>
                      <a:lnTo>
                        <a:pt x="137" y="525"/>
                      </a:lnTo>
                      <a:lnTo>
                        <a:pt x="189" y="878"/>
                      </a:lnTo>
                      <a:lnTo>
                        <a:pt x="249" y="878"/>
                      </a:lnTo>
                      <a:lnTo>
                        <a:pt x="309" y="1213"/>
                      </a:lnTo>
                      <a:lnTo>
                        <a:pt x="378" y="1213"/>
                      </a:lnTo>
                      <a:lnTo>
                        <a:pt x="413" y="964"/>
                      </a:lnTo>
                      <a:lnTo>
                        <a:pt x="473" y="964"/>
                      </a:lnTo>
                      <a:lnTo>
                        <a:pt x="499" y="1093"/>
                      </a:lnTo>
                      <a:lnTo>
                        <a:pt x="611" y="1093"/>
                      </a:lnTo>
                      <a:lnTo>
                        <a:pt x="697" y="259"/>
                      </a:lnTo>
                      <a:lnTo>
                        <a:pt x="791" y="259"/>
                      </a:lnTo>
                      <a:lnTo>
                        <a:pt x="843" y="568"/>
                      </a:lnTo>
                      <a:lnTo>
                        <a:pt x="937" y="568"/>
                      </a:lnTo>
                      <a:lnTo>
                        <a:pt x="972" y="0"/>
                      </a:lnTo>
                      <a:lnTo>
                        <a:pt x="1075" y="0"/>
                      </a:lnTo>
                      <a:lnTo>
                        <a:pt x="1187" y="835"/>
                      </a:lnTo>
                      <a:lnTo>
                        <a:pt x="1316" y="835"/>
                      </a:lnTo>
                    </a:path>
                  </a:pathLst>
                </a:custGeom>
                <a:noFill/>
                <a:ln w="28575" cmpd="sng">
                  <a:solidFill>
                    <a:srgbClr val="000000"/>
                  </a:solidFill>
                  <a:round/>
                  <a:headEnd type="none" w="sm" len="sm"/>
                  <a:tailEnd type="none" w="med" len="lg"/>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426" name="Text Box 200"/>
              <p:cNvSpPr txBox="1">
                <a:spLocks noChangeArrowheads="1"/>
              </p:cNvSpPr>
              <p:nvPr/>
            </p:nvSpPr>
            <p:spPr bwMode="auto">
              <a:xfrm>
                <a:off x="2537" y="2447"/>
                <a:ext cx="1103" cy="154"/>
              </a:xfrm>
              <a:prstGeom prst="rect">
                <a:avLst/>
              </a:prstGeom>
              <a:noFill/>
              <a:ln w="9525">
                <a:noFill/>
                <a:miter lim="800000"/>
                <a:headEnd type="none" w="sm" len="sm"/>
                <a:tailEnd type="none" w="med" len="lg"/>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smtClean="0">
                    <a:ln>
                      <a:noFill/>
                    </a:ln>
                    <a:solidFill>
                      <a:sysClr val="windowText" lastClr="000000"/>
                    </a:solidFill>
                    <a:effectLst/>
                    <a:uLnTx/>
                    <a:uFillTx/>
                    <a:latin typeface="Times New Roman" pitchFamily="18" charset="0"/>
                  </a:rPr>
                  <a:t>Possible Cache Configurations</a:t>
                </a:r>
              </a:p>
            </p:txBody>
          </p:sp>
          <p:sp>
            <p:nvSpPr>
              <p:cNvPr id="427" name="Text Box 202"/>
              <p:cNvSpPr txBox="1">
                <a:spLocks noChangeArrowheads="1"/>
              </p:cNvSpPr>
              <p:nvPr/>
            </p:nvSpPr>
            <p:spPr bwMode="auto">
              <a:xfrm rot="-5400000">
                <a:off x="2400" y="2049"/>
                <a:ext cx="347" cy="154"/>
              </a:xfrm>
              <a:prstGeom prst="rect">
                <a:avLst/>
              </a:prstGeom>
              <a:noFill/>
              <a:ln w="9525">
                <a:noFill/>
                <a:miter lim="800000"/>
                <a:headEnd type="none" w="sm" len="sm"/>
                <a:tailEnd type="none" w="med" len="lg"/>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smtClean="0">
                    <a:ln>
                      <a:noFill/>
                    </a:ln>
                    <a:solidFill>
                      <a:sysClr val="windowText" lastClr="000000"/>
                    </a:solidFill>
                    <a:effectLst/>
                    <a:uLnTx/>
                    <a:uFillTx/>
                    <a:latin typeface="Times New Roman" pitchFamily="18" charset="0"/>
                  </a:rPr>
                  <a:t>Energy</a:t>
                </a:r>
              </a:p>
            </p:txBody>
          </p:sp>
          <p:sp>
            <p:nvSpPr>
              <p:cNvPr id="428" name="Line 203"/>
              <p:cNvSpPr>
                <a:spLocks noChangeShapeType="1"/>
              </p:cNvSpPr>
              <p:nvPr/>
            </p:nvSpPr>
            <p:spPr bwMode="auto">
              <a:xfrm>
                <a:off x="2668" y="1900"/>
                <a:ext cx="0" cy="532"/>
              </a:xfrm>
              <a:prstGeom prst="line">
                <a:avLst/>
              </a:prstGeom>
              <a:noFill/>
              <a:ln w="952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9" name="Line 204"/>
              <p:cNvSpPr>
                <a:spLocks noChangeShapeType="1"/>
              </p:cNvSpPr>
              <p:nvPr/>
            </p:nvSpPr>
            <p:spPr bwMode="auto">
              <a:xfrm>
                <a:off x="2668" y="2432"/>
                <a:ext cx="793" cy="0"/>
              </a:xfrm>
              <a:prstGeom prst="line">
                <a:avLst/>
              </a:prstGeom>
              <a:noFill/>
              <a:ln w="952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0" name="Oval 223"/>
              <p:cNvSpPr>
                <a:spLocks noChangeArrowheads="1"/>
              </p:cNvSpPr>
              <p:nvPr/>
            </p:nvSpPr>
            <p:spPr bwMode="auto">
              <a:xfrm>
                <a:off x="2973" y="2289"/>
                <a:ext cx="94" cy="108"/>
              </a:xfrm>
              <a:prstGeom prst="ellipse">
                <a:avLst/>
              </a:prstGeom>
              <a:noFill/>
              <a:ln w="28575">
                <a:solidFill>
                  <a:srgbClr val="FF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1" name="Text Box 226"/>
              <p:cNvSpPr txBox="1">
                <a:spLocks noChangeArrowheads="1"/>
              </p:cNvSpPr>
              <p:nvPr/>
            </p:nvSpPr>
            <p:spPr bwMode="auto">
              <a:xfrm>
                <a:off x="2605" y="1722"/>
                <a:ext cx="922" cy="173"/>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ysClr val="windowText" lastClr="000000"/>
                    </a:solidFill>
                    <a:effectLst/>
                    <a:uLnTx/>
                    <a:uFillTx/>
                  </a:rPr>
                  <a:t>Exhaustive method</a:t>
                </a:r>
              </a:p>
            </p:txBody>
          </p:sp>
        </p:grpSp>
        <p:grpSp>
          <p:nvGrpSpPr>
            <p:cNvPr id="412" name="Group 229"/>
            <p:cNvGrpSpPr>
              <a:grpSpLocks/>
            </p:cNvGrpSpPr>
            <p:nvPr/>
          </p:nvGrpSpPr>
          <p:grpSpPr bwMode="auto">
            <a:xfrm>
              <a:off x="3545" y="1724"/>
              <a:ext cx="1668" cy="880"/>
              <a:chOff x="3545" y="1724"/>
              <a:chExt cx="1668" cy="880"/>
            </a:xfrm>
          </p:grpSpPr>
          <p:sp>
            <p:nvSpPr>
              <p:cNvPr id="413" name="Text Box 208"/>
              <p:cNvSpPr txBox="1">
                <a:spLocks noChangeArrowheads="1"/>
              </p:cNvSpPr>
              <p:nvPr/>
            </p:nvSpPr>
            <p:spPr bwMode="auto">
              <a:xfrm>
                <a:off x="4110" y="2450"/>
                <a:ext cx="1103" cy="154"/>
              </a:xfrm>
              <a:prstGeom prst="rect">
                <a:avLst/>
              </a:prstGeom>
              <a:noFill/>
              <a:ln w="9525">
                <a:noFill/>
                <a:miter lim="800000"/>
                <a:headEnd type="none" w="sm" len="sm"/>
                <a:tailEnd type="none" w="med" len="lg"/>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smtClean="0">
                    <a:ln>
                      <a:noFill/>
                    </a:ln>
                    <a:solidFill>
                      <a:sysClr val="windowText" lastClr="000000"/>
                    </a:solidFill>
                    <a:effectLst/>
                    <a:uLnTx/>
                    <a:uFillTx/>
                    <a:latin typeface="Times New Roman" pitchFamily="18" charset="0"/>
                  </a:rPr>
                  <a:t>Possible Cache Configurations</a:t>
                </a:r>
              </a:p>
            </p:txBody>
          </p:sp>
          <p:sp>
            <p:nvSpPr>
              <p:cNvPr id="414" name="Text Box 209"/>
              <p:cNvSpPr txBox="1">
                <a:spLocks noChangeArrowheads="1"/>
              </p:cNvSpPr>
              <p:nvPr/>
            </p:nvSpPr>
            <p:spPr bwMode="auto">
              <a:xfrm rot="-5400000">
                <a:off x="3972" y="2060"/>
                <a:ext cx="347" cy="154"/>
              </a:xfrm>
              <a:prstGeom prst="rect">
                <a:avLst/>
              </a:prstGeom>
              <a:noFill/>
              <a:ln w="9525">
                <a:noFill/>
                <a:miter lim="800000"/>
                <a:headEnd type="none" w="sm" len="sm"/>
                <a:tailEnd type="none" w="med" len="lg"/>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smtClean="0">
                    <a:ln>
                      <a:noFill/>
                    </a:ln>
                    <a:solidFill>
                      <a:sysClr val="windowText" lastClr="000000"/>
                    </a:solidFill>
                    <a:effectLst/>
                    <a:uLnTx/>
                    <a:uFillTx/>
                    <a:latin typeface="Times New Roman" pitchFamily="18" charset="0"/>
                  </a:rPr>
                  <a:t>Energy</a:t>
                </a:r>
              </a:p>
            </p:txBody>
          </p:sp>
          <p:sp>
            <p:nvSpPr>
              <p:cNvPr id="415" name="Line 210"/>
              <p:cNvSpPr>
                <a:spLocks noChangeShapeType="1"/>
              </p:cNvSpPr>
              <p:nvPr/>
            </p:nvSpPr>
            <p:spPr bwMode="auto">
              <a:xfrm>
                <a:off x="4241" y="1903"/>
                <a:ext cx="0" cy="532"/>
              </a:xfrm>
              <a:prstGeom prst="line">
                <a:avLst/>
              </a:prstGeom>
              <a:noFill/>
              <a:ln w="952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6" name="Line 211"/>
              <p:cNvSpPr>
                <a:spLocks noChangeShapeType="1"/>
              </p:cNvSpPr>
              <p:nvPr/>
            </p:nvSpPr>
            <p:spPr bwMode="auto">
              <a:xfrm>
                <a:off x="4241" y="2435"/>
                <a:ext cx="793" cy="0"/>
              </a:xfrm>
              <a:prstGeom prst="line">
                <a:avLst/>
              </a:prstGeom>
              <a:noFill/>
              <a:ln w="952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7" name="AutoShape 213"/>
              <p:cNvSpPr>
                <a:spLocks noChangeArrowheads="1"/>
              </p:cNvSpPr>
              <p:nvPr/>
            </p:nvSpPr>
            <p:spPr bwMode="auto">
              <a:xfrm>
                <a:off x="3545" y="2082"/>
                <a:ext cx="468" cy="13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418" name="Group 218"/>
              <p:cNvGrpSpPr>
                <a:grpSpLocks/>
              </p:cNvGrpSpPr>
              <p:nvPr/>
            </p:nvGrpSpPr>
            <p:grpSpPr bwMode="auto">
              <a:xfrm>
                <a:off x="4246" y="1935"/>
                <a:ext cx="692" cy="465"/>
                <a:chOff x="3205" y="1909"/>
                <a:chExt cx="1939" cy="1213"/>
              </a:xfrm>
            </p:grpSpPr>
            <p:sp>
              <p:nvSpPr>
                <p:cNvPr id="423" name="Freeform 219"/>
                <p:cNvSpPr>
                  <a:spLocks/>
                </p:cNvSpPr>
                <p:nvPr/>
              </p:nvSpPr>
              <p:spPr bwMode="auto">
                <a:xfrm>
                  <a:off x="3205" y="2125"/>
                  <a:ext cx="619" cy="808"/>
                </a:xfrm>
                <a:custGeom>
                  <a:avLst/>
                  <a:gdLst/>
                  <a:ahLst/>
                  <a:cxnLst>
                    <a:cxn ang="0">
                      <a:pos x="0" y="283"/>
                    </a:cxn>
                    <a:cxn ang="0">
                      <a:pos x="112" y="283"/>
                    </a:cxn>
                    <a:cxn ang="0">
                      <a:pos x="163" y="550"/>
                    </a:cxn>
                    <a:cxn ang="0">
                      <a:pos x="284" y="550"/>
                    </a:cxn>
                    <a:cxn ang="0">
                      <a:pos x="353" y="808"/>
                    </a:cxn>
                    <a:cxn ang="0">
                      <a:pos x="447" y="808"/>
                    </a:cxn>
                    <a:cxn ang="0">
                      <a:pos x="507" y="0"/>
                    </a:cxn>
                    <a:cxn ang="0">
                      <a:pos x="619" y="0"/>
                    </a:cxn>
                  </a:cxnLst>
                  <a:rect l="0" t="0" r="r" b="b"/>
                  <a:pathLst>
                    <a:path w="619" h="808">
                      <a:moveTo>
                        <a:pt x="0" y="283"/>
                      </a:moveTo>
                      <a:lnTo>
                        <a:pt x="112" y="283"/>
                      </a:lnTo>
                      <a:lnTo>
                        <a:pt x="163" y="550"/>
                      </a:lnTo>
                      <a:lnTo>
                        <a:pt x="284" y="550"/>
                      </a:lnTo>
                      <a:lnTo>
                        <a:pt x="353" y="808"/>
                      </a:lnTo>
                      <a:lnTo>
                        <a:pt x="447" y="808"/>
                      </a:lnTo>
                      <a:lnTo>
                        <a:pt x="507" y="0"/>
                      </a:lnTo>
                      <a:lnTo>
                        <a:pt x="619" y="0"/>
                      </a:lnTo>
                    </a:path>
                  </a:pathLst>
                </a:custGeom>
                <a:noFill/>
                <a:ln w="28575" cmpd="sng">
                  <a:solidFill>
                    <a:srgbClr val="000000"/>
                  </a:solidFill>
                  <a:round/>
                  <a:headEnd type="none" w="sm" len="sm"/>
                  <a:tailEnd type="none" w="med" len="lg"/>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4" name="Freeform 220"/>
                <p:cNvSpPr>
                  <a:spLocks/>
                </p:cNvSpPr>
                <p:nvPr/>
              </p:nvSpPr>
              <p:spPr bwMode="auto">
                <a:xfrm>
                  <a:off x="3828" y="1909"/>
                  <a:ext cx="1316" cy="1213"/>
                </a:xfrm>
                <a:custGeom>
                  <a:avLst/>
                  <a:gdLst/>
                  <a:ahLst/>
                  <a:cxnLst>
                    <a:cxn ang="0">
                      <a:pos x="0" y="207"/>
                    </a:cxn>
                    <a:cxn ang="0">
                      <a:pos x="43" y="525"/>
                    </a:cxn>
                    <a:cxn ang="0">
                      <a:pos x="137" y="525"/>
                    </a:cxn>
                    <a:cxn ang="0">
                      <a:pos x="189" y="878"/>
                    </a:cxn>
                    <a:cxn ang="0">
                      <a:pos x="249" y="878"/>
                    </a:cxn>
                    <a:cxn ang="0">
                      <a:pos x="309" y="1213"/>
                    </a:cxn>
                    <a:cxn ang="0">
                      <a:pos x="378" y="1213"/>
                    </a:cxn>
                    <a:cxn ang="0">
                      <a:pos x="413" y="964"/>
                    </a:cxn>
                    <a:cxn ang="0">
                      <a:pos x="473" y="964"/>
                    </a:cxn>
                    <a:cxn ang="0">
                      <a:pos x="499" y="1093"/>
                    </a:cxn>
                    <a:cxn ang="0">
                      <a:pos x="611" y="1093"/>
                    </a:cxn>
                    <a:cxn ang="0">
                      <a:pos x="697" y="259"/>
                    </a:cxn>
                    <a:cxn ang="0">
                      <a:pos x="791" y="259"/>
                    </a:cxn>
                    <a:cxn ang="0">
                      <a:pos x="843" y="568"/>
                    </a:cxn>
                    <a:cxn ang="0">
                      <a:pos x="937" y="568"/>
                    </a:cxn>
                    <a:cxn ang="0">
                      <a:pos x="972" y="0"/>
                    </a:cxn>
                    <a:cxn ang="0">
                      <a:pos x="1075" y="0"/>
                    </a:cxn>
                    <a:cxn ang="0">
                      <a:pos x="1187" y="835"/>
                    </a:cxn>
                    <a:cxn ang="0">
                      <a:pos x="1316" y="835"/>
                    </a:cxn>
                  </a:cxnLst>
                  <a:rect l="0" t="0" r="r" b="b"/>
                  <a:pathLst>
                    <a:path w="1316" h="1213">
                      <a:moveTo>
                        <a:pt x="0" y="207"/>
                      </a:moveTo>
                      <a:lnTo>
                        <a:pt x="43" y="525"/>
                      </a:lnTo>
                      <a:lnTo>
                        <a:pt x="137" y="525"/>
                      </a:lnTo>
                      <a:lnTo>
                        <a:pt x="189" y="878"/>
                      </a:lnTo>
                      <a:lnTo>
                        <a:pt x="249" y="878"/>
                      </a:lnTo>
                      <a:lnTo>
                        <a:pt x="309" y="1213"/>
                      </a:lnTo>
                      <a:lnTo>
                        <a:pt x="378" y="1213"/>
                      </a:lnTo>
                      <a:lnTo>
                        <a:pt x="413" y="964"/>
                      </a:lnTo>
                      <a:lnTo>
                        <a:pt x="473" y="964"/>
                      </a:lnTo>
                      <a:lnTo>
                        <a:pt x="499" y="1093"/>
                      </a:lnTo>
                      <a:lnTo>
                        <a:pt x="611" y="1093"/>
                      </a:lnTo>
                      <a:lnTo>
                        <a:pt x="697" y="259"/>
                      </a:lnTo>
                      <a:lnTo>
                        <a:pt x="791" y="259"/>
                      </a:lnTo>
                      <a:lnTo>
                        <a:pt x="843" y="568"/>
                      </a:lnTo>
                      <a:lnTo>
                        <a:pt x="937" y="568"/>
                      </a:lnTo>
                      <a:lnTo>
                        <a:pt x="972" y="0"/>
                      </a:lnTo>
                      <a:lnTo>
                        <a:pt x="1075" y="0"/>
                      </a:lnTo>
                      <a:lnTo>
                        <a:pt x="1187" y="835"/>
                      </a:lnTo>
                      <a:lnTo>
                        <a:pt x="1316" y="835"/>
                      </a:lnTo>
                    </a:path>
                  </a:pathLst>
                </a:custGeom>
                <a:noFill/>
                <a:ln w="28575" cmpd="sng">
                  <a:solidFill>
                    <a:srgbClr val="000000"/>
                  </a:solidFill>
                  <a:round/>
                  <a:headEnd type="none" w="sm" len="sm"/>
                  <a:tailEnd type="none" w="med" len="lg"/>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419" name="Rectangle 221"/>
              <p:cNvSpPr>
                <a:spLocks noChangeArrowheads="1"/>
              </p:cNvSpPr>
              <p:nvPr/>
            </p:nvSpPr>
            <p:spPr bwMode="auto">
              <a:xfrm>
                <a:off x="4474" y="1728"/>
                <a:ext cx="552" cy="640"/>
              </a:xfrm>
              <a:prstGeom prst="rect">
                <a:avLst/>
              </a:prstGeom>
              <a:no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0" name="Rectangle 222"/>
              <p:cNvSpPr>
                <a:spLocks noChangeArrowheads="1"/>
              </p:cNvSpPr>
              <p:nvPr/>
            </p:nvSpPr>
            <p:spPr bwMode="auto">
              <a:xfrm>
                <a:off x="4464" y="1812"/>
                <a:ext cx="556" cy="596"/>
              </a:xfrm>
              <a:prstGeom prst="rect">
                <a:avLst/>
              </a:prstGeom>
              <a:solidFill>
                <a:srgbClr val="FFFFFF"/>
              </a:solidFill>
              <a:ln w="9525">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1" name="Oval 224"/>
              <p:cNvSpPr>
                <a:spLocks noChangeArrowheads="1"/>
              </p:cNvSpPr>
              <p:nvPr/>
            </p:nvSpPr>
            <p:spPr bwMode="auto">
              <a:xfrm>
                <a:off x="4344" y="2278"/>
                <a:ext cx="94" cy="108"/>
              </a:xfrm>
              <a:prstGeom prst="ellipse">
                <a:avLst/>
              </a:prstGeom>
              <a:noFill/>
              <a:ln w="28575">
                <a:solidFill>
                  <a:srgbClr val="FF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2" name="Text Box 227"/>
              <p:cNvSpPr txBox="1">
                <a:spLocks noChangeArrowheads="1"/>
              </p:cNvSpPr>
              <p:nvPr/>
            </p:nvSpPr>
            <p:spPr bwMode="auto">
              <a:xfrm>
                <a:off x="4252" y="1724"/>
                <a:ext cx="835" cy="173"/>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ysClr val="windowText" lastClr="000000"/>
                    </a:solidFill>
                    <a:effectLst/>
                    <a:uLnTx/>
                    <a:uFillTx/>
                  </a:rPr>
                  <a:t>Heuristic method</a:t>
                </a:r>
              </a:p>
            </p:txBody>
          </p:sp>
        </p:grpSp>
      </p:grpSp>
      <p:sp>
        <p:nvSpPr>
          <p:cNvPr id="434" name="AutoShape 230"/>
          <p:cNvSpPr>
            <a:spLocks noChangeArrowheads="1"/>
          </p:cNvSpPr>
          <p:nvPr/>
        </p:nvSpPr>
        <p:spPr bwMode="auto">
          <a:xfrm>
            <a:off x="1310820" y="3073639"/>
            <a:ext cx="196850" cy="157162"/>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5" name="AutoShape 231"/>
          <p:cNvSpPr>
            <a:spLocks noChangeArrowheads="1"/>
          </p:cNvSpPr>
          <p:nvPr/>
        </p:nvSpPr>
        <p:spPr bwMode="auto">
          <a:xfrm>
            <a:off x="877433" y="3148251"/>
            <a:ext cx="196850" cy="157163"/>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6" name="AutoShape 232"/>
          <p:cNvSpPr>
            <a:spLocks noChangeArrowheads="1"/>
          </p:cNvSpPr>
          <p:nvPr/>
        </p:nvSpPr>
        <p:spPr bwMode="auto">
          <a:xfrm>
            <a:off x="1147308" y="3457814"/>
            <a:ext cx="196850" cy="157162"/>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7" name="AutoShape 233"/>
          <p:cNvSpPr>
            <a:spLocks noChangeArrowheads="1"/>
          </p:cNvSpPr>
          <p:nvPr/>
        </p:nvSpPr>
        <p:spPr bwMode="auto">
          <a:xfrm>
            <a:off x="1510845" y="3345101"/>
            <a:ext cx="196850" cy="157163"/>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8" name="AutoShape 234"/>
          <p:cNvSpPr>
            <a:spLocks noChangeArrowheads="1"/>
          </p:cNvSpPr>
          <p:nvPr/>
        </p:nvSpPr>
        <p:spPr bwMode="auto">
          <a:xfrm>
            <a:off x="1436233" y="2802176"/>
            <a:ext cx="196850" cy="157163"/>
          </a:xfrm>
          <a:prstGeom prst="irregularSeal2">
            <a:avLst/>
          </a:prstGeom>
          <a:solidFill>
            <a:srgbClr val="FF0000"/>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nvGrpSpPr>
          <p:cNvPr id="439" name="Group 307"/>
          <p:cNvGrpSpPr>
            <a:grpSpLocks/>
          </p:cNvGrpSpPr>
          <p:nvPr/>
        </p:nvGrpSpPr>
        <p:grpSpPr bwMode="auto">
          <a:xfrm>
            <a:off x="4047670" y="3813414"/>
            <a:ext cx="4292600" cy="2012950"/>
            <a:chOff x="2504" y="2777"/>
            <a:chExt cx="2704" cy="1268"/>
          </a:xfrm>
        </p:grpSpPr>
        <p:grpSp>
          <p:nvGrpSpPr>
            <p:cNvPr id="440" name="Group 297"/>
            <p:cNvGrpSpPr>
              <a:grpSpLocks/>
            </p:cNvGrpSpPr>
            <p:nvPr/>
          </p:nvGrpSpPr>
          <p:grpSpPr bwMode="auto">
            <a:xfrm>
              <a:off x="2504" y="2777"/>
              <a:ext cx="2246" cy="1261"/>
              <a:chOff x="2504" y="2777"/>
              <a:chExt cx="2246" cy="1261"/>
            </a:xfrm>
          </p:grpSpPr>
          <p:sp>
            <p:nvSpPr>
              <p:cNvPr id="453" name="Text Box 235"/>
              <p:cNvSpPr txBox="1">
                <a:spLocks noChangeArrowheads="1"/>
              </p:cNvSpPr>
              <p:nvPr/>
            </p:nvSpPr>
            <p:spPr bwMode="auto">
              <a:xfrm>
                <a:off x="2856" y="2777"/>
                <a:ext cx="1894" cy="194"/>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Reduces tuning energy overhead</a:t>
                </a:r>
              </a:p>
            </p:txBody>
          </p:sp>
          <p:grpSp>
            <p:nvGrpSpPr>
              <p:cNvPr id="454" name="Group 296"/>
              <p:cNvGrpSpPr>
                <a:grpSpLocks/>
              </p:cNvGrpSpPr>
              <p:nvPr/>
            </p:nvGrpSpPr>
            <p:grpSpPr bwMode="auto">
              <a:xfrm>
                <a:off x="2504" y="3063"/>
                <a:ext cx="1030" cy="975"/>
                <a:chOff x="2504" y="3063"/>
                <a:chExt cx="1030" cy="975"/>
              </a:xfrm>
            </p:grpSpPr>
            <p:sp>
              <p:nvSpPr>
                <p:cNvPr id="455" name="Text Box 260"/>
                <p:cNvSpPr txBox="1">
                  <a:spLocks noChangeArrowheads="1"/>
                </p:cNvSpPr>
                <p:nvPr/>
              </p:nvSpPr>
              <p:spPr bwMode="auto">
                <a:xfrm>
                  <a:off x="2524" y="3788"/>
                  <a:ext cx="400" cy="250"/>
                </a:xfrm>
                <a:prstGeom prst="rect">
                  <a:avLst/>
                </a:prstGeom>
                <a:noFill/>
                <a:ln w="9525">
                  <a:noFill/>
                  <a:miter lim="800000"/>
                  <a:headEnd type="none" w="sm" len="sm"/>
                  <a:tailEnd type="none" w="med" len="lg"/>
                </a:ln>
                <a:effectLst/>
              </p:spPr>
              <p:txBody>
                <a:bodyPr>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smtClean="0">
                      <a:ln>
                        <a:noFill/>
                      </a:ln>
                      <a:solidFill>
                        <a:sysClr val="windowText" lastClr="000000"/>
                      </a:solidFill>
                      <a:effectLst/>
                      <a:uLnTx/>
                      <a:uFillTx/>
                      <a:latin typeface="Times New Roman" pitchFamily="18" charset="0"/>
                    </a:rPr>
                    <a:t>System Startup</a:t>
                  </a:r>
                </a:p>
              </p:txBody>
            </p:sp>
            <p:sp>
              <p:nvSpPr>
                <p:cNvPr id="456" name="Text Box 261"/>
                <p:cNvSpPr txBox="1">
                  <a:spLocks noChangeArrowheads="1"/>
                </p:cNvSpPr>
                <p:nvPr/>
              </p:nvSpPr>
              <p:spPr bwMode="auto">
                <a:xfrm rot="-5400000">
                  <a:off x="2407" y="3390"/>
                  <a:ext cx="347" cy="154"/>
                </a:xfrm>
                <a:prstGeom prst="rect">
                  <a:avLst/>
                </a:prstGeom>
                <a:noFill/>
                <a:ln w="9525">
                  <a:noFill/>
                  <a:miter lim="800000"/>
                  <a:headEnd type="none" w="sm" len="sm"/>
                  <a:tailEnd type="none" w="med" len="lg"/>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smtClean="0">
                      <a:ln>
                        <a:noFill/>
                      </a:ln>
                      <a:solidFill>
                        <a:sysClr val="windowText" lastClr="000000"/>
                      </a:solidFill>
                      <a:effectLst/>
                      <a:uLnTx/>
                      <a:uFillTx/>
                      <a:latin typeface="Times New Roman" pitchFamily="18" charset="0"/>
                    </a:rPr>
                    <a:t>Energy</a:t>
                  </a:r>
                </a:p>
              </p:txBody>
            </p:sp>
            <p:sp>
              <p:nvSpPr>
                <p:cNvPr id="457" name="Line 262"/>
                <p:cNvSpPr>
                  <a:spLocks noChangeShapeType="1"/>
                </p:cNvSpPr>
                <p:nvPr/>
              </p:nvSpPr>
              <p:spPr bwMode="auto">
                <a:xfrm>
                  <a:off x="2675" y="3241"/>
                  <a:ext cx="0" cy="532"/>
                </a:xfrm>
                <a:prstGeom prst="line">
                  <a:avLst/>
                </a:prstGeom>
                <a:noFill/>
                <a:ln w="952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8" name="Line 263"/>
                <p:cNvSpPr>
                  <a:spLocks noChangeShapeType="1"/>
                </p:cNvSpPr>
                <p:nvPr/>
              </p:nvSpPr>
              <p:spPr bwMode="auto">
                <a:xfrm>
                  <a:off x="2675" y="3773"/>
                  <a:ext cx="793" cy="0"/>
                </a:xfrm>
                <a:prstGeom prst="line">
                  <a:avLst/>
                </a:prstGeom>
                <a:noFill/>
                <a:ln w="952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9" name="Text Box 265"/>
                <p:cNvSpPr txBox="1">
                  <a:spLocks noChangeArrowheads="1"/>
                </p:cNvSpPr>
                <p:nvPr/>
              </p:nvSpPr>
              <p:spPr bwMode="auto">
                <a:xfrm>
                  <a:off x="2612" y="3063"/>
                  <a:ext cx="922" cy="173"/>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ysClr val="windowText" lastClr="000000"/>
                      </a:solidFill>
                      <a:effectLst/>
                      <a:uLnTx/>
                      <a:uFillTx/>
                    </a:rPr>
                    <a:t>Exhaustive method</a:t>
                  </a:r>
                </a:p>
              </p:txBody>
            </p:sp>
            <p:grpSp>
              <p:nvGrpSpPr>
                <p:cNvPr id="460" name="Group 271"/>
                <p:cNvGrpSpPr>
                  <a:grpSpLocks/>
                </p:cNvGrpSpPr>
                <p:nvPr/>
              </p:nvGrpSpPr>
              <p:grpSpPr bwMode="auto">
                <a:xfrm>
                  <a:off x="2678" y="3323"/>
                  <a:ext cx="803" cy="355"/>
                  <a:chOff x="2678" y="3323"/>
                  <a:chExt cx="803" cy="355"/>
                </a:xfrm>
              </p:grpSpPr>
              <p:sp>
                <p:nvSpPr>
                  <p:cNvPr id="461" name="Line 266"/>
                  <p:cNvSpPr>
                    <a:spLocks noChangeShapeType="1"/>
                  </p:cNvSpPr>
                  <p:nvPr/>
                </p:nvSpPr>
                <p:spPr bwMode="auto">
                  <a:xfrm>
                    <a:off x="2678" y="3495"/>
                    <a:ext cx="69" cy="0"/>
                  </a:xfrm>
                  <a:prstGeom prst="line">
                    <a:avLst/>
                  </a:prstGeom>
                  <a:noFill/>
                  <a:ln w="2857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2" name="Line 267"/>
                  <p:cNvSpPr>
                    <a:spLocks noChangeShapeType="1"/>
                  </p:cNvSpPr>
                  <p:nvPr/>
                </p:nvSpPr>
                <p:spPr bwMode="auto">
                  <a:xfrm flipV="1">
                    <a:off x="2752" y="3323"/>
                    <a:ext cx="0" cy="172"/>
                  </a:xfrm>
                  <a:prstGeom prst="line">
                    <a:avLst/>
                  </a:prstGeom>
                  <a:noFill/>
                  <a:ln w="2857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3" name="Line 268"/>
                  <p:cNvSpPr>
                    <a:spLocks noChangeShapeType="1"/>
                  </p:cNvSpPr>
                  <p:nvPr/>
                </p:nvSpPr>
                <p:spPr bwMode="auto">
                  <a:xfrm>
                    <a:off x="2752" y="3328"/>
                    <a:ext cx="418" cy="0"/>
                  </a:xfrm>
                  <a:prstGeom prst="line">
                    <a:avLst/>
                  </a:prstGeom>
                  <a:noFill/>
                  <a:ln w="2857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4" name="Line 269"/>
                  <p:cNvSpPr>
                    <a:spLocks noChangeShapeType="1"/>
                  </p:cNvSpPr>
                  <p:nvPr/>
                </p:nvSpPr>
                <p:spPr bwMode="auto">
                  <a:xfrm>
                    <a:off x="3180" y="3328"/>
                    <a:ext cx="0" cy="350"/>
                  </a:xfrm>
                  <a:prstGeom prst="line">
                    <a:avLst/>
                  </a:prstGeom>
                  <a:noFill/>
                  <a:ln w="2857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5" name="Line 270"/>
                  <p:cNvSpPr>
                    <a:spLocks noChangeShapeType="1"/>
                  </p:cNvSpPr>
                  <p:nvPr/>
                </p:nvSpPr>
                <p:spPr bwMode="auto">
                  <a:xfrm>
                    <a:off x="3185" y="3678"/>
                    <a:ext cx="296" cy="0"/>
                  </a:xfrm>
                  <a:prstGeom prst="line">
                    <a:avLst/>
                  </a:prstGeom>
                  <a:noFill/>
                  <a:ln w="2857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grpSp>
        </p:grpSp>
        <p:grpSp>
          <p:nvGrpSpPr>
            <p:cNvPr id="441" name="Group 301"/>
            <p:cNvGrpSpPr>
              <a:grpSpLocks/>
            </p:cNvGrpSpPr>
            <p:nvPr/>
          </p:nvGrpSpPr>
          <p:grpSpPr bwMode="auto">
            <a:xfrm>
              <a:off x="3601" y="3070"/>
              <a:ext cx="1607" cy="975"/>
              <a:chOff x="3601" y="3070"/>
              <a:chExt cx="1607" cy="975"/>
            </a:xfrm>
          </p:grpSpPr>
          <p:sp>
            <p:nvSpPr>
              <p:cNvPr id="442" name="AutoShape 277"/>
              <p:cNvSpPr>
                <a:spLocks noChangeArrowheads="1"/>
              </p:cNvSpPr>
              <p:nvPr/>
            </p:nvSpPr>
            <p:spPr bwMode="auto">
              <a:xfrm>
                <a:off x="3601" y="3340"/>
                <a:ext cx="468" cy="13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E4A8"/>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3" name="Text Box 285"/>
              <p:cNvSpPr txBox="1">
                <a:spLocks noChangeArrowheads="1"/>
              </p:cNvSpPr>
              <p:nvPr/>
            </p:nvSpPr>
            <p:spPr bwMode="auto">
              <a:xfrm>
                <a:off x="4264" y="3795"/>
                <a:ext cx="400" cy="250"/>
              </a:xfrm>
              <a:prstGeom prst="rect">
                <a:avLst/>
              </a:prstGeom>
              <a:noFill/>
              <a:ln w="9525">
                <a:noFill/>
                <a:miter lim="800000"/>
                <a:headEnd type="none" w="sm" len="sm"/>
                <a:tailEnd type="none" w="med" len="lg"/>
              </a:ln>
              <a:effectLst/>
            </p:spPr>
            <p:txBody>
              <a:bodyPr>
                <a:spAutoFit/>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smtClean="0">
                    <a:ln>
                      <a:noFill/>
                    </a:ln>
                    <a:solidFill>
                      <a:sysClr val="windowText" lastClr="000000"/>
                    </a:solidFill>
                    <a:effectLst/>
                    <a:uLnTx/>
                    <a:uFillTx/>
                    <a:latin typeface="Times New Roman" pitchFamily="18" charset="0"/>
                  </a:rPr>
                  <a:t>System Startup</a:t>
                </a:r>
              </a:p>
            </p:txBody>
          </p:sp>
          <p:sp>
            <p:nvSpPr>
              <p:cNvPr id="444" name="Text Box 286"/>
              <p:cNvSpPr txBox="1">
                <a:spLocks noChangeArrowheads="1"/>
              </p:cNvSpPr>
              <p:nvPr/>
            </p:nvSpPr>
            <p:spPr bwMode="auto">
              <a:xfrm rot="-5400000">
                <a:off x="4146" y="3405"/>
                <a:ext cx="347" cy="154"/>
              </a:xfrm>
              <a:prstGeom prst="rect">
                <a:avLst/>
              </a:prstGeom>
              <a:noFill/>
              <a:ln w="9525">
                <a:noFill/>
                <a:miter lim="800000"/>
                <a:headEnd type="none" w="sm" len="sm"/>
                <a:tailEnd type="none" w="med" len="lg"/>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smtClean="0">
                    <a:ln>
                      <a:noFill/>
                    </a:ln>
                    <a:solidFill>
                      <a:sysClr val="windowText" lastClr="000000"/>
                    </a:solidFill>
                    <a:effectLst/>
                    <a:uLnTx/>
                    <a:uFillTx/>
                    <a:latin typeface="Times New Roman" pitchFamily="18" charset="0"/>
                  </a:rPr>
                  <a:t>Energy</a:t>
                </a:r>
              </a:p>
            </p:txBody>
          </p:sp>
          <p:sp>
            <p:nvSpPr>
              <p:cNvPr id="445" name="Line 287"/>
              <p:cNvSpPr>
                <a:spLocks noChangeShapeType="1"/>
              </p:cNvSpPr>
              <p:nvPr/>
            </p:nvSpPr>
            <p:spPr bwMode="auto">
              <a:xfrm>
                <a:off x="4415" y="3248"/>
                <a:ext cx="0" cy="532"/>
              </a:xfrm>
              <a:prstGeom prst="line">
                <a:avLst/>
              </a:prstGeom>
              <a:noFill/>
              <a:ln w="952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6" name="Line 288"/>
              <p:cNvSpPr>
                <a:spLocks noChangeShapeType="1"/>
              </p:cNvSpPr>
              <p:nvPr/>
            </p:nvSpPr>
            <p:spPr bwMode="auto">
              <a:xfrm>
                <a:off x="4415" y="3780"/>
                <a:ext cx="793" cy="0"/>
              </a:xfrm>
              <a:prstGeom prst="line">
                <a:avLst/>
              </a:prstGeom>
              <a:noFill/>
              <a:ln w="952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7" name="Text Box 289"/>
              <p:cNvSpPr txBox="1">
                <a:spLocks noChangeArrowheads="1"/>
              </p:cNvSpPr>
              <p:nvPr/>
            </p:nvSpPr>
            <p:spPr bwMode="auto">
              <a:xfrm>
                <a:off x="4352" y="3070"/>
                <a:ext cx="835" cy="173"/>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ysClr val="windowText" lastClr="000000"/>
                    </a:solidFill>
                    <a:effectLst/>
                    <a:uLnTx/>
                    <a:uFillTx/>
                  </a:rPr>
                  <a:t>Heuristic method</a:t>
                </a:r>
              </a:p>
            </p:txBody>
          </p:sp>
          <p:sp>
            <p:nvSpPr>
              <p:cNvPr id="448" name="Line 291"/>
              <p:cNvSpPr>
                <a:spLocks noChangeShapeType="1"/>
              </p:cNvSpPr>
              <p:nvPr/>
            </p:nvSpPr>
            <p:spPr bwMode="auto">
              <a:xfrm>
                <a:off x="4418" y="3502"/>
                <a:ext cx="69" cy="0"/>
              </a:xfrm>
              <a:prstGeom prst="line">
                <a:avLst/>
              </a:prstGeom>
              <a:noFill/>
              <a:ln w="2857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9" name="Line 292"/>
              <p:cNvSpPr>
                <a:spLocks noChangeShapeType="1"/>
              </p:cNvSpPr>
              <p:nvPr/>
            </p:nvSpPr>
            <p:spPr bwMode="auto">
              <a:xfrm flipV="1">
                <a:off x="4492" y="3330"/>
                <a:ext cx="0" cy="172"/>
              </a:xfrm>
              <a:prstGeom prst="line">
                <a:avLst/>
              </a:prstGeom>
              <a:noFill/>
              <a:ln w="2857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0" name="Line 293"/>
              <p:cNvSpPr>
                <a:spLocks noChangeShapeType="1"/>
              </p:cNvSpPr>
              <p:nvPr/>
            </p:nvSpPr>
            <p:spPr bwMode="auto">
              <a:xfrm>
                <a:off x="4492" y="3335"/>
                <a:ext cx="113" cy="0"/>
              </a:xfrm>
              <a:prstGeom prst="line">
                <a:avLst/>
              </a:prstGeom>
              <a:noFill/>
              <a:ln w="2857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1" name="Line 294"/>
              <p:cNvSpPr>
                <a:spLocks noChangeShapeType="1"/>
              </p:cNvSpPr>
              <p:nvPr/>
            </p:nvSpPr>
            <p:spPr bwMode="auto">
              <a:xfrm>
                <a:off x="4615" y="3335"/>
                <a:ext cx="0" cy="306"/>
              </a:xfrm>
              <a:prstGeom prst="line">
                <a:avLst/>
              </a:prstGeom>
              <a:noFill/>
              <a:ln w="2857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2" name="Line 295"/>
              <p:cNvSpPr>
                <a:spLocks noChangeShapeType="1"/>
              </p:cNvSpPr>
              <p:nvPr/>
            </p:nvSpPr>
            <p:spPr bwMode="auto">
              <a:xfrm>
                <a:off x="4620" y="3650"/>
                <a:ext cx="296" cy="0"/>
              </a:xfrm>
              <a:prstGeom prst="line">
                <a:avLst/>
              </a:prstGeom>
              <a:noFill/>
              <a:ln w="28575">
                <a:solidFill>
                  <a:srgbClr val="000000"/>
                </a:solidFill>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grpSp>
      <p:grpSp>
        <p:nvGrpSpPr>
          <p:cNvPr id="466" name="Group 300"/>
          <p:cNvGrpSpPr>
            <a:grpSpLocks/>
          </p:cNvGrpSpPr>
          <p:nvPr/>
        </p:nvGrpSpPr>
        <p:grpSpPr bwMode="auto">
          <a:xfrm>
            <a:off x="4304845" y="3148251"/>
            <a:ext cx="4013200" cy="2105025"/>
            <a:chOff x="2666" y="2358"/>
            <a:chExt cx="2528" cy="1326"/>
          </a:xfrm>
        </p:grpSpPr>
        <p:sp>
          <p:nvSpPr>
            <p:cNvPr id="467" name="Line 225"/>
            <p:cNvSpPr>
              <a:spLocks noChangeShapeType="1"/>
            </p:cNvSpPr>
            <p:nvPr/>
          </p:nvSpPr>
          <p:spPr bwMode="auto">
            <a:xfrm>
              <a:off x="2673" y="2358"/>
              <a:ext cx="2521" cy="0"/>
            </a:xfrm>
            <a:prstGeom prst="line">
              <a:avLst/>
            </a:prstGeom>
            <a:noFill/>
            <a:ln w="19050">
              <a:solidFill>
                <a:srgbClr val="6600CC"/>
              </a:solidFill>
              <a:prstDash val="dash"/>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8" name="Line 299"/>
            <p:cNvSpPr>
              <a:spLocks noChangeShapeType="1"/>
            </p:cNvSpPr>
            <p:nvPr/>
          </p:nvSpPr>
          <p:spPr bwMode="auto">
            <a:xfrm>
              <a:off x="2666" y="3684"/>
              <a:ext cx="2521" cy="0"/>
            </a:xfrm>
            <a:prstGeom prst="line">
              <a:avLst/>
            </a:prstGeom>
            <a:noFill/>
            <a:ln w="19050">
              <a:solidFill>
                <a:srgbClr val="6600CC"/>
              </a:solidFill>
              <a:prstDash val="dash"/>
              <a:miter lim="800000"/>
              <a:headEnd/>
              <a:tailEn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469" name="Text Box 302"/>
          <p:cNvSpPr txBox="1">
            <a:spLocks noChangeArrowheads="1"/>
          </p:cNvSpPr>
          <p:nvPr/>
        </p:nvSpPr>
        <p:spPr bwMode="auto">
          <a:xfrm>
            <a:off x="167820" y="4532551"/>
            <a:ext cx="3552825" cy="1477328"/>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FF0000"/>
                </a:solidFill>
                <a:effectLst/>
                <a:uLnTx/>
                <a:uFillTx/>
              </a:rPr>
              <a:t>Cache tuning heuristics have been developed for single-core systems to reduce the exploration and tuning overhead</a:t>
            </a:r>
          </a:p>
        </p:txBody>
      </p:sp>
      <p:grpSp>
        <p:nvGrpSpPr>
          <p:cNvPr id="470" name="Group 305"/>
          <p:cNvGrpSpPr>
            <a:grpSpLocks/>
          </p:cNvGrpSpPr>
          <p:nvPr/>
        </p:nvGrpSpPr>
        <p:grpSpPr bwMode="auto">
          <a:xfrm>
            <a:off x="7198858" y="2692639"/>
            <a:ext cx="1241425" cy="2470150"/>
            <a:chOff x="4489" y="2071"/>
            <a:chExt cx="782" cy="1556"/>
          </a:xfrm>
        </p:grpSpPr>
        <p:sp>
          <p:nvSpPr>
            <p:cNvPr id="471" name="Line 303"/>
            <p:cNvSpPr>
              <a:spLocks noChangeShapeType="1"/>
            </p:cNvSpPr>
            <p:nvPr/>
          </p:nvSpPr>
          <p:spPr bwMode="auto">
            <a:xfrm flipV="1">
              <a:off x="4489" y="2071"/>
              <a:ext cx="373" cy="222"/>
            </a:xfrm>
            <a:prstGeom prst="line">
              <a:avLst/>
            </a:prstGeom>
            <a:noFill/>
            <a:ln w="28575">
              <a:solidFill>
                <a:srgbClr val="FF0000"/>
              </a:solidFill>
              <a:miter lim="800000"/>
              <a:headEnd type="stealth" w="med" len="me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72" name="Line 304"/>
            <p:cNvSpPr>
              <a:spLocks noChangeShapeType="1"/>
            </p:cNvSpPr>
            <p:nvPr/>
          </p:nvSpPr>
          <p:spPr bwMode="auto">
            <a:xfrm flipV="1">
              <a:off x="4969" y="3378"/>
              <a:ext cx="302" cy="249"/>
            </a:xfrm>
            <a:prstGeom prst="line">
              <a:avLst/>
            </a:prstGeom>
            <a:noFill/>
            <a:ln w="28575">
              <a:solidFill>
                <a:srgbClr val="FF0000"/>
              </a:solidFill>
              <a:miter lim="800000"/>
              <a:headEnd type="stealth" w="med" len="me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403"/>
                                        </p:tgtEl>
                                        <p:attrNameLst>
                                          <p:attrName>style.visibility</p:attrName>
                                        </p:attrNameLst>
                                      </p:cBhvr>
                                      <p:to>
                                        <p:strVal val="visible"/>
                                      </p:to>
                                    </p:set>
                                    <p:anim calcmode="lin" valueType="num">
                                      <p:cBhvr>
                                        <p:cTn id="7" dur="500" fill="hold"/>
                                        <p:tgtEl>
                                          <p:spTgt spid="403"/>
                                        </p:tgtEl>
                                        <p:attrNameLst>
                                          <p:attrName>ppt_w</p:attrName>
                                        </p:attrNameLst>
                                      </p:cBhvr>
                                      <p:tavLst>
                                        <p:tav tm="0">
                                          <p:val>
                                            <p:strVal val="4*#ppt_w"/>
                                          </p:val>
                                        </p:tav>
                                        <p:tav tm="100000">
                                          <p:val>
                                            <p:strVal val="#ppt_w"/>
                                          </p:val>
                                        </p:tav>
                                      </p:tavLst>
                                    </p:anim>
                                    <p:anim calcmode="lin" valueType="num">
                                      <p:cBhvr>
                                        <p:cTn id="8" dur="500" fill="hold"/>
                                        <p:tgtEl>
                                          <p:spTgt spid="403"/>
                                        </p:tgtEl>
                                        <p:attrNameLst>
                                          <p:attrName>ppt_h</p:attrName>
                                        </p:attrNameLst>
                                      </p:cBhvr>
                                      <p:tavLst>
                                        <p:tav tm="0">
                                          <p:val>
                                            <p:strVal val="4*#ppt_h"/>
                                          </p:val>
                                        </p:tav>
                                        <p:tav tm="100000">
                                          <p:val>
                                            <p:strVal val="#ppt_h"/>
                                          </p:val>
                                        </p:tav>
                                      </p:tavLst>
                                    </p:anim>
                                  </p:childTnLst>
                                </p:cTn>
                              </p:par>
                            </p:childTnLst>
                          </p:cTn>
                        </p:par>
                        <p:par>
                          <p:cTn id="9" fill="hold">
                            <p:stCondLst>
                              <p:cond delay="500"/>
                            </p:stCondLst>
                            <p:childTnLst>
                              <p:par>
                                <p:cTn id="10" presetID="23" presetClass="entr" presetSubtype="32" fill="hold" grpId="0" nodeType="afterEffect">
                                  <p:stCondLst>
                                    <p:cond delay="500"/>
                                  </p:stCondLst>
                                  <p:childTnLst>
                                    <p:set>
                                      <p:cBhvr>
                                        <p:cTn id="11" dur="1" fill="hold">
                                          <p:stCondLst>
                                            <p:cond delay="0"/>
                                          </p:stCondLst>
                                        </p:cTn>
                                        <p:tgtEl>
                                          <p:spTgt spid="434"/>
                                        </p:tgtEl>
                                        <p:attrNameLst>
                                          <p:attrName>style.visibility</p:attrName>
                                        </p:attrNameLst>
                                      </p:cBhvr>
                                      <p:to>
                                        <p:strVal val="visible"/>
                                      </p:to>
                                    </p:set>
                                    <p:anim calcmode="lin" valueType="num">
                                      <p:cBhvr>
                                        <p:cTn id="12" dur="500" fill="hold"/>
                                        <p:tgtEl>
                                          <p:spTgt spid="434"/>
                                        </p:tgtEl>
                                        <p:attrNameLst>
                                          <p:attrName>ppt_w</p:attrName>
                                        </p:attrNameLst>
                                      </p:cBhvr>
                                      <p:tavLst>
                                        <p:tav tm="0">
                                          <p:val>
                                            <p:strVal val="4*#ppt_w"/>
                                          </p:val>
                                        </p:tav>
                                        <p:tav tm="100000">
                                          <p:val>
                                            <p:strVal val="#ppt_w"/>
                                          </p:val>
                                        </p:tav>
                                      </p:tavLst>
                                    </p:anim>
                                    <p:anim calcmode="lin" valueType="num">
                                      <p:cBhvr>
                                        <p:cTn id="13" dur="500" fill="hold"/>
                                        <p:tgtEl>
                                          <p:spTgt spid="434"/>
                                        </p:tgtEl>
                                        <p:attrNameLst>
                                          <p:attrName>ppt_h</p:attrName>
                                        </p:attrNameLst>
                                      </p:cBhvr>
                                      <p:tavLst>
                                        <p:tav tm="0">
                                          <p:val>
                                            <p:strVal val="4*#ppt_h"/>
                                          </p:val>
                                        </p:tav>
                                        <p:tav tm="100000">
                                          <p:val>
                                            <p:strVal val="#ppt_h"/>
                                          </p:val>
                                        </p:tav>
                                      </p:tavLst>
                                    </p:anim>
                                  </p:childTnLst>
                                </p:cTn>
                              </p:par>
                            </p:childTnLst>
                          </p:cTn>
                        </p:par>
                        <p:par>
                          <p:cTn id="14" fill="hold">
                            <p:stCondLst>
                              <p:cond delay="1500"/>
                            </p:stCondLst>
                            <p:childTnLst>
                              <p:par>
                                <p:cTn id="15" presetID="23" presetClass="entr" presetSubtype="32" fill="hold" grpId="0" nodeType="afterEffect">
                                  <p:stCondLst>
                                    <p:cond delay="500"/>
                                  </p:stCondLst>
                                  <p:childTnLst>
                                    <p:set>
                                      <p:cBhvr>
                                        <p:cTn id="16" dur="1" fill="hold">
                                          <p:stCondLst>
                                            <p:cond delay="0"/>
                                          </p:stCondLst>
                                        </p:cTn>
                                        <p:tgtEl>
                                          <p:spTgt spid="435"/>
                                        </p:tgtEl>
                                        <p:attrNameLst>
                                          <p:attrName>style.visibility</p:attrName>
                                        </p:attrNameLst>
                                      </p:cBhvr>
                                      <p:to>
                                        <p:strVal val="visible"/>
                                      </p:to>
                                    </p:set>
                                    <p:anim calcmode="lin" valueType="num">
                                      <p:cBhvr>
                                        <p:cTn id="17" dur="500" fill="hold"/>
                                        <p:tgtEl>
                                          <p:spTgt spid="435"/>
                                        </p:tgtEl>
                                        <p:attrNameLst>
                                          <p:attrName>ppt_w</p:attrName>
                                        </p:attrNameLst>
                                      </p:cBhvr>
                                      <p:tavLst>
                                        <p:tav tm="0">
                                          <p:val>
                                            <p:strVal val="4*#ppt_w"/>
                                          </p:val>
                                        </p:tav>
                                        <p:tav tm="100000">
                                          <p:val>
                                            <p:strVal val="#ppt_w"/>
                                          </p:val>
                                        </p:tav>
                                      </p:tavLst>
                                    </p:anim>
                                    <p:anim calcmode="lin" valueType="num">
                                      <p:cBhvr>
                                        <p:cTn id="18" dur="500" fill="hold"/>
                                        <p:tgtEl>
                                          <p:spTgt spid="435"/>
                                        </p:tgtEl>
                                        <p:attrNameLst>
                                          <p:attrName>ppt_h</p:attrName>
                                        </p:attrNameLst>
                                      </p:cBhvr>
                                      <p:tavLst>
                                        <p:tav tm="0">
                                          <p:val>
                                            <p:strVal val="4*#ppt_h"/>
                                          </p:val>
                                        </p:tav>
                                        <p:tav tm="100000">
                                          <p:val>
                                            <p:strVal val="#ppt_h"/>
                                          </p:val>
                                        </p:tav>
                                      </p:tavLst>
                                    </p:anim>
                                  </p:childTnLst>
                                </p:cTn>
                              </p:par>
                            </p:childTnLst>
                          </p:cTn>
                        </p:par>
                        <p:par>
                          <p:cTn id="19" fill="hold">
                            <p:stCondLst>
                              <p:cond delay="2500"/>
                            </p:stCondLst>
                            <p:childTnLst>
                              <p:par>
                                <p:cTn id="20" presetID="23" presetClass="entr" presetSubtype="32" fill="hold" grpId="0" nodeType="afterEffect">
                                  <p:stCondLst>
                                    <p:cond delay="500"/>
                                  </p:stCondLst>
                                  <p:childTnLst>
                                    <p:set>
                                      <p:cBhvr>
                                        <p:cTn id="21" dur="1" fill="hold">
                                          <p:stCondLst>
                                            <p:cond delay="0"/>
                                          </p:stCondLst>
                                        </p:cTn>
                                        <p:tgtEl>
                                          <p:spTgt spid="436"/>
                                        </p:tgtEl>
                                        <p:attrNameLst>
                                          <p:attrName>style.visibility</p:attrName>
                                        </p:attrNameLst>
                                      </p:cBhvr>
                                      <p:to>
                                        <p:strVal val="visible"/>
                                      </p:to>
                                    </p:set>
                                    <p:anim calcmode="lin" valueType="num">
                                      <p:cBhvr>
                                        <p:cTn id="22" dur="500" fill="hold"/>
                                        <p:tgtEl>
                                          <p:spTgt spid="436"/>
                                        </p:tgtEl>
                                        <p:attrNameLst>
                                          <p:attrName>ppt_w</p:attrName>
                                        </p:attrNameLst>
                                      </p:cBhvr>
                                      <p:tavLst>
                                        <p:tav tm="0">
                                          <p:val>
                                            <p:strVal val="4*#ppt_w"/>
                                          </p:val>
                                        </p:tav>
                                        <p:tav tm="100000">
                                          <p:val>
                                            <p:strVal val="#ppt_w"/>
                                          </p:val>
                                        </p:tav>
                                      </p:tavLst>
                                    </p:anim>
                                    <p:anim calcmode="lin" valueType="num">
                                      <p:cBhvr>
                                        <p:cTn id="23" dur="500" fill="hold"/>
                                        <p:tgtEl>
                                          <p:spTgt spid="436"/>
                                        </p:tgtEl>
                                        <p:attrNameLst>
                                          <p:attrName>ppt_h</p:attrName>
                                        </p:attrNameLst>
                                      </p:cBhvr>
                                      <p:tavLst>
                                        <p:tav tm="0">
                                          <p:val>
                                            <p:strVal val="4*#ppt_h"/>
                                          </p:val>
                                        </p:tav>
                                        <p:tav tm="100000">
                                          <p:val>
                                            <p:strVal val="#ppt_h"/>
                                          </p:val>
                                        </p:tav>
                                      </p:tavLst>
                                    </p:anim>
                                  </p:childTnLst>
                                </p:cTn>
                              </p:par>
                            </p:childTnLst>
                          </p:cTn>
                        </p:par>
                        <p:par>
                          <p:cTn id="24" fill="hold">
                            <p:stCondLst>
                              <p:cond delay="3500"/>
                            </p:stCondLst>
                            <p:childTnLst>
                              <p:par>
                                <p:cTn id="25" presetID="23" presetClass="entr" presetSubtype="32" fill="hold" grpId="0" nodeType="afterEffect">
                                  <p:stCondLst>
                                    <p:cond delay="500"/>
                                  </p:stCondLst>
                                  <p:childTnLst>
                                    <p:set>
                                      <p:cBhvr>
                                        <p:cTn id="26" dur="1" fill="hold">
                                          <p:stCondLst>
                                            <p:cond delay="0"/>
                                          </p:stCondLst>
                                        </p:cTn>
                                        <p:tgtEl>
                                          <p:spTgt spid="437"/>
                                        </p:tgtEl>
                                        <p:attrNameLst>
                                          <p:attrName>style.visibility</p:attrName>
                                        </p:attrNameLst>
                                      </p:cBhvr>
                                      <p:to>
                                        <p:strVal val="visible"/>
                                      </p:to>
                                    </p:set>
                                    <p:anim calcmode="lin" valueType="num">
                                      <p:cBhvr>
                                        <p:cTn id="27" dur="500" fill="hold"/>
                                        <p:tgtEl>
                                          <p:spTgt spid="437"/>
                                        </p:tgtEl>
                                        <p:attrNameLst>
                                          <p:attrName>ppt_w</p:attrName>
                                        </p:attrNameLst>
                                      </p:cBhvr>
                                      <p:tavLst>
                                        <p:tav tm="0">
                                          <p:val>
                                            <p:strVal val="4*#ppt_w"/>
                                          </p:val>
                                        </p:tav>
                                        <p:tav tm="100000">
                                          <p:val>
                                            <p:strVal val="#ppt_w"/>
                                          </p:val>
                                        </p:tav>
                                      </p:tavLst>
                                    </p:anim>
                                    <p:anim calcmode="lin" valueType="num">
                                      <p:cBhvr>
                                        <p:cTn id="28" dur="500" fill="hold"/>
                                        <p:tgtEl>
                                          <p:spTgt spid="437"/>
                                        </p:tgtEl>
                                        <p:attrNameLst>
                                          <p:attrName>ppt_h</p:attrName>
                                        </p:attrNameLst>
                                      </p:cBhvr>
                                      <p:tavLst>
                                        <p:tav tm="0">
                                          <p:val>
                                            <p:strVal val="4*#ppt_h"/>
                                          </p:val>
                                        </p:tav>
                                        <p:tav tm="100000">
                                          <p:val>
                                            <p:strVal val="#ppt_h"/>
                                          </p:val>
                                        </p:tav>
                                      </p:tavLst>
                                    </p:anim>
                                  </p:childTnLst>
                                </p:cTn>
                              </p:par>
                            </p:childTnLst>
                          </p:cTn>
                        </p:par>
                        <p:par>
                          <p:cTn id="29" fill="hold">
                            <p:stCondLst>
                              <p:cond delay="4500"/>
                            </p:stCondLst>
                            <p:childTnLst>
                              <p:par>
                                <p:cTn id="30" presetID="23" presetClass="entr" presetSubtype="32" fill="hold" grpId="0" nodeType="afterEffect">
                                  <p:stCondLst>
                                    <p:cond delay="500"/>
                                  </p:stCondLst>
                                  <p:childTnLst>
                                    <p:set>
                                      <p:cBhvr>
                                        <p:cTn id="31" dur="1" fill="hold">
                                          <p:stCondLst>
                                            <p:cond delay="0"/>
                                          </p:stCondLst>
                                        </p:cTn>
                                        <p:tgtEl>
                                          <p:spTgt spid="438"/>
                                        </p:tgtEl>
                                        <p:attrNameLst>
                                          <p:attrName>style.visibility</p:attrName>
                                        </p:attrNameLst>
                                      </p:cBhvr>
                                      <p:to>
                                        <p:strVal val="visible"/>
                                      </p:to>
                                    </p:set>
                                    <p:anim calcmode="lin" valueType="num">
                                      <p:cBhvr>
                                        <p:cTn id="32" dur="500" fill="hold"/>
                                        <p:tgtEl>
                                          <p:spTgt spid="438"/>
                                        </p:tgtEl>
                                        <p:attrNameLst>
                                          <p:attrName>ppt_w</p:attrName>
                                        </p:attrNameLst>
                                      </p:cBhvr>
                                      <p:tavLst>
                                        <p:tav tm="0">
                                          <p:val>
                                            <p:strVal val="4*#ppt_w"/>
                                          </p:val>
                                        </p:tav>
                                        <p:tav tm="100000">
                                          <p:val>
                                            <p:strVal val="#ppt_w"/>
                                          </p:val>
                                        </p:tav>
                                      </p:tavLst>
                                    </p:anim>
                                    <p:anim calcmode="lin" valueType="num">
                                      <p:cBhvr>
                                        <p:cTn id="33" dur="500" fill="hold"/>
                                        <p:tgtEl>
                                          <p:spTgt spid="438"/>
                                        </p:tgtEl>
                                        <p:attrNameLst>
                                          <p:attrName>ppt_h</p:attrName>
                                        </p:attrNameLst>
                                      </p:cBhvr>
                                      <p:tavLst>
                                        <p:tav tm="0">
                                          <p:val>
                                            <p:strVal val="4*#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404"/>
                                        </p:tgtEl>
                                        <p:attrNameLst>
                                          <p:attrName>style.visibility</p:attrName>
                                        </p:attrNameLst>
                                      </p:cBhvr>
                                      <p:to>
                                        <p:strVal val="visible"/>
                                      </p:to>
                                    </p:set>
                                    <p:animEffect transition="in" filter="wipe(left)">
                                      <p:cBhvr>
                                        <p:cTn id="38" dur="500"/>
                                        <p:tgtEl>
                                          <p:spTgt spid="40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409"/>
                                        </p:tgtEl>
                                        <p:attrNameLst>
                                          <p:attrName>style.visibility</p:attrName>
                                        </p:attrNameLst>
                                      </p:cBhvr>
                                      <p:to>
                                        <p:strVal val="visible"/>
                                      </p:to>
                                    </p:set>
                                    <p:animEffect transition="in" filter="wipe(left)">
                                      <p:cBhvr>
                                        <p:cTn id="43" dur="500"/>
                                        <p:tgtEl>
                                          <p:spTgt spid="40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439"/>
                                        </p:tgtEl>
                                        <p:attrNameLst>
                                          <p:attrName>style.visibility</p:attrName>
                                        </p:attrNameLst>
                                      </p:cBhvr>
                                      <p:to>
                                        <p:strVal val="visible"/>
                                      </p:to>
                                    </p:set>
                                    <p:animEffect transition="in" filter="wipe(left)">
                                      <p:cBhvr>
                                        <p:cTn id="48" dur="500"/>
                                        <p:tgtEl>
                                          <p:spTgt spid="439"/>
                                        </p:tgtEl>
                                      </p:cBhvr>
                                    </p:animEffect>
                                  </p:childTnLst>
                                </p:cTn>
                              </p:par>
                            </p:childTnLst>
                          </p:cTn>
                        </p:par>
                      </p:childTnLst>
                    </p:cTn>
                  </p:par>
                  <p:par>
                    <p:cTn id="49" fill="hold">
                      <p:stCondLst>
                        <p:cond delay="indefinite"/>
                      </p:stCondLst>
                      <p:childTnLst>
                        <p:par>
                          <p:cTn id="50" fill="hold">
                            <p:stCondLst>
                              <p:cond delay="0"/>
                            </p:stCondLst>
                            <p:childTnLst>
                              <p:par>
                                <p:cTn id="51" presetID="23" presetClass="entr" presetSubtype="32" fill="hold" nodeType="clickEffect">
                                  <p:stCondLst>
                                    <p:cond delay="0"/>
                                  </p:stCondLst>
                                  <p:childTnLst>
                                    <p:set>
                                      <p:cBhvr>
                                        <p:cTn id="52" dur="1" fill="hold">
                                          <p:stCondLst>
                                            <p:cond delay="0"/>
                                          </p:stCondLst>
                                        </p:cTn>
                                        <p:tgtEl>
                                          <p:spTgt spid="466"/>
                                        </p:tgtEl>
                                        <p:attrNameLst>
                                          <p:attrName>style.visibility</p:attrName>
                                        </p:attrNameLst>
                                      </p:cBhvr>
                                      <p:to>
                                        <p:strVal val="visible"/>
                                      </p:to>
                                    </p:set>
                                    <p:anim calcmode="lin" valueType="num">
                                      <p:cBhvr>
                                        <p:cTn id="53" dur="500" fill="hold"/>
                                        <p:tgtEl>
                                          <p:spTgt spid="466"/>
                                        </p:tgtEl>
                                        <p:attrNameLst>
                                          <p:attrName>ppt_w</p:attrName>
                                        </p:attrNameLst>
                                      </p:cBhvr>
                                      <p:tavLst>
                                        <p:tav tm="0">
                                          <p:val>
                                            <p:strVal val="4*#ppt_w"/>
                                          </p:val>
                                        </p:tav>
                                        <p:tav tm="100000">
                                          <p:val>
                                            <p:strVal val="#ppt_w"/>
                                          </p:val>
                                        </p:tav>
                                      </p:tavLst>
                                    </p:anim>
                                    <p:anim calcmode="lin" valueType="num">
                                      <p:cBhvr>
                                        <p:cTn id="54" dur="500" fill="hold"/>
                                        <p:tgtEl>
                                          <p:spTgt spid="466"/>
                                        </p:tgtEl>
                                        <p:attrNameLst>
                                          <p:attrName>ppt_h</p:attrName>
                                        </p:attrNameLst>
                                      </p:cBhvr>
                                      <p:tavLst>
                                        <p:tav tm="0">
                                          <p:val>
                                            <p:strVal val="4*#ppt_h"/>
                                          </p:val>
                                        </p:tav>
                                        <p:tav tm="100000">
                                          <p:val>
                                            <p:strVal val="#ppt_h"/>
                                          </p:val>
                                        </p:tav>
                                      </p:tavLst>
                                    </p:anim>
                                  </p:childTnLst>
                                </p:cTn>
                              </p:par>
                            </p:childTnLst>
                          </p:cTn>
                        </p:par>
                        <p:par>
                          <p:cTn id="55" fill="hold">
                            <p:stCondLst>
                              <p:cond delay="500"/>
                            </p:stCondLst>
                            <p:childTnLst>
                              <p:par>
                                <p:cTn id="56" presetID="23" presetClass="entr" presetSubtype="16" fill="hold" nodeType="afterEffect">
                                  <p:stCondLst>
                                    <p:cond delay="0"/>
                                  </p:stCondLst>
                                  <p:childTnLst>
                                    <p:set>
                                      <p:cBhvr>
                                        <p:cTn id="57" dur="1" fill="hold">
                                          <p:stCondLst>
                                            <p:cond delay="0"/>
                                          </p:stCondLst>
                                        </p:cTn>
                                        <p:tgtEl>
                                          <p:spTgt spid="470"/>
                                        </p:tgtEl>
                                        <p:attrNameLst>
                                          <p:attrName>style.visibility</p:attrName>
                                        </p:attrNameLst>
                                      </p:cBhvr>
                                      <p:to>
                                        <p:strVal val="visible"/>
                                      </p:to>
                                    </p:set>
                                    <p:anim calcmode="lin" valueType="num">
                                      <p:cBhvr>
                                        <p:cTn id="58" dur="500" fill="hold"/>
                                        <p:tgtEl>
                                          <p:spTgt spid="470"/>
                                        </p:tgtEl>
                                        <p:attrNameLst>
                                          <p:attrName>ppt_w</p:attrName>
                                        </p:attrNameLst>
                                      </p:cBhvr>
                                      <p:tavLst>
                                        <p:tav tm="0">
                                          <p:val>
                                            <p:fltVal val="0"/>
                                          </p:val>
                                        </p:tav>
                                        <p:tav tm="100000">
                                          <p:val>
                                            <p:strVal val="#ppt_w"/>
                                          </p:val>
                                        </p:tav>
                                      </p:tavLst>
                                    </p:anim>
                                    <p:anim calcmode="lin" valueType="num">
                                      <p:cBhvr>
                                        <p:cTn id="59" dur="500" fill="hold"/>
                                        <p:tgtEl>
                                          <p:spTgt spid="470"/>
                                        </p:tgtEl>
                                        <p:attrNameLst>
                                          <p:attrName>ppt_h</p:attrName>
                                        </p:attrNameLst>
                                      </p:cBhvr>
                                      <p:tavLst>
                                        <p:tav tm="0">
                                          <p:val>
                                            <p:fltVal val="0"/>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23" presetClass="entr" presetSubtype="16" fill="hold" grpId="0" nodeType="clickEffect">
                                  <p:stCondLst>
                                    <p:cond delay="0"/>
                                  </p:stCondLst>
                                  <p:childTnLst>
                                    <p:set>
                                      <p:cBhvr>
                                        <p:cTn id="63" dur="1" fill="hold">
                                          <p:stCondLst>
                                            <p:cond delay="0"/>
                                          </p:stCondLst>
                                        </p:cTn>
                                        <p:tgtEl>
                                          <p:spTgt spid="469"/>
                                        </p:tgtEl>
                                        <p:attrNameLst>
                                          <p:attrName>style.visibility</p:attrName>
                                        </p:attrNameLst>
                                      </p:cBhvr>
                                      <p:to>
                                        <p:strVal val="visible"/>
                                      </p:to>
                                    </p:set>
                                    <p:anim calcmode="lin" valueType="num">
                                      <p:cBhvr>
                                        <p:cTn id="64" dur="500" fill="hold"/>
                                        <p:tgtEl>
                                          <p:spTgt spid="469"/>
                                        </p:tgtEl>
                                        <p:attrNameLst>
                                          <p:attrName>ppt_w</p:attrName>
                                        </p:attrNameLst>
                                      </p:cBhvr>
                                      <p:tavLst>
                                        <p:tav tm="0">
                                          <p:val>
                                            <p:fltVal val="0"/>
                                          </p:val>
                                        </p:tav>
                                        <p:tav tm="100000">
                                          <p:val>
                                            <p:strVal val="#ppt_w"/>
                                          </p:val>
                                        </p:tav>
                                      </p:tavLst>
                                    </p:anim>
                                    <p:anim calcmode="lin" valueType="num">
                                      <p:cBhvr>
                                        <p:cTn id="65" dur="500" fill="hold"/>
                                        <p:tgtEl>
                                          <p:spTgt spid="46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3" grpId="0" animBg="1"/>
      <p:bldP spid="434" grpId="0" animBg="1"/>
      <p:bldP spid="435" grpId="0" animBg="1"/>
      <p:bldP spid="436" grpId="0" animBg="1"/>
      <p:bldP spid="437" grpId="0" animBg="1"/>
      <p:bldP spid="438" grpId="0" animBg="1"/>
      <p:bldP spid="46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258" y="290289"/>
            <a:ext cx="7772400" cy="823686"/>
          </a:xfrm>
        </p:spPr>
        <p:txBody>
          <a:bodyPr/>
          <a:lstStyle/>
          <a:p>
            <a:r>
              <a:rPr lang="en-US" dirty="0" smtClean="0"/>
              <a:t>Previous Tuning Heuristics</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7</a:t>
            </a:fld>
            <a:endParaRPr lang="en-US" dirty="0"/>
          </a:p>
        </p:txBody>
      </p:sp>
      <p:sp>
        <p:nvSpPr>
          <p:cNvPr id="73" name="Rectangle 4"/>
          <p:cNvSpPr>
            <a:spLocks noChangeArrowheads="1"/>
          </p:cNvSpPr>
          <p:nvPr/>
        </p:nvSpPr>
        <p:spPr bwMode="auto">
          <a:xfrm>
            <a:off x="511175" y="1564165"/>
            <a:ext cx="533400" cy="1447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4" name="Text Box 5"/>
          <p:cNvSpPr txBox="1">
            <a:spLocks noChangeArrowheads="1"/>
          </p:cNvSpPr>
          <p:nvPr/>
        </p:nvSpPr>
        <p:spPr bwMode="auto">
          <a:xfrm rot="16200000">
            <a:off x="15719" y="2127519"/>
            <a:ext cx="1476686" cy="338554"/>
          </a:xfrm>
          <a:prstGeom prst="rect">
            <a:avLst/>
          </a:prstGeom>
          <a:noFill/>
          <a:ln w="9525">
            <a:noFill/>
            <a:miter lim="800000"/>
            <a:headEnd/>
            <a:tailEnd/>
          </a:ln>
          <a:effectLst/>
        </p:spPr>
        <p:txBody>
          <a:bodyPr wrap="none">
            <a:spAutoFit/>
          </a:bodyPr>
          <a:lstStyle/>
          <a:p>
            <a:pPr eaLnBrk="0" hangingPunct="0"/>
            <a:r>
              <a:rPr lang="en-US" sz="1600" dirty="0">
                <a:latin typeface="Times" pitchFamily="8" charset="0"/>
              </a:rPr>
              <a:t>Microprocessor</a:t>
            </a:r>
          </a:p>
        </p:txBody>
      </p:sp>
      <p:sp>
        <p:nvSpPr>
          <p:cNvPr id="75" name="Rectangle 6"/>
          <p:cNvSpPr>
            <a:spLocks noChangeArrowheads="1"/>
          </p:cNvSpPr>
          <p:nvPr/>
        </p:nvSpPr>
        <p:spPr bwMode="auto">
          <a:xfrm>
            <a:off x="2263775" y="1564165"/>
            <a:ext cx="533400" cy="1447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6" name="Text Box 7"/>
          <p:cNvSpPr txBox="1">
            <a:spLocks noChangeArrowheads="1"/>
          </p:cNvSpPr>
          <p:nvPr/>
        </p:nvSpPr>
        <p:spPr bwMode="auto">
          <a:xfrm rot="16200000">
            <a:off x="1812448" y="2170382"/>
            <a:ext cx="1378904" cy="338554"/>
          </a:xfrm>
          <a:prstGeom prst="rect">
            <a:avLst/>
          </a:prstGeom>
          <a:noFill/>
          <a:ln w="9525">
            <a:noFill/>
            <a:miter lim="800000"/>
            <a:headEnd/>
            <a:tailEnd/>
          </a:ln>
          <a:effectLst/>
        </p:spPr>
        <p:txBody>
          <a:bodyPr wrap="none">
            <a:spAutoFit/>
          </a:bodyPr>
          <a:lstStyle/>
          <a:p>
            <a:pPr eaLnBrk="0" hangingPunct="0"/>
            <a:r>
              <a:rPr lang="en-US" sz="1600" dirty="0">
                <a:latin typeface="Times" pitchFamily="8" charset="0"/>
              </a:rPr>
              <a:t>Main Memory</a:t>
            </a:r>
          </a:p>
        </p:txBody>
      </p:sp>
      <p:sp>
        <p:nvSpPr>
          <p:cNvPr id="77" name="Rectangle 8"/>
          <p:cNvSpPr>
            <a:spLocks noChangeArrowheads="1"/>
          </p:cNvSpPr>
          <p:nvPr/>
        </p:nvSpPr>
        <p:spPr bwMode="auto">
          <a:xfrm>
            <a:off x="1349375" y="1640365"/>
            <a:ext cx="609600" cy="304800"/>
          </a:xfrm>
          <a:prstGeom prst="rect">
            <a:avLst/>
          </a:prstGeom>
          <a:solidFill>
            <a:srgbClr val="FF9999"/>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8" name="Text Box 9"/>
          <p:cNvSpPr txBox="1">
            <a:spLocks noChangeArrowheads="1"/>
          </p:cNvSpPr>
          <p:nvPr/>
        </p:nvSpPr>
        <p:spPr bwMode="auto">
          <a:xfrm>
            <a:off x="1479849" y="1600675"/>
            <a:ext cx="397866" cy="400110"/>
          </a:xfrm>
          <a:prstGeom prst="rect">
            <a:avLst/>
          </a:prstGeom>
          <a:noFill/>
          <a:ln w="9525">
            <a:noFill/>
            <a:miter lim="800000"/>
            <a:headEnd/>
            <a:tailEnd/>
          </a:ln>
          <a:effectLst/>
        </p:spPr>
        <p:txBody>
          <a:bodyPr wrap="none">
            <a:spAutoFit/>
          </a:bodyPr>
          <a:lstStyle/>
          <a:p>
            <a:pPr eaLnBrk="0" hangingPunct="0"/>
            <a:r>
              <a:rPr lang="en-US" sz="2000" dirty="0">
                <a:latin typeface="Times" pitchFamily="8" charset="0"/>
              </a:rPr>
              <a:t>I$</a:t>
            </a:r>
          </a:p>
        </p:txBody>
      </p:sp>
      <p:sp>
        <p:nvSpPr>
          <p:cNvPr id="79" name="Rectangle 10"/>
          <p:cNvSpPr>
            <a:spLocks noChangeArrowheads="1"/>
          </p:cNvSpPr>
          <p:nvPr/>
        </p:nvSpPr>
        <p:spPr bwMode="auto">
          <a:xfrm>
            <a:off x="1349375" y="2630965"/>
            <a:ext cx="609600" cy="304800"/>
          </a:xfrm>
          <a:prstGeom prst="rect">
            <a:avLst/>
          </a:prstGeom>
          <a:solidFill>
            <a:srgbClr val="66CC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0" name="Text Box 11"/>
          <p:cNvSpPr txBox="1">
            <a:spLocks noChangeArrowheads="1"/>
          </p:cNvSpPr>
          <p:nvPr/>
        </p:nvSpPr>
        <p:spPr bwMode="auto">
          <a:xfrm>
            <a:off x="1468248" y="2578045"/>
            <a:ext cx="498855" cy="400110"/>
          </a:xfrm>
          <a:prstGeom prst="rect">
            <a:avLst/>
          </a:prstGeom>
          <a:noFill/>
          <a:ln w="9525">
            <a:noFill/>
            <a:miter lim="800000"/>
            <a:headEnd/>
            <a:tailEnd/>
          </a:ln>
          <a:effectLst/>
        </p:spPr>
        <p:txBody>
          <a:bodyPr wrap="none">
            <a:spAutoFit/>
          </a:bodyPr>
          <a:lstStyle/>
          <a:p>
            <a:pPr eaLnBrk="0" hangingPunct="0"/>
            <a:r>
              <a:rPr lang="en-US" sz="2000" dirty="0">
                <a:latin typeface="Times" pitchFamily="8" charset="0"/>
              </a:rPr>
              <a:t>D$</a:t>
            </a:r>
          </a:p>
        </p:txBody>
      </p:sp>
      <p:sp>
        <p:nvSpPr>
          <p:cNvPr id="81" name="Line 12"/>
          <p:cNvSpPr>
            <a:spLocks noChangeShapeType="1"/>
          </p:cNvSpPr>
          <p:nvPr/>
        </p:nvSpPr>
        <p:spPr bwMode="auto">
          <a:xfrm>
            <a:off x="1044575" y="1792765"/>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2" name="Line 13"/>
          <p:cNvSpPr>
            <a:spLocks noChangeShapeType="1"/>
          </p:cNvSpPr>
          <p:nvPr/>
        </p:nvSpPr>
        <p:spPr bwMode="auto">
          <a:xfrm>
            <a:off x="1044575" y="2783365"/>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3" name="Line 14"/>
          <p:cNvSpPr>
            <a:spLocks noChangeShapeType="1"/>
          </p:cNvSpPr>
          <p:nvPr/>
        </p:nvSpPr>
        <p:spPr bwMode="auto">
          <a:xfrm>
            <a:off x="1958975" y="1792765"/>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4" name="Line 15"/>
          <p:cNvSpPr>
            <a:spLocks noChangeShapeType="1"/>
          </p:cNvSpPr>
          <p:nvPr/>
        </p:nvSpPr>
        <p:spPr bwMode="auto">
          <a:xfrm>
            <a:off x="1958975" y="2783365"/>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5" name="Line 16"/>
          <p:cNvSpPr>
            <a:spLocks noChangeShapeType="1"/>
          </p:cNvSpPr>
          <p:nvPr/>
        </p:nvSpPr>
        <p:spPr bwMode="auto">
          <a:xfrm>
            <a:off x="1654175" y="1945165"/>
            <a:ext cx="0" cy="22860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6" name="Line 17"/>
          <p:cNvSpPr>
            <a:spLocks noChangeShapeType="1"/>
          </p:cNvSpPr>
          <p:nvPr/>
        </p:nvSpPr>
        <p:spPr bwMode="auto">
          <a:xfrm>
            <a:off x="1654175" y="2402365"/>
            <a:ext cx="0" cy="22860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7" name="Rectangle 18"/>
          <p:cNvSpPr>
            <a:spLocks noChangeArrowheads="1"/>
          </p:cNvSpPr>
          <p:nvPr/>
        </p:nvSpPr>
        <p:spPr bwMode="auto">
          <a:xfrm>
            <a:off x="1349375" y="2129315"/>
            <a:ext cx="609600" cy="304800"/>
          </a:xfrm>
          <a:prstGeom prst="rect">
            <a:avLst/>
          </a:prstGeom>
          <a:solidFill>
            <a:srgbClr val="FFFF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8" name="Text Box 19"/>
          <p:cNvSpPr txBox="1">
            <a:spLocks noChangeArrowheads="1"/>
          </p:cNvSpPr>
          <p:nvPr/>
        </p:nvSpPr>
        <p:spPr bwMode="auto">
          <a:xfrm>
            <a:off x="1320359" y="2097565"/>
            <a:ext cx="727956" cy="369332"/>
          </a:xfrm>
          <a:prstGeom prst="rect">
            <a:avLst/>
          </a:prstGeom>
          <a:noFill/>
          <a:ln w="9525">
            <a:noFill/>
            <a:miter lim="800000"/>
            <a:headEnd/>
            <a:tailEnd/>
          </a:ln>
          <a:effectLst/>
        </p:spPr>
        <p:txBody>
          <a:bodyPr wrap="none">
            <a:spAutoFit/>
          </a:bodyPr>
          <a:lstStyle/>
          <a:p>
            <a:pPr eaLnBrk="0" hangingPunct="0"/>
            <a:r>
              <a:rPr lang="en-US" sz="1800" dirty="0">
                <a:latin typeface="Times" pitchFamily="8" charset="0"/>
              </a:rPr>
              <a:t>Tuner</a:t>
            </a:r>
            <a:endParaRPr lang="en-US" dirty="0">
              <a:latin typeface="Times" pitchFamily="8" charset="0"/>
            </a:endParaRPr>
          </a:p>
        </p:txBody>
      </p:sp>
      <p:sp>
        <p:nvSpPr>
          <p:cNvPr id="89" name="Text Box 44"/>
          <p:cNvSpPr txBox="1">
            <a:spLocks noChangeArrowheads="1"/>
          </p:cNvSpPr>
          <p:nvPr/>
        </p:nvSpPr>
        <p:spPr bwMode="auto">
          <a:xfrm>
            <a:off x="257175" y="1031671"/>
            <a:ext cx="3022600" cy="33655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Zhang’s Configurable Cache</a:t>
            </a:r>
          </a:p>
        </p:txBody>
      </p:sp>
      <p:sp>
        <p:nvSpPr>
          <p:cNvPr id="90" name="Text Box 46"/>
          <p:cNvSpPr txBox="1">
            <a:spLocks noChangeArrowheads="1"/>
          </p:cNvSpPr>
          <p:nvPr/>
        </p:nvSpPr>
        <p:spPr bwMode="auto">
          <a:xfrm>
            <a:off x="644525" y="3178652"/>
            <a:ext cx="2139950" cy="274638"/>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dirty="0" smtClean="0">
                <a:ln>
                  <a:noFill/>
                </a:ln>
                <a:solidFill>
                  <a:sysClr val="windowText" lastClr="000000"/>
                </a:solidFill>
                <a:effectLst/>
                <a:uLnTx/>
                <a:uFillTx/>
              </a:rPr>
              <a:t>18 configurations per cache</a:t>
            </a:r>
          </a:p>
        </p:txBody>
      </p:sp>
      <p:sp>
        <p:nvSpPr>
          <p:cNvPr id="91" name="Text Box 47"/>
          <p:cNvSpPr txBox="1">
            <a:spLocks noChangeArrowheads="1"/>
          </p:cNvSpPr>
          <p:nvPr/>
        </p:nvSpPr>
        <p:spPr bwMode="auto">
          <a:xfrm>
            <a:off x="174625" y="1697515"/>
            <a:ext cx="1033463" cy="457200"/>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grpSp>
        <p:nvGrpSpPr>
          <p:cNvPr id="92" name="Group 48"/>
          <p:cNvGrpSpPr>
            <a:grpSpLocks/>
          </p:cNvGrpSpPr>
          <p:nvPr/>
        </p:nvGrpSpPr>
        <p:grpSpPr bwMode="auto">
          <a:xfrm>
            <a:off x="1208088" y="1537177"/>
            <a:ext cx="2940051" cy="1976438"/>
            <a:chOff x="768" y="2915"/>
            <a:chExt cx="1852" cy="1245"/>
          </a:xfrm>
        </p:grpSpPr>
        <p:sp>
          <p:nvSpPr>
            <p:cNvPr id="93" name="Oval 49"/>
            <p:cNvSpPr>
              <a:spLocks noChangeArrowheads="1"/>
            </p:cNvSpPr>
            <p:nvPr/>
          </p:nvSpPr>
          <p:spPr bwMode="auto">
            <a:xfrm>
              <a:off x="768" y="2915"/>
              <a:ext cx="553" cy="308"/>
            </a:xfrm>
            <a:prstGeom prst="ellipse">
              <a:avLst/>
            </a:prstGeom>
            <a:noFill/>
            <a:ln w="19050">
              <a:solidFill>
                <a:srgbClr val="FF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4" name="Oval 50"/>
            <p:cNvSpPr>
              <a:spLocks noChangeArrowheads="1"/>
            </p:cNvSpPr>
            <p:nvPr/>
          </p:nvSpPr>
          <p:spPr bwMode="auto">
            <a:xfrm>
              <a:off x="777" y="3546"/>
              <a:ext cx="553" cy="308"/>
            </a:xfrm>
            <a:prstGeom prst="ellipse">
              <a:avLst/>
            </a:prstGeom>
            <a:noFill/>
            <a:ln w="19050">
              <a:solidFill>
                <a:srgbClr val="FF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5" name="Text Box 51"/>
            <p:cNvSpPr txBox="1">
              <a:spLocks noChangeArrowheads="1"/>
            </p:cNvSpPr>
            <p:nvPr/>
          </p:nvSpPr>
          <p:spPr bwMode="auto">
            <a:xfrm>
              <a:off x="1734" y="3834"/>
              <a:ext cx="886" cy="326"/>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FF0000"/>
                  </a:solidFill>
                  <a:effectLst/>
                  <a:uLnTx/>
                  <a:uFillTx/>
                </a:rPr>
                <a:t>Independently tuned</a:t>
              </a:r>
            </a:p>
          </p:txBody>
        </p:sp>
        <p:sp>
          <p:nvSpPr>
            <p:cNvPr id="96" name="Line 52"/>
            <p:cNvSpPr>
              <a:spLocks noChangeShapeType="1"/>
            </p:cNvSpPr>
            <p:nvPr/>
          </p:nvSpPr>
          <p:spPr bwMode="auto">
            <a:xfrm flipH="1" flipV="1">
              <a:off x="1297" y="3159"/>
              <a:ext cx="585" cy="706"/>
            </a:xfrm>
            <a:prstGeom prst="line">
              <a:avLst/>
            </a:prstGeom>
            <a:noFill/>
            <a:ln w="12700">
              <a:solidFill>
                <a:srgbClr val="FF0000"/>
              </a:solidFill>
              <a:miter lim="800000"/>
              <a:headEnd/>
              <a:tailEnd type="triangle" w="lg" len="lg"/>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7" name="Line 53"/>
            <p:cNvSpPr>
              <a:spLocks noChangeShapeType="1"/>
            </p:cNvSpPr>
            <p:nvPr/>
          </p:nvSpPr>
          <p:spPr bwMode="auto">
            <a:xfrm flipH="1" flipV="1">
              <a:off x="1309" y="3782"/>
              <a:ext cx="479" cy="134"/>
            </a:xfrm>
            <a:prstGeom prst="line">
              <a:avLst/>
            </a:prstGeom>
            <a:noFill/>
            <a:ln w="12700">
              <a:solidFill>
                <a:srgbClr val="FF0000"/>
              </a:solidFill>
              <a:miter lim="800000"/>
              <a:headEnd/>
              <a:tailEnd type="triangle" w="lg" len="lg"/>
            </a:ln>
            <a:effectLst/>
          </p:spPr>
          <p:txBody>
            <a:bodyPr wrap="none"/>
            <a:lstStyle/>
            <a:p>
              <a:pPr eaLnBrk="1" fontAlgn="auto" hangingPunct="1">
                <a:spcBef>
                  <a:spcPts val="0"/>
                </a:spcBef>
                <a:spcAft>
                  <a:spcPts val="0"/>
                </a:spcAft>
              </a:pPr>
              <a:endParaRPr lang="en-US" sz="1800" kern="0">
                <a:solidFill>
                  <a:sysClr val="windowText" lastClr="000000"/>
                </a:solidFill>
              </a:endParaRPr>
            </a:p>
          </p:txBody>
        </p:sp>
      </p:grpSp>
      <p:sp>
        <p:nvSpPr>
          <p:cNvPr id="103" name="Text Box 60"/>
          <p:cNvSpPr txBox="1">
            <a:spLocks noChangeArrowheads="1"/>
          </p:cNvSpPr>
          <p:nvPr/>
        </p:nvSpPr>
        <p:spPr bwMode="auto">
          <a:xfrm>
            <a:off x="1479550" y="1276827"/>
            <a:ext cx="342900" cy="274638"/>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L1</a:t>
            </a:r>
          </a:p>
        </p:txBody>
      </p:sp>
      <p:grpSp>
        <p:nvGrpSpPr>
          <p:cNvPr id="104" name="Group 72"/>
          <p:cNvGrpSpPr>
            <a:grpSpLocks/>
          </p:cNvGrpSpPr>
          <p:nvPr/>
        </p:nvGrpSpPr>
        <p:grpSpPr bwMode="auto">
          <a:xfrm>
            <a:off x="3826102" y="1000829"/>
            <a:ext cx="3516315" cy="2433637"/>
            <a:chOff x="2714" y="1165"/>
            <a:chExt cx="2215" cy="1533"/>
          </a:xfrm>
        </p:grpSpPr>
        <p:sp>
          <p:nvSpPr>
            <p:cNvPr id="105" name="Rectangle 20"/>
            <p:cNvSpPr>
              <a:spLocks noChangeArrowheads="1"/>
            </p:cNvSpPr>
            <p:nvPr/>
          </p:nvSpPr>
          <p:spPr bwMode="auto">
            <a:xfrm>
              <a:off x="2714" y="1523"/>
              <a:ext cx="336" cy="912"/>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6" name="Text Box 21"/>
            <p:cNvSpPr txBox="1">
              <a:spLocks noChangeArrowheads="1"/>
            </p:cNvSpPr>
            <p:nvPr/>
          </p:nvSpPr>
          <p:spPr bwMode="auto">
            <a:xfrm rot="16200000">
              <a:off x="2454" y="1854"/>
              <a:ext cx="827" cy="194"/>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latin typeface="Times" pitchFamily="8" charset="0"/>
                </a:rPr>
                <a:t>Microprocessor</a:t>
              </a:r>
              <a:endParaRPr kumimoji="0" lang="en-US" sz="1800" b="0" i="0" u="none" strike="noStrike" kern="0" cap="none" spc="0" normalizeH="0" baseline="0" noProof="0" dirty="0" smtClean="0">
                <a:ln>
                  <a:noFill/>
                </a:ln>
                <a:solidFill>
                  <a:sysClr val="windowText" lastClr="000000"/>
                </a:solidFill>
                <a:effectLst/>
                <a:uLnTx/>
                <a:uFillTx/>
                <a:latin typeface="Times" pitchFamily="8" charset="0"/>
              </a:endParaRPr>
            </a:p>
          </p:txBody>
        </p:sp>
        <p:sp>
          <p:nvSpPr>
            <p:cNvPr id="107" name="Rectangle 22"/>
            <p:cNvSpPr>
              <a:spLocks noChangeArrowheads="1"/>
            </p:cNvSpPr>
            <p:nvPr/>
          </p:nvSpPr>
          <p:spPr bwMode="auto">
            <a:xfrm>
              <a:off x="4449" y="1523"/>
              <a:ext cx="336" cy="912"/>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8" name="Text Box 23"/>
            <p:cNvSpPr txBox="1">
              <a:spLocks noChangeArrowheads="1"/>
            </p:cNvSpPr>
            <p:nvPr/>
          </p:nvSpPr>
          <p:spPr bwMode="auto">
            <a:xfrm rot="-5400000">
              <a:off x="4169" y="1906"/>
              <a:ext cx="859"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Times" pitchFamily="8" charset="0"/>
                </a:rPr>
                <a:t>Main Memory</a:t>
              </a:r>
              <a:endParaRPr kumimoji="0" lang="en-US" sz="2400" b="0" i="0" u="none" strike="noStrike" kern="0" cap="none" spc="0" normalizeH="0" baseline="0" noProof="0" dirty="0" smtClean="0">
                <a:ln>
                  <a:noFill/>
                </a:ln>
                <a:solidFill>
                  <a:sysClr val="windowText" lastClr="000000"/>
                </a:solidFill>
                <a:effectLst/>
                <a:uLnTx/>
                <a:uFillTx/>
                <a:latin typeface="Times" pitchFamily="8" charset="0"/>
              </a:endParaRPr>
            </a:p>
          </p:txBody>
        </p:sp>
        <p:sp>
          <p:nvSpPr>
            <p:cNvPr id="109" name="Rectangle 24"/>
            <p:cNvSpPr>
              <a:spLocks noChangeArrowheads="1"/>
            </p:cNvSpPr>
            <p:nvPr/>
          </p:nvSpPr>
          <p:spPr bwMode="auto">
            <a:xfrm>
              <a:off x="3242" y="1571"/>
              <a:ext cx="384" cy="192"/>
            </a:xfrm>
            <a:prstGeom prst="rect">
              <a:avLst/>
            </a:prstGeom>
            <a:solidFill>
              <a:srgbClr val="FF9999"/>
            </a:solid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sp>
          <p:nvSpPr>
            <p:cNvPr id="110" name="Text Box 25"/>
            <p:cNvSpPr txBox="1">
              <a:spLocks noChangeArrowheads="1"/>
            </p:cNvSpPr>
            <p:nvPr/>
          </p:nvSpPr>
          <p:spPr bwMode="auto">
            <a:xfrm>
              <a:off x="3338" y="1531"/>
              <a:ext cx="223"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Times" pitchFamily="8" charset="0"/>
                </a:rPr>
                <a:t>I$</a:t>
              </a:r>
            </a:p>
          </p:txBody>
        </p:sp>
        <p:sp>
          <p:nvSpPr>
            <p:cNvPr id="111" name="Rectangle 26"/>
            <p:cNvSpPr>
              <a:spLocks noChangeArrowheads="1"/>
            </p:cNvSpPr>
            <p:nvPr/>
          </p:nvSpPr>
          <p:spPr bwMode="auto">
            <a:xfrm>
              <a:off x="3242" y="2195"/>
              <a:ext cx="384" cy="192"/>
            </a:xfrm>
            <a:prstGeom prst="rect">
              <a:avLst/>
            </a:prstGeom>
            <a:solidFill>
              <a:srgbClr val="66CC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2" name="Text Box 27"/>
            <p:cNvSpPr txBox="1">
              <a:spLocks noChangeArrowheads="1"/>
            </p:cNvSpPr>
            <p:nvPr/>
          </p:nvSpPr>
          <p:spPr bwMode="auto">
            <a:xfrm>
              <a:off x="3322" y="2163"/>
              <a:ext cx="27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Times" pitchFamily="8" charset="0"/>
                </a:rPr>
                <a:t>D$</a:t>
              </a:r>
            </a:p>
          </p:txBody>
        </p:sp>
        <p:sp>
          <p:nvSpPr>
            <p:cNvPr id="113" name="Line 28"/>
            <p:cNvSpPr>
              <a:spLocks noChangeShapeType="1"/>
            </p:cNvSpPr>
            <p:nvPr/>
          </p:nvSpPr>
          <p:spPr bwMode="auto">
            <a:xfrm>
              <a:off x="3050" y="1667"/>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4" name="Line 29"/>
            <p:cNvSpPr>
              <a:spLocks noChangeShapeType="1"/>
            </p:cNvSpPr>
            <p:nvPr/>
          </p:nvSpPr>
          <p:spPr bwMode="auto">
            <a:xfrm>
              <a:off x="3050" y="2291"/>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5" name="Line 30"/>
            <p:cNvSpPr>
              <a:spLocks noChangeShapeType="1"/>
            </p:cNvSpPr>
            <p:nvPr/>
          </p:nvSpPr>
          <p:spPr bwMode="auto">
            <a:xfrm>
              <a:off x="3626" y="1667"/>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6" name="Line 31"/>
            <p:cNvSpPr>
              <a:spLocks noChangeShapeType="1"/>
            </p:cNvSpPr>
            <p:nvPr/>
          </p:nvSpPr>
          <p:spPr bwMode="auto">
            <a:xfrm>
              <a:off x="3626" y="2291"/>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7" name="Line 32"/>
            <p:cNvSpPr>
              <a:spLocks noChangeShapeType="1"/>
            </p:cNvSpPr>
            <p:nvPr/>
          </p:nvSpPr>
          <p:spPr bwMode="auto">
            <a:xfrm>
              <a:off x="3434" y="1763"/>
              <a:ext cx="0" cy="144"/>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8" name="Line 33"/>
            <p:cNvSpPr>
              <a:spLocks noChangeShapeType="1"/>
            </p:cNvSpPr>
            <p:nvPr/>
          </p:nvSpPr>
          <p:spPr bwMode="auto">
            <a:xfrm>
              <a:off x="3434" y="2051"/>
              <a:ext cx="0" cy="144"/>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9" name="Rectangle 34"/>
            <p:cNvSpPr>
              <a:spLocks noChangeArrowheads="1"/>
            </p:cNvSpPr>
            <p:nvPr/>
          </p:nvSpPr>
          <p:spPr bwMode="auto">
            <a:xfrm>
              <a:off x="3242" y="1879"/>
              <a:ext cx="384" cy="192"/>
            </a:xfrm>
            <a:prstGeom prst="rect">
              <a:avLst/>
            </a:prstGeom>
            <a:solidFill>
              <a:srgbClr val="FFFF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0" name="Text Box 35"/>
            <p:cNvSpPr txBox="1">
              <a:spLocks noChangeArrowheads="1"/>
            </p:cNvSpPr>
            <p:nvPr/>
          </p:nvSpPr>
          <p:spPr bwMode="auto">
            <a:xfrm>
              <a:off x="3242" y="1859"/>
              <a:ext cx="42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Tuner</a:t>
              </a:r>
            </a:p>
          </p:txBody>
        </p:sp>
        <p:sp>
          <p:nvSpPr>
            <p:cNvPr id="121" name="Rectangle 36"/>
            <p:cNvSpPr>
              <a:spLocks noChangeArrowheads="1"/>
            </p:cNvSpPr>
            <p:nvPr/>
          </p:nvSpPr>
          <p:spPr bwMode="auto">
            <a:xfrm>
              <a:off x="3817" y="1487"/>
              <a:ext cx="480" cy="336"/>
            </a:xfrm>
            <a:prstGeom prst="rect">
              <a:avLst/>
            </a:prstGeom>
            <a:solidFill>
              <a:srgbClr val="FF9999"/>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2" name="Text Box 37"/>
            <p:cNvSpPr txBox="1">
              <a:spLocks noChangeArrowheads="1"/>
            </p:cNvSpPr>
            <p:nvPr/>
          </p:nvSpPr>
          <p:spPr bwMode="auto">
            <a:xfrm>
              <a:off x="3929" y="1535"/>
              <a:ext cx="223"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Times" pitchFamily="8" charset="0"/>
                </a:rPr>
                <a:t>I$</a:t>
              </a:r>
            </a:p>
          </p:txBody>
        </p:sp>
        <p:sp>
          <p:nvSpPr>
            <p:cNvPr id="123" name="Rectangle 38"/>
            <p:cNvSpPr>
              <a:spLocks noChangeArrowheads="1"/>
            </p:cNvSpPr>
            <p:nvPr/>
          </p:nvSpPr>
          <p:spPr bwMode="auto">
            <a:xfrm>
              <a:off x="3817" y="2111"/>
              <a:ext cx="480" cy="336"/>
            </a:xfrm>
            <a:prstGeom prst="rect">
              <a:avLst/>
            </a:prstGeom>
            <a:solidFill>
              <a:srgbClr val="66CC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4" name="Text Box 39"/>
            <p:cNvSpPr txBox="1">
              <a:spLocks noChangeArrowheads="1"/>
            </p:cNvSpPr>
            <p:nvPr/>
          </p:nvSpPr>
          <p:spPr bwMode="auto">
            <a:xfrm>
              <a:off x="3929" y="2159"/>
              <a:ext cx="27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D$</a:t>
              </a:r>
            </a:p>
          </p:txBody>
        </p:sp>
        <p:sp>
          <p:nvSpPr>
            <p:cNvPr id="125" name="Line 40"/>
            <p:cNvSpPr>
              <a:spLocks noChangeShapeType="1"/>
            </p:cNvSpPr>
            <p:nvPr/>
          </p:nvSpPr>
          <p:spPr bwMode="auto">
            <a:xfrm flipV="1">
              <a:off x="3625" y="1823"/>
              <a:ext cx="192" cy="48"/>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6" name="Line 41"/>
            <p:cNvSpPr>
              <a:spLocks noChangeShapeType="1"/>
            </p:cNvSpPr>
            <p:nvPr/>
          </p:nvSpPr>
          <p:spPr bwMode="auto">
            <a:xfrm>
              <a:off x="3625" y="2063"/>
              <a:ext cx="192" cy="52"/>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7" name="Line 42"/>
            <p:cNvSpPr>
              <a:spLocks noChangeShapeType="1"/>
            </p:cNvSpPr>
            <p:nvPr/>
          </p:nvSpPr>
          <p:spPr bwMode="auto">
            <a:xfrm>
              <a:off x="4297" y="1631"/>
              <a:ext cx="157"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8" name="Line 43"/>
            <p:cNvSpPr>
              <a:spLocks noChangeShapeType="1"/>
            </p:cNvSpPr>
            <p:nvPr/>
          </p:nvSpPr>
          <p:spPr bwMode="auto">
            <a:xfrm>
              <a:off x="4297" y="2303"/>
              <a:ext cx="16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9" name="Text Box 45"/>
            <p:cNvSpPr txBox="1">
              <a:spLocks noChangeArrowheads="1"/>
            </p:cNvSpPr>
            <p:nvPr/>
          </p:nvSpPr>
          <p:spPr bwMode="auto">
            <a:xfrm>
              <a:off x="2931" y="1165"/>
              <a:ext cx="1998" cy="213"/>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Two Level Configurable Cache</a:t>
              </a:r>
            </a:p>
          </p:txBody>
        </p:sp>
        <p:sp>
          <p:nvSpPr>
            <p:cNvPr id="130" name="Text Box 54"/>
            <p:cNvSpPr txBox="1">
              <a:spLocks noChangeArrowheads="1"/>
            </p:cNvSpPr>
            <p:nvPr/>
          </p:nvSpPr>
          <p:spPr bwMode="auto">
            <a:xfrm>
              <a:off x="2955" y="2525"/>
              <a:ext cx="1784" cy="173"/>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dirty="0" smtClean="0">
                  <a:ln>
                    <a:noFill/>
                  </a:ln>
                  <a:solidFill>
                    <a:sysClr val="windowText" lastClr="000000"/>
                  </a:solidFill>
                  <a:effectLst/>
                  <a:uLnTx/>
                  <a:uFillTx/>
                </a:rPr>
                <a:t>216 configurations per cache hierarchy </a:t>
              </a:r>
            </a:p>
          </p:txBody>
        </p:sp>
        <p:sp>
          <p:nvSpPr>
            <p:cNvPr id="131" name="Text Box 61"/>
            <p:cNvSpPr txBox="1">
              <a:spLocks noChangeArrowheads="1"/>
            </p:cNvSpPr>
            <p:nvPr/>
          </p:nvSpPr>
          <p:spPr bwMode="auto">
            <a:xfrm>
              <a:off x="3318" y="1409"/>
              <a:ext cx="216" cy="173"/>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L1</a:t>
              </a:r>
            </a:p>
          </p:txBody>
        </p:sp>
        <p:sp>
          <p:nvSpPr>
            <p:cNvPr id="132" name="Text Box 62"/>
            <p:cNvSpPr txBox="1">
              <a:spLocks noChangeArrowheads="1"/>
            </p:cNvSpPr>
            <p:nvPr/>
          </p:nvSpPr>
          <p:spPr bwMode="auto">
            <a:xfrm>
              <a:off x="3946" y="1346"/>
              <a:ext cx="291" cy="173"/>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L2</a:t>
              </a:r>
            </a:p>
          </p:txBody>
        </p:sp>
      </p:grpSp>
      <p:grpSp>
        <p:nvGrpSpPr>
          <p:cNvPr id="133" name="Group 63"/>
          <p:cNvGrpSpPr>
            <a:grpSpLocks/>
          </p:cNvGrpSpPr>
          <p:nvPr/>
        </p:nvGrpSpPr>
        <p:grpSpPr bwMode="auto">
          <a:xfrm>
            <a:off x="4442711" y="1405417"/>
            <a:ext cx="4700590" cy="1785938"/>
            <a:chOff x="3012" y="2832"/>
            <a:chExt cx="2961" cy="1125"/>
          </a:xfrm>
        </p:grpSpPr>
        <p:sp>
          <p:nvSpPr>
            <p:cNvPr id="134" name="Text Box 64"/>
            <p:cNvSpPr txBox="1">
              <a:spLocks noChangeArrowheads="1"/>
            </p:cNvSpPr>
            <p:nvPr/>
          </p:nvSpPr>
          <p:spPr bwMode="auto">
            <a:xfrm>
              <a:off x="4652" y="2833"/>
              <a:ext cx="1321" cy="1124"/>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000" b="1" i="1" u="sng" kern="0" dirty="0" smtClean="0">
                  <a:solidFill>
                    <a:srgbClr val="333399"/>
                  </a:solidFill>
                </a:rPr>
                <a:t>D</a:t>
              </a:r>
              <a:r>
                <a:rPr kumimoji="0" lang="en-US" sz="2000" b="1" i="1" u="sng" strike="noStrike" kern="0" cap="none" spc="0" normalizeH="0" baseline="0" noProof="0" dirty="0" err="1" smtClean="0">
                  <a:ln>
                    <a:noFill/>
                  </a:ln>
                  <a:solidFill>
                    <a:srgbClr val="333399"/>
                  </a:solidFill>
                  <a:effectLst/>
                  <a:uLnTx/>
                  <a:uFillTx/>
                </a:rPr>
                <a:t>ependency</a:t>
              </a:r>
              <a:r>
                <a:rPr kumimoji="0" lang="en-US" sz="1800" b="1" i="1" u="none" strike="noStrike" kern="0" cap="none" spc="0" normalizeH="0" baseline="0" noProof="0" dirty="0" smtClean="0">
                  <a:ln>
                    <a:noFill/>
                  </a:ln>
                  <a:solidFill>
                    <a:srgbClr val="333399"/>
                  </a:solidFill>
                  <a:effectLst/>
                  <a:uLnTx/>
                  <a:uFillTx/>
                </a:rPr>
                <a:t/>
              </a:r>
              <a:br>
                <a:rPr kumimoji="0" lang="en-US" sz="1800" b="1" i="1" u="none" strike="noStrike" kern="0" cap="none" spc="0" normalizeH="0" baseline="0" noProof="0" dirty="0" smtClean="0">
                  <a:ln>
                    <a:noFill/>
                  </a:ln>
                  <a:solidFill>
                    <a:srgbClr val="333399"/>
                  </a:solidFill>
                  <a:effectLst/>
                  <a:uLnTx/>
                  <a:uFillTx/>
                </a:rPr>
              </a:br>
              <a:r>
                <a:rPr kumimoji="0" lang="en-US" sz="1800" i="1" u="none" strike="noStrike" kern="0" cap="none" spc="0" normalizeH="0" baseline="0" noProof="0" dirty="0" smtClean="0">
                  <a:ln>
                    <a:noFill/>
                  </a:ln>
                  <a:solidFill>
                    <a:srgbClr val="333399"/>
                  </a:solidFill>
                  <a:effectLst/>
                  <a:uLnTx/>
                  <a:uFillTx/>
                </a:rPr>
                <a:t>Any</a:t>
              </a:r>
              <a:r>
                <a:rPr kumimoji="0" lang="en-US" sz="1800" i="1" u="none" strike="noStrike" kern="0" cap="none" spc="0" normalizeH="0" noProof="0" dirty="0" smtClean="0">
                  <a:ln>
                    <a:noFill/>
                  </a:ln>
                  <a:solidFill>
                    <a:srgbClr val="333399"/>
                  </a:solidFill>
                  <a:effectLst/>
                  <a:uLnTx/>
                  <a:uFillTx/>
                </a:rPr>
                <a:t> L1 change affects what and how many addresses stored L2</a:t>
              </a:r>
              <a:endParaRPr kumimoji="0" lang="en-US" sz="1800" i="1" u="none" strike="noStrike" kern="0" cap="none" spc="0" normalizeH="0" baseline="0" noProof="0" dirty="0" smtClean="0">
                <a:ln>
                  <a:noFill/>
                </a:ln>
                <a:solidFill>
                  <a:srgbClr val="333399"/>
                </a:solidFill>
                <a:effectLst/>
                <a:uLnTx/>
                <a:uFillTx/>
              </a:endParaRPr>
            </a:p>
          </p:txBody>
        </p:sp>
        <p:sp>
          <p:nvSpPr>
            <p:cNvPr id="135" name="Oval 65"/>
            <p:cNvSpPr>
              <a:spLocks noChangeArrowheads="1"/>
            </p:cNvSpPr>
            <p:nvPr/>
          </p:nvSpPr>
          <p:spPr bwMode="auto">
            <a:xfrm>
              <a:off x="3027" y="2832"/>
              <a:ext cx="1379" cy="454"/>
            </a:xfrm>
            <a:prstGeom prst="ellipse">
              <a:avLst/>
            </a:prstGeom>
            <a:noFill/>
            <a:ln w="38100">
              <a:solidFill>
                <a:srgbClr val="333399"/>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6" name="Oval 66"/>
            <p:cNvSpPr>
              <a:spLocks noChangeArrowheads="1"/>
            </p:cNvSpPr>
            <p:nvPr/>
          </p:nvSpPr>
          <p:spPr bwMode="auto">
            <a:xfrm>
              <a:off x="3012" y="3462"/>
              <a:ext cx="1379" cy="454"/>
            </a:xfrm>
            <a:prstGeom prst="ellipse">
              <a:avLst/>
            </a:prstGeom>
            <a:noFill/>
            <a:ln w="38100">
              <a:solidFill>
                <a:srgbClr val="333399"/>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7" name="Line 67"/>
            <p:cNvSpPr>
              <a:spLocks noChangeShapeType="1"/>
            </p:cNvSpPr>
            <p:nvPr/>
          </p:nvSpPr>
          <p:spPr bwMode="auto">
            <a:xfrm flipH="1">
              <a:off x="4451" y="2962"/>
              <a:ext cx="364" cy="98"/>
            </a:xfrm>
            <a:prstGeom prst="line">
              <a:avLst/>
            </a:prstGeom>
            <a:noFill/>
            <a:ln w="19050">
              <a:solidFill>
                <a:srgbClr val="333399"/>
              </a:solidFill>
              <a:miter lim="800000"/>
              <a:headEnd/>
              <a:tailEnd type="triangle" w="lg" len="lg"/>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8" name="Line 68"/>
            <p:cNvSpPr>
              <a:spLocks noChangeShapeType="1"/>
            </p:cNvSpPr>
            <p:nvPr/>
          </p:nvSpPr>
          <p:spPr bwMode="auto">
            <a:xfrm flipH="1" flipV="1">
              <a:off x="4422" y="3694"/>
              <a:ext cx="402" cy="119"/>
            </a:xfrm>
            <a:prstGeom prst="line">
              <a:avLst/>
            </a:prstGeom>
            <a:noFill/>
            <a:ln w="19050">
              <a:solidFill>
                <a:srgbClr val="333399"/>
              </a:solidFill>
              <a:miter lim="800000"/>
              <a:headEnd/>
              <a:tailEnd type="triangle" w="lg" len="lg"/>
            </a:ln>
            <a:effectLst/>
          </p:spPr>
          <p:txBody>
            <a:bodyPr wrap="none"/>
            <a:lstStyle/>
            <a:p>
              <a:pPr eaLnBrk="1" fontAlgn="auto" hangingPunct="1">
                <a:spcBef>
                  <a:spcPts val="0"/>
                </a:spcBef>
                <a:spcAft>
                  <a:spcPts val="0"/>
                </a:spcAft>
              </a:pPr>
              <a:endParaRPr lang="en-US" sz="1800" kern="0">
                <a:solidFill>
                  <a:sysClr val="windowText" lastClr="000000"/>
                </a:solidFill>
              </a:endParaRPr>
            </a:p>
          </p:txBody>
        </p:sp>
      </p:grpSp>
      <p:sp>
        <p:nvSpPr>
          <p:cNvPr id="67" name="Rectangle 186"/>
          <p:cNvSpPr>
            <a:spLocks noChangeArrowheads="1"/>
          </p:cNvSpPr>
          <p:nvPr/>
        </p:nvSpPr>
        <p:spPr bwMode="auto">
          <a:xfrm>
            <a:off x="286762" y="3500743"/>
            <a:ext cx="8657527" cy="461665"/>
          </a:xfrm>
          <a:prstGeom prst="rect">
            <a:avLst/>
          </a:prstGeom>
          <a:noFill/>
          <a:ln w="25400">
            <a:noFill/>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b="1" i="0" u="sng" strike="noStrike" kern="0" cap="none" spc="0" normalizeH="0" baseline="0" noProof="0" dirty="0" smtClean="0">
                <a:ln>
                  <a:noFill/>
                </a:ln>
                <a:solidFill>
                  <a:srgbClr val="7030A0"/>
                </a:solidFill>
                <a:effectLst/>
                <a:uLnTx/>
                <a:uFillTx/>
                <a:latin typeface="Trebuchet MS" pitchFamily="34" charset="0"/>
              </a:rPr>
              <a:t>Single </a:t>
            </a:r>
            <a:r>
              <a:rPr kumimoji="0" lang="pt-BR" b="1" i="0" u="sng" strike="noStrike" kern="0" cap="none" spc="0" normalizeH="0" baseline="0" noProof="0" dirty="0" err="1" smtClean="0">
                <a:ln>
                  <a:noFill/>
                </a:ln>
                <a:solidFill>
                  <a:srgbClr val="7030A0"/>
                </a:solidFill>
                <a:effectLst/>
                <a:uLnTx/>
                <a:uFillTx/>
                <a:latin typeface="Trebuchet MS" pitchFamily="34" charset="0"/>
              </a:rPr>
              <a:t>Level</a:t>
            </a:r>
            <a:r>
              <a:rPr kumimoji="0" lang="pt-BR" b="1" i="0" u="sng" strike="noStrike" kern="0" cap="none" spc="0" normalizeH="0" baseline="0" noProof="0" dirty="0" smtClean="0">
                <a:ln>
                  <a:noFill/>
                </a:ln>
                <a:solidFill>
                  <a:srgbClr val="7030A0"/>
                </a:solidFill>
                <a:effectLst/>
                <a:uLnTx/>
                <a:uFillTx/>
                <a:latin typeface="Trebuchet MS" pitchFamily="34" charset="0"/>
              </a:rPr>
              <a:t> Energy-</a:t>
            </a:r>
            <a:r>
              <a:rPr kumimoji="0" lang="pt-BR" b="1" i="0" u="sng" strike="noStrike" kern="0" cap="none" spc="0" normalizeH="0" baseline="0" noProof="0" dirty="0" err="1" smtClean="0">
                <a:ln>
                  <a:noFill/>
                </a:ln>
                <a:solidFill>
                  <a:srgbClr val="7030A0"/>
                </a:solidFill>
                <a:effectLst/>
                <a:uLnTx/>
                <a:uFillTx/>
                <a:latin typeface="Trebuchet MS" pitchFamily="34" charset="0"/>
              </a:rPr>
              <a:t>Impact</a:t>
            </a:r>
            <a:r>
              <a:rPr kumimoji="0" lang="pt-BR" b="1" i="0" u="sng" strike="noStrike" kern="0" cap="none" spc="0" normalizeH="0" baseline="0" noProof="0" dirty="0" smtClean="0">
                <a:ln>
                  <a:noFill/>
                </a:ln>
                <a:solidFill>
                  <a:srgbClr val="7030A0"/>
                </a:solidFill>
                <a:effectLst/>
                <a:uLnTx/>
                <a:uFillTx/>
                <a:latin typeface="Trebuchet MS" pitchFamily="34" charset="0"/>
              </a:rPr>
              <a:t>-</a:t>
            </a:r>
            <a:r>
              <a:rPr kumimoji="0" lang="pt-BR" b="1" i="0" u="sng" strike="noStrike" kern="0" cap="none" spc="0" normalizeH="0" baseline="0" noProof="0" dirty="0" err="1" smtClean="0">
                <a:ln>
                  <a:noFill/>
                </a:ln>
                <a:solidFill>
                  <a:srgbClr val="7030A0"/>
                </a:solidFill>
                <a:effectLst/>
                <a:uLnTx/>
                <a:uFillTx/>
                <a:latin typeface="Trebuchet MS" pitchFamily="34" charset="0"/>
              </a:rPr>
              <a:t>Ordered</a:t>
            </a:r>
            <a:r>
              <a:rPr kumimoji="0" lang="pt-BR" b="1" i="0" u="sng" strike="noStrike" kern="0" cap="none" spc="0" normalizeH="0" baseline="0" noProof="0" dirty="0" smtClean="0">
                <a:ln>
                  <a:noFill/>
                </a:ln>
                <a:solidFill>
                  <a:srgbClr val="7030A0"/>
                </a:solidFill>
                <a:effectLst/>
                <a:uLnTx/>
                <a:uFillTx/>
                <a:latin typeface="Trebuchet MS" pitchFamily="34" charset="0"/>
              </a:rPr>
              <a:t> Cache</a:t>
            </a:r>
            <a:r>
              <a:rPr kumimoji="0" lang="pt-BR" b="1" i="0" u="sng" strike="noStrike" kern="0" cap="none" spc="0" normalizeH="0" noProof="0" dirty="0" smtClean="0">
                <a:ln>
                  <a:noFill/>
                </a:ln>
                <a:solidFill>
                  <a:srgbClr val="7030A0"/>
                </a:solidFill>
                <a:effectLst/>
                <a:uLnTx/>
                <a:uFillTx/>
                <a:latin typeface="Trebuchet MS" pitchFamily="34" charset="0"/>
              </a:rPr>
              <a:t> Tuning </a:t>
            </a:r>
            <a:r>
              <a:rPr kumimoji="0" lang="pt-BR" sz="1800" b="1" i="0" u="sng" strike="noStrike" kern="0" cap="none" spc="0" normalizeH="0" noProof="0" dirty="0" smtClean="0">
                <a:ln>
                  <a:noFill/>
                </a:ln>
                <a:solidFill>
                  <a:srgbClr val="7030A0"/>
                </a:solidFill>
                <a:effectLst/>
                <a:uLnTx/>
                <a:uFillTx/>
                <a:latin typeface="Trebuchet MS" pitchFamily="34" charset="0"/>
              </a:rPr>
              <a:t>(Zhang ‘03)</a:t>
            </a:r>
            <a:endParaRPr kumimoji="0" lang="pt-BR" b="1" i="0" u="sng" strike="noStrike" kern="0" cap="none" spc="0" normalizeH="0" baseline="0" noProof="0" dirty="0" smtClean="0">
              <a:ln>
                <a:noFill/>
              </a:ln>
              <a:solidFill>
                <a:srgbClr val="7030A0"/>
              </a:solidFill>
              <a:effectLst/>
              <a:uLnTx/>
              <a:uFillTx/>
              <a:latin typeface="Trebuchet MS" pitchFamily="34" charset="0"/>
            </a:endParaRPr>
          </a:p>
        </p:txBody>
      </p:sp>
      <p:grpSp>
        <p:nvGrpSpPr>
          <p:cNvPr id="99" name="Group 98"/>
          <p:cNvGrpSpPr/>
          <p:nvPr/>
        </p:nvGrpSpPr>
        <p:grpSpPr>
          <a:xfrm>
            <a:off x="214966" y="3744587"/>
            <a:ext cx="2817608" cy="2445417"/>
            <a:chOff x="79369" y="4013431"/>
            <a:chExt cx="2817608" cy="2445417"/>
          </a:xfrm>
        </p:grpSpPr>
        <p:sp>
          <p:nvSpPr>
            <p:cNvPr id="68" name="Rounded Rectangle 67"/>
            <p:cNvSpPr/>
            <p:nvPr/>
          </p:nvSpPr>
          <p:spPr bwMode="auto">
            <a:xfrm>
              <a:off x="174171" y="4441375"/>
              <a:ext cx="2423886" cy="319315"/>
            </a:xfrm>
            <a:prstGeom prst="roundRect">
              <a:avLst/>
            </a:prstGeom>
            <a:solidFill>
              <a:srgbClr val="3366FF"/>
            </a:solidFill>
            <a:ln>
              <a:solidFill>
                <a:srgbClr val="3366FF"/>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Trebuchet MS" pitchFamily="34" charset="0"/>
                </a:rPr>
                <a:t>Increase Size</a:t>
              </a:r>
            </a:p>
          </p:txBody>
        </p:sp>
        <p:sp>
          <p:nvSpPr>
            <p:cNvPr id="69" name="Rounded Rectangle 68"/>
            <p:cNvSpPr/>
            <p:nvPr/>
          </p:nvSpPr>
          <p:spPr bwMode="auto">
            <a:xfrm>
              <a:off x="195943" y="5217884"/>
              <a:ext cx="2460172" cy="370114"/>
            </a:xfrm>
            <a:prstGeom prst="roundRect">
              <a:avLst/>
            </a:prstGeom>
            <a:solidFill>
              <a:srgbClr val="3366FF"/>
            </a:solidFill>
            <a:ln>
              <a:solidFill>
                <a:srgbClr val="3366FF"/>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Trebuchet MS" pitchFamily="34" charset="0"/>
                </a:rPr>
                <a:t>Increase Line Size</a:t>
              </a:r>
            </a:p>
          </p:txBody>
        </p:sp>
        <p:sp>
          <p:nvSpPr>
            <p:cNvPr id="70" name="Rounded Rectangle 69"/>
            <p:cNvSpPr/>
            <p:nvPr/>
          </p:nvSpPr>
          <p:spPr bwMode="auto">
            <a:xfrm>
              <a:off x="174171" y="6095991"/>
              <a:ext cx="2481943" cy="362857"/>
            </a:xfrm>
            <a:prstGeom prst="roundRect">
              <a:avLst/>
            </a:prstGeom>
            <a:solidFill>
              <a:srgbClr val="3366FF"/>
            </a:solidFill>
            <a:ln>
              <a:solidFill>
                <a:srgbClr val="3366FF"/>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Trebuchet MS" pitchFamily="34" charset="0"/>
                </a:rPr>
                <a:t>Increase Associativity</a:t>
              </a:r>
            </a:p>
          </p:txBody>
        </p:sp>
        <p:sp>
          <p:nvSpPr>
            <p:cNvPr id="71" name="Rectangle 186"/>
            <p:cNvSpPr>
              <a:spLocks noChangeArrowheads="1"/>
            </p:cNvSpPr>
            <p:nvPr/>
          </p:nvSpPr>
          <p:spPr bwMode="auto">
            <a:xfrm>
              <a:off x="79369" y="4013431"/>
              <a:ext cx="2817608" cy="369332"/>
            </a:xfrm>
            <a:prstGeom prst="rect">
              <a:avLst/>
            </a:prstGeom>
            <a:noFill/>
            <a:ln w="25400">
              <a:noFill/>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1" i="0" u="none" strike="noStrike" kern="0" cap="none" spc="0" normalizeH="0" baseline="0" noProof="0" dirty="0" smtClean="0">
                <a:ln>
                  <a:noFill/>
                </a:ln>
                <a:solidFill>
                  <a:srgbClr val="003399"/>
                </a:solidFill>
                <a:effectLst/>
                <a:uLnTx/>
                <a:uFillTx/>
                <a:latin typeface="Trebuchet MS" pitchFamily="34" charset="0"/>
              </a:endParaRPr>
            </a:p>
          </p:txBody>
        </p:sp>
        <p:sp>
          <p:nvSpPr>
            <p:cNvPr id="72" name="Down Arrow 71"/>
            <p:cNvSpPr/>
            <p:nvPr/>
          </p:nvSpPr>
          <p:spPr bwMode="auto">
            <a:xfrm>
              <a:off x="1262743" y="4847771"/>
              <a:ext cx="261257"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8" name="Down Arrow 97"/>
            <p:cNvSpPr/>
            <p:nvPr/>
          </p:nvSpPr>
          <p:spPr bwMode="auto">
            <a:xfrm>
              <a:off x="1255489" y="5725871"/>
              <a:ext cx="261257"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3" name="TextBox 2"/>
          <p:cNvSpPr txBox="1"/>
          <p:nvPr/>
        </p:nvSpPr>
        <p:spPr>
          <a:xfrm>
            <a:off x="4061474" y="5004687"/>
            <a:ext cx="2465808" cy="1323439"/>
          </a:xfrm>
          <a:prstGeom prst="rect">
            <a:avLst/>
          </a:prstGeom>
          <a:noFill/>
        </p:spPr>
        <p:txBody>
          <a:bodyPr wrap="square" rtlCol="0">
            <a:spAutoFit/>
          </a:bodyPr>
          <a:lstStyle/>
          <a:p>
            <a:r>
              <a:rPr lang="en-US" sz="2000" i="1" dirty="0" smtClean="0"/>
              <a:t>2. Search each parameter in order from smallest to largest</a:t>
            </a:r>
            <a:endParaRPr lang="en-US" sz="2000" i="1" dirty="0"/>
          </a:p>
        </p:txBody>
      </p:sp>
      <p:sp>
        <p:nvSpPr>
          <p:cNvPr id="139" name="TextBox 138"/>
          <p:cNvSpPr txBox="1"/>
          <p:nvPr/>
        </p:nvSpPr>
        <p:spPr>
          <a:xfrm>
            <a:off x="6439706" y="4310503"/>
            <a:ext cx="2465808" cy="1015663"/>
          </a:xfrm>
          <a:prstGeom prst="rect">
            <a:avLst/>
          </a:prstGeom>
          <a:noFill/>
        </p:spPr>
        <p:txBody>
          <a:bodyPr wrap="square" rtlCol="0">
            <a:spAutoFit/>
          </a:bodyPr>
          <a:lstStyle/>
          <a:p>
            <a:r>
              <a:rPr lang="en-US" sz="2000" i="1" dirty="0" smtClean="0"/>
              <a:t>3. Stop searching a parameter when increase in energy</a:t>
            </a:r>
            <a:endParaRPr lang="en-US" sz="2000" i="1" dirty="0"/>
          </a:p>
        </p:txBody>
      </p:sp>
      <p:sp>
        <p:nvSpPr>
          <p:cNvPr id="140" name="TextBox 139"/>
          <p:cNvSpPr txBox="1"/>
          <p:nvPr/>
        </p:nvSpPr>
        <p:spPr>
          <a:xfrm>
            <a:off x="2725437" y="3996451"/>
            <a:ext cx="2465808" cy="1015663"/>
          </a:xfrm>
          <a:prstGeom prst="rect">
            <a:avLst/>
          </a:prstGeom>
          <a:noFill/>
        </p:spPr>
        <p:txBody>
          <a:bodyPr wrap="square" rtlCol="0">
            <a:spAutoFit/>
          </a:bodyPr>
          <a:lstStyle/>
          <a:p>
            <a:r>
              <a:rPr lang="en-US" sz="2000" i="1" dirty="0" smtClean="0"/>
              <a:t>1. Initialize each parameter to smallest value</a:t>
            </a:r>
            <a:endParaRPr lang="en-US" sz="2000" i="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dissolve">
                                      <p:cBhvr>
                                        <p:cTn id="7" dur="500"/>
                                        <p:tgtEl>
                                          <p:spTgt spid="6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99"/>
                                        </p:tgtEl>
                                        <p:attrNameLst>
                                          <p:attrName>style.visibility</p:attrName>
                                        </p:attrNameLst>
                                      </p:cBhvr>
                                      <p:to>
                                        <p:strVal val="visible"/>
                                      </p:to>
                                    </p:set>
                                    <p:animEffect transition="in" filter="wipe(up)">
                                      <p:cBhvr>
                                        <p:cTn id="12" dur="500"/>
                                        <p:tgtEl>
                                          <p:spTgt spid="99"/>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140"/>
                                        </p:tgtEl>
                                        <p:attrNameLst>
                                          <p:attrName>style.visibility</p:attrName>
                                        </p:attrNameLst>
                                      </p:cBhvr>
                                      <p:to>
                                        <p:strVal val="visible"/>
                                      </p:to>
                                    </p:set>
                                    <p:anim calcmode="lin" valueType="num">
                                      <p:cBhvr>
                                        <p:cTn id="17" dur="500" fill="hold"/>
                                        <p:tgtEl>
                                          <p:spTgt spid="140"/>
                                        </p:tgtEl>
                                        <p:attrNameLst>
                                          <p:attrName>ppt_w</p:attrName>
                                        </p:attrNameLst>
                                      </p:cBhvr>
                                      <p:tavLst>
                                        <p:tav tm="0">
                                          <p:val>
                                            <p:fltVal val="0"/>
                                          </p:val>
                                        </p:tav>
                                        <p:tav tm="100000">
                                          <p:val>
                                            <p:strVal val="#ppt_w"/>
                                          </p:val>
                                        </p:tav>
                                      </p:tavLst>
                                    </p:anim>
                                    <p:anim calcmode="lin" valueType="num">
                                      <p:cBhvr>
                                        <p:cTn id="18" dur="500" fill="hold"/>
                                        <p:tgtEl>
                                          <p:spTgt spid="140"/>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500" fill="hold"/>
                                        <p:tgtEl>
                                          <p:spTgt spid="3"/>
                                        </p:tgtEl>
                                        <p:attrNameLst>
                                          <p:attrName>ppt_w</p:attrName>
                                        </p:attrNameLst>
                                      </p:cBhvr>
                                      <p:tavLst>
                                        <p:tav tm="0">
                                          <p:val>
                                            <p:fltVal val="0"/>
                                          </p:val>
                                        </p:tav>
                                        <p:tav tm="100000">
                                          <p:val>
                                            <p:strVal val="#ppt_w"/>
                                          </p:val>
                                        </p:tav>
                                      </p:tavLst>
                                    </p:anim>
                                    <p:anim calcmode="lin" valueType="num">
                                      <p:cBhvr>
                                        <p:cTn id="24"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39"/>
                                        </p:tgtEl>
                                        <p:attrNameLst>
                                          <p:attrName>style.visibility</p:attrName>
                                        </p:attrNameLst>
                                      </p:cBhvr>
                                      <p:to>
                                        <p:strVal val="visible"/>
                                      </p:to>
                                    </p:set>
                                    <p:anim calcmode="lin" valueType="num">
                                      <p:cBhvr>
                                        <p:cTn id="29" dur="500" fill="hold"/>
                                        <p:tgtEl>
                                          <p:spTgt spid="139"/>
                                        </p:tgtEl>
                                        <p:attrNameLst>
                                          <p:attrName>ppt_w</p:attrName>
                                        </p:attrNameLst>
                                      </p:cBhvr>
                                      <p:tavLst>
                                        <p:tav tm="0">
                                          <p:val>
                                            <p:fltVal val="0"/>
                                          </p:val>
                                        </p:tav>
                                        <p:tav tm="100000">
                                          <p:val>
                                            <p:strVal val="#ppt_w"/>
                                          </p:val>
                                        </p:tav>
                                      </p:tavLst>
                                    </p:anim>
                                    <p:anim calcmode="lin" valueType="num">
                                      <p:cBhvr>
                                        <p:cTn id="30" dur="500" fill="hold"/>
                                        <p:tgtEl>
                                          <p:spTgt spid="139"/>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92"/>
                                        </p:tgtEl>
                                        <p:attrNameLst>
                                          <p:attrName>style.visibility</p:attrName>
                                        </p:attrNameLst>
                                      </p:cBhvr>
                                      <p:to>
                                        <p:strVal val="visible"/>
                                      </p:to>
                                    </p:set>
                                    <p:anim calcmode="lin" valueType="num">
                                      <p:cBhvr>
                                        <p:cTn id="35" dur="500" fill="hold"/>
                                        <p:tgtEl>
                                          <p:spTgt spid="92"/>
                                        </p:tgtEl>
                                        <p:attrNameLst>
                                          <p:attrName>ppt_w</p:attrName>
                                        </p:attrNameLst>
                                      </p:cBhvr>
                                      <p:tavLst>
                                        <p:tav tm="0">
                                          <p:val>
                                            <p:fltVal val="0"/>
                                          </p:val>
                                        </p:tav>
                                        <p:tav tm="100000">
                                          <p:val>
                                            <p:strVal val="#ppt_w"/>
                                          </p:val>
                                        </p:tav>
                                      </p:tavLst>
                                    </p:anim>
                                    <p:anim calcmode="lin" valueType="num">
                                      <p:cBhvr>
                                        <p:cTn id="36" dur="500" fill="hold"/>
                                        <p:tgtEl>
                                          <p:spTgt spid="92"/>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499"/>
                                          </p:stCondLst>
                                        </p:cTn>
                                        <p:tgtEl>
                                          <p:spTgt spid="10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nodeType="clickEffect">
                                  <p:stCondLst>
                                    <p:cond delay="0"/>
                                  </p:stCondLst>
                                  <p:childTnLst>
                                    <p:set>
                                      <p:cBhvr>
                                        <p:cTn id="44" dur="1" fill="hold">
                                          <p:stCondLst>
                                            <p:cond delay="0"/>
                                          </p:stCondLst>
                                        </p:cTn>
                                        <p:tgtEl>
                                          <p:spTgt spid="133"/>
                                        </p:tgtEl>
                                        <p:attrNameLst>
                                          <p:attrName>style.visibility</p:attrName>
                                        </p:attrNameLst>
                                      </p:cBhvr>
                                      <p:to>
                                        <p:strVal val="visible"/>
                                      </p:to>
                                    </p:set>
                                    <p:anim calcmode="lin" valueType="num">
                                      <p:cBhvr>
                                        <p:cTn id="45" dur="500" fill="hold"/>
                                        <p:tgtEl>
                                          <p:spTgt spid="133"/>
                                        </p:tgtEl>
                                        <p:attrNameLst>
                                          <p:attrName>ppt_w</p:attrName>
                                        </p:attrNameLst>
                                      </p:cBhvr>
                                      <p:tavLst>
                                        <p:tav tm="0">
                                          <p:val>
                                            <p:fltVal val="0"/>
                                          </p:val>
                                        </p:tav>
                                        <p:tav tm="100000">
                                          <p:val>
                                            <p:strVal val="#ppt_w"/>
                                          </p:val>
                                        </p:tav>
                                      </p:tavLst>
                                    </p:anim>
                                    <p:anim calcmode="lin" valueType="num">
                                      <p:cBhvr>
                                        <p:cTn id="46" dur="500" fill="hold"/>
                                        <p:tgtEl>
                                          <p:spTgt spid="13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3" grpId="0"/>
      <p:bldP spid="139" grpId="0"/>
      <p:bldP spid="140" grpId="0"/>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42258" y="290289"/>
            <a:ext cx="7772400" cy="823686"/>
          </a:xfrm>
        </p:spPr>
        <p:txBody>
          <a:bodyPr/>
          <a:lstStyle/>
          <a:p>
            <a:r>
              <a:rPr lang="en-US" dirty="0" smtClean="0"/>
              <a:t>Previous Tuning Heuristics</a:t>
            </a:r>
            <a:endParaRPr lang="en-US"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8</a:t>
            </a:fld>
            <a:endParaRPr lang="en-US" dirty="0"/>
          </a:p>
        </p:txBody>
      </p:sp>
      <p:sp>
        <p:nvSpPr>
          <p:cNvPr id="73" name="Rectangle 4"/>
          <p:cNvSpPr>
            <a:spLocks noChangeArrowheads="1"/>
          </p:cNvSpPr>
          <p:nvPr/>
        </p:nvSpPr>
        <p:spPr bwMode="auto">
          <a:xfrm>
            <a:off x="511175" y="1564165"/>
            <a:ext cx="533400" cy="1447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4" name="Text Box 5"/>
          <p:cNvSpPr txBox="1">
            <a:spLocks noChangeArrowheads="1"/>
          </p:cNvSpPr>
          <p:nvPr/>
        </p:nvSpPr>
        <p:spPr bwMode="auto">
          <a:xfrm rot="16200000">
            <a:off x="15719" y="2127519"/>
            <a:ext cx="1476686" cy="338554"/>
          </a:xfrm>
          <a:prstGeom prst="rect">
            <a:avLst/>
          </a:prstGeom>
          <a:noFill/>
          <a:ln w="9525">
            <a:noFill/>
            <a:miter lim="800000"/>
            <a:headEnd/>
            <a:tailEnd/>
          </a:ln>
          <a:effectLst/>
        </p:spPr>
        <p:txBody>
          <a:bodyPr wrap="none">
            <a:spAutoFit/>
          </a:bodyPr>
          <a:lstStyle/>
          <a:p>
            <a:pPr eaLnBrk="0" hangingPunct="0"/>
            <a:r>
              <a:rPr lang="en-US" sz="1600" dirty="0">
                <a:latin typeface="Times" pitchFamily="8" charset="0"/>
              </a:rPr>
              <a:t>Microprocessor</a:t>
            </a:r>
          </a:p>
        </p:txBody>
      </p:sp>
      <p:sp>
        <p:nvSpPr>
          <p:cNvPr id="75" name="Rectangle 6"/>
          <p:cNvSpPr>
            <a:spLocks noChangeArrowheads="1"/>
          </p:cNvSpPr>
          <p:nvPr/>
        </p:nvSpPr>
        <p:spPr bwMode="auto">
          <a:xfrm>
            <a:off x="2263775" y="1564165"/>
            <a:ext cx="533400" cy="1447800"/>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6" name="Text Box 7"/>
          <p:cNvSpPr txBox="1">
            <a:spLocks noChangeArrowheads="1"/>
          </p:cNvSpPr>
          <p:nvPr/>
        </p:nvSpPr>
        <p:spPr bwMode="auto">
          <a:xfrm rot="16200000">
            <a:off x="1812448" y="2170382"/>
            <a:ext cx="1378904" cy="338554"/>
          </a:xfrm>
          <a:prstGeom prst="rect">
            <a:avLst/>
          </a:prstGeom>
          <a:noFill/>
          <a:ln w="9525">
            <a:noFill/>
            <a:miter lim="800000"/>
            <a:headEnd/>
            <a:tailEnd/>
          </a:ln>
          <a:effectLst/>
        </p:spPr>
        <p:txBody>
          <a:bodyPr wrap="none">
            <a:spAutoFit/>
          </a:bodyPr>
          <a:lstStyle/>
          <a:p>
            <a:pPr eaLnBrk="0" hangingPunct="0"/>
            <a:r>
              <a:rPr lang="en-US" sz="1600" dirty="0">
                <a:latin typeface="Times" pitchFamily="8" charset="0"/>
              </a:rPr>
              <a:t>Main Memory</a:t>
            </a:r>
          </a:p>
        </p:txBody>
      </p:sp>
      <p:sp>
        <p:nvSpPr>
          <p:cNvPr id="77" name="Rectangle 8"/>
          <p:cNvSpPr>
            <a:spLocks noChangeArrowheads="1"/>
          </p:cNvSpPr>
          <p:nvPr/>
        </p:nvSpPr>
        <p:spPr bwMode="auto">
          <a:xfrm>
            <a:off x="1349375" y="1640365"/>
            <a:ext cx="609600" cy="304800"/>
          </a:xfrm>
          <a:prstGeom prst="rect">
            <a:avLst/>
          </a:prstGeom>
          <a:solidFill>
            <a:srgbClr val="FF9999"/>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8" name="Text Box 9"/>
          <p:cNvSpPr txBox="1">
            <a:spLocks noChangeArrowheads="1"/>
          </p:cNvSpPr>
          <p:nvPr/>
        </p:nvSpPr>
        <p:spPr bwMode="auto">
          <a:xfrm>
            <a:off x="1479849" y="1600675"/>
            <a:ext cx="397866" cy="400110"/>
          </a:xfrm>
          <a:prstGeom prst="rect">
            <a:avLst/>
          </a:prstGeom>
          <a:noFill/>
          <a:ln w="9525">
            <a:noFill/>
            <a:miter lim="800000"/>
            <a:headEnd/>
            <a:tailEnd/>
          </a:ln>
          <a:effectLst/>
        </p:spPr>
        <p:txBody>
          <a:bodyPr wrap="none">
            <a:spAutoFit/>
          </a:bodyPr>
          <a:lstStyle/>
          <a:p>
            <a:pPr eaLnBrk="0" hangingPunct="0"/>
            <a:r>
              <a:rPr lang="en-US" sz="2000" dirty="0">
                <a:latin typeface="Times" pitchFamily="8" charset="0"/>
              </a:rPr>
              <a:t>I$</a:t>
            </a:r>
          </a:p>
        </p:txBody>
      </p:sp>
      <p:sp>
        <p:nvSpPr>
          <p:cNvPr id="79" name="Rectangle 10"/>
          <p:cNvSpPr>
            <a:spLocks noChangeArrowheads="1"/>
          </p:cNvSpPr>
          <p:nvPr/>
        </p:nvSpPr>
        <p:spPr bwMode="auto">
          <a:xfrm>
            <a:off x="1349375" y="2630965"/>
            <a:ext cx="609600" cy="304800"/>
          </a:xfrm>
          <a:prstGeom prst="rect">
            <a:avLst/>
          </a:prstGeom>
          <a:solidFill>
            <a:srgbClr val="66CC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0" name="Text Box 11"/>
          <p:cNvSpPr txBox="1">
            <a:spLocks noChangeArrowheads="1"/>
          </p:cNvSpPr>
          <p:nvPr/>
        </p:nvSpPr>
        <p:spPr bwMode="auto">
          <a:xfrm>
            <a:off x="1468248" y="2578045"/>
            <a:ext cx="498855" cy="400110"/>
          </a:xfrm>
          <a:prstGeom prst="rect">
            <a:avLst/>
          </a:prstGeom>
          <a:noFill/>
          <a:ln w="9525">
            <a:noFill/>
            <a:miter lim="800000"/>
            <a:headEnd/>
            <a:tailEnd/>
          </a:ln>
          <a:effectLst/>
        </p:spPr>
        <p:txBody>
          <a:bodyPr wrap="none">
            <a:spAutoFit/>
          </a:bodyPr>
          <a:lstStyle/>
          <a:p>
            <a:pPr eaLnBrk="0" hangingPunct="0"/>
            <a:r>
              <a:rPr lang="en-US" sz="2000" dirty="0">
                <a:latin typeface="Times" pitchFamily="8" charset="0"/>
              </a:rPr>
              <a:t>D$</a:t>
            </a:r>
          </a:p>
        </p:txBody>
      </p:sp>
      <p:sp>
        <p:nvSpPr>
          <p:cNvPr id="81" name="Line 12"/>
          <p:cNvSpPr>
            <a:spLocks noChangeShapeType="1"/>
          </p:cNvSpPr>
          <p:nvPr/>
        </p:nvSpPr>
        <p:spPr bwMode="auto">
          <a:xfrm>
            <a:off x="1044575" y="1792765"/>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2" name="Line 13"/>
          <p:cNvSpPr>
            <a:spLocks noChangeShapeType="1"/>
          </p:cNvSpPr>
          <p:nvPr/>
        </p:nvSpPr>
        <p:spPr bwMode="auto">
          <a:xfrm>
            <a:off x="1044575" y="2783365"/>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3" name="Line 14"/>
          <p:cNvSpPr>
            <a:spLocks noChangeShapeType="1"/>
          </p:cNvSpPr>
          <p:nvPr/>
        </p:nvSpPr>
        <p:spPr bwMode="auto">
          <a:xfrm>
            <a:off x="1958975" y="1792765"/>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4" name="Line 15"/>
          <p:cNvSpPr>
            <a:spLocks noChangeShapeType="1"/>
          </p:cNvSpPr>
          <p:nvPr/>
        </p:nvSpPr>
        <p:spPr bwMode="auto">
          <a:xfrm>
            <a:off x="1958975" y="2783365"/>
            <a:ext cx="304800"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5" name="Line 16"/>
          <p:cNvSpPr>
            <a:spLocks noChangeShapeType="1"/>
          </p:cNvSpPr>
          <p:nvPr/>
        </p:nvSpPr>
        <p:spPr bwMode="auto">
          <a:xfrm>
            <a:off x="1654175" y="1945165"/>
            <a:ext cx="0" cy="22860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6" name="Line 17"/>
          <p:cNvSpPr>
            <a:spLocks noChangeShapeType="1"/>
          </p:cNvSpPr>
          <p:nvPr/>
        </p:nvSpPr>
        <p:spPr bwMode="auto">
          <a:xfrm>
            <a:off x="1654175" y="2402365"/>
            <a:ext cx="0" cy="22860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7" name="Rectangle 18"/>
          <p:cNvSpPr>
            <a:spLocks noChangeArrowheads="1"/>
          </p:cNvSpPr>
          <p:nvPr/>
        </p:nvSpPr>
        <p:spPr bwMode="auto">
          <a:xfrm>
            <a:off x="1349375" y="2129315"/>
            <a:ext cx="609600" cy="304800"/>
          </a:xfrm>
          <a:prstGeom prst="rect">
            <a:avLst/>
          </a:prstGeom>
          <a:solidFill>
            <a:srgbClr val="FFFF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8" name="Text Box 19"/>
          <p:cNvSpPr txBox="1">
            <a:spLocks noChangeArrowheads="1"/>
          </p:cNvSpPr>
          <p:nvPr/>
        </p:nvSpPr>
        <p:spPr bwMode="auto">
          <a:xfrm>
            <a:off x="1320359" y="2097565"/>
            <a:ext cx="727956" cy="369332"/>
          </a:xfrm>
          <a:prstGeom prst="rect">
            <a:avLst/>
          </a:prstGeom>
          <a:noFill/>
          <a:ln w="9525">
            <a:noFill/>
            <a:miter lim="800000"/>
            <a:headEnd/>
            <a:tailEnd/>
          </a:ln>
          <a:effectLst/>
        </p:spPr>
        <p:txBody>
          <a:bodyPr wrap="none">
            <a:spAutoFit/>
          </a:bodyPr>
          <a:lstStyle/>
          <a:p>
            <a:pPr eaLnBrk="0" hangingPunct="0"/>
            <a:r>
              <a:rPr lang="en-US" sz="1800" dirty="0">
                <a:latin typeface="Times" pitchFamily="8" charset="0"/>
              </a:rPr>
              <a:t>Tuner</a:t>
            </a:r>
            <a:endParaRPr lang="en-US" dirty="0">
              <a:latin typeface="Times" pitchFamily="8" charset="0"/>
            </a:endParaRPr>
          </a:p>
        </p:txBody>
      </p:sp>
      <p:sp>
        <p:nvSpPr>
          <p:cNvPr id="89" name="Text Box 44"/>
          <p:cNvSpPr txBox="1">
            <a:spLocks noChangeArrowheads="1"/>
          </p:cNvSpPr>
          <p:nvPr/>
        </p:nvSpPr>
        <p:spPr bwMode="auto">
          <a:xfrm>
            <a:off x="257175" y="1031671"/>
            <a:ext cx="3022600" cy="336550"/>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Zhang’s Configurable Cache</a:t>
            </a:r>
          </a:p>
        </p:txBody>
      </p:sp>
      <p:sp>
        <p:nvSpPr>
          <p:cNvPr id="90" name="Text Box 46"/>
          <p:cNvSpPr txBox="1">
            <a:spLocks noChangeArrowheads="1"/>
          </p:cNvSpPr>
          <p:nvPr/>
        </p:nvSpPr>
        <p:spPr bwMode="auto">
          <a:xfrm>
            <a:off x="644525" y="3178652"/>
            <a:ext cx="2139950" cy="274638"/>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dirty="0" smtClean="0">
                <a:ln>
                  <a:noFill/>
                </a:ln>
                <a:solidFill>
                  <a:sysClr val="windowText" lastClr="000000"/>
                </a:solidFill>
                <a:effectLst/>
                <a:uLnTx/>
                <a:uFillTx/>
              </a:rPr>
              <a:t>18 configurations per cache</a:t>
            </a:r>
          </a:p>
        </p:txBody>
      </p:sp>
      <p:sp>
        <p:nvSpPr>
          <p:cNvPr id="91" name="Text Box 47"/>
          <p:cNvSpPr txBox="1">
            <a:spLocks noChangeArrowheads="1"/>
          </p:cNvSpPr>
          <p:nvPr/>
        </p:nvSpPr>
        <p:spPr bwMode="auto">
          <a:xfrm>
            <a:off x="174625" y="1697515"/>
            <a:ext cx="1033463" cy="457200"/>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grpSp>
        <p:nvGrpSpPr>
          <p:cNvPr id="92" name="Group 48"/>
          <p:cNvGrpSpPr>
            <a:grpSpLocks/>
          </p:cNvGrpSpPr>
          <p:nvPr/>
        </p:nvGrpSpPr>
        <p:grpSpPr bwMode="auto">
          <a:xfrm>
            <a:off x="1208088" y="1537177"/>
            <a:ext cx="3076575" cy="1839913"/>
            <a:chOff x="768" y="2915"/>
            <a:chExt cx="1938" cy="1159"/>
          </a:xfrm>
        </p:grpSpPr>
        <p:sp>
          <p:nvSpPr>
            <p:cNvPr id="93" name="Oval 49"/>
            <p:cNvSpPr>
              <a:spLocks noChangeArrowheads="1"/>
            </p:cNvSpPr>
            <p:nvPr/>
          </p:nvSpPr>
          <p:spPr bwMode="auto">
            <a:xfrm>
              <a:off x="768" y="2915"/>
              <a:ext cx="553" cy="308"/>
            </a:xfrm>
            <a:prstGeom prst="ellipse">
              <a:avLst/>
            </a:prstGeom>
            <a:noFill/>
            <a:ln w="19050">
              <a:solidFill>
                <a:srgbClr val="FF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4" name="Oval 50"/>
            <p:cNvSpPr>
              <a:spLocks noChangeArrowheads="1"/>
            </p:cNvSpPr>
            <p:nvPr/>
          </p:nvSpPr>
          <p:spPr bwMode="auto">
            <a:xfrm>
              <a:off x="777" y="3546"/>
              <a:ext cx="553" cy="308"/>
            </a:xfrm>
            <a:prstGeom prst="ellipse">
              <a:avLst/>
            </a:prstGeom>
            <a:noFill/>
            <a:ln w="19050">
              <a:solidFill>
                <a:srgbClr val="FF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5" name="Text Box 51"/>
            <p:cNvSpPr txBox="1">
              <a:spLocks noChangeArrowheads="1"/>
            </p:cNvSpPr>
            <p:nvPr/>
          </p:nvSpPr>
          <p:spPr bwMode="auto">
            <a:xfrm>
              <a:off x="1820" y="3748"/>
              <a:ext cx="886" cy="326"/>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FF0000"/>
                  </a:solidFill>
                  <a:effectLst/>
                  <a:uLnTx/>
                  <a:uFillTx/>
                </a:rPr>
                <a:t>Independently tuned</a:t>
              </a:r>
            </a:p>
          </p:txBody>
        </p:sp>
        <p:sp>
          <p:nvSpPr>
            <p:cNvPr id="96" name="Line 52"/>
            <p:cNvSpPr>
              <a:spLocks noChangeShapeType="1"/>
            </p:cNvSpPr>
            <p:nvPr/>
          </p:nvSpPr>
          <p:spPr bwMode="auto">
            <a:xfrm flipH="1" flipV="1">
              <a:off x="1297" y="3159"/>
              <a:ext cx="757" cy="611"/>
            </a:xfrm>
            <a:prstGeom prst="line">
              <a:avLst/>
            </a:prstGeom>
            <a:noFill/>
            <a:ln w="12700">
              <a:solidFill>
                <a:srgbClr val="FF0000"/>
              </a:solidFill>
              <a:miter lim="800000"/>
              <a:headEn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7" name="Line 53"/>
            <p:cNvSpPr>
              <a:spLocks noChangeShapeType="1"/>
            </p:cNvSpPr>
            <p:nvPr/>
          </p:nvSpPr>
          <p:spPr bwMode="auto">
            <a:xfrm flipH="1" flipV="1">
              <a:off x="1309" y="3782"/>
              <a:ext cx="553" cy="116"/>
            </a:xfrm>
            <a:prstGeom prst="line">
              <a:avLst/>
            </a:prstGeom>
            <a:noFill/>
            <a:ln w="12700">
              <a:solidFill>
                <a:srgbClr val="FF0000"/>
              </a:solidFill>
              <a:miter lim="800000"/>
              <a:headEn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103" name="Text Box 60"/>
          <p:cNvSpPr txBox="1">
            <a:spLocks noChangeArrowheads="1"/>
          </p:cNvSpPr>
          <p:nvPr/>
        </p:nvSpPr>
        <p:spPr bwMode="auto">
          <a:xfrm>
            <a:off x="1479550" y="1276827"/>
            <a:ext cx="342900" cy="274638"/>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L1</a:t>
            </a:r>
          </a:p>
        </p:txBody>
      </p:sp>
      <p:grpSp>
        <p:nvGrpSpPr>
          <p:cNvPr id="104" name="Group 72"/>
          <p:cNvGrpSpPr>
            <a:grpSpLocks/>
          </p:cNvGrpSpPr>
          <p:nvPr/>
        </p:nvGrpSpPr>
        <p:grpSpPr bwMode="auto">
          <a:xfrm>
            <a:off x="4276730" y="1000829"/>
            <a:ext cx="3516315" cy="2433637"/>
            <a:chOff x="2714" y="1165"/>
            <a:chExt cx="2215" cy="1533"/>
          </a:xfrm>
        </p:grpSpPr>
        <p:sp>
          <p:nvSpPr>
            <p:cNvPr id="105" name="Rectangle 20"/>
            <p:cNvSpPr>
              <a:spLocks noChangeArrowheads="1"/>
            </p:cNvSpPr>
            <p:nvPr/>
          </p:nvSpPr>
          <p:spPr bwMode="auto">
            <a:xfrm>
              <a:off x="2714" y="1523"/>
              <a:ext cx="336" cy="912"/>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6" name="Text Box 21"/>
            <p:cNvSpPr txBox="1">
              <a:spLocks noChangeArrowheads="1"/>
            </p:cNvSpPr>
            <p:nvPr/>
          </p:nvSpPr>
          <p:spPr bwMode="auto">
            <a:xfrm rot="16200000">
              <a:off x="2454" y="1854"/>
              <a:ext cx="827" cy="194"/>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latin typeface="Times" pitchFamily="8" charset="0"/>
                </a:rPr>
                <a:t>Microprocessor</a:t>
              </a:r>
              <a:endParaRPr kumimoji="0" lang="en-US" sz="1800" b="0" i="0" u="none" strike="noStrike" kern="0" cap="none" spc="0" normalizeH="0" baseline="0" noProof="0" dirty="0" smtClean="0">
                <a:ln>
                  <a:noFill/>
                </a:ln>
                <a:solidFill>
                  <a:sysClr val="windowText" lastClr="000000"/>
                </a:solidFill>
                <a:effectLst/>
                <a:uLnTx/>
                <a:uFillTx/>
                <a:latin typeface="Times" pitchFamily="8" charset="0"/>
              </a:endParaRPr>
            </a:p>
          </p:txBody>
        </p:sp>
        <p:sp>
          <p:nvSpPr>
            <p:cNvPr id="107" name="Rectangle 22"/>
            <p:cNvSpPr>
              <a:spLocks noChangeArrowheads="1"/>
            </p:cNvSpPr>
            <p:nvPr/>
          </p:nvSpPr>
          <p:spPr bwMode="auto">
            <a:xfrm>
              <a:off x="4449" y="1523"/>
              <a:ext cx="336" cy="912"/>
            </a:xfrm>
            <a:prstGeom prst="rect">
              <a:avLst/>
            </a:prstGeom>
            <a:no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08" name="Text Box 23"/>
            <p:cNvSpPr txBox="1">
              <a:spLocks noChangeArrowheads="1"/>
            </p:cNvSpPr>
            <p:nvPr/>
          </p:nvSpPr>
          <p:spPr bwMode="auto">
            <a:xfrm rot="-5400000">
              <a:off x="4169" y="1906"/>
              <a:ext cx="859"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Times" pitchFamily="8" charset="0"/>
                </a:rPr>
                <a:t>Main Memory</a:t>
              </a:r>
              <a:endParaRPr kumimoji="0" lang="en-US" sz="2400" b="0" i="0" u="none" strike="noStrike" kern="0" cap="none" spc="0" normalizeH="0" baseline="0" noProof="0" dirty="0" smtClean="0">
                <a:ln>
                  <a:noFill/>
                </a:ln>
                <a:solidFill>
                  <a:sysClr val="windowText" lastClr="000000"/>
                </a:solidFill>
                <a:effectLst/>
                <a:uLnTx/>
                <a:uFillTx/>
                <a:latin typeface="Times" pitchFamily="8" charset="0"/>
              </a:endParaRPr>
            </a:p>
          </p:txBody>
        </p:sp>
        <p:sp>
          <p:nvSpPr>
            <p:cNvPr id="109" name="Rectangle 24"/>
            <p:cNvSpPr>
              <a:spLocks noChangeArrowheads="1"/>
            </p:cNvSpPr>
            <p:nvPr/>
          </p:nvSpPr>
          <p:spPr bwMode="auto">
            <a:xfrm>
              <a:off x="3242" y="1571"/>
              <a:ext cx="384" cy="192"/>
            </a:xfrm>
            <a:prstGeom prst="rect">
              <a:avLst/>
            </a:prstGeom>
            <a:solidFill>
              <a:srgbClr val="FF9999"/>
            </a:solidFill>
            <a:ln w="9525">
              <a:solidFill>
                <a:srgbClr val="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smtClean="0">
                <a:ln>
                  <a:noFill/>
                </a:ln>
                <a:solidFill>
                  <a:sysClr val="windowText" lastClr="000000"/>
                </a:solidFill>
                <a:effectLst/>
                <a:uLnTx/>
                <a:uFillTx/>
              </a:endParaRPr>
            </a:p>
          </p:txBody>
        </p:sp>
        <p:sp>
          <p:nvSpPr>
            <p:cNvPr id="110" name="Text Box 25"/>
            <p:cNvSpPr txBox="1">
              <a:spLocks noChangeArrowheads="1"/>
            </p:cNvSpPr>
            <p:nvPr/>
          </p:nvSpPr>
          <p:spPr bwMode="auto">
            <a:xfrm>
              <a:off x="3338" y="1531"/>
              <a:ext cx="223"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Times" pitchFamily="8" charset="0"/>
                </a:rPr>
                <a:t>I$</a:t>
              </a:r>
            </a:p>
          </p:txBody>
        </p:sp>
        <p:sp>
          <p:nvSpPr>
            <p:cNvPr id="111" name="Rectangle 26"/>
            <p:cNvSpPr>
              <a:spLocks noChangeArrowheads="1"/>
            </p:cNvSpPr>
            <p:nvPr/>
          </p:nvSpPr>
          <p:spPr bwMode="auto">
            <a:xfrm>
              <a:off x="3242" y="2195"/>
              <a:ext cx="384" cy="192"/>
            </a:xfrm>
            <a:prstGeom prst="rect">
              <a:avLst/>
            </a:prstGeom>
            <a:solidFill>
              <a:srgbClr val="66CC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2" name="Text Box 27"/>
            <p:cNvSpPr txBox="1">
              <a:spLocks noChangeArrowheads="1"/>
            </p:cNvSpPr>
            <p:nvPr/>
          </p:nvSpPr>
          <p:spPr bwMode="auto">
            <a:xfrm>
              <a:off x="3322" y="2163"/>
              <a:ext cx="27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Times" pitchFamily="8" charset="0"/>
                </a:rPr>
                <a:t>D$</a:t>
              </a:r>
            </a:p>
          </p:txBody>
        </p:sp>
        <p:sp>
          <p:nvSpPr>
            <p:cNvPr id="113" name="Line 28"/>
            <p:cNvSpPr>
              <a:spLocks noChangeShapeType="1"/>
            </p:cNvSpPr>
            <p:nvPr/>
          </p:nvSpPr>
          <p:spPr bwMode="auto">
            <a:xfrm>
              <a:off x="3050" y="1667"/>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4" name="Line 29"/>
            <p:cNvSpPr>
              <a:spLocks noChangeShapeType="1"/>
            </p:cNvSpPr>
            <p:nvPr/>
          </p:nvSpPr>
          <p:spPr bwMode="auto">
            <a:xfrm>
              <a:off x="3050" y="2291"/>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5" name="Line 30"/>
            <p:cNvSpPr>
              <a:spLocks noChangeShapeType="1"/>
            </p:cNvSpPr>
            <p:nvPr/>
          </p:nvSpPr>
          <p:spPr bwMode="auto">
            <a:xfrm>
              <a:off x="3626" y="1667"/>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6" name="Line 31"/>
            <p:cNvSpPr>
              <a:spLocks noChangeShapeType="1"/>
            </p:cNvSpPr>
            <p:nvPr/>
          </p:nvSpPr>
          <p:spPr bwMode="auto">
            <a:xfrm>
              <a:off x="3626" y="2291"/>
              <a:ext cx="19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7" name="Line 32"/>
            <p:cNvSpPr>
              <a:spLocks noChangeShapeType="1"/>
            </p:cNvSpPr>
            <p:nvPr/>
          </p:nvSpPr>
          <p:spPr bwMode="auto">
            <a:xfrm>
              <a:off x="3434" y="1763"/>
              <a:ext cx="0" cy="144"/>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8" name="Line 33"/>
            <p:cNvSpPr>
              <a:spLocks noChangeShapeType="1"/>
            </p:cNvSpPr>
            <p:nvPr/>
          </p:nvSpPr>
          <p:spPr bwMode="auto">
            <a:xfrm>
              <a:off x="3434" y="2051"/>
              <a:ext cx="0" cy="144"/>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19" name="Rectangle 34"/>
            <p:cNvSpPr>
              <a:spLocks noChangeArrowheads="1"/>
            </p:cNvSpPr>
            <p:nvPr/>
          </p:nvSpPr>
          <p:spPr bwMode="auto">
            <a:xfrm>
              <a:off x="3242" y="1879"/>
              <a:ext cx="384" cy="192"/>
            </a:xfrm>
            <a:prstGeom prst="rect">
              <a:avLst/>
            </a:prstGeom>
            <a:solidFill>
              <a:srgbClr val="FFFF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0" name="Text Box 35"/>
            <p:cNvSpPr txBox="1">
              <a:spLocks noChangeArrowheads="1"/>
            </p:cNvSpPr>
            <p:nvPr/>
          </p:nvSpPr>
          <p:spPr bwMode="auto">
            <a:xfrm>
              <a:off x="3242" y="1859"/>
              <a:ext cx="42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Tuner</a:t>
              </a:r>
            </a:p>
          </p:txBody>
        </p:sp>
        <p:sp>
          <p:nvSpPr>
            <p:cNvPr id="121" name="Rectangle 36"/>
            <p:cNvSpPr>
              <a:spLocks noChangeArrowheads="1"/>
            </p:cNvSpPr>
            <p:nvPr/>
          </p:nvSpPr>
          <p:spPr bwMode="auto">
            <a:xfrm>
              <a:off x="3817" y="1487"/>
              <a:ext cx="480" cy="336"/>
            </a:xfrm>
            <a:prstGeom prst="rect">
              <a:avLst/>
            </a:prstGeom>
            <a:solidFill>
              <a:srgbClr val="FF9999"/>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2" name="Text Box 37"/>
            <p:cNvSpPr txBox="1">
              <a:spLocks noChangeArrowheads="1"/>
            </p:cNvSpPr>
            <p:nvPr/>
          </p:nvSpPr>
          <p:spPr bwMode="auto">
            <a:xfrm>
              <a:off x="3929" y="1535"/>
              <a:ext cx="223"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I$</a:t>
              </a:r>
            </a:p>
          </p:txBody>
        </p:sp>
        <p:sp>
          <p:nvSpPr>
            <p:cNvPr id="123" name="Rectangle 38"/>
            <p:cNvSpPr>
              <a:spLocks noChangeArrowheads="1"/>
            </p:cNvSpPr>
            <p:nvPr/>
          </p:nvSpPr>
          <p:spPr bwMode="auto">
            <a:xfrm>
              <a:off x="3817" y="2111"/>
              <a:ext cx="480" cy="336"/>
            </a:xfrm>
            <a:prstGeom prst="rect">
              <a:avLst/>
            </a:prstGeom>
            <a:solidFill>
              <a:srgbClr val="66CCFF"/>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4" name="Text Box 39"/>
            <p:cNvSpPr txBox="1">
              <a:spLocks noChangeArrowheads="1"/>
            </p:cNvSpPr>
            <p:nvPr/>
          </p:nvSpPr>
          <p:spPr bwMode="auto">
            <a:xfrm>
              <a:off x="3929" y="2159"/>
              <a:ext cx="272" cy="212"/>
            </a:xfrm>
            <a:prstGeom prst="rect">
              <a:avLst/>
            </a:prstGeom>
            <a:noFill/>
            <a:ln w="9525">
              <a:noFill/>
              <a:miter lim="800000"/>
              <a:headEnd/>
              <a:tailEnd/>
            </a:ln>
            <a:effectLst/>
          </p:spPr>
          <p:txBody>
            <a:bodyPr wrap="none">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ysClr val="windowText" lastClr="000000"/>
                  </a:solidFill>
                  <a:effectLst/>
                  <a:uLnTx/>
                  <a:uFillTx/>
                  <a:latin typeface="Times" pitchFamily="8" charset="0"/>
                </a:rPr>
                <a:t>D$</a:t>
              </a:r>
            </a:p>
          </p:txBody>
        </p:sp>
        <p:sp>
          <p:nvSpPr>
            <p:cNvPr id="125" name="Line 40"/>
            <p:cNvSpPr>
              <a:spLocks noChangeShapeType="1"/>
            </p:cNvSpPr>
            <p:nvPr/>
          </p:nvSpPr>
          <p:spPr bwMode="auto">
            <a:xfrm flipV="1">
              <a:off x="3625" y="1823"/>
              <a:ext cx="192" cy="48"/>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6" name="Line 41"/>
            <p:cNvSpPr>
              <a:spLocks noChangeShapeType="1"/>
            </p:cNvSpPr>
            <p:nvPr/>
          </p:nvSpPr>
          <p:spPr bwMode="auto">
            <a:xfrm>
              <a:off x="3625" y="2063"/>
              <a:ext cx="192" cy="52"/>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7" name="Line 42"/>
            <p:cNvSpPr>
              <a:spLocks noChangeShapeType="1"/>
            </p:cNvSpPr>
            <p:nvPr/>
          </p:nvSpPr>
          <p:spPr bwMode="auto">
            <a:xfrm>
              <a:off x="4297" y="1631"/>
              <a:ext cx="157"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8" name="Line 43"/>
            <p:cNvSpPr>
              <a:spLocks noChangeShapeType="1"/>
            </p:cNvSpPr>
            <p:nvPr/>
          </p:nvSpPr>
          <p:spPr bwMode="auto">
            <a:xfrm>
              <a:off x="4297" y="2303"/>
              <a:ext cx="162" cy="0"/>
            </a:xfrm>
            <a:prstGeom prst="line">
              <a:avLst/>
            </a:prstGeom>
            <a:noFill/>
            <a:ln w="9525">
              <a:solidFill>
                <a:srgbClr val="000000"/>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29" name="Text Box 45"/>
            <p:cNvSpPr txBox="1">
              <a:spLocks noChangeArrowheads="1"/>
            </p:cNvSpPr>
            <p:nvPr/>
          </p:nvSpPr>
          <p:spPr bwMode="auto">
            <a:xfrm>
              <a:off x="2931" y="1165"/>
              <a:ext cx="1998" cy="213"/>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Two Level Configurable Cache</a:t>
              </a:r>
            </a:p>
          </p:txBody>
        </p:sp>
        <p:sp>
          <p:nvSpPr>
            <p:cNvPr id="130" name="Text Box 54"/>
            <p:cNvSpPr txBox="1">
              <a:spLocks noChangeArrowheads="1"/>
            </p:cNvSpPr>
            <p:nvPr/>
          </p:nvSpPr>
          <p:spPr bwMode="auto">
            <a:xfrm>
              <a:off x="2955" y="2525"/>
              <a:ext cx="1784" cy="173"/>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dirty="0" smtClean="0">
                  <a:ln>
                    <a:noFill/>
                  </a:ln>
                  <a:solidFill>
                    <a:sysClr val="windowText" lastClr="000000"/>
                  </a:solidFill>
                  <a:effectLst/>
                  <a:uLnTx/>
                  <a:uFillTx/>
                </a:rPr>
                <a:t>216 configurations per cache hierarchy </a:t>
              </a:r>
            </a:p>
          </p:txBody>
        </p:sp>
        <p:sp>
          <p:nvSpPr>
            <p:cNvPr id="131" name="Text Box 61"/>
            <p:cNvSpPr txBox="1">
              <a:spLocks noChangeArrowheads="1"/>
            </p:cNvSpPr>
            <p:nvPr/>
          </p:nvSpPr>
          <p:spPr bwMode="auto">
            <a:xfrm>
              <a:off x="3318" y="1409"/>
              <a:ext cx="216" cy="173"/>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L1</a:t>
              </a:r>
            </a:p>
          </p:txBody>
        </p:sp>
        <p:sp>
          <p:nvSpPr>
            <p:cNvPr id="132" name="Text Box 62"/>
            <p:cNvSpPr txBox="1">
              <a:spLocks noChangeArrowheads="1"/>
            </p:cNvSpPr>
            <p:nvPr/>
          </p:nvSpPr>
          <p:spPr bwMode="auto">
            <a:xfrm>
              <a:off x="3946" y="1346"/>
              <a:ext cx="291" cy="173"/>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smtClean="0">
                  <a:ln>
                    <a:noFill/>
                  </a:ln>
                  <a:solidFill>
                    <a:sysClr val="windowText" lastClr="000000"/>
                  </a:solidFill>
                  <a:effectLst/>
                  <a:uLnTx/>
                  <a:uFillTx/>
                </a:rPr>
                <a:t>L2</a:t>
              </a:r>
            </a:p>
          </p:txBody>
        </p:sp>
      </p:grpSp>
      <p:grpSp>
        <p:nvGrpSpPr>
          <p:cNvPr id="133" name="Group 63"/>
          <p:cNvGrpSpPr>
            <a:grpSpLocks/>
          </p:cNvGrpSpPr>
          <p:nvPr/>
        </p:nvGrpSpPr>
        <p:grpSpPr bwMode="auto">
          <a:xfrm>
            <a:off x="4841875" y="1405416"/>
            <a:ext cx="4092575" cy="1720850"/>
            <a:chOff x="3057" y="2832"/>
            <a:chExt cx="2578" cy="1084"/>
          </a:xfrm>
        </p:grpSpPr>
        <p:sp>
          <p:nvSpPr>
            <p:cNvPr id="134" name="Text Box 64"/>
            <p:cNvSpPr txBox="1">
              <a:spLocks noChangeArrowheads="1"/>
            </p:cNvSpPr>
            <p:nvPr/>
          </p:nvSpPr>
          <p:spPr bwMode="auto">
            <a:xfrm>
              <a:off x="4858" y="3206"/>
              <a:ext cx="777" cy="326"/>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333399"/>
                  </a:solidFill>
                  <a:effectLst/>
                  <a:uLnTx/>
                  <a:uFillTx/>
                </a:rPr>
                <a:t>Tuning dependency</a:t>
              </a:r>
            </a:p>
          </p:txBody>
        </p:sp>
        <p:sp>
          <p:nvSpPr>
            <p:cNvPr id="135" name="Oval 65"/>
            <p:cNvSpPr>
              <a:spLocks noChangeArrowheads="1"/>
            </p:cNvSpPr>
            <p:nvPr/>
          </p:nvSpPr>
          <p:spPr bwMode="auto">
            <a:xfrm>
              <a:off x="3072" y="2832"/>
              <a:ext cx="1379" cy="454"/>
            </a:xfrm>
            <a:prstGeom prst="ellipse">
              <a:avLst/>
            </a:prstGeom>
            <a:noFill/>
            <a:ln w="38100">
              <a:solidFill>
                <a:srgbClr val="333399"/>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6" name="Oval 66"/>
            <p:cNvSpPr>
              <a:spLocks noChangeArrowheads="1"/>
            </p:cNvSpPr>
            <p:nvPr/>
          </p:nvSpPr>
          <p:spPr bwMode="auto">
            <a:xfrm>
              <a:off x="3057" y="3462"/>
              <a:ext cx="1379" cy="454"/>
            </a:xfrm>
            <a:prstGeom prst="ellipse">
              <a:avLst/>
            </a:prstGeom>
            <a:noFill/>
            <a:ln w="38100">
              <a:solidFill>
                <a:srgbClr val="333399"/>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7" name="Line 67"/>
            <p:cNvSpPr>
              <a:spLocks noChangeShapeType="1"/>
            </p:cNvSpPr>
            <p:nvPr/>
          </p:nvSpPr>
          <p:spPr bwMode="auto">
            <a:xfrm flipH="1" flipV="1">
              <a:off x="4451" y="3060"/>
              <a:ext cx="582" cy="262"/>
            </a:xfrm>
            <a:prstGeom prst="line">
              <a:avLst/>
            </a:prstGeom>
            <a:noFill/>
            <a:ln w="19050">
              <a:solidFill>
                <a:srgbClr val="333399"/>
              </a:solidFill>
              <a:miter lim="800000"/>
              <a:headEn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138" name="Line 68"/>
            <p:cNvSpPr>
              <a:spLocks noChangeShapeType="1"/>
            </p:cNvSpPr>
            <p:nvPr/>
          </p:nvSpPr>
          <p:spPr bwMode="auto">
            <a:xfrm flipH="1">
              <a:off x="4422" y="3537"/>
              <a:ext cx="640" cy="157"/>
            </a:xfrm>
            <a:prstGeom prst="line">
              <a:avLst/>
            </a:prstGeom>
            <a:noFill/>
            <a:ln w="19050">
              <a:solidFill>
                <a:srgbClr val="333399"/>
              </a:solidFill>
              <a:miter lim="800000"/>
              <a:headEnd/>
              <a:tailEnd type="triangle" w="med" len="med"/>
            </a:ln>
            <a:effec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grpSp>
      <p:sp>
        <p:nvSpPr>
          <p:cNvPr id="145" name="TextBox 144"/>
          <p:cNvSpPr txBox="1"/>
          <p:nvPr/>
        </p:nvSpPr>
        <p:spPr>
          <a:xfrm>
            <a:off x="3018970" y="6023428"/>
            <a:ext cx="3410857" cy="400110"/>
          </a:xfrm>
          <a:prstGeom prst="rect">
            <a:avLst/>
          </a:prstGeom>
          <a:noFill/>
        </p:spPr>
        <p:txBody>
          <a:bodyPr wrap="square" rtlCol="0">
            <a:spAutoFit/>
          </a:bodyPr>
          <a:lstStyle/>
          <a:p>
            <a:r>
              <a:rPr lang="en-US" sz="2000" b="1" dirty="0" smtClean="0">
                <a:solidFill>
                  <a:srgbClr val="C00000"/>
                </a:solidFill>
              </a:rPr>
              <a:t>40% energy savings</a:t>
            </a:r>
            <a:endParaRPr lang="en-US" sz="2000" b="1" dirty="0">
              <a:solidFill>
                <a:srgbClr val="C00000"/>
              </a:solidFill>
            </a:endParaRPr>
          </a:p>
        </p:txBody>
      </p:sp>
      <p:sp>
        <p:nvSpPr>
          <p:cNvPr id="67" name="Rectangle 186"/>
          <p:cNvSpPr>
            <a:spLocks noChangeArrowheads="1"/>
          </p:cNvSpPr>
          <p:nvPr/>
        </p:nvSpPr>
        <p:spPr bwMode="auto">
          <a:xfrm>
            <a:off x="1117598" y="3527203"/>
            <a:ext cx="6023416" cy="369332"/>
          </a:xfrm>
          <a:prstGeom prst="rect">
            <a:avLst/>
          </a:prstGeom>
          <a:noFill/>
          <a:ln w="25400">
            <a:noFill/>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smtClean="0">
                <a:ln>
                  <a:noFill/>
                </a:ln>
                <a:solidFill>
                  <a:srgbClr val="7030A0"/>
                </a:solidFill>
                <a:effectLst/>
                <a:uLnTx/>
                <a:uFillTx/>
                <a:latin typeface="Trebuchet MS" pitchFamily="34" charset="0"/>
              </a:rPr>
              <a:t>Single Level </a:t>
            </a:r>
            <a:r>
              <a:rPr kumimoji="0" lang="pt-BR" sz="1800" b="1" i="0" strike="noStrike" kern="0" cap="none" spc="0" normalizeH="0" baseline="0" noProof="0" dirty="0" smtClean="0">
                <a:ln>
                  <a:noFill/>
                </a:ln>
                <a:solidFill>
                  <a:srgbClr val="7030A0"/>
                </a:solidFill>
                <a:effectLst/>
                <a:uLnTx/>
                <a:uFillTx/>
                <a:latin typeface="Trebuchet MS" pitchFamily="34" charset="0"/>
              </a:rPr>
              <a:t>Impact Ordered </a:t>
            </a:r>
            <a:r>
              <a:rPr kumimoji="0" lang="pt-BR" sz="1800" b="1" i="0" u="none" strike="noStrike" kern="0" cap="none" spc="0" normalizeH="0" baseline="0" noProof="0" dirty="0" smtClean="0">
                <a:ln>
                  <a:noFill/>
                </a:ln>
                <a:solidFill>
                  <a:srgbClr val="7030A0"/>
                </a:solidFill>
                <a:effectLst/>
                <a:uLnTx/>
                <a:uFillTx/>
                <a:latin typeface="Trebuchet MS" pitchFamily="34" charset="0"/>
              </a:rPr>
              <a:t>Cache</a:t>
            </a:r>
            <a:r>
              <a:rPr kumimoji="0" lang="pt-BR" sz="1800" b="1" i="0" u="none" strike="noStrike" kern="0" cap="none" spc="0" normalizeH="0" noProof="0" dirty="0" smtClean="0">
                <a:ln>
                  <a:noFill/>
                </a:ln>
                <a:solidFill>
                  <a:srgbClr val="7030A0"/>
                </a:solidFill>
                <a:effectLst/>
                <a:uLnTx/>
                <a:uFillTx/>
                <a:latin typeface="Trebuchet MS" pitchFamily="34" charset="0"/>
              </a:rPr>
              <a:t> Tuning </a:t>
            </a:r>
            <a:r>
              <a:rPr kumimoji="0" lang="pt-BR" sz="1400" b="1" i="0" u="none" strike="noStrike" kern="0" cap="none" spc="0" normalizeH="0" noProof="0" dirty="0" smtClean="0">
                <a:ln>
                  <a:noFill/>
                </a:ln>
                <a:solidFill>
                  <a:srgbClr val="7030A0"/>
                </a:solidFill>
                <a:effectLst/>
                <a:uLnTx/>
                <a:uFillTx/>
                <a:latin typeface="Trebuchet MS" pitchFamily="34" charset="0"/>
              </a:rPr>
              <a:t>(Zhang ‘03)</a:t>
            </a:r>
            <a:endParaRPr kumimoji="0" lang="pt-BR" sz="1800" b="1" i="0" u="none" strike="noStrike" kern="0" cap="none" spc="0" normalizeH="0" baseline="0" noProof="0" dirty="0" smtClean="0">
              <a:ln>
                <a:noFill/>
              </a:ln>
              <a:solidFill>
                <a:srgbClr val="7030A0"/>
              </a:solidFill>
              <a:effectLst/>
              <a:uLnTx/>
              <a:uFillTx/>
              <a:latin typeface="Trebuchet MS" pitchFamily="34" charset="0"/>
            </a:endParaRPr>
          </a:p>
        </p:txBody>
      </p:sp>
      <p:grpSp>
        <p:nvGrpSpPr>
          <p:cNvPr id="99" name="Group 98"/>
          <p:cNvGrpSpPr/>
          <p:nvPr/>
        </p:nvGrpSpPr>
        <p:grpSpPr>
          <a:xfrm>
            <a:off x="174171" y="4013431"/>
            <a:ext cx="2481944" cy="2445417"/>
            <a:chOff x="174171" y="4013431"/>
            <a:chExt cx="2481944" cy="2445417"/>
          </a:xfrm>
        </p:grpSpPr>
        <p:sp>
          <p:nvSpPr>
            <p:cNvPr id="68" name="Rounded Rectangle 67"/>
            <p:cNvSpPr/>
            <p:nvPr/>
          </p:nvSpPr>
          <p:spPr bwMode="auto">
            <a:xfrm>
              <a:off x="174171" y="4441375"/>
              <a:ext cx="2423886" cy="319315"/>
            </a:xfrm>
            <a:prstGeom prst="roundRect">
              <a:avLst/>
            </a:prstGeom>
            <a:solidFill>
              <a:srgbClr val="3366FF"/>
            </a:solidFill>
            <a:ln>
              <a:solidFill>
                <a:srgbClr val="3366FF"/>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Trebuchet MS" pitchFamily="34" charset="0"/>
                </a:rPr>
                <a:t>Increase Size</a:t>
              </a:r>
            </a:p>
          </p:txBody>
        </p:sp>
        <p:sp>
          <p:nvSpPr>
            <p:cNvPr id="69" name="Rounded Rectangle 68"/>
            <p:cNvSpPr/>
            <p:nvPr/>
          </p:nvSpPr>
          <p:spPr bwMode="auto">
            <a:xfrm>
              <a:off x="195943" y="5217884"/>
              <a:ext cx="2460172" cy="370114"/>
            </a:xfrm>
            <a:prstGeom prst="roundRect">
              <a:avLst/>
            </a:prstGeom>
            <a:solidFill>
              <a:srgbClr val="3366FF"/>
            </a:solidFill>
            <a:ln>
              <a:solidFill>
                <a:srgbClr val="3366FF"/>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Trebuchet MS" pitchFamily="34" charset="0"/>
                </a:rPr>
                <a:t>Increase Line Size</a:t>
              </a:r>
            </a:p>
          </p:txBody>
        </p:sp>
        <p:sp>
          <p:nvSpPr>
            <p:cNvPr id="70" name="Rounded Rectangle 69"/>
            <p:cNvSpPr/>
            <p:nvPr/>
          </p:nvSpPr>
          <p:spPr bwMode="auto">
            <a:xfrm>
              <a:off x="174171" y="6095991"/>
              <a:ext cx="2481943" cy="362857"/>
            </a:xfrm>
            <a:prstGeom prst="roundRect">
              <a:avLst/>
            </a:prstGeom>
            <a:solidFill>
              <a:srgbClr val="3366FF"/>
            </a:solidFill>
            <a:ln>
              <a:solidFill>
                <a:srgbClr val="3366FF"/>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Trebuchet MS" pitchFamily="34" charset="0"/>
                </a:rPr>
                <a:t>Increase Associativity</a:t>
              </a:r>
            </a:p>
          </p:txBody>
        </p:sp>
        <p:sp>
          <p:nvSpPr>
            <p:cNvPr id="71" name="Rectangle 186"/>
            <p:cNvSpPr>
              <a:spLocks noChangeArrowheads="1"/>
            </p:cNvSpPr>
            <p:nvPr/>
          </p:nvSpPr>
          <p:spPr bwMode="auto">
            <a:xfrm>
              <a:off x="377370" y="4013431"/>
              <a:ext cx="2046514" cy="369332"/>
            </a:xfrm>
            <a:prstGeom prst="rect">
              <a:avLst/>
            </a:prstGeom>
            <a:noFill/>
            <a:ln w="25400">
              <a:noFill/>
              <a:miter lim="800000"/>
              <a:headEnd/>
              <a:tailEn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smtClean="0">
                  <a:ln>
                    <a:noFill/>
                  </a:ln>
                  <a:solidFill>
                    <a:srgbClr val="003399"/>
                  </a:solidFill>
                  <a:effectLst/>
                  <a:uLnTx/>
                  <a:uFillTx/>
                  <a:latin typeface="Trebuchet MS" pitchFamily="34" charset="0"/>
                </a:rPr>
                <a:t>Impact Order</a:t>
              </a:r>
            </a:p>
          </p:txBody>
        </p:sp>
        <p:sp>
          <p:nvSpPr>
            <p:cNvPr id="72" name="Down Arrow 71"/>
            <p:cNvSpPr/>
            <p:nvPr/>
          </p:nvSpPr>
          <p:spPr bwMode="auto">
            <a:xfrm>
              <a:off x="1262743" y="4847771"/>
              <a:ext cx="261257"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8" name="Down Arrow 97"/>
            <p:cNvSpPr/>
            <p:nvPr/>
          </p:nvSpPr>
          <p:spPr bwMode="auto">
            <a:xfrm>
              <a:off x="1255489" y="5725871"/>
              <a:ext cx="261257" cy="30480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sp>
        <p:nvSpPr>
          <p:cNvPr id="142" name="Rectangle 39"/>
          <p:cNvSpPr>
            <a:spLocks noChangeArrowheads="1"/>
          </p:cNvSpPr>
          <p:nvPr/>
        </p:nvSpPr>
        <p:spPr bwMode="auto">
          <a:xfrm>
            <a:off x="3426536" y="4878143"/>
            <a:ext cx="520700" cy="1053654"/>
          </a:xfrm>
          <a:prstGeom prst="rect">
            <a:avLst/>
          </a:prstGeom>
          <a:solidFill>
            <a:srgbClr val="DEA900"/>
          </a:solidFill>
          <a:ln w="19050">
            <a:solidFill>
              <a:schemeClr val="tx1"/>
            </a:solidFill>
            <a:miter lim="800000"/>
            <a:headEnd type="none" w="sm" len="sm"/>
            <a:tailEnd type="none" w="med" len="lg"/>
          </a:ln>
          <a:effectLst/>
        </p:spPr>
        <p:txBody>
          <a:bodyPr wrap="none" anchor="ctr"/>
          <a:lstStyle/>
          <a:p>
            <a:endParaRPr lang="en-US"/>
          </a:p>
        </p:txBody>
      </p:sp>
      <p:sp>
        <p:nvSpPr>
          <p:cNvPr id="144" name="Line 40"/>
          <p:cNvSpPr>
            <a:spLocks noChangeShapeType="1"/>
          </p:cNvSpPr>
          <p:nvPr/>
        </p:nvSpPr>
        <p:spPr bwMode="auto">
          <a:xfrm>
            <a:off x="3435385" y="5028305"/>
            <a:ext cx="510218" cy="16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46" name="Line 40"/>
          <p:cNvSpPr>
            <a:spLocks noChangeShapeType="1"/>
          </p:cNvSpPr>
          <p:nvPr/>
        </p:nvSpPr>
        <p:spPr bwMode="auto">
          <a:xfrm flipV="1">
            <a:off x="3435385" y="5160511"/>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47" name="Line 40"/>
          <p:cNvSpPr>
            <a:spLocks noChangeShapeType="1"/>
          </p:cNvSpPr>
          <p:nvPr/>
        </p:nvSpPr>
        <p:spPr bwMode="auto">
          <a:xfrm flipV="1">
            <a:off x="3429218" y="5291793"/>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48" name="Line 40"/>
          <p:cNvSpPr>
            <a:spLocks noChangeShapeType="1"/>
          </p:cNvSpPr>
          <p:nvPr/>
        </p:nvSpPr>
        <p:spPr bwMode="auto">
          <a:xfrm flipV="1">
            <a:off x="3429205" y="5423846"/>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49" name="Line 40"/>
          <p:cNvSpPr>
            <a:spLocks noChangeShapeType="1"/>
          </p:cNvSpPr>
          <p:nvPr/>
        </p:nvSpPr>
        <p:spPr bwMode="auto">
          <a:xfrm flipV="1">
            <a:off x="3429205" y="5551345"/>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50" name="Line 40"/>
          <p:cNvSpPr>
            <a:spLocks noChangeShapeType="1"/>
          </p:cNvSpPr>
          <p:nvPr/>
        </p:nvSpPr>
        <p:spPr bwMode="auto">
          <a:xfrm flipV="1">
            <a:off x="3429205" y="5683398"/>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51" name="Line 40"/>
          <p:cNvSpPr>
            <a:spLocks noChangeShapeType="1"/>
          </p:cNvSpPr>
          <p:nvPr/>
        </p:nvSpPr>
        <p:spPr bwMode="auto">
          <a:xfrm flipV="1">
            <a:off x="3429219" y="5815406"/>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52" name="Rectangle 39"/>
          <p:cNvSpPr>
            <a:spLocks noChangeArrowheads="1"/>
          </p:cNvSpPr>
          <p:nvPr/>
        </p:nvSpPr>
        <p:spPr bwMode="auto">
          <a:xfrm>
            <a:off x="4014356" y="4885403"/>
            <a:ext cx="520700" cy="1053654"/>
          </a:xfrm>
          <a:prstGeom prst="rect">
            <a:avLst/>
          </a:prstGeom>
          <a:solidFill>
            <a:srgbClr val="DEA900"/>
          </a:solidFill>
          <a:ln w="19050">
            <a:solidFill>
              <a:schemeClr val="tx1"/>
            </a:solidFill>
            <a:miter lim="800000"/>
            <a:headEnd type="none" w="sm" len="sm"/>
            <a:tailEnd type="none" w="med" len="lg"/>
          </a:ln>
          <a:effectLst/>
        </p:spPr>
        <p:txBody>
          <a:bodyPr wrap="none" anchor="ctr"/>
          <a:lstStyle/>
          <a:p>
            <a:endParaRPr lang="en-US"/>
          </a:p>
        </p:txBody>
      </p:sp>
      <p:sp>
        <p:nvSpPr>
          <p:cNvPr id="153" name="Line 40"/>
          <p:cNvSpPr>
            <a:spLocks noChangeShapeType="1"/>
          </p:cNvSpPr>
          <p:nvPr/>
        </p:nvSpPr>
        <p:spPr bwMode="auto">
          <a:xfrm>
            <a:off x="4023205" y="5035565"/>
            <a:ext cx="510218" cy="16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54" name="Line 40"/>
          <p:cNvSpPr>
            <a:spLocks noChangeShapeType="1"/>
          </p:cNvSpPr>
          <p:nvPr/>
        </p:nvSpPr>
        <p:spPr bwMode="auto">
          <a:xfrm flipV="1">
            <a:off x="4023205" y="5167771"/>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55" name="Line 40"/>
          <p:cNvSpPr>
            <a:spLocks noChangeShapeType="1"/>
          </p:cNvSpPr>
          <p:nvPr/>
        </p:nvSpPr>
        <p:spPr bwMode="auto">
          <a:xfrm flipV="1">
            <a:off x="4017038" y="5299053"/>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56" name="Line 40"/>
          <p:cNvSpPr>
            <a:spLocks noChangeShapeType="1"/>
          </p:cNvSpPr>
          <p:nvPr/>
        </p:nvSpPr>
        <p:spPr bwMode="auto">
          <a:xfrm flipV="1">
            <a:off x="4017025" y="5431106"/>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57" name="Line 40"/>
          <p:cNvSpPr>
            <a:spLocks noChangeShapeType="1"/>
          </p:cNvSpPr>
          <p:nvPr/>
        </p:nvSpPr>
        <p:spPr bwMode="auto">
          <a:xfrm flipV="1">
            <a:off x="4017025" y="5558605"/>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58" name="Line 40"/>
          <p:cNvSpPr>
            <a:spLocks noChangeShapeType="1"/>
          </p:cNvSpPr>
          <p:nvPr/>
        </p:nvSpPr>
        <p:spPr bwMode="auto">
          <a:xfrm flipV="1">
            <a:off x="4017025" y="5690658"/>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59" name="Line 40"/>
          <p:cNvSpPr>
            <a:spLocks noChangeShapeType="1"/>
          </p:cNvSpPr>
          <p:nvPr/>
        </p:nvSpPr>
        <p:spPr bwMode="auto">
          <a:xfrm flipV="1">
            <a:off x="4017039" y="5822666"/>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60" name="Rectangle 39"/>
          <p:cNvSpPr>
            <a:spLocks noChangeArrowheads="1"/>
          </p:cNvSpPr>
          <p:nvPr/>
        </p:nvSpPr>
        <p:spPr bwMode="auto">
          <a:xfrm>
            <a:off x="4587662" y="4878149"/>
            <a:ext cx="520700" cy="1053654"/>
          </a:xfrm>
          <a:prstGeom prst="rect">
            <a:avLst/>
          </a:prstGeom>
          <a:solidFill>
            <a:srgbClr val="DEA900"/>
          </a:solidFill>
          <a:ln w="19050">
            <a:solidFill>
              <a:schemeClr val="tx1"/>
            </a:solidFill>
            <a:miter lim="800000"/>
            <a:headEnd type="none" w="sm" len="sm"/>
            <a:tailEnd type="none" w="med" len="lg"/>
          </a:ln>
          <a:effectLst/>
        </p:spPr>
        <p:txBody>
          <a:bodyPr wrap="none" anchor="ctr"/>
          <a:lstStyle/>
          <a:p>
            <a:endParaRPr lang="en-US"/>
          </a:p>
        </p:txBody>
      </p:sp>
      <p:sp>
        <p:nvSpPr>
          <p:cNvPr id="161" name="Line 40"/>
          <p:cNvSpPr>
            <a:spLocks noChangeShapeType="1"/>
          </p:cNvSpPr>
          <p:nvPr/>
        </p:nvSpPr>
        <p:spPr bwMode="auto">
          <a:xfrm>
            <a:off x="4596511" y="5028311"/>
            <a:ext cx="510218" cy="16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62" name="Line 40"/>
          <p:cNvSpPr>
            <a:spLocks noChangeShapeType="1"/>
          </p:cNvSpPr>
          <p:nvPr/>
        </p:nvSpPr>
        <p:spPr bwMode="auto">
          <a:xfrm flipV="1">
            <a:off x="4596511" y="5160517"/>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63" name="Line 40"/>
          <p:cNvSpPr>
            <a:spLocks noChangeShapeType="1"/>
          </p:cNvSpPr>
          <p:nvPr/>
        </p:nvSpPr>
        <p:spPr bwMode="auto">
          <a:xfrm flipV="1">
            <a:off x="4590344" y="5291799"/>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64" name="Line 40"/>
          <p:cNvSpPr>
            <a:spLocks noChangeShapeType="1"/>
          </p:cNvSpPr>
          <p:nvPr/>
        </p:nvSpPr>
        <p:spPr bwMode="auto">
          <a:xfrm flipV="1">
            <a:off x="4590331" y="5423852"/>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65" name="Line 40"/>
          <p:cNvSpPr>
            <a:spLocks noChangeShapeType="1"/>
          </p:cNvSpPr>
          <p:nvPr/>
        </p:nvSpPr>
        <p:spPr bwMode="auto">
          <a:xfrm flipV="1">
            <a:off x="4590331" y="5551351"/>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66" name="Line 40"/>
          <p:cNvSpPr>
            <a:spLocks noChangeShapeType="1"/>
          </p:cNvSpPr>
          <p:nvPr/>
        </p:nvSpPr>
        <p:spPr bwMode="auto">
          <a:xfrm flipV="1">
            <a:off x="4590331" y="5683404"/>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67" name="Line 40"/>
          <p:cNvSpPr>
            <a:spLocks noChangeShapeType="1"/>
          </p:cNvSpPr>
          <p:nvPr/>
        </p:nvSpPr>
        <p:spPr bwMode="auto">
          <a:xfrm flipV="1">
            <a:off x="4590345" y="5815412"/>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68" name="Rectangle 39"/>
          <p:cNvSpPr>
            <a:spLocks noChangeArrowheads="1"/>
          </p:cNvSpPr>
          <p:nvPr/>
        </p:nvSpPr>
        <p:spPr bwMode="auto">
          <a:xfrm>
            <a:off x="5189996" y="4870895"/>
            <a:ext cx="520700" cy="1053654"/>
          </a:xfrm>
          <a:prstGeom prst="rect">
            <a:avLst/>
          </a:prstGeom>
          <a:solidFill>
            <a:srgbClr val="DEA900"/>
          </a:solidFill>
          <a:ln w="19050">
            <a:solidFill>
              <a:schemeClr val="tx1"/>
            </a:solidFill>
            <a:miter lim="800000"/>
            <a:headEnd type="none" w="sm" len="sm"/>
            <a:tailEnd type="none" w="med" len="lg"/>
          </a:ln>
          <a:effectLst/>
        </p:spPr>
        <p:txBody>
          <a:bodyPr wrap="none" anchor="ctr"/>
          <a:lstStyle/>
          <a:p>
            <a:endParaRPr lang="en-US"/>
          </a:p>
        </p:txBody>
      </p:sp>
      <p:sp>
        <p:nvSpPr>
          <p:cNvPr id="169" name="Line 40"/>
          <p:cNvSpPr>
            <a:spLocks noChangeShapeType="1"/>
          </p:cNvSpPr>
          <p:nvPr/>
        </p:nvSpPr>
        <p:spPr bwMode="auto">
          <a:xfrm>
            <a:off x="5198845" y="5021057"/>
            <a:ext cx="510218" cy="16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70" name="Line 40"/>
          <p:cNvSpPr>
            <a:spLocks noChangeShapeType="1"/>
          </p:cNvSpPr>
          <p:nvPr/>
        </p:nvSpPr>
        <p:spPr bwMode="auto">
          <a:xfrm flipV="1">
            <a:off x="5198845" y="5153263"/>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71" name="Line 40"/>
          <p:cNvSpPr>
            <a:spLocks noChangeShapeType="1"/>
          </p:cNvSpPr>
          <p:nvPr/>
        </p:nvSpPr>
        <p:spPr bwMode="auto">
          <a:xfrm flipV="1">
            <a:off x="5192678" y="5284545"/>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72" name="Line 40"/>
          <p:cNvSpPr>
            <a:spLocks noChangeShapeType="1"/>
          </p:cNvSpPr>
          <p:nvPr/>
        </p:nvSpPr>
        <p:spPr bwMode="auto">
          <a:xfrm flipV="1">
            <a:off x="5192665" y="5416598"/>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73" name="Line 40"/>
          <p:cNvSpPr>
            <a:spLocks noChangeShapeType="1"/>
          </p:cNvSpPr>
          <p:nvPr/>
        </p:nvSpPr>
        <p:spPr bwMode="auto">
          <a:xfrm flipV="1">
            <a:off x="5192665" y="5544097"/>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74" name="Line 40"/>
          <p:cNvSpPr>
            <a:spLocks noChangeShapeType="1"/>
          </p:cNvSpPr>
          <p:nvPr/>
        </p:nvSpPr>
        <p:spPr bwMode="auto">
          <a:xfrm flipV="1">
            <a:off x="5192665" y="5676150"/>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75" name="Line 40"/>
          <p:cNvSpPr>
            <a:spLocks noChangeShapeType="1"/>
          </p:cNvSpPr>
          <p:nvPr/>
        </p:nvSpPr>
        <p:spPr bwMode="auto">
          <a:xfrm flipV="1">
            <a:off x="5192679" y="5808158"/>
            <a:ext cx="515503" cy="125"/>
          </a:xfrm>
          <a:prstGeom prst="line">
            <a:avLst/>
          </a:prstGeom>
          <a:solidFill>
            <a:srgbClr val="DEA900"/>
          </a:solidFill>
          <a:ln w="19050">
            <a:solidFill>
              <a:schemeClr val="tx1"/>
            </a:solidFill>
            <a:round/>
            <a:headEnd type="none" w="sm" len="sm"/>
            <a:tailEnd type="none" w="med" len="lg"/>
          </a:ln>
          <a:effectLst/>
        </p:spPr>
        <p:txBody>
          <a:bodyPr wrap="none" anchor="ctr"/>
          <a:lstStyle/>
          <a:p>
            <a:endParaRPr lang="en-US"/>
          </a:p>
        </p:txBody>
      </p:sp>
      <p:sp>
        <p:nvSpPr>
          <p:cNvPr id="176" name="TextBox 175"/>
          <p:cNvSpPr txBox="1"/>
          <p:nvPr/>
        </p:nvSpPr>
        <p:spPr>
          <a:xfrm>
            <a:off x="2757714" y="3947885"/>
            <a:ext cx="3483429" cy="830997"/>
          </a:xfrm>
          <a:prstGeom prst="rect">
            <a:avLst/>
          </a:prstGeom>
          <a:noFill/>
        </p:spPr>
        <p:txBody>
          <a:bodyPr wrap="square" rtlCol="0">
            <a:spAutoFit/>
          </a:bodyPr>
          <a:lstStyle/>
          <a:p>
            <a:r>
              <a:rPr lang="en-US" sz="1600" dirty="0" smtClean="0">
                <a:latin typeface="Trebuchet MS" pitchFamily="34" charset="0"/>
              </a:rPr>
              <a:t>Continue increasing parameter as long as the increase results in a decrease in energy consumption</a:t>
            </a:r>
            <a:endParaRPr lang="en-US" sz="1600" dirty="0">
              <a:latin typeface="Trebuchet MS" pitchFamily="34" charset="0"/>
            </a:endParaRPr>
          </a:p>
        </p:txBody>
      </p:sp>
      <p:sp>
        <p:nvSpPr>
          <p:cNvPr id="177" name="TextBox 176"/>
          <p:cNvSpPr txBox="1"/>
          <p:nvPr/>
        </p:nvSpPr>
        <p:spPr>
          <a:xfrm>
            <a:off x="6241142" y="5167082"/>
            <a:ext cx="2685144" cy="369332"/>
          </a:xfrm>
          <a:prstGeom prst="rect">
            <a:avLst/>
          </a:prstGeom>
          <a:noFill/>
        </p:spPr>
        <p:txBody>
          <a:bodyPr wrap="square" rtlCol="0">
            <a:spAutoFit/>
          </a:bodyPr>
          <a:lstStyle/>
          <a:p>
            <a:r>
              <a:rPr lang="en-US" sz="1800" b="1" dirty="0" smtClean="0">
                <a:solidFill>
                  <a:srgbClr val="FF5050"/>
                </a:solidFill>
                <a:latin typeface="Trebuchet MS" pitchFamily="34" charset="0"/>
              </a:rPr>
              <a:t>Tune instruction cache</a:t>
            </a:r>
            <a:endParaRPr lang="en-US" sz="1800" b="1" dirty="0">
              <a:solidFill>
                <a:srgbClr val="FF5050"/>
              </a:solidFill>
              <a:latin typeface="Trebuchet MS" pitchFamily="34" charset="0"/>
            </a:endParaRPr>
          </a:p>
        </p:txBody>
      </p:sp>
      <p:sp>
        <p:nvSpPr>
          <p:cNvPr id="179" name="TextBox 178"/>
          <p:cNvSpPr txBox="1"/>
          <p:nvPr/>
        </p:nvSpPr>
        <p:spPr>
          <a:xfrm>
            <a:off x="6262916" y="5595248"/>
            <a:ext cx="2685144" cy="369332"/>
          </a:xfrm>
          <a:prstGeom prst="rect">
            <a:avLst/>
          </a:prstGeom>
          <a:noFill/>
        </p:spPr>
        <p:txBody>
          <a:bodyPr wrap="square" rtlCol="0">
            <a:spAutoFit/>
          </a:bodyPr>
          <a:lstStyle/>
          <a:p>
            <a:r>
              <a:rPr lang="en-US" sz="1800" b="1" dirty="0" smtClean="0">
                <a:solidFill>
                  <a:srgbClr val="00B0F0"/>
                </a:solidFill>
                <a:latin typeface="Trebuchet MS" pitchFamily="34" charset="0"/>
              </a:rPr>
              <a:t>Tune data cache</a:t>
            </a:r>
            <a:endParaRPr lang="en-US" sz="1800" b="1" dirty="0">
              <a:solidFill>
                <a:srgbClr val="00B0F0"/>
              </a:solidFill>
              <a:latin typeface="Trebuchet MS" pitchFamily="34" charset="0"/>
            </a:endParaRPr>
          </a:p>
        </p:txBody>
      </p:sp>
      <p:sp>
        <p:nvSpPr>
          <p:cNvPr id="180" name="Cloud Callout 179"/>
          <p:cNvSpPr/>
          <p:nvPr/>
        </p:nvSpPr>
        <p:spPr bwMode="auto">
          <a:xfrm>
            <a:off x="6516913" y="3875315"/>
            <a:ext cx="2307772" cy="957944"/>
          </a:xfrm>
          <a:prstGeom prst="cloudCallout">
            <a:avLst>
              <a:gd name="adj1" fmla="val -69830"/>
              <a:gd name="adj2" fmla="val 57050"/>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81" name="TextBox 180"/>
          <p:cNvSpPr txBox="1"/>
          <p:nvPr/>
        </p:nvSpPr>
        <p:spPr>
          <a:xfrm>
            <a:off x="6850743" y="3922212"/>
            <a:ext cx="1538514" cy="830997"/>
          </a:xfrm>
          <a:prstGeom prst="rect">
            <a:avLst/>
          </a:prstGeom>
          <a:noFill/>
        </p:spPr>
        <p:txBody>
          <a:bodyPr wrap="square" rtlCol="0">
            <a:spAutoFit/>
          </a:bodyPr>
          <a:lstStyle/>
          <a:p>
            <a:r>
              <a:rPr lang="en-US" sz="1600" dirty="0" smtClean="0">
                <a:latin typeface="Trebuchet MS" pitchFamily="34" charset="0"/>
              </a:rPr>
              <a:t>Decrease Energy Consumption?</a:t>
            </a:r>
            <a:endParaRPr lang="en-US" sz="1600" dirty="0">
              <a:latin typeface="Trebuchet MS" pitchFamily="34" charset="0"/>
            </a:endParaRPr>
          </a:p>
        </p:txBody>
      </p:sp>
    </p:spTree>
    <p:extLst>
      <p:ext uri="{BB962C8B-B14F-4D97-AF65-F5344CB8AC3E}">
        <p14:creationId xmlns:p14="http://schemas.microsoft.com/office/powerpoint/2010/main" val="20250481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dissolve">
                                      <p:cBhvr>
                                        <p:cTn id="7" dur="500"/>
                                        <p:tgtEl>
                                          <p:spTgt spid="6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99"/>
                                        </p:tgtEl>
                                        <p:attrNameLst>
                                          <p:attrName>style.visibility</p:attrName>
                                        </p:attrNameLst>
                                      </p:cBhvr>
                                      <p:to>
                                        <p:strVal val="visible"/>
                                      </p:to>
                                    </p:set>
                                    <p:animEffect transition="in" filter="wipe(up)">
                                      <p:cBhvr>
                                        <p:cTn id="12" dur="500"/>
                                        <p:tgtEl>
                                          <p:spTgt spid="9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6"/>
                                        </p:tgtEl>
                                        <p:attrNameLst>
                                          <p:attrName>style.visibility</p:attrName>
                                        </p:attrNameLst>
                                      </p:cBhvr>
                                      <p:to>
                                        <p:strVal val="visible"/>
                                      </p:to>
                                    </p:set>
                                  </p:childTnLst>
                                </p:cTn>
                              </p:par>
                              <p:par>
                                <p:cTn id="17" presetID="9" presetClass="entr" presetSubtype="0" fill="hold" grpId="0" nodeType="withEffect">
                                  <p:stCondLst>
                                    <p:cond delay="0"/>
                                  </p:stCondLst>
                                  <p:childTnLst>
                                    <p:set>
                                      <p:cBhvr>
                                        <p:cTn id="18" dur="1" fill="hold">
                                          <p:stCondLst>
                                            <p:cond delay="0"/>
                                          </p:stCondLst>
                                        </p:cTn>
                                        <p:tgtEl>
                                          <p:spTgt spid="181"/>
                                        </p:tgtEl>
                                        <p:attrNameLst>
                                          <p:attrName>style.visibility</p:attrName>
                                        </p:attrNameLst>
                                      </p:cBhvr>
                                      <p:to>
                                        <p:strVal val="visible"/>
                                      </p:to>
                                    </p:set>
                                    <p:animEffect transition="in" filter="dissolve">
                                      <p:cBhvr>
                                        <p:cTn id="19" dur="500"/>
                                        <p:tgtEl>
                                          <p:spTgt spid="181"/>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80"/>
                                        </p:tgtEl>
                                        <p:attrNameLst>
                                          <p:attrName>style.visibility</p:attrName>
                                        </p:attrNameLst>
                                      </p:cBhvr>
                                      <p:to>
                                        <p:strVal val="visible"/>
                                      </p:to>
                                    </p:set>
                                    <p:animEffect transition="in" filter="wipe(left)">
                                      <p:cBhvr>
                                        <p:cTn id="22" dur="500"/>
                                        <p:tgtEl>
                                          <p:spTgt spid="180"/>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42"/>
                                        </p:tgtEl>
                                        <p:attrNameLst>
                                          <p:attrName>style.visibility</p:attrName>
                                        </p:attrNameLst>
                                      </p:cBhvr>
                                      <p:to>
                                        <p:strVal val="visible"/>
                                      </p:to>
                                    </p:set>
                                    <p:animEffect transition="in" filter="dissolve">
                                      <p:cBhvr>
                                        <p:cTn id="25" dur="500"/>
                                        <p:tgtEl>
                                          <p:spTgt spid="142"/>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44"/>
                                        </p:tgtEl>
                                        <p:attrNameLst>
                                          <p:attrName>style.visibility</p:attrName>
                                        </p:attrNameLst>
                                      </p:cBhvr>
                                      <p:to>
                                        <p:strVal val="visible"/>
                                      </p:to>
                                    </p:set>
                                    <p:animEffect transition="in" filter="dissolve">
                                      <p:cBhvr>
                                        <p:cTn id="28" dur="500"/>
                                        <p:tgtEl>
                                          <p:spTgt spid="144"/>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46"/>
                                        </p:tgtEl>
                                        <p:attrNameLst>
                                          <p:attrName>style.visibility</p:attrName>
                                        </p:attrNameLst>
                                      </p:cBhvr>
                                      <p:to>
                                        <p:strVal val="visible"/>
                                      </p:to>
                                    </p:set>
                                    <p:animEffect transition="in" filter="dissolve">
                                      <p:cBhvr>
                                        <p:cTn id="31" dur="500"/>
                                        <p:tgtEl>
                                          <p:spTgt spid="14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47"/>
                                        </p:tgtEl>
                                        <p:attrNameLst>
                                          <p:attrName>style.visibility</p:attrName>
                                        </p:attrNameLst>
                                      </p:cBhvr>
                                      <p:to>
                                        <p:strVal val="visible"/>
                                      </p:to>
                                    </p:set>
                                    <p:animEffect transition="in" filter="dissolve">
                                      <p:cBhvr>
                                        <p:cTn id="34" dur="500"/>
                                        <p:tgtEl>
                                          <p:spTgt spid="147"/>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48"/>
                                        </p:tgtEl>
                                        <p:attrNameLst>
                                          <p:attrName>style.visibility</p:attrName>
                                        </p:attrNameLst>
                                      </p:cBhvr>
                                      <p:to>
                                        <p:strVal val="visible"/>
                                      </p:to>
                                    </p:set>
                                    <p:animEffect transition="in" filter="dissolve">
                                      <p:cBhvr>
                                        <p:cTn id="37" dur="500"/>
                                        <p:tgtEl>
                                          <p:spTgt spid="148"/>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49"/>
                                        </p:tgtEl>
                                        <p:attrNameLst>
                                          <p:attrName>style.visibility</p:attrName>
                                        </p:attrNameLst>
                                      </p:cBhvr>
                                      <p:to>
                                        <p:strVal val="visible"/>
                                      </p:to>
                                    </p:set>
                                    <p:animEffect transition="in" filter="dissolve">
                                      <p:cBhvr>
                                        <p:cTn id="40" dur="500"/>
                                        <p:tgtEl>
                                          <p:spTgt spid="149"/>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50"/>
                                        </p:tgtEl>
                                        <p:attrNameLst>
                                          <p:attrName>style.visibility</p:attrName>
                                        </p:attrNameLst>
                                      </p:cBhvr>
                                      <p:to>
                                        <p:strVal val="visible"/>
                                      </p:to>
                                    </p:set>
                                    <p:animEffect transition="in" filter="dissolve">
                                      <p:cBhvr>
                                        <p:cTn id="43" dur="500"/>
                                        <p:tgtEl>
                                          <p:spTgt spid="150"/>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51"/>
                                        </p:tgtEl>
                                        <p:attrNameLst>
                                          <p:attrName>style.visibility</p:attrName>
                                        </p:attrNameLst>
                                      </p:cBhvr>
                                      <p:to>
                                        <p:strVal val="visible"/>
                                      </p:to>
                                    </p:set>
                                    <p:animEffect transition="in" filter="dissolve">
                                      <p:cBhvr>
                                        <p:cTn id="46" dur="500"/>
                                        <p:tgtEl>
                                          <p:spTgt spid="151"/>
                                        </p:tgtEl>
                                      </p:cBhvr>
                                    </p:animEffect>
                                  </p:childTnLst>
                                </p:cTn>
                              </p:par>
                            </p:childTnLst>
                          </p:cTn>
                        </p:par>
                        <p:par>
                          <p:cTn id="47" fill="hold">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152"/>
                                        </p:tgtEl>
                                        <p:attrNameLst>
                                          <p:attrName>style.visibility</p:attrName>
                                        </p:attrNameLst>
                                      </p:cBhvr>
                                      <p:to>
                                        <p:strVal val="visible"/>
                                      </p:to>
                                    </p:set>
                                    <p:animEffect transition="in" filter="dissolve">
                                      <p:cBhvr>
                                        <p:cTn id="50" dur="500"/>
                                        <p:tgtEl>
                                          <p:spTgt spid="152"/>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153"/>
                                        </p:tgtEl>
                                        <p:attrNameLst>
                                          <p:attrName>style.visibility</p:attrName>
                                        </p:attrNameLst>
                                      </p:cBhvr>
                                      <p:to>
                                        <p:strVal val="visible"/>
                                      </p:to>
                                    </p:set>
                                    <p:animEffect transition="in" filter="dissolve">
                                      <p:cBhvr>
                                        <p:cTn id="53" dur="500"/>
                                        <p:tgtEl>
                                          <p:spTgt spid="153"/>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54"/>
                                        </p:tgtEl>
                                        <p:attrNameLst>
                                          <p:attrName>style.visibility</p:attrName>
                                        </p:attrNameLst>
                                      </p:cBhvr>
                                      <p:to>
                                        <p:strVal val="visible"/>
                                      </p:to>
                                    </p:set>
                                    <p:animEffect transition="in" filter="dissolve">
                                      <p:cBhvr>
                                        <p:cTn id="56" dur="500"/>
                                        <p:tgtEl>
                                          <p:spTgt spid="154"/>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155"/>
                                        </p:tgtEl>
                                        <p:attrNameLst>
                                          <p:attrName>style.visibility</p:attrName>
                                        </p:attrNameLst>
                                      </p:cBhvr>
                                      <p:to>
                                        <p:strVal val="visible"/>
                                      </p:to>
                                    </p:set>
                                    <p:animEffect transition="in" filter="dissolve">
                                      <p:cBhvr>
                                        <p:cTn id="59" dur="500"/>
                                        <p:tgtEl>
                                          <p:spTgt spid="155"/>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156"/>
                                        </p:tgtEl>
                                        <p:attrNameLst>
                                          <p:attrName>style.visibility</p:attrName>
                                        </p:attrNameLst>
                                      </p:cBhvr>
                                      <p:to>
                                        <p:strVal val="visible"/>
                                      </p:to>
                                    </p:set>
                                    <p:animEffect transition="in" filter="dissolve">
                                      <p:cBhvr>
                                        <p:cTn id="62" dur="500"/>
                                        <p:tgtEl>
                                          <p:spTgt spid="156"/>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157"/>
                                        </p:tgtEl>
                                        <p:attrNameLst>
                                          <p:attrName>style.visibility</p:attrName>
                                        </p:attrNameLst>
                                      </p:cBhvr>
                                      <p:to>
                                        <p:strVal val="visible"/>
                                      </p:to>
                                    </p:set>
                                    <p:animEffect transition="in" filter="dissolve">
                                      <p:cBhvr>
                                        <p:cTn id="65" dur="500"/>
                                        <p:tgtEl>
                                          <p:spTgt spid="157"/>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158"/>
                                        </p:tgtEl>
                                        <p:attrNameLst>
                                          <p:attrName>style.visibility</p:attrName>
                                        </p:attrNameLst>
                                      </p:cBhvr>
                                      <p:to>
                                        <p:strVal val="visible"/>
                                      </p:to>
                                    </p:set>
                                    <p:animEffect transition="in" filter="dissolve">
                                      <p:cBhvr>
                                        <p:cTn id="68" dur="500"/>
                                        <p:tgtEl>
                                          <p:spTgt spid="158"/>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159"/>
                                        </p:tgtEl>
                                        <p:attrNameLst>
                                          <p:attrName>style.visibility</p:attrName>
                                        </p:attrNameLst>
                                      </p:cBhvr>
                                      <p:to>
                                        <p:strVal val="visible"/>
                                      </p:to>
                                    </p:set>
                                    <p:animEffect transition="in" filter="dissolve">
                                      <p:cBhvr>
                                        <p:cTn id="71" dur="500"/>
                                        <p:tgtEl>
                                          <p:spTgt spid="159"/>
                                        </p:tgtEl>
                                      </p:cBhvr>
                                    </p:animEffect>
                                  </p:childTnLst>
                                </p:cTn>
                              </p:par>
                            </p:childTnLst>
                          </p:cTn>
                        </p:par>
                        <p:par>
                          <p:cTn id="72" fill="hold">
                            <p:stCondLst>
                              <p:cond delay="1000"/>
                            </p:stCondLst>
                            <p:childTnLst>
                              <p:par>
                                <p:cTn id="73" presetID="9" presetClass="entr" presetSubtype="0" fill="hold" grpId="0" nodeType="afterEffect">
                                  <p:stCondLst>
                                    <p:cond delay="0"/>
                                  </p:stCondLst>
                                  <p:childTnLst>
                                    <p:set>
                                      <p:cBhvr>
                                        <p:cTn id="74" dur="1" fill="hold">
                                          <p:stCondLst>
                                            <p:cond delay="0"/>
                                          </p:stCondLst>
                                        </p:cTn>
                                        <p:tgtEl>
                                          <p:spTgt spid="160"/>
                                        </p:tgtEl>
                                        <p:attrNameLst>
                                          <p:attrName>style.visibility</p:attrName>
                                        </p:attrNameLst>
                                      </p:cBhvr>
                                      <p:to>
                                        <p:strVal val="visible"/>
                                      </p:to>
                                    </p:set>
                                    <p:animEffect transition="in" filter="dissolve">
                                      <p:cBhvr>
                                        <p:cTn id="75" dur="500"/>
                                        <p:tgtEl>
                                          <p:spTgt spid="160"/>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161"/>
                                        </p:tgtEl>
                                        <p:attrNameLst>
                                          <p:attrName>style.visibility</p:attrName>
                                        </p:attrNameLst>
                                      </p:cBhvr>
                                      <p:to>
                                        <p:strVal val="visible"/>
                                      </p:to>
                                    </p:set>
                                    <p:animEffect transition="in" filter="dissolve">
                                      <p:cBhvr>
                                        <p:cTn id="78" dur="500"/>
                                        <p:tgtEl>
                                          <p:spTgt spid="161"/>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162"/>
                                        </p:tgtEl>
                                        <p:attrNameLst>
                                          <p:attrName>style.visibility</p:attrName>
                                        </p:attrNameLst>
                                      </p:cBhvr>
                                      <p:to>
                                        <p:strVal val="visible"/>
                                      </p:to>
                                    </p:set>
                                    <p:animEffect transition="in" filter="dissolve">
                                      <p:cBhvr>
                                        <p:cTn id="81" dur="500"/>
                                        <p:tgtEl>
                                          <p:spTgt spid="162"/>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163"/>
                                        </p:tgtEl>
                                        <p:attrNameLst>
                                          <p:attrName>style.visibility</p:attrName>
                                        </p:attrNameLst>
                                      </p:cBhvr>
                                      <p:to>
                                        <p:strVal val="visible"/>
                                      </p:to>
                                    </p:set>
                                    <p:animEffect transition="in" filter="dissolve">
                                      <p:cBhvr>
                                        <p:cTn id="84" dur="500"/>
                                        <p:tgtEl>
                                          <p:spTgt spid="163"/>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164"/>
                                        </p:tgtEl>
                                        <p:attrNameLst>
                                          <p:attrName>style.visibility</p:attrName>
                                        </p:attrNameLst>
                                      </p:cBhvr>
                                      <p:to>
                                        <p:strVal val="visible"/>
                                      </p:to>
                                    </p:set>
                                    <p:animEffect transition="in" filter="dissolve">
                                      <p:cBhvr>
                                        <p:cTn id="87" dur="500"/>
                                        <p:tgtEl>
                                          <p:spTgt spid="164"/>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165"/>
                                        </p:tgtEl>
                                        <p:attrNameLst>
                                          <p:attrName>style.visibility</p:attrName>
                                        </p:attrNameLst>
                                      </p:cBhvr>
                                      <p:to>
                                        <p:strVal val="visible"/>
                                      </p:to>
                                    </p:set>
                                    <p:animEffect transition="in" filter="dissolve">
                                      <p:cBhvr>
                                        <p:cTn id="90" dur="500"/>
                                        <p:tgtEl>
                                          <p:spTgt spid="165"/>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166"/>
                                        </p:tgtEl>
                                        <p:attrNameLst>
                                          <p:attrName>style.visibility</p:attrName>
                                        </p:attrNameLst>
                                      </p:cBhvr>
                                      <p:to>
                                        <p:strVal val="visible"/>
                                      </p:to>
                                    </p:set>
                                    <p:animEffect transition="in" filter="dissolve">
                                      <p:cBhvr>
                                        <p:cTn id="93" dur="500"/>
                                        <p:tgtEl>
                                          <p:spTgt spid="166"/>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167"/>
                                        </p:tgtEl>
                                        <p:attrNameLst>
                                          <p:attrName>style.visibility</p:attrName>
                                        </p:attrNameLst>
                                      </p:cBhvr>
                                      <p:to>
                                        <p:strVal val="visible"/>
                                      </p:to>
                                    </p:set>
                                    <p:animEffect transition="in" filter="dissolve">
                                      <p:cBhvr>
                                        <p:cTn id="96" dur="500"/>
                                        <p:tgtEl>
                                          <p:spTgt spid="167"/>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168"/>
                                        </p:tgtEl>
                                        <p:attrNameLst>
                                          <p:attrName>style.visibility</p:attrName>
                                        </p:attrNameLst>
                                      </p:cBhvr>
                                      <p:to>
                                        <p:strVal val="visible"/>
                                      </p:to>
                                    </p:set>
                                    <p:animEffect transition="in" filter="dissolve">
                                      <p:cBhvr>
                                        <p:cTn id="99" dur="500"/>
                                        <p:tgtEl>
                                          <p:spTgt spid="168"/>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169"/>
                                        </p:tgtEl>
                                        <p:attrNameLst>
                                          <p:attrName>style.visibility</p:attrName>
                                        </p:attrNameLst>
                                      </p:cBhvr>
                                      <p:to>
                                        <p:strVal val="visible"/>
                                      </p:to>
                                    </p:set>
                                    <p:animEffect transition="in" filter="dissolve">
                                      <p:cBhvr>
                                        <p:cTn id="102" dur="500"/>
                                        <p:tgtEl>
                                          <p:spTgt spid="169"/>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170"/>
                                        </p:tgtEl>
                                        <p:attrNameLst>
                                          <p:attrName>style.visibility</p:attrName>
                                        </p:attrNameLst>
                                      </p:cBhvr>
                                      <p:to>
                                        <p:strVal val="visible"/>
                                      </p:to>
                                    </p:set>
                                    <p:animEffect transition="in" filter="dissolve">
                                      <p:cBhvr>
                                        <p:cTn id="105" dur="500"/>
                                        <p:tgtEl>
                                          <p:spTgt spid="170"/>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171"/>
                                        </p:tgtEl>
                                        <p:attrNameLst>
                                          <p:attrName>style.visibility</p:attrName>
                                        </p:attrNameLst>
                                      </p:cBhvr>
                                      <p:to>
                                        <p:strVal val="visible"/>
                                      </p:to>
                                    </p:set>
                                    <p:animEffect transition="in" filter="dissolve">
                                      <p:cBhvr>
                                        <p:cTn id="108" dur="500"/>
                                        <p:tgtEl>
                                          <p:spTgt spid="171"/>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172"/>
                                        </p:tgtEl>
                                        <p:attrNameLst>
                                          <p:attrName>style.visibility</p:attrName>
                                        </p:attrNameLst>
                                      </p:cBhvr>
                                      <p:to>
                                        <p:strVal val="visible"/>
                                      </p:to>
                                    </p:set>
                                    <p:animEffect transition="in" filter="dissolve">
                                      <p:cBhvr>
                                        <p:cTn id="111" dur="500"/>
                                        <p:tgtEl>
                                          <p:spTgt spid="172"/>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173"/>
                                        </p:tgtEl>
                                        <p:attrNameLst>
                                          <p:attrName>style.visibility</p:attrName>
                                        </p:attrNameLst>
                                      </p:cBhvr>
                                      <p:to>
                                        <p:strVal val="visible"/>
                                      </p:to>
                                    </p:set>
                                    <p:animEffect transition="in" filter="dissolve">
                                      <p:cBhvr>
                                        <p:cTn id="114" dur="500"/>
                                        <p:tgtEl>
                                          <p:spTgt spid="173"/>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174"/>
                                        </p:tgtEl>
                                        <p:attrNameLst>
                                          <p:attrName>style.visibility</p:attrName>
                                        </p:attrNameLst>
                                      </p:cBhvr>
                                      <p:to>
                                        <p:strVal val="visible"/>
                                      </p:to>
                                    </p:set>
                                    <p:animEffect transition="in" filter="dissolve">
                                      <p:cBhvr>
                                        <p:cTn id="117" dur="500"/>
                                        <p:tgtEl>
                                          <p:spTgt spid="174"/>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175"/>
                                        </p:tgtEl>
                                        <p:attrNameLst>
                                          <p:attrName>style.visibility</p:attrName>
                                        </p:attrNameLst>
                                      </p:cBhvr>
                                      <p:to>
                                        <p:strVal val="visible"/>
                                      </p:to>
                                    </p:set>
                                    <p:animEffect transition="in" filter="dissolve">
                                      <p:cBhvr>
                                        <p:cTn id="120" dur="500"/>
                                        <p:tgtEl>
                                          <p:spTgt spid="175"/>
                                        </p:tgtEl>
                                      </p:cBhvr>
                                    </p:animEffect>
                                  </p:childTnLst>
                                </p:cTn>
                              </p:par>
                            </p:childTnLst>
                          </p:cTn>
                        </p:par>
                      </p:childTnLst>
                    </p:cTn>
                  </p:par>
                  <p:par>
                    <p:cTn id="121" fill="hold">
                      <p:stCondLst>
                        <p:cond delay="indefinite"/>
                      </p:stCondLst>
                      <p:childTnLst>
                        <p:par>
                          <p:cTn id="122" fill="hold">
                            <p:stCondLst>
                              <p:cond delay="0"/>
                            </p:stCondLst>
                            <p:childTnLst>
                              <p:par>
                                <p:cTn id="123" presetID="1" presetClass="exit" presetSubtype="0" fill="hold" grpId="1" nodeType="clickEffect">
                                  <p:stCondLst>
                                    <p:cond delay="0"/>
                                  </p:stCondLst>
                                  <p:childTnLst>
                                    <p:set>
                                      <p:cBhvr>
                                        <p:cTn id="124" dur="1" fill="hold">
                                          <p:stCondLst>
                                            <p:cond delay="0"/>
                                          </p:stCondLst>
                                        </p:cTn>
                                        <p:tgtEl>
                                          <p:spTgt spid="144"/>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147"/>
                                        </p:tgtEl>
                                        <p:attrNameLst>
                                          <p:attrName>style.visibility</p:attrName>
                                        </p:attrNameLst>
                                      </p:cBhvr>
                                      <p:to>
                                        <p:strVal val="hidden"/>
                                      </p:to>
                                    </p:set>
                                  </p:childTnLst>
                                </p:cTn>
                              </p:par>
                              <p:par>
                                <p:cTn id="127" presetID="1" presetClass="exit" presetSubtype="0" fill="hold" grpId="1" nodeType="withEffect">
                                  <p:stCondLst>
                                    <p:cond delay="0"/>
                                  </p:stCondLst>
                                  <p:childTnLst>
                                    <p:set>
                                      <p:cBhvr>
                                        <p:cTn id="128" dur="1" fill="hold">
                                          <p:stCondLst>
                                            <p:cond delay="0"/>
                                          </p:stCondLst>
                                        </p:cTn>
                                        <p:tgtEl>
                                          <p:spTgt spid="149"/>
                                        </p:tgtEl>
                                        <p:attrNameLst>
                                          <p:attrName>style.visibility</p:attrName>
                                        </p:attrNameLst>
                                      </p:cBhvr>
                                      <p:to>
                                        <p:strVal val="hidden"/>
                                      </p:to>
                                    </p:set>
                                  </p:childTnLst>
                                </p:cTn>
                              </p:par>
                              <p:par>
                                <p:cTn id="129" presetID="1" presetClass="exit" presetSubtype="0" fill="hold" grpId="1" nodeType="withEffect">
                                  <p:stCondLst>
                                    <p:cond delay="0"/>
                                  </p:stCondLst>
                                  <p:childTnLst>
                                    <p:set>
                                      <p:cBhvr>
                                        <p:cTn id="130" dur="1" fill="hold">
                                          <p:stCondLst>
                                            <p:cond delay="0"/>
                                          </p:stCondLst>
                                        </p:cTn>
                                        <p:tgtEl>
                                          <p:spTgt spid="151"/>
                                        </p:tgtEl>
                                        <p:attrNameLst>
                                          <p:attrName>style.visibility</p:attrName>
                                        </p:attrNameLst>
                                      </p:cBhvr>
                                      <p:to>
                                        <p:strVal val="hidden"/>
                                      </p:to>
                                    </p:set>
                                  </p:childTnLst>
                                </p:cTn>
                              </p:par>
                              <p:par>
                                <p:cTn id="131" presetID="1" presetClass="exit" presetSubtype="0" fill="hold" grpId="1" nodeType="withEffect">
                                  <p:stCondLst>
                                    <p:cond delay="0"/>
                                  </p:stCondLst>
                                  <p:childTnLst>
                                    <p:set>
                                      <p:cBhvr>
                                        <p:cTn id="132" dur="1" fill="hold">
                                          <p:stCondLst>
                                            <p:cond delay="0"/>
                                          </p:stCondLst>
                                        </p:cTn>
                                        <p:tgtEl>
                                          <p:spTgt spid="159"/>
                                        </p:tgtEl>
                                        <p:attrNameLst>
                                          <p:attrName>style.visibility</p:attrName>
                                        </p:attrNameLst>
                                      </p:cBhvr>
                                      <p:to>
                                        <p:strVal val="hidden"/>
                                      </p:to>
                                    </p:set>
                                  </p:childTnLst>
                                </p:cTn>
                              </p:par>
                              <p:par>
                                <p:cTn id="133" presetID="1" presetClass="exit" presetSubtype="0" fill="hold" grpId="1" nodeType="withEffect">
                                  <p:stCondLst>
                                    <p:cond delay="0"/>
                                  </p:stCondLst>
                                  <p:childTnLst>
                                    <p:set>
                                      <p:cBhvr>
                                        <p:cTn id="134" dur="1" fill="hold">
                                          <p:stCondLst>
                                            <p:cond delay="0"/>
                                          </p:stCondLst>
                                        </p:cTn>
                                        <p:tgtEl>
                                          <p:spTgt spid="157"/>
                                        </p:tgtEl>
                                        <p:attrNameLst>
                                          <p:attrName>style.visibility</p:attrName>
                                        </p:attrNameLst>
                                      </p:cBhvr>
                                      <p:to>
                                        <p:strVal val="hidden"/>
                                      </p:to>
                                    </p:set>
                                  </p:childTnLst>
                                </p:cTn>
                              </p:par>
                              <p:par>
                                <p:cTn id="135" presetID="1" presetClass="exit" presetSubtype="0" fill="hold" grpId="1" nodeType="withEffect">
                                  <p:stCondLst>
                                    <p:cond delay="0"/>
                                  </p:stCondLst>
                                  <p:childTnLst>
                                    <p:set>
                                      <p:cBhvr>
                                        <p:cTn id="136" dur="1" fill="hold">
                                          <p:stCondLst>
                                            <p:cond delay="0"/>
                                          </p:stCondLst>
                                        </p:cTn>
                                        <p:tgtEl>
                                          <p:spTgt spid="155"/>
                                        </p:tgtEl>
                                        <p:attrNameLst>
                                          <p:attrName>style.visibility</p:attrName>
                                        </p:attrNameLst>
                                      </p:cBhvr>
                                      <p:to>
                                        <p:strVal val="hidden"/>
                                      </p:to>
                                    </p:set>
                                  </p:childTnLst>
                                </p:cTn>
                              </p:par>
                              <p:par>
                                <p:cTn id="137" presetID="1" presetClass="exit" presetSubtype="0" fill="hold" grpId="1" nodeType="withEffect">
                                  <p:stCondLst>
                                    <p:cond delay="0"/>
                                  </p:stCondLst>
                                  <p:childTnLst>
                                    <p:set>
                                      <p:cBhvr>
                                        <p:cTn id="138" dur="1" fill="hold">
                                          <p:stCondLst>
                                            <p:cond delay="0"/>
                                          </p:stCondLst>
                                        </p:cTn>
                                        <p:tgtEl>
                                          <p:spTgt spid="153"/>
                                        </p:tgtEl>
                                        <p:attrNameLst>
                                          <p:attrName>style.visibility</p:attrName>
                                        </p:attrNameLst>
                                      </p:cBhvr>
                                      <p:to>
                                        <p:strVal val="hidden"/>
                                      </p:to>
                                    </p:set>
                                  </p:childTnLst>
                                </p:cTn>
                              </p:par>
                              <p:par>
                                <p:cTn id="139" presetID="1" presetClass="exit" presetSubtype="0" fill="hold" grpId="1" nodeType="withEffect">
                                  <p:stCondLst>
                                    <p:cond delay="0"/>
                                  </p:stCondLst>
                                  <p:childTnLst>
                                    <p:set>
                                      <p:cBhvr>
                                        <p:cTn id="140" dur="1" fill="hold">
                                          <p:stCondLst>
                                            <p:cond delay="0"/>
                                          </p:stCondLst>
                                        </p:cTn>
                                        <p:tgtEl>
                                          <p:spTgt spid="161"/>
                                        </p:tgtEl>
                                        <p:attrNameLst>
                                          <p:attrName>style.visibility</p:attrName>
                                        </p:attrNameLst>
                                      </p:cBhvr>
                                      <p:to>
                                        <p:strVal val="hidden"/>
                                      </p:to>
                                    </p:set>
                                  </p:childTnLst>
                                </p:cTn>
                              </p:par>
                              <p:par>
                                <p:cTn id="141" presetID="1" presetClass="exit" presetSubtype="0" fill="hold" grpId="1" nodeType="withEffect">
                                  <p:stCondLst>
                                    <p:cond delay="0"/>
                                  </p:stCondLst>
                                  <p:childTnLst>
                                    <p:set>
                                      <p:cBhvr>
                                        <p:cTn id="142" dur="1" fill="hold">
                                          <p:stCondLst>
                                            <p:cond delay="0"/>
                                          </p:stCondLst>
                                        </p:cTn>
                                        <p:tgtEl>
                                          <p:spTgt spid="163"/>
                                        </p:tgtEl>
                                        <p:attrNameLst>
                                          <p:attrName>style.visibility</p:attrName>
                                        </p:attrNameLst>
                                      </p:cBhvr>
                                      <p:to>
                                        <p:strVal val="hidden"/>
                                      </p:to>
                                    </p:set>
                                  </p:childTnLst>
                                </p:cTn>
                              </p:par>
                              <p:par>
                                <p:cTn id="143" presetID="1" presetClass="exit" presetSubtype="0" fill="hold" grpId="1" nodeType="withEffect">
                                  <p:stCondLst>
                                    <p:cond delay="0"/>
                                  </p:stCondLst>
                                  <p:childTnLst>
                                    <p:set>
                                      <p:cBhvr>
                                        <p:cTn id="144" dur="1" fill="hold">
                                          <p:stCondLst>
                                            <p:cond delay="0"/>
                                          </p:stCondLst>
                                        </p:cTn>
                                        <p:tgtEl>
                                          <p:spTgt spid="165"/>
                                        </p:tgtEl>
                                        <p:attrNameLst>
                                          <p:attrName>style.visibility</p:attrName>
                                        </p:attrNameLst>
                                      </p:cBhvr>
                                      <p:to>
                                        <p:strVal val="hidden"/>
                                      </p:to>
                                    </p:set>
                                  </p:childTnLst>
                                </p:cTn>
                              </p:par>
                              <p:par>
                                <p:cTn id="145" presetID="1" presetClass="exit" presetSubtype="0" fill="hold" grpId="1" nodeType="withEffect">
                                  <p:stCondLst>
                                    <p:cond delay="0"/>
                                  </p:stCondLst>
                                  <p:childTnLst>
                                    <p:set>
                                      <p:cBhvr>
                                        <p:cTn id="146" dur="1" fill="hold">
                                          <p:stCondLst>
                                            <p:cond delay="0"/>
                                          </p:stCondLst>
                                        </p:cTn>
                                        <p:tgtEl>
                                          <p:spTgt spid="167"/>
                                        </p:tgtEl>
                                        <p:attrNameLst>
                                          <p:attrName>style.visibility</p:attrName>
                                        </p:attrNameLst>
                                      </p:cBhvr>
                                      <p:to>
                                        <p:strVal val="hidden"/>
                                      </p:to>
                                    </p:set>
                                  </p:childTnLst>
                                </p:cTn>
                              </p:par>
                              <p:par>
                                <p:cTn id="147" presetID="1" presetClass="exit" presetSubtype="0" fill="hold" grpId="1" nodeType="withEffect">
                                  <p:stCondLst>
                                    <p:cond delay="0"/>
                                  </p:stCondLst>
                                  <p:childTnLst>
                                    <p:set>
                                      <p:cBhvr>
                                        <p:cTn id="148" dur="1" fill="hold">
                                          <p:stCondLst>
                                            <p:cond delay="0"/>
                                          </p:stCondLst>
                                        </p:cTn>
                                        <p:tgtEl>
                                          <p:spTgt spid="175"/>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173"/>
                                        </p:tgtEl>
                                        <p:attrNameLst>
                                          <p:attrName>style.visibility</p:attrName>
                                        </p:attrNameLst>
                                      </p:cBhvr>
                                      <p:to>
                                        <p:strVal val="hidden"/>
                                      </p:to>
                                    </p:set>
                                  </p:childTnLst>
                                </p:cTn>
                              </p:par>
                              <p:par>
                                <p:cTn id="151" presetID="1" presetClass="exit" presetSubtype="0" fill="hold" grpId="1" nodeType="withEffect">
                                  <p:stCondLst>
                                    <p:cond delay="0"/>
                                  </p:stCondLst>
                                  <p:childTnLst>
                                    <p:set>
                                      <p:cBhvr>
                                        <p:cTn id="152" dur="1" fill="hold">
                                          <p:stCondLst>
                                            <p:cond delay="0"/>
                                          </p:stCondLst>
                                        </p:cTn>
                                        <p:tgtEl>
                                          <p:spTgt spid="171"/>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169"/>
                                        </p:tgtEl>
                                        <p:attrNameLst>
                                          <p:attrName>style.visibility</p:attrName>
                                        </p:attrNameLst>
                                      </p:cBhvr>
                                      <p:to>
                                        <p:strVal val="hidden"/>
                                      </p:to>
                                    </p:set>
                                  </p:childTnLst>
                                </p:cTn>
                              </p:par>
                            </p:childTnLst>
                          </p:cTn>
                        </p:par>
                        <p:par>
                          <p:cTn id="155" fill="hold">
                            <p:stCondLst>
                              <p:cond delay="0"/>
                            </p:stCondLst>
                            <p:childTnLst>
                              <p:par>
                                <p:cTn id="156" presetID="1" presetClass="exit" presetSubtype="0" fill="hold" grpId="1" nodeType="afterEffect">
                                  <p:stCondLst>
                                    <p:cond delay="0"/>
                                  </p:stCondLst>
                                  <p:childTnLst>
                                    <p:set>
                                      <p:cBhvr>
                                        <p:cTn id="157" dur="1" fill="hold">
                                          <p:stCondLst>
                                            <p:cond delay="0"/>
                                          </p:stCondLst>
                                        </p:cTn>
                                        <p:tgtEl>
                                          <p:spTgt spid="150"/>
                                        </p:tgtEl>
                                        <p:attrNameLst>
                                          <p:attrName>style.visibility</p:attrName>
                                        </p:attrNameLst>
                                      </p:cBhvr>
                                      <p:to>
                                        <p:strVal val="hidden"/>
                                      </p:to>
                                    </p:set>
                                  </p:childTnLst>
                                </p:cTn>
                              </p:par>
                              <p:par>
                                <p:cTn id="158" presetID="1" presetClass="exit" presetSubtype="0" fill="hold" grpId="1" nodeType="withEffect">
                                  <p:stCondLst>
                                    <p:cond delay="0"/>
                                  </p:stCondLst>
                                  <p:childTnLst>
                                    <p:set>
                                      <p:cBhvr>
                                        <p:cTn id="159" dur="1" fill="hold">
                                          <p:stCondLst>
                                            <p:cond delay="0"/>
                                          </p:stCondLst>
                                        </p:cTn>
                                        <p:tgtEl>
                                          <p:spTgt spid="146"/>
                                        </p:tgtEl>
                                        <p:attrNameLst>
                                          <p:attrName>style.visibility</p:attrName>
                                        </p:attrNameLst>
                                      </p:cBhvr>
                                      <p:to>
                                        <p:strVal val="hidden"/>
                                      </p:to>
                                    </p:set>
                                  </p:childTnLst>
                                </p:cTn>
                              </p:par>
                              <p:par>
                                <p:cTn id="160" presetID="1" presetClass="exit" presetSubtype="0" fill="hold" grpId="1" nodeType="withEffect">
                                  <p:stCondLst>
                                    <p:cond delay="0"/>
                                  </p:stCondLst>
                                  <p:childTnLst>
                                    <p:set>
                                      <p:cBhvr>
                                        <p:cTn id="161" dur="1" fill="hold">
                                          <p:stCondLst>
                                            <p:cond delay="0"/>
                                          </p:stCondLst>
                                        </p:cTn>
                                        <p:tgtEl>
                                          <p:spTgt spid="154"/>
                                        </p:tgtEl>
                                        <p:attrNameLst>
                                          <p:attrName>style.visibility</p:attrName>
                                        </p:attrNameLst>
                                      </p:cBhvr>
                                      <p:to>
                                        <p:strVal val="hidden"/>
                                      </p:to>
                                    </p:set>
                                  </p:childTnLst>
                                </p:cTn>
                              </p:par>
                              <p:par>
                                <p:cTn id="162" presetID="1" presetClass="exit" presetSubtype="0" fill="hold" grpId="1" nodeType="withEffect">
                                  <p:stCondLst>
                                    <p:cond delay="0"/>
                                  </p:stCondLst>
                                  <p:childTnLst>
                                    <p:set>
                                      <p:cBhvr>
                                        <p:cTn id="163" dur="1" fill="hold">
                                          <p:stCondLst>
                                            <p:cond delay="0"/>
                                          </p:stCondLst>
                                        </p:cTn>
                                        <p:tgtEl>
                                          <p:spTgt spid="158"/>
                                        </p:tgtEl>
                                        <p:attrNameLst>
                                          <p:attrName>style.visibility</p:attrName>
                                        </p:attrNameLst>
                                      </p:cBhvr>
                                      <p:to>
                                        <p:strVal val="hidden"/>
                                      </p:to>
                                    </p:set>
                                  </p:childTnLst>
                                </p:cTn>
                              </p:par>
                              <p:par>
                                <p:cTn id="164" presetID="1" presetClass="exit" presetSubtype="0" fill="hold" grpId="1" nodeType="withEffect">
                                  <p:stCondLst>
                                    <p:cond delay="0"/>
                                  </p:stCondLst>
                                  <p:childTnLst>
                                    <p:set>
                                      <p:cBhvr>
                                        <p:cTn id="165" dur="1" fill="hold">
                                          <p:stCondLst>
                                            <p:cond delay="0"/>
                                          </p:stCondLst>
                                        </p:cTn>
                                        <p:tgtEl>
                                          <p:spTgt spid="174"/>
                                        </p:tgtEl>
                                        <p:attrNameLst>
                                          <p:attrName>style.visibility</p:attrName>
                                        </p:attrNameLst>
                                      </p:cBhvr>
                                      <p:to>
                                        <p:strVal val="hidden"/>
                                      </p:to>
                                    </p:set>
                                  </p:childTnLst>
                                </p:cTn>
                              </p:par>
                              <p:par>
                                <p:cTn id="166" presetID="1" presetClass="exit" presetSubtype="0" fill="hold" grpId="1" nodeType="withEffect">
                                  <p:stCondLst>
                                    <p:cond delay="0"/>
                                  </p:stCondLst>
                                  <p:childTnLst>
                                    <p:set>
                                      <p:cBhvr>
                                        <p:cTn id="167" dur="1" fill="hold">
                                          <p:stCondLst>
                                            <p:cond delay="0"/>
                                          </p:stCondLst>
                                        </p:cTn>
                                        <p:tgtEl>
                                          <p:spTgt spid="170"/>
                                        </p:tgtEl>
                                        <p:attrNameLst>
                                          <p:attrName>style.visibility</p:attrName>
                                        </p:attrNameLst>
                                      </p:cBhvr>
                                      <p:to>
                                        <p:strVal val="hidden"/>
                                      </p:to>
                                    </p:set>
                                  </p:childTnLst>
                                </p:cTn>
                              </p:par>
                              <p:par>
                                <p:cTn id="168" presetID="1" presetClass="exit" presetSubtype="0" fill="hold" grpId="1" nodeType="withEffect">
                                  <p:stCondLst>
                                    <p:cond delay="0"/>
                                  </p:stCondLst>
                                  <p:childTnLst>
                                    <p:set>
                                      <p:cBhvr>
                                        <p:cTn id="169" dur="1" fill="hold">
                                          <p:stCondLst>
                                            <p:cond delay="0"/>
                                          </p:stCondLst>
                                        </p:cTn>
                                        <p:tgtEl>
                                          <p:spTgt spid="162"/>
                                        </p:tgtEl>
                                        <p:attrNameLst>
                                          <p:attrName>style.visibility</p:attrName>
                                        </p:attrNameLst>
                                      </p:cBhvr>
                                      <p:to>
                                        <p:strVal val="hidden"/>
                                      </p:to>
                                    </p:set>
                                  </p:childTnLst>
                                </p:cTn>
                              </p:par>
                              <p:par>
                                <p:cTn id="170" presetID="1" presetClass="exit" presetSubtype="0" fill="hold" grpId="1" nodeType="withEffect">
                                  <p:stCondLst>
                                    <p:cond delay="0"/>
                                  </p:stCondLst>
                                  <p:childTnLst>
                                    <p:set>
                                      <p:cBhvr>
                                        <p:cTn id="171" dur="1" fill="hold">
                                          <p:stCondLst>
                                            <p:cond delay="0"/>
                                          </p:stCondLst>
                                        </p:cTn>
                                        <p:tgtEl>
                                          <p:spTgt spid="166"/>
                                        </p:tgtEl>
                                        <p:attrNameLst>
                                          <p:attrName>style.visibility</p:attrName>
                                        </p:attrNameLst>
                                      </p:cBhvr>
                                      <p:to>
                                        <p:strVal val="hidden"/>
                                      </p:to>
                                    </p:set>
                                  </p:childTnLst>
                                </p:cTn>
                              </p:par>
                            </p:childTnLst>
                          </p:cTn>
                        </p:par>
                      </p:childTnLst>
                    </p:cTn>
                  </p:par>
                  <p:par>
                    <p:cTn id="172" fill="hold">
                      <p:stCondLst>
                        <p:cond delay="indefinite"/>
                      </p:stCondLst>
                      <p:childTnLst>
                        <p:par>
                          <p:cTn id="173" fill="hold">
                            <p:stCondLst>
                              <p:cond delay="0"/>
                            </p:stCondLst>
                            <p:childTnLst>
                              <p:par>
                                <p:cTn id="174" presetID="1" presetClass="emph" presetSubtype="2" fill="hold" nodeType="clickEffect">
                                  <p:stCondLst>
                                    <p:cond delay="0"/>
                                  </p:stCondLst>
                                  <p:childTnLst>
                                    <p:animClr clrSpc="rgb" dir="cw">
                                      <p:cBhvr>
                                        <p:cTn id="175" dur="500" fill="hold"/>
                                        <p:tgtEl>
                                          <p:spTgt spid="160"/>
                                        </p:tgtEl>
                                        <p:attrNameLst>
                                          <p:attrName>fillcolor</p:attrName>
                                        </p:attrNameLst>
                                      </p:cBhvr>
                                      <p:to>
                                        <a:srgbClr val="FF66FF"/>
                                      </p:to>
                                    </p:animClr>
                                    <p:set>
                                      <p:cBhvr>
                                        <p:cTn id="176" dur="500" fill="hold"/>
                                        <p:tgtEl>
                                          <p:spTgt spid="160"/>
                                        </p:tgtEl>
                                        <p:attrNameLst>
                                          <p:attrName>fill.type</p:attrName>
                                        </p:attrNameLst>
                                      </p:cBhvr>
                                      <p:to>
                                        <p:strVal val="solid"/>
                                      </p:to>
                                    </p:set>
                                    <p:set>
                                      <p:cBhvr>
                                        <p:cTn id="177" dur="500" fill="hold"/>
                                        <p:tgtEl>
                                          <p:spTgt spid="160"/>
                                        </p:tgtEl>
                                        <p:attrNameLst>
                                          <p:attrName>fill.on</p:attrName>
                                        </p:attrNameLst>
                                      </p:cBhvr>
                                      <p:to>
                                        <p:strVal val="true"/>
                                      </p:to>
                                    </p:set>
                                  </p:childTnLst>
                                </p:cTn>
                              </p:par>
                              <p:par>
                                <p:cTn id="178" presetID="1" presetClass="emph" presetSubtype="2" fill="hold" nodeType="withEffect">
                                  <p:stCondLst>
                                    <p:cond delay="0"/>
                                  </p:stCondLst>
                                  <p:childTnLst>
                                    <p:animClr clrSpc="rgb" dir="cw">
                                      <p:cBhvr>
                                        <p:cTn id="179" dur="500" fill="hold"/>
                                        <p:tgtEl>
                                          <p:spTgt spid="168"/>
                                        </p:tgtEl>
                                        <p:attrNameLst>
                                          <p:attrName>fillcolor</p:attrName>
                                        </p:attrNameLst>
                                      </p:cBhvr>
                                      <p:to>
                                        <a:srgbClr val="FF66FF"/>
                                      </p:to>
                                    </p:animClr>
                                    <p:set>
                                      <p:cBhvr>
                                        <p:cTn id="180" dur="500" fill="hold"/>
                                        <p:tgtEl>
                                          <p:spTgt spid="168"/>
                                        </p:tgtEl>
                                        <p:attrNameLst>
                                          <p:attrName>fill.type</p:attrName>
                                        </p:attrNameLst>
                                      </p:cBhvr>
                                      <p:to>
                                        <p:strVal val="solid"/>
                                      </p:to>
                                    </p:set>
                                    <p:set>
                                      <p:cBhvr>
                                        <p:cTn id="181" dur="500" fill="hold"/>
                                        <p:tgtEl>
                                          <p:spTgt spid="168"/>
                                        </p:tgtEl>
                                        <p:attrNameLst>
                                          <p:attrName>fill.on</p:attrName>
                                        </p:attrNameLst>
                                      </p:cBhvr>
                                      <p:to>
                                        <p:strVal val="true"/>
                                      </p:to>
                                    </p:set>
                                  </p:childTnLst>
                                </p:cTn>
                              </p:par>
                            </p:childTnLst>
                          </p:cTn>
                        </p:par>
                        <p:par>
                          <p:cTn id="182" fill="hold">
                            <p:stCondLst>
                              <p:cond delay="500"/>
                            </p:stCondLst>
                            <p:childTnLst>
                              <p:par>
                                <p:cTn id="183" presetID="1" presetClass="emph" presetSubtype="2" fill="hold" nodeType="afterEffect">
                                  <p:stCondLst>
                                    <p:cond delay="0"/>
                                  </p:stCondLst>
                                  <p:childTnLst>
                                    <p:animClr clrSpc="rgb" dir="cw">
                                      <p:cBhvr>
                                        <p:cTn id="184" dur="500" fill="hold"/>
                                        <p:tgtEl>
                                          <p:spTgt spid="152"/>
                                        </p:tgtEl>
                                        <p:attrNameLst>
                                          <p:attrName>fillcolor</p:attrName>
                                        </p:attrNameLst>
                                      </p:cBhvr>
                                      <p:to>
                                        <a:srgbClr val="CCFF99"/>
                                      </p:to>
                                    </p:animClr>
                                    <p:set>
                                      <p:cBhvr>
                                        <p:cTn id="185" dur="500" fill="hold"/>
                                        <p:tgtEl>
                                          <p:spTgt spid="152"/>
                                        </p:tgtEl>
                                        <p:attrNameLst>
                                          <p:attrName>fill.type</p:attrName>
                                        </p:attrNameLst>
                                      </p:cBhvr>
                                      <p:to>
                                        <p:strVal val="solid"/>
                                      </p:to>
                                    </p:set>
                                    <p:set>
                                      <p:cBhvr>
                                        <p:cTn id="186" dur="500" fill="hold"/>
                                        <p:tgtEl>
                                          <p:spTgt spid="152"/>
                                        </p:tgtEl>
                                        <p:attrNameLst>
                                          <p:attrName>fill.on</p:attrName>
                                        </p:attrNameLst>
                                      </p:cBhvr>
                                      <p:to>
                                        <p:strVal val="true"/>
                                      </p:to>
                                    </p:set>
                                  </p:childTnLst>
                                </p:cTn>
                              </p:par>
                              <p:par>
                                <p:cTn id="187" presetID="1" presetClass="emph" presetSubtype="2" fill="hold" nodeType="withEffect">
                                  <p:stCondLst>
                                    <p:cond delay="0"/>
                                  </p:stCondLst>
                                  <p:childTnLst>
                                    <p:animClr clrSpc="rgb" dir="cw">
                                      <p:cBhvr>
                                        <p:cTn id="188" dur="500" fill="hold"/>
                                        <p:tgtEl>
                                          <p:spTgt spid="168"/>
                                        </p:tgtEl>
                                        <p:attrNameLst>
                                          <p:attrName>fillcolor</p:attrName>
                                        </p:attrNameLst>
                                      </p:cBhvr>
                                      <p:to>
                                        <a:srgbClr val="FF5050"/>
                                      </p:to>
                                    </p:animClr>
                                    <p:set>
                                      <p:cBhvr>
                                        <p:cTn id="189" dur="500" fill="hold"/>
                                        <p:tgtEl>
                                          <p:spTgt spid="168"/>
                                        </p:tgtEl>
                                        <p:attrNameLst>
                                          <p:attrName>fill.type</p:attrName>
                                        </p:attrNameLst>
                                      </p:cBhvr>
                                      <p:to>
                                        <p:strVal val="solid"/>
                                      </p:to>
                                    </p:set>
                                    <p:set>
                                      <p:cBhvr>
                                        <p:cTn id="190" dur="500" fill="hold"/>
                                        <p:tgtEl>
                                          <p:spTgt spid="168"/>
                                        </p:tgtEl>
                                        <p:attrNameLst>
                                          <p:attrName>fill.on</p:attrName>
                                        </p:attrNameLst>
                                      </p:cBhvr>
                                      <p:to>
                                        <p:strVal val="tru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145"/>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9" presetClass="entr" presetSubtype="0" fill="hold" grpId="0" nodeType="clickEffect">
                                  <p:stCondLst>
                                    <p:cond delay="0"/>
                                  </p:stCondLst>
                                  <p:childTnLst>
                                    <p:set>
                                      <p:cBhvr>
                                        <p:cTn id="198" dur="1" fill="hold">
                                          <p:stCondLst>
                                            <p:cond delay="0"/>
                                          </p:stCondLst>
                                        </p:cTn>
                                        <p:tgtEl>
                                          <p:spTgt spid="177"/>
                                        </p:tgtEl>
                                        <p:attrNameLst>
                                          <p:attrName>style.visibility</p:attrName>
                                        </p:attrNameLst>
                                      </p:cBhvr>
                                      <p:to>
                                        <p:strVal val="visible"/>
                                      </p:to>
                                    </p:set>
                                    <p:animEffect transition="in" filter="dissolve">
                                      <p:cBhvr>
                                        <p:cTn id="199" dur="500"/>
                                        <p:tgtEl>
                                          <p:spTgt spid="177"/>
                                        </p:tgtEl>
                                      </p:cBhvr>
                                    </p:animEffect>
                                  </p:childTnLst>
                                </p:cTn>
                              </p:par>
                            </p:childTnLst>
                          </p:cTn>
                        </p:par>
                        <p:par>
                          <p:cTn id="200" fill="hold">
                            <p:stCondLst>
                              <p:cond delay="500"/>
                            </p:stCondLst>
                            <p:childTnLst>
                              <p:par>
                                <p:cTn id="201" presetID="9" presetClass="entr" presetSubtype="0" fill="hold" grpId="0" nodeType="afterEffect">
                                  <p:stCondLst>
                                    <p:cond delay="1000"/>
                                  </p:stCondLst>
                                  <p:childTnLst>
                                    <p:set>
                                      <p:cBhvr>
                                        <p:cTn id="202" dur="1" fill="hold">
                                          <p:stCondLst>
                                            <p:cond delay="0"/>
                                          </p:stCondLst>
                                        </p:cTn>
                                        <p:tgtEl>
                                          <p:spTgt spid="179"/>
                                        </p:tgtEl>
                                        <p:attrNameLst>
                                          <p:attrName>style.visibility</p:attrName>
                                        </p:attrNameLst>
                                      </p:cBhvr>
                                      <p:to>
                                        <p:strVal val="visible"/>
                                      </p:to>
                                    </p:set>
                                    <p:animEffect transition="in" filter="dissolve">
                                      <p:cBhvr>
                                        <p:cTn id="203" dur="500"/>
                                        <p:tgtEl>
                                          <p:spTgt spid="179"/>
                                        </p:tgtEl>
                                      </p:cBhvr>
                                    </p:animEffect>
                                  </p:childTnLst>
                                </p:cTn>
                              </p:par>
                            </p:childTnLst>
                          </p:cTn>
                        </p:par>
                        <p:par>
                          <p:cTn id="204" fill="hold">
                            <p:stCondLst>
                              <p:cond delay="2000"/>
                            </p:stCondLst>
                            <p:childTnLst>
                              <p:par>
                                <p:cTn id="205" presetID="23" presetClass="entr" presetSubtype="16" fill="hold" nodeType="afterEffect">
                                  <p:stCondLst>
                                    <p:cond delay="1000"/>
                                  </p:stCondLst>
                                  <p:childTnLst>
                                    <p:set>
                                      <p:cBhvr>
                                        <p:cTn id="206" dur="1" fill="hold">
                                          <p:stCondLst>
                                            <p:cond delay="0"/>
                                          </p:stCondLst>
                                        </p:cTn>
                                        <p:tgtEl>
                                          <p:spTgt spid="92"/>
                                        </p:tgtEl>
                                        <p:attrNameLst>
                                          <p:attrName>style.visibility</p:attrName>
                                        </p:attrNameLst>
                                      </p:cBhvr>
                                      <p:to>
                                        <p:strVal val="visible"/>
                                      </p:to>
                                    </p:set>
                                    <p:anim calcmode="lin" valueType="num">
                                      <p:cBhvr>
                                        <p:cTn id="207" dur="500" fill="hold"/>
                                        <p:tgtEl>
                                          <p:spTgt spid="92"/>
                                        </p:tgtEl>
                                        <p:attrNameLst>
                                          <p:attrName>ppt_w</p:attrName>
                                        </p:attrNameLst>
                                      </p:cBhvr>
                                      <p:tavLst>
                                        <p:tav tm="0">
                                          <p:val>
                                            <p:fltVal val="0"/>
                                          </p:val>
                                        </p:tav>
                                        <p:tav tm="100000">
                                          <p:val>
                                            <p:strVal val="#ppt_w"/>
                                          </p:val>
                                        </p:tav>
                                      </p:tavLst>
                                    </p:anim>
                                    <p:anim calcmode="lin" valueType="num">
                                      <p:cBhvr>
                                        <p:cTn id="208" dur="500" fill="hold"/>
                                        <p:tgtEl>
                                          <p:spTgt spid="92"/>
                                        </p:tgtEl>
                                        <p:attrNameLst>
                                          <p:attrName>ppt_h</p:attrName>
                                        </p:attrNameLst>
                                      </p:cBhvr>
                                      <p:tavLst>
                                        <p:tav tm="0">
                                          <p:val>
                                            <p:fltVal val="0"/>
                                          </p:val>
                                        </p:tav>
                                        <p:tav tm="100000">
                                          <p:val>
                                            <p:strVal val="#ppt_h"/>
                                          </p:val>
                                        </p:tav>
                                      </p:tavLst>
                                    </p:anim>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nodeType="clickEffect">
                                  <p:stCondLst>
                                    <p:cond delay="0"/>
                                  </p:stCondLst>
                                  <p:childTnLst>
                                    <p:set>
                                      <p:cBhvr>
                                        <p:cTn id="212" dur="1" fill="hold">
                                          <p:stCondLst>
                                            <p:cond delay="499"/>
                                          </p:stCondLst>
                                        </p:cTn>
                                        <p:tgtEl>
                                          <p:spTgt spid="104"/>
                                        </p:tgtEl>
                                        <p:attrNameLst>
                                          <p:attrName>style.visibility</p:attrName>
                                        </p:attrNameLst>
                                      </p:cBhvr>
                                      <p:to>
                                        <p:strVal val="visible"/>
                                      </p:to>
                                    </p:set>
                                  </p:childTnLst>
                                </p:cTn>
                              </p:par>
                            </p:childTnLst>
                          </p:cTn>
                        </p:par>
                      </p:childTnLst>
                    </p:cTn>
                  </p:par>
                  <p:par>
                    <p:cTn id="213" fill="hold">
                      <p:stCondLst>
                        <p:cond delay="indefinite"/>
                      </p:stCondLst>
                      <p:childTnLst>
                        <p:par>
                          <p:cTn id="214" fill="hold">
                            <p:stCondLst>
                              <p:cond delay="0"/>
                            </p:stCondLst>
                            <p:childTnLst>
                              <p:par>
                                <p:cTn id="215" presetID="23" presetClass="entr" presetSubtype="16" fill="hold" nodeType="clickEffect">
                                  <p:stCondLst>
                                    <p:cond delay="0"/>
                                  </p:stCondLst>
                                  <p:childTnLst>
                                    <p:set>
                                      <p:cBhvr>
                                        <p:cTn id="216" dur="1" fill="hold">
                                          <p:stCondLst>
                                            <p:cond delay="0"/>
                                          </p:stCondLst>
                                        </p:cTn>
                                        <p:tgtEl>
                                          <p:spTgt spid="133"/>
                                        </p:tgtEl>
                                        <p:attrNameLst>
                                          <p:attrName>style.visibility</p:attrName>
                                        </p:attrNameLst>
                                      </p:cBhvr>
                                      <p:to>
                                        <p:strVal val="visible"/>
                                      </p:to>
                                    </p:set>
                                    <p:anim calcmode="lin" valueType="num">
                                      <p:cBhvr>
                                        <p:cTn id="217" dur="500" fill="hold"/>
                                        <p:tgtEl>
                                          <p:spTgt spid="133"/>
                                        </p:tgtEl>
                                        <p:attrNameLst>
                                          <p:attrName>ppt_w</p:attrName>
                                        </p:attrNameLst>
                                      </p:cBhvr>
                                      <p:tavLst>
                                        <p:tav tm="0">
                                          <p:val>
                                            <p:fltVal val="0"/>
                                          </p:val>
                                        </p:tav>
                                        <p:tav tm="100000">
                                          <p:val>
                                            <p:strVal val="#ppt_w"/>
                                          </p:val>
                                        </p:tav>
                                      </p:tavLst>
                                    </p:anim>
                                    <p:anim calcmode="lin" valueType="num">
                                      <p:cBhvr>
                                        <p:cTn id="218" dur="500" fill="hold"/>
                                        <p:tgtEl>
                                          <p:spTgt spid="13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p:bldP spid="67" grpId="0"/>
      <p:bldP spid="142" grpId="0" animBg="1"/>
      <p:bldP spid="144" grpId="0" animBg="1"/>
      <p:bldP spid="144" grpId="1" animBg="1"/>
      <p:bldP spid="146" grpId="0" animBg="1"/>
      <p:bldP spid="146" grpId="1" animBg="1"/>
      <p:bldP spid="147" grpId="0" animBg="1"/>
      <p:bldP spid="147" grpId="1" animBg="1"/>
      <p:bldP spid="148" grpId="0" animBg="1"/>
      <p:bldP spid="149" grpId="0" animBg="1"/>
      <p:bldP spid="149" grpId="1" animBg="1"/>
      <p:bldP spid="150" grpId="0" animBg="1"/>
      <p:bldP spid="150" grpId="1" animBg="1"/>
      <p:bldP spid="151" grpId="0" animBg="1"/>
      <p:bldP spid="151" grpId="1" animBg="1"/>
      <p:bldP spid="152" grpId="0" animBg="1"/>
      <p:bldP spid="153" grpId="0" animBg="1"/>
      <p:bldP spid="153" grpId="1" animBg="1"/>
      <p:bldP spid="154" grpId="0" animBg="1"/>
      <p:bldP spid="154" grpId="1" animBg="1"/>
      <p:bldP spid="155" grpId="0" animBg="1"/>
      <p:bldP spid="155" grpId="1" animBg="1"/>
      <p:bldP spid="156" grpId="0" animBg="1"/>
      <p:bldP spid="157" grpId="0" animBg="1"/>
      <p:bldP spid="157" grpId="1" animBg="1"/>
      <p:bldP spid="158" grpId="0" animBg="1"/>
      <p:bldP spid="158" grpId="1" animBg="1"/>
      <p:bldP spid="159" grpId="0" animBg="1"/>
      <p:bldP spid="159" grpId="1" animBg="1"/>
      <p:bldP spid="160" grpId="0" animBg="1"/>
      <p:bldP spid="161" grpId="0" animBg="1"/>
      <p:bldP spid="161" grpId="1" animBg="1"/>
      <p:bldP spid="162" grpId="0" animBg="1"/>
      <p:bldP spid="162" grpId="1" animBg="1"/>
      <p:bldP spid="163" grpId="0" animBg="1"/>
      <p:bldP spid="163" grpId="1" animBg="1"/>
      <p:bldP spid="164" grpId="0" animBg="1"/>
      <p:bldP spid="165" grpId="0" animBg="1"/>
      <p:bldP spid="165" grpId="1" animBg="1"/>
      <p:bldP spid="166" grpId="0" animBg="1"/>
      <p:bldP spid="166" grpId="1" animBg="1"/>
      <p:bldP spid="167" grpId="0" animBg="1"/>
      <p:bldP spid="167" grpId="1" animBg="1"/>
      <p:bldP spid="168" grpId="0" animBg="1"/>
      <p:bldP spid="169" grpId="0" animBg="1"/>
      <p:bldP spid="169" grpId="1" animBg="1"/>
      <p:bldP spid="170" grpId="0" animBg="1"/>
      <p:bldP spid="170" grpId="1" animBg="1"/>
      <p:bldP spid="171" grpId="0" animBg="1"/>
      <p:bldP spid="171" grpId="1" animBg="1"/>
      <p:bldP spid="172" grpId="0" animBg="1"/>
      <p:bldP spid="173" grpId="0" animBg="1"/>
      <p:bldP spid="173" grpId="1" animBg="1"/>
      <p:bldP spid="174" grpId="0" animBg="1"/>
      <p:bldP spid="174" grpId="1" animBg="1"/>
      <p:bldP spid="175" grpId="0" animBg="1"/>
      <p:bldP spid="175" grpId="1" animBg="1"/>
      <p:bldP spid="176" grpId="0"/>
      <p:bldP spid="177" grpId="0"/>
      <p:bldP spid="179" grpId="0"/>
      <p:bldP spid="180" grpId="0" animBg="1"/>
      <p:bldP spid="181" grpId="0"/>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43934" y="438779"/>
            <a:ext cx="8638020" cy="505767"/>
          </a:xfrm>
        </p:spPr>
        <p:txBody>
          <a:bodyPr/>
          <a:lstStyle/>
          <a:p>
            <a:r>
              <a:rPr lang="en-US" sz="4000" dirty="0" smtClean="0"/>
              <a:t>Level One and Level Two Dependencies</a:t>
            </a:r>
            <a:endParaRPr lang="en-US" sz="4000" dirty="0"/>
          </a:p>
        </p:txBody>
      </p:sp>
      <p:sp>
        <p:nvSpPr>
          <p:cNvPr id="4" name="Slide Number Placeholder 3"/>
          <p:cNvSpPr>
            <a:spLocks noGrp="1"/>
          </p:cNvSpPr>
          <p:nvPr>
            <p:ph type="sldNum" sz="quarter" idx="12"/>
          </p:nvPr>
        </p:nvSpPr>
        <p:spPr/>
        <p:txBody>
          <a:bodyPr/>
          <a:lstStyle/>
          <a:p>
            <a:pPr>
              <a:defRPr/>
            </a:pPr>
            <a:fld id="{6452F263-C6CE-4819-A005-BE1F77CA07BE}" type="slidenum">
              <a:rPr lang="en-US" smtClean="0"/>
              <a:pPr>
                <a:defRPr/>
              </a:pPr>
              <a:t>9</a:t>
            </a:fld>
            <a:endParaRPr lang="en-US"/>
          </a:p>
        </p:txBody>
      </p:sp>
      <p:sp>
        <p:nvSpPr>
          <p:cNvPr id="17" name="TextBox 16"/>
          <p:cNvSpPr txBox="1"/>
          <p:nvPr/>
        </p:nvSpPr>
        <p:spPr>
          <a:xfrm>
            <a:off x="0" y="1115370"/>
            <a:ext cx="2029767" cy="369332"/>
          </a:xfrm>
          <a:prstGeom prst="rect">
            <a:avLst/>
          </a:prstGeom>
          <a:noFill/>
        </p:spPr>
        <p:txBody>
          <a:bodyPr wrap="square" rtlCol="0">
            <a:spAutoFit/>
          </a:bodyPr>
          <a:lstStyle/>
          <a:p>
            <a:r>
              <a:rPr lang="en-US" sz="1800" dirty="0" smtClean="0">
                <a:latin typeface="Trebuchet MS" pitchFamily="34" charset="0"/>
              </a:rPr>
              <a:t>Processor needs:</a:t>
            </a:r>
            <a:endParaRPr lang="en-US" sz="1800" dirty="0">
              <a:latin typeface="Trebuchet MS" pitchFamily="34" charset="0"/>
            </a:endParaRPr>
          </a:p>
        </p:txBody>
      </p:sp>
      <p:grpSp>
        <p:nvGrpSpPr>
          <p:cNvPr id="18" name="Group 17"/>
          <p:cNvGrpSpPr/>
          <p:nvPr/>
        </p:nvGrpSpPr>
        <p:grpSpPr>
          <a:xfrm>
            <a:off x="5269706" y="2019685"/>
            <a:ext cx="355041" cy="997649"/>
            <a:chOff x="800518" y="3111640"/>
            <a:chExt cx="355041" cy="997649"/>
          </a:xfrm>
        </p:grpSpPr>
        <p:sp>
          <p:nvSpPr>
            <p:cNvPr id="19" name="Rounded Rectangle 18"/>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0" name="TextBox 19"/>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EFGH</a:t>
              </a:r>
              <a:endParaRPr lang="en-US" sz="1400" dirty="0">
                <a:latin typeface="Trebuchet MS" pitchFamily="34" charset="0"/>
              </a:endParaRPr>
            </a:p>
          </p:txBody>
        </p:sp>
      </p:grpSp>
      <p:grpSp>
        <p:nvGrpSpPr>
          <p:cNvPr id="21" name="Group 20"/>
          <p:cNvGrpSpPr/>
          <p:nvPr/>
        </p:nvGrpSpPr>
        <p:grpSpPr>
          <a:xfrm>
            <a:off x="517422" y="1983379"/>
            <a:ext cx="355041" cy="997649"/>
            <a:chOff x="800518" y="3111640"/>
            <a:chExt cx="355041" cy="997649"/>
          </a:xfrm>
        </p:grpSpPr>
        <p:sp>
          <p:nvSpPr>
            <p:cNvPr id="22" name="Rounded Rectangle 21"/>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3" name="TextBox 22"/>
            <p:cNvSpPr txBox="1"/>
            <p:nvPr/>
          </p:nvSpPr>
          <p:spPr>
            <a:xfrm>
              <a:off x="850929" y="3155182"/>
              <a:ext cx="231112" cy="954107"/>
            </a:xfrm>
            <a:prstGeom prst="rect">
              <a:avLst/>
            </a:prstGeom>
            <a:noFill/>
          </p:spPr>
          <p:txBody>
            <a:bodyPr wrap="square" rtlCol="0">
              <a:spAutoFit/>
            </a:bodyPr>
            <a:lstStyle/>
            <a:p>
              <a:r>
                <a:rPr lang="en-US" sz="1400" dirty="0" smtClean="0">
                  <a:latin typeface="Trebuchet MS" pitchFamily="34" charset="0"/>
                </a:rPr>
                <a:t>ABCD</a:t>
              </a:r>
              <a:endParaRPr lang="en-US" sz="1400" dirty="0">
                <a:latin typeface="Trebuchet MS" pitchFamily="34" charset="0"/>
              </a:endParaRPr>
            </a:p>
          </p:txBody>
        </p:sp>
      </p:grpSp>
      <p:grpSp>
        <p:nvGrpSpPr>
          <p:cNvPr id="24" name="Group 23"/>
          <p:cNvGrpSpPr/>
          <p:nvPr/>
        </p:nvGrpSpPr>
        <p:grpSpPr>
          <a:xfrm>
            <a:off x="5270231" y="2011263"/>
            <a:ext cx="355041" cy="997649"/>
            <a:chOff x="800518" y="3111640"/>
            <a:chExt cx="355041" cy="997649"/>
          </a:xfrm>
        </p:grpSpPr>
        <p:sp>
          <p:nvSpPr>
            <p:cNvPr id="25" name="Rounded Rectangle 24"/>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6" name="TextBox 25"/>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I</a:t>
              </a:r>
            </a:p>
            <a:p>
              <a:r>
                <a:rPr lang="en-US" sz="1400" dirty="0" smtClean="0">
                  <a:latin typeface="Trebuchet MS" pitchFamily="34" charset="0"/>
                </a:rPr>
                <a:t>JKL</a:t>
              </a:r>
              <a:endParaRPr lang="en-US" sz="1400" dirty="0">
                <a:latin typeface="Trebuchet MS" pitchFamily="34" charset="0"/>
              </a:endParaRPr>
            </a:p>
          </p:txBody>
        </p:sp>
      </p:grpSp>
      <p:grpSp>
        <p:nvGrpSpPr>
          <p:cNvPr id="27" name="Group 26"/>
          <p:cNvGrpSpPr/>
          <p:nvPr/>
        </p:nvGrpSpPr>
        <p:grpSpPr>
          <a:xfrm>
            <a:off x="7778421" y="2026355"/>
            <a:ext cx="355041" cy="997649"/>
            <a:chOff x="800518" y="3111640"/>
            <a:chExt cx="355041" cy="997649"/>
          </a:xfrm>
        </p:grpSpPr>
        <p:sp>
          <p:nvSpPr>
            <p:cNvPr id="28" name="Rounded Rectangle 27"/>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9" name="TextBox 28"/>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UVWX</a:t>
              </a:r>
              <a:endParaRPr lang="en-US" sz="1400" dirty="0">
                <a:latin typeface="Trebuchet MS" pitchFamily="34" charset="0"/>
              </a:endParaRPr>
            </a:p>
          </p:txBody>
        </p:sp>
      </p:grpSp>
      <p:grpSp>
        <p:nvGrpSpPr>
          <p:cNvPr id="3" name="Group 2"/>
          <p:cNvGrpSpPr/>
          <p:nvPr/>
        </p:nvGrpSpPr>
        <p:grpSpPr>
          <a:xfrm>
            <a:off x="2351247" y="1120426"/>
            <a:ext cx="4628864" cy="350024"/>
            <a:chOff x="2351247" y="1120426"/>
            <a:chExt cx="4628864" cy="350024"/>
          </a:xfrm>
        </p:grpSpPr>
        <p:grpSp>
          <p:nvGrpSpPr>
            <p:cNvPr id="5" name="Group 4"/>
            <p:cNvGrpSpPr/>
            <p:nvPr/>
          </p:nvGrpSpPr>
          <p:grpSpPr>
            <a:xfrm>
              <a:off x="2351247" y="1125446"/>
              <a:ext cx="874207" cy="341644"/>
              <a:chOff x="442127" y="1999622"/>
              <a:chExt cx="874207" cy="341644"/>
            </a:xfrm>
          </p:grpSpPr>
          <p:sp>
            <p:nvSpPr>
              <p:cNvPr id="6" name="Rounded Rectangle 5"/>
              <p:cNvSpPr/>
              <p:nvPr/>
            </p:nvSpPr>
            <p:spPr bwMode="auto">
              <a:xfrm>
                <a:off x="442127" y="1999622"/>
                <a:ext cx="874207" cy="341644"/>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 name="TextBox 6"/>
              <p:cNvSpPr txBox="1"/>
              <p:nvPr/>
            </p:nvSpPr>
            <p:spPr>
              <a:xfrm>
                <a:off x="502418" y="2019720"/>
                <a:ext cx="763674" cy="307777"/>
              </a:xfrm>
              <a:prstGeom prst="rect">
                <a:avLst/>
              </a:prstGeom>
              <a:noFill/>
            </p:spPr>
            <p:txBody>
              <a:bodyPr wrap="square" rtlCol="0">
                <a:spAutoFit/>
              </a:bodyPr>
              <a:lstStyle/>
              <a:p>
                <a:r>
                  <a:rPr lang="en-US" sz="1400" dirty="0" smtClean="0">
                    <a:latin typeface="Trebuchet MS" pitchFamily="34" charset="0"/>
                  </a:rPr>
                  <a:t>A B C D</a:t>
                </a:r>
                <a:endParaRPr lang="en-US" sz="1400" dirty="0">
                  <a:latin typeface="Trebuchet MS" pitchFamily="34" charset="0"/>
                </a:endParaRPr>
              </a:p>
            </p:txBody>
          </p:sp>
        </p:grpSp>
        <p:grpSp>
          <p:nvGrpSpPr>
            <p:cNvPr id="8" name="Group 7"/>
            <p:cNvGrpSpPr/>
            <p:nvPr/>
          </p:nvGrpSpPr>
          <p:grpSpPr>
            <a:xfrm>
              <a:off x="3297439" y="1127126"/>
              <a:ext cx="874207" cy="341644"/>
              <a:chOff x="442127" y="1999622"/>
              <a:chExt cx="874207" cy="341644"/>
            </a:xfrm>
          </p:grpSpPr>
          <p:sp>
            <p:nvSpPr>
              <p:cNvPr id="9" name="Rounded Rectangle 8"/>
              <p:cNvSpPr/>
              <p:nvPr/>
            </p:nvSpPr>
            <p:spPr bwMode="auto">
              <a:xfrm>
                <a:off x="442127" y="1999622"/>
                <a:ext cx="874207" cy="341644"/>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0" name="TextBox 9"/>
              <p:cNvSpPr txBox="1"/>
              <p:nvPr/>
            </p:nvSpPr>
            <p:spPr>
              <a:xfrm>
                <a:off x="450528" y="2019720"/>
                <a:ext cx="835660" cy="307777"/>
              </a:xfrm>
              <a:prstGeom prst="rect">
                <a:avLst/>
              </a:prstGeom>
              <a:noFill/>
            </p:spPr>
            <p:txBody>
              <a:bodyPr wrap="square" rtlCol="0">
                <a:spAutoFit/>
              </a:bodyPr>
              <a:lstStyle/>
              <a:p>
                <a:r>
                  <a:rPr lang="en-US" sz="1400" dirty="0" smtClean="0">
                    <a:latin typeface="Trebuchet MS" pitchFamily="34" charset="0"/>
                  </a:rPr>
                  <a:t>E F G H</a:t>
                </a:r>
                <a:endParaRPr lang="en-US" sz="1400" dirty="0">
                  <a:latin typeface="Trebuchet MS" pitchFamily="34" charset="0"/>
                </a:endParaRPr>
              </a:p>
            </p:txBody>
          </p:sp>
        </p:grpSp>
        <p:grpSp>
          <p:nvGrpSpPr>
            <p:cNvPr id="11" name="Group 10"/>
            <p:cNvGrpSpPr/>
            <p:nvPr/>
          </p:nvGrpSpPr>
          <p:grpSpPr>
            <a:xfrm>
              <a:off x="4243631" y="1128806"/>
              <a:ext cx="874207" cy="341644"/>
              <a:chOff x="442127" y="1999622"/>
              <a:chExt cx="874207" cy="341644"/>
            </a:xfrm>
          </p:grpSpPr>
          <p:sp>
            <p:nvSpPr>
              <p:cNvPr id="12" name="Rounded Rectangle 11"/>
              <p:cNvSpPr/>
              <p:nvPr/>
            </p:nvSpPr>
            <p:spPr bwMode="auto">
              <a:xfrm>
                <a:off x="442127" y="1999622"/>
                <a:ext cx="874207" cy="341644"/>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3" name="TextBox 12"/>
              <p:cNvSpPr txBox="1"/>
              <p:nvPr/>
            </p:nvSpPr>
            <p:spPr>
              <a:xfrm>
                <a:off x="450528" y="2019720"/>
                <a:ext cx="835660" cy="307777"/>
              </a:xfrm>
              <a:prstGeom prst="rect">
                <a:avLst/>
              </a:prstGeom>
              <a:noFill/>
            </p:spPr>
            <p:txBody>
              <a:bodyPr wrap="square" rtlCol="0">
                <a:spAutoFit/>
              </a:bodyPr>
              <a:lstStyle/>
              <a:p>
                <a:r>
                  <a:rPr lang="en-US" sz="1400" dirty="0" smtClean="0">
                    <a:latin typeface="Trebuchet MS" pitchFamily="34" charset="0"/>
                  </a:rPr>
                  <a:t>I J K L</a:t>
                </a:r>
                <a:endParaRPr lang="en-US" sz="1400" dirty="0">
                  <a:latin typeface="Trebuchet MS" pitchFamily="34" charset="0"/>
                </a:endParaRPr>
              </a:p>
            </p:txBody>
          </p:sp>
        </p:grpSp>
        <p:grpSp>
          <p:nvGrpSpPr>
            <p:cNvPr id="14" name="Group 13"/>
            <p:cNvGrpSpPr/>
            <p:nvPr/>
          </p:nvGrpSpPr>
          <p:grpSpPr>
            <a:xfrm>
              <a:off x="5179808" y="1120426"/>
              <a:ext cx="874207" cy="341644"/>
              <a:chOff x="442127" y="1999622"/>
              <a:chExt cx="874207" cy="341644"/>
            </a:xfrm>
          </p:grpSpPr>
          <p:sp>
            <p:nvSpPr>
              <p:cNvPr id="15" name="Rounded Rectangle 14"/>
              <p:cNvSpPr/>
              <p:nvPr/>
            </p:nvSpPr>
            <p:spPr bwMode="auto">
              <a:xfrm>
                <a:off x="442127" y="1999622"/>
                <a:ext cx="874207" cy="341644"/>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6" name="TextBox 15"/>
              <p:cNvSpPr txBox="1"/>
              <p:nvPr/>
            </p:nvSpPr>
            <p:spPr>
              <a:xfrm>
                <a:off x="450528" y="2019720"/>
                <a:ext cx="835660" cy="307777"/>
              </a:xfrm>
              <a:prstGeom prst="rect">
                <a:avLst/>
              </a:prstGeom>
              <a:noFill/>
            </p:spPr>
            <p:txBody>
              <a:bodyPr wrap="square" rtlCol="0">
                <a:spAutoFit/>
              </a:bodyPr>
              <a:lstStyle/>
              <a:p>
                <a:r>
                  <a:rPr lang="en-US" sz="1400" dirty="0" smtClean="0">
                    <a:latin typeface="Trebuchet MS" pitchFamily="34" charset="0"/>
                  </a:rPr>
                  <a:t>E F G H</a:t>
                </a:r>
                <a:endParaRPr lang="en-US" sz="1400" dirty="0">
                  <a:latin typeface="Trebuchet MS" pitchFamily="34" charset="0"/>
                </a:endParaRPr>
              </a:p>
            </p:txBody>
          </p:sp>
        </p:grpSp>
        <p:grpSp>
          <p:nvGrpSpPr>
            <p:cNvPr id="30" name="Group 29"/>
            <p:cNvGrpSpPr/>
            <p:nvPr/>
          </p:nvGrpSpPr>
          <p:grpSpPr>
            <a:xfrm>
              <a:off x="6105904" y="1122106"/>
              <a:ext cx="874207" cy="341644"/>
              <a:chOff x="442127" y="1999622"/>
              <a:chExt cx="874207" cy="341644"/>
            </a:xfrm>
          </p:grpSpPr>
          <p:sp>
            <p:nvSpPr>
              <p:cNvPr id="31" name="Rounded Rectangle 30"/>
              <p:cNvSpPr/>
              <p:nvPr/>
            </p:nvSpPr>
            <p:spPr bwMode="auto">
              <a:xfrm>
                <a:off x="442127" y="1999622"/>
                <a:ext cx="874207" cy="341644"/>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2" name="TextBox 31"/>
              <p:cNvSpPr txBox="1"/>
              <p:nvPr/>
            </p:nvSpPr>
            <p:spPr>
              <a:xfrm>
                <a:off x="450528" y="2019720"/>
                <a:ext cx="835660" cy="307777"/>
              </a:xfrm>
              <a:prstGeom prst="rect">
                <a:avLst/>
              </a:prstGeom>
              <a:noFill/>
            </p:spPr>
            <p:txBody>
              <a:bodyPr wrap="square" rtlCol="0">
                <a:spAutoFit/>
              </a:bodyPr>
              <a:lstStyle/>
              <a:p>
                <a:r>
                  <a:rPr lang="en-US" sz="1400" dirty="0" smtClean="0">
                    <a:latin typeface="Trebuchet MS" pitchFamily="34" charset="0"/>
                  </a:rPr>
                  <a:t>M N O P</a:t>
                </a:r>
                <a:endParaRPr lang="en-US" sz="1400" dirty="0">
                  <a:latin typeface="Trebuchet MS" pitchFamily="34" charset="0"/>
                </a:endParaRPr>
              </a:p>
            </p:txBody>
          </p:sp>
        </p:grpSp>
      </p:grpSp>
      <p:grpSp>
        <p:nvGrpSpPr>
          <p:cNvPr id="33" name="Group 32"/>
          <p:cNvGrpSpPr/>
          <p:nvPr/>
        </p:nvGrpSpPr>
        <p:grpSpPr>
          <a:xfrm>
            <a:off x="7372002" y="2036383"/>
            <a:ext cx="355041" cy="997649"/>
            <a:chOff x="800518" y="3111640"/>
            <a:chExt cx="355041" cy="997649"/>
          </a:xfrm>
        </p:grpSpPr>
        <p:sp>
          <p:nvSpPr>
            <p:cNvPr id="34" name="Rounded Rectangle 33"/>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35" name="TextBox 34"/>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QRST</a:t>
              </a:r>
              <a:endParaRPr lang="en-US" sz="1400" dirty="0">
                <a:latin typeface="Trebuchet MS" pitchFamily="34" charset="0"/>
              </a:endParaRPr>
            </a:p>
          </p:txBody>
        </p:sp>
      </p:grpSp>
      <p:sp>
        <p:nvSpPr>
          <p:cNvPr id="36" name="Rounded Rectangle 35"/>
          <p:cNvSpPr/>
          <p:nvPr/>
        </p:nvSpPr>
        <p:spPr bwMode="auto">
          <a:xfrm>
            <a:off x="451055" y="1935990"/>
            <a:ext cx="492374" cy="1125415"/>
          </a:xfrm>
          <a:prstGeom prst="roundRect">
            <a:avLst/>
          </a:prstGeom>
          <a:noFill/>
          <a:ln w="25400"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cxnSp>
        <p:nvCxnSpPr>
          <p:cNvPr id="38" name="Straight Connector 37"/>
          <p:cNvCxnSpPr/>
          <p:nvPr/>
        </p:nvCxnSpPr>
        <p:spPr bwMode="auto">
          <a:xfrm>
            <a:off x="4561952" y="1597698"/>
            <a:ext cx="10048" cy="3366188"/>
          </a:xfrm>
          <a:prstGeom prst="line">
            <a:avLst/>
          </a:prstGeom>
          <a:solidFill>
            <a:schemeClr val="accent1"/>
          </a:solidFill>
          <a:ln w="15875" cap="flat" cmpd="sng" algn="ctr">
            <a:solidFill>
              <a:schemeClr val="tx1"/>
            </a:solidFill>
            <a:prstDash val="solid"/>
            <a:round/>
            <a:headEnd type="none" w="med" len="med"/>
            <a:tailEnd type="none" w="med" len="med"/>
          </a:ln>
          <a:effectLst/>
        </p:spPr>
      </p:cxnSp>
      <p:sp>
        <p:nvSpPr>
          <p:cNvPr id="39" name="TextBox 38"/>
          <p:cNvSpPr txBox="1"/>
          <p:nvPr/>
        </p:nvSpPr>
        <p:spPr>
          <a:xfrm>
            <a:off x="110534" y="3065843"/>
            <a:ext cx="954593" cy="307777"/>
          </a:xfrm>
          <a:prstGeom prst="rect">
            <a:avLst/>
          </a:prstGeom>
          <a:noFill/>
        </p:spPr>
        <p:txBody>
          <a:bodyPr wrap="square" rtlCol="0">
            <a:spAutoFit/>
          </a:bodyPr>
          <a:lstStyle/>
          <a:p>
            <a:r>
              <a:rPr lang="en-US" sz="1400" dirty="0" smtClean="0">
                <a:solidFill>
                  <a:srgbClr val="FF6600"/>
                </a:solidFill>
                <a:latin typeface="Trebuchet MS" pitchFamily="34" charset="0"/>
              </a:rPr>
              <a:t>L1 cache</a:t>
            </a:r>
            <a:endParaRPr lang="en-US" sz="1400" dirty="0">
              <a:solidFill>
                <a:srgbClr val="FF6600"/>
              </a:solidFill>
              <a:latin typeface="Trebuchet MS" pitchFamily="34" charset="0"/>
            </a:endParaRPr>
          </a:p>
        </p:txBody>
      </p:sp>
      <p:sp>
        <p:nvSpPr>
          <p:cNvPr id="40" name="Rounded Rectangle 39"/>
          <p:cNvSpPr/>
          <p:nvPr/>
        </p:nvSpPr>
        <p:spPr bwMode="auto">
          <a:xfrm>
            <a:off x="4776857" y="1966677"/>
            <a:ext cx="942865" cy="1125415"/>
          </a:xfrm>
          <a:prstGeom prst="roundRect">
            <a:avLst/>
          </a:prstGeom>
          <a:noFill/>
          <a:ln w="25400"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nvGrpSpPr>
          <p:cNvPr id="41" name="Group 40"/>
          <p:cNvGrpSpPr/>
          <p:nvPr/>
        </p:nvGrpSpPr>
        <p:grpSpPr>
          <a:xfrm>
            <a:off x="4854939" y="2018005"/>
            <a:ext cx="355041" cy="997649"/>
            <a:chOff x="800518" y="3111640"/>
            <a:chExt cx="355041" cy="997649"/>
          </a:xfrm>
        </p:grpSpPr>
        <p:sp>
          <p:nvSpPr>
            <p:cNvPr id="42" name="Rounded Rectangle 41"/>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3" name="TextBox 42"/>
            <p:cNvSpPr txBox="1"/>
            <p:nvPr/>
          </p:nvSpPr>
          <p:spPr>
            <a:xfrm>
              <a:off x="864158" y="3155182"/>
              <a:ext cx="231112" cy="954107"/>
            </a:xfrm>
            <a:prstGeom prst="rect">
              <a:avLst/>
            </a:prstGeom>
            <a:noFill/>
          </p:spPr>
          <p:txBody>
            <a:bodyPr wrap="square" rtlCol="0">
              <a:spAutoFit/>
            </a:bodyPr>
            <a:lstStyle/>
            <a:p>
              <a:r>
                <a:rPr lang="en-US" sz="1400" dirty="0" smtClean="0">
                  <a:solidFill>
                    <a:srgbClr val="C00000"/>
                  </a:solidFill>
                  <a:latin typeface="Trebuchet MS" pitchFamily="34" charset="0"/>
                </a:rPr>
                <a:t>EFGH</a:t>
              </a:r>
              <a:endParaRPr lang="en-US" sz="1400" dirty="0">
                <a:solidFill>
                  <a:srgbClr val="C00000"/>
                </a:solidFill>
                <a:latin typeface="Trebuchet MS" pitchFamily="34" charset="0"/>
              </a:endParaRPr>
            </a:p>
          </p:txBody>
        </p:sp>
      </p:grpSp>
      <p:grpSp>
        <p:nvGrpSpPr>
          <p:cNvPr id="44" name="Group 43"/>
          <p:cNvGrpSpPr/>
          <p:nvPr/>
        </p:nvGrpSpPr>
        <p:grpSpPr>
          <a:xfrm>
            <a:off x="2318808" y="2004040"/>
            <a:ext cx="355041" cy="997649"/>
            <a:chOff x="800518" y="3111640"/>
            <a:chExt cx="355041" cy="997649"/>
          </a:xfrm>
        </p:grpSpPr>
        <p:sp>
          <p:nvSpPr>
            <p:cNvPr id="45" name="Rounded Rectangle 44"/>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6" name="TextBox 45"/>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ABCD</a:t>
              </a:r>
              <a:endParaRPr lang="en-US" sz="1400" dirty="0">
                <a:latin typeface="Trebuchet MS" pitchFamily="34" charset="0"/>
              </a:endParaRPr>
            </a:p>
          </p:txBody>
        </p:sp>
      </p:grpSp>
      <p:sp>
        <p:nvSpPr>
          <p:cNvPr id="47" name="Rounded Rectangle 46"/>
          <p:cNvSpPr/>
          <p:nvPr/>
        </p:nvSpPr>
        <p:spPr bwMode="auto">
          <a:xfrm>
            <a:off x="2223412" y="1937670"/>
            <a:ext cx="1776929" cy="1125415"/>
          </a:xfrm>
          <a:prstGeom prst="roundRect">
            <a:avLst/>
          </a:prstGeom>
          <a:noFill/>
          <a:ln w="25400" cap="flat" cmpd="sng" algn="ctr">
            <a:solidFill>
              <a:srgbClr val="00339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48" name="TextBox 47"/>
          <p:cNvSpPr txBox="1"/>
          <p:nvPr/>
        </p:nvSpPr>
        <p:spPr>
          <a:xfrm>
            <a:off x="2193264" y="3038495"/>
            <a:ext cx="954593" cy="307777"/>
          </a:xfrm>
          <a:prstGeom prst="rect">
            <a:avLst/>
          </a:prstGeom>
          <a:noFill/>
        </p:spPr>
        <p:txBody>
          <a:bodyPr wrap="square" rtlCol="0">
            <a:spAutoFit/>
          </a:bodyPr>
          <a:lstStyle/>
          <a:p>
            <a:r>
              <a:rPr lang="en-US" sz="1400" dirty="0" smtClean="0">
                <a:solidFill>
                  <a:srgbClr val="003399"/>
                </a:solidFill>
                <a:latin typeface="Trebuchet MS" pitchFamily="34" charset="0"/>
              </a:rPr>
              <a:t>L2 cache</a:t>
            </a:r>
            <a:endParaRPr lang="en-US" sz="1400" dirty="0">
              <a:solidFill>
                <a:srgbClr val="003399"/>
              </a:solidFill>
              <a:latin typeface="Trebuchet MS" pitchFamily="34" charset="0"/>
            </a:endParaRPr>
          </a:p>
        </p:txBody>
      </p:sp>
      <p:grpSp>
        <p:nvGrpSpPr>
          <p:cNvPr id="49" name="Group 48"/>
          <p:cNvGrpSpPr/>
          <p:nvPr/>
        </p:nvGrpSpPr>
        <p:grpSpPr>
          <a:xfrm>
            <a:off x="2716881" y="2003518"/>
            <a:ext cx="355041" cy="997649"/>
            <a:chOff x="800518" y="3111640"/>
            <a:chExt cx="355041" cy="997649"/>
          </a:xfrm>
        </p:grpSpPr>
        <p:sp>
          <p:nvSpPr>
            <p:cNvPr id="50" name="Rounded Rectangle 49"/>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1" name="TextBox 50"/>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EFGH</a:t>
              </a:r>
              <a:endParaRPr lang="en-US" sz="1400" dirty="0">
                <a:latin typeface="Trebuchet MS" pitchFamily="34" charset="0"/>
              </a:endParaRPr>
            </a:p>
          </p:txBody>
        </p:sp>
      </p:grpSp>
      <p:grpSp>
        <p:nvGrpSpPr>
          <p:cNvPr id="52" name="Group 51"/>
          <p:cNvGrpSpPr/>
          <p:nvPr/>
        </p:nvGrpSpPr>
        <p:grpSpPr>
          <a:xfrm>
            <a:off x="3126042" y="1997334"/>
            <a:ext cx="355041" cy="997649"/>
            <a:chOff x="800518" y="3111640"/>
            <a:chExt cx="355041" cy="997649"/>
          </a:xfrm>
        </p:grpSpPr>
        <p:sp>
          <p:nvSpPr>
            <p:cNvPr id="53" name="Rounded Rectangle 52"/>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4" name="TextBox 53"/>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I</a:t>
              </a:r>
            </a:p>
            <a:p>
              <a:r>
                <a:rPr lang="en-US" sz="1400" dirty="0" smtClean="0">
                  <a:latin typeface="Trebuchet MS" pitchFamily="34" charset="0"/>
                </a:rPr>
                <a:t>JKL</a:t>
              </a:r>
              <a:endParaRPr lang="en-US" sz="1400" dirty="0">
                <a:latin typeface="Trebuchet MS" pitchFamily="34" charset="0"/>
              </a:endParaRPr>
            </a:p>
          </p:txBody>
        </p:sp>
      </p:grpSp>
      <p:grpSp>
        <p:nvGrpSpPr>
          <p:cNvPr id="55" name="Group 54"/>
          <p:cNvGrpSpPr/>
          <p:nvPr/>
        </p:nvGrpSpPr>
        <p:grpSpPr>
          <a:xfrm>
            <a:off x="3539699" y="2009057"/>
            <a:ext cx="355041" cy="997649"/>
            <a:chOff x="800518" y="3111640"/>
            <a:chExt cx="355041" cy="997649"/>
          </a:xfrm>
        </p:grpSpPr>
        <p:sp>
          <p:nvSpPr>
            <p:cNvPr id="56" name="Rounded Rectangle 55"/>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57" name="TextBox 56"/>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MNOP</a:t>
              </a:r>
              <a:endParaRPr lang="en-US" sz="1400" dirty="0">
                <a:latin typeface="Trebuchet MS" pitchFamily="34" charset="0"/>
              </a:endParaRPr>
            </a:p>
          </p:txBody>
        </p:sp>
      </p:grpSp>
      <p:grpSp>
        <p:nvGrpSpPr>
          <p:cNvPr id="58" name="Group 57"/>
          <p:cNvGrpSpPr/>
          <p:nvPr/>
        </p:nvGrpSpPr>
        <p:grpSpPr>
          <a:xfrm>
            <a:off x="4854416" y="2021859"/>
            <a:ext cx="355041" cy="997649"/>
            <a:chOff x="800518" y="3111640"/>
            <a:chExt cx="355041" cy="997649"/>
          </a:xfrm>
        </p:grpSpPr>
        <p:sp>
          <p:nvSpPr>
            <p:cNvPr id="59" name="Rounded Rectangle 58"/>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60" name="TextBox 59"/>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ABCD</a:t>
              </a:r>
              <a:endParaRPr lang="en-US" sz="1400" dirty="0">
                <a:latin typeface="Trebuchet MS" pitchFamily="34" charset="0"/>
              </a:endParaRPr>
            </a:p>
          </p:txBody>
        </p:sp>
      </p:grpSp>
      <p:sp>
        <p:nvSpPr>
          <p:cNvPr id="62" name="TextBox 61"/>
          <p:cNvSpPr txBox="1"/>
          <p:nvPr/>
        </p:nvSpPr>
        <p:spPr>
          <a:xfrm>
            <a:off x="4670819" y="3099920"/>
            <a:ext cx="954593" cy="307777"/>
          </a:xfrm>
          <a:prstGeom prst="rect">
            <a:avLst/>
          </a:prstGeom>
          <a:noFill/>
        </p:spPr>
        <p:txBody>
          <a:bodyPr wrap="square" rtlCol="0">
            <a:spAutoFit/>
          </a:bodyPr>
          <a:lstStyle/>
          <a:p>
            <a:r>
              <a:rPr lang="en-US" sz="1400" dirty="0" smtClean="0">
                <a:solidFill>
                  <a:srgbClr val="FF6600"/>
                </a:solidFill>
                <a:latin typeface="Trebuchet MS" pitchFamily="34" charset="0"/>
              </a:rPr>
              <a:t>L1 cache</a:t>
            </a:r>
            <a:endParaRPr lang="en-US" sz="1400" dirty="0">
              <a:solidFill>
                <a:srgbClr val="FF6600"/>
              </a:solidFill>
              <a:latin typeface="Trebuchet MS" pitchFamily="34" charset="0"/>
            </a:endParaRPr>
          </a:p>
        </p:txBody>
      </p:sp>
      <p:grpSp>
        <p:nvGrpSpPr>
          <p:cNvPr id="63" name="Group 62"/>
          <p:cNvGrpSpPr/>
          <p:nvPr/>
        </p:nvGrpSpPr>
        <p:grpSpPr>
          <a:xfrm>
            <a:off x="7375922" y="2038090"/>
            <a:ext cx="355041" cy="997649"/>
            <a:chOff x="800518" y="3111640"/>
            <a:chExt cx="355041" cy="997649"/>
          </a:xfrm>
        </p:grpSpPr>
        <p:sp>
          <p:nvSpPr>
            <p:cNvPr id="64" name="Rounded Rectangle 63"/>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65" name="TextBox 64"/>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ABCD</a:t>
              </a:r>
              <a:endParaRPr lang="en-US" sz="1400" dirty="0">
                <a:latin typeface="Trebuchet MS" pitchFamily="34" charset="0"/>
              </a:endParaRPr>
            </a:p>
          </p:txBody>
        </p:sp>
      </p:grpSp>
      <p:sp>
        <p:nvSpPr>
          <p:cNvPr id="66" name="Rounded Rectangle 65"/>
          <p:cNvSpPr/>
          <p:nvPr/>
        </p:nvSpPr>
        <p:spPr bwMode="auto">
          <a:xfrm>
            <a:off x="7280526" y="1971720"/>
            <a:ext cx="1776929" cy="1125415"/>
          </a:xfrm>
          <a:prstGeom prst="roundRect">
            <a:avLst/>
          </a:prstGeom>
          <a:noFill/>
          <a:ln w="25400" cap="flat" cmpd="sng" algn="ctr">
            <a:solidFill>
              <a:srgbClr val="00339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67" name="TextBox 66"/>
          <p:cNvSpPr txBox="1"/>
          <p:nvPr/>
        </p:nvSpPr>
        <p:spPr>
          <a:xfrm>
            <a:off x="7235864" y="3087088"/>
            <a:ext cx="954593" cy="307777"/>
          </a:xfrm>
          <a:prstGeom prst="rect">
            <a:avLst/>
          </a:prstGeom>
          <a:noFill/>
        </p:spPr>
        <p:txBody>
          <a:bodyPr wrap="square" rtlCol="0">
            <a:spAutoFit/>
          </a:bodyPr>
          <a:lstStyle/>
          <a:p>
            <a:r>
              <a:rPr lang="en-US" sz="1400" dirty="0" smtClean="0">
                <a:solidFill>
                  <a:srgbClr val="003399"/>
                </a:solidFill>
                <a:latin typeface="Trebuchet MS" pitchFamily="34" charset="0"/>
              </a:rPr>
              <a:t>L2 cache</a:t>
            </a:r>
            <a:endParaRPr lang="en-US" sz="1400" dirty="0">
              <a:solidFill>
                <a:srgbClr val="003399"/>
              </a:solidFill>
              <a:latin typeface="Trebuchet MS" pitchFamily="34" charset="0"/>
            </a:endParaRPr>
          </a:p>
        </p:txBody>
      </p:sp>
      <p:grpSp>
        <p:nvGrpSpPr>
          <p:cNvPr id="68" name="Group 67"/>
          <p:cNvGrpSpPr/>
          <p:nvPr/>
        </p:nvGrpSpPr>
        <p:grpSpPr>
          <a:xfrm>
            <a:off x="7773995" y="2037568"/>
            <a:ext cx="355041" cy="997649"/>
            <a:chOff x="800518" y="3111640"/>
            <a:chExt cx="355041" cy="997649"/>
          </a:xfrm>
        </p:grpSpPr>
        <p:sp>
          <p:nvSpPr>
            <p:cNvPr id="69" name="Rounded Rectangle 68"/>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0" name="TextBox 69"/>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EFGH</a:t>
              </a:r>
              <a:endParaRPr lang="en-US" sz="1400" dirty="0">
                <a:latin typeface="Trebuchet MS" pitchFamily="34" charset="0"/>
              </a:endParaRPr>
            </a:p>
          </p:txBody>
        </p:sp>
      </p:grpSp>
      <p:grpSp>
        <p:nvGrpSpPr>
          <p:cNvPr id="71" name="Group 70"/>
          <p:cNvGrpSpPr/>
          <p:nvPr/>
        </p:nvGrpSpPr>
        <p:grpSpPr>
          <a:xfrm>
            <a:off x="8183156" y="2031384"/>
            <a:ext cx="355041" cy="997649"/>
            <a:chOff x="800518" y="3111640"/>
            <a:chExt cx="355041" cy="997649"/>
          </a:xfrm>
        </p:grpSpPr>
        <p:sp>
          <p:nvSpPr>
            <p:cNvPr id="72" name="Rounded Rectangle 71"/>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3" name="TextBox 72"/>
            <p:cNvSpPr txBox="1"/>
            <p:nvPr/>
          </p:nvSpPr>
          <p:spPr>
            <a:xfrm>
              <a:off x="850930" y="3155182"/>
              <a:ext cx="231112" cy="954107"/>
            </a:xfrm>
            <a:prstGeom prst="rect">
              <a:avLst/>
            </a:prstGeom>
            <a:noFill/>
          </p:spPr>
          <p:txBody>
            <a:bodyPr wrap="square" rtlCol="0">
              <a:spAutoFit/>
            </a:bodyPr>
            <a:lstStyle/>
            <a:p>
              <a:r>
                <a:rPr lang="en-US" sz="1400" dirty="0" smtClean="0">
                  <a:latin typeface="Trebuchet MS" pitchFamily="34" charset="0"/>
                </a:rPr>
                <a:t>I</a:t>
              </a:r>
            </a:p>
            <a:p>
              <a:r>
                <a:rPr lang="en-US" sz="1400" dirty="0" smtClean="0">
                  <a:latin typeface="Trebuchet MS" pitchFamily="34" charset="0"/>
                </a:rPr>
                <a:t>JKL</a:t>
              </a:r>
              <a:endParaRPr lang="en-US" sz="1400" dirty="0">
                <a:latin typeface="Trebuchet MS" pitchFamily="34" charset="0"/>
              </a:endParaRPr>
            </a:p>
          </p:txBody>
        </p:sp>
      </p:grpSp>
      <p:grpSp>
        <p:nvGrpSpPr>
          <p:cNvPr id="74" name="Group 73"/>
          <p:cNvGrpSpPr/>
          <p:nvPr/>
        </p:nvGrpSpPr>
        <p:grpSpPr>
          <a:xfrm>
            <a:off x="8596813" y="2043107"/>
            <a:ext cx="355041" cy="997649"/>
            <a:chOff x="800518" y="3111640"/>
            <a:chExt cx="355041" cy="997649"/>
          </a:xfrm>
        </p:grpSpPr>
        <p:sp>
          <p:nvSpPr>
            <p:cNvPr id="75" name="Rounded Rectangle 74"/>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6" name="TextBox 75"/>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MNOP</a:t>
              </a:r>
              <a:endParaRPr lang="en-US" sz="1400" dirty="0">
                <a:latin typeface="Trebuchet MS" pitchFamily="34" charset="0"/>
              </a:endParaRPr>
            </a:p>
          </p:txBody>
        </p:sp>
      </p:grpSp>
      <p:sp>
        <p:nvSpPr>
          <p:cNvPr id="77" name="Arc 76"/>
          <p:cNvSpPr/>
          <p:nvPr/>
        </p:nvSpPr>
        <p:spPr bwMode="auto">
          <a:xfrm>
            <a:off x="1001487" y="2002977"/>
            <a:ext cx="1146628" cy="972457"/>
          </a:xfrm>
          <a:prstGeom prst="arc">
            <a:avLst>
              <a:gd name="adj1" fmla="val 503913"/>
              <a:gd name="adj2" fmla="val 20952939"/>
            </a:avLst>
          </a:prstGeom>
          <a:noFill/>
          <a:ln w="19050" cap="flat" cmpd="sng" algn="ctr">
            <a:solidFill>
              <a:schemeClr val="tx1"/>
            </a:solidFill>
            <a:prstDash val="solid"/>
            <a:round/>
            <a:headEnd type="arrow"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79" name="TextBox 78"/>
          <p:cNvSpPr txBox="1"/>
          <p:nvPr/>
        </p:nvSpPr>
        <p:spPr>
          <a:xfrm>
            <a:off x="1024942" y="2130261"/>
            <a:ext cx="1050601" cy="738664"/>
          </a:xfrm>
          <a:prstGeom prst="rect">
            <a:avLst/>
          </a:prstGeom>
          <a:noFill/>
        </p:spPr>
        <p:txBody>
          <a:bodyPr wrap="square" rtlCol="0">
            <a:spAutoFit/>
          </a:bodyPr>
          <a:lstStyle/>
          <a:p>
            <a:r>
              <a:rPr lang="en-US" sz="1400" dirty="0" smtClean="0">
                <a:latin typeface="Trebuchet MS" pitchFamily="34" charset="0"/>
              </a:rPr>
              <a:t>Replace L1 &amp; </a:t>
            </a:r>
          </a:p>
          <a:p>
            <a:r>
              <a:rPr lang="en-US" sz="1400" dirty="0" smtClean="0">
                <a:latin typeface="Trebuchet MS" pitchFamily="34" charset="0"/>
              </a:rPr>
              <a:t>update L2</a:t>
            </a:r>
            <a:endParaRPr lang="en-US" sz="1400" dirty="0">
              <a:latin typeface="Trebuchet MS" pitchFamily="34" charset="0"/>
            </a:endParaRPr>
          </a:p>
        </p:txBody>
      </p:sp>
      <p:grpSp>
        <p:nvGrpSpPr>
          <p:cNvPr id="83" name="Group 82"/>
          <p:cNvGrpSpPr/>
          <p:nvPr/>
        </p:nvGrpSpPr>
        <p:grpSpPr>
          <a:xfrm>
            <a:off x="515205" y="1984539"/>
            <a:ext cx="355041" cy="997649"/>
            <a:chOff x="800518" y="3111640"/>
            <a:chExt cx="355041" cy="997649"/>
          </a:xfrm>
        </p:grpSpPr>
        <p:sp>
          <p:nvSpPr>
            <p:cNvPr id="84" name="Rounded Rectangle 83"/>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5" name="TextBox 84"/>
            <p:cNvSpPr txBox="1"/>
            <p:nvPr/>
          </p:nvSpPr>
          <p:spPr>
            <a:xfrm>
              <a:off x="850929" y="3155182"/>
              <a:ext cx="231112" cy="954107"/>
            </a:xfrm>
            <a:prstGeom prst="rect">
              <a:avLst/>
            </a:prstGeom>
            <a:noFill/>
          </p:spPr>
          <p:txBody>
            <a:bodyPr wrap="square" rtlCol="0">
              <a:spAutoFit/>
            </a:bodyPr>
            <a:lstStyle/>
            <a:p>
              <a:r>
                <a:rPr lang="en-US" sz="1400" dirty="0" smtClean="0">
                  <a:latin typeface="Trebuchet MS" pitchFamily="34" charset="0"/>
                </a:rPr>
                <a:t>EFGH</a:t>
              </a:r>
              <a:endParaRPr lang="en-US" sz="1400" dirty="0">
                <a:latin typeface="Trebuchet MS" pitchFamily="34" charset="0"/>
              </a:endParaRPr>
            </a:p>
          </p:txBody>
        </p:sp>
      </p:grpSp>
      <p:grpSp>
        <p:nvGrpSpPr>
          <p:cNvPr id="86" name="Group 85"/>
          <p:cNvGrpSpPr/>
          <p:nvPr/>
        </p:nvGrpSpPr>
        <p:grpSpPr>
          <a:xfrm>
            <a:off x="507919" y="1969422"/>
            <a:ext cx="355041" cy="997649"/>
            <a:chOff x="800518" y="3111640"/>
            <a:chExt cx="355041" cy="997649"/>
          </a:xfrm>
        </p:grpSpPr>
        <p:sp>
          <p:nvSpPr>
            <p:cNvPr id="87" name="Rounded Rectangle 86"/>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88" name="TextBox 87"/>
            <p:cNvSpPr txBox="1"/>
            <p:nvPr/>
          </p:nvSpPr>
          <p:spPr>
            <a:xfrm>
              <a:off x="890614" y="3155182"/>
              <a:ext cx="231112" cy="954107"/>
            </a:xfrm>
            <a:prstGeom prst="rect">
              <a:avLst/>
            </a:prstGeom>
            <a:noFill/>
          </p:spPr>
          <p:txBody>
            <a:bodyPr wrap="square" rtlCol="0">
              <a:spAutoFit/>
            </a:bodyPr>
            <a:lstStyle/>
            <a:p>
              <a:r>
                <a:rPr lang="en-US" sz="1400" dirty="0" smtClean="0">
                  <a:latin typeface="Trebuchet MS" pitchFamily="34" charset="0"/>
                </a:rPr>
                <a:t>I</a:t>
              </a:r>
            </a:p>
            <a:p>
              <a:r>
                <a:rPr lang="en-US" sz="1400" dirty="0" smtClean="0">
                  <a:latin typeface="Trebuchet MS" pitchFamily="34" charset="0"/>
                </a:rPr>
                <a:t>JKL</a:t>
              </a:r>
              <a:endParaRPr lang="en-US" sz="1400" dirty="0">
                <a:latin typeface="Trebuchet MS" pitchFamily="34" charset="0"/>
              </a:endParaRPr>
            </a:p>
          </p:txBody>
        </p:sp>
      </p:grpSp>
      <p:sp>
        <p:nvSpPr>
          <p:cNvPr id="89" name="TextBox 88"/>
          <p:cNvSpPr txBox="1"/>
          <p:nvPr/>
        </p:nvSpPr>
        <p:spPr>
          <a:xfrm>
            <a:off x="95588" y="1502369"/>
            <a:ext cx="1762757" cy="338554"/>
          </a:xfrm>
          <a:prstGeom prst="rect">
            <a:avLst/>
          </a:prstGeom>
          <a:noFill/>
        </p:spPr>
        <p:txBody>
          <a:bodyPr wrap="square" rtlCol="0">
            <a:spAutoFit/>
          </a:bodyPr>
          <a:lstStyle/>
          <a:p>
            <a:r>
              <a:rPr lang="en-US" sz="1600" dirty="0" smtClean="0">
                <a:solidFill>
                  <a:srgbClr val="C00000"/>
                </a:solidFill>
                <a:latin typeface="Trebuchet MS" pitchFamily="34" charset="0"/>
              </a:rPr>
              <a:t>Increase L1 size?</a:t>
            </a:r>
            <a:endParaRPr lang="en-US" sz="1600" dirty="0">
              <a:solidFill>
                <a:srgbClr val="C00000"/>
              </a:solidFill>
              <a:latin typeface="Trebuchet MS" pitchFamily="34" charset="0"/>
            </a:endParaRPr>
          </a:p>
        </p:txBody>
      </p:sp>
      <p:sp>
        <p:nvSpPr>
          <p:cNvPr id="92" name="Left Arrow 91"/>
          <p:cNvSpPr/>
          <p:nvPr/>
        </p:nvSpPr>
        <p:spPr bwMode="auto">
          <a:xfrm>
            <a:off x="4064000" y="2220690"/>
            <a:ext cx="420914" cy="464457"/>
          </a:xfrm>
          <a:prstGeom prst="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3" name="TextBox 92"/>
          <p:cNvSpPr txBox="1"/>
          <p:nvPr/>
        </p:nvSpPr>
        <p:spPr>
          <a:xfrm>
            <a:off x="3454397" y="3164118"/>
            <a:ext cx="1233714" cy="276999"/>
          </a:xfrm>
          <a:prstGeom prst="rect">
            <a:avLst/>
          </a:prstGeom>
          <a:noFill/>
        </p:spPr>
        <p:txBody>
          <a:bodyPr wrap="square" rtlCol="0">
            <a:spAutoFit/>
          </a:bodyPr>
          <a:lstStyle/>
          <a:p>
            <a:r>
              <a:rPr lang="en-US" sz="1200" dirty="0" smtClean="0">
                <a:latin typeface="Trebuchet MS" pitchFamily="34" charset="0"/>
              </a:rPr>
              <a:t>from memory</a:t>
            </a:r>
            <a:endParaRPr lang="en-US" sz="1200" dirty="0">
              <a:latin typeface="Trebuchet MS" pitchFamily="34" charset="0"/>
            </a:endParaRPr>
          </a:p>
        </p:txBody>
      </p:sp>
      <p:grpSp>
        <p:nvGrpSpPr>
          <p:cNvPr id="94" name="Group 93"/>
          <p:cNvGrpSpPr/>
          <p:nvPr/>
        </p:nvGrpSpPr>
        <p:grpSpPr>
          <a:xfrm>
            <a:off x="530825" y="1968886"/>
            <a:ext cx="355041" cy="997649"/>
            <a:chOff x="800518" y="3111640"/>
            <a:chExt cx="355041" cy="997649"/>
          </a:xfrm>
        </p:grpSpPr>
        <p:sp>
          <p:nvSpPr>
            <p:cNvPr id="95" name="Rounded Rectangle 94"/>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7" name="TextBox 96"/>
            <p:cNvSpPr txBox="1"/>
            <p:nvPr/>
          </p:nvSpPr>
          <p:spPr>
            <a:xfrm>
              <a:off x="837702" y="3155182"/>
              <a:ext cx="231112" cy="954107"/>
            </a:xfrm>
            <a:prstGeom prst="rect">
              <a:avLst/>
            </a:prstGeom>
            <a:noFill/>
          </p:spPr>
          <p:txBody>
            <a:bodyPr wrap="square" rtlCol="0">
              <a:spAutoFit/>
            </a:bodyPr>
            <a:lstStyle/>
            <a:p>
              <a:r>
                <a:rPr lang="en-US" sz="1400" dirty="0" smtClean="0">
                  <a:latin typeface="Trebuchet MS" pitchFamily="34" charset="0"/>
                </a:rPr>
                <a:t>EFGH</a:t>
              </a:r>
              <a:endParaRPr lang="en-US" sz="1400" dirty="0">
                <a:latin typeface="Trebuchet MS" pitchFamily="34" charset="0"/>
              </a:endParaRPr>
            </a:p>
          </p:txBody>
        </p:sp>
      </p:grpSp>
      <p:grpSp>
        <p:nvGrpSpPr>
          <p:cNvPr id="98" name="Group 97"/>
          <p:cNvGrpSpPr/>
          <p:nvPr/>
        </p:nvGrpSpPr>
        <p:grpSpPr>
          <a:xfrm>
            <a:off x="514059" y="2007360"/>
            <a:ext cx="355041" cy="997649"/>
            <a:chOff x="800518" y="3111640"/>
            <a:chExt cx="355041" cy="997649"/>
          </a:xfrm>
        </p:grpSpPr>
        <p:sp>
          <p:nvSpPr>
            <p:cNvPr id="99" name="Rounded Rectangle 98"/>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00" name="TextBox 99"/>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MNOP</a:t>
              </a:r>
              <a:endParaRPr lang="en-US" sz="1400" dirty="0">
                <a:latin typeface="Trebuchet MS" pitchFamily="34" charset="0"/>
              </a:endParaRPr>
            </a:p>
          </p:txBody>
        </p:sp>
      </p:grpSp>
      <p:grpSp>
        <p:nvGrpSpPr>
          <p:cNvPr id="101" name="Group 100"/>
          <p:cNvGrpSpPr/>
          <p:nvPr/>
        </p:nvGrpSpPr>
        <p:grpSpPr>
          <a:xfrm>
            <a:off x="5262974" y="2018521"/>
            <a:ext cx="355041" cy="997649"/>
            <a:chOff x="800518" y="3111640"/>
            <a:chExt cx="355041" cy="997649"/>
          </a:xfrm>
        </p:grpSpPr>
        <p:sp>
          <p:nvSpPr>
            <p:cNvPr id="102" name="Rounded Rectangle 101"/>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03" name="TextBox 102"/>
            <p:cNvSpPr txBox="1"/>
            <p:nvPr/>
          </p:nvSpPr>
          <p:spPr>
            <a:xfrm>
              <a:off x="877387" y="3155182"/>
              <a:ext cx="231112" cy="954107"/>
            </a:xfrm>
            <a:prstGeom prst="rect">
              <a:avLst/>
            </a:prstGeom>
            <a:noFill/>
          </p:spPr>
          <p:txBody>
            <a:bodyPr wrap="square" rtlCol="0">
              <a:spAutoFit/>
            </a:bodyPr>
            <a:lstStyle/>
            <a:p>
              <a:r>
                <a:rPr lang="en-US" sz="1400" dirty="0" smtClean="0">
                  <a:latin typeface="Trebuchet MS" pitchFamily="34" charset="0"/>
                </a:rPr>
                <a:t>I</a:t>
              </a:r>
            </a:p>
            <a:p>
              <a:r>
                <a:rPr lang="en-US" sz="1400" dirty="0" smtClean="0">
                  <a:latin typeface="Trebuchet MS" pitchFamily="34" charset="0"/>
                </a:rPr>
                <a:t>JKL</a:t>
              </a:r>
              <a:endParaRPr lang="en-US" sz="1400" dirty="0">
                <a:latin typeface="Trebuchet MS" pitchFamily="34" charset="0"/>
              </a:endParaRPr>
            </a:p>
          </p:txBody>
        </p:sp>
      </p:grpSp>
      <p:sp>
        <p:nvSpPr>
          <p:cNvPr id="111" name="Rounded Rectangle 110"/>
          <p:cNvSpPr/>
          <p:nvPr/>
        </p:nvSpPr>
        <p:spPr bwMode="auto">
          <a:xfrm>
            <a:off x="14514" y="1930392"/>
            <a:ext cx="943429" cy="1125415"/>
          </a:xfrm>
          <a:prstGeom prst="roundRect">
            <a:avLst/>
          </a:prstGeom>
          <a:noFill/>
          <a:ln w="25400"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nvGrpSpPr>
          <p:cNvPr id="112" name="Group 111"/>
          <p:cNvGrpSpPr/>
          <p:nvPr/>
        </p:nvGrpSpPr>
        <p:grpSpPr>
          <a:xfrm>
            <a:off x="87084" y="2010752"/>
            <a:ext cx="355041" cy="997649"/>
            <a:chOff x="800518" y="3111640"/>
            <a:chExt cx="355041" cy="997649"/>
          </a:xfrm>
        </p:grpSpPr>
        <p:sp>
          <p:nvSpPr>
            <p:cNvPr id="113" name="Rounded Rectangle 112"/>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4" name="TextBox 113"/>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ABCD</a:t>
              </a:r>
              <a:endParaRPr lang="en-US" sz="1400" dirty="0">
                <a:latin typeface="Trebuchet MS" pitchFamily="34" charset="0"/>
              </a:endParaRPr>
            </a:p>
          </p:txBody>
        </p:sp>
      </p:grpSp>
      <p:grpSp>
        <p:nvGrpSpPr>
          <p:cNvPr id="115" name="Group 114"/>
          <p:cNvGrpSpPr/>
          <p:nvPr/>
        </p:nvGrpSpPr>
        <p:grpSpPr>
          <a:xfrm>
            <a:off x="515147" y="2011266"/>
            <a:ext cx="355041" cy="997649"/>
            <a:chOff x="800518" y="3111640"/>
            <a:chExt cx="355041" cy="997649"/>
          </a:xfrm>
        </p:grpSpPr>
        <p:sp>
          <p:nvSpPr>
            <p:cNvPr id="116" name="Rounded Rectangle 115"/>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17" name="TextBox 116"/>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EFGH</a:t>
              </a:r>
              <a:endParaRPr lang="en-US" sz="1400" dirty="0">
                <a:latin typeface="Trebuchet MS" pitchFamily="34" charset="0"/>
              </a:endParaRPr>
            </a:p>
          </p:txBody>
        </p:sp>
      </p:grpSp>
      <p:sp>
        <p:nvSpPr>
          <p:cNvPr id="118" name="TextBox 117"/>
          <p:cNvSpPr txBox="1"/>
          <p:nvPr/>
        </p:nvSpPr>
        <p:spPr>
          <a:xfrm>
            <a:off x="87086" y="3483432"/>
            <a:ext cx="4615544" cy="1323439"/>
          </a:xfrm>
          <a:prstGeom prst="rect">
            <a:avLst/>
          </a:prstGeom>
          <a:noFill/>
        </p:spPr>
        <p:txBody>
          <a:bodyPr wrap="square" rtlCol="0">
            <a:spAutoFit/>
          </a:bodyPr>
          <a:lstStyle/>
          <a:p>
            <a:pPr algn="l"/>
            <a:r>
              <a:rPr lang="en-US" sz="1600" b="1" dirty="0" smtClean="0">
                <a:solidFill>
                  <a:srgbClr val="7030A0"/>
                </a:solidFill>
                <a:latin typeface="Trebuchet MS" pitchFamily="34" charset="0"/>
              </a:rPr>
              <a:t>-- </a:t>
            </a:r>
            <a:r>
              <a:rPr lang="en-US" sz="1600" b="1" dirty="0" smtClean="0">
                <a:solidFill>
                  <a:srgbClr val="7030A0"/>
                </a:solidFill>
                <a:latin typeface="Wingdings"/>
                <a:ea typeface="Wingdings"/>
                <a:cs typeface="Wingdings"/>
                <a:sym typeface="Wingdings"/>
              </a:rPr>
              <a:t></a:t>
            </a:r>
            <a:r>
              <a:rPr lang="en-US" sz="1600" b="1" dirty="0">
                <a:solidFill>
                  <a:srgbClr val="7030A0"/>
                </a:solidFill>
                <a:latin typeface="Trebuchet MS" pitchFamily="34" charset="0"/>
                <a:sym typeface="Wingdings"/>
              </a:rPr>
              <a:t> </a:t>
            </a:r>
            <a:r>
              <a:rPr lang="en-US" sz="1600" b="1" dirty="0" smtClean="0">
                <a:solidFill>
                  <a:srgbClr val="7030A0"/>
                </a:solidFill>
                <a:latin typeface="Trebuchet MS" pitchFamily="34" charset="0"/>
              </a:rPr>
              <a:t>L1 size, </a:t>
            </a:r>
            <a:r>
              <a:rPr lang="en-US" sz="1600" b="1" dirty="0" smtClean="0">
                <a:solidFill>
                  <a:srgbClr val="7030A0"/>
                </a:solidFill>
                <a:latin typeface="Wingdings"/>
                <a:ea typeface="Wingdings"/>
                <a:cs typeface="Wingdings"/>
                <a:sym typeface="Wingdings"/>
              </a:rPr>
              <a:t></a:t>
            </a:r>
            <a:r>
              <a:rPr lang="en-US" sz="1600" b="1" dirty="0" smtClean="0">
                <a:solidFill>
                  <a:srgbClr val="7030A0"/>
                </a:solidFill>
                <a:latin typeface="Trebuchet MS" pitchFamily="34" charset="0"/>
              </a:rPr>
              <a:t> L1 hits, </a:t>
            </a:r>
            <a:r>
              <a:rPr lang="en-US" sz="1600" b="1" dirty="0" smtClean="0">
                <a:solidFill>
                  <a:srgbClr val="7030A0"/>
                </a:solidFill>
                <a:latin typeface="Wingdings"/>
                <a:ea typeface="Wingdings"/>
                <a:cs typeface="Wingdings"/>
                <a:sym typeface="Wingdings"/>
              </a:rPr>
              <a:t></a:t>
            </a:r>
            <a:r>
              <a:rPr lang="en-US" sz="1600" b="1" dirty="0" smtClean="0">
                <a:solidFill>
                  <a:srgbClr val="7030A0"/>
                </a:solidFill>
                <a:latin typeface="Trebuchet MS" pitchFamily="34" charset="0"/>
              </a:rPr>
              <a:t> energy savings</a:t>
            </a:r>
          </a:p>
          <a:p>
            <a:pPr algn="l"/>
            <a:r>
              <a:rPr lang="en-US" sz="1600" b="1" dirty="0" smtClean="0">
                <a:solidFill>
                  <a:srgbClr val="7030A0"/>
                </a:solidFill>
                <a:latin typeface="Trebuchet MS" pitchFamily="34" charset="0"/>
              </a:rPr>
              <a:t>    -- Can we use a smaller, lower energy L2   </a:t>
            </a:r>
          </a:p>
          <a:p>
            <a:pPr algn="l"/>
            <a:r>
              <a:rPr lang="en-US" sz="1600" b="1" dirty="0" smtClean="0">
                <a:solidFill>
                  <a:srgbClr val="7030A0"/>
                </a:solidFill>
                <a:latin typeface="Trebuchet MS" pitchFamily="34" charset="0"/>
              </a:rPr>
              <a:t>        cache?</a:t>
            </a:r>
          </a:p>
          <a:p>
            <a:pPr algn="l"/>
            <a:r>
              <a:rPr lang="en-US" sz="1600" b="1" dirty="0" smtClean="0">
                <a:solidFill>
                  <a:srgbClr val="7030A0"/>
                </a:solidFill>
                <a:latin typeface="Trebuchet MS" pitchFamily="34" charset="0"/>
              </a:rPr>
              <a:t>    -- How small can we make the L2 cache </a:t>
            </a:r>
          </a:p>
          <a:p>
            <a:pPr algn="l"/>
            <a:r>
              <a:rPr lang="en-US" sz="1600" b="1" dirty="0" smtClean="0">
                <a:solidFill>
                  <a:srgbClr val="7030A0"/>
                </a:solidFill>
                <a:latin typeface="Trebuchet MS" pitchFamily="34" charset="0"/>
              </a:rPr>
              <a:t>        and still achieve energy savings?</a:t>
            </a:r>
          </a:p>
        </p:txBody>
      </p:sp>
      <p:cxnSp>
        <p:nvCxnSpPr>
          <p:cNvPr id="133" name="Straight Arrow Connector 132"/>
          <p:cNvCxnSpPr/>
          <p:nvPr/>
        </p:nvCxnSpPr>
        <p:spPr bwMode="auto">
          <a:xfrm>
            <a:off x="4949371" y="1524000"/>
            <a:ext cx="435429" cy="406400"/>
          </a:xfrm>
          <a:prstGeom prst="straightConnector1">
            <a:avLst/>
          </a:prstGeom>
          <a:solidFill>
            <a:schemeClr val="accent1"/>
          </a:solidFill>
          <a:ln w="25400" cap="flat" cmpd="sng" algn="ctr">
            <a:solidFill>
              <a:srgbClr val="00B050"/>
            </a:solidFill>
            <a:prstDash val="solid"/>
            <a:round/>
            <a:headEnd type="none" w="med" len="med"/>
            <a:tailEnd type="arrow"/>
          </a:ln>
          <a:effectLst/>
        </p:spPr>
      </p:cxnSp>
      <p:cxnSp>
        <p:nvCxnSpPr>
          <p:cNvPr id="135" name="Straight Arrow Connector 134"/>
          <p:cNvCxnSpPr/>
          <p:nvPr/>
        </p:nvCxnSpPr>
        <p:spPr bwMode="auto">
          <a:xfrm>
            <a:off x="5471888" y="1509486"/>
            <a:ext cx="1812" cy="452664"/>
          </a:xfrm>
          <a:prstGeom prst="straightConnector1">
            <a:avLst/>
          </a:prstGeom>
          <a:solidFill>
            <a:schemeClr val="accent1"/>
          </a:solidFill>
          <a:ln w="25400" cap="flat" cmpd="sng" algn="ctr">
            <a:solidFill>
              <a:srgbClr val="00B050"/>
            </a:solidFill>
            <a:prstDash val="solid"/>
            <a:round/>
            <a:headEnd type="none" w="med" len="med"/>
            <a:tailEnd type="arrow"/>
          </a:ln>
          <a:effectLst/>
        </p:spPr>
      </p:cxnSp>
      <p:sp>
        <p:nvSpPr>
          <p:cNvPr id="136" name="TextBox 135"/>
          <p:cNvSpPr txBox="1"/>
          <p:nvPr/>
        </p:nvSpPr>
        <p:spPr>
          <a:xfrm>
            <a:off x="5969851" y="2308916"/>
            <a:ext cx="1084094" cy="523220"/>
          </a:xfrm>
          <a:prstGeom prst="rect">
            <a:avLst/>
          </a:prstGeom>
          <a:solidFill>
            <a:schemeClr val="bg1"/>
          </a:solidFill>
        </p:spPr>
        <p:txBody>
          <a:bodyPr wrap="square" rtlCol="0">
            <a:spAutoFit/>
          </a:bodyPr>
          <a:lstStyle/>
          <a:p>
            <a:r>
              <a:rPr lang="en-US" sz="1400" dirty="0" smtClean="0">
                <a:latin typeface="Trebuchet MS" pitchFamily="34" charset="0"/>
              </a:rPr>
              <a:t>direct-</a:t>
            </a:r>
          </a:p>
          <a:p>
            <a:r>
              <a:rPr lang="en-US" sz="1400" dirty="0" smtClean="0">
                <a:latin typeface="Trebuchet MS" pitchFamily="34" charset="0"/>
              </a:rPr>
              <a:t>mapped</a:t>
            </a:r>
            <a:endParaRPr lang="en-US" sz="1400" dirty="0">
              <a:latin typeface="Trebuchet MS" pitchFamily="34" charset="0"/>
            </a:endParaRPr>
          </a:p>
        </p:txBody>
      </p:sp>
      <p:sp>
        <p:nvSpPr>
          <p:cNvPr id="137" name="TextBox 136"/>
          <p:cNvSpPr txBox="1"/>
          <p:nvPr/>
        </p:nvSpPr>
        <p:spPr>
          <a:xfrm>
            <a:off x="5962593" y="2287142"/>
            <a:ext cx="1091351" cy="523220"/>
          </a:xfrm>
          <a:prstGeom prst="rect">
            <a:avLst/>
          </a:prstGeom>
          <a:solidFill>
            <a:schemeClr val="bg1"/>
          </a:solidFill>
        </p:spPr>
        <p:txBody>
          <a:bodyPr wrap="square" rtlCol="0">
            <a:spAutoFit/>
          </a:bodyPr>
          <a:lstStyle/>
          <a:p>
            <a:r>
              <a:rPr lang="en-US" sz="1400" dirty="0" smtClean="0">
                <a:latin typeface="Trebuchet MS" pitchFamily="34" charset="0"/>
              </a:rPr>
              <a:t>2-way associative</a:t>
            </a:r>
            <a:endParaRPr lang="en-US" sz="1400" dirty="0">
              <a:latin typeface="Trebuchet MS" pitchFamily="34" charset="0"/>
            </a:endParaRPr>
          </a:p>
        </p:txBody>
      </p:sp>
      <p:grpSp>
        <p:nvGrpSpPr>
          <p:cNvPr id="141" name="Group 140"/>
          <p:cNvGrpSpPr/>
          <p:nvPr/>
        </p:nvGrpSpPr>
        <p:grpSpPr>
          <a:xfrm>
            <a:off x="5268595" y="2010749"/>
            <a:ext cx="355041" cy="997649"/>
            <a:chOff x="800518" y="3111640"/>
            <a:chExt cx="355041" cy="997649"/>
          </a:xfrm>
        </p:grpSpPr>
        <p:sp>
          <p:nvSpPr>
            <p:cNvPr id="142" name="Rounded Rectangle 141"/>
            <p:cNvSpPr/>
            <p:nvPr/>
          </p:nvSpPr>
          <p:spPr bwMode="auto">
            <a:xfrm rot="5400000">
              <a:off x="489018" y="3423140"/>
              <a:ext cx="978042" cy="355041"/>
            </a:xfrm>
            <a:prstGeom prst="round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43" name="TextBox 142"/>
            <p:cNvSpPr txBox="1"/>
            <p:nvPr/>
          </p:nvSpPr>
          <p:spPr>
            <a:xfrm>
              <a:off x="864158" y="3155182"/>
              <a:ext cx="231112" cy="954107"/>
            </a:xfrm>
            <a:prstGeom prst="rect">
              <a:avLst/>
            </a:prstGeom>
            <a:noFill/>
          </p:spPr>
          <p:txBody>
            <a:bodyPr wrap="square" rtlCol="0">
              <a:spAutoFit/>
            </a:bodyPr>
            <a:lstStyle/>
            <a:p>
              <a:r>
                <a:rPr lang="en-US" sz="1400" dirty="0" smtClean="0">
                  <a:latin typeface="Trebuchet MS" pitchFamily="34" charset="0"/>
                </a:rPr>
                <a:t>EFGH</a:t>
              </a:r>
              <a:endParaRPr lang="en-US" sz="1400" dirty="0">
                <a:latin typeface="Trebuchet MS" pitchFamily="34" charset="0"/>
              </a:endParaRPr>
            </a:p>
          </p:txBody>
        </p:sp>
      </p:grpSp>
      <p:sp>
        <p:nvSpPr>
          <p:cNvPr id="144" name="TextBox 143"/>
          <p:cNvSpPr txBox="1"/>
          <p:nvPr/>
        </p:nvSpPr>
        <p:spPr>
          <a:xfrm>
            <a:off x="5564007" y="1635096"/>
            <a:ext cx="2462411" cy="338554"/>
          </a:xfrm>
          <a:prstGeom prst="rect">
            <a:avLst/>
          </a:prstGeom>
          <a:noFill/>
        </p:spPr>
        <p:txBody>
          <a:bodyPr wrap="square" rtlCol="0">
            <a:spAutoFit/>
          </a:bodyPr>
          <a:lstStyle/>
          <a:p>
            <a:r>
              <a:rPr lang="en-US" sz="1600" dirty="0" smtClean="0">
                <a:solidFill>
                  <a:srgbClr val="C00000"/>
                </a:solidFill>
                <a:latin typeface="Trebuchet MS" pitchFamily="34" charset="0"/>
              </a:rPr>
              <a:t>Increase L1 associativity</a:t>
            </a:r>
            <a:endParaRPr lang="en-US" sz="1600" dirty="0">
              <a:solidFill>
                <a:srgbClr val="C00000"/>
              </a:solidFill>
              <a:latin typeface="Trebuchet MS" pitchFamily="34" charset="0"/>
            </a:endParaRPr>
          </a:p>
        </p:txBody>
      </p:sp>
      <p:sp>
        <p:nvSpPr>
          <p:cNvPr id="154" name="TextBox 153"/>
          <p:cNvSpPr txBox="1"/>
          <p:nvPr/>
        </p:nvSpPr>
        <p:spPr>
          <a:xfrm>
            <a:off x="4615542" y="3454400"/>
            <a:ext cx="4252686" cy="1569660"/>
          </a:xfrm>
          <a:prstGeom prst="rect">
            <a:avLst/>
          </a:prstGeom>
          <a:noFill/>
        </p:spPr>
        <p:txBody>
          <a:bodyPr wrap="square" rtlCol="0">
            <a:spAutoFit/>
          </a:bodyPr>
          <a:lstStyle/>
          <a:p>
            <a:pPr algn="l"/>
            <a:r>
              <a:rPr lang="en-US" sz="1600" b="1" dirty="0" smtClean="0">
                <a:solidFill>
                  <a:srgbClr val="7030A0"/>
                </a:solidFill>
                <a:latin typeface="Trebuchet MS" pitchFamily="34" charset="0"/>
              </a:rPr>
              <a:t>-- </a:t>
            </a:r>
            <a:r>
              <a:rPr lang="en-US" sz="1600" b="1" dirty="0" smtClean="0">
                <a:solidFill>
                  <a:srgbClr val="7030A0"/>
                </a:solidFill>
                <a:latin typeface="Wingdings"/>
                <a:ea typeface="Wingdings"/>
                <a:cs typeface="Wingdings"/>
                <a:sym typeface="Wingdings"/>
              </a:rPr>
              <a:t></a:t>
            </a:r>
            <a:r>
              <a:rPr lang="en-US" sz="1600" b="1" dirty="0" smtClean="0">
                <a:solidFill>
                  <a:srgbClr val="7030A0"/>
                </a:solidFill>
                <a:latin typeface="Trebuchet MS" pitchFamily="34" charset="0"/>
              </a:rPr>
              <a:t> L1 associativity, </a:t>
            </a:r>
            <a:r>
              <a:rPr lang="en-US" sz="1600" b="1" dirty="0" smtClean="0">
                <a:solidFill>
                  <a:srgbClr val="7030A0"/>
                </a:solidFill>
                <a:latin typeface="Wingdings"/>
                <a:ea typeface="Wingdings"/>
                <a:cs typeface="Wingdings"/>
                <a:sym typeface="Wingdings"/>
              </a:rPr>
              <a:t></a:t>
            </a:r>
            <a:r>
              <a:rPr lang="en-US" sz="1600" b="1" dirty="0" smtClean="0">
                <a:solidFill>
                  <a:srgbClr val="7030A0"/>
                </a:solidFill>
                <a:latin typeface="Trebuchet MS" pitchFamily="34" charset="0"/>
              </a:rPr>
              <a:t> L1 hits, </a:t>
            </a:r>
            <a:r>
              <a:rPr lang="en-US" sz="1600" b="1" dirty="0" smtClean="0">
                <a:solidFill>
                  <a:srgbClr val="7030A0"/>
                </a:solidFill>
                <a:latin typeface="Wingdings"/>
                <a:ea typeface="Wingdings"/>
                <a:cs typeface="Wingdings"/>
                <a:sym typeface="Wingdings"/>
              </a:rPr>
              <a:t></a:t>
            </a:r>
            <a:r>
              <a:rPr lang="en-US" sz="1600" b="1" dirty="0" smtClean="0">
                <a:solidFill>
                  <a:srgbClr val="7030A0"/>
                </a:solidFill>
                <a:latin typeface="Trebuchet MS" pitchFamily="34" charset="0"/>
              </a:rPr>
              <a:t> energy      </a:t>
            </a:r>
            <a:br>
              <a:rPr lang="en-US" sz="1600" b="1" dirty="0" smtClean="0">
                <a:solidFill>
                  <a:srgbClr val="7030A0"/>
                </a:solidFill>
                <a:latin typeface="Trebuchet MS" pitchFamily="34" charset="0"/>
              </a:rPr>
            </a:br>
            <a:r>
              <a:rPr lang="en-US" sz="1600" b="1" dirty="0" smtClean="0">
                <a:solidFill>
                  <a:srgbClr val="7030A0"/>
                </a:solidFill>
                <a:latin typeface="Trebuchet MS" pitchFamily="34" charset="0"/>
              </a:rPr>
              <a:t>    savings</a:t>
            </a:r>
          </a:p>
          <a:p>
            <a:pPr algn="l"/>
            <a:r>
              <a:rPr lang="en-US" sz="1600" b="1" dirty="0" smtClean="0">
                <a:solidFill>
                  <a:srgbClr val="7030A0"/>
                </a:solidFill>
                <a:latin typeface="Trebuchet MS" pitchFamily="34" charset="0"/>
              </a:rPr>
              <a:t>    -- Changes the values in L2 cache</a:t>
            </a:r>
          </a:p>
          <a:p>
            <a:pPr algn="l"/>
            <a:r>
              <a:rPr lang="en-US" sz="1600" b="1" dirty="0" smtClean="0">
                <a:solidFill>
                  <a:srgbClr val="7030A0"/>
                </a:solidFill>
                <a:latin typeface="Trebuchet MS" pitchFamily="34" charset="0"/>
              </a:rPr>
              <a:t>    -- Changes the performance and energy   </a:t>
            </a:r>
          </a:p>
          <a:p>
            <a:pPr algn="l"/>
            <a:r>
              <a:rPr lang="en-US" sz="1600" b="1" dirty="0" smtClean="0">
                <a:solidFill>
                  <a:srgbClr val="7030A0"/>
                </a:solidFill>
                <a:latin typeface="Trebuchet MS" pitchFamily="34" charset="0"/>
              </a:rPr>
              <a:t>        consumption of the L2 cache</a:t>
            </a:r>
          </a:p>
          <a:p>
            <a:pPr algn="l"/>
            <a:r>
              <a:rPr lang="en-US" sz="1600" b="1" dirty="0" smtClean="0">
                <a:solidFill>
                  <a:srgbClr val="7030A0"/>
                </a:solidFill>
                <a:latin typeface="Trebuchet MS" pitchFamily="34" charset="0"/>
              </a:rPr>
              <a:t>    -- Increase L2 size or associativity?</a:t>
            </a:r>
            <a:endParaRPr lang="en-US" sz="1600" b="1" dirty="0">
              <a:solidFill>
                <a:srgbClr val="7030A0"/>
              </a:solidFill>
              <a:latin typeface="Trebuchet MS" pitchFamily="34" charset="0"/>
            </a:endParaRPr>
          </a:p>
        </p:txBody>
      </p:sp>
      <p:sp>
        <p:nvSpPr>
          <p:cNvPr id="155" name="Rectangle 154"/>
          <p:cNvSpPr/>
          <p:nvPr/>
        </p:nvSpPr>
        <p:spPr bwMode="auto">
          <a:xfrm>
            <a:off x="3178647" y="5573488"/>
            <a:ext cx="841829" cy="334696"/>
          </a:xfrm>
          <a:prstGeom prst="rect">
            <a:avLst/>
          </a:prstGeom>
          <a:solidFill>
            <a:srgbClr val="009999">
              <a:alpha val="70000"/>
            </a:srgbClr>
          </a:solidFill>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Times"/>
              </a:rPr>
              <a:t>L1</a:t>
            </a:r>
          </a:p>
        </p:txBody>
      </p:sp>
      <p:sp>
        <p:nvSpPr>
          <p:cNvPr id="156" name="Rectangle 155"/>
          <p:cNvSpPr/>
          <p:nvPr/>
        </p:nvSpPr>
        <p:spPr bwMode="auto">
          <a:xfrm>
            <a:off x="5479135" y="5493660"/>
            <a:ext cx="1182914" cy="515255"/>
          </a:xfrm>
          <a:prstGeom prst="rect">
            <a:avLst/>
          </a:prstGeom>
          <a:solidFill>
            <a:srgbClr val="009999">
              <a:alpha val="70000"/>
            </a:srgbClr>
          </a:solidFill>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Times"/>
              </a:rPr>
              <a:t>L2</a:t>
            </a:r>
          </a:p>
        </p:txBody>
      </p:sp>
      <p:sp>
        <p:nvSpPr>
          <p:cNvPr id="157" name="TextBox 156"/>
          <p:cNvSpPr txBox="1"/>
          <p:nvPr/>
        </p:nvSpPr>
        <p:spPr>
          <a:xfrm>
            <a:off x="3962399" y="5457371"/>
            <a:ext cx="1567541" cy="584775"/>
          </a:xfrm>
          <a:prstGeom prst="rect">
            <a:avLst/>
          </a:prstGeom>
          <a:noFill/>
        </p:spPr>
        <p:txBody>
          <a:bodyPr wrap="square" rtlCol="0">
            <a:spAutoFit/>
          </a:bodyPr>
          <a:lstStyle/>
          <a:p>
            <a:r>
              <a:rPr lang="en-US" sz="1600" b="1" dirty="0" smtClean="0">
                <a:solidFill>
                  <a:srgbClr val="009999"/>
                </a:solidFill>
                <a:latin typeface="Trebuchet MS" pitchFamily="34" charset="0"/>
              </a:rPr>
              <a:t>Tuning dependency</a:t>
            </a:r>
            <a:endParaRPr lang="en-US" sz="1600" b="1" dirty="0">
              <a:solidFill>
                <a:srgbClr val="009999"/>
              </a:solidFill>
              <a:latin typeface="Trebuchet MS" pitchFamily="34" charset="0"/>
            </a:endParaRPr>
          </a:p>
        </p:txBody>
      </p:sp>
      <p:sp>
        <p:nvSpPr>
          <p:cNvPr id="158" name="Curved Down Arrow 157"/>
          <p:cNvSpPr/>
          <p:nvPr/>
        </p:nvSpPr>
        <p:spPr bwMode="auto">
          <a:xfrm>
            <a:off x="3657599" y="5065486"/>
            <a:ext cx="2409372" cy="406399"/>
          </a:xfrm>
          <a:prstGeom prst="curvedDownArrow">
            <a:avLst/>
          </a:prstGeom>
          <a:solidFill>
            <a:srgbClr val="FF66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159" name="Curved Down Arrow 158"/>
          <p:cNvSpPr/>
          <p:nvPr/>
        </p:nvSpPr>
        <p:spPr bwMode="auto">
          <a:xfrm rot="10800000">
            <a:off x="3635830" y="6059697"/>
            <a:ext cx="2431140" cy="406399"/>
          </a:xfrm>
          <a:prstGeom prst="curvedDownArrow">
            <a:avLst/>
          </a:prstGeom>
          <a:solidFill>
            <a:srgbClr val="FF66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grpSp>
        <p:nvGrpSpPr>
          <p:cNvPr id="78" name="Group 77"/>
          <p:cNvGrpSpPr/>
          <p:nvPr/>
        </p:nvGrpSpPr>
        <p:grpSpPr>
          <a:xfrm>
            <a:off x="4951562" y="1511686"/>
            <a:ext cx="522516" cy="454570"/>
            <a:chOff x="4951562" y="1511686"/>
            <a:chExt cx="522516" cy="454570"/>
          </a:xfrm>
        </p:grpSpPr>
        <p:cxnSp>
          <p:nvCxnSpPr>
            <p:cNvPr id="119" name="Straight Arrow Connector 118"/>
            <p:cNvCxnSpPr/>
            <p:nvPr/>
          </p:nvCxnSpPr>
          <p:spPr bwMode="auto">
            <a:xfrm>
              <a:off x="4951562" y="1526200"/>
              <a:ext cx="19005" cy="440056"/>
            </a:xfrm>
            <a:prstGeom prst="straightConnector1">
              <a:avLst/>
            </a:prstGeom>
            <a:solidFill>
              <a:schemeClr val="accent1"/>
            </a:solidFill>
            <a:ln w="25400" cap="flat" cmpd="sng" algn="ctr">
              <a:solidFill>
                <a:srgbClr val="00B050"/>
              </a:solidFill>
              <a:prstDash val="solid"/>
              <a:round/>
              <a:headEnd type="none" w="med" len="med"/>
              <a:tailEnd type="arrow"/>
            </a:ln>
            <a:effectLst/>
          </p:spPr>
        </p:cxnSp>
        <p:cxnSp>
          <p:nvCxnSpPr>
            <p:cNvPr id="120" name="Straight Arrow Connector 119"/>
            <p:cNvCxnSpPr/>
            <p:nvPr/>
          </p:nvCxnSpPr>
          <p:spPr bwMode="auto">
            <a:xfrm flipH="1">
              <a:off x="5066155" y="1511686"/>
              <a:ext cx="407923" cy="454570"/>
            </a:xfrm>
            <a:prstGeom prst="straightConnector1">
              <a:avLst/>
            </a:prstGeom>
            <a:solidFill>
              <a:schemeClr val="accent1"/>
            </a:solidFill>
            <a:ln w="25400" cap="flat" cmpd="sng" algn="ctr">
              <a:solidFill>
                <a:srgbClr val="00B050"/>
              </a:solidFill>
              <a:prstDash val="solid"/>
              <a:round/>
              <a:headEnd type="none" w="med" len="med"/>
              <a:tailEnd type="arrow"/>
            </a:ln>
            <a:effectLst/>
          </p:spPr>
        </p:cxn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dissolve">
                                      <p:cBhvr>
                                        <p:cTn id="16" dur="500"/>
                                        <p:tgtEl>
                                          <p:spTgt spid="3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dissolve">
                                      <p:cBhvr>
                                        <p:cTn id="19" dur="500"/>
                                        <p:tgtEl>
                                          <p:spTgt spid="39"/>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dissolve">
                                      <p:cBhvr>
                                        <p:cTn id="22" dur="500"/>
                                        <p:tgtEl>
                                          <p:spTgt spid="47"/>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dissolve">
                                      <p:cBhvr>
                                        <p:cTn id="25" dur="500"/>
                                        <p:tgtEl>
                                          <p:spTgt spid="48"/>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93"/>
                                        </p:tgtEl>
                                        <p:attrNameLst>
                                          <p:attrName>style.visibility</p:attrName>
                                        </p:attrNameLst>
                                      </p:cBhvr>
                                      <p:to>
                                        <p:strVal val="visible"/>
                                      </p:to>
                                    </p:set>
                                  </p:childTnLst>
                                </p:cTn>
                              </p:par>
                              <p:par>
                                <p:cTn id="30" presetID="22" presetClass="entr" presetSubtype="2" fill="hold" grpId="0" nodeType="withEffect">
                                  <p:stCondLst>
                                    <p:cond delay="0"/>
                                  </p:stCondLst>
                                  <p:childTnLst>
                                    <p:set>
                                      <p:cBhvr>
                                        <p:cTn id="31" dur="1" fill="hold">
                                          <p:stCondLst>
                                            <p:cond delay="0"/>
                                          </p:stCondLst>
                                        </p:cTn>
                                        <p:tgtEl>
                                          <p:spTgt spid="92"/>
                                        </p:tgtEl>
                                        <p:attrNameLst>
                                          <p:attrName>style.visibility</p:attrName>
                                        </p:attrNameLst>
                                      </p:cBhvr>
                                      <p:to>
                                        <p:strVal val="visible"/>
                                      </p:to>
                                    </p:set>
                                    <p:animEffect transition="in" filter="wipe(right)">
                                      <p:cBhvr>
                                        <p:cTn id="32" dur="500"/>
                                        <p:tgtEl>
                                          <p:spTgt spid="92"/>
                                        </p:tgtEl>
                                      </p:cBhvr>
                                    </p:animEffect>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dissolve">
                                      <p:cBhvr>
                                        <p:cTn id="36" dur="500"/>
                                        <p:tgtEl>
                                          <p:spTgt spid="21"/>
                                        </p:tgtEl>
                                      </p:cBhvr>
                                    </p:animEffect>
                                  </p:childTnLst>
                                </p:cTn>
                              </p:par>
                            </p:childTnLst>
                          </p:cTn>
                        </p:par>
                        <p:par>
                          <p:cTn id="37" fill="hold">
                            <p:stCondLst>
                              <p:cond delay="1000"/>
                            </p:stCondLst>
                            <p:childTnLst>
                              <p:par>
                                <p:cTn id="38" presetID="9" presetClass="entr" presetSubtype="0" fill="hold" nodeType="after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dissolve">
                                      <p:cBhvr>
                                        <p:cTn id="40" dur="500"/>
                                        <p:tgtEl>
                                          <p:spTgt spid="44"/>
                                        </p:tgtEl>
                                      </p:cBhvr>
                                    </p:animEffect>
                                  </p:childTnLst>
                                </p:cTn>
                              </p:par>
                            </p:childTnLst>
                          </p:cTn>
                        </p:par>
                        <p:par>
                          <p:cTn id="41" fill="hold">
                            <p:stCondLst>
                              <p:cond delay="1500"/>
                            </p:stCondLst>
                            <p:childTnLst>
                              <p:par>
                                <p:cTn id="42" presetID="9" presetClass="entr" presetSubtype="0" fill="hold" grpId="0" nodeType="afterEffect">
                                  <p:stCondLst>
                                    <p:cond delay="0"/>
                                  </p:stCondLst>
                                  <p:childTnLst>
                                    <p:set>
                                      <p:cBhvr>
                                        <p:cTn id="43" dur="1" fill="hold">
                                          <p:stCondLst>
                                            <p:cond delay="0"/>
                                          </p:stCondLst>
                                        </p:cTn>
                                        <p:tgtEl>
                                          <p:spTgt spid="79"/>
                                        </p:tgtEl>
                                        <p:attrNameLst>
                                          <p:attrName>style.visibility</p:attrName>
                                        </p:attrNameLst>
                                      </p:cBhvr>
                                      <p:to>
                                        <p:strVal val="visible"/>
                                      </p:to>
                                    </p:set>
                                    <p:animEffect transition="in" filter="dissolve">
                                      <p:cBhvr>
                                        <p:cTn id="44" dur="500"/>
                                        <p:tgtEl>
                                          <p:spTgt spid="79"/>
                                        </p:tgtEl>
                                      </p:cBhvr>
                                    </p:animEffect>
                                  </p:childTnLst>
                                </p:cTn>
                              </p:par>
                            </p:childTnLst>
                          </p:cTn>
                        </p:par>
                        <p:par>
                          <p:cTn id="45" fill="hold">
                            <p:stCondLst>
                              <p:cond delay="2000"/>
                            </p:stCondLst>
                            <p:childTnLst>
                              <p:par>
                                <p:cTn id="46" presetID="9" presetClass="entr" presetSubtype="0" fill="hold" grpId="0" nodeType="afterEffect">
                                  <p:stCondLst>
                                    <p:cond delay="0"/>
                                  </p:stCondLst>
                                  <p:childTnLst>
                                    <p:set>
                                      <p:cBhvr>
                                        <p:cTn id="47" dur="1" fill="hold">
                                          <p:stCondLst>
                                            <p:cond delay="0"/>
                                          </p:stCondLst>
                                        </p:cTn>
                                        <p:tgtEl>
                                          <p:spTgt spid="77"/>
                                        </p:tgtEl>
                                        <p:attrNameLst>
                                          <p:attrName>style.visibility</p:attrName>
                                        </p:attrNameLst>
                                      </p:cBhvr>
                                      <p:to>
                                        <p:strVal val="visible"/>
                                      </p:to>
                                    </p:set>
                                    <p:animEffect transition="in" filter="dissolve">
                                      <p:cBhvr>
                                        <p:cTn id="48" dur="500"/>
                                        <p:tgtEl>
                                          <p:spTgt spid="77"/>
                                        </p:tgtEl>
                                      </p:cBhvr>
                                    </p:animEffect>
                                  </p:childTnLst>
                                </p:cTn>
                              </p:par>
                            </p:childTnLst>
                          </p:cTn>
                        </p:par>
                        <p:par>
                          <p:cTn id="49" fill="hold">
                            <p:stCondLst>
                              <p:cond delay="2500"/>
                            </p:stCondLst>
                            <p:childTnLst>
                              <p:par>
                                <p:cTn id="50" presetID="9" presetClass="entr" presetSubtype="0" fill="hold" nodeType="after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dissolve">
                                      <p:cBhvr>
                                        <p:cTn id="52" dur="500"/>
                                        <p:tgtEl>
                                          <p:spTgt spid="49"/>
                                        </p:tgtEl>
                                      </p:cBhvr>
                                    </p:animEffect>
                                  </p:childTnLst>
                                </p:cTn>
                              </p:par>
                            </p:childTnLst>
                          </p:cTn>
                        </p:par>
                        <p:par>
                          <p:cTn id="53" fill="hold">
                            <p:stCondLst>
                              <p:cond delay="3000"/>
                            </p:stCondLst>
                            <p:childTnLst>
                              <p:par>
                                <p:cTn id="54" presetID="9" presetClass="exit" presetSubtype="0" fill="hold" nodeType="afterEffect">
                                  <p:stCondLst>
                                    <p:cond delay="0"/>
                                  </p:stCondLst>
                                  <p:childTnLst>
                                    <p:animEffect transition="out" filter="dissolve">
                                      <p:cBhvr>
                                        <p:cTn id="55" dur="500"/>
                                        <p:tgtEl>
                                          <p:spTgt spid="21"/>
                                        </p:tgtEl>
                                      </p:cBhvr>
                                    </p:animEffect>
                                    <p:set>
                                      <p:cBhvr>
                                        <p:cTn id="56" dur="1" fill="hold">
                                          <p:stCondLst>
                                            <p:cond delay="499"/>
                                          </p:stCondLst>
                                        </p:cTn>
                                        <p:tgtEl>
                                          <p:spTgt spid="21"/>
                                        </p:tgtEl>
                                        <p:attrNameLst>
                                          <p:attrName>style.visibility</p:attrName>
                                        </p:attrNameLst>
                                      </p:cBhvr>
                                      <p:to>
                                        <p:strVal val="hidden"/>
                                      </p:to>
                                    </p:set>
                                  </p:childTnLst>
                                </p:cTn>
                              </p:par>
                            </p:childTnLst>
                          </p:cTn>
                        </p:par>
                        <p:par>
                          <p:cTn id="57" fill="hold">
                            <p:stCondLst>
                              <p:cond delay="3500"/>
                            </p:stCondLst>
                            <p:childTnLst>
                              <p:par>
                                <p:cTn id="58" presetID="9" presetClass="entr" presetSubtype="0" fill="hold" nodeType="afterEffect">
                                  <p:stCondLst>
                                    <p:cond delay="0"/>
                                  </p:stCondLst>
                                  <p:childTnLst>
                                    <p:set>
                                      <p:cBhvr>
                                        <p:cTn id="59" dur="1" fill="hold">
                                          <p:stCondLst>
                                            <p:cond delay="0"/>
                                          </p:stCondLst>
                                        </p:cTn>
                                        <p:tgtEl>
                                          <p:spTgt spid="83"/>
                                        </p:tgtEl>
                                        <p:attrNameLst>
                                          <p:attrName>style.visibility</p:attrName>
                                        </p:attrNameLst>
                                      </p:cBhvr>
                                      <p:to>
                                        <p:strVal val="visible"/>
                                      </p:to>
                                    </p:set>
                                    <p:animEffect transition="in" filter="dissolve">
                                      <p:cBhvr>
                                        <p:cTn id="60" dur="500"/>
                                        <p:tgtEl>
                                          <p:spTgt spid="83"/>
                                        </p:tgtEl>
                                      </p:cBhvr>
                                    </p:animEffect>
                                  </p:childTnLst>
                                </p:cTn>
                              </p:par>
                            </p:childTnLst>
                          </p:cTn>
                        </p:par>
                        <p:par>
                          <p:cTn id="61" fill="hold">
                            <p:stCondLst>
                              <p:cond delay="4000"/>
                            </p:stCondLst>
                            <p:childTnLst>
                              <p:par>
                                <p:cTn id="62" presetID="9" presetClass="entr" presetSubtype="0" fill="hold" nodeType="afterEffect">
                                  <p:stCondLst>
                                    <p:cond delay="0"/>
                                  </p:stCondLst>
                                  <p:childTnLst>
                                    <p:set>
                                      <p:cBhvr>
                                        <p:cTn id="63" dur="1" fill="hold">
                                          <p:stCondLst>
                                            <p:cond delay="0"/>
                                          </p:stCondLst>
                                        </p:cTn>
                                        <p:tgtEl>
                                          <p:spTgt spid="52"/>
                                        </p:tgtEl>
                                        <p:attrNameLst>
                                          <p:attrName>style.visibility</p:attrName>
                                        </p:attrNameLst>
                                      </p:cBhvr>
                                      <p:to>
                                        <p:strVal val="visible"/>
                                      </p:to>
                                    </p:set>
                                    <p:animEffect transition="in" filter="dissolve">
                                      <p:cBhvr>
                                        <p:cTn id="64" dur="500"/>
                                        <p:tgtEl>
                                          <p:spTgt spid="52"/>
                                        </p:tgtEl>
                                      </p:cBhvr>
                                    </p:animEffect>
                                  </p:childTnLst>
                                </p:cTn>
                              </p:par>
                            </p:childTnLst>
                          </p:cTn>
                        </p:par>
                        <p:par>
                          <p:cTn id="65" fill="hold">
                            <p:stCondLst>
                              <p:cond delay="4500"/>
                            </p:stCondLst>
                            <p:childTnLst>
                              <p:par>
                                <p:cTn id="66" presetID="9" presetClass="exit" presetSubtype="0" fill="hold" nodeType="afterEffect">
                                  <p:stCondLst>
                                    <p:cond delay="0"/>
                                  </p:stCondLst>
                                  <p:childTnLst>
                                    <p:animEffect transition="out" filter="dissolve">
                                      <p:cBhvr>
                                        <p:cTn id="67" dur="500"/>
                                        <p:tgtEl>
                                          <p:spTgt spid="83"/>
                                        </p:tgtEl>
                                      </p:cBhvr>
                                    </p:animEffect>
                                    <p:set>
                                      <p:cBhvr>
                                        <p:cTn id="68" dur="1" fill="hold">
                                          <p:stCondLst>
                                            <p:cond delay="499"/>
                                          </p:stCondLst>
                                        </p:cTn>
                                        <p:tgtEl>
                                          <p:spTgt spid="83"/>
                                        </p:tgtEl>
                                        <p:attrNameLst>
                                          <p:attrName>style.visibility</p:attrName>
                                        </p:attrNameLst>
                                      </p:cBhvr>
                                      <p:to>
                                        <p:strVal val="hidden"/>
                                      </p:to>
                                    </p:set>
                                  </p:childTnLst>
                                </p:cTn>
                              </p:par>
                            </p:childTnLst>
                          </p:cTn>
                        </p:par>
                        <p:par>
                          <p:cTn id="69" fill="hold">
                            <p:stCondLst>
                              <p:cond delay="5000"/>
                            </p:stCondLst>
                            <p:childTnLst>
                              <p:par>
                                <p:cTn id="70" presetID="9" presetClass="entr" presetSubtype="0" fill="hold" nodeType="afterEffect">
                                  <p:stCondLst>
                                    <p:cond delay="0"/>
                                  </p:stCondLst>
                                  <p:childTnLst>
                                    <p:set>
                                      <p:cBhvr>
                                        <p:cTn id="71" dur="1" fill="hold">
                                          <p:stCondLst>
                                            <p:cond delay="0"/>
                                          </p:stCondLst>
                                        </p:cTn>
                                        <p:tgtEl>
                                          <p:spTgt spid="86"/>
                                        </p:tgtEl>
                                        <p:attrNameLst>
                                          <p:attrName>style.visibility</p:attrName>
                                        </p:attrNameLst>
                                      </p:cBhvr>
                                      <p:to>
                                        <p:strVal val="visible"/>
                                      </p:to>
                                    </p:set>
                                    <p:animEffect transition="in" filter="dissolve">
                                      <p:cBhvr>
                                        <p:cTn id="72" dur="500"/>
                                        <p:tgtEl>
                                          <p:spTgt spid="86"/>
                                        </p:tgtEl>
                                      </p:cBhvr>
                                    </p:animEffect>
                                  </p:childTnLst>
                                </p:cTn>
                              </p:par>
                            </p:childTnLst>
                          </p:cTn>
                        </p:par>
                        <p:par>
                          <p:cTn id="73" fill="hold">
                            <p:stCondLst>
                              <p:cond delay="5500"/>
                            </p:stCondLst>
                            <p:childTnLst>
                              <p:par>
                                <p:cTn id="74" presetID="9" presetClass="exit" presetSubtype="0" fill="hold" nodeType="afterEffect">
                                  <p:stCondLst>
                                    <p:cond delay="0"/>
                                  </p:stCondLst>
                                  <p:childTnLst>
                                    <p:animEffect transition="out" filter="dissolve">
                                      <p:cBhvr>
                                        <p:cTn id="75" dur="500"/>
                                        <p:tgtEl>
                                          <p:spTgt spid="86"/>
                                        </p:tgtEl>
                                      </p:cBhvr>
                                    </p:animEffect>
                                    <p:set>
                                      <p:cBhvr>
                                        <p:cTn id="76" dur="1" fill="hold">
                                          <p:stCondLst>
                                            <p:cond delay="499"/>
                                          </p:stCondLst>
                                        </p:cTn>
                                        <p:tgtEl>
                                          <p:spTgt spid="86"/>
                                        </p:tgtEl>
                                        <p:attrNameLst>
                                          <p:attrName>style.visibility</p:attrName>
                                        </p:attrNameLst>
                                      </p:cBhvr>
                                      <p:to>
                                        <p:strVal val="hidden"/>
                                      </p:to>
                                    </p:set>
                                  </p:childTnLst>
                                </p:cTn>
                              </p:par>
                              <p:par>
                                <p:cTn id="77" presetID="9" presetClass="entr" presetSubtype="0" fill="hold" nodeType="withEffect">
                                  <p:stCondLst>
                                    <p:cond delay="0"/>
                                  </p:stCondLst>
                                  <p:childTnLst>
                                    <p:set>
                                      <p:cBhvr>
                                        <p:cTn id="78" dur="1" fill="hold">
                                          <p:stCondLst>
                                            <p:cond delay="0"/>
                                          </p:stCondLst>
                                        </p:cTn>
                                        <p:tgtEl>
                                          <p:spTgt spid="94"/>
                                        </p:tgtEl>
                                        <p:attrNameLst>
                                          <p:attrName>style.visibility</p:attrName>
                                        </p:attrNameLst>
                                      </p:cBhvr>
                                      <p:to>
                                        <p:strVal val="visible"/>
                                      </p:to>
                                    </p:set>
                                    <p:animEffect transition="in" filter="dissolve">
                                      <p:cBhvr>
                                        <p:cTn id="79" dur="500"/>
                                        <p:tgtEl>
                                          <p:spTgt spid="94"/>
                                        </p:tgtEl>
                                      </p:cBhvr>
                                    </p:animEffect>
                                  </p:childTnLst>
                                </p:cTn>
                              </p:par>
                            </p:childTnLst>
                          </p:cTn>
                        </p:par>
                        <p:par>
                          <p:cTn id="80" fill="hold">
                            <p:stCondLst>
                              <p:cond delay="6000"/>
                            </p:stCondLst>
                            <p:childTnLst>
                              <p:par>
                                <p:cTn id="81" presetID="9" presetClass="exit" presetSubtype="0" fill="hold" nodeType="afterEffect">
                                  <p:stCondLst>
                                    <p:cond delay="0"/>
                                  </p:stCondLst>
                                  <p:childTnLst>
                                    <p:animEffect transition="out" filter="dissolve">
                                      <p:cBhvr>
                                        <p:cTn id="82" dur="500"/>
                                        <p:tgtEl>
                                          <p:spTgt spid="94"/>
                                        </p:tgtEl>
                                      </p:cBhvr>
                                    </p:animEffect>
                                    <p:set>
                                      <p:cBhvr>
                                        <p:cTn id="83" dur="1" fill="hold">
                                          <p:stCondLst>
                                            <p:cond delay="499"/>
                                          </p:stCondLst>
                                        </p:cTn>
                                        <p:tgtEl>
                                          <p:spTgt spid="94"/>
                                        </p:tgtEl>
                                        <p:attrNameLst>
                                          <p:attrName>style.visibility</p:attrName>
                                        </p:attrNameLst>
                                      </p:cBhvr>
                                      <p:to>
                                        <p:strVal val="hidden"/>
                                      </p:to>
                                    </p:set>
                                  </p:childTnLst>
                                </p:cTn>
                              </p:par>
                              <p:par>
                                <p:cTn id="84" presetID="9" presetClass="entr" presetSubtype="0" fill="hold" nodeType="withEffect">
                                  <p:stCondLst>
                                    <p:cond delay="0"/>
                                  </p:stCondLst>
                                  <p:childTnLst>
                                    <p:set>
                                      <p:cBhvr>
                                        <p:cTn id="85" dur="1" fill="hold">
                                          <p:stCondLst>
                                            <p:cond delay="0"/>
                                          </p:stCondLst>
                                        </p:cTn>
                                        <p:tgtEl>
                                          <p:spTgt spid="98"/>
                                        </p:tgtEl>
                                        <p:attrNameLst>
                                          <p:attrName>style.visibility</p:attrName>
                                        </p:attrNameLst>
                                      </p:cBhvr>
                                      <p:to>
                                        <p:strVal val="visible"/>
                                      </p:to>
                                    </p:set>
                                    <p:animEffect transition="in" filter="dissolve">
                                      <p:cBhvr>
                                        <p:cTn id="86" dur="500"/>
                                        <p:tgtEl>
                                          <p:spTgt spid="98"/>
                                        </p:tgtEl>
                                      </p:cBhvr>
                                    </p:animEffect>
                                  </p:childTnLst>
                                </p:cTn>
                              </p:par>
                              <p:par>
                                <p:cTn id="87" presetID="9" presetClass="entr" presetSubtype="0" fill="hold" nodeType="withEffect">
                                  <p:stCondLst>
                                    <p:cond delay="0"/>
                                  </p:stCondLst>
                                  <p:childTnLst>
                                    <p:set>
                                      <p:cBhvr>
                                        <p:cTn id="88" dur="1" fill="hold">
                                          <p:stCondLst>
                                            <p:cond delay="0"/>
                                          </p:stCondLst>
                                        </p:cTn>
                                        <p:tgtEl>
                                          <p:spTgt spid="55"/>
                                        </p:tgtEl>
                                        <p:attrNameLst>
                                          <p:attrName>style.visibility</p:attrName>
                                        </p:attrNameLst>
                                      </p:cBhvr>
                                      <p:to>
                                        <p:strVal val="visible"/>
                                      </p:to>
                                    </p:set>
                                    <p:animEffect transition="in" filter="dissolve">
                                      <p:cBhvr>
                                        <p:cTn id="89" dur="500"/>
                                        <p:tgtEl>
                                          <p:spTgt spid="55"/>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89"/>
                                        </p:tgtEl>
                                        <p:attrNameLst>
                                          <p:attrName>style.visibility</p:attrName>
                                        </p:attrNameLst>
                                      </p:cBhvr>
                                      <p:to>
                                        <p:strVal val="visible"/>
                                      </p:to>
                                    </p:set>
                                    <p:animEffect transition="in" filter="wipe(left)">
                                      <p:cBhvr>
                                        <p:cTn id="94" dur="500"/>
                                        <p:tgtEl>
                                          <p:spTgt spid="89"/>
                                        </p:tgtEl>
                                      </p:cBhvr>
                                    </p:animEffect>
                                  </p:childTnLst>
                                </p:cTn>
                              </p:par>
                            </p:childTnLst>
                          </p:cTn>
                        </p:par>
                        <p:par>
                          <p:cTn id="95" fill="hold">
                            <p:stCondLst>
                              <p:cond delay="500"/>
                            </p:stCondLst>
                            <p:childTnLst>
                              <p:par>
                                <p:cTn id="96" presetID="9" presetClass="exit" presetSubtype="0" fill="hold" nodeType="afterEffect">
                                  <p:stCondLst>
                                    <p:cond delay="0"/>
                                  </p:stCondLst>
                                  <p:childTnLst>
                                    <p:animEffect transition="out" filter="dissolve">
                                      <p:cBhvr>
                                        <p:cTn id="97" dur="500"/>
                                        <p:tgtEl>
                                          <p:spTgt spid="21"/>
                                        </p:tgtEl>
                                      </p:cBhvr>
                                    </p:animEffect>
                                    <p:set>
                                      <p:cBhvr>
                                        <p:cTn id="98" dur="1" fill="hold">
                                          <p:stCondLst>
                                            <p:cond delay="499"/>
                                          </p:stCondLst>
                                        </p:cTn>
                                        <p:tgtEl>
                                          <p:spTgt spid="21"/>
                                        </p:tgtEl>
                                        <p:attrNameLst>
                                          <p:attrName>style.visibility</p:attrName>
                                        </p:attrNameLst>
                                      </p:cBhvr>
                                      <p:to>
                                        <p:strVal val="hidden"/>
                                      </p:to>
                                    </p:set>
                                  </p:childTnLst>
                                </p:cTn>
                              </p:par>
                              <p:par>
                                <p:cTn id="99" presetID="9" presetClass="exit" presetSubtype="0" fill="hold" grpId="1" nodeType="withEffect">
                                  <p:stCondLst>
                                    <p:cond delay="0"/>
                                  </p:stCondLst>
                                  <p:childTnLst>
                                    <p:animEffect transition="out" filter="dissolve">
                                      <p:cBhvr>
                                        <p:cTn id="100" dur="500"/>
                                        <p:tgtEl>
                                          <p:spTgt spid="36"/>
                                        </p:tgtEl>
                                      </p:cBhvr>
                                    </p:animEffect>
                                    <p:set>
                                      <p:cBhvr>
                                        <p:cTn id="101" dur="1" fill="hold">
                                          <p:stCondLst>
                                            <p:cond delay="499"/>
                                          </p:stCondLst>
                                        </p:cTn>
                                        <p:tgtEl>
                                          <p:spTgt spid="36"/>
                                        </p:tgtEl>
                                        <p:attrNameLst>
                                          <p:attrName>style.visibility</p:attrName>
                                        </p:attrNameLst>
                                      </p:cBhvr>
                                      <p:to>
                                        <p:strVal val="hidden"/>
                                      </p:to>
                                    </p:set>
                                  </p:childTnLst>
                                </p:cTn>
                              </p:par>
                              <p:par>
                                <p:cTn id="102" presetID="9" presetClass="exit" presetSubtype="0" fill="hold" nodeType="withEffect">
                                  <p:stCondLst>
                                    <p:cond delay="0"/>
                                  </p:stCondLst>
                                  <p:childTnLst>
                                    <p:animEffect transition="out" filter="dissolve">
                                      <p:cBhvr>
                                        <p:cTn id="103" dur="500"/>
                                        <p:tgtEl>
                                          <p:spTgt spid="83"/>
                                        </p:tgtEl>
                                      </p:cBhvr>
                                    </p:animEffect>
                                    <p:set>
                                      <p:cBhvr>
                                        <p:cTn id="104" dur="1" fill="hold">
                                          <p:stCondLst>
                                            <p:cond delay="499"/>
                                          </p:stCondLst>
                                        </p:cTn>
                                        <p:tgtEl>
                                          <p:spTgt spid="83"/>
                                        </p:tgtEl>
                                        <p:attrNameLst>
                                          <p:attrName>style.visibility</p:attrName>
                                        </p:attrNameLst>
                                      </p:cBhvr>
                                      <p:to>
                                        <p:strVal val="hidden"/>
                                      </p:to>
                                    </p:set>
                                  </p:childTnLst>
                                </p:cTn>
                              </p:par>
                              <p:par>
                                <p:cTn id="105" presetID="9" presetClass="exit" presetSubtype="0" fill="hold" nodeType="withEffect">
                                  <p:stCondLst>
                                    <p:cond delay="0"/>
                                  </p:stCondLst>
                                  <p:childTnLst>
                                    <p:animEffect transition="out" filter="dissolve">
                                      <p:cBhvr>
                                        <p:cTn id="106" dur="500"/>
                                        <p:tgtEl>
                                          <p:spTgt spid="86"/>
                                        </p:tgtEl>
                                      </p:cBhvr>
                                    </p:animEffect>
                                    <p:set>
                                      <p:cBhvr>
                                        <p:cTn id="107" dur="1" fill="hold">
                                          <p:stCondLst>
                                            <p:cond delay="499"/>
                                          </p:stCondLst>
                                        </p:cTn>
                                        <p:tgtEl>
                                          <p:spTgt spid="86"/>
                                        </p:tgtEl>
                                        <p:attrNameLst>
                                          <p:attrName>style.visibility</p:attrName>
                                        </p:attrNameLst>
                                      </p:cBhvr>
                                      <p:to>
                                        <p:strVal val="hidden"/>
                                      </p:to>
                                    </p:set>
                                  </p:childTnLst>
                                </p:cTn>
                              </p:par>
                              <p:par>
                                <p:cTn id="108" presetID="9" presetClass="exit" presetSubtype="0" fill="hold" nodeType="withEffect">
                                  <p:stCondLst>
                                    <p:cond delay="0"/>
                                  </p:stCondLst>
                                  <p:childTnLst>
                                    <p:animEffect transition="out" filter="dissolve">
                                      <p:cBhvr>
                                        <p:cTn id="109" dur="500"/>
                                        <p:tgtEl>
                                          <p:spTgt spid="94"/>
                                        </p:tgtEl>
                                      </p:cBhvr>
                                    </p:animEffect>
                                    <p:set>
                                      <p:cBhvr>
                                        <p:cTn id="110" dur="1" fill="hold">
                                          <p:stCondLst>
                                            <p:cond delay="499"/>
                                          </p:stCondLst>
                                        </p:cTn>
                                        <p:tgtEl>
                                          <p:spTgt spid="94"/>
                                        </p:tgtEl>
                                        <p:attrNameLst>
                                          <p:attrName>style.visibility</p:attrName>
                                        </p:attrNameLst>
                                      </p:cBhvr>
                                      <p:to>
                                        <p:strVal val="hidden"/>
                                      </p:to>
                                    </p:set>
                                  </p:childTnLst>
                                </p:cTn>
                              </p:par>
                              <p:par>
                                <p:cTn id="111" presetID="9" presetClass="exit" presetSubtype="0" fill="hold" nodeType="withEffect">
                                  <p:stCondLst>
                                    <p:cond delay="0"/>
                                  </p:stCondLst>
                                  <p:childTnLst>
                                    <p:animEffect transition="out" filter="dissolve">
                                      <p:cBhvr>
                                        <p:cTn id="112" dur="500"/>
                                        <p:tgtEl>
                                          <p:spTgt spid="98"/>
                                        </p:tgtEl>
                                      </p:cBhvr>
                                    </p:animEffect>
                                    <p:set>
                                      <p:cBhvr>
                                        <p:cTn id="113" dur="1" fill="hold">
                                          <p:stCondLst>
                                            <p:cond delay="499"/>
                                          </p:stCondLst>
                                        </p:cTn>
                                        <p:tgtEl>
                                          <p:spTgt spid="98"/>
                                        </p:tgtEl>
                                        <p:attrNameLst>
                                          <p:attrName>style.visibility</p:attrName>
                                        </p:attrNameLst>
                                      </p:cBhvr>
                                      <p:to>
                                        <p:strVal val="hidden"/>
                                      </p:to>
                                    </p:set>
                                  </p:childTnLst>
                                </p:cTn>
                              </p:par>
                              <p:par>
                                <p:cTn id="114" presetID="9" presetClass="entr" presetSubtype="0" fill="hold" grpId="0" nodeType="withEffect">
                                  <p:stCondLst>
                                    <p:cond delay="0"/>
                                  </p:stCondLst>
                                  <p:childTnLst>
                                    <p:set>
                                      <p:cBhvr>
                                        <p:cTn id="115" dur="1" fill="hold">
                                          <p:stCondLst>
                                            <p:cond delay="0"/>
                                          </p:stCondLst>
                                        </p:cTn>
                                        <p:tgtEl>
                                          <p:spTgt spid="111"/>
                                        </p:tgtEl>
                                        <p:attrNameLst>
                                          <p:attrName>style.visibility</p:attrName>
                                        </p:attrNameLst>
                                      </p:cBhvr>
                                      <p:to>
                                        <p:strVal val="visible"/>
                                      </p:to>
                                    </p:set>
                                    <p:animEffect transition="in" filter="dissolve">
                                      <p:cBhvr>
                                        <p:cTn id="116" dur="500"/>
                                        <p:tgtEl>
                                          <p:spTgt spid="111"/>
                                        </p:tgtEl>
                                      </p:cBhvr>
                                    </p:animEffect>
                                  </p:childTnLst>
                                </p:cTn>
                              </p:par>
                              <p:par>
                                <p:cTn id="117" presetID="9" presetClass="entr" presetSubtype="0" fill="hold" nodeType="withEffect">
                                  <p:stCondLst>
                                    <p:cond delay="0"/>
                                  </p:stCondLst>
                                  <p:childTnLst>
                                    <p:set>
                                      <p:cBhvr>
                                        <p:cTn id="118" dur="1" fill="hold">
                                          <p:stCondLst>
                                            <p:cond delay="0"/>
                                          </p:stCondLst>
                                        </p:cTn>
                                        <p:tgtEl>
                                          <p:spTgt spid="112"/>
                                        </p:tgtEl>
                                        <p:attrNameLst>
                                          <p:attrName>style.visibility</p:attrName>
                                        </p:attrNameLst>
                                      </p:cBhvr>
                                      <p:to>
                                        <p:strVal val="visible"/>
                                      </p:to>
                                    </p:set>
                                    <p:animEffect transition="in" filter="dissolve">
                                      <p:cBhvr>
                                        <p:cTn id="119" dur="500"/>
                                        <p:tgtEl>
                                          <p:spTgt spid="112"/>
                                        </p:tgtEl>
                                      </p:cBhvr>
                                    </p:animEffect>
                                  </p:childTnLst>
                                </p:cTn>
                              </p:par>
                              <p:par>
                                <p:cTn id="120" presetID="9" presetClass="entr" presetSubtype="0" fill="hold" nodeType="withEffect">
                                  <p:stCondLst>
                                    <p:cond delay="0"/>
                                  </p:stCondLst>
                                  <p:childTnLst>
                                    <p:set>
                                      <p:cBhvr>
                                        <p:cTn id="121" dur="1" fill="hold">
                                          <p:stCondLst>
                                            <p:cond delay="0"/>
                                          </p:stCondLst>
                                        </p:cTn>
                                        <p:tgtEl>
                                          <p:spTgt spid="115"/>
                                        </p:tgtEl>
                                        <p:attrNameLst>
                                          <p:attrName>style.visibility</p:attrName>
                                        </p:attrNameLst>
                                      </p:cBhvr>
                                      <p:to>
                                        <p:strVal val="visible"/>
                                      </p:to>
                                    </p:set>
                                    <p:animEffect transition="in" filter="dissolve">
                                      <p:cBhvr>
                                        <p:cTn id="122" dur="500"/>
                                        <p:tgtEl>
                                          <p:spTgt spid="115"/>
                                        </p:tgtEl>
                                      </p:cBhvr>
                                    </p:animEffec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18">
                                            <p:txEl>
                                              <p:pRg st="0" end="0"/>
                                            </p:txEl>
                                          </p:spTgt>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118">
                                            <p:txEl>
                                              <p:pRg st="1" end="1"/>
                                            </p:txEl>
                                          </p:spTgt>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118">
                                            <p:txEl>
                                              <p:pRg st="2" end="2"/>
                                            </p:txEl>
                                          </p:spTgt>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118">
                                            <p:txEl>
                                              <p:pRg st="3" end="3"/>
                                            </p:txEl>
                                          </p:spTgt>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118">
                                            <p:txEl>
                                              <p:pRg st="4" end="4"/>
                                            </p:txEl>
                                          </p:spTgt>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9" presetClass="entr" presetSubtype="0" fill="hold" nodeType="clickEffect">
                                  <p:stCondLst>
                                    <p:cond delay="0"/>
                                  </p:stCondLst>
                                  <p:childTnLst>
                                    <p:set>
                                      <p:cBhvr>
                                        <p:cTn id="142" dur="1" fill="hold">
                                          <p:stCondLst>
                                            <p:cond delay="0"/>
                                          </p:stCondLst>
                                        </p:cTn>
                                        <p:tgtEl>
                                          <p:spTgt spid="18"/>
                                        </p:tgtEl>
                                        <p:attrNameLst>
                                          <p:attrName>style.visibility</p:attrName>
                                        </p:attrNameLst>
                                      </p:cBhvr>
                                      <p:to>
                                        <p:strVal val="visible"/>
                                      </p:to>
                                    </p:set>
                                    <p:animEffect transition="in" filter="dissolve">
                                      <p:cBhvr>
                                        <p:cTn id="143" dur="500"/>
                                        <p:tgtEl>
                                          <p:spTgt spid="18"/>
                                        </p:tgtEl>
                                      </p:cBhvr>
                                    </p:animEffect>
                                  </p:childTnLst>
                                </p:cTn>
                              </p:par>
                              <p:par>
                                <p:cTn id="144" presetID="22" presetClass="entr" presetSubtype="1" fill="hold" nodeType="withEffect">
                                  <p:stCondLst>
                                    <p:cond delay="0"/>
                                  </p:stCondLst>
                                  <p:childTnLst>
                                    <p:set>
                                      <p:cBhvr>
                                        <p:cTn id="145" dur="1" fill="hold">
                                          <p:stCondLst>
                                            <p:cond delay="0"/>
                                          </p:stCondLst>
                                        </p:cTn>
                                        <p:tgtEl>
                                          <p:spTgt spid="38"/>
                                        </p:tgtEl>
                                        <p:attrNameLst>
                                          <p:attrName>style.visibility</p:attrName>
                                        </p:attrNameLst>
                                      </p:cBhvr>
                                      <p:to>
                                        <p:strVal val="visible"/>
                                      </p:to>
                                    </p:set>
                                    <p:animEffect transition="in" filter="wipe(up)">
                                      <p:cBhvr>
                                        <p:cTn id="146" dur="500"/>
                                        <p:tgtEl>
                                          <p:spTgt spid="38"/>
                                        </p:tgtEl>
                                      </p:cBhvr>
                                    </p:animEffect>
                                  </p:childTnLst>
                                </p:cTn>
                              </p:par>
                              <p:par>
                                <p:cTn id="147" presetID="9" presetClass="entr" presetSubtype="0" fill="hold" grpId="0" nodeType="withEffect">
                                  <p:stCondLst>
                                    <p:cond delay="0"/>
                                  </p:stCondLst>
                                  <p:childTnLst>
                                    <p:set>
                                      <p:cBhvr>
                                        <p:cTn id="148" dur="1" fill="hold">
                                          <p:stCondLst>
                                            <p:cond delay="0"/>
                                          </p:stCondLst>
                                        </p:cTn>
                                        <p:tgtEl>
                                          <p:spTgt spid="40"/>
                                        </p:tgtEl>
                                        <p:attrNameLst>
                                          <p:attrName>style.visibility</p:attrName>
                                        </p:attrNameLst>
                                      </p:cBhvr>
                                      <p:to>
                                        <p:strVal val="visible"/>
                                      </p:to>
                                    </p:set>
                                    <p:animEffect transition="in" filter="dissolve">
                                      <p:cBhvr>
                                        <p:cTn id="149" dur="500"/>
                                        <p:tgtEl>
                                          <p:spTgt spid="40"/>
                                        </p:tgtEl>
                                      </p:cBhvr>
                                    </p:animEffect>
                                  </p:childTnLst>
                                </p:cTn>
                              </p:par>
                              <p:par>
                                <p:cTn id="150" presetID="9" presetClass="entr" presetSubtype="0" fill="hold" nodeType="withEffect">
                                  <p:stCondLst>
                                    <p:cond delay="0"/>
                                  </p:stCondLst>
                                  <p:childTnLst>
                                    <p:set>
                                      <p:cBhvr>
                                        <p:cTn id="151" dur="1" fill="hold">
                                          <p:stCondLst>
                                            <p:cond delay="0"/>
                                          </p:stCondLst>
                                        </p:cTn>
                                        <p:tgtEl>
                                          <p:spTgt spid="58"/>
                                        </p:tgtEl>
                                        <p:attrNameLst>
                                          <p:attrName>style.visibility</p:attrName>
                                        </p:attrNameLst>
                                      </p:cBhvr>
                                      <p:to>
                                        <p:strVal val="visible"/>
                                      </p:to>
                                    </p:set>
                                    <p:animEffect transition="in" filter="dissolve">
                                      <p:cBhvr>
                                        <p:cTn id="152" dur="500"/>
                                        <p:tgtEl>
                                          <p:spTgt spid="58"/>
                                        </p:tgtEl>
                                      </p:cBhvr>
                                    </p:animEffect>
                                  </p:childTnLst>
                                </p:cTn>
                              </p:par>
                              <p:par>
                                <p:cTn id="153" presetID="9" presetClass="entr" presetSubtype="0" fill="hold" grpId="0" nodeType="withEffect">
                                  <p:stCondLst>
                                    <p:cond delay="0"/>
                                  </p:stCondLst>
                                  <p:childTnLst>
                                    <p:set>
                                      <p:cBhvr>
                                        <p:cTn id="154" dur="1" fill="hold">
                                          <p:stCondLst>
                                            <p:cond delay="0"/>
                                          </p:stCondLst>
                                        </p:cTn>
                                        <p:tgtEl>
                                          <p:spTgt spid="62"/>
                                        </p:tgtEl>
                                        <p:attrNameLst>
                                          <p:attrName>style.visibility</p:attrName>
                                        </p:attrNameLst>
                                      </p:cBhvr>
                                      <p:to>
                                        <p:strVal val="visible"/>
                                      </p:to>
                                    </p:set>
                                    <p:animEffect transition="in" filter="dissolve">
                                      <p:cBhvr>
                                        <p:cTn id="155" dur="500"/>
                                        <p:tgtEl>
                                          <p:spTgt spid="62"/>
                                        </p:tgtEl>
                                      </p:cBhvr>
                                    </p:animEffect>
                                  </p:childTnLst>
                                </p:cTn>
                              </p:par>
                              <p:par>
                                <p:cTn id="156" presetID="9" presetClass="entr" presetSubtype="0" fill="hold" nodeType="withEffect">
                                  <p:stCondLst>
                                    <p:cond delay="0"/>
                                  </p:stCondLst>
                                  <p:childTnLst>
                                    <p:set>
                                      <p:cBhvr>
                                        <p:cTn id="157" dur="1" fill="hold">
                                          <p:stCondLst>
                                            <p:cond delay="0"/>
                                          </p:stCondLst>
                                        </p:cTn>
                                        <p:tgtEl>
                                          <p:spTgt spid="63"/>
                                        </p:tgtEl>
                                        <p:attrNameLst>
                                          <p:attrName>style.visibility</p:attrName>
                                        </p:attrNameLst>
                                      </p:cBhvr>
                                      <p:to>
                                        <p:strVal val="visible"/>
                                      </p:to>
                                    </p:set>
                                    <p:animEffect transition="in" filter="dissolve">
                                      <p:cBhvr>
                                        <p:cTn id="158" dur="500"/>
                                        <p:tgtEl>
                                          <p:spTgt spid="63"/>
                                        </p:tgtEl>
                                      </p:cBhvr>
                                    </p:animEffect>
                                  </p:childTnLst>
                                </p:cTn>
                              </p:par>
                              <p:par>
                                <p:cTn id="159" presetID="9" presetClass="entr" presetSubtype="0" fill="hold" grpId="0" nodeType="withEffect">
                                  <p:stCondLst>
                                    <p:cond delay="0"/>
                                  </p:stCondLst>
                                  <p:childTnLst>
                                    <p:set>
                                      <p:cBhvr>
                                        <p:cTn id="160" dur="1" fill="hold">
                                          <p:stCondLst>
                                            <p:cond delay="0"/>
                                          </p:stCondLst>
                                        </p:cTn>
                                        <p:tgtEl>
                                          <p:spTgt spid="66"/>
                                        </p:tgtEl>
                                        <p:attrNameLst>
                                          <p:attrName>style.visibility</p:attrName>
                                        </p:attrNameLst>
                                      </p:cBhvr>
                                      <p:to>
                                        <p:strVal val="visible"/>
                                      </p:to>
                                    </p:set>
                                    <p:animEffect transition="in" filter="dissolve">
                                      <p:cBhvr>
                                        <p:cTn id="161" dur="500"/>
                                        <p:tgtEl>
                                          <p:spTgt spid="66"/>
                                        </p:tgtEl>
                                      </p:cBhvr>
                                    </p:animEffect>
                                  </p:childTnLst>
                                </p:cTn>
                              </p:par>
                              <p:par>
                                <p:cTn id="162" presetID="9" presetClass="entr" presetSubtype="0" fill="hold" grpId="0" nodeType="withEffect">
                                  <p:stCondLst>
                                    <p:cond delay="0"/>
                                  </p:stCondLst>
                                  <p:childTnLst>
                                    <p:set>
                                      <p:cBhvr>
                                        <p:cTn id="163" dur="1" fill="hold">
                                          <p:stCondLst>
                                            <p:cond delay="0"/>
                                          </p:stCondLst>
                                        </p:cTn>
                                        <p:tgtEl>
                                          <p:spTgt spid="67"/>
                                        </p:tgtEl>
                                        <p:attrNameLst>
                                          <p:attrName>style.visibility</p:attrName>
                                        </p:attrNameLst>
                                      </p:cBhvr>
                                      <p:to>
                                        <p:strVal val="visible"/>
                                      </p:to>
                                    </p:set>
                                    <p:animEffect transition="in" filter="dissolve">
                                      <p:cBhvr>
                                        <p:cTn id="164" dur="500"/>
                                        <p:tgtEl>
                                          <p:spTgt spid="67"/>
                                        </p:tgtEl>
                                      </p:cBhvr>
                                    </p:animEffect>
                                  </p:childTnLst>
                                </p:cTn>
                              </p:par>
                              <p:par>
                                <p:cTn id="165" presetID="9" presetClass="entr" presetSubtype="0" fill="hold" nodeType="withEffect">
                                  <p:stCondLst>
                                    <p:cond delay="0"/>
                                  </p:stCondLst>
                                  <p:childTnLst>
                                    <p:set>
                                      <p:cBhvr>
                                        <p:cTn id="166" dur="1" fill="hold">
                                          <p:stCondLst>
                                            <p:cond delay="0"/>
                                          </p:stCondLst>
                                        </p:cTn>
                                        <p:tgtEl>
                                          <p:spTgt spid="68"/>
                                        </p:tgtEl>
                                        <p:attrNameLst>
                                          <p:attrName>style.visibility</p:attrName>
                                        </p:attrNameLst>
                                      </p:cBhvr>
                                      <p:to>
                                        <p:strVal val="visible"/>
                                      </p:to>
                                    </p:set>
                                    <p:animEffect transition="in" filter="dissolve">
                                      <p:cBhvr>
                                        <p:cTn id="167" dur="500"/>
                                        <p:tgtEl>
                                          <p:spTgt spid="68"/>
                                        </p:tgtEl>
                                      </p:cBhvr>
                                    </p:animEffect>
                                  </p:childTnLst>
                                </p:cTn>
                              </p:par>
                              <p:par>
                                <p:cTn id="168" presetID="9" presetClass="entr" presetSubtype="0" fill="hold" nodeType="withEffect">
                                  <p:stCondLst>
                                    <p:cond delay="0"/>
                                  </p:stCondLst>
                                  <p:childTnLst>
                                    <p:set>
                                      <p:cBhvr>
                                        <p:cTn id="169" dur="1" fill="hold">
                                          <p:stCondLst>
                                            <p:cond delay="0"/>
                                          </p:stCondLst>
                                        </p:cTn>
                                        <p:tgtEl>
                                          <p:spTgt spid="71"/>
                                        </p:tgtEl>
                                        <p:attrNameLst>
                                          <p:attrName>style.visibility</p:attrName>
                                        </p:attrNameLst>
                                      </p:cBhvr>
                                      <p:to>
                                        <p:strVal val="visible"/>
                                      </p:to>
                                    </p:set>
                                    <p:animEffect transition="in" filter="dissolve">
                                      <p:cBhvr>
                                        <p:cTn id="170" dur="500"/>
                                        <p:tgtEl>
                                          <p:spTgt spid="71"/>
                                        </p:tgtEl>
                                      </p:cBhvr>
                                    </p:animEffect>
                                  </p:childTnLst>
                                </p:cTn>
                              </p:par>
                              <p:par>
                                <p:cTn id="171" presetID="9" presetClass="entr" presetSubtype="0" fill="hold" nodeType="withEffect">
                                  <p:stCondLst>
                                    <p:cond delay="0"/>
                                  </p:stCondLst>
                                  <p:childTnLst>
                                    <p:set>
                                      <p:cBhvr>
                                        <p:cTn id="172" dur="1" fill="hold">
                                          <p:stCondLst>
                                            <p:cond delay="0"/>
                                          </p:stCondLst>
                                        </p:cTn>
                                        <p:tgtEl>
                                          <p:spTgt spid="74"/>
                                        </p:tgtEl>
                                        <p:attrNameLst>
                                          <p:attrName>style.visibility</p:attrName>
                                        </p:attrNameLst>
                                      </p:cBhvr>
                                      <p:to>
                                        <p:strVal val="visible"/>
                                      </p:to>
                                    </p:set>
                                    <p:animEffect transition="in" filter="dissolve">
                                      <p:cBhvr>
                                        <p:cTn id="173" dur="500"/>
                                        <p:tgtEl>
                                          <p:spTgt spid="74"/>
                                        </p:tgtEl>
                                      </p:cBhvr>
                                    </p:animEffect>
                                  </p:childTnLst>
                                </p:cTn>
                              </p:par>
                            </p:childTnLst>
                          </p:cTn>
                        </p:par>
                        <p:par>
                          <p:cTn id="174" fill="hold">
                            <p:stCondLst>
                              <p:cond delay="500"/>
                            </p:stCondLst>
                            <p:childTnLst>
                              <p:par>
                                <p:cTn id="175" presetID="22" presetClass="entr" presetSubtype="1" fill="hold" nodeType="afterEffect">
                                  <p:stCondLst>
                                    <p:cond delay="0"/>
                                  </p:stCondLst>
                                  <p:childTnLst>
                                    <p:set>
                                      <p:cBhvr>
                                        <p:cTn id="176" dur="1" fill="hold">
                                          <p:stCondLst>
                                            <p:cond delay="0"/>
                                          </p:stCondLst>
                                        </p:cTn>
                                        <p:tgtEl>
                                          <p:spTgt spid="135"/>
                                        </p:tgtEl>
                                        <p:attrNameLst>
                                          <p:attrName>style.visibility</p:attrName>
                                        </p:attrNameLst>
                                      </p:cBhvr>
                                      <p:to>
                                        <p:strVal val="visible"/>
                                      </p:to>
                                    </p:set>
                                    <p:animEffect transition="in" filter="wipe(up)">
                                      <p:cBhvr>
                                        <p:cTn id="177" dur="500"/>
                                        <p:tgtEl>
                                          <p:spTgt spid="135"/>
                                        </p:tgtEl>
                                      </p:cBhvr>
                                    </p:animEffect>
                                  </p:childTnLst>
                                </p:cTn>
                              </p:par>
                              <p:par>
                                <p:cTn id="178" presetID="22" presetClass="entr" presetSubtype="1" fill="hold" nodeType="withEffect">
                                  <p:stCondLst>
                                    <p:cond delay="0"/>
                                  </p:stCondLst>
                                  <p:childTnLst>
                                    <p:set>
                                      <p:cBhvr>
                                        <p:cTn id="179" dur="1" fill="hold">
                                          <p:stCondLst>
                                            <p:cond delay="0"/>
                                          </p:stCondLst>
                                        </p:cTn>
                                        <p:tgtEl>
                                          <p:spTgt spid="133"/>
                                        </p:tgtEl>
                                        <p:attrNameLst>
                                          <p:attrName>style.visibility</p:attrName>
                                        </p:attrNameLst>
                                      </p:cBhvr>
                                      <p:to>
                                        <p:strVal val="visible"/>
                                      </p:to>
                                    </p:set>
                                    <p:animEffect transition="in" filter="wipe(up)">
                                      <p:cBhvr>
                                        <p:cTn id="180" dur="500"/>
                                        <p:tgtEl>
                                          <p:spTgt spid="133"/>
                                        </p:tgtEl>
                                      </p:cBhvr>
                                    </p:animEffect>
                                  </p:childTnLst>
                                </p:cTn>
                              </p:par>
                              <p:par>
                                <p:cTn id="181" presetID="9" presetClass="entr" presetSubtype="0" fill="hold" grpId="0" nodeType="withEffect">
                                  <p:stCondLst>
                                    <p:cond delay="0"/>
                                  </p:stCondLst>
                                  <p:childTnLst>
                                    <p:set>
                                      <p:cBhvr>
                                        <p:cTn id="182" dur="1" fill="hold">
                                          <p:stCondLst>
                                            <p:cond delay="0"/>
                                          </p:stCondLst>
                                        </p:cTn>
                                        <p:tgtEl>
                                          <p:spTgt spid="136"/>
                                        </p:tgtEl>
                                        <p:attrNameLst>
                                          <p:attrName>style.visibility</p:attrName>
                                        </p:attrNameLst>
                                      </p:cBhvr>
                                      <p:to>
                                        <p:strVal val="visible"/>
                                      </p:to>
                                    </p:set>
                                    <p:animEffect transition="in" filter="dissolve">
                                      <p:cBhvr>
                                        <p:cTn id="183" dur="500"/>
                                        <p:tgtEl>
                                          <p:spTgt spid="136"/>
                                        </p:tgtEl>
                                      </p:cBhvr>
                                    </p:animEffect>
                                  </p:childTnLst>
                                </p:cTn>
                              </p:par>
                            </p:childTnLst>
                          </p:cTn>
                        </p:par>
                        <p:par>
                          <p:cTn id="184" fill="hold">
                            <p:stCondLst>
                              <p:cond delay="1000"/>
                            </p:stCondLst>
                            <p:childTnLst>
                              <p:par>
                                <p:cTn id="185" presetID="9" presetClass="exit" presetSubtype="0" fill="hold" nodeType="afterEffect">
                                  <p:stCondLst>
                                    <p:cond delay="0"/>
                                  </p:stCondLst>
                                  <p:childTnLst>
                                    <p:animEffect transition="out" filter="dissolve">
                                      <p:cBhvr>
                                        <p:cTn id="186" dur="500"/>
                                        <p:tgtEl>
                                          <p:spTgt spid="18"/>
                                        </p:tgtEl>
                                      </p:cBhvr>
                                    </p:animEffect>
                                    <p:set>
                                      <p:cBhvr>
                                        <p:cTn id="187" dur="1" fill="hold">
                                          <p:stCondLst>
                                            <p:cond delay="499"/>
                                          </p:stCondLst>
                                        </p:cTn>
                                        <p:tgtEl>
                                          <p:spTgt spid="18"/>
                                        </p:tgtEl>
                                        <p:attrNameLst>
                                          <p:attrName>style.visibility</p:attrName>
                                        </p:attrNameLst>
                                      </p:cBhvr>
                                      <p:to>
                                        <p:strVal val="hidden"/>
                                      </p:to>
                                    </p:set>
                                  </p:childTnLst>
                                </p:cTn>
                              </p:par>
                              <p:par>
                                <p:cTn id="188" presetID="9" presetClass="entr" presetSubtype="0" fill="hold" nodeType="withEffect">
                                  <p:stCondLst>
                                    <p:cond delay="0"/>
                                  </p:stCondLst>
                                  <p:childTnLst>
                                    <p:set>
                                      <p:cBhvr>
                                        <p:cTn id="189" dur="1" fill="hold">
                                          <p:stCondLst>
                                            <p:cond delay="0"/>
                                          </p:stCondLst>
                                        </p:cTn>
                                        <p:tgtEl>
                                          <p:spTgt spid="24"/>
                                        </p:tgtEl>
                                        <p:attrNameLst>
                                          <p:attrName>style.visibility</p:attrName>
                                        </p:attrNameLst>
                                      </p:cBhvr>
                                      <p:to>
                                        <p:strVal val="visible"/>
                                      </p:to>
                                    </p:set>
                                    <p:animEffect transition="in" filter="dissolve">
                                      <p:cBhvr>
                                        <p:cTn id="190" dur="500"/>
                                        <p:tgtEl>
                                          <p:spTgt spid="24"/>
                                        </p:tgtEl>
                                      </p:cBhvr>
                                    </p:animEffect>
                                  </p:childTnLst>
                                </p:cTn>
                              </p:par>
                            </p:childTnLst>
                          </p:cTn>
                        </p:par>
                        <p:par>
                          <p:cTn id="191" fill="hold">
                            <p:stCondLst>
                              <p:cond delay="1500"/>
                            </p:stCondLst>
                            <p:childTnLst>
                              <p:par>
                                <p:cTn id="192" presetID="9" presetClass="exit" presetSubtype="0" fill="hold" nodeType="afterEffect">
                                  <p:stCondLst>
                                    <p:cond delay="0"/>
                                  </p:stCondLst>
                                  <p:childTnLst>
                                    <p:animEffect transition="out" filter="dissolve">
                                      <p:cBhvr>
                                        <p:cTn id="193" dur="500"/>
                                        <p:tgtEl>
                                          <p:spTgt spid="24"/>
                                        </p:tgtEl>
                                      </p:cBhvr>
                                    </p:animEffect>
                                    <p:set>
                                      <p:cBhvr>
                                        <p:cTn id="194" dur="1" fill="hold">
                                          <p:stCondLst>
                                            <p:cond delay="499"/>
                                          </p:stCondLst>
                                        </p:cTn>
                                        <p:tgtEl>
                                          <p:spTgt spid="24"/>
                                        </p:tgtEl>
                                        <p:attrNameLst>
                                          <p:attrName>style.visibility</p:attrName>
                                        </p:attrNameLst>
                                      </p:cBhvr>
                                      <p:to>
                                        <p:strVal val="hidden"/>
                                      </p:to>
                                    </p:set>
                                  </p:childTnLst>
                                </p:cTn>
                              </p:par>
                              <p:par>
                                <p:cTn id="195" presetID="9" presetClass="entr" presetSubtype="0" fill="hold" nodeType="withEffect">
                                  <p:stCondLst>
                                    <p:cond delay="0"/>
                                  </p:stCondLst>
                                  <p:childTnLst>
                                    <p:set>
                                      <p:cBhvr>
                                        <p:cTn id="196" dur="1" fill="hold">
                                          <p:stCondLst>
                                            <p:cond delay="0"/>
                                          </p:stCondLst>
                                        </p:cTn>
                                        <p:tgtEl>
                                          <p:spTgt spid="141"/>
                                        </p:tgtEl>
                                        <p:attrNameLst>
                                          <p:attrName>style.visibility</p:attrName>
                                        </p:attrNameLst>
                                      </p:cBhvr>
                                      <p:to>
                                        <p:strVal val="visible"/>
                                      </p:to>
                                    </p:set>
                                    <p:animEffect transition="in" filter="dissolve">
                                      <p:cBhvr>
                                        <p:cTn id="197" dur="500"/>
                                        <p:tgtEl>
                                          <p:spTgt spid="141"/>
                                        </p:tgtEl>
                                      </p:cBhvr>
                                    </p:animEffect>
                                  </p:childTnLst>
                                </p:cTn>
                              </p:par>
                            </p:childTnLst>
                          </p:cTn>
                        </p:par>
                      </p:childTnLst>
                    </p:cTn>
                  </p:par>
                  <p:par>
                    <p:cTn id="198" fill="hold">
                      <p:stCondLst>
                        <p:cond delay="indefinite"/>
                      </p:stCondLst>
                      <p:childTnLst>
                        <p:par>
                          <p:cTn id="199" fill="hold">
                            <p:stCondLst>
                              <p:cond delay="0"/>
                            </p:stCondLst>
                            <p:childTnLst>
                              <p:par>
                                <p:cTn id="200" presetID="9" presetClass="entr" presetSubtype="0" fill="hold" grpId="0" nodeType="clickEffect">
                                  <p:stCondLst>
                                    <p:cond delay="0"/>
                                  </p:stCondLst>
                                  <p:childTnLst>
                                    <p:set>
                                      <p:cBhvr>
                                        <p:cTn id="201" dur="1" fill="hold">
                                          <p:stCondLst>
                                            <p:cond delay="0"/>
                                          </p:stCondLst>
                                        </p:cTn>
                                        <p:tgtEl>
                                          <p:spTgt spid="137"/>
                                        </p:tgtEl>
                                        <p:attrNameLst>
                                          <p:attrName>style.visibility</p:attrName>
                                        </p:attrNameLst>
                                      </p:cBhvr>
                                      <p:to>
                                        <p:strVal val="visible"/>
                                      </p:to>
                                    </p:set>
                                    <p:animEffect transition="in" filter="dissolve">
                                      <p:cBhvr>
                                        <p:cTn id="202" dur="500"/>
                                        <p:tgtEl>
                                          <p:spTgt spid="137"/>
                                        </p:tgtEl>
                                      </p:cBhvr>
                                    </p:animEffect>
                                  </p:childTnLst>
                                </p:cTn>
                              </p:par>
                              <p:par>
                                <p:cTn id="203" presetID="22" presetClass="entr" presetSubtype="8" fill="hold" grpId="0" nodeType="withEffect">
                                  <p:stCondLst>
                                    <p:cond delay="0"/>
                                  </p:stCondLst>
                                  <p:childTnLst>
                                    <p:set>
                                      <p:cBhvr>
                                        <p:cTn id="204" dur="1" fill="hold">
                                          <p:stCondLst>
                                            <p:cond delay="0"/>
                                          </p:stCondLst>
                                        </p:cTn>
                                        <p:tgtEl>
                                          <p:spTgt spid="144"/>
                                        </p:tgtEl>
                                        <p:attrNameLst>
                                          <p:attrName>style.visibility</p:attrName>
                                        </p:attrNameLst>
                                      </p:cBhvr>
                                      <p:to>
                                        <p:strVal val="visible"/>
                                      </p:to>
                                    </p:set>
                                    <p:animEffect transition="in" filter="wipe(left)">
                                      <p:cBhvr>
                                        <p:cTn id="205" dur="500"/>
                                        <p:tgtEl>
                                          <p:spTgt spid="144"/>
                                        </p:tgtEl>
                                      </p:cBhvr>
                                    </p:animEffect>
                                  </p:childTnLst>
                                </p:cTn>
                              </p:par>
                              <p:par>
                                <p:cTn id="206" presetID="22" presetClass="entr" presetSubtype="1" fill="hold" nodeType="withEffect">
                                  <p:stCondLst>
                                    <p:cond delay="0"/>
                                  </p:stCondLst>
                                  <p:childTnLst>
                                    <p:set>
                                      <p:cBhvr>
                                        <p:cTn id="207" dur="1" fill="hold">
                                          <p:stCondLst>
                                            <p:cond delay="0"/>
                                          </p:stCondLst>
                                        </p:cTn>
                                        <p:tgtEl>
                                          <p:spTgt spid="78"/>
                                        </p:tgtEl>
                                        <p:attrNameLst>
                                          <p:attrName>style.visibility</p:attrName>
                                        </p:attrNameLst>
                                      </p:cBhvr>
                                      <p:to>
                                        <p:strVal val="visible"/>
                                      </p:to>
                                    </p:set>
                                    <p:animEffect transition="in" filter="wipe(up)">
                                      <p:cBhvr>
                                        <p:cTn id="208" dur="500"/>
                                        <p:tgtEl>
                                          <p:spTgt spid="78"/>
                                        </p:tgtEl>
                                      </p:cBhvr>
                                    </p:animEffect>
                                  </p:childTnLst>
                                </p:cTn>
                              </p:par>
                            </p:childTnLst>
                          </p:cTn>
                        </p:par>
                        <p:par>
                          <p:cTn id="209" fill="hold">
                            <p:stCondLst>
                              <p:cond delay="500"/>
                            </p:stCondLst>
                            <p:childTnLst>
                              <p:par>
                                <p:cTn id="210" presetID="9" presetClass="exit" presetSubtype="0" fill="hold" nodeType="afterEffect">
                                  <p:stCondLst>
                                    <p:cond delay="0"/>
                                  </p:stCondLst>
                                  <p:childTnLst>
                                    <p:animEffect transition="out" filter="dissolve">
                                      <p:cBhvr>
                                        <p:cTn id="211" dur="500"/>
                                        <p:tgtEl>
                                          <p:spTgt spid="58"/>
                                        </p:tgtEl>
                                      </p:cBhvr>
                                    </p:animEffect>
                                    <p:set>
                                      <p:cBhvr>
                                        <p:cTn id="212" dur="1" fill="hold">
                                          <p:stCondLst>
                                            <p:cond delay="499"/>
                                          </p:stCondLst>
                                        </p:cTn>
                                        <p:tgtEl>
                                          <p:spTgt spid="58"/>
                                        </p:tgtEl>
                                        <p:attrNameLst>
                                          <p:attrName>style.visibility</p:attrName>
                                        </p:attrNameLst>
                                      </p:cBhvr>
                                      <p:to>
                                        <p:strVal val="hidden"/>
                                      </p:to>
                                    </p:set>
                                  </p:childTnLst>
                                </p:cTn>
                              </p:par>
                              <p:par>
                                <p:cTn id="213" presetID="9" presetClass="exit" presetSubtype="0" fill="hold" nodeType="withEffect">
                                  <p:stCondLst>
                                    <p:cond delay="0"/>
                                  </p:stCondLst>
                                  <p:childTnLst>
                                    <p:animEffect transition="out" filter="dissolve">
                                      <p:cBhvr>
                                        <p:cTn id="214" dur="500"/>
                                        <p:tgtEl>
                                          <p:spTgt spid="141"/>
                                        </p:tgtEl>
                                      </p:cBhvr>
                                    </p:animEffect>
                                    <p:set>
                                      <p:cBhvr>
                                        <p:cTn id="215" dur="1" fill="hold">
                                          <p:stCondLst>
                                            <p:cond delay="499"/>
                                          </p:stCondLst>
                                        </p:cTn>
                                        <p:tgtEl>
                                          <p:spTgt spid="141"/>
                                        </p:tgtEl>
                                        <p:attrNameLst>
                                          <p:attrName>style.visibility</p:attrName>
                                        </p:attrNameLst>
                                      </p:cBhvr>
                                      <p:to>
                                        <p:strVal val="hidden"/>
                                      </p:to>
                                    </p:set>
                                  </p:childTnLst>
                                </p:cTn>
                              </p:par>
                              <p:par>
                                <p:cTn id="216" presetID="9" presetClass="entr" presetSubtype="0" fill="hold" nodeType="withEffect">
                                  <p:stCondLst>
                                    <p:cond delay="0"/>
                                  </p:stCondLst>
                                  <p:childTnLst>
                                    <p:set>
                                      <p:cBhvr>
                                        <p:cTn id="217" dur="1" fill="hold">
                                          <p:stCondLst>
                                            <p:cond delay="0"/>
                                          </p:stCondLst>
                                        </p:cTn>
                                        <p:tgtEl>
                                          <p:spTgt spid="41"/>
                                        </p:tgtEl>
                                        <p:attrNameLst>
                                          <p:attrName>style.visibility</p:attrName>
                                        </p:attrNameLst>
                                      </p:cBhvr>
                                      <p:to>
                                        <p:strVal val="visible"/>
                                      </p:to>
                                    </p:set>
                                    <p:animEffect transition="in" filter="dissolve">
                                      <p:cBhvr>
                                        <p:cTn id="218" dur="500"/>
                                        <p:tgtEl>
                                          <p:spTgt spid="41"/>
                                        </p:tgtEl>
                                      </p:cBhvr>
                                    </p:animEffect>
                                  </p:childTnLst>
                                </p:cTn>
                              </p:par>
                              <p:par>
                                <p:cTn id="219" presetID="9" presetClass="entr" presetSubtype="0" fill="hold" nodeType="withEffect">
                                  <p:stCondLst>
                                    <p:cond delay="0"/>
                                  </p:stCondLst>
                                  <p:childTnLst>
                                    <p:set>
                                      <p:cBhvr>
                                        <p:cTn id="220" dur="1" fill="hold">
                                          <p:stCondLst>
                                            <p:cond delay="0"/>
                                          </p:stCondLst>
                                        </p:cTn>
                                        <p:tgtEl>
                                          <p:spTgt spid="101"/>
                                        </p:tgtEl>
                                        <p:attrNameLst>
                                          <p:attrName>style.visibility</p:attrName>
                                        </p:attrNameLst>
                                      </p:cBhvr>
                                      <p:to>
                                        <p:strVal val="visible"/>
                                      </p:to>
                                    </p:set>
                                    <p:animEffect transition="in" filter="dissolve">
                                      <p:cBhvr>
                                        <p:cTn id="221" dur="500"/>
                                        <p:tgtEl>
                                          <p:spTgt spid="101"/>
                                        </p:tgtEl>
                                      </p:cBhvr>
                                    </p:animEffect>
                                  </p:childTnLst>
                                </p:cTn>
                              </p:par>
                            </p:childTnLst>
                          </p:cTn>
                        </p:par>
                        <p:par>
                          <p:cTn id="222" fill="hold">
                            <p:stCondLst>
                              <p:cond delay="1000"/>
                            </p:stCondLst>
                            <p:childTnLst>
                              <p:par>
                                <p:cTn id="223" presetID="9" presetClass="exit" presetSubtype="0" fill="hold" nodeType="afterEffect">
                                  <p:stCondLst>
                                    <p:cond delay="0"/>
                                  </p:stCondLst>
                                  <p:childTnLst>
                                    <p:animEffect transition="out" filter="dissolve">
                                      <p:cBhvr>
                                        <p:cTn id="224" dur="500"/>
                                        <p:tgtEl>
                                          <p:spTgt spid="63"/>
                                        </p:tgtEl>
                                      </p:cBhvr>
                                    </p:animEffect>
                                    <p:set>
                                      <p:cBhvr>
                                        <p:cTn id="225" dur="1" fill="hold">
                                          <p:stCondLst>
                                            <p:cond delay="499"/>
                                          </p:stCondLst>
                                        </p:cTn>
                                        <p:tgtEl>
                                          <p:spTgt spid="63"/>
                                        </p:tgtEl>
                                        <p:attrNameLst>
                                          <p:attrName>style.visibility</p:attrName>
                                        </p:attrNameLst>
                                      </p:cBhvr>
                                      <p:to>
                                        <p:strVal val="hidden"/>
                                      </p:to>
                                    </p:set>
                                  </p:childTnLst>
                                </p:cTn>
                              </p:par>
                              <p:par>
                                <p:cTn id="226" presetID="9" presetClass="exit" presetSubtype="0" fill="hold" nodeType="withEffect">
                                  <p:stCondLst>
                                    <p:cond delay="0"/>
                                  </p:stCondLst>
                                  <p:childTnLst>
                                    <p:animEffect transition="out" filter="dissolve">
                                      <p:cBhvr>
                                        <p:cTn id="227" dur="500"/>
                                        <p:tgtEl>
                                          <p:spTgt spid="68"/>
                                        </p:tgtEl>
                                      </p:cBhvr>
                                    </p:animEffect>
                                    <p:set>
                                      <p:cBhvr>
                                        <p:cTn id="228" dur="1" fill="hold">
                                          <p:stCondLst>
                                            <p:cond delay="499"/>
                                          </p:stCondLst>
                                        </p:cTn>
                                        <p:tgtEl>
                                          <p:spTgt spid="68"/>
                                        </p:tgtEl>
                                        <p:attrNameLst>
                                          <p:attrName>style.visibility</p:attrName>
                                        </p:attrNameLst>
                                      </p:cBhvr>
                                      <p:to>
                                        <p:strVal val="hidden"/>
                                      </p:to>
                                    </p:set>
                                  </p:childTnLst>
                                </p:cTn>
                              </p:par>
                              <p:par>
                                <p:cTn id="229" presetID="9" presetClass="entr" presetSubtype="0" fill="hold" nodeType="withEffect">
                                  <p:stCondLst>
                                    <p:cond delay="0"/>
                                  </p:stCondLst>
                                  <p:childTnLst>
                                    <p:set>
                                      <p:cBhvr>
                                        <p:cTn id="230" dur="1" fill="hold">
                                          <p:stCondLst>
                                            <p:cond delay="0"/>
                                          </p:stCondLst>
                                        </p:cTn>
                                        <p:tgtEl>
                                          <p:spTgt spid="27"/>
                                        </p:tgtEl>
                                        <p:attrNameLst>
                                          <p:attrName>style.visibility</p:attrName>
                                        </p:attrNameLst>
                                      </p:cBhvr>
                                      <p:to>
                                        <p:strVal val="visible"/>
                                      </p:to>
                                    </p:set>
                                    <p:animEffect transition="in" filter="dissolve">
                                      <p:cBhvr>
                                        <p:cTn id="231" dur="500"/>
                                        <p:tgtEl>
                                          <p:spTgt spid="27"/>
                                        </p:tgtEl>
                                      </p:cBhvr>
                                    </p:animEffect>
                                  </p:childTnLst>
                                </p:cTn>
                              </p:par>
                              <p:par>
                                <p:cTn id="232" presetID="9" presetClass="entr" presetSubtype="0" fill="hold" nodeType="withEffect">
                                  <p:stCondLst>
                                    <p:cond delay="0"/>
                                  </p:stCondLst>
                                  <p:childTnLst>
                                    <p:set>
                                      <p:cBhvr>
                                        <p:cTn id="233" dur="1" fill="hold">
                                          <p:stCondLst>
                                            <p:cond delay="0"/>
                                          </p:stCondLst>
                                        </p:cTn>
                                        <p:tgtEl>
                                          <p:spTgt spid="33"/>
                                        </p:tgtEl>
                                        <p:attrNameLst>
                                          <p:attrName>style.visibility</p:attrName>
                                        </p:attrNameLst>
                                      </p:cBhvr>
                                      <p:to>
                                        <p:strVal val="visible"/>
                                      </p:to>
                                    </p:set>
                                    <p:animEffect transition="in" filter="dissolve">
                                      <p:cBhvr>
                                        <p:cTn id="234" dur="500"/>
                                        <p:tgtEl>
                                          <p:spTgt spid="33"/>
                                        </p:tgtEl>
                                      </p:cBhvr>
                                    </p:animEffec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nodeType="clickEffect">
                                  <p:stCondLst>
                                    <p:cond delay="0"/>
                                  </p:stCondLst>
                                  <p:childTnLst>
                                    <p:set>
                                      <p:cBhvr>
                                        <p:cTn id="238" dur="1" fill="hold">
                                          <p:stCondLst>
                                            <p:cond delay="0"/>
                                          </p:stCondLst>
                                        </p:cTn>
                                        <p:tgtEl>
                                          <p:spTgt spid="154">
                                            <p:txEl>
                                              <p:pRg st="0" end="0"/>
                                            </p:txEl>
                                          </p:spTgt>
                                        </p:tgtEl>
                                        <p:attrNameLst>
                                          <p:attrName>style.visibility</p:attrName>
                                        </p:attrNameLst>
                                      </p:cBhvr>
                                      <p:to>
                                        <p:strVal val="visible"/>
                                      </p:to>
                                    </p:set>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nodeType="clickEffect">
                                  <p:stCondLst>
                                    <p:cond delay="0"/>
                                  </p:stCondLst>
                                  <p:childTnLst>
                                    <p:set>
                                      <p:cBhvr>
                                        <p:cTn id="242" dur="1" fill="hold">
                                          <p:stCondLst>
                                            <p:cond delay="0"/>
                                          </p:stCondLst>
                                        </p:cTn>
                                        <p:tgtEl>
                                          <p:spTgt spid="154">
                                            <p:txEl>
                                              <p:pRg st="1" end="1"/>
                                            </p:txEl>
                                          </p:spTgt>
                                        </p:tgtEl>
                                        <p:attrNameLst>
                                          <p:attrName>style.visibility</p:attrName>
                                        </p:attrNameLst>
                                      </p:cBhvr>
                                      <p:to>
                                        <p:strVal val="visible"/>
                                      </p:to>
                                    </p:set>
                                  </p:childTnLst>
                                </p:cTn>
                              </p:par>
                            </p:childTnLst>
                          </p:cTn>
                        </p:par>
                      </p:childTnLst>
                    </p:cTn>
                  </p:par>
                  <p:par>
                    <p:cTn id="243" fill="hold">
                      <p:stCondLst>
                        <p:cond delay="indefinite"/>
                      </p:stCondLst>
                      <p:childTnLst>
                        <p:par>
                          <p:cTn id="244" fill="hold">
                            <p:stCondLst>
                              <p:cond delay="0"/>
                            </p:stCondLst>
                            <p:childTnLst>
                              <p:par>
                                <p:cTn id="245" presetID="1" presetClass="entr" presetSubtype="0" fill="hold" nodeType="clickEffect">
                                  <p:stCondLst>
                                    <p:cond delay="0"/>
                                  </p:stCondLst>
                                  <p:childTnLst>
                                    <p:set>
                                      <p:cBhvr>
                                        <p:cTn id="246" dur="1" fill="hold">
                                          <p:stCondLst>
                                            <p:cond delay="0"/>
                                          </p:stCondLst>
                                        </p:cTn>
                                        <p:tgtEl>
                                          <p:spTgt spid="154">
                                            <p:txEl>
                                              <p:pRg st="2" end="2"/>
                                            </p:txEl>
                                          </p:spTgt>
                                        </p:tgtEl>
                                        <p:attrNameLst>
                                          <p:attrName>style.visibility</p:attrName>
                                        </p:attrNameLst>
                                      </p:cBhvr>
                                      <p:to>
                                        <p:strVal val="visible"/>
                                      </p:to>
                                    </p:set>
                                  </p:childTnLst>
                                </p:cTn>
                              </p:par>
                              <p:par>
                                <p:cTn id="247" presetID="1" presetClass="entr" presetSubtype="0" fill="hold" nodeType="withEffect">
                                  <p:stCondLst>
                                    <p:cond delay="0"/>
                                  </p:stCondLst>
                                  <p:childTnLst>
                                    <p:set>
                                      <p:cBhvr>
                                        <p:cTn id="248" dur="1" fill="hold">
                                          <p:stCondLst>
                                            <p:cond delay="0"/>
                                          </p:stCondLst>
                                        </p:cTn>
                                        <p:tgtEl>
                                          <p:spTgt spid="154">
                                            <p:txEl>
                                              <p:pRg st="3" end="3"/>
                                            </p:txEl>
                                          </p:spTgt>
                                        </p:tgtEl>
                                        <p:attrNameLst>
                                          <p:attrName>style.visibility</p:attrName>
                                        </p:attrNameLst>
                                      </p:cBhvr>
                                      <p:to>
                                        <p:strVal val="visible"/>
                                      </p:to>
                                    </p:set>
                                  </p:childTnLst>
                                </p:cTn>
                              </p:par>
                            </p:childTnLst>
                          </p:cTn>
                        </p:par>
                      </p:childTnLst>
                    </p:cTn>
                  </p:par>
                  <p:par>
                    <p:cTn id="249" fill="hold">
                      <p:stCondLst>
                        <p:cond delay="indefinite"/>
                      </p:stCondLst>
                      <p:childTnLst>
                        <p:par>
                          <p:cTn id="250" fill="hold">
                            <p:stCondLst>
                              <p:cond delay="0"/>
                            </p:stCondLst>
                            <p:childTnLst>
                              <p:par>
                                <p:cTn id="251" presetID="1" presetClass="entr" presetSubtype="0" fill="hold" nodeType="clickEffect">
                                  <p:stCondLst>
                                    <p:cond delay="0"/>
                                  </p:stCondLst>
                                  <p:childTnLst>
                                    <p:set>
                                      <p:cBhvr>
                                        <p:cTn id="252" dur="1" fill="hold">
                                          <p:stCondLst>
                                            <p:cond delay="0"/>
                                          </p:stCondLst>
                                        </p:cTn>
                                        <p:tgtEl>
                                          <p:spTgt spid="154">
                                            <p:txEl>
                                              <p:pRg st="4" end="4"/>
                                            </p:txEl>
                                          </p:spTgt>
                                        </p:tgtEl>
                                        <p:attrNameLst>
                                          <p:attrName>style.visibility</p:attrName>
                                        </p:attrNameLst>
                                      </p:cBhvr>
                                      <p:to>
                                        <p:strVal val="visible"/>
                                      </p:to>
                                    </p:set>
                                  </p:childTnLst>
                                </p:cTn>
                              </p:par>
                            </p:childTnLst>
                          </p:cTn>
                        </p:par>
                      </p:childTnLst>
                    </p:cTn>
                  </p:par>
                  <p:par>
                    <p:cTn id="253" fill="hold">
                      <p:stCondLst>
                        <p:cond delay="indefinite"/>
                      </p:stCondLst>
                      <p:childTnLst>
                        <p:par>
                          <p:cTn id="254" fill="hold">
                            <p:stCondLst>
                              <p:cond delay="0"/>
                            </p:stCondLst>
                            <p:childTnLst>
                              <p:par>
                                <p:cTn id="255" presetID="9" presetClass="entr" presetSubtype="0" fill="hold" grpId="0" nodeType="clickEffect">
                                  <p:stCondLst>
                                    <p:cond delay="0"/>
                                  </p:stCondLst>
                                  <p:childTnLst>
                                    <p:set>
                                      <p:cBhvr>
                                        <p:cTn id="256" dur="1" fill="hold">
                                          <p:stCondLst>
                                            <p:cond delay="0"/>
                                          </p:stCondLst>
                                        </p:cTn>
                                        <p:tgtEl>
                                          <p:spTgt spid="155"/>
                                        </p:tgtEl>
                                        <p:attrNameLst>
                                          <p:attrName>style.visibility</p:attrName>
                                        </p:attrNameLst>
                                      </p:cBhvr>
                                      <p:to>
                                        <p:strVal val="visible"/>
                                      </p:to>
                                    </p:set>
                                    <p:animEffect transition="in" filter="dissolve">
                                      <p:cBhvr>
                                        <p:cTn id="257" dur="500"/>
                                        <p:tgtEl>
                                          <p:spTgt spid="155"/>
                                        </p:tgtEl>
                                      </p:cBhvr>
                                    </p:animEffect>
                                  </p:childTnLst>
                                </p:cTn>
                              </p:par>
                              <p:par>
                                <p:cTn id="258" presetID="9" presetClass="entr" presetSubtype="0" fill="hold" grpId="0" nodeType="withEffect">
                                  <p:stCondLst>
                                    <p:cond delay="0"/>
                                  </p:stCondLst>
                                  <p:childTnLst>
                                    <p:set>
                                      <p:cBhvr>
                                        <p:cTn id="259" dur="1" fill="hold">
                                          <p:stCondLst>
                                            <p:cond delay="0"/>
                                          </p:stCondLst>
                                        </p:cTn>
                                        <p:tgtEl>
                                          <p:spTgt spid="156"/>
                                        </p:tgtEl>
                                        <p:attrNameLst>
                                          <p:attrName>style.visibility</p:attrName>
                                        </p:attrNameLst>
                                      </p:cBhvr>
                                      <p:to>
                                        <p:strVal val="visible"/>
                                      </p:to>
                                    </p:set>
                                    <p:animEffect transition="in" filter="dissolve">
                                      <p:cBhvr>
                                        <p:cTn id="260" dur="500"/>
                                        <p:tgtEl>
                                          <p:spTgt spid="156"/>
                                        </p:tgtEl>
                                      </p:cBhvr>
                                    </p:animEffect>
                                  </p:childTnLst>
                                </p:cTn>
                              </p:par>
                            </p:childTnLst>
                          </p:cTn>
                        </p:par>
                        <p:par>
                          <p:cTn id="261" fill="hold">
                            <p:stCondLst>
                              <p:cond delay="500"/>
                            </p:stCondLst>
                            <p:childTnLst>
                              <p:par>
                                <p:cTn id="262" presetID="22" presetClass="entr" presetSubtype="8" fill="hold" grpId="0" nodeType="afterEffect">
                                  <p:stCondLst>
                                    <p:cond delay="0"/>
                                  </p:stCondLst>
                                  <p:childTnLst>
                                    <p:set>
                                      <p:cBhvr>
                                        <p:cTn id="263" dur="1" fill="hold">
                                          <p:stCondLst>
                                            <p:cond delay="0"/>
                                          </p:stCondLst>
                                        </p:cTn>
                                        <p:tgtEl>
                                          <p:spTgt spid="158"/>
                                        </p:tgtEl>
                                        <p:attrNameLst>
                                          <p:attrName>style.visibility</p:attrName>
                                        </p:attrNameLst>
                                      </p:cBhvr>
                                      <p:to>
                                        <p:strVal val="visible"/>
                                      </p:to>
                                    </p:set>
                                    <p:animEffect transition="in" filter="wipe(left)">
                                      <p:cBhvr>
                                        <p:cTn id="264" dur="500"/>
                                        <p:tgtEl>
                                          <p:spTgt spid="158"/>
                                        </p:tgtEl>
                                      </p:cBhvr>
                                    </p:animEffect>
                                  </p:childTnLst>
                                </p:cTn>
                              </p:par>
                            </p:childTnLst>
                          </p:cTn>
                        </p:par>
                        <p:par>
                          <p:cTn id="265" fill="hold">
                            <p:stCondLst>
                              <p:cond delay="1000"/>
                            </p:stCondLst>
                            <p:childTnLst>
                              <p:par>
                                <p:cTn id="266" presetID="9" presetClass="entr" presetSubtype="0" fill="hold" grpId="0" nodeType="afterEffect">
                                  <p:stCondLst>
                                    <p:cond delay="0"/>
                                  </p:stCondLst>
                                  <p:childTnLst>
                                    <p:set>
                                      <p:cBhvr>
                                        <p:cTn id="267" dur="1" fill="hold">
                                          <p:stCondLst>
                                            <p:cond delay="0"/>
                                          </p:stCondLst>
                                        </p:cTn>
                                        <p:tgtEl>
                                          <p:spTgt spid="157"/>
                                        </p:tgtEl>
                                        <p:attrNameLst>
                                          <p:attrName>style.visibility</p:attrName>
                                        </p:attrNameLst>
                                      </p:cBhvr>
                                      <p:to>
                                        <p:strVal val="visible"/>
                                      </p:to>
                                    </p:set>
                                    <p:animEffect transition="in" filter="dissolve">
                                      <p:cBhvr>
                                        <p:cTn id="268" dur="500"/>
                                        <p:tgtEl>
                                          <p:spTgt spid="157"/>
                                        </p:tgtEl>
                                      </p:cBhvr>
                                    </p:animEffect>
                                  </p:childTnLst>
                                </p:cTn>
                              </p:par>
                            </p:childTnLst>
                          </p:cTn>
                        </p:par>
                        <p:par>
                          <p:cTn id="269" fill="hold">
                            <p:stCondLst>
                              <p:cond delay="1500"/>
                            </p:stCondLst>
                            <p:childTnLst>
                              <p:par>
                                <p:cTn id="270" presetID="22" presetClass="entr" presetSubtype="2" fill="hold" grpId="0" nodeType="afterEffect">
                                  <p:stCondLst>
                                    <p:cond delay="0"/>
                                  </p:stCondLst>
                                  <p:childTnLst>
                                    <p:set>
                                      <p:cBhvr>
                                        <p:cTn id="271" dur="1" fill="hold">
                                          <p:stCondLst>
                                            <p:cond delay="0"/>
                                          </p:stCondLst>
                                        </p:cTn>
                                        <p:tgtEl>
                                          <p:spTgt spid="159"/>
                                        </p:tgtEl>
                                        <p:attrNameLst>
                                          <p:attrName>style.visibility</p:attrName>
                                        </p:attrNameLst>
                                      </p:cBhvr>
                                      <p:to>
                                        <p:strVal val="visible"/>
                                      </p:to>
                                    </p:set>
                                    <p:animEffect transition="in" filter="wipe(right)">
                                      <p:cBhvr>
                                        <p:cTn id="272" dur="5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6" grpId="0" animBg="1"/>
      <p:bldP spid="36" grpId="1" animBg="1"/>
      <p:bldP spid="39" grpId="0"/>
      <p:bldP spid="40" grpId="0" animBg="1"/>
      <p:bldP spid="47" grpId="0" animBg="1"/>
      <p:bldP spid="48" grpId="0"/>
      <p:bldP spid="62" grpId="0"/>
      <p:bldP spid="66" grpId="0" animBg="1"/>
      <p:bldP spid="67" grpId="0"/>
      <p:bldP spid="77" grpId="0" animBg="1"/>
      <p:bldP spid="79" grpId="0"/>
      <p:bldP spid="89" grpId="0"/>
      <p:bldP spid="92" grpId="0" animBg="1"/>
      <p:bldP spid="93" grpId="0"/>
      <p:bldP spid="111" grpId="0" animBg="1"/>
      <p:bldP spid="136" grpId="0" animBg="1"/>
      <p:bldP spid="137" grpId="0" animBg="1"/>
      <p:bldP spid="144" grpId="0"/>
      <p:bldP spid="155" grpId="0" animBg="1"/>
      <p:bldP spid="156" grpId="0" animBg="1"/>
      <p:bldP spid="157" grpId="0"/>
      <p:bldP spid="158" grpId="0" animBg="1"/>
      <p:bldP spid="159" grpId="0" animBg="1"/>
    </p:bldLst>
  </p:timing>
</p:sld>
</file>

<file path=ppt/theme/theme1.xml><?xml version="1.0" encoding="utf-8"?>
<a:theme xmlns:a="http://schemas.openxmlformats.org/drawingml/2006/main" name="gatorEng">
  <a:themeElements>
    <a:clrScheme name="PPT-whi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white-2">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PPT-whit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whit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whit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whit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whit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whit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white-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whit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whit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whit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whit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whit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12314</TotalTime>
  <Words>3285</Words>
  <Application>Microsoft Macintosh PowerPoint</Application>
  <PresentationFormat>On-screen Show (4:3)</PresentationFormat>
  <Paragraphs>896</Paragraphs>
  <Slides>33</Slides>
  <Notes>10</Notes>
  <HiddenSlides>14</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gatorEng</vt:lpstr>
      <vt:lpstr>PowerPoint Presentation</vt:lpstr>
      <vt:lpstr>Introduction</vt:lpstr>
      <vt:lpstr>Introduction</vt:lpstr>
      <vt:lpstr>Configurable Cache Architecture</vt:lpstr>
      <vt:lpstr>Runtime Cache Tuning</vt:lpstr>
      <vt:lpstr>Runtime Tuning Challenges</vt:lpstr>
      <vt:lpstr>Previous Tuning Heuristics</vt:lpstr>
      <vt:lpstr>Previous Tuning Heuristics</vt:lpstr>
      <vt:lpstr>Level One and Level Two Dependencies</vt:lpstr>
      <vt:lpstr>The Two Level Cache Tuner (TCaT)</vt:lpstr>
      <vt:lpstr>The Two Level Cache Tuner (TCaT)</vt:lpstr>
      <vt:lpstr>Alternating Cache Exploration with Additive Way Tuning (ACE-AWT)</vt:lpstr>
      <vt:lpstr>Motivation</vt:lpstr>
      <vt:lpstr>Multi-core Challenges</vt:lpstr>
      <vt:lpstr>Multi-core Challenges</vt:lpstr>
      <vt:lpstr>Multi-core Challenges</vt:lpstr>
      <vt:lpstr>Multi-core Challenges</vt:lpstr>
      <vt:lpstr>Contribution </vt:lpstr>
      <vt:lpstr>CPACT Heuristic and Results</vt:lpstr>
      <vt:lpstr>Experimental Setup</vt:lpstr>
      <vt:lpstr>Dual-core Optimal Energy Savings</vt:lpstr>
      <vt:lpstr>CPACT</vt:lpstr>
      <vt:lpstr>CPACT- Initial Impact Ordered Tuning</vt:lpstr>
      <vt:lpstr>PowerPoint Presentation</vt:lpstr>
      <vt:lpstr>PowerPoint Presentation</vt:lpstr>
      <vt:lpstr>PowerPoint Presentation</vt:lpstr>
      <vt:lpstr>PowerPoint Presentation</vt:lpstr>
      <vt:lpstr>Energy Savings - CPACT</vt:lpstr>
      <vt:lpstr>Performance - CPACT</vt:lpstr>
      <vt:lpstr>Application Analysis </vt:lpstr>
      <vt:lpstr>Application Classification </vt:lpstr>
      <vt:lpstr>Conclusions</vt:lpstr>
      <vt:lpstr>Questions?</vt:lpstr>
    </vt:vector>
  </TitlesOfParts>
  <Company>Ann Gordon-Ross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Gordon-Ross</dc:creator>
  <cp:lastModifiedBy>Ann Gordon-Ross</cp:lastModifiedBy>
  <cp:revision>1423</cp:revision>
  <dcterms:created xsi:type="dcterms:W3CDTF">2011-01-26T00:08:34Z</dcterms:created>
  <dcterms:modified xsi:type="dcterms:W3CDTF">2011-10-12T14:05:02Z</dcterms:modified>
</cp:coreProperties>
</file>