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87" r:id="rId1"/>
  </p:sldMasterIdLst>
  <p:notesMasterIdLst>
    <p:notesMasterId r:id="rId8"/>
  </p:notesMasterIdLst>
  <p:handoutMasterIdLst>
    <p:handoutMasterId r:id="rId9"/>
  </p:handoutMasterIdLst>
  <p:sldIdLst>
    <p:sldId id="256" r:id="rId2"/>
    <p:sldId id="281" r:id="rId3"/>
    <p:sldId id="347" r:id="rId4"/>
    <p:sldId id="348" r:id="rId5"/>
    <p:sldId id="349" r:id="rId6"/>
    <p:sldId id="346" r:id="rId7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sha" initials="m" lastIdx="0" clrIdx="0"/>
  <p:cmAuthor id="1" name="Ann Gordon-Ross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E4A8"/>
    <a:srgbClr val="FF5050"/>
    <a:srgbClr val="0066FF"/>
    <a:srgbClr val="D5E467"/>
    <a:srgbClr val="00FCF6"/>
    <a:srgbClr val="FF6600"/>
    <a:srgbClr val="CC66FF"/>
    <a:srgbClr val="FFFF66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54" autoAdjust="0"/>
    <p:restoredTop sz="94676" autoAdjust="0"/>
  </p:normalViewPr>
  <p:slideViewPr>
    <p:cSldViewPr snapToGrid="0">
      <p:cViewPr>
        <p:scale>
          <a:sx n="80" d="100"/>
          <a:sy n="80" d="100"/>
        </p:scale>
        <p:origin x="-534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748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siron\Dropbox\Research\PHASE%20DISTANCE\Results\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Graphs!$D$1</c:f>
              <c:strCache>
                <c:ptCount val="1"/>
                <c:pt idx="0">
                  <c:v>Optimal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Graphs!$B$2:$B$18</c:f>
              <c:strCache>
                <c:ptCount val="17"/>
                <c:pt idx="0">
                  <c:v>rotate-16x4Ms32w8</c:v>
                </c:pt>
                <c:pt idx="1">
                  <c:v>rotate-16x4Ms4w8</c:v>
                </c:pt>
                <c:pt idx="2">
                  <c:v>64M-rotatew2</c:v>
                </c:pt>
                <c:pt idx="3">
                  <c:v>rotate-4Ms4w1</c:v>
                </c:pt>
                <c:pt idx="4">
                  <c:v>rotate-520k-270deg</c:v>
                </c:pt>
                <c:pt idx="5">
                  <c:v>rotate-color-4M-90degw1</c:v>
                </c:pt>
                <c:pt idx="6">
                  <c:v>4M-check</c:v>
                </c:pt>
                <c:pt idx="7">
                  <c:v>4M-reassembly</c:v>
                </c:pt>
                <c:pt idx="8">
                  <c:v>4M-tcp-mixed</c:v>
                </c:pt>
                <c:pt idx="9">
                  <c:v>ippktcheck-8x4M-4Worker</c:v>
                </c:pt>
                <c:pt idx="10">
                  <c:v>ipres-6M4worker</c:v>
                </c:pt>
                <c:pt idx="11">
                  <c:v>md5-128M4worker</c:v>
                </c:pt>
                <c:pt idx="12">
                  <c:v>md5-32M4worker</c:v>
                </c:pt>
                <c:pt idx="13">
                  <c:v>md5-4M</c:v>
                </c:pt>
                <c:pt idx="14">
                  <c:v>empty-wld</c:v>
                </c:pt>
                <c:pt idx="15">
                  <c:v>huffde-all</c:v>
                </c:pt>
                <c:pt idx="16">
                  <c:v>Average</c:v>
                </c:pt>
              </c:strCache>
            </c:strRef>
          </c:cat>
          <c:val>
            <c:numRef>
              <c:f>Graphs!$D$2:$D$18</c:f>
              <c:numCache>
                <c:formatCode>General</c:formatCode>
                <c:ptCount val="17"/>
                <c:pt idx="0">
                  <c:v>0.74413935124760466</c:v>
                </c:pt>
                <c:pt idx="1">
                  <c:v>0.64173809541098326</c:v>
                </c:pt>
                <c:pt idx="2">
                  <c:v>0.52653185613305931</c:v>
                </c:pt>
                <c:pt idx="3">
                  <c:v>0.73571173063413153</c:v>
                </c:pt>
                <c:pt idx="4">
                  <c:v>0.60808623022409292</c:v>
                </c:pt>
                <c:pt idx="5">
                  <c:v>0.7310818810878198</c:v>
                </c:pt>
                <c:pt idx="6">
                  <c:v>0.79807832569227843</c:v>
                </c:pt>
                <c:pt idx="7">
                  <c:v>0.75466780499770747</c:v>
                </c:pt>
                <c:pt idx="8">
                  <c:v>0.75860491651254891</c:v>
                </c:pt>
                <c:pt idx="9">
                  <c:v>0.79374116271834316</c:v>
                </c:pt>
                <c:pt idx="10">
                  <c:v>0.73587199290238658</c:v>
                </c:pt>
                <c:pt idx="11">
                  <c:v>0.71347407527395934</c:v>
                </c:pt>
                <c:pt idx="12">
                  <c:v>0.71957688553254351</c:v>
                </c:pt>
                <c:pt idx="13">
                  <c:v>0.67005144969078323</c:v>
                </c:pt>
                <c:pt idx="14">
                  <c:v>0.72858431302553639</c:v>
                </c:pt>
                <c:pt idx="15">
                  <c:v>0.73301981172778707</c:v>
                </c:pt>
                <c:pt idx="16">
                  <c:v>0.71205999267572284</c:v>
                </c:pt>
              </c:numCache>
            </c:numRef>
          </c:val>
        </c:ser>
        <c:ser>
          <c:idx val="0"/>
          <c:order val="1"/>
          <c:tx>
            <c:strRef>
              <c:f>Graphs!$K$1</c:f>
              <c:strCache>
                <c:ptCount val="1"/>
                <c:pt idx="0">
                  <c:v>PDM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Graphs!$B$2:$B$18</c:f>
              <c:strCache>
                <c:ptCount val="17"/>
                <c:pt idx="0">
                  <c:v>rotate-16x4Ms32w8</c:v>
                </c:pt>
                <c:pt idx="1">
                  <c:v>rotate-16x4Ms4w8</c:v>
                </c:pt>
                <c:pt idx="2">
                  <c:v>64M-rotatew2</c:v>
                </c:pt>
                <c:pt idx="3">
                  <c:v>rotate-4Ms4w1</c:v>
                </c:pt>
                <c:pt idx="4">
                  <c:v>rotate-520k-270deg</c:v>
                </c:pt>
                <c:pt idx="5">
                  <c:v>rotate-color-4M-90degw1</c:v>
                </c:pt>
                <c:pt idx="6">
                  <c:v>4M-check</c:v>
                </c:pt>
                <c:pt idx="7">
                  <c:v>4M-reassembly</c:v>
                </c:pt>
                <c:pt idx="8">
                  <c:v>4M-tcp-mixed</c:v>
                </c:pt>
                <c:pt idx="9">
                  <c:v>ippktcheck-8x4M-4Worker</c:v>
                </c:pt>
                <c:pt idx="10">
                  <c:v>ipres-6M4worker</c:v>
                </c:pt>
                <c:pt idx="11">
                  <c:v>md5-128M4worker</c:v>
                </c:pt>
                <c:pt idx="12">
                  <c:v>md5-32M4worker</c:v>
                </c:pt>
                <c:pt idx="13">
                  <c:v>md5-4M</c:v>
                </c:pt>
                <c:pt idx="14">
                  <c:v>empty-wld</c:v>
                </c:pt>
                <c:pt idx="15">
                  <c:v>huffde-all</c:v>
                </c:pt>
                <c:pt idx="16">
                  <c:v>Average</c:v>
                </c:pt>
              </c:strCache>
            </c:strRef>
          </c:cat>
          <c:val>
            <c:numRef>
              <c:f>Graphs!$K$2:$K$18</c:f>
              <c:numCache>
                <c:formatCode>General</c:formatCode>
                <c:ptCount val="17"/>
                <c:pt idx="0">
                  <c:v>0.74413935124760466</c:v>
                </c:pt>
                <c:pt idx="1">
                  <c:v>0.64173809541098326</c:v>
                </c:pt>
                <c:pt idx="2">
                  <c:v>0.52653185613305931</c:v>
                </c:pt>
                <c:pt idx="3">
                  <c:v>0.73571173063413153</c:v>
                </c:pt>
                <c:pt idx="4">
                  <c:v>0.60886084260399309</c:v>
                </c:pt>
                <c:pt idx="5">
                  <c:v>0.79823945781119043</c:v>
                </c:pt>
                <c:pt idx="6">
                  <c:v>0.81530917366781308</c:v>
                </c:pt>
                <c:pt idx="7">
                  <c:v>0.75466780499770747</c:v>
                </c:pt>
                <c:pt idx="8">
                  <c:v>0.84399379156106591</c:v>
                </c:pt>
                <c:pt idx="9">
                  <c:v>0.84319628048708939</c:v>
                </c:pt>
                <c:pt idx="10">
                  <c:v>0.73587199290238658</c:v>
                </c:pt>
                <c:pt idx="11">
                  <c:v>0.72183576936630256</c:v>
                </c:pt>
                <c:pt idx="12">
                  <c:v>0.79286239782017354</c:v>
                </c:pt>
                <c:pt idx="13">
                  <c:v>0.72527189920813961</c:v>
                </c:pt>
                <c:pt idx="14">
                  <c:v>0.77465051506085947</c:v>
                </c:pt>
                <c:pt idx="15">
                  <c:v>0.80923633682528839</c:v>
                </c:pt>
                <c:pt idx="16">
                  <c:v>0.74200733098361171</c:v>
                </c:pt>
              </c:numCache>
            </c:numRef>
          </c:val>
        </c:ser>
        <c:ser>
          <c:idx val="2"/>
          <c:order val="2"/>
          <c:tx>
            <c:strRef>
              <c:f>Graphs!$E$1</c:f>
              <c:strCache>
                <c:ptCount val="1"/>
                <c:pt idx="0">
                  <c:v>DynaPDM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Graphs!$B$2:$B$18</c:f>
              <c:strCache>
                <c:ptCount val="17"/>
                <c:pt idx="0">
                  <c:v>rotate-16x4Ms32w8</c:v>
                </c:pt>
                <c:pt idx="1">
                  <c:v>rotate-16x4Ms4w8</c:v>
                </c:pt>
                <c:pt idx="2">
                  <c:v>64M-rotatew2</c:v>
                </c:pt>
                <c:pt idx="3">
                  <c:v>rotate-4Ms4w1</c:v>
                </c:pt>
                <c:pt idx="4">
                  <c:v>rotate-520k-270deg</c:v>
                </c:pt>
                <c:pt idx="5">
                  <c:v>rotate-color-4M-90degw1</c:v>
                </c:pt>
                <c:pt idx="6">
                  <c:v>4M-check</c:v>
                </c:pt>
                <c:pt idx="7">
                  <c:v>4M-reassembly</c:v>
                </c:pt>
                <c:pt idx="8">
                  <c:v>4M-tcp-mixed</c:v>
                </c:pt>
                <c:pt idx="9">
                  <c:v>ippktcheck-8x4M-4Worker</c:v>
                </c:pt>
                <c:pt idx="10">
                  <c:v>ipres-6M4worker</c:v>
                </c:pt>
                <c:pt idx="11">
                  <c:v>md5-128M4worker</c:v>
                </c:pt>
                <c:pt idx="12">
                  <c:v>md5-32M4worker</c:v>
                </c:pt>
                <c:pt idx="13">
                  <c:v>md5-4M</c:v>
                </c:pt>
                <c:pt idx="14">
                  <c:v>empty-wld</c:v>
                </c:pt>
                <c:pt idx="15">
                  <c:v>huffde-all</c:v>
                </c:pt>
                <c:pt idx="16">
                  <c:v>Average</c:v>
                </c:pt>
              </c:strCache>
            </c:strRef>
          </c:cat>
          <c:val>
            <c:numRef>
              <c:f>Graphs!$E$2:$E$18</c:f>
              <c:numCache>
                <c:formatCode>General</c:formatCode>
                <c:ptCount val="17"/>
                <c:pt idx="0">
                  <c:v>0.74413935124760466</c:v>
                </c:pt>
                <c:pt idx="1">
                  <c:v>0.64956437837522674</c:v>
                </c:pt>
                <c:pt idx="2">
                  <c:v>0.52653185613305931</c:v>
                </c:pt>
                <c:pt idx="3">
                  <c:v>0.75050998678366121</c:v>
                </c:pt>
                <c:pt idx="4">
                  <c:v>0.60886084260399309</c:v>
                </c:pt>
                <c:pt idx="5">
                  <c:v>0.7310818810878198</c:v>
                </c:pt>
                <c:pt idx="6">
                  <c:v>0.79807832569227843</c:v>
                </c:pt>
                <c:pt idx="7">
                  <c:v>0.75466780499770747</c:v>
                </c:pt>
                <c:pt idx="8">
                  <c:v>0.76150788124628221</c:v>
                </c:pt>
                <c:pt idx="9">
                  <c:v>0.79374116271834316</c:v>
                </c:pt>
                <c:pt idx="10">
                  <c:v>0.73587199290238658</c:v>
                </c:pt>
                <c:pt idx="11">
                  <c:v>0.72183576936630256</c:v>
                </c:pt>
                <c:pt idx="12">
                  <c:v>0.71957688553254351</c:v>
                </c:pt>
                <c:pt idx="13">
                  <c:v>0.68793766388007305</c:v>
                </c:pt>
                <c:pt idx="14">
                  <c:v>0.72858431302553639</c:v>
                </c:pt>
                <c:pt idx="15">
                  <c:v>0.75266669917742535</c:v>
                </c:pt>
                <c:pt idx="16">
                  <c:v>0.71657229967314007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3714304"/>
        <c:axId val="57307136"/>
      </c:barChart>
      <c:catAx>
        <c:axId val="737143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2940000"/>
          <a:lstStyle/>
          <a:p>
            <a:pPr>
              <a:defRPr sz="1000"/>
            </a:pPr>
            <a:endParaRPr lang="en-US"/>
          </a:p>
        </c:txPr>
        <c:crossAx val="57307136"/>
        <c:crosses val="autoZero"/>
        <c:auto val="1"/>
        <c:lblAlgn val="ctr"/>
        <c:lblOffset val="100"/>
        <c:noMultiLvlLbl val="0"/>
      </c:catAx>
      <c:valAx>
        <c:axId val="57307136"/>
        <c:scaling>
          <c:orientation val="minMax"/>
          <c:max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000" b="0"/>
                </a:pPr>
                <a:r>
                  <a:rPr lang="en-US" sz="1000" b="0"/>
                  <a:t>EDP</a:t>
                </a:r>
                <a:r>
                  <a:rPr lang="en-US" sz="1000" b="0" baseline="0"/>
                  <a:t> normalized to the base </a:t>
                </a:r>
              </a:p>
              <a:p>
                <a:pPr>
                  <a:defRPr sz="1000" b="0"/>
                </a:pPr>
                <a:r>
                  <a:rPr lang="en-US" sz="1000" b="0" baseline="0"/>
                  <a:t>cache configuration</a:t>
                </a:r>
                <a:endParaRPr lang="en-US" sz="1000" b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7371430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0002948031496063"/>
          <c:y val="8.885634528002341E-2"/>
          <c:w val="0.41058635491337531"/>
          <c:h val="0.13357649968416691"/>
        </c:manualLayout>
      </c:layout>
      <c:overlay val="0"/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gap"/>
    <c:showDLblsOverMax val="0"/>
  </c:chart>
  <c:spPr>
    <a:ln w="0"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E32DC-40EA-47E5-A027-6C0E05BE4AD2}" type="datetimeFigureOut">
              <a:rPr lang="en-US" smtClean="0"/>
              <a:t>9/28/2013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3759B1-F44F-4889-953B-B4E3B0DED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204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232FBF1-87A7-4C1F-95CF-22277E1CE4FA}" type="datetimeFigureOut">
              <a:rPr lang="en-US"/>
              <a:pPr>
                <a:defRPr/>
              </a:pPr>
              <a:t>9/28/2013</a:t>
            </a:fld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3EAE338-67A3-45A7-A4B9-1DBD086A03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26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616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latin typeface="+mn-lt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3ECAB0-B4AC-4210-BE3A-77B157AC1065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CD4C4-7046-4331-AA37-9114E8DD33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1B6F8-B13C-4E4F-9878-FA7DF0D1C8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8EF41-3118-4E54-914F-56B8AF4F77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57175"/>
            <a:ext cx="7772400" cy="1143000"/>
          </a:xfrm>
        </p:spPr>
        <p:txBody>
          <a:bodyPr/>
          <a:lstStyle>
            <a:lvl1pPr>
              <a:defRPr>
                <a:latin typeface="+mn-lt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9225"/>
            <a:ext cx="7772400" cy="4114800"/>
          </a:xfrm>
        </p:spPr>
        <p:txBody>
          <a:bodyPr/>
          <a:lstStyle>
            <a:lvl1pPr>
              <a:defRPr sz="2000">
                <a:solidFill>
                  <a:srgbClr val="009999"/>
                </a:solidFill>
                <a:latin typeface="+mn-lt"/>
                <a:cs typeface="Arial" pitchFamily="34" charset="0"/>
              </a:defRPr>
            </a:lvl1pPr>
            <a:lvl2pPr>
              <a:defRPr sz="1800">
                <a:latin typeface="+mn-lt"/>
                <a:cs typeface="Arial" pitchFamily="34" charset="0"/>
              </a:defRPr>
            </a:lvl2pPr>
            <a:lvl3pPr>
              <a:defRPr sz="1800">
                <a:latin typeface="+mn-lt"/>
                <a:cs typeface="Arial" pitchFamily="34" charset="0"/>
              </a:defRPr>
            </a:lvl3pPr>
            <a:lvl4pPr>
              <a:defRPr sz="1800">
                <a:latin typeface="+mn-lt"/>
                <a:cs typeface="Arial" pitchFamily="34" charset="0"/>
              </a:defRPr>
            </a:lvl4pPr>
            <a:lvl5pPr>
              <a:defRPr sz="1800"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+mn-lt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AD5AF-7CB5-4CD4-A719-F51A283208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CD639-039E-41F9-B932-EBE623C2FBA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06C87-387A-4AA9-91BA-B26D048352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14C85-D64B-497F-9A0F-DE31414A56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16F7E-E9DC-41A6-ADF9-82C3290AB2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B1BCF-6D3A-43DC-AA43-6A19680266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2596C-D93F-40CD-810E-31BF3347BF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latin typeface="Time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"/>
              </a:defRPr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  <p:sldLayoutId id="2147483706" r:id="rId1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61968" y="130210"/>
            <a:ext cx="8991600" cy="169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600" dirty="0" smtClean="0">
                <a:solidFill>
                  <a:schemeClr val="accent2"/>
                </a:solidFill>
              </a:rPr>
              <a:t>Exploiting Dynamic Phase Distance Mapping for Phase-based Tuning of Embedded Systems</a:t>
            </a:r>
          </a:p>
        </p:txBody>
      </p:sp>
      <p:sp>
        <p:nvSpPr>
          <p:cNvPr id="7173" name="Text Box 9"/>
          <p:cNvSpPr txBox="1">
            <a:spLocks noChangeArrowheads="1"/>
          </p:cNvSpPr>
          <p:nvPr/>
        </p:nvSpPr>
        <p:spPr bwMode="auto">
          <a:xfrm>
            <a:off x="273050" y="5092700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endParaRPr lang="en-US" sz="1600">
              <a:latin typeface="Tahoma" pitchFamily="16" charset="0"/>
            </a:endParaRPr>
          </a:p>
        </p:txBody>
      </p:sp>
      <p:sp>
        <p:nvSpPr>
          <p:cNvPr id="7174" name="Text Box 10"/>
          <p:cNvSpPr txBox="1">
            <a:spLocks noChangeArrowheads="1"/>
          </p:cNvSpPr>
          <p:nvPr/>
        </p:nvSpPr>
        <p:spPr bwMode="auto">
          <a:xfrm>
            <a:off x="1600200" y="4111492"/>
            <a:ext cx="5029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/>
            <a:r>
              <a:rPr lang="en-US" sz="1600" baseline="30000" dirty="0">
                <a:latin typeface="Tahoma" pitchFamily="16" charset="0"/>
              </a:rPr>
              <a:t>+ </a:t>
            </a:r>
            <a:r>
              <a:rPr lang="en-US" sz="1600" dirty="0">
                <a:latin typeface="Tahoma" pitchFamily="16" charset="0"/>
              </a:rPr>
              <a:t>Also Affiliated with NSF Center for High-Performance Reconfigurable Computing </a:t>
            </a:r>
          </a:p>
        </p:txBody>
      </p:sp>
      <p:pic>
        <p:nvPicPr>
          <p:cNvPr id="717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4111492"/>
            <a:ext cx="21812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69325" y="6051098"/>
            <a:ext cx="4092284" cy="52322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med" len="lg"/>
          </a:ln>
          <a:effectLst/>
        </p:spPr>
        <p:txBody>
          <a:bodyPr wrap="square">
            <a:spAutoFit/>
          </a:bodyPr>
          <a:lstStyle/>
          <a:p>
            <a:r>
              <a:rPr lang="en-US" sz="1400" i="1" dirty="0" smtClean="0">
                <a:latin typeface="Times New Roman" pitchFamily="48" charset="0"/>
              </a:rPr>
              <a:t>This work was supported by National Science Foundation (NSF) grant CNS-0953447 </a:t>
            </a:r>
            <a:endParaRPr lang="en-US" sz="1400" i="1" dirty="0">
              <a:latin typeface="Times New Roman" pitchFamily="48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679938" y="2286001"/>
            <a:ext cx="7737231" cy="1419224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lIns="0" tIns="0" rIns="0" bIns="0"/>
          <a:lstStyle/>
          <a:p>
            <a:pPr>
              <a:spcAft>
                <a:spcPts val="400"/>
              </a:spcAft>
            </a:pPr>
            <a:r>
              <a:rPr lang="en-US" sz="1800" dirty="0" smtClean="0">
                <a:ea typeface="ＭＳ Ｐゴシック" pitchFamily="16" charset="-128"/>
              </a:rPr>
              <a:t>Tosiron Adegbija and Ann Gordon-Ross</a:t>
            </a:r>
            <a:r>
              <a:rPr lang="en-US" sz="1800" baseline="30000" dirty="0" smtClean="0">
                <a:ea typeface="ＭＳ Ｐゴシック" pitchFamily="16" charset="-128"/>
              </a:rPr>
              <a:t>+</a:t>
            </a:r>
            <a:endParaRPr lang="en-US" sz="1800" baseline="30000" dirty="0">
              <a:ea typeface="ＭＳ Ｐゴシック" pitchFamily="16" charset="-128"/>
            </a:endParaRPr>
          </a:p>
          <a:p>
            <a:pPr>
              <a:spcAft>
                <a:spcPts val="0"/>
              </a:spcAft>
            </a:pPr>
            <a:r>
              <a:rPr lang="en-US" sz="1800" dirty="0">
                <a:ea typeface="ＭＳ Ｐゴシック" pitchFamily="16" charset="-128"/>
              </a:rPr>
              <a:t/>
            </a:r>
            <a:br>
              <a:rPr lang="en-US" sz="1800" dirty="0">
                <a:ea typeface="ＭＳ Ｐゴシック" pitchFamily="16" charset="-128"/>
              </a:rPr>
            </a:br>
            <a:r>
              <a:rPr lang="en-US" sz="1600" i="1" dirty="0" smtClean="0">
                <a:latin typeface="Helvetica" pitchFamily="16" charset="0"/>
                <a:ea typeface="ＭＳ Ｐゴシック" pitchFamily="16" charset="-128"/>
              </a:rPr>
              <a:t>Department </a:t>
            </a:r>
            <a:r>
              <a:rPr lang="en-US" sz="1600" i="1" dirty="0">
                <a:latin typeface="Helvetica" pitchFamily="16" charset="0"/>
                <a:ea typeface="ＭＳ Ｐゴシック" pitchFamily="16" charset="-128"/>
              </a:rPr>
              <a:t>of Electrical and Computer </a:t>
            </a:r>
            <a:r>
              <a:rPr lang="en-US" sz="1600" i="1" dirty="0" smtClean="0">
                <a:latin typeface="Helvetica" pitchFamily="16" charset="0"/>
                <a:ea typeface="ＭＳ Ｐゴシック" pitchFamily="16" charset="-128"/>
              </a:rPr>
              <a:t>Engineering</a:t>
            </a:r>
          </a:p>
          <a:p>
            <a:pPr>
              <a:spcAft>
                <a:spcPts val="0"/>
              </a:spcAft>
            </a:pPr>
            <a:r>
              <a:rPr lang="en-US" sz="1600" i="1" dirty="0">
                <a:ea typeface="ＭＳ Ｐゴシック" pitchFamily="16" charset="-128"/>
              </a:rPr>
              <a:t>University of </a:t>
            </a:r>
            <a:r>
              <a:rPr lang="en-US" sz="1600" i="1" dirty="0" smtClean="0">
                <a:ea typeface="ＭＳ Ｐゴシック" pitchFamily="16" charset="-128"/>
              </a:rPr>
              <a:t>Florida, Gainesville, Florida, USA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945" y="231112"/>
            <a:ext cx="7772400" cy="915516"/>
          </a:xfrm>
        </p:spPr>
        <p:txBody>
          <a:bodyPr/>
          <a:lstStyle/>
          <a:p>
            <a:r>
              <a:rPr lang="en-US" sz="4000" dirty="0" smtClean="0">
                <a:cs typeface="Arial" pitchFamily="34" charset="0"/>
              </a:rPr>
              <a:t>Introduction and Motivation</a:t>
            </a:r>
            <a:endParaRPr lang="en-US" sz="4000" dirty="0"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969" y="1190418"/>
            <a:ext cx="8447313" cy="5339274"/>
          </a:xfrm>
        </p:spPr>
        <p:txBody>
          <a:bodyPr/>
          <a:lstStyle/>
          <a:p>
            <a:r>
              <a:rPr lang="en-US" sz="2000" dirty="0" smtClean="0">
                <a:cs typeface="Arial" pitchFamily="34" charset="0"/>
              </a:rPr>
              <a:t>Embedded systems are pervasive and have stringent design constraints</a:t>
            </a:r>
          </a:p>
          <a:p>
            <a:pPr lvl="1"/>
            <a:r>
              <a:rPr lang="en-US" dirty="0" smtClean="0"/>
              <a:t>Constraints: Energy, size, real time, cost, </a:t>
            </a:r>
            <a:r>
              <a:rPr lang="en-US" dirty="0" err="1" smtClean="0"/>
              <a:t>etc</a:t>
            </a:r>
            <a:endParaRPr lang="en-US" sz="1800" dirty="0" smtClean="0">
              <a:cs typeface="Arial" pitchFamily="34" charset="0"/>
            </a:endParaRPr>
          </a:p>
          <a:p>
            <a:r>
              <a:rPr lang="en-US" sz="2000" dirty="0" smtClean="0">
                <a:cs typeface="Arial" pitchFamily="34" charset="0"/>
              </a:rPr>
              <a:t>System optimization is challenging due to numerous tunable parameters</a:t>
            </a:r>
          </a:p>
          <a:p>
            <a:pPr lvl="1"/>
            <a:r>
              <a:rPr lang="en-US" sz="1800" dirty="0" smtClean="0">
                <a:cs typeface="Arial" pitchFamily="34" charset="0"/>
              </a:rPr>
              <a:t>Tunable parameters: parameters that can be changed</a:t>
            </a:r>
          </a:p>
          <a:p>
            <a:pPr lvl="2"/>
            <a:r>
              <a:rPr lang="en-US" dirty="0" smtClean="0"/>
              <a:t>E.g., </a:t>
            </a:r>
            <a:r>
              <a:rPr lang="en-US" dirty="0" smtClean="0">
                <a:cs typeface="Arial" pitchFamily="34" charset="0"/>
              </a:rPr>
              <a:t>cache size, associativity, line size, clock frequency, </a:t>
            </a:r>
            <a:r>
              <a:rPr lang="en-US" dirty="0" err="1" smtClean="0">
                <a:cs typeface="Arial" pitchFamily="34" charset="0"/>
              </a:rPr>
              <a:t>etc</a:t>
            </a:r>
            <a:endParaRPr lang="en-US" dirty="0" smtClean="0">
              <a:cs typeface="Arial" pitchFamily="34" charset="0"/>
            </a:endParaRPr>
          </a:p>
          <a:p>
            <a:pPr lvl="1"/>
            <a:r>
              <a:rPr lang="en-US" dirty="0" smtClean="0"/>
              <a:t>Many combinations </a:t>
            </a:r>
            <a:r>
              <a:rPr lang="en-US" dirty="0">
                <a:latin typeface="Wingdings"/>
                <a:ea typeface="Wingdings"/>
                <a:cs typeface="Wingdings"/>
              </a:rPr>
              <a:t></a:t>
            </a:r>
            <a:r>
              <a:rPr lang="en-US" dirty="0" smtClean="0"/>
              <a:t> large design space</a:t>
            </a:r>
            <a:endParaRPr lang="en-US" dirty="0"/>
          </a:p>
          <a:p>
            <a:pPr lvl="1"/>
            <a:r>
              <a:rPr lang="en-US" dirty="0" smtClean="0">
                <a:cs typeface="Arial" pitchFamily="34" charset="0"/>
              </a:rPr>
              <a:t>Phase-based tuning increases optimization potential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How to determine a phase’s best </a:t>
            </a:r>
            <a:r>
              <a:rPr lang="en-US" b="1" dirty="0" smtClean="0">
                <a:solidFill>
                  <a:srgbClr val="FF0000"/>
                </a:solidFill>
              </a:rPr>
              <a:t>configuration without significant runtime overhead?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5" name="Picture 2" descr="http://www.robotplatform.com/knowledge/Introduction/Embedded-System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037" y="4199035"/>
            <a:ext cx="2667701" cy="2284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658537" y="2152649"/>
            <a:ext cx="1495425" cy="371475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600" dirty="0" smtClean="0">
                <a:solidFill>
                  <a:srgbClr val="000000"/>
                </a:solidFill>
                <a:latin typeface="Times"/>
              </a:rPr>
              <a:t>Base phase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635100" y="2152650"/>
            <a:ext cx="1495425" cy="371475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600" dirty="0" smtClean="0">
                <a:solidFill>
                  <a:srgbClr val="000000"/>
                </a:solidFill>
                <a:latin typeface="Times"/>
              </a:rPr>
              <a:t>Phase P</a:t>
            </a:r>
            <a:r>
              <a:rPr lang="en-US" sz="1600" baseline="-25000" dirty="0" smtClean="0">
                <a:solidFill>
                  <a:srgbClr val="000000"/>
                </a:solidFill>
                <a:latin typeface="Times"/>
              </a:rPr>
              <a:t>i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685553"/>
              </p:ext>
            </p:extLst>
          </p:nvPr>
        </p:nvGraphicFramePr>
        <p:xfrm>
          <a:off x="1390249" y="2901950"/>
          <a:ext cx="2032000" cy="767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Cache characteristics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Cache configuration</a:t>
                      </a:r>
                      <a:endParaRPr lang="en-US" sz="1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baseline="0" dirty="0" err="1" smtClean="0"/>
                        <a:t>P</a:t>
                      </a:r>
                      <a:r>
                        <a:rPr lang="en-US" i="1" baseline="-25000" dirty="0" err="1" smtClean="0"/>
                        <a:t>b</a:t>
                      </a:r>
                      <a:endParaRPr lang="en-US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err="1" smtClean="0"/>
                        <a:t>C</a:t>
                      </a:r>
                      <a:r>
                        <a:rPr lang="en-US" i="1" baseline="-25000" dirty="0" err="1" smtClean="0"/>
                        <a:t>b</a:t>
                      </a:r>
                      <a:endParaRPr lang="en-US" i="1" baseline="-25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84177"/>
              </p:ext>
            </p:extLst>
          </p:nvPr>
        </p:nvGraphicFramePr>
        <p:xfrm>
          <a:off x="4366812" y="2901950"/>
          <a:ext cx="2032000" cy="767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Cache characteristics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Cache configuration</a:t>
                      </a:r>
                      <a:endParaRPr lang="en-US" sz="1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baseline="0" dirty="0" smtClean="0"/>
                        <a:t>P</a:t>
                      </a:r>
                      <a:r>
                        <a:rPr lang="en-US" i="1" baseline="-25000" dirty="0" smtClean="0"/>
                        <a:t>i</a:t>
                      </a:r>
                      <a:endParaRPr lang="en-US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-250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6130526" y="1383475"/>
            <a:ext cx="1298723" cy="769174"/>
            <a:chOff x="6581776" y="1383475"/>
            <a:chExt cx="1298723" cy="769174"/>
          </a:xfrm>
        </p:grpSpPr>
        <p:cxnSp>
          <p:nvCxnSpPr>
            <p:cNvPr id="13" name="Straight Arrow Connector 12"/>
            <p:cNvCxnSpPr/>
            <p:nvPr/>
          </p:nvCxnSpPr>
          <p:spPr bwMode="auto">
            <a:xfrm flipH="1">
              <a:off x="6581776" y="1612731"/>
              <a:ext cx="736403" cy="539918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6790136" y="1383475"/>
              <a:ext cx="10903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Times"/>
                </a:rPr>
                <a:t>New phase</a:t>
              </a:r>
              <a:endParaRPr lang="en-US" sz="1600" dirty="0">
                <a:solidFill>
                  <a:srgbClr val="FF0000"/>
                </a:solidFill>
                <a:latin typeface="Times"/>
              </a:endParaRPr>
            </a:p>
          </p:txBody>
        </p:sp>
      </p:grpSp>
      <p:cxnSp>
        <p:nvCxnSpPr>
          <p:cNvPr id="20" name="Straight Connector 19"/>
          <p:cNvCxnSpPr/>
          <p:nvPr/>
        </p:nvCxnSpPr>
        <p:spPr bwMode="auto">
          <a:xfrm>
            <a:off x="1863325" y="3667125"/>
            <a:ext cx="0" cy="485775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1863325" y="4143375"/>
            <a:ext cx="1809750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4892275" y="3667125"/>
            <a:ext cx="0" cy="485775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flipH="1">
            <a:off x="4054075" y="4143375"/>
            <a:ext cx="847725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Isosceles Triangle 27"/>
          <p:cNvSpPr/>
          <p:nvPr/>
        </p:nvSpPr>
        <p:spPr bwMode="auto">
          <a:xfrm>
            <a:off x="3730224" y="3962400"/>
            <a:ext cx="274320" cy="27432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mtClean="0">
              <a:solidFill>
                <a:srgbClr val="000000"/>
              </a:solidFill>
              <a:latin typeface="Times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3829284" y="4333875"/>
            <a:ext cx="66675" cy="171450"/>
            <a:chOff x="4318634" y="4448175"/>
            <a:chExt cx="66675" cy="171450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318634" y="4448175"/>
              <a:ext cx="0" cy="1714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4385309" y="4448175"/>
              <a:ext cx="0" cy="1714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" name="Rectangle 32"/>
          <p:cNvSpPr/>
          <p:nvPr/>
        </p:nvSpPr>
        <p:spPr>
          <a:xfrm>
            <a:off x="3272431" y="4484043"/>
            <a:ext cx="1085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0000"/>
                </a:solidFill>
              </a:rPr>
              <a:t>d</a:t>
            </a:r>
            <a:r>
              <a:rPr lang="en-US" sz="1800" i="1" dirty="0" smtClean="0">
                <a:solidFill>
                  <a:srgbClr val="000000"/>
                </a:solidFill>
              </a:rPr>
              <a:t> (</a:t>
            </a:r>
            <a:r>
              <a:rPr lang="en-US" sz="1800" i="1" dirty="0" err="1" smtClean="0">
                <a:solidFill>
                  <a:srgbClr val="000000"/>
                </a:solidFill>
              </a:rPr>
              <a:t>P</a:t>
            </a:r>
            <a:r>
              <a:rPr lang="en-US" sz="1800" i="1" baseline="-25000" dirty="0" err="1" smtClean="0">
                <a:solidFill>
                  <a:srgbClr val="000000"/>
                </a:solidFill>
              </a:rPr>
              <a:t>b</a:t>
            </a:r>
            <a:r>
              <a:rPr lang="en-US" sz="1800" i="1" dirty="0" smtClean="0">
                <a:solidFill>
                  <a:srgbClr val="000000"/>
                </a:solidFill>
              </a:rPr>
              <a:t>, P</a:t>
            </a:r>
            <a:r>
              <a:rPr lang="en-US" sz="1800" i="1" baseline="-25000" dirty="0" smtClean="0">
                <a:solidFill>
                  <a:srgbClr val="000000"/>
                </a:solidFill>
              </a:rPr>
              <a:t>i</a:t>
            </a:r>
            <a:r>
              <a:rPr lang="en-US" sz="1800" i="1" dirty="0" smtClean="0">
                <a:solidFill>
                  <a:srgbClr val="000000"/>
                </a:solidFill>
              </a:rPr>
              <a:t>)</a:t>
            </a:r>
            <a:endParaRPr lang="en-US" sz="1800" i="1" dirty="0">
              <a:solidFill>
                <a:srgbClr val="000000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4403909" y="4502363"/>
            <a:ext cx="2066370" cy="338554"/>
            <a:chOff x="4855159" y="4502363"/>
            <a:chExt cx="2066370" cy="338554"/>
          </a:xfrm>
        </p:grpSpPr>
        <p:sp>
          <p:nvSpPr>
            <p:cNvPr id="35" name="TextBox 34"/>
            <p:cNvSpPr txBox="1"/>
            <p:nvPr/>
          </p:nvSpPr>
          <p:spPr>
            <a:xfrm>
              <a:off x="5531405" y="4502363"/>
              <a:ext cx="139012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Times"/>
                </a:rPr>
                <a:t>Phase distance</a:t>
              </a:r>
              <a:endParaRPr lang="en-US" sz="1600" dirty="0">
                <a:solidFill>
                  <a:srgbClr val="FF0000"/>
                </a:solidFill>
                <a:latin typeface="Times"/>
              </a:endParaRPr>
            </a:p>
          </p:txBody>
        </p:sp>
        <p:sp>
          <p:nvSpPr>
            <p:cNvPr id="36" name="AutoShape 213"/>
            <p:cNvSpPr>
              <a:spLocks noChangeArrowheads="1"/>
            </p:cNvSpPr>
            <p:nvPr/>
          </p:nvSpPr>
          <p:spPr bwMode="auto">
            <a:xfrm>
              <a:off x="4855159" y="4567966"/>
              <a:ext cx="478841" cy="219075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 smtClean="0">
                <a:solidFill>
                  <a:sysClr val="windowText" lastClr="000000"/>
                </a:solidFill>
              </a:endParaRPr>
            </a:p>
          </p:txBody>
        </p:sp>
      </p:grpSp>
      <p:cxnSp>
        <p:nvCxnSpPr>
          <p:cNvPr id="44" name="Straight Connector 43"/>
          <p:cNvCxnSpPr/>
          <p:nvPr/>
        </p:nvCxnSpPr>
        <p:spPr bwMode="auto">
          <a:xfrm>
            <a:off x="2920600" y="3667125"/>
            <a:ext cx="0" cy="239077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Rounded Rectangle 46"/>
          <p:cNvSpPr/>
          <p:nvPr/>
        </p:nvSpPr>
        <p:spPr bwMode="auto">
          <a:xfrm>
            <a:off x="4111224" y="5890985"/>
            <a:ext cx="2330743" cy="333829"/>
          </a:xfrm>
          <a:prstGeom prst="roundRect">
            <a:avLst/>
          </a:prstGeom>
          <a:solidFill>
            <a:srgbClr val="FFC0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600" dirty="0" smtClean="0">
                <a:solidFill>
                  <a:srgbClr val="000000"/>
                </a:solidFill>
                <a:latin typeface="Trebuchet MS" pitchFamily="34" charset="0"/>
              </a:rPr>
              <a:t>Configuration distance</a:t>
            </a:r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6441967" y="6057899"/>
            <a:ext cx="602958" cy="1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>
            <a:off x="3829284" y="5314950"/>
            <a:ext cx="405765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Straight Connector 57"/>
          <p:cNvCxnSpPr>
            <a:stCxn id="33" idx="2"/>
          </p:cNvCxnSpPr>
          <p:nvPr/>
        </p:nvCxnSpPr>
        <p:spPr bwMode="auto">
          <a:xfrm>
            <a:off x="3815208" y="4853375"/>
            <a:ext cx="0" cy="461575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 flipV="1">
            <a:off x="7044925" y="3476626"/>
            <a:ext cx="0" cy="258127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/>
          <p:nvPr/>
        </p:nvCxnSpPr>
        <p:spPr bwMode="auto">
          <a:xfrm flipH="1">
            <a:off x="6406750" y="3476625"/>
            <a:ext cx="647700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5763480" y="3327584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  <a:latin typeface="Times"/>
              </a:rPr>
              <a:t>?</a:t>
            </a:r>
            <a:endParaRPr lang="en-US" sz="1800" baseline="-25000" dirty="0">
              <a:solidFill>
                <a:srgbClr val="000000"/>
              </a:solidFill>
              <a:latin typeface="Times"/>
            </a:endParaRPr>
          </a:p>
        </p:txBody>
      </p:sp>
      <p:sp>
        <p:nvSpPr>
          <p:cNvPr id="65" name="Down Arrow 64"/>
          <p:cNvSpPr/>
          <p:nvPr/>
        </p:nvSpPr>
        <p:spPr bwMode="auto">
          <a:xfrm>
            <a:off x="2168124" y="2533650"/>
            <a:ext cx="476250" cy="32385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mtClean="0">
              <a:solidFill>
                <a:srgbClr val="000000"/>
              </a:solidFill>
              <a:latin typeface="Times"/>
            </a:endParaRPr>
          </a:p>
        </p:txBody>
      </p:sp>
      <p:sp>
        <p:nvSpPr>
          <p:cNvPr id="66" name="Down Arrow 65"/>
          <p:cNvSpPr/>
          <p:nvPr/>
        </p:nvSpPr>
        <p:spPr bwMode="auto">
          <a:xfrm>
            <a:off x="5144687" y="2533650"/>
            <a:ext cx="476250" cy="32385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mtClean="0">
              <a:solidFill>
                <a:srgbClr val="000000"/>
              </a:solidFill>
              <a:latin typeface="Times"/>
            </a:endParaRPr>
          </a:p>
        </p:txBody>
      </p:sp>
      <p:sp>
        <p:nvSpPr>
          <p:cNvPr id="38" name="Title 1"/>
          <p:cNvSpPr txBox="1">
            <a:spLocks/>
          </p:cNvSpPr>
          <p:nvPr/>
        </p:nvSpPr>
        <p:spPr bwMode="auto">
          <a:xfrm>
            <a:off x="838200" y="4095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4000" kern="0" dirty="0" smtClean="0">
                <a:solidFill>
                  <a:srgbClr val="333399"/>
                </a:solidFill>
                <a:latin typeface="Times"/>
                <a:cs typeface="Arial" pitchFamily="34" charset="0"/>
              </a:rPr>
              <a:t>Previous Work: Phase </a:t>
            </a:r>
            <a:r>
              <a:rPr lang="en-US" sz="4000" kern="0" dirty="0" smtClean="0">
                <a:solidFill>
                  <a:srgbClr val="333399"/>
                </a:solidFill>
                <a:latin typeface="Times"/>
                <a:cs typeface="Arial" pitchFamily="34" charset="0"/>
              </a:rPr>
              <a:t>Distance Mapping (PDM)</a:t>
            </a:r>
            <a:endParaRPr lang="en-US" sz="4000" kern="0" dirty="0">
              <a:solidFill>
                <a:srgbClr val="333399"/>
              </a:solidFill>
              <a:latin typeface="Times"/>
              <a:cs typeface="Arial" pitchFamily="34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362909" y="1443454"/>
            <a:ext cx="2733441" cy="657224"/>
            <a:chOff x="5107397" y="1495425"/>
            <a:chExt cx="2733441" cy="657224"/>
          </a:xfrm>
        </p:grpSpPr>
        <p:cxnSp>
          <p:nvCxnSpPr>
            <p:cNvPr id="39" name="Straight Arrow Connector 38"/>
            <p:cNvCxnSpPr/>
            <p:nvPr/>
          </p:nvCxnSpPr>
          <p:spPr bwMode="auto">
            <a:xfrm>
              <a:off x="6403025" y="1762125"/>
              <a:ext cx="178751" cy="390524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5107397" y="1495425"/>
              <a:ext cx="27334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Times"/>
                </a:rPr>
                <a:t>Previously characterized phase</a:t>
              </a:r>
              <a:endParaRPr lang="en-US" sz="1600" dirty="0">
                <a:solidFill>
                  <a:srgbClr val="FF0000"/>
                </a:solidFill>
                <a:latin typeface="Times"/>
              </a:endParaRPr>
            </a:p>
          </p:txBody>
        </p:sp>
      </p:grpSp>
      <p:sp>
        <p:nvSpPr>
          <p:cNvPr id="41" name="Rounded Rectangle 40"/>
          <p:cNvSpPr/>
          <p:nvPr/>
        </p:nvSpPr>
        <p:spPr bwMode="auto">
          <a:xfrm>
            <a:off x="4273150" y="5148035"/>
            <a:ext cx="1933575" cy="333829"/>
          </a:xfrm>
          <a:prstGeom prst="roundRect">
            <a:avLst/>
          </a:prstGeom>
          <a:solidFill>
            <a:srgbClr val="FFC0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600" dirty="0" smtClean="0">
                <a:solidFill>
                  <a:srgbClr val="000000"/>
                </a:solidFill>
                <a:latin typeface="Trebuchet MS" pitchFamily="34" charset="0"/>
              </a:rPr>
              <a:t>Distance windows</a:t>
            </a:r>
          </a:p>
        </p:txBody>
      </p:sp>
      <p:sp>
        <p:nvSpPr>
          <p:cNvPr id="42" name="Down Arrow 41"/>
          <p:cNvSpPr/>
          <p:nvPr/>
        </p:nvSpPr>
        <p:spPr bwMode="auto">
          <a:xfrm>
            <a:off x="5038470" y="5491389"/>
            <a:ext cx="476250" cy="37601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mtClean="0">
              <a:solidFill>
                <a:srgbClr val="000000"/>
              </a:solidFill>
              <a:latin typeface="Times"/>
            </a:endParaRPr>
          </a:p>
        </p:txBody>
      </p:sp>
      <p:cxnSp>
        <p:nvCxnSpPr>
          <p:cNvPr id="43" name="Straight Arrow Connector 42"/>
          <p:cNvCxnSpPr>
            <a:endCxn id="47" idx="1"/>
          </p:cNvCxnSpPr>
          <p:nvPr/>
        </p:nvCxnSpPr>
        <p:spPr bwMode="auto">
          <a:xfrm>
            <a:off x="2920600" y="6057899"/>
            <a:ext cx="1190624" cy="1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46" name="Group 45"/>
          <p:cNvGrpSpPr/>
          <p:nvPr/>
        </p:nvGrpSpPr>
        <p:grpSpPr>
          <a:xfrm>
            <a:off x="6212684" y="4041487"/>
            <a:ext cx="2418148" cy="1159162"/>
            <a:chOff x="6581776" y="993487"/>
            <a:chExt cx="2418148" cy="1159162"/>
          </a:xfrm>
        </p:grpSpPr>
        <p:cxnSp>
          <p:nvCxnSpPr>
            <p:cNvPr id="49" name="Straight Arrow Connector 48"/>
            <p:cNvCxnSpPr/>
            <p:nvPr/>
          </p:nvCxnSpPr>
          <p:spPr bwMode="auto">
            <a:xfrm flipH="1">
              <a:off x="6581776" y="1519966"/>
              <a:ext cx="1308491" cy="632683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0" name="TextBox 49"/>
            <p:cNvSpPr txBox="1"/>
            <p:nvPr/>
          </p:nvSpPr>
          <p:spPr>
            <a:xfrm>
              <a:off x="7367746" y="993487"/>
              <a:ext cx="163217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Times"/>
                </a:rPr>
                <a:t>Statically defined</a:t>
              </a:r>
            </a:p>
            <a:p>
              <a:r>
                <a:rPr lang="en-US" sz="1600" dirty="0" smtClean="0">
                  <a:solidFill>
                    <a:srgbClr val="FF0000"/>
                  </a:solidFill>
                  <a:latin typeface="Times"/>
                </a:rPr>
                <a:t>phase </a:t>
              </a:r>
              <a:r>
                <a:rPr lang="en-US" sz="1600" dirty="0" smtClean="0">
                  <a:solidFill>
                    <a:srgbClr val="FF0000"/>
                  </a:solidFill>
                  <a:latin typeface="Times"/>
                </a:rPr>
                <a:t>distance</a:t>
              </a:r>
            </a:p>
            <a:p>
              <a:r>
                <a:rPr lang="en-US" sz="1600" dirty="0" smtClean="0">
                  <a:solidFill>
                    <a:srgbClr val="FF0000"/>
                  </a:solidFill>
                  <a:latin typeface="Times"/>
                </a:rPr>
                <a:t>ranges</a:t>
              </a:r>
              <a:endParaRPr lang="en-US" sz="1600" dirty="0">
                <a:solidFill>
                  <a:srgbClr val="FF0000"/>
                </a:solidFill>
                <a:latin typeface="Times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365085" y="5028862"/>
            <a:ext cx="2212095" cy="1077218"/>
            <a:chOff x="6581777" y="1314112"/>
            <a:chExt cx="2212095" cy="1077218"/>
          </a:xfrm>
        </p:grpSpPr>
        <p:cxnSp>
          <p:nvCxnSpPr>
            <p:cNvPr id="52" name="Straight Arrow Connector 51"/>
            <p:cNvCxnSpPr/>
            <p:nvPr/>
          </p:nvCxnSpPr>
          <p:spPr bwMode="auto">
            <a:xfrm flipH="1">
              <a:off x="6581777" y="1836307"/>
              <a:ext cx="1057005" cy="316342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4" name="TextBox 53"/>
            <p:cNvSpPr txBox="1"/>
            <p:nvPr/>
          </p:nvSpPr>
          <p:spPr>
            <a:xfrm>
              <a:off x="7455044" y="1314112"/>
              <a:ext cx="1338828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Times"/>
                </a:rPr>
                <a:t>Configuration</a:t>
              </a:r>
            </a:p>
            <a:p>
              <a:r>
                <a:rPr lang="en-US" sz="1600" dirty="0">
                  <a:solidFill>
                    <a:srgbClr val="FF0000"/>
                  </a:solidFill>
                  <a:latin typeface="Times"/>
                </a:rPr>
                <a:t>c</a:t>
              </a:r>
              <a:r>
                <a:rPr lang="en-US" sz="1600" dirty="0" smtClean="0">
                  <a:solidFill>
                    <a:srgbClr val="FF0000"/>
                  </a:solidFill>
                  <a:latin typeface="Times"/>
                </a:rPr>
                <a:t>hange from</a:t>
              </a:r>
            </a:p>
            <a:p>
              <a:r>
                <a:rPr lang="en-US" sz="1600" dirty="0" smtClean="0">
                  <a:solidFill>
                    <a:srgbClr val="FF0000"/>
                  </a:solidFill>
                  <a:latin typeface="Times"/>
                </a:rPr>
                <a:t>base phase’s</a:t>
              </a:r>
            </a:p>
            <a:p>
              <a:r>
                <a:rPr lang="en-US" sz="1600" dirty="0" smtClean="0">
                  <a:solidFill>
                    <a:srgbClr val="FF0000"/>
                  </a:solidFill>
                  <a:latin typeface="Times"/>
                </a:rPr>
                <a:t>configuration</a:t>
              </a:r>
              <a:endParaRPr lang="en-US" sz="1600" dirty="0">
                <a:solidFill>
                  <a:srgbClr val="FF0000"/>
                </a:solidFill>
                <a:latin typeface="Time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901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125" y="1507837"/>
            <a:ext cx="7772400" cy="409576"/>
          </a:xfrm>
        </p:spPr>
        <p:txBody>
          <a:bodyPr/>
          <a:lstStyle/>
          <a:p>
            <a:r>
              <a:rPr lang="en-US" dirty="0" smtClean="0"/>
              <a:t>PDM’s limitations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762000" y="2767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Phase Distance Mapping (PDM)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j-ea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381000" y="2776310"/>
            <a:ext cx="1933575" cy="333829"/>
          </a:xfrm>
          <a:prstGeom prst="roundRect">
            <a:avLst/>
          </a:prstGeom>
          <a:solidFill>
            <a:srgbClr val="FFC0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rebuchet MS" pitchFamily="34" charset="0"/>
              </a:rPr>
              <a:t>Distance windows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129779" y="2036248"/>
            <a:ext cx="1806323" cy="740062"/>
            <a:chOff x="6581777" y="1412587"/>
            <a:chExt cx="1806323" cy="740062"/>
          </a:xfrm>
        </p:grpSpPr>
        <p:cxnSp>
          <p:nvCxnSpPr>
            <p:cNvPr id="8" name="Straight Arrow Connector 7"/>
            <p:cNvCxnSpPr/>
            <p:nvPr/>
          </p:nvCxnSpPr>
          <p:spPr bwMode="auto">
            <a:xfrm flipH="1">
              <a:off x="6581777" y="1704975"/>
              <a:ext cx="952499" cy="447674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6755922" y="1412587"/>
              <a:ext cx="163217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+mn-lt"/>
                </a:rPr>
                <a:t>Statically defined</a:t>
              </a:r>
              <a:endParaRPr lang="en-US" sz="1600" dirty="0">
                <a:solidFill>
                  <a:srgbClr val="FF0000"/>
                </a:solidFill>
                <a:latin typeface="+mn-lt"/>
              </a:endParaRPr>
            </a:p>
          </p:txBody>
        </p:sp>
      </p:grpSp>
      <p:sp>
        <p:nvSpPr>
          <p:cNvPr id="10" name="AutoShape 213"/>
          <p:cNvSpPr>
            <a:spLocks noChangeArrowheads="1"/>
          </p:cNvSpPr>
          <p:nvPr/>
        </p:nvSpPr>
        <p:spPr bwMode="auto">
          <a:xfrm>
            <a:off x="2516000" y="2833686"/>
            <a:ext cx="478841" cy="2190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90894" y="3745553"/>
            <a:ext cx="254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7030A0"/>
                </a:solidFill>
                <a:latin typeface="+mn-lt"/>
              </a:rPr>
              <a:t>Design time overhead!!!</a:t>
            </a:r>
            <a:endParaRPr lang="en-US" sz="18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31978" y="2590573"/>
            <a:ext cx="2627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7030A0"/>
                </a:solidFill>
                <a:latin typeface="+mn-lt"/>
              </a:rPr>
              <a:t>Needed to know/analyze </a:t>
            </a:r>
          </a:p>
          <a:p>
            <a:r>
              <a:rPr lang="en-US" sz="1800" b="1" dirty="0" smtClean="0">
                <a:solidFill>
                  <a:srgbClr val="7030A0"/>
                </a:solidFill>
                <a:latin typeface="+mn-lt"/>
              </a:rPr>
              <a:t>applications a priori</a:t>
            </a:r>
            <a:endParaRPr lang="en-US" sz="18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13" name="AutoShape 213"/>
          <p:cNvSpPr>
            <a:spLocks noChangeArrowheads="1"/>
          </p:cNvSpPr>
          <p:nvPr/>
        </p:nvSpPr>
        <p:spPr bwMode="auto">
          <a:xfrm rot="5400000">
            <a:off x="4071229" y="3414711"/>
            <a:ext cx="478841" cy="2190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80758" y="2586006"/>
            <a:ext cx="24224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7030A0"/>
                </a:solidFill>
                <a:latin typeface="+mn-lt"/>
              </a:rPr>
              <a:t>Unknown applications/</a:t>
            </a:r>
          </a:p>
          <a:p>
            <a:r>
              <a:rPr lang="en-US" sz="1600" b="1" dirty="0" smtClean="0">
                <a:solidFill>
                  <a:srgbClr val="7030A0"/>
                </a:solidFill>
                <a:latin typeface="+mn-lt"/>
              </a:rPr>
              <a:t>general purpose systems?</a:t>
            </a:r>
            <a:endParaRPr lang="en-US" sz="16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15" name="AutoShape 213"/>
          <p:cNvSpPr>
            <a:spLocks noChangeArrowheads="1"/>
          </p:cNvSpPr>
          <p:nvPr/>
        </p:nvSpPr>
        <p:spPr bwMode="auto">
          <a:xfrm>
            <a:off x="5630675" y="2819171"/>
            <a:ext cx="478841" cy="2190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667500" y="2304342"/>
            <a:ext cx="1323975" cy="1290366"/>
            <a:chOff x="6667500" y="2304342"/>
            <a:chExt cx="1323975" cy="1290366"/>
          </a:xfrm>
        </p:grpSpPr>
        <p:cxnSp>
          <p:nvCxnSpPr>
            <p:cNvPr id="17" name="Straight Connector 16"/>
            <p:cNvCxnSpPr/>
            <p:nvPr/>
          </p:nvCxnSpPr>
          <p:spPr bwMode="auto">
            <a:xfrm>
              <a:off x="6667500" y="2374802"/>
              <a:ext cx="1323975" cy="1149446"/>
            </a:xfrm>
            <a:prstGeom prst="line">
              <a:avLst/>
            </a:prstGeom>
            <a:solidFill>
              <a:schemeClr val="accent1"/>
            </a:solidFill>
            <a:ln w="539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V="1">
              <a:off x="6791324" y="2304342"/>
              <a:ext cx="1076325" cy="1290366"/>
            </a:xfrm>
            <a:prstGeom prst="line">
              <a:avLst/>
            </a:prstGeom>
            <a:solidFill>
              <a:schemeClr val="accent1"/>
            </a:solidFill>
            <a:ln w="539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0" name="Rectangle 19"/>
          <p:cNvSpPr/>
          <p:nvPr/>
        </p:nvSpPr>
        <p:spPr bwMode="auto">
          <a:xfrm>
            <a:off x="361949" y="4991099"/>
            <a:ext cx="1495425" cy="371475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Base phase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2680516" y="4210050"/>
            <a:ext cx="1834334" cy="1724025"/>
            <a:chOff x="2994841" y="4343400"/>
            <a:chExt cx="1834334" cy="1724025"/>
          </a:xfrm>
        </p:grpSpPr>
        <p:sp>
          <p:nvSpPr>
            <p:cNvPr id="21" name="Oval 20"/>
            <p:cNvSpPr/>
            <p:nvPr/>
          </p:nvSpPr>
          <p:spPr bwMode="auto">
            <a:xfrm>
              <a:off x="2994841" y="4343400"/>
              <a:ext cx="1834334" cy="1724025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3667125" y="4752974"/>
              <a:ext cx="123825" cy="1047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3819525" y="4905374"/>
              <a:ext cx="123825" cy="1047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4000500" y="4752974"/>
              <a:ext cx="123825" cy="10477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3757612" y="5314950"/>
              <a:ext cx="123825" cy="10477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4420187" y="4991098"/>
              <a:ext cx="123825" cy="10477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3300412" y="5057774"/>
              <a:ext cx="123825" cy="10477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8" name="Oval 27"/>
            <p:cNvSpPr/>
            <p:nvPr/>
          </p:nvSpPr>
          <p:spPr bwMode="auto">
            <a:xfrm>
              <a:off x="3452812" y="5210174"/>
              <a:ext cx="123825" cy="10477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3619498" y="5043486"/>
              <a:ext cx="123825" cy="1047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4038598" y="5095874"/>
              <a:ext cx="123825" cy="1047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>
              <a:off x="4338636" y="5586408"/>
              <a:ext cx="123825" cy="10477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4433886" y="5305423"/>
              <a:ext cx="123825" cy="1047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3391486" y="5543547"/>
              <a:ext cx="123825" cy="10477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4" name="Oval 33"/>
            <p:cNvSpPr/>
            <p:nvPr/>
          </p:nvSpPr>
          <p:spPr bwMode="auto">
            <a:xfrm>
              <a:off x="3733798" y="5610223"/>
              <a:ext cx="123825" cy="10477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5" name="Oval 34"/>
            <p:cNvSpPr/>
            <p:nvPr/>
          </p:nvSpPr>
          <p:spPr bwMode="auto">
            <a:xfrm>
              <a:off x="3886198" y="5762623"/>
              <a:ext cx="123825" cy="10477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6" name="Oval 35"/>
            <p:cNvSpPr/>
            <p:nvPr/>
          </p:nvSpPr>
          <p:spPr bwMode="auto">
            <a:xfrm>
              <a:off x="4052884" y="5448294"/>
              <a:ext cx="123825" cy="10477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3571874" y="4524374"/>
              <a:ext cx="123825" cy="10477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3905249" y="4524374"/>
              <a:ext cx="123825" cy="10477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sp>
        <p:nvSpPr>
          <p:cNvPr id="42" name="Freeform 41"/>
          <p:cNvSpPr/>
          <p:nvPr/>
        </p:nvSpPr>
        <p:spPr bwMode="auto">
          <a:xfrm>
            <a:off x="2922514" y="4857744"/>
            <a:ext cx="1398526" cy="1000685"/>
          </a:xfrm>
          <a:custGeom>
            <a:avLst/>
            <a:gdLst>
              <a:gd name="connsiteX0" fmla="*/ 817485 w 1398526"/>
              <a:gd name="connsiteY0" fmla="*/ 992924 h 1000685"/>
              <a:gd name="connsiteX1" fmla="*/ 293610 w 1398526"/>
              <a:gd name="connsiteY1" fmla="*/ 878624 h 1000685"/>
              <a:gd name="connsiteX2" fmla="*/ 17385 w 1398526"/>
              <a:gd name="connsiteY2" fmla="*/ 364274 h 1000685"/>
              <a:gd name="connsiteX3" fmla="*/ 55485 w 1398526"/>
              <a:gd name="connsiteY3" fmla="*/ 21374 h 1000685"/>
              <a:gd name="connsiteX4" fmla="*/ 274560 w 1398526"/>
              <a:gd name="connsiteY4" fmla="*/ 59474 h 1000685"/>
              <a:gd name="connsiteX5" fmla="*/ 541260 w 1398526"/>
              <a:gd name="connsiteY5" fmla="*/ 249974 h 1000685"/>
              <a:gd name="connsiteX6" fmla="*/ 779385 w 1398526"/>
              <a:gd name="connsiteY6" fmla="*/ 345224 h 1000685"/>
              <a:gd name="connsiteX7" fmla="*/ 1188960 w 1398526"/>
              <a:gd name="connsiteY7" fmla="*/ 440474 h 1000685"/>
              <a:gd name="connsiteX8" fmla="*/ 1398510 w 1398526"/>
              <a:gd name="connsiteY8" fmla="*/ 650024 h 1000685"/>
              <a:gd name="connsiteX9" fmla="*/ 1198485 w 1398526"/>
              <a:gd name="connsiteY9" fmla="*/ 821474 h 1000685"/>
              <a:gd name="connsiteX10" fmla="*/ 884160 w 1398526"/>
              <a:gd name="connsiteY10" fmla="*/ 973874 h 1000685"/>
              <a:gd name="connsiteX11" fmla="*/ 817485 w 1398526"/>
              <a:gd name="connsiteY11" fmla="*/ 992924 h 1000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98526" h="1000685">
                <a:moveTo>
                  <a:pt x="817485" y="992924"/>
                </a:moveTo>
                <a:cubicBezTo>
                  <a:pt x="719060" y="977049"/>
                  <a:pt x="426960" y="983399"/>
                  <a:pt x="293610" y="878624"/>
                </a:cubicBezTo>
                <a:cubicBezTo>
                  <a:pt x="160260" y="773849"/>
                  <a:pt x="57072" y="507149"/>
                  <a:pt x="17385" y="364274"/>
                </a:cubicBezTo>
                <a:cubicBezTo>
                  <a:pt x="-22303" y="221399"/>
                  <a:pt x="12623" y="72174"/>
                  <a:pt x="55485" y="21374"/>
                </a:cubicBezTo>
                <a:cubicBezTo>
                  <a:pt x="98347" y="-29426"/>
                  <a:pt x="193597" y="21374"/>
                  <a:pt x="274560" y="59474"/>
                </a:cubicBezTo>
                <a:cubicBezTo>
                  <a:pt x="355522" y="97574"/>
                  <a:pt x="457122" y="202349"/>
                  <a:pt x="541260" y="249974"/>
                </a:cubicBezTo>
                <a:cubicBezTo>
                  <a:pt x="625398" y="297599"/>
                  <a:pt x="671435" y="313474"/>
                  <a:pt x="779385" y="345224"/>
                </a:cubicBezTo>
                <a:cubicBezTo>
                  <a:pt x="887335" y="376974"/>
                  <a:pt x="1085773" y="389674"/>
                  <a:pt x="1188960" y="440474"/>
                </a:cubicBezTo>
                <a:cubicBezTo>
                  <a:pt x="1292147" y="491274"/>
                  <a:pt x="1396923" y="586524"/>
                  <a:pt x="1398510" y="650024"/>
                </a:cubicBezTo>
                <a:cubicBezTo>
                  <a:pt x="1400097" y="713524"/>
                  <a:pt x="1284210" y="767499"/>
                  <a:pt x="1198485" y="821474"/>
                </a:cubicBezTo>
                <a:cubicBezTo>
                  <a:pt x="1112760" y="875449"/>
                  <a:pt x="946072" y="948474"/>
                  <a:pt x="884160" y="973874"/>
                </a:cubicBezTo>
                <a:cubicBezTo>
                  <a:pt x="822248" y="999274"/>
                  <a:pt x="915910" y="1008799"/>
                  <a:pt x="817485" y="992924"/>
                </a:cubicBezTo>
                <a:close/>
              </a:path>
            </a:pathLst>
          </a:custGeom>
          <a:noFill/>
          <a:ln w="222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45" name="Straight Arrow Connector 44"/>
          <p:cNvCxnSpPr>
            <a:endCxn id="42" idx="9"/>
          </p:cNvCxnSpPr>
          <p:nvPr/>
        </p:nvCxnSpPr>
        <p:spPr bwMode="auto">
          <a:xfrm flipH="1" flipV="1">
            <a:off x="4120999" y="5679218"/>
            <a:ext cx="393851" cy="254857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3875971" y="5839379"/>
            <a:ext cx="2472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Most prominent application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domain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5502672" y="5095874"/>
            <a:ext cx="123825" cy="10477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0" name="AutoShape 213"/>
          <p:cNvSpPr>
            <a:spLocks noChangeArrowheads="1"/>
          </p:cNvSpPr>
          <p:nvPr/>
        </p:nvSpPr>
        <p:spPr bwMode="auto">
          <a:xfrm>
            <a:off x="1963550" y="5067300"/>
            <a:ext cx="552450" cy="20478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3" name="AutoShape 213"/>
          <p:cNvSpPr>
            <a:spLocks noChangeArrowheads="1"/>
          </p:cNvSpPr>
          <p:nvPr/>
        </p:nvSpPr>
        <p:spPr bwMode="auto">
          <a:xfrm>
            <a:off x="4706750" y="5067300"/>
            <a:ext cx="552450" cy="20478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4" name="AutoShape 213"/>
          <p:cNvSpPr>
            <a:spLocks noChangeArrowheads="1"/>
          </p:cNvSpPr>
          <p:nvPr/>
        </p:nvSpPr>
        <p:spPr bwMode="auto">
          <a:xfrm rot="19286202">
            <a:off x="4284551" y="3913982"/>
            <a:ext cx="2850882" cy="22238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48601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3109912" y="395476"/>
            <a:ext cx="2781298" cy="602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Contributions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j-ea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440375" y="2776310"/>
            <a:ext cx="1933575" cy="333829"/>
          </a:xfrm>
          <a:prstGeom prst="roundRect">
            <a:avLst/>
          </a:prstGeom>
          <a:solidFill>
            <a:srgbClr val="FFC0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rebuchet MS" pitchFamily="34" charset="0"/>
              </a:rPr>
              <a:t>Distance windows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44719" y="2036248"/>
            <a:ext cx="3350597" cy="740062"/>
            <a:chOff x="5896717" y="1412587"/>
            <a:chExt cx="3350597" cy="740062"/>
          </a:xfrm>
        </p:grpSpPr>
        <p:cxnSp>
          <p:nvCxnSpPr>
            <p:cNvPr id="8" name="Straight Arrow Connector 7"/>
            <p:cNvCxnSpPr/>
            <p:nvPr/>
          </p:nvCxnSpPr>
          <p:spPr bwMode="auto">
            <a:xfrm flipH="1">
              <a:off x="6546152" y="1704975"/>
              <a:ext cx="952499" cy="447674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5896717" y="1412587"/>
              <a:ext cx="33505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+mn-lt"/>
                </a:rPr>
                <a:t>Adapts to runtime application changes</a:t>
              </a:r>
              <a:endParaRPr lang="en-US" sz="1600" dirty="0">
                <a:solidFill>
                  <a:srgbClr val="FF0000"/>
                </a:solidFill>
                <a:latin typeface="+mn-lt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090894" y="3662428"/>
            <a:ext cx="254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7030A0"/>
                </a:solidFill>
                <a:latin typeface="+mn-lt"/>
              </a:rPr>
              <a:t>Design time overhead!!!</a:t>
            </a:r>
            <a:endParaRPr lang="en-US" sz="18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13" name="AutoShape 213"/>
          <p:cNvSpPr>
            <a:spLocks noChangeArrowheads="1"/>
          </p:cNvSpPr>
          <p:nvPr/>
        </p:nvSpPr>
        <p:spPr bwMode="auto">
          <a:xfrm rot="5400000">
            <a:off x="4071229" y="3295961"/>
            <a:ext cx="478841" cy="2190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39685" y="2597881"/>
            <a:ext cx="32571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7030A0"/>
                </a:solidFill>
                <a:latin typeface="+mn-lt"/>
              </a:rPr>
              <a:t>Suitable for unknown </a:t>
            </a:r>
            <a:r>
              <a:rPr lang="en-US" sz="1600" b="1" dirty="0" smtClean="0">
                <a:solidFill>
                  <a:srgbClr val="7030A0"/>
                </a:solidFill>
                <a:latin typeface="+mn-lt"/>
              </a:rPr>
              <a:t>applications/</a:t>
            </a:r>
          </a:p>
          <a:p>
            <a:r>
              <a:rPr lang="en-US" sz="1600" b="1" dirty="0" smtClean="0">
                <a:solidFill>
                  <a:srgbClr val="7030A0"/>
                </a:solidFill>
                <a:latin typeface="+mn-lt"/>
              </a:rPr>
              <a:t>general purpose </a:t>
            </a:r>
            <a:r>
              <a:rPr lang="en-US" sz="1600" b="1" dirty="0" smtClean="0">
                <a:solidFill>
                  <a:srgbClr val="7030A0"/>
                </a:solidFill>
                <a:latin typeface="+mn-lt"/>
              </a:rPr>
              <a:t>systems</a:t>
            </a:r>
            <a:endParaRPr lang="en-US" sz="16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61949" y="4991099"/>
            <a:ext cx="1495425" cy="371475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Base phase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2680516" y="4210050"/>
            <a:ext cx="1834334" cy="1724025"/>
            <a:chOff x="2994841" y="4343400"/>
            <a:chExt cx="1834334" cy="1724025"/>
          </a:xfrm>
        </p:grpSpPr>
        <p:sp>
          <p:nvSpPr>
            <p:cNvPr id="21" name="Oval 20"/>
            <p:cNvSpPr/>
            <p:nvPr/>
          </p:nvSpPr>
          <p:spPr bwMode="auto">
            <a:xfrm>
              <a:off x="2994841" y="4343400"/>
              <a:ext cx="1834334" cy="1724025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3667125" y="4752974"/>
              <a:ext cx="123825" cy="1047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3819525" y="4905374"/>
              <a:ext cx="123825" cy="1047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4000500" y="4752974"/>
              <a:ext cx="123825" cy="10477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3757612" y="5314950"/>
              <a:ext cx="123825" cy="10477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4420187" y="4991098"/>
              <a:ext cx="123825" cy="10477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3300412" y="5057774"/>
              <a:ext cx="123825" cy="10477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8" name="Oval 27"/>
            <p:cNvSpPr/>
            <p:nvPr/>
          </p:nvSpPr>
          <p:spPr bwMode="auto">
            <a:xfrm>
              <a:off x="3452812" y="5210174"/>
              <a:ext cx="123825" cy="10477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3619498" y="5043486"/>
              <a:ext cx="123825" cy="1047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4038598" y="5095874"/>
              <a:ext cx="123825" cy="1047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>
              <a:off x="4338636" y="5586408"/>
              <a:ext cx="123825" cy="10477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4433886" y="5305423"/>
              <a:ext cx="123825" cy="104776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3391486" y="5543547"/>
              <a:ext cx="123825" cy="10477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4" name="Oval 33"/>
            <p:cNvSpPr/>
            <p:nvPr/>
          </p:nvSpPr>
          <p:spPr bwMode="auto">
            <a:xfrm>
              <a:off x="3733798" y="5610223"/>
              <a:ext cx="123825" cy="10477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5" name="Oval 34"/>
            <p:cNvSpPr/>
            <p:nvPr/>
          </p:nvSpPr>
          <p:spPr bwMode="auto">
            <a:xfrm>
              <a:off x="3886198" y="5762623"/>
              <a:ext cx="123825" cy="10477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6" name="Oval 35"/>
            <p:cNvSpPr/>
            <p:nvPr/>
          </p:nvSpPr>
          <p:spPr bwMode="auto">
            <a:xfrm>
              <a:off x="4052884" y="5448294"/>
              <a:ext cx="123825" cy="10477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3571874" y="4524374"/>
              <a:ext cx="123825" cy="10477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3905249" y="4524374"/>
              <a:ext cx="123825" cy="10477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sp>
        <p:nvSpPr>
          <p:cNvPr id="42" name="Freeform 41"/>
          <p:cNvSpPr/>
          <p:nvPr/>
        </p:nvSpPr>
        <p:spPr bwMode="auto">
          <a:xfrm>
            <a:off x="2922514" y="4857744"/>
            <a:ext cx="1398526" cy="1000685"/>
          </a:xfrm>
          <a:custGeom>
            <a:avLst/>
            <a:gdLst>
              <a:gd name="connsiteX0" fmla="*/ 817485 w 1398526"/>
              <a:gd name="connsiteY0" fmla="*/ 992924 h 1000685"/>
              <a:gd name="connsiteX1" fmla="*/ 293610 w 1398526"/>
              <a:gd name="connsiteY1" fmla="*/ 878624 h 1000685"/>
              <a:gd name="connsiteX2" fmla="*/ 17385 w 1398526"/>
              <a:gd name="connsiteY2" fmla="*/ 364274 h 1000685"/>
              <a:gd name="connsiteX3" fmla="*/ 55485 w 1398526"/>
              <a:gd name="connsiteY3" fmla="*/ 21374 h 1000685"/>
              <a:gd name="connsiteX4" fmla="*/ 274560 w 1398526"/>
              <a:gd name="connsiteY4" fmla="*/ 59474 h 1000685"/>
              <a:gd name="connsiteX5" fmla="*/ 541260 w 1398526"/>
              <a:gd name="connsiteY5" fmla="*/ 249974 h 1000685"/>
              <a:gd name="connsiteX6" fmla="*/ 779385 w 1398526"/>
              <a:gd name="connsiteY6" fmla="*/ 345224 h 1000685"/>
              <a:gd name="connsiteX7" fmla="*/ 1188960 w 1398526"/>
              <a:gd name="connsiteY7" fmla="*/ 440474 h 1000685"/>
              <a:gd name="connsiteX8" fmla="*/ 1398510 w 1398526"/>
              <a:gd name="connsiteY8" fmla="*/ 650024 h 1000685"/>
              <a:gd name="connsiteX9" fmla="*/ 1198485 w 1398526"/>
              <a:gd name="connsiteY9" fmla="*/ 821474 h 1000685"/>
              <a:gd name="connsiteX10" fmla="*/ 884160 w 1398526"/>
              <a:gd name="connsiteY10" fmla="*/ 973874 h 1000685"/>
              <a:gd name="connsiteX11" fmla="*/ 817485 w 1398526"/>
              <a:gd name="connsiteY11" fmla="*/ 992924 h 1000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98526" h="1000685">
                <a:moveTo>
                  <a:pt x="817485" y="992924"/>
                </a:moveTo>
                <a:cubicBezTo>
                  <a:pt x="719060" y="977049"/>
                  <a:pt x="426960" y="983399"/>
                  <a:pt x="293610" y="878624"/>
                </a:cubicBezTo>
                <a:cubicBezTo>
                  <a:pt x="160260" y="773849"/>
                  <a:pt x="57072" y="507149"/>
                  <a:pt x="17385" y="364274"/>
                </a:cubicBezTo>
                <a:cubicBezTo>
                  <a:pt x="-22303" y="221399"/>
                  <a:pt x="12623" y="72174"/>
                  <a:pt x="55485" y="21374"/>
                </a:cubicBezTo>
                <a:cubicBezTo>
                  <a:pt x="98347" y="-29426"/>
                  <a:pt x="193597" y="21374"/>
                  <a:pt x="274560" y="59474"/>
                </a:cubicBezTo>
                <a:cubicBezTo>
                  <a:pt x="355522" y="97574"/>
                  <a:pt x="457122" y="202349"/>
                  <a:pt x="541260" y="249974"/>
                </a:cubicBezTo>
                <a:cubicBezTo>
                  <a:pt x="625398" y="297599"/>
                  <a:pt x="671435" y="313474"/>
                  <a:pt x="779385" y="345224"/>
                </a:cubicBezTo>
                <a:cubicBezTo>
                  <a:pt x="887335" y="376974"/>
                  <a:pt x="1085773" y="389674"/>
                  <a:pt x="1188960" y="440474"/>
                </a:cubicBezTo>
                <a:cubicBezTo>
                  <a:pt x="1292147" y="491274"/>
                  <a:pt x="1396923" y="586524"/>
                  <a:pt x="1398510" y="650024"/>
                </a:cubicBezTo>
                <a:cubicBezTo>
                  <a:pt x="1400097" y="713524"/>
                  <a:pt x="1284210" y="767499"/>
                  <a:pt x="1198485" y="821474"/>
                </a:cubicBezTo>
                <a:cubicBezTo>
                  <a:pt x="1112760" y="875449"/>
                  <a:pt x="946072" y="948474"/>
                  <a:pt x="884160" y="973874"/>
                </a:cubicBezTo>
                <a:cubicBezTo>
                  <a:pt x="822248" y="999274"/>
                  <a:pt x="915910" y="1008799"/>
                  <a:pt x="817485" y="992924"/>
                </a:cubicBezTo>
                <a:close/>
              </a:path>
            </a:pathLst>
          </a:custGeom>
          <a:noFill/>
          <a:ln w="222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45" name="Straight Arrow Connector 44"/>
          <p:cNvCxnSpPr>
            <a:endCxn id="42" idx="9"/>
          </p:cNvCxnSpPr>
          <p:nvPr/>
        </p:nvCxnSpPr>
        <p:spPr bwMode="auto">
          <a:xfrm flipH="1" flipV="1">
            <a:off x="4120999" y="5679218"/>
            <a:ext cx="393851" cy="254857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3875971" y="5839379"/>
            <a:ext cx="2472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Most prominent application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domain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5502672" y="5095874"/>
            <a:ext cx="123825" cy="10477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0" name="AutoShape 213"/>
          <p:cNvSpPr>
            <a:spLocks noChangeArrowheads="1"/>
          </p:cNvSpPr>
          <p:nvPr/>
        </p:nvSpPr>
        <p:spPr bwMode="auto">
          <a:xfrm>
            <a:off x="1963550" y="5067300"/>
            <a:ext cx="552450" cy="20478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3" name="AutoShape 213"/>
          <p:cNvSpPr>
            <a:spLocks noChangeArrowheads="1"/>
          </p:cNvSpPr>
          <p:nvPr/>
        </p:nvSpPr>
        <p:spPr bwMode="auto">
          <a:xfrm>
            <a:off x="5633000" y="3772925"/>
            <a:ext cx="552450" cy="20478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210955" y="1716599"/>
            <a:ext cx="2808782" cy="1059709"/>
            <a:chOff x="6048872" y="1486882"/>
            <a:chExt cx="2808782" cy="736632"/>
          </a:xfrm>
        </p:grpSpPr>
        <p:cxnSp>
          <p:nvCxnSpPr>
            <p:cNvPr id="48" name="Straight Arrow Connector 47"/>
            <p:cNvCxnSpPr/>
            <p:nvPr/>
          </p:nvCxnSpPr>
          <p:spPr bwMode="auto">
            <a:xfrm flipH="1">
              <a:off x="6740442" y="1656159"/>
              <a:ext cx="380010" cy="567355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1" name="TextBox 50"/>
            <p:cNvSpPr txBox="1"/>
            <p:nvPr/>
          </p:nvSpPr>
          <p:spPr>
            <a:xfrm>
              <a:off x="6048872" y="1486882"/>
              <a:ext cx="280878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+mn-lt"/>
                </a:rPr>
                <a:t>Dynamically</a:t>
              </a:r>
              <a:r>
                <a:rPr lang="en-US" sz="1600" dirty="0" smtClean="0">
                  <a:solidFill>
                    <a:srgbClr val="FF0000"/>
                  </a:solidFill>
                  <a:latin typeface="+mn-lt"/>
                </a:rPr>
                <a:t> defined at runtime</a:t>
              </a:r>
              <a:endParaRPr lang="en-US" sz="1600" dirty="0">
                <a:solidFill>
                  <a:srgbClr val="FF0000"/>
                </a:solidFill>
                <a:latin typeface="+mn-lt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982837" y="3581703"/>
            <a:ext cx="772075" cy="645183"/>
            <a:chOff x="6667500" y="2304342"/>
            <a:chExt cx="1323975" cy="1290366"/>
          </a:xfrm>
        </p:grpSpPr>
        <p:cxnSp>
          <p:nvCxnSpPr>
            <p:cNvPr id="55" name="Straight Connector 54"/>
            <p:cNvCxnSpPr/>
            <p:nvPr/>
          </p:nvCxnSpPr>
          <p:spPr bwMode="auto">
            <a:xfrm>
              <a:off x="6667500" y="2374802"/>
              <a:ext cx="1323975" cy="1149446"/>
            </a:xfrm>
            <a:prstGeom prst="line">
              <a:avLst/>
            </a:prstGeom>
            <a:solidFill>
              <a:schemeClr val="accent1"/>
            </a:solidFill>
            <a:ln w="539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flipV="1">
              <a:off x="6791324" y="2304342"/>
              <a:ext cx="1076325" cy="1290366"/>
            </a:xfrm>
            <a:prstGeom prst="line">
              <a:avLst/>
            </a:prstGeom>
            <a:solidFill>
              <a:schemeClr val="accent1"/>
            </a:solidFill>
            <a:ln w="539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7" name="TextBox 56"/>
          <p:cNvSpPr txBox="1"/>
          <p:nvPr/>
        </p:nvSpPr>
        <p:spPr>
          <a:xfrm>
            <a:off x="6279595" y="3498183"/>
            <a:ext cx="25414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7030A0"/>
                </a:solidFill>
                <a:latin typeface="+mn-lt"/>
              </a:rPr>
              <a:t>Low overhead dynamic </a:t>
            </a:r>
          </a:p>
          <a:p>
            <a:r>
              <a:rPr lang="en-US" sz="1600" b="1" dirty="0" smtClean="0">
                <a:solidFill>
                  <a:srgbClr val="7030A0"/>
                </a:solidFill>
                <a:latin typeface="+mn-lt"/>
              </a:rPr>
              <a:t>method </a:t>
            </a:r>
            <a:r>
              <a:rPr lang="en-US" sz="1600" b="1" dirty="0" smtClean="0">
                <a:solidFill>
                  <a:srgbClr val="7030A0"/>
                </a:solidFill>
                <a:latin typeface="+mn-lt"/>
              </a:rPr>
              <a:t>for determining a </a:t>
            </a:r>
          </a:p>
          <a:p>
            <a:r>
              <a:rPr lang="en-US" sz="1600" b="1" dirty="0" smtClean="0">
                <a:solidFill>
                  <a:srgbClr val="7030A0"/>
                </a:solidFill>
                <a:latin typeface="+mn-lt"/>
              </a:rPr>
              <a:t>phase’s</a:t>
            </a:r>
            <a:r>
              <a:rPr lang="en-US" sz="1600" b="1" dirty="0">
                <a:solidFill>
                  <a:srgbClr val="7030A0"/>
                </a:solidFill>
                <a:latin typeface="+mn-lt"/>
              </a:rPr>
              <a:t> </a:t>
            </a:r>
            <a:r>
              <a:rPr lang="en-US" sz="1600" b="1" dirty="0" smtClean="0">
                <a:solidFill>
                  <a:srgbClr val="7030A0"/>
                </a:solidFill>
                <a:latin typeface="+mn-lt"/>
              </a:rPr>
              <a:t>best configuration!</a:t>
            </a:r>
            <a:endParaRPr lang="en-US" sz="16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59" name="AutoShape 213"/>
          <p:cNvSpPr>
            <a:spLocks noChangeArrowheads="1"/>
          </p:cNvSpPr>
          <p:nvPr/>
        </p:nvSpPr>
        <p:spPr bwMode="auto">
          <a:xfrm>
            <a:off x="4645325" y="5077200"/>
            <a:ext cx="552450" cy="20478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60" name="Straight Arrow Connector 59"/>
          <p:cNvCxnSpPr/>
          <p:nvPr/>
        </p:nvCxnSpPr>
        <p:spPr bwMode="auto">
          <a:xfrm flipH="1" flipV="1">
            <a:off x="5635180" y="5176836"/>
            <a:ext cx="636700" cy="267161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5507060" y="5349300"/>
            <a:ext cx="22252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Dynamically determined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924237" y="2590573"/>
            <a:ext cx="25106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7030A0"/>
                </a:solidFill>
                <a:latin typeface="+mn-lt"/>
              </a:rPr>
              <a:t>No need </a:t>
            </a:r>
            <a:r>
              <a:rPr lang="en-US" sz="1600" b="1" dirty="0" smtClean="0">
                <a:solidFill>
                  <a:srgbClr val="7030A0"/>
                </a:solidFill>
                <a:latin typeface="+mn-lt"/>
              </a:rPr>
              <a:t>to know/analyze </a:t>
            </a:r>
          </a:p>
          <a:p>
            <a:r>
              <a:rPr lang="en-US" sz="1600" b="1" dirty="0" smtClean="0">
                <a:solidFill>
                  <a:srgbClr val="7030A0"/>
                </a:solidFill>
                <a:latin typeface="+mn-lt"/>
              </a:rPr>
              <a:t>applications a priori</a:t>
            </a:r>
            <a:endParaRPr lang="en-US" sz="16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64" name="AutoShape 213"/>
          <p:cNvSpPr>
            <a:spLocks noChangeArrowheads="1"/>
          </p:cNvSpPr>
          <p:nvPr/>
        </p:nvSpPr>
        <p:spPr bwMode="auto">
          <a:xfrm>
            <a:off x="2516000" y="2833686"/>
            <a:ext cx="478841" cy="2190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5" name="AutoShape 213"/>
          <p:cNvSpPr>
            <a:spLocks noChangeArrowheads="1"/>
          </p:cNvSpPr>
          <p:nvPr/>
        </p:nvSpPr>
        <p:spPr bwMode="auto">
          <a:xfrm>
            <a:off x="5310050" y="2819171"/>
            <a:ext cx="478841" cy="2190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39439" y="838357"/>
            <a:ext cx="7289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+mn-lt"/>
              </a:rPr>
              <a:t>DynaPDM</a:t>
            </a:r>
            <a:r>
              <a:rPr lang="en-US" sz="2800" b="1" dirty="0" smtClean="0">
                <a:solidFill>
                  <a:srgbClr val="7030A0"/>
                </a:solidFill>
                <a:latin typeface="+mn-lt"/>
              </a:rPr>
              <a:t>: Dynamic Phase Distance Mapping</a:t>
            </a:r>
            <a:endParaRPr lang="en-US" sz="2800" b="1" dirty="0">
              <a:solidFill>
                <a:srgbClr val="7030A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3923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57175"/>
            <a:ext cx="7772400" cy="876300"/>
          </a:xfrm>
        </p:spPr>
        <p:txBody>
          <a:bodyPr/>
          <a:lstStyle/>
          <a:p>
            <a:r>
              <a:rPr lang="en-US" sz="4000" dirty="0" smtClean="0"/>
              <a:t>Results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5" y="4038349"/>
            <a:ext cx="7772400" cy="1709306"/>
          </a:xfrm>
        </p:spPr>
        <p:txBody>
          <a:bodyPr/>
          <a:lstStyle/>
          <a:p>
            <a:pPr lvl="1">
              <a:buFontTx/>
              <a:buChar char="-"/>
            </a:pPr>
            <a:r>
              <a:rPr lang="en-US" dirty="0" smtClean="0"/>
              <a:t>EDP </a:t>
            </a:r>
            <a:r>
              <a:rPr lang="en-US" dirty="0" smtClean="0"/>
              <a:t>savings calculated with respect to the base configuration</a:t>
            </a:r>
          </a:p>
          <a:p>
            <a:pPr lvl="1">
              <a:buFontTx/>
              <a:buChar char="-"/>
            </a:pPr>
            <a:r>
              <a:rPr lang="en-US" dirty="0" smtClean="0"/>
              <a:t>DynaPDM achieved 28% average EDP savings overall</a:t>
            </a:r>
          </a:p>
          <a:p>
            <a:pPr lvl="1">
              <a:buFontTx/>
              <a:buChar char="-"/>
            </a:pPr>
            <a:r>
              <a:rPr lang="en-US" dirty="0" smtClean="0"/>
              <a:t>Savings as high as 47% for </a:t>
            </a:r>
            <a:r>
              <a:rPr lang="en-US" i="1" dirty="0" smtClean="0"/>
              <a:t>64M-rotatew2</a:t>
            </a:r>
          </a:p>
          <a:p>
            <a:pPr lvl="1">
              <a:buFontTx/>
              <a:buChar char="-"/>
            </a:pPr>
            <a:r>
              <a:rPr lang="en-US" dirty="0" smtClean="0"/>
              <a:t>On average, within 1% of the optimal</a:t>
            </a:r>
          </a:p>
          <a:p>
            <a:pPr lvl="1">
              <a:buFontTx/>
              <a:buChar char="-"/>
            </a:pPr>
            <a:r>
              <a:rPr lang="en-US" dirty="0" smtClean="0"/>
              <a:t>EDP improved over PDM by 8%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8675" y="2047875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4059191285"/>
              </p:ext>
            </p:extLst>
          </p:nvPr>
        </p:nvGraphicFramePr>
        <p:xfrm>
          <a:off x="1419225" y="742949"/>
          <a:ext cx="5953125" cy="3362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809581" y="1266825"/>
            <a:ext cx="6228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28%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72070" y="6000750"/>
            <a:ext cx="6722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Times"/>
              </a:rPr>
              <a:t>DynaPDM improved over PDM and eliminated design-time effort!</a:t>
            </a:r>
            <a:endParaRPr lang="en-US" sz="1800" b="1" dirty="0">
              <a:solidFill>
                <a:srgbClr val="FF0000"/>
              </a:solidFill>
              <a:latin typeface="Time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47156" y="1266825"/>
            <a:ext cx="6228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47%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5" name="Right Brace 4"/>
          <p:cNvSpPr/>
          <p:nvPr/>
        </p:nvSpPr>
        <p:spPr bwMode="auto">
          <a:xfrm>
            <a:off x="7365776" y="1266825"/>
            <a:ext cx="186056" cy="504826"/>
          </a:xfrm>
          <a:prstGeom prst="rightBrace">
            <a:avLst>
              <a:gd name="adj1" fmla="val 92789"/>
              <a:gd name="adj2" fmla="val 50000"/>
            </a:avLst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mtClean="0">
              <a:solidFill>
                <a:srgbClr val="000000"/>
              </a:solidFill>
              <a:latin typeface="Time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38475" y="973038"/>
            <a:ext cx="12907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 smtClean="0">
                <a:solidFill>
                  <a:srgbClr val="7030A0"/>
                </a:solidFill>
                <a:latin typeface="Times"/>
              </a:rPr>
              <a:t>DynaPDM’s</a:t>
            </a:r>
            <a:endParaRPr lang="en-US" sz="1400" b="1" dirty="0" smtClean="0">
              <a:solidFill>
                <a:srgbClr val="7030A0"/>
              </a:solidFill>
              <a:latin typeface="Times"/>
            </a:endParaRPr>
          </a:p>
          <a:p>
            <a:r>
              <a:rPr lang="en-US" sz="1400" b="1" dirty="0" smtClean="0">
                <a:solidFill>
                  <a:srgbClr val="7030A0"/>
                </a:solidFill>
                <a:latin typeface="Times"/>
              </a:rPr>
              <a:t>configurations</a:t>
            </a:r>
          </a:p>
          <a:p>
            <a:r>
              <a:rPr lang="en-US" sz="1400" b="1" dirty="0" smtClean="0">
                <a:solidFill>
                  <a:srgbClr val="7030A0"/>
                </a:solidFill>
                <a:latin typeface="Times"/>
              </a:rPr>
              <a:t>1% of</a:t>
            </a:r>
          </a:p>
          <a:p>
            <a:r>
              <a:rPr lang="en-US" sz="1400" b="1" dirty="0" smtClean="0">
                <a:solidFill>
                  <a:srgbClr val="7030A0"/>
                </a:solidFill>
                <a:latin typeface="Times"/>
              </a:rPr>
              <a:t>the optimal!</a:t>
            </a:r>
            <a:endParaRPr lang="en-US" sz="1400" b="1" dirty="0">
              <a:solidFill>
                <a:srgbClr val="7030A0"/>
              </a:solidFill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50168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torEng">
  <a:themeElements>
    <a:clrScheme name="PPT-white-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-white-2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PPT-white-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24847</TotalTime>
  <Words>338</Words>
  <Application>Microsoft Office PowerPoint</Application>
  <PresentationFormat>On-screen Show (4:3)</PresentationFormat>
  <Paragraphs>89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gatorEng</vt:lpstr>
      <vt:lpstr>PowerPoint Presentation</vt:lpstr>
      <vt:lpstr>Introduction and Motivation</vt:lpstr>
      <vt:lpstr>PowerPoint Presentation</vt:lpstr>
      <vt:lpstr>PowerPoint Presentation</vt:lpstr>
      <vt:lpstr>PowerPoint Presentation</vt:lpstr>
      <vt:lpstr>Results</vt:lpstr>
    </vt:vector>
  </TitlesOfParts>
  <Company>Ann Gordon-Ross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Gordon-Ross</dc:creator>
  <cp:lastModifiedBy>Tosi</cp:lastModifiedBy>
  <cp:revision>1773</cp:revision>
  <dcterms:created xsi:type="dcterms:W3CDTF">2011-01-26T00:08:34Z</dcterms:created>
  <dcterms:modified xsi:type="dcterms:W3CDTF">2013-09-29T18:29:26Z</dcterms:modified>
</cp:coreProperties>
</file>