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87" r:id="rId1"/>
  </p:sldMasterIdLst>
  <p:notesMasterIdLst>
    <p:notesMasterId r:id="rId28"/>
  </p:notesMasterIdLst>
  <p:handoutMasterIdLst>
    <p:handoutMasterId r:id="rId29"/>
  </p:handoutMasterIdLst>
  <p:sldIdLst>
    <p:sldId id="256" r:id="rId2"/>
    <p:sldId id="281" r:id="rId3"/>
    <p:sldId id="321" r:id="rId4"/>
    <p:sldId id="275" r:id="rId5"/>
    <p:sldId id="331" r:id="rId6"/>
    <p:sldId id="338" r:id="rId7"/>
    <p:sldId id="328" r:id="rId8"/>
    <p:sldId id="335" r:id="rId9"/>
    <p:sldId id="332" r:id="rId10"/>
    <p:sldId id="313" r:id="rId11"/>
    <p:sldId id="341" r:id="rId12"/>
    <p:sldId id="309" r:id="rId13"/>
    <p:sldId id="344" r:id="rId14"/>
    <p:sldId id="340" r:id="rId15"/>
    <p:sldId id="334" r:id="rId16"/>
    <p:sldId id="345" r:id="rId17"/>
    <p:sldId id="314" r:id="rId18"/>
    <p:sldId id="346" r:id="rId19"/>
    <p:sldId id="293" r:id="rId20"/>
    <p:sldId id="316" r:id="rId21"/>
    <p:sldId id="324" r:id="rId22"/>
    <p:sldId id="318" r:id="rId23"/>
    <p:sldId id="349" r:id="rId24"/>
    <p:sldId id="319" r:id="rId25"/>
    <p:sldId id="320" r:id="rId26"/>
    <p:sldId id="297" r:id="rId27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sha" initials="m" lastIdx="0" clrIdx="0"/>
  <p:cmAuthor id="1" name="Ann Gordon-Ross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9999"/>
    <a:srgbClr val="00E4A8"/>
    <a:srgbClr val="FF5050"/>
    <a:srgbClr val="0066FF"/>
    <a:srgbClr val="D5E467"/>
    <a:srgbClr val="00FCF6"/>
    <a:srgbClr val="FF6600"/>
    <a:srgbClr val="CC66FF"/>
    <a:srgbClr val="FFFF66"/>
    <a:srgbClr val="00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4" autoAdjust="0"/>
    <p:restoredTop sz="94676" autoAdjust="0"/>
  </p:normalViewPr>
  <p:slideViewPr>
    <p:cSldViewPr snapToGrid="0">
      <p:cViewPr>
        <p:scale>
          <a:sx n="80" d="100"/>
          <a:sy n="80" d="100"/>
        </p:scale>
        <p:origin x="-726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74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siron\Dropbox\Research\PHASE%20DISTANCE\Results\Resul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siron\Dropbox\Research\PHASE%20DISTANCE\Results\Resul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siron\Dropbox\Research\PHASE%20DISTANCE\Results\Result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siron\Dropbox\Research\PHASE%20DISTANCE\Results\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1"/>
          <c:order val="0"/>
          <c:tx>
            <c:strRef>
              <c:f>Graphs!$D$1</c:f>
              <c:strCache>
                <c:ptCount val="1"/>
                <c:pt idx="0">
                  <c:v>Optimal</c:v>
                </c:pt>
              </c:strCache>
            </c:strRef>
          </c:tx>
          <c:spPr>
            <a:solidFill>
              <a:srgbClr val="C00000"/>
            </a:solidFill>
          </c:spPr>
          <c:cat>
            <c:strRef>
              <c:f>Graphs!$B$2:$B$18</c:f>
              <c:strCache>
                <c:ptCount val="17"/>
                <c:pt idx="0">
                  <c:v>rotate-16x4Ms32w8</c:v>
                </c:pt>
                <c:pt idx="1">
                  <c:v>rotate-16x4Ms4w8</c:v>
                </c:pt>
                <c:pt idx="2">
                  <c:v>64M-rotatew2</c:v>
                </c:pt>
                <c:pt idx="3">
                  <c:v>rotate-4Ms4w1</c:v>
                </c:pt>
                <c:pt idx="4">
                  <c:v>rotate-520k-270deg</c:v>
                </c:pt>
                <c:pt idx="5">
                  <c:v>rotate-color-4M-90degw1</c:v>
                </c:pt>
                <c:pt idx="6">
                  <c:v>4M-check</c:v>
                </c:pt>
                <c:pt idx="7">
                  <c:v>4M-reassembly</c:v>
                </c:pt>
                <c:pt idx="8">
                  <c:v>4M-tcp-mixed</c:v>
                </c:pt>
                <c:pt idx="9">
                  <c:v>ippktcheck-8x4M-4Worker</c:v>
                </c:pt>
                <c:pt idx="10">
                  <c:v>ipres-6M4worker</c:v>
                </c:pt>
                <c:pt idx="11">
                  <c:v>md5-128M4worker</c:v>
                </c:pt>
                <c:pt idx="12">
                  <c:v>md5-32M4worker</c:v>
                </c:pt>
                <c:pt idx="13">
                  <c:v>md5-4M</c:v>
                </c:pt>
                <c:pt idx="14">
                  <c:v>empty-wld</c:v>
                </c:pt>
                <c:pt idx="15">
                  <c:v>huffde-all</c:v>
                </c:pt>
                <c:pt idx="16">
                  <c:v>Average</c:v>
                </c:pt>
              </c:strCache>
            </c:strRef>
          </c:cat>
          <c:val>
            <c:numRef>
              <c:f>Graphs!$D$2:$D$18</c:f>
              <c:numCache>
                <c:formatCode>General</c:formatCode>
                <c:ptCount val="17"/>
                <c:pt idx="0">
                  <c:v>0.744139351247605</c:v>
                </c:pt>
                <c:pt idx="1">
                  <c:v>0.64173809541098314</c:v>
                </c:pt>
                <c:pt idx="2">
                  <c:v>0.52653185613305908</c:v>
                </c:pt>
                <c:pt idx="3">
                  <c:v>0.7357117306341322</c:v>
                </c:pt>
                <c:pt idx="4">
                  <c:v>0.60808623022409314</c:v>
                </c:pt>
                <c:pt idx="5">
                  <c:v>0.73108188108782002</c:v>
                </c:pt>
                <c:pt idx="6">
                  <c:v>0.79807832569227799</c:v>
                </c:pt>
                <c:pt idx="7">
                  <c:v>0.75466780499770802</c:v>
                </c:pt>
                <c:pt idx="8">
                  <c:v>0.75860491651254924</c:v>
                </c:pt>
                <c:pt idx="9">
                  <c:v>0.79374116271834305</c:v>
                </c:pt>
                <c:pt idx="10">
                  <c:v>0.73587199290238714</c:v>
                </c:pt>
                <c:pt idx="11">
                  <c:v>0.71347407527395901</c:v>
                </c:pt>
                <c:pt idx="12">
                  <c:v>0.71957688553254295</c:v>
                </c:pt>
                <c:pt idx="13">
                  <c:v>0.67005144969078323</c:v>
                </c:pt>
                <c:pt idx="14">
                  <c:v>0.72858431302553606</c:v>
                </c:pt>
                <c:pt idx="15">
                  <c:v>0.73301981172778707</c:v>
                </c:pt>
                <c:pt idx="16">
                  <c:v>0.71205999267572317</c:v>
                </c:pt>
              </c:numCache>
            </c:numRef>
          </c:val>
        </c:ser>
        <c:ser>
          <c:idx val="0"/>
          <c:order val="1"/>
          <c:tx>
            <c:strRef>
              <c:f>Graphs!$K$1</c:f>
              <c:strCache>
                <c:ptCount val="1"/>
                <c:pt idx="0">
                  <c:v>PDM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Graphs!$B$2:$B$18</c:f>
              <c:strCache>
                <c:ptCount val="17"/>
                <c:pt idx="0">
                  <c:v>rotate-16x4Ms32w8</c:v>
                </c:pt>
                <c:pt idx="1">
                  <c:v>rotate-16x4Ms4w8</c:v>
                </c:pt>
                <c:pt idx="2">
                  <c:v>64M-rotatew2</c:v>
                </c:pt>
                <c:pt idx="3">
                  <c:v>rotate-4Ms4w1</c:v>
                </c:pt>
                <c:pt idx="4">
                  <c:v>rotate-520k-270deg</c:v>
                </c:pt>
                <c:pt idx="5">
                  <c:v>rotate-color-4M-90degw1</c:v>
                </c:pt>
                <c:pt idx="6">
                  <c:v>4M-check</c:v>
                </c:pt>
                <c:pt idx="7">
                  <c:v>4M-reassembly</c:v>
                </c:pt>
                <c:pt idx="8">
                  <c:v>4M-tcp-mixed</c:v>
                </c:pt>
                <c:pt idx="9">
                  <c:v>ippktcheck-8x4M-4Worker</c:v>
                </c:pt>
                <c:pt idx="10">
                  <c:v>ipres-6M4worker</c:v>
                </c:pt>
                <c:pt idx="11">
                  <c:v>md5-128M4worker</c:v>
                </c:pt>
                <c:pt idx="12">
                  <c:v>md5-32M4worker</c:v>
                </c:pt>
                <c:pt idx="13">
                  <c:v>md5-4M</c:v>
                </c:pt>
                <c:pt idx="14">
                  <c:v>empty-wld</c:v>
                </c:pt>
                <c:pt idx="15">
                  <c:v>huffde-all</c:v>
                </c:pt>
                <c:pt idx="16">
                  <c:v>Average</c:v>
                </c:pt>
              </c:strCache>
            </c:strRef>
          </c:cat>
          <c:val>
            <c:numRef>
              <c:f>Graphs!$K$2:$K$18</c:f>
              <c:numCache>
                <c:formatCode>General</c:formatCode>
                <c:ptCount val="17"/>
                <c:pt idx="0">
                  <c:v>0.744139351247605</c:v>
                </c:pt>
                <c:pt idx="1">
                  <c:v>0.64173809541098314</c:v>
                </c:pt>
                <c:pt idx="2">
                  <c:v>0.52653185613305908</c:v>
                </c:pt>
                <c:pt idx="3">
                  <c:v>0.7357117306341322</c:v>
                </c:pt>
                <c:pt idx="4">
                  <c:v>0.6088608426039932</c:v>
                </c:pt>
                <c:pt idx="5">
                  <c:v>0.7982394578111901</c:v>
                </c:pt>
                <c:pt idx="6">
                  <c:v>0.81530917366781308</c:v>
                </c:pt>
                <c:pt idx="7">
                  <c:v>0.75466780499770802</c:v>
                </c:pt>
                <c:pt idx="8">
                  <c:v>0.84399379156106602</c:v>
                </c:pt>
                <c:pt idx="9">
                  <c:v>0.84319628048708906</c:v>
                </c:pt>
                <c:pt idx="10">
                  <c:v>0.73587199290238714</c:v>
                </c:pt>
                <c:pt idx="11">
                  <c:v>0.721835769366303</c:v>
                </c:pt>
                <c:pt idx="12">
                  <c:v>0.79286239782017298</c:v>
                </c:pt>
                <c:pt idx="13">
                  <c:v>0.72527189920814017</c:v>
                </c:pt>
                <c:pt idx="14">
                  <c:v>0.77465051506086013</c:v>
                </c:pt>
                <c:pt idx="15">
                  <c:v>0.80923633682528795</c:v>
                </c:pt>
                <c:pt idx="16">
                  <c:v>0.74200733098361205</c:v>
                </c:pt>
              </c:numCache>
            </c:numRef>
          </c:val>
        </c:ser>
        <c:ser>
          <c:idx val="2"/>
          <c:order val="2"/>
          <c:tx>
            <c:strRef>
              <c:f>Graphs!$E$1</c:f>
              <c:strCache>
                <c:ptCount val="1"/>
                <c:pt idx="0">
                  <c:v>DynaPDM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Graphs!$B$2:$B$18</c:f>
              <c:strCache>
                <c:ptCount val="17"/>
                <c:pt idx="0">
                  <c:v>rotate-16x4Ms32w8</c:v>
                </c:pt>
                <c:pt idx="1">
                  <c:v>rotate-16x4Ms4w8</c:v>
                </c:pt>
                <c:pt idx="2">
                  <c:v>64M-rotatew2</c:v>
                </c:pt>
                <c:pt idx="3">
                  <c:v>rotate-4Ms4w1</c:v>
                </c:pt>
                <c:pt idx="4">
                  <c:v>rotate-520k-270deg</c:v>
                </c:pt>
                <c:pt idx="5">
                  <c:v>rotate-color-4M-90degw1</c:v>
                </c:pt>
                <c:pt idx="6">
                  <c:v>4M-check</c:v>
                </c:pt>
                <c:pt idx="7">
                  <c:v>4M-reassembly</c:v>
                </c:pt>
                <c:pt idx="8">
                  <c:v>4M-tcp-mixed</c:v>
                </c:pt>
                <c:pt idx="9">
                  <c:v>ippktcheck-8x4M-4Worker</c:v>
                </c:pt>
                <c:pt idx="10">
                  <c:v>ipres-6M4worker</c:v>
                </c:pt>
                <c:pt idx="11">
                  <c:v>md5-128M4worker</c:v>
                </c:pt>
                <c:pt idx="12">
                  <c:v>md5-32M4worker</c:v>
                </c:pt>
                <c:pt idx="13">
                  <c:v>md5-4M</c:v>
                </c:pt>
                <c:pt idx="14">
                  <c:v>empty-wld</c:v>
                </c:pt>
                <c:pt idx="15">
                  <c:v>huffde-all</c:v>
                </c:pt>
                <c:pt idx="16">
                  <c:v>Average</c:v>
                </c:pt>
              </c:strCache>
            </c:strRef>
          </c:cat>
          <c:val>
            <c:numRef>
              <c:f>Graphs!$E$2:$E$18</c:f>
              <c:numCache>
                <c:formatCode>General</c:formatCode>
                <c:ptCount val="17"/>
                <c:pt idx="0">
                  <c:v>0.744139351247605</c:v>
                </c:pt>
                <c:pt idx="1">
                  <c:v>0.64956437837522696</c:v>
                </c:pt>
                <c:pt idx="2">
                  <c:v>0.52653185613305908</c:v>
                </c:pt>
                <c:pt idx="3">
                  <c:v>0.75050998678366099</c:v>
                </c:pt>
                <c:pt idx="4">
                  <c:v>0.6088608426039932</c:v>
                </c:pt>
                <c:pt idx="5">
                  <c:v>0.73108188108782002</c:v>
                </c:pt>
                <c:pt idx="6">
                  <c:v>0.79807832569227799</c:v>
                </c:pt>
                <c:pt idx="7">
                  <c:v>0.75466780499770802</c:v>
                </c:pt>
                <c:pt idx="8">
                  <c:v>0.76150788124628199</c:v>
                </c:pt>
                <c:pt idx="9">
                  <c:v>0.79374116271834305</c:v>
                </c:pt>
                <c:pt idx="10">
                  <c:v>0.73587199290238714</c:v>
                </c:pt>
                <c:pt idx="11">
                  <c:v>0.721835769366303</c:v>
                </c:pt>
                <c:pt idx="12">
                  <c:v>0.71957688553254295</c:v>
                </c:pt>
                <c:pt idx="13">
                  <c:v>0.68793766388007305</c:v>
                </c:pt>
                <c:pt idx="14">
                  <c:v>0.72858431302553606</c:v>
                </c:pt>
                <c:pt idx="15">
                  <c:v>0.75266669917742501</c:v>
                </c:pt>
                <c:pt idx="16">
                  <c:v>0.71657229967314007</c:v>
                </c:pt>
              </c:numCache>
            </c:numRef>
          </c:val>
        </c:ser>
        <c:dLbls/>
        <c:axId val="37867520"/>
        <c:axId val="37869440"/>
      </c:barChart>
      <c:catAx>
        <c:axId val="37867520"/>
        <c:scaling>
          <c:orientation val="minMax"/>
        </c:scaling>
        <c:axPos val="b"/>
        <c:tickLblPos val="nextTo"/>
        <c:txPr>
          <a:bodyPr rot="-2940000"/>
          <a:lstStyle/>
          <a:p>
            <a:pPr>
              <a:defRPr sz="1000"/>
            </a:pPr>
            <a:endParaRPr lang="en-US"/>
          </a:p>
        </c:txPr>
        <c:crossAx val="37869440"/>
        <c:crosses val="autoZero"/>
        <c:auto val="1"/>
        <c:lblAlgn val="ctr"/>
        <c:lblOffset val="100"/>
      </c:catAx>
      <c:valAx>
        <c:axId val="37869440"/>
        <c:scaling>
          <c:orientation val="minMax"/>
          <c:max val="1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000" b="0"/>
                </a:pPr>
                <a:r>
                  <a:rPr lang="en-US" sz="1000" b="0"/>
                  <a:t>EDP</a:t>
                </a:r>
                <a:r>
                  <a:rPr lang="en-US" sz="1000" b="0" baseline="0"/>
                  <a:t> normalized to the base </a:t>
                </a:r>
              </a:p>
              <a:p>
                <a:pPr>
                  <a:defRPr sz="1000" b="0"/>
                </a:pPr>
                <a:r>
                  <a:rPr lang="en-US" sz="1000" b="0" baseline="0"/>
                  <a:t>cache configuration</a:t>
                </a:r>
                <a:endParaRPr lang="en-US" sz="1000" b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3786752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0002948031496113"/>
          <c:y val="8.8856345280023522E-2"/>
          <c:w val="0.41058635491337503"/>
          <c:h val="0.13357649968416702"/>
        </c:manualLayout>
      </c:layout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gap"/>
  </c:chart>
  <c:spPr>
    <a:ln w="0"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Optimal</c:v>
                </c:pt>
              </c:strCache>
            </c:strRef>
          </c:tx>
          <c:spPr>
            <a:solidFill>
              <a:srgbClr val="0066FF"/>
            </a:solidFill>
          </c:spPr>
          <c:cat>
            <c:strRef>
              <c:f>Sheet1!$A$2:$A$11</c:f>
              <c:strCache>
                <c:ptCount val="10"/>
                <c:pt idx="0">
                  <c:v>64M-rotatew2</c:v>
                </c:pt>
                <c:pt idx="1">
                  <c:v>rotate-520k-270deg</c:v>
                </c:pt>
                <c:pt idx="2">
                  <c:v>rotate-color-4M-90degw1</c:v>
                </c:pt>
                <c:pt idx="3">
                  <c:v>4M-check</c:v>
                </c:pt>
                <c:pt idx="4">
                  <c:v>4M-reassembly</c:v>
                </c:pt>
                <c:pt idx="5">
                  <c:v>ippktcheck-8x4M-4Worker</c:v>
                </c:pt>
                <c:pt idx="6">
                  <c:v>ipres-6M4worker</c:v>
                </c:pt>
                <c:pt idx="7">
                  <c:v>md5-128M4worker</c:v>
                </c:pt>
                <c:pt idx="8">
                  <c:v>md5-32M4worker</c:v>
                </c:pt>
                <c:pt idx="9">
                  <c:v>empty-wld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j = 1</c:v>
                </c:pt>
              </c:strCache>
            </c:strRef>
          </c:tx>
          <c:spPr>
            <a:solidFill>
              <a:srgbClr val="FF5050"/>
            </a:solidFill>
          </c:spPr>
          <c:cat>
            <c:strRef>
              <c:f>Sheet1!$A$2:$A$11</c:f>
              <c:strCache>
                <c:ptCount val="10"/>
                <c:pt idx="0">
                  <c:v>64M-rotatew2</c:v>
                </c:pt>
                <c:pt idx="1">
                  <c:v>rotate-520k-270deg</c:v>
                </c:pt>
                <c:pt idx="2">
                  <c:v>rotate-color-4M-90degw1</c:v>
                </c:pt>
                <c:pt idx="3">
                  <c:v>4M-check</c:v>
                </c:pt>
                <c:pt idx="4">
                  <c:v>4M-reassembly</c:v>
                </c:pt>
                <c:pt idx="5">
                  <c:v>ippktcheck-8x4M-4Worker</c:v>
                </c:pt>
                <c:pt idx="6">
                  <c:v>ipres-6M4worker</c:v>
                </c:pt>
                <c:pt idx="7">
                  <c:v>md5-128M4worker</c:v>
                </c:pt>
                <c:pt idx="8">
                  <c:v>md5-32M4worker</c:v>
                </c:pt>
                <c:pt idx="9">
                  <c:v>empty-wld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1.5245983953505129</c:v>
                </c:pt>
                <c:pt idx="1">
                  <c:v>1.0010426183011578</c:v>
                </c:pt>
                <c:pt idx="2">
                  <c:v>1.0918681356591629</c:v>
                </c:pt>
                <c:pt idx="3">
                  <c:v>1.2002412100643995</c:v>
                </c:pt>
                <c:pt idx="4">
                  <c:v>1.0096668228777239</c:v>
                </c:pt>
                <c:pt idx="5">
                  <c:v>1.0602148370067901</c:v>
                </c:pt>
                <c:pt idx="6">
                  <c:v>0.99999983232976219</c:v>
                </c:pt>
                <c:pt idx="7">
                  <c:v>1.0117494383354597</c:v>
                </c:pt>
                <c:pt idx="8">
                  <c:v>1.0000000141901779</c:v>
                </c:pt>
                <c:pt idx="9">
                  <c:v>1.087613360639353</c:v>
                </c:pt>
              </c:numCache>
            </c:numRef>
          </c:val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j = 2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Sheet1!$A$2:$A$11</c:f>
              <c:strCache>
                <c:ptCount val="10"/>
                <c:pt idx="0">
                  <c:v>64M-rotatew2</c:v>
                </c:pt>
                <c:pt idx="1">
                  <c:v>rotate-520k-270deg</c:v>
                </c:pt>
                <c:pt idx="2">
                  <c:v>rotate-color-4M-90degw1</c:v>
                </c:pt>
                <c:pt idx="3">
                  <c:v>4M-check</c:v>
                </c:pt>
                <c:pt idx="4">
                  <c:v>4M-reassembly</c:v>
                </c:pt>
                <c:pt idx="5">
                  <c:v>ippktcheck-8x4M-4Worker</c:v>
                </c:pt>
                <c:pt idx="6">
                  <c:v>ipres-6M4worker</c:v>
                </c:pt>
                <c:pt idx="7">
                  <c:v>md5-128M4worker</c:v>
                </c:pt>
                <c:pt idx="8">
                  <c:v>md5-32M4worker</c:v>
                </c:pt>
                <c:pt idx="9">
                  <c:v>empty-wld</c:v>
                </c:pt>
              </c:strCache>
            </c:strRef>
          </c:cat>
          <c:val>
            <c:numRef>
              <c:f>Sheet1!$F$2:$F$11</c:f>
              <c:numCache>
                <c:formatCode>General</c:formatCode>
                <c:ptCount val="10"/>
                <c:pt idx="0">
                  <c:v>0.99999995198706393</c:v>
                </c:pt>
                <c:pt idx="1">
                  <c:v>1.2273652972214186</c:v>
                </c:pt>
                <c:pt idx="2">
                  <c:v>1.0079087720472648</c:v>
                </c:pt>
                <c:pt idx="3">
                  <c:v>1.021417393413391</c:v>
                </c:pt>
                <c:pt idx="4">
                  <c:v>1.19580651648088</c:v>
                </c:pt>
                <c:pt idx="5">
                  <c:v>0.99999463426480517</c:v>
                </c:pt>
                <c:pt idx="6">
                  <c:v>1.0348925786901459</c:v>
                </c:pt>
                <c:pt idx="7">
                  <c:v>1.2167210559958828</c:v>
                </c:pt>
                <c:pt idx="8">
                  <c:v>1.198509793072239</c:v>
                </c:pt>
                <c:pt idx="9">
                  <c:v>1.270498664593996</c:v>
                </c:pt>
              </c:numCache>
            </c:numRef>
          </c:val>
        </c:ser>
        <c:ser>
          <c:idx val="3"/>
          <c:order val="3"/>
          <c:tx>
            <c:strRef>
              <c:f>Sheet1!$H$1</c:f>
              <c:strCache>
                <c:ptCount val="1"/>
                <c:pt idx="0">
                  <c:v>j = 3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cat>
            <c:strRef>
              <c:f>Sheet1!$A$2:$A$11</c:f>
              <c:strCache>
                <c:ptCount val="10"/>
                <c:pt idx="0">
                  <c:v>64M-rotatew2</c:v>
                </c:pt>
                <c:pt idx="1">
                  <c:v>rotate-520k-270deg</c:v>
                </c:pt>
                <c:pt idx="2">
                  <c:v>rotate-color-4M-90degw1</c:v>
                </c:pt>
                <c:pt idx="3">
                  <c:v>4M-check</c:v>
                </c:pt>
                <c:pt idx="4">
                  <c:v>4M-reassembly</c:v>
                </c:pt>
                <c:pt idx="5">
                  <c:v>ippktcheck-8x4M-4Worker</c:v>
                </c:pt>
                <c:pt idx="6">
                  <c:v>ipres-6M4worker</c:v>
                </c:pt>
                <c:pt idx="7">
                  <c:v>md5-128M4worker</c:v>
                </c:pt>
                <c:pt idx="8">
                  <c:v>md5-32M4worker</c:v>
                </c:pt>
                <c:pt idx="9">
                  <c:v>empty-wld</c:v>
                </c:pt>
              </c:strCache>
            </c:strRef>
          </c:cat>
          <c:val>
            <c:numRef>
              <c:f>Sheet1!$H$2:$H$11</c:f>
              <c:numCache>
                <c:formatCode>General</c:formatCode>
                <c:ptCount val="10"/>
                <c:pt idx="0">
                  <c:v>1.2704616826600137</c:v>
                </c:pt>
                <c:pt idx="1">
                  <c:v>0.9999980520907561</c:v>
                </c:pt>
                <c:pt idx="2">
                  <c:v>0.99999962557519517</c:v>
                </c:pt>
                <c:pt idx="3">
                  <c:v>0.999897917172337</c:v>
                </c:pt>
                <c:pt idx="4">
                  <c:v>1.0000026004017633</c:v>
                </c:pt>
                <c:pt idx="5">
                  <c:v>1.2135382134354635</c:v>
                </c:pt>
                <c:pt idx="6">
                  <c:v>1.2108451398557754</c:v>
                </c:pt>
                <c:pt idx="7">
                  <c:v>1.470552187168384</c:v>
                </c:pt>
                <c:pt idx="8">
                  <c:v>1.0684792823545437</c:v>
                </c:pt>
                <c:pt idx="9">
                  <c:v>1.000327192842819</c:v>
                </c:pt>
              </c:numCache>
            </c:numRef>
          </c:val>
        </c:ser>
        <c:dLbls/>
        <c:axId val="40689664"/>
        <c:axId val="40691200"/>
      </c:barChart>
      <c:catAx>
        <c:axId val="40689664"/>
        <c:scaling>
          <c:orientation val="minMax"/>
        </c:scaling>
        <c:axPos val="b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40691200"/>
        <c:crosses val="autoZero"/>
        <c:auto val="1"/>
        <c:lblAlgn val="ctr"/>
        <c:lblOffset val="100"/>
      </c:catAx>
      <c:valAx>
        <c:axId val="40691200"/>
        <c:scaling>
          <c:orientation val="minMax"/>
          <c:max val="1.6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US" b="0"/>
                  <a:t>EDP</a:t>
                </a:r>
                <a:r>
                  <a:rPr lang="en-US" b="0" baseline="0"/>
                  <a:t> normalized to optimal cache configuration</a:t>
                </a:r>
                <a:endParaRPr lang="en-US" b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4068966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5580874129864215"/>
          <c:y val="7.0698695866527009E-2"/>
          <c:w val="0.44490402830081005"/>
          <c:h val="7.4959057731121603E-2"/>
        </c:manualLayout>
      </c:layout>
    </c:legend>
    <c:plotVisOnly val="1"/>
    <c:dispBlanksAs val="gap"/>
  </c:chart>
  <c:spPr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spPr>
              <a:ln w="22225"/>
            </c:spPr>
            <c:trendlineType val="log"/>
          </c:trendline>
          <c:xVal>
            <c:numRef>
              <c:f>Tradeoffs!$B$2:$B$4</c:f>
              <c:numCache>
                <c:formatCode>General</c:formatCode>
                <c:ptCount val="3"/>
                <c:pt idx="0">
                  <c:v>0.25</c:v>
                </c:pt>
                <c:pt idx="1">
                  <c:v>0.5</c:v>
                </c:pt>
                <c:pt idx="2">
                  <c:v>1</c:v>
                </c:pt>
              </c:numCache>
            </c:numRef>
          </c:xVal>
          <c:yVal>
            <c:numRef>
              <c:f>Tradeoffs!$A$2:$A$4</c:f>
              <c:numCache>
                <c:formatCode>General</c:formatCode>
                <c:ptCount val="3"/>
                <c:pt idx="0">
                  <c:v>9</c:v>
                </c:pt>
                <c:pt idx="1">
                  <c:v>7</c:v>
                </c:pt>
                <c:pt idx="2">
                  <c:v>5</c:v>
                </c:pt>
              </c:numCache>
            </c:numRef>
          </c:yVal>
        </c:ser>
        <c:dLbls/>
        <c:axId val="60857344"/>
        <c:axId val="61240832"/>
      </c:scatterChart>
      <c:valAx>
        <c:axId val="60857344"/>
        <c:scaling>
          <c:orientation val="minMax"/>
          <c:max val="1"/>
          <c:min val="0.2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Distance window </a:t>
                </a:r>
                <a:r>
                  <a:rPr lang="en-US" dirty="0" smtClean="0"/>
                  <a:t>size, </a:t>
                </a:r>
                <a:r>
                  <a:rPr lang="en-US" i="1" dirty="0" err="1" smtClean="0"/>
                  <a:t>S</a:t>
                </a:r>
                <a:r>
                  <a:rPr lang="en-US" i="1" baseline="-25000" dirty="0" err="1" smtClean="0"/>
                  <a:t>d</a:t>
                </a:r>
                <a:endParaRPr lang="en-US" i="1" baseline="-25000" dirty="0"/>
              </a:p>
            </c:rich>
          </c:tx>
          <c:layout/>
        </c:title>
        <c:numFmt formatCode="General" sourceLinked="1"/>
        <c:tickLblPos val="nextTo"/>
        <c:crossAx val="61240832"/>
        <c:crosses val="autoZero"/>
        <c:crossBetween val="midCat"/>
      </c:valAx>
      <c:valAx>
        <c:axId val="6124083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distance windows</a:t>
                </a:r>
              </a:p>
            </c:rich>
          </c:tx>
          <c:layout/>
        </c:title>
        <c:numFmt formatCode="General" sourceLinked="1"/>
        <c:tickLblPos val="nextTo"/>
        <c:crossAx val="60857344"/>
        <c:crosses val="autoZero"/>
        <c:crossBetween val="midCat"/>
      </c:valAx>
    </c:plotArea>
    <c:plotVisOnly val="1"/>
    <c:dispBlanksAs val="gap"/>
  </c:chart>
  <c:spPr>
    <a:ln>
      <a:noFill/>
    </a:ln>
  </c:spPr>
  <c:txPr>
    <a:bodyPr/>
    <a:lstStyle/>
    <a:p>
      <a:pPr>
        <a:defRPr sz="1000" b="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spPr>
              <a:ln w="22225"/>
            </c:spPr>
            <c:trendlineType val="poly"/>
            <c:order val="2"/>
          </c:trendline>
          <c:xVal>
            <c:numRef>
              <c:f>Tradeoffs2!$A$2:$A$4</c:f>
              <c:numCache>
                <c:formatCode>General</c:formatCode>
                <c:ptCount val="3"/>
                <c:pt idx="0">
                  <c:v>0.25</c:v>
                </c:pt>
                <c:pt idx="1">
                  <c:v>0.5</c:v>
                </c:pt>
                <c:pt idx="2">
                  <c:v>1</c:v>
                </c:pt>
              </c:numCache>
            </c:numRef>
          </c:xVal>
          <c:yVal>
            <c:numRef>
              <c:f>Tradeoffs2!$B$2:$B$4</c:f>
              <c:numCache>
                <c:formatCode>0%</c:formatCode>
                <c:ptCount val="3"/>
                <c:pt idx="0">
                  <c:v>0.28000000000000003</c:v>
                </c:pt>
                <c:pt idx="1">
                  <c:v>0.28000000000000003</c:v>
                </c:pt>
                <c:pt idx="2">
                  <c:v>0.26</c:v>
                </c:pt>
              </c:numCache>
            </c:numRef>
          </c:yVal>
        </c:ser>
        <c:dLbls/>
        <c:axId val="67514752"/>
        <c:axId val="67516672"/>
      </c:scatterChart>
      <c:valAx>
        <c:axId val="67514752"/>
        <c:scaling>
          <c:orientation val="minMax"/>
          <c:max val="1"/>
          <c:min val="0.2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Distance window </a:t>
                </a:r>
                <a:r>
                  <a:rPr lang="en-US" dirty="0" smtClean="0"/>
                  <a:t>size, </a:t>
                </a:r>
                <a:r>
                  <a:rPr lang="en-US" i="1" dirty="0" err="1" smtClean="0"/>
                  <a:t>S</a:t>
                </a:r>
                <a:r>
                  <a:rPr lang="en-US" i="1" baseline="-25000" dirty="0" err="1" smtClean="0"/>
                  <a:t>d</a:t>
                </a:r>
                <a:endParaRPr lang="en-US" i="1" baseline="-25000" dirty="0"/>
              </a:p>
            </c:rich>
          </c:tx>
          <c:layout/>
        </c:title>
        <c:numFmt formatCode="General" sourceLinked="1"/>
        <c:tickLblPos val="nextTo"/>
        <c:crossAx val="67516672"/>
        <c:crosses val="autoZero"/>
        <c:crossBetween val="midCat"/>
      </c:valAx>
      <c:valAx>
        <c:axId val="67516672"/>
        <c:scaling>
          <c:orientation val="minMax"/>
          <c:max val="0.30000000000000004"/>
          <c:min val="0.25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Percentage EDP savings</a:t>
                </a:r>
              </a:p>
            </c:rich>
          </c:tx>
          <c:layout/>
        </c:title>
        <c:numFmt formatCode="0%" sourceLinked="1"/>
        <c:tickLblPos val="nextTo"/>
        <c:crossAx val="67514752"/>
        <c:crosses val="autoZero"/>
        <c:crossBetween val="midCat"/>
      </c:valAx>
    </c:plotArea>
    <c:plotVisOnly val="1"/>
    <c:dispBlanksAs val="gap"/>
  </c:chart>
  <c:spPr>
    <a:ln>
      <a:noFill/>
    </a:ln>
  </c:spPr>
  <c:txPr>
    <a:bodyPr/>
    <a:lstStyle/>
    <a:p>
      <a:pPr>
        <a:defRPr sz="1000" b="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E32DC-40EA-47E5-A027-6C0E05BE4AD2}" type="datetimeFigureOut">
              <a:rPr lang="en-US" smtClean="0"/>
              <a:pPr/>
              <a:t>9/30/2013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3759B1-F44F-4889-953B-B4E3B0DED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3204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232FBF1-87A7-4C1F-95CF-22277E1CE4FA}" type="datetimeFigureOut">
              <a:rPr lang="en-US"/>
              <a:pPr>
                <a:defRPr/>
              </a:pPr>
              <a:t>9/30/2013</a:t>
            </a:fld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3EAE338-67A3-45A7-A4B9-1DBD086A03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1626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4681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Divide application into fixed or variable length</a:t>
            </a:r>
            <a:r>
              <a:rPr lang="en-US" baseline="0" dirty="0" smtClean="0"/>
              <a:t> intervals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Group intervals with similar characteristics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5 different configurations work best for the phases in this </a:t>
            </a:r>
            <a:r>
              <a:rPr lang="en-US" baseline="0" dirty="0" err="1" smtClean="0"/>
              <a:t>scenerio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8466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1232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3616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3616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latin typeface="+mn-lt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3ECAB0-B4AC-4210-BE3A-77B157AC1065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CD4C4-7046-4331-AA37-9114E8DD33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1B6F8-B13C-4E4F-9878-FA7DF0D1C8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8EF41-3118-4E54-914F-56B8AF4F77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57175"/>
            <a:ext cx="7772400" cy="1143000"/>
          </a:xfrm>
        </p:spPr>
        <p:txBody>
          <a:bodyPr/>
          <a:lstStyle>
            <a:lvl1pPr>
              <a:defRPr>
                <a:latin typeface="+mn-lt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9225"/>
            <a:ext cx="7772400" cy="4114800"/>
          </a:xfrm>
        </p:spPr>
        <p:txBody>
          <a:bodyPr/>
          <a:lstStyle>
            <a:lvl1pPr>
              <a:defRPr sz="2000">
                <a:solidFill>
                  <a:srgbClr val="009999"/>
                </a:solidFill>
                <a:latin typeface="+mn-lt"/>
                <a:cs typeface="Arial" pitchFamily="34" charset="0"/>
              </a:defRPr>
            </a:lvl1pPr>
            <a:lvl2pPr>
              <a:defRPr sz="1800">
                <a:latin typeface="+mn-lt"/>
                <a:cs typeface="Arial" pitchFamily="34" charset="0"/>
              </a:defRPr>
            </a:lvl2pPr>
            <a:lvl3pPr>
              <a:defRPr sz="1800">
                <a:latin typeface="+mn-lt"/>
                <a:cs typeface="Arial" pitchFamily="34" charset="0"/>
              </a:defRPr>
            </a:lvl3pPr>
            <a:lvl4pPr>
              <a:defRPr sz="1800">
                <a:latin typeface="+mn-lt"/>
                <a:cs typeface="Arial" pitchFamily="34" charset="0"/>
              </a:defRPr>
            </a:lvl4pPr>
            <a:lvl5pPr>
              <a:defRPr sz="1800"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+mn-lt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AD5AF-7CB5-4CD4-A719-F51A283208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CD639-039E-41F9-B932-EBE623C2FBA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06C87-387A-4AA9-91BA-B26D048352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14C85-D64B-497F-9A0F-DE31414A56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16F7E-E9DC-41A6-ADF9-82C3290AB2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B1BCF-6D3A-43DC-AA43-6A19680266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2596C-D93F-40CD-810E-31BF3347BF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latin typeface="Time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"/>
              </a:defRPr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  <p:sldLayoutId id="2147483706" r:id="rId1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61968" y="130210"/>
            <a:ext cx="8991600" cy="169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600" dirty="0" smtClean="0">
                <a:solidFill>
                  <a:schemeClr val="accent2"/>
                </a:solidFill>
              </a:rPr>
              <a:t>Exploiting Dynamic Phase Distance Mapping for Phase-based Tuning of Embedded Systems</a:t>
            </a:r>
          </a:p>
        </p:txBody>
      </p:sp>
      <p:sp>
        <p:nvSpPr>
          <p:cNvPr id="7173" name="Text Box 9"/>
          <p:cNvSpPr txBox="1">
            <a:spLocks noChangeArrowheads="1"/>
          </p:cNvSpPr>
          <p:nvPr/>
        </p:nvSpPr>
        <p:spPr bwMode="auto">
          <a:xfrm>
            <a:off x="273050" y="5092700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endParaRPr lang="en-US" sz="1600">
              <a:latin typeface="Tahoma" pitchFamily="16" charset="0"/>
            </a:endParaRPr>
          </a:p>
        </p:txBody>
      </p:sp>
      <p:sp>
        <p:nvSpPr>
          <p:cNvPr id="7174" name="Text Box 10"/>
          <p:cNvSpPr txBox="1">
            <a:spLocks noChangeArrowheads="1"/>
          </p:cNvSpPr>
          <p:nvPr/>
        </p:nvSpPr>
        <p:spPr bwMode="auto">
          <a:xfrm>
            <a:off x="1600200" y="4111492"/>
            <a:ext cx="5029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/>
            <a:r>
              <a:rPr lang="en-US" sz="1600" baseline="30000" dirty="0">
                <a:latin typeface="Tahoma" pitchFamily="16" charset="0"/>
              </a:rPr>
              <a:t>+ </a:t>
            </a:r>
            <a:r>
              <a:rPr lang="en-US" sz="1600" dirty="0">
                <a:latin typeface="Tahoma" pitchFamily="16" charset="0"/>
              </a:rPr>
              <a:t>Also Affiliated with NSF Center for High-Performance Reconfigurable Computing </a:t>
            </a:r>
          </a:p>
        </p:txBody>
      </p:sp>
      <p:pic>
        <p:nvPicPr>
          <p:cNvPr id="717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4111492"/>
            <a:ext cx="21812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69325" y="6051098"/>
            <a:ext cx="4092284" cy="52322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med" len="lg"/>
          </a:ln>
          <a:effectLst/>
        </p:spPr>
        <p:txBody>
          <a:bodyPr wrap="square">
            <a:spAutoFit/>
          </a:bodyPr>
          <a:lstStyle/>
          <a:p>
            <a:r>
              <a:rPr lang="en-US" sz="1400" i="1" dirty="0" smtClean="0">
                <a:latin typeface="Times New Roman" pitchFamily="48" charset="0"/>
              </a:rPr>
              <a:t>This work was supported by National Science Foundation (NSF) grant CNS-0953447 </a:t>
            </a:r>
            <a:endParaRPr lang="en-US" sz="1400" i="1" dirty="0">
              <a:latin typeface="Times New Roman" pitchFamily="48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679938" y="2286001"/>
            <a:ext cx="7737231" cy="1419224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lIns="0" tIns="0" rIns="0" bIns="0"/>
          <a:lstStyle/>
          <a:p>
            <a:pPr>
              <a:spcAft>
                <a:spcPts val="400"/>
              </a:spcAft>
            </a:pPr>
            <a:r>
              <a:rPr lang="en-US" sz="1800" dirty="0" smtClean="0">
                <a:ea typeface="ＭＳ Ｐゴシック" pitchFamily="16" charset="-128"/>
              </a:rPr>
              <a:t>Tosiron Adegbija and Ann Gordon-Ross</a:t>
            </a:r>
            <a:r>
              <a:rPr lang="en-US" sz="1800" baseline="30000" dirty="0" smtClean="0">
                <a:ea typeface="ＭＳ Ｐゴシック" pitchFamily="16" charset="-128"/>
              </a:rPr>
              <a:t>+</a:t>
            </a:r>
            <a:endParaRPr lang="en-US" sz="1800" baseline="30000" dirty="0">
              <a:ea typeface="ＭＳ Ｐゴシック" pitchFamily="16" charset="-128"/>
            </a:endParaRPr>
          </a:p>
          <a:p>
            <a:pPr>
              <a:spcAft>
                <a:spcPts val="0"/>
              </a:spcAft>
            </a:pPr>
            <a:r>
              <a:rPr lang="en-US" sz="1800" dirty="0">
                <a:ea typeface="ＭＳ Ｐゴシック" pitchFamily="16" charset="-128"/>
              </a:rPr>
              <a:t/>
            </a:r>
            <a:br>
              <a:rPr lang="en-US" sz="1800" dirty="0">
                <a:ea typeface="ＭＳ Ｐゴシック" pitchFamily="16" charset="-128"/>
              </a:rPr>
            </a:br>
            <a:r>
              <a:rPr lang="en-US" sz="1600" i="1" dirty="0" smtClean="0">
                <a:latin typeface="Helvetica" pitchFamily="16" charset="0"/>
                <a:ea typeface="ＭＳ Ｐゴシック" pitchFamily="16" charset="-128"/>
              </a:rPr>
              <a:t>Department </a:t>
            </a:r>
            <a:r>
              <a:rPr lang="en-US" sz="1600" i="1" dirty="0">
                <a:latin typeface="Helvetica" pitchFamily="16" charset="0"/>
                <a:ea typeface="ＭＳ Ｐゴシック" pitchFamily="16" charset="-128"/>
              </a:rPr>
              <a:t>of Electrical and Computer </a:t>
            </a:r>
            <a:r>
              <a:rPr lang="en-US" sz="1600" i="1" dirty="0" smtClean="0">
                <a:latin typeface="Helvetica" pitchFamily="16" charset="0"/>
                <a:ea typeface="ＭＳ Ｐゴシック" pitchFamily="16" charset="-128"/>
              </a:rPr>
              <a:t>Engineering</a:t>
            </a:r>
          </a:p>
          <a:p>
            <a:pPr>
              <a:spcAft>
                <a:spcPts val="0"/>
              </a:spcAft>
            </a:pPr>
            <a:r>
              <a:rPr lang="en-US" sz="1600" i="1" dirty="0">
                <a:ea typeface="ＭＳ Ｐゴシック" pitchFamily="16" charset="-128"/>
              </a:rPr>
              <a:t>University of </a:t>
            </a:r>
            <a:r>
              <a:rPr lang="en-US" sz="1600" i="1" dirty="0" smtClean="0">
                <a:ea typeface="ＭＳ Ｐゴシック" pitchFamily="16" charset="-128"/>
              </a:rPr>
              <a:t>Florida, Gainesville, Florida, USA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109787" y="2152649"/>
            <a:ext cx="1495425" cy="371475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Base phase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086350" y="2152650"/>
            <a:ext cx="1495425" cy="371475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Times"/>
              </a:rPr>
              <a:t>P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hase P</a:t>
            </a:r>
            <a:r>
              <a:rPr kumimoji="0" lang="en-US" sz="16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i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79098060"/>
              </p:ext>
            </p:extLst>
          </p:nvPr>
        </p:nvGraphicFramePr>
        <p:xfrm>
          <a:off x="1841499" y="2901950"/>
          <a:ext cx="2032000" cy="767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Cache characteristics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Cache configuration</a:t>
                      </a:r>
                      <a:endParaRPr lang="en-US" sz="1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baseline="0" dirty="0" err="1" smtClean="0"/>
                        <a:t>P</a:t>
                      </a:r>
                      <a:r>
                        <a:rPr lang="en-US" i="1" baseline="-25000" dirty="0" err="1" smtClean="0"/>
                        <a:t>b</a:t>
                      </a:r>
                      <a:endParaRPr lang="en-US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err="1" smtClean="0"/>
                        <a:t>C</a:t>
                      </a:r>
                      <a:r>
                        <a:rPr lang="en-US" i="1" baseline="-25000" dirty="0" err="1" smtClean="0"/>
                        <a:t>b</a:t>
                      </a:r>
                      <a:endParaRPr lang="en-US" i="1" baseline="-25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8543535"/>
              </p:ext>
            </p:extLst>
          </p:nvPr>
        </p:nvGraphicFramePr>
        <p:xfrm>
          <a:off x="4818062" y="2901950"/>
          <a:ext cx="2032000" cy="767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Cache characteristics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Cache configuration</a:t>
                      </a:r>
                      <a:endParaRPr lang="en-US" sz="1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baseline="0" dirty="0" smtClean="0"/>
                        <a:t>P</a:t>
                      </a:r>
                      <a:r>
                        <a:rPr lang="en-US" i="1" baseline="-25000" dirty="0" smtClean="0"/>
                        <a:t>i</a:t>
                      </a:r>
                      <a:endParaRPr lang="en-US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-250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6481386" y="1371600"/>
            <a:ext cx="1090363" cy="781049"/>
            <a:chOff x="6481386" y="1371600"/>
            <a:chExt cx="1090363" cy="781049"/>
          </a:xfrm>
        </p:grpSpPr>
        <p:cxnSp>
          <p:nvCxnSpPr>
            <p:cNvPr id="13" name="Straight Arrow Connector 12"/>
            <p:cNvCxnSpPr/>
            <p:nvPr/>
          </p:nvCxnSpPr>
          <p:spPr bwMode="auto">
            <a:xfrm flipH="1">
              <a:off x="6581775" y="1657350"/>
              <a:ext cx="352425" cy="495299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6481386" y="1371600"/>
              <a:ext cx="10903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+mn-lt"/>
                </a:rPr>
                <a:t>New phase</a:t>
              </a:r>
              <a:endParaRPr lang="en-US" sz="1600" dirty="0">
                <a:solidFill>
                  <a:srgbClr val="FF0000"/>
                </a:solidFill>
                <a:latin typeface="+mn-lt"/>
              </a:endParaRPr>
            </a:p>
          </p:txBody>
        </p:sp>
      </p:grpSp>
      <p:cxnSp>
        <p:nvCxnSpPr>
          <p:cNvPr id="20" name="Straight Connector 19"/>
          <p:cNvCxnSpPr/>
          <p:nvPr/>
        </p:nvCxnSpPr>
        <p:spPr bwMode="auto">
          <a:xfrm>
            <a:off x="2314575" y="3667125"/>
            <a:ext cx="0" cy="485775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2314575" y="4143375"/>
            <a:ext cx="1809750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5343525" y="3667125"/>
            <a:ext cx="0" cy="485775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flipH="1">
            <a:off x="4505325" y="4143375"/>
            <a:ext cx="847725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Isosceles Triangle 27"/>
          <p:cNvSpPr/>
          <p:nvPr/>
        </p:nvSpPr>
        <p:spPr bwMode="auto">
          <a:xfrm>
            <a:off x="4181474" y="3962400"/>
            <a:ext cx="274320" cy="27432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4280534" y="4333875"/>
            <a:ext cx="66675" cy="171450"/>
            <a:chOff x="4318634" y="4448175"/>
            <a:chExt cx="66675" cy="171450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318634" y="4448175"/>
              <a:ext cx="0" cy="1714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4385309" y="4448175"/>
              <a:ext cx="0" cy="1714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" name="Rectangle 32"/>
          <p:cNvSpPr/>
          <p:nvPr/>
        </p:nvSpPr>
        <p:spPr>
          <a:xfrm>
            <a:off x="3723681" y="4484043"/>
            <a:ext cx="1085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/>
              <a:t>d</a:t>
            </a:r>
            <a:r>
              <a:rPr lang="en-US" sz="1800" i="1" dirty="0" smtClean="0"/>
              <a:t> (</a:t>
            </a:r>
            <a:r>
              <a:rPr lang="en-US" sz="1800" i="1" dirty="0" err="1" smtClean="0"/>
              <a:t>P</a:t>
            </a:r>
            <a:r>
              <a:rPr lang="en-US" sz="1800" i="1" baseline="-25000" dirty="0" err="1" smtClean="0"/>
              <a:t>b</a:t>
            </a:r>
            <a:r>
              <a:rPr lang="en-US" sz="1800" i="1" dirty="0" smtClean="0"/>
              <a:t>, P</a:t>
            </a:r>
            <a:r>
              <a:rPr lang="en-US" sz="1800" i="1" baseline="-25000" dirty="0" smtClean="0"/>
              <a:t>i</a:t>
            </a:r>
            <a:r>
              <a:rPr lang="en-US" sz="1800" i="1" dirty="0" smtClean="0"/>
              <a:t>)</a:t>
            </a:r>
            <a:endParaRPr lang="en-US" sz="1800" i="1" dirty="0"/>
          </a:p>
        </p:txBody>
      </p:sp>
      <p:grpSp>
        <p:nvGrpSpPr>
          <p:cNvPr id="37" name="Group 36"/>
          <p:cNvGrpSpPr/>
          <p:nvPr/>
        </p:nvGrpSpPr>
        <p:grpSpPr>
          <a:xfrm>
            <a:off x="4855159" y="4502363"/>
            <a:ext cx="2066370" cy="338554"/>
            <a:chOff x="4855159" y="4502363"/>
            <a:chExt cx="2066370" cy="338554"/>
          </a:xfrm>
        </p:grpSpPr>
        <p:sp>
          <p:nvSpPr>
            <p:cNvPr id="35" name="TextBox 34"/>
            <p:cNvSpPr txBox="1"/>
            <p:nvPr/>
          </p:nvSpPr>
          <p:spPr>
            <a:xfrm>
              <a:off x="5531405" y="4502363"/>
              <a:ext cx="139012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+mn-lt"/>
                </a:rPr>
                <a:t>Phase distance</a:t>
              </a:r>
              <a:endParaRPr lang="en-US" sz="160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36" name="AutoShape 213"/>
            <p:cNvSpPr>
              <a:spLocks noChangeArrowheads="1"/>
            </p:cNvSpPr>
            <p:nvPr/>
          </p:nvSpPr>
          <p:spPr bwMode="auto">
            <a:xfrm>
              <a:off x="4855159" y="4567966"/>
              <a:ext cx="478841" cy="219075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cxnSp>
        <p:nvCxnSpPr>
          <p:cNvPr id="44" name="Straight Connector 43"/>
          <p:cNvCxnSpPr/>
          <p:nvPr/>
        </p:nvCxnSpPr>
        <p:spPr bwMode="auto">
          <a:xfrm>
            <a:off x="3371850" y="3667125"/>
            <a:ext cx="0" cy="239077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Rounded Rectangle 46"/>
          <p:cNvSpPr/>
          <p:nvPr/>
        </p:nvSpPr>
        <p:spPr bwMode="auto">
          <a:xfrm>
            <a:off x="4562474" y="5890985"/>
            <a:ext cx="2330743" cy="333829"/>
          </a:xfrm>
          <a:prstGeom prst="roundRect">
            <a:avLst/>
          </a:prstGeom>
          <a:solidFill>
            <a:srgbClr val="FFC0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Configuration </a:t>
            </a:r>
            <a:r>
              <a:rPr lang="en-US" sz="1600" dirty="0" smtClean="0">
                <a:solidFill>
                  <a:schemeClr val="tx1"/>
                </a:solidFill>
                <a:latin typeface="Trebuchet MS" pitchFamily="34" charset="0"/>
              </a:rPr>
              <a:t>distance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6893217" y="6057899"/>
            <a:ext cx="602958" cy="1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>
            <a:off x="4268658" y="5303075"/>
            <a:ext cx="457200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Straight Connector 57"/>
          <p:cNvCxnSpPr>
            <a:stCxn id="33" idx="2"/>
          </p:cNvCxnSpPr>
          <p:nvPr/>
        </p:nvCxnSpPr>
        <p:spPr bwMode="auto">
          <a:xfrm>
            <a:off x="4266458" y="4853375"/>
            <a:ext cx="0" cy="461575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 flipV="1">
            <a:off x="7496175" y="3476626"/>
            <a:ext cx="0" cy="258127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/>
          <p:nvPr/>
        </p:nvCxnSpPr>
        <p:spPr bwMode="auto">
          <a:xfrm flipH="1">
            <a:off x="6858000" y="3476625"/>
            <a:ext cx="647700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6137440" y="328612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err="1" smtClean="0">
                <a:latin typeface="+mn-lt"/>
              </a:rPr>
              <a:t>C</a:t>
            </a:r>
            <a:r>
              <a:rPr lang="en-US" sz="1800" i="1" baseline="-25000" dirty="0" err="1" smtClean="0">
                <a:latin typeface="+mn-lt"/>
              </a:rPr>
              <a:t>i</a:t>
            </a:r>
            <a:endParaRPr lang="en-US" sz="1800" i="1" baseline="-25000" dirty="0">
              <a:latin typeface="+mn-lt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114383" y="3295650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??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65" name="Down Arrow 64"/>
          <p:cNvSpPr/>
          <p:nvPr/>
        </p:nvSpPr>
        <p:spPr bwMode="auto">
          <a:xfrm>
            <a:off x="2619374" y="2533650"/>
            <a:ext cx="476250" cy="32385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6" name="Down Arrow 65"/>
          <p:cNvSpPr/>
          <p:nvPr/>
        </p:nvSpPr>
        <p:spPr bwMode="auto">
          <a:xfrm>
            <a:off x="5595937" y="2533650"/>
            <a:ext cx="476250" cy="32385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8" name="Title 1"/>
          <p:cNvSpPr txBox="1">
            <a:spLocks/>
          </p:cNvSpPr>
          <p:nvPr/>
        </p:nvSpPr>
        <p:spPr bwMode="auto">
          <a:xfrm>
            <a:off x="838200" y="4095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Phase Distance Mapping (PDM)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j-ea"/>
              <a:cs typeface="Arial" pitchFamily="34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814159" y="1443454"/>
            <a:ext cx="2733441" cy="657224"/>
            <a:chOff x="5107397" y="1495425"/>
            <a:chExt cx="2733441" cy="657224"/>
          </a:xfrm>
        </p:grpSpPr>
        <p:cxnSp>
          <p:nvCxnSpPr>
            <p:cNvPr id="39" name="Straight Arrow Connector 38"/>
            <p:cNvCxnSpPr/>
            <p:nvPr/>
          </p:nvCxnSpPr>
          <p:spPr bwMode="auto">
            <a:xfrm>
              <a:off x="6403025" y="1762125"/>
              <a:ext cx="178751" cy="390524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5107397" y="1495425"/>
              <a:ext cx="27334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+mn-lt"/>
                </a:rPr>
                <a:t>Previously characterized phase</a:t>
              </a:r>
              <a:endParaRPr lang="en-US" sz="1600" dirty="0">
                <a:solidFill>
                  <a:srgbClr val="FF0000"/>
                </a:solidFill>
                <a:latin typeface="+mn-lt"/>
              </a:endParaRPr>
            </a:p>
          </p:txBody>
        </p:sp>
      </p:grpSp>
      <p:sp>
        <p:nvSpPr>
          <p:cNvPr id="41" name="Rounded Rectangle 40"/>
          <p:cNvSpPr/>
          <p:nvPr/>
        </p:nvSpPr>
        <p:spPr bwMode="auto">
          <a:xfrm>
            <a:off x="4736275" y="5148035"/>
            <a:ext cx="1933575" cy="333829"/>
          </a:xfrm>
          <a:prstGeom prst="roundRect">
            <a:avLst/>
          </a:prstGeom>
          <a:solidFill>
            <a:srgbClr val="FFC0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rebuchet MS" pitchFamily="34" charset="0"/>
              </a:rPr>
              <a:t>Distance windows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42" name="Down Arrow 41"/>
          <p:cNvSpPr/>
          <p:nvPr/>
        </p:nvSpPr>
        <p:spPr bwMode="auto">
          <a:xfrm>
            <a:off x="5489720" y="5491389"/>
            <a:ext cx="476250" cy="37601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43" name="Straight Arrow Connector 42"/>
          <p:cNvCxnSpPr>
            <a:endCxn id="47" idx="1"/>
          </p:cNvCxnSpPr>
          <p:nvPr/>
        </p:nvCxnSpPr>
        <p:spPr bwMode="auto">
          <a:xfrm>
            <a:off x="3371850" y="6057899"/>
            <a:ext cx="1190624" cy="1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46" name="Group 45"/>
          <p:cNvGrpSpPr/>
          <p:nvPr/>
        </p:nvGrpSpPr>
        <p:grpSpPr>
          <a:xfrm>
            <a:off x="6663934" y="4041487"/>
            <a:ext cx="2237744" cy="1159162"/>
            <a:chOff x="6581776" y="993487"/>
            <a:chExt cx="2237744" cy="1159162"/>
          </a:xfrm>
        </p:grpSpPr>
        <p:cxnSp>
          <p:nvCxnSpPr>
            <p:cNvPr id="49" name="Straight Arrow Connector 48"/>
            <p:cNvCxnSpPr/>
            <p:nvPr/>
          </p:nvCxnSpPr>
          <p:spPr bwMode="auto">
            <a:xfrm flipH="1">
              <a:off x="6581776" y="1519966"/>
              <a:ext cx="1308491" cy="632683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0" name="TextBox 49"/>
            <p:cNvSpPr txBox="1"/>
            <p:nvPr/>
          </p:nvSpPr>
          <p:spPr>
            <a:xfrm>
              <a:off x="7429396" y="993487"/>
              <a:ext cx="139012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+mn-lt"/>
                </a:rPr>
                <a:t>Phase distance</a:t>
              </a:r>
            </a:p>
            <a:p>
              <a:r>
                <a:rPr lang="en-US" sz="1600" dirty="0" smtClean="0">
                  <a:solidFill>
                    <a:srgbClr val="FF0000"/>
                  </a:solidFill>
                  <a:latin typeface="+mn-lt"/>
                </a:rPr>
                <a:t>ranges</a:t>
              </a:r>
              <a:endParaRPr lang="en-US" sz="1600" dirty="0">
                <a:solidFill>
                  <a:srgbClr val="FF0000"/>
                </a:solidFill>
                <a:latin typeface="+mn-lt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816334" y="4708237"/>
            <a:ext cx="2212096" cy="1159162"/>
            <a:chOff x="6581776" y="993487"/>
            <a:chExt cx="2212096" cy="1159162"/>
          </a:xfrm>
        </p:grpSpPr>
        <p:cxnSp>
          <p:nvCxnSpPr>
            <p:cNvPr id="52" name="Straight Arrow Connector 51"/>
            <p:cNvCxnSpPr/>
            <p:nvPr/>
          </p:nvCxnSpPr>
          <p:spPr bwMode="auto">
            <a:xfrm flipH="1">
              <a:off x="6581776" y="1519966"/>
              <a:ext cx="1308491" cy="632683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4" name="TextBox 53"/>
            <p:cNvSpPr txBox="1"/>
            <p:nvPr/>
          </p:nvSpPr>
          <p:spPr>
            <a:xfrm>
              <a:off x="7455044" y="993487"/>
              <a:ext cx="133882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+mn-lt"/>
                </a:rPr>
                <a:t>Configuration</a:t>
              </a:r>
            </a:p>
            <a:p>
              <a:r>
                <a:rPr lang="en-US" sz="1600" dirty="0">
                  <a:solidFill>
                    <a:srgbClr val="FF0000"/>
                  </a:solidFill>
                  <a:latin typeface="+mn-lt"/>
                </a:rPr>
                <a:t>c</a:t>
              </a:r>
              <a:r>
                <a:rPr lang="en-US" sz="1600" dirty="0" smtClean="0">
                  <a:solidFill>
                    <a:srgbClr val="FF0000"/>
                  </a:solidFill>
                  <a:latin typeface="+mn-lt"/>
                </a:rPr>
                <a:t>hange from</a:t>
              </a:r>
            </a:p>
            <a:p>
              <a:r>
                <a:rPr lang="en-US" sz="1600" i="1" dirty="0" err="1" smtClean="0">
                  <a:solidFill>
                    <a:srgbClr val="FF0000"/>
                  </a:solidFill>
                  <a:latin typeface="+mn-lt"/>
                </a:rPr>
                <a:t>C</a:t>
              </a:r>
              <a:r>
                <a:rPr lang="en-US" sz="1600" i="1" baseline="-25000" dirty="0" err="1" smtClean="0">
                  <a:solidFill>
                    <a:srgbClr val="FF0000"/>
                  </a:solidFill>
                  <a:latin typeface="+mn-lt"/>
                </a:rPr>
                <a:t>b</a:t>
              </a:r>
              <a:endParaRPr lang="en-US" sz="1600" dirty="0">
                <a:solidFill>
                  <a:srgbClr val="FF0000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88050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500"/>
                            </p:stCondLst>
                            <p:childTnLst>
                              <p:par>
                                <p:cTn id="1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8" grpId="0" animBg="1"/>
      <p:bldP spid="33" grpId="0"/>
      <p:bldP spid="47" grpId="0" animBg="1"/>
      <p:bldP spid="63" grpId="0"/>
      <p:bldP spid="64" grpId="0"/>
      <p:bldP spid="64" grpId="1"/>
      <p:bldP spid="65" grpId="0" animBg="1"/>
      <p:bldP spid="66" grpId="0" animBg="1"/>
      <p:bldP spid="41" grpId="0" animBg="1"/>
      <p:bldP spid="4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125" y="1507837"/>
            <a:ext cx="7772400" cy="409576"/>
          </a:xfrm>
        </p:spPr>
        <p:txBody>
          <a:bodyPr/>
          <a:lstStyle/>
          <a:p>
            <a:r>
              <a:rPr lang="en-US" dirty="0" smtClean="0"/>
              <a:t>PDM’s limitations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762000" y="4667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Phase Distance Mapping (PDM)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j-ea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381000" y="2776310"/>
            <a:ext cx="1933575" cy="333829"/>
          </a:xfrm>
          <a:prstGeom prst="roundRect">
            <a:avLst/>
          </a:prstGeom>
          <a:solidFill>
            <a:srgbClr val="FFC0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rebuchet MS" pitchFamily="34" charset="0"/>
              </a:rPr>
              <a:t>Distance windows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129779" y="2036248"/>
            <a:ext cx="1806323" cy="740062"/>
            <a:chOff x="6581777" y="1412587"/>
            <a:chExt cx="1806323" cy="740062"/>
          </a:xfrm>
        </p:grpSpPr>
        <p:cxnSp>
          <p:nvCxnSpPr>
            <p:cNvPr id="8" name="Straight Arrow Connector 7"/>
            <p:cNvCxnSpPr/>
            <p:nvPr/>
          </p:nvCxnSpPr>
          <p:spPr bwMode="auto">
            <a:xfrm flipH="1">
              <a:off x="6581777" y="1704975"/>
              <a:ext cx="952499" cy="447674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6755922" y="1412587"/>
              <a:ext cx="163217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+mn-lt"/>
                </a:rPr>
                <a:t>Statically defined</a:t>
              </a:r>
              <a:endParaRPr lang="en-US" sz="1600" dirty="0">
                <a:solidFill>
                  <a:srgbClr val="FF0000"/>
                </a:solidFill>
                <a:latin typeface="+mn-lt"/>
              </a:endParaRPr>
            </a:p>
          </p:txBody>
        </p:sp>
      </p:grpSp>
      <p:sp>
        <p:nvSpPr>
          <p:cNvPr id="10" name="AutoShape 213"/>
          <p:cNvSpPr>
            <a:spLocks noChangeArrowheads="1"/>
          </p:cNvSpPr>
          <p:nvPr/>
        </p:nvSpPr>
        <p:spPr bwMode="auto">
          <a:xfrm>
            <a:off x="2516000" y="2833686"/>
            <a:ext cx="478841" cy="2190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90894" y="3745553"/>
            <a:ext cx="254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7030A0"/>
                </a:solidFill>
                <a:latin typeface="+mn-lt"/>
              </a:rPr>
              <a:t>Design time overhead!!!</a:t>
            </a:r>
            <a:endParaRPr lang="en-US" sz="18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31978" y="2590573"/>
            <a:ext cx="2627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7030A0"/>
                </a:solidFill>
                <a:latin typeface="+mn-lt"/>
              </a:rPr>
              <a:t>Needed to know/analyze </a:t>
            </a:r>
          </a:p>
          <a:p>
            <a:r>
              <a:rPr lang="en-US" sz="1800" b="1" dirty="0" smtClean="0">
                <a:solidFill>
                  <a:srgbClr val="7030A0"/>
                </a:solidFill>
                <a:latin typeface="+mn-lt"/>
              </a:rPr>
              <a:t>applications a priori</a:t>
            </a:r>
            <a:endParaRPr lang="en-US" sz="18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13" name="AutoShape 213"/>
          <p:cNvSpPr>
            <a:spLocks noChangeArrowheads="1"/>
          </p:cNvSpPr>
          <p:nvPr/>
        </p:nvSpPr>
        <p:spPr bwMode="auto">
          <a:xfrm rot="5400000">
            <a:off x="4071229" y="3414711"/>
            <a:ext cx="478841" cy="2190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80758" y="2586006"/>
            <a:ext cx="24224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7030A0"/>
                </a:solidFill>
                <a:latin typeface="+mn-lt"/>
              </a:rPr>
              <a:t>Unknown applications/</a:t>
            </a:r>
          </a:p>
          <a:p>
            <a:r>
              <a:rPr lang="en-US" sz="1600" b="1" dirty="0" smtClean="0">
                <a:solidFill>
                  <a:srgbClr val="7030A0"/>
                </a:solidFill>
                <a:latin typeface="+mn-lt"/>
              </a:rPr>
              <a:t>general purpose systems?</a:t>
            </a:r>
            <a:endParaRPr lang="en-US" sz="16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15" name="AutoShape 213"/>
          <p:cNvSpPr>
            <a:spLocks noChangeArrowheads="1"/>
          </p:cNvSpPr>
          <p:nvPr/>
        </p:nvSpPr>
        <p:spPr bwMode="auto">
          <a:xfrm>
            <a:off x="5630675" y="2819171"/>
            <a:ext cx="478841" cy="2190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667500" y="2374802"/>
            <a:ext cx="1323975" cy="1149446"/>
          </a:xfrm>
          <a:prstGeom prst="line">
            <a:avLst/>
          </a:prstGeom>
          <a:solidFill>
            <a:schemeClr val="accent1"/>
          </a:solidFill>
          <a:ln w="539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V="1">
            <a:off x="6791324" y="2304342"/>
            <a:ext cx="1076325" cy="1290366"/>
          </a:xfrm>
          <a:prstGeom prst="line">
            <a:avLst/>
          </a:prstGeom>
          <a:solidFill>
            <a:schemeClr val="accent1"/>
          </a:solidFill>
          <a:ln w="539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361949" y="4991099"/>
            <a:ext cx="1495425" cy="371475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Base phase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2680516" y="4210050"/>
            <a:ext cx="1834334" cy="1724025"/>
            <a:chOff x="2994841" y="4343400"/>
            <a:chExt cx="1834334" cy="1724025"/>
          </a:xfrm>
        </p:grpSpPr>
        <p:sp>
          <p:nvSpPr>
            <p:cNvPr id="21" name="Oval 20"/>
            <p:cNvSpPr/>
            <p:nvPr/>
          </p:nvSpPr>
          <p:spPr bwMode="auto">
            <a:xfrm>
              <a:off x="2994841" y="4343400"/>
              <a:ext cx="1834334" cy="1724025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3667125" y="4752974"/>
              <a:ext cx="123825" cy="1047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3819525" y="4905374"/>
              <a:ext cx="123825" cy="1047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4000500" y="4752974"/>
              <a:ext cx="123825" cy="10477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3757612" y="5314950"/>
              <a:ext cx="123825" cy="10477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4420187" y="4991098"/>
              <a:ext cx="123825" cy="10477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3300412" y="5057774"/>
              <a:ext cx="123825" cy="10477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8" name="Oval 27"/>
            <p:cNvSpPr/>
            <p:nvPr/>
          </p:nvSpPr>
          <p:spPr bwMode="auto">
            <a:xfrm>
              <a:off x="3452812" y="5210174"/>
              <a:ext cx="123825" cy="10477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3619498" y="5043486"/>
              <a:ext cx="123825" cy="1047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4038598" y="5095874"/>
              <a:ext cx="123825" cy="1047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>
              <a:off x="4338636" y="5586408"/>
              <a:ext cx="123825" cy="10477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4433886" y="5305423"/>
              <a:ext cx="123825" cy="1047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3391486" y="5543547"/>
              <a:ext cx="123825" cy="10477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4" name="Oval 33"/>
            <p:cNvSpPr/>
            <p:nvPr/>
          </p:nvSpPr>
          <p:spPr bwMode="auto">
            <a:xfrm>
              <a:off x="3733798" y="5610223"/>
              <a:ext cx="123825" cy="10477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5" name="Oval 34"/>
            <p:cNvSpPr/>
            <p:nvPr/>
          </p:nvSpPr>
          <p:spPr bwMode="auto">
            <a:xfrm>
              <a:off x="3886198" y="5762623"/>
              <a:ext cx="123825" cy="10477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6" name="Oval 35"/>
            <p:cNvSpPr/>
            <p:nvPr/>
          </p:nvSpPr>
          <p:spPr bwMode="auto">
            <a:xfrm>
              <a:off x="4052884" y="5448294"/>
              <a:ext cx="123825" cy="10477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3571874" y="4524374"/>
              <a:ext cx="123825" cy="10477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3905249" y="4524374"/>
              <a:ext cx="123825" cy="10477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sp>
        <p:nvSpPr>
          <p:cNvPr id="42" name="Freeform 41"/>
          <p:cNvSpPr/>
          <p:nvPr/>
        </p:nvSpPr>
        <p:spPr bwMode="auto">
          <a:xfrm>
            <a:off x="2922514" y="4857744"/>
            <a:ext cx="1398526" cy="1000685"/>
          </a:xfrm>
          <a:custGeom>
            <a:avLst/>
            <a:gdLst>
              <a:gd name="connsiteX0" fmla="*/ 817485 w 1398526"/>
              <a:gd name="connsiteY0" fmla="*/ 992924 h 1000685"/>
              <a:gd name="connsiteX1" fmla="*/ 293610 w 1398526"/>
              <a:gd name="connsiteY1" fmla="*/ 878624 h 1000685"/>
              <a:gd name="connsiteX2" fmla="*/ 17385 w 1398526"/>
              <a:gd name="connsiteY2" fmla="*/ 364274 h 1000685"/>
              <a:gd name="connsiteX3" fmla="*/ 55485 w 1398526"/>
              <a:gd name="connsiteY3" fmla="*/ 21374 h 1000685"/>
              <a:gd name="connsiteX4" fmla="*/ 274560 w 1398526"/>
              <a:gd name="connsiteY4" fmla="*/ 59474 h 1000685"/>
              <a:gd name="connsiteX5" fmla="*/ 541260 w 1398526"/>
              <a:gd name="connsiteY5" fmla="*/ 249974 h 1000685"/>
              <a:gd name="connsiteX6" fmla="*/ 779385 w 1398526"/>
              <a:gd name="connsiteY6" fmla="*/ 345224 h 1000685"/>
              <a:gd name="connsiteX7" fmla="*/ 1188960 w 1398526"/>
              <a:gd name="connsiteY7" fmla="*/ 440474 h 1000685"/>
              <a:gd name="connsiteX8" fmla="*/ 1398510 w 1398526"/>
              <a:gd name="connsiteY8" fmla="*/ 650024 h 1000685"/>
              <a:gd name="connsiteX9" fmla="*/ 1198485 w 1398526"/>
              <a:gd name="connsiteY9" fmla="*/ 821474 h 1000685"/>
              <a:gd name="connsiteX10" fmla="*/ 884160 w 1398526"/>
              <a:gd name="connsiteY10" fmla="*/ 973874 h 1000685"/>
              <a:gd name="connsiteX11" fmla="*/ 817485 w 1398526"/>
              <a:gd name="connsiteY11" fmla="*/ 992924 h 1000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98526" h="1000685">
                <a:moveTo>
                  <a:pt x="817485" y="992924"/>
                </a:moveTo>
                <a:cubicBezTo>
                  <a:pt x="719060" y="977049"/>
                  <a:pt x="426960" y="983399"/>
                  <a:pt x="293610" y="878624"/>
                </a:cubicBezTo>
                <a:cubicBezTo>
                  <a:pt x="160260" y="773849"/>
                  <a:pt x="57072" y="507149"/>
                  <a:pt x="17385" y="364274"/>
                </a:cubicBezTo>
                <a:cubicBezTo>
                  <a:pt x="-22303" y="221399"/>
                  <a:pt x="12623" y="72174"/>
                  <a:pt x="55485" y="21374"/>
                </a:cubicBezTo>
                <a:cubicBezTo>
                  <a:pt x="98347" y="-29426"/>
                  <a:pt x="193597" y="21374"/>
                  <a:pt x="274560" y="59474"/>
                </a:cubicBezTo>
                <a:cubicBezTo>
                  <a:pt x="355522" y="97574"/>
                  <a:pt x="457122" y="202349"/>
                  <a:pt x="541260" y="249974"/>
                </a:cubicBezTo>
                <a:cubicBezTo>
                  <a:pt x="625398" y="297599"/>
                  <a:pt x="671435" y="313474"/>
                  <a:pt x="779385" y="345224"/>
                </a:cubicBezTo>
                <a:cubicBezTo>
                  <a:pt x="887335" y="376974"/>
                  <a:pt x="1085773" y="389674"/>
                  <a:pt x="1188960" y="440474"/>
                </a:cubicBezTo>
                <a:cubicBezTo>
                  <a:pt x="1292147" y="491274"/>
                  <a:pt x="1396923" y="586524"/>
                  <a:pt x="1398510" y="650024"/>
                </a:cubicBezTo>
                <a:cubicBezTo>
                  <a:pt x="1400097" y="713524"/>
                  <a:pt x="1284210" y="767499"/>
                  <a:pt x="1198485" y="821474"/>
                </a:cubicBezTo>
                <a:cubicBezTo>
                  <a:pt x="1112760" y="875449"/>
                  <a:pt x="946072" y="948474"/>
                  <a:pt x="884160" y="973874"/>
                </a:cubicBezTo>
                <a:cubicBezTo>
                  <a:pt x="822248" y="999274"/>
                  <a:pt x="915910" y="1008799"/>
                  <a:pt x="817485" y="992924"/>
                </a:cubicBezTo>
                <a:close/>
              </a:path>
            </a:pathLst>
          </a:custGeom>
          <a:noFill/>
          <a:ln w="222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45" name="Straight Arrow Connector 44"/>
          <p:cNvCxnSpPr>
            <a:endCxn id="42" idx="9"/>
          </p:cNvCxnSpPr>
          <p:nvPr/>
        </p:nvCxnSpPr>
        <p:spPr bwMode="auto">
          <a:xfrm flipH="1" flipV="1">
            <a:off x="4120999" y="5679218"/>
            <a:ext cx="393851" cy="254857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3875971" y="5839379"/>
            <a:ext cx="2472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Most prominent application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domain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5502672" y="5095874"/>
            <a:ext cx="123825" cy="10477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0" name="AutoShape 213"/>
          <p:cNvSpPr>
            <a:spLocks noChangeArrowheads="1"/>
          </p:cNvSpPr>
          <p:nvPr/>
        </p:nvSpPr>
        <p:spPr bwMode="auto">
          <a:xfrm>
            <a:off x="1963550" y="5067300"/>
            <a:ext cx="552450" cy="20478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3" name="AutoShape 213"/>
          <p:cNvSpPr>
            <a:spLocks noChangeArrowheads="1"/>
          </p:cNvSpPr>
          <p:nvPr/>
        </p:nvSpPr>
        <p:spPr bwMode="auto">
          <a:xfrm>
            <a:off x="4706750" y="5067300"/>
            <a:ext cx="552450" cy="20478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4" name="AutoShape 213"/>
          <p:cNvSpPr>
            <a:spLocks noChangeArrowheads="1"/>
          </p:cNvSpPr>
          <p:nvPr/>
        </p:nvSpPr>
        <p:spPr bwMode="auto">
          <a:xfrm rot="19286202">
            <a:off x="4284551" y="3913982"/>
            <a:ext cx="2850882" cy="22238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6" presetClass="emph" presetSubtype="0" autoRev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5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/>
      <p:bldP spid="11" grpId="1"/>
      <p:bldP spid="12" grpId="0"/>
      <p:bldP spid="13" grpId="0" animBg="1"/>
      <p:bldP spid="14" grpId="0"/>
      <p:bldP spid="15" grpId="0" animBg="1"/>
      <p:bldP spid="20" grpId="0" animBg="1"/>
      <p:bldP spid="42" grpId="0" animBg="1"/>
      <p:bldP spid="46" grpId="0"/>
      <p:bldP spid="49" grpId="0" animBg="1"/>
      <p:bldP spid="50" grpId="0" animBg="1"/>
      <p:bldP spid="53" grpId="0" animBg="1"/>
      <p:bldP spid="5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Tuning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pSp>
        <p:nvGrpSpPr>
          <p:cNvPr id="67" name="Group 66"/>
          <p:cNvGrpSpPr/>
          <p:nvPr/>
        </p:nvGrpSpPr>
        <p:grpSpPr>
          <a:xfrm>
            <a:off x="2354149" y="2324825"/>
            <a:ext cx="4856028" cy="3495675"/>
            <a:chOff x="2009774" y="1619250"/>
            <a:chExt cx="4856028" cy="3495675"/>
          </a:xfrm>
        </p:grpSpPr>
        <p:sp>
          <p:nvSpPr>
            <p:cNvPr id="16" name="Rectangle 15"/>
            <p:cNvSpPr/>
            <p:nvPr/>
          </p:nvSpPr>
          <p:spPr bwMode="auto">
            <a:xfrm rot="16200000">
              <a:off x="4882622" y="3006743"/>
              <a:ext cx="3233359" cy="733000"/>
            </a:xfrm>
            <a:prstGeom prst="rect">
              <a:avLst/>
            </a:prstGeom>
            <a:solidFill>
              <a:srgbClr val="FFCC99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  <a:latin typeface="+mn-lt"/>
                </a:rPr>
                <a:t>Main </a:t>
              </a:r>
              <a:r>
                <a:rPr lang="en-US" sz="1400" dirty="0">
                  <a:solidFill>
                    <a:srgbClr val="000000"/>
                  </a:solidFill>
                  <a:latin typeface="+mn-lt"/>
                </a:rPr>
                <a:t>Memory</a:t>
              </a:r>
            </a:p>
            <a:p>
              <a:endParaRPr lang="en-US" sz="1400" baseline="30000" dirty="0">
                <a:solidFill>
                  <a:srgbClr val="000000"/>
                </a:solidFill>
                <a:latin typeface="+mn-lt"/>
              </a:endParaRPr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2240241" y="1754576"/>
              <a:ext cx="3131220" cy="589783"/>
              <a:chOff x="573366" y="1830776"/>
              <a:chExt cx="3131220" cy="589783"/>
            </a:xfrm>
          </p:grpSpPr>
          <p:sp>
            <p:nvSpPr>
              <p:cNvPr id="14" name="Rectangle 13"/>
              <p:cNvSpPr/>
              <p:nvPr/>
            </p:nvSpPr>
            <p:spPr bwMode="auto">
              <a:xfrm>
                <a:off x="573366" y="1836797"/>
                <a:ext cx="1013205" cy="566928"/>
              </a:xfrm>
              <a:prstGeom prst="rect">
                <a:avLst/>
              </a:prstGeom>
              <a:solidFill>
                <a:srgbClr val="FFFF66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00" dirty="0" smtClean="0">
                  <a:solidFill>
                    <a:srgbClr val="000000"/>
                  </a:solidFill>
                  <a:latin typeface="+mn-lt"/>
                </a:endParaRPr>
              </a:p>
              <a:p>
                <a:pPr algn="ctr"/>
                <a:r>
                  <a:rPr lang="en-US" sz="1200" dirty="0" smtClean="0">
                    <a:solidFill>
                      <a:srgbClr val="000000"/>
                    </a:solidFill>
                    <a:latin typeface="+mn-lt"/>
                  </a:rPr>
                  <a:t>Processor</a:t>
                </a:r>
              </a:p>
              <a:p>
                <a:pPr algn="ctr"/>
                <a:r>
                  <a:rPr lang="en-US" sz="1200" dirty="0">
                    <a:solidFill>
                      <a:srgbClr val="000000"/>
                    </a:solidFill>
                    <a:latin typeface="+mn-lt"/>
                  </a:rPr>
                  <a:t>c</a:t>
                </a:r>
                <a:r>
                  <a:rPr lang="en-US" sz="1200" dirty="0" smtClean="0">
                    <a:solidFill>
                      <a:srgbClr val="000000"/>
                    </a:solidFill>
                    <a:latin typeface="+mn-lt"/>
                  </a:rPr>
                  <a:t>ore 1</a:t>
                </a:r>
                <a:endParaRPr lang="en-US" sz="1200" dirty="0">
                  <a:solidFill>
                    <a:srgbClr val="000000"/>
                  </a:solidFill>
                  <a:latin typeface="+mn-lt"/>
                </a:endParaRPr>
              </a:p>
              <a:p>
                <a:endParaRPr lang="en-US" sz="2000" baseline="30000" dirty="0">
                  <a:solidFill>
                    <a:srgbClr val="000000"/>
                  </a:solidFill>
                  <a:latin typeface="+mn-lt"/>
                </a:endParaRPr>
              </a:p>
            </p:txBody>
          </p:sp>
          <p:cxnSp>
            <p:nvCxnSpPr>
              <p:cNvPr id="17" name="Straight Connector 16"/>
              <p:cNvCxnSpPr/>
              <p:nvPr/>
            </p:nvCxnSpPr>
            <p:spPr bwMode="auto">
              <a:xfrm rot="10800000">
                <a:off x="1591514" y="2128778"/>
                <a:ext cx="455885" cy="0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arrow" w="med" len="med"/>
                <a:tailEnd type="arrow" w="med" len="med"/>
              </a:ln>
              <a:effectLst/>
            </p:spPr>
          </p:cxnSp>
          <p:grpSp>
            <p:nvGrpSpPr>
              <p:cNvPr id="41" name="Group 40"/>
              <p:cNvGrpSpPr/>
              <p:nvPr/>
            </p:nvGrpSpPr>
            <p:grpSpPr>
              <a:xfrm>
                <a:off x="2028596" y="1830776"/>
                <a:ext cx="1675990" cy="589783"/>
                <a:chOff x="2028596" y="1830776"/>
                <a:chExt cx="1675990" cy="589783"/>
              </a:xfrm>
            </p:grpSpPr>
            <p:sp>
              <p:nvSpPr>
                <p:cNvPr id="15" name="Rectangle 14"/>
                <p:cNvSpPr/>
                <p:nvPr/>
              </p:nvSpPr>
              <p:spPr bwMode="auto">
                <a:xfrm>
                  <a:off x="2370005" y="2165390"/>
                  <a:ext cx="1268985" cy="196324"/>
                </a:xfrm>
                <a:prstGeom prst="rect">
                  <a:avLst/>
                </a:prstGeom>
                <a:solidFill>
                  <a:srgbClr val="CCFFCC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r>
                    <a:rPr lang="en-US" sz="1200" dirty="0">
                      <a:solidFill>
                        <a:srgbClr val="000000"/>
                      </a:solidFill>
                      <a:latin typeface="+mn-lt"/>
                    </a:rPr>
                    <a:t>  </a:t>
                  </a:r>
                  <a:r>
                    <a:rPr lang="en-US" sz="1200" dirty="0" smtClean="0">
                      <a:solidFill>
                        <a:srgbClr val="000000"/>
                      </a:solidFill>
                      <a:latin typeface="+mn-lt"/>
                    </a:rPr>
                    <a:t>Data </a:t>
                  </a:r>
                  <a:r>
                    <a:rPr lang="en-US" sz="1200" dirty="0">
                      <a:solidFill>
                        <a:srgbClr val="000000"/>
                      </a:solidFill>
                      <a:latin typeface="+mn-lt"/>
                    </a:rPr>
                    <a:t>c</a:t>
                  </a:r>
                  <a:r>
                    <a:rPr lang="en-US" sz="1200" dirty="0" smtClean="0">
                      <a:solidFill>
                        <a:srgbClr val="000000"/>
                      </a:solidFill>
                      <a:latin typeface="+mn-lt"/>
                    </a:rPr>
                    <a:t>ache</a:t>
                  </a:r>
                  <a:endParaRPr lang="en-US" sz="1200" dirty="0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9" name="Rectangle 18"/>
                <p:cNvSpPr/>
                <p:nvPr/>
              </p:nvSpPr>
              <p:spPr bwMode="auto">
                <a:xfrm>
                  <a:off x="2366377" y="1889061"/>
                  <a:ext cx="1268985" cy="196324"/>
                </a:xfrm>
                <a:prstGeom prst="rect">
                  <a:avLst/>
                </a:prstGeom>
                <a:solidFill>
                  <a:srgbClr val="CCFFFF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r>
                    <a:rPr lang="en-US" sz="1200" dirty="0">
                      <a:latin typeface="+mn-lt"/>
                    </a:rPr>
                    <a:t> Instruction </a:t>
                  </a:r>
                  <a:r>
                    <a:rPr lang="en-US" sz="1200" dirty="0" smtClean="0">
                      <a:latin typeface="+mn-lt"/>
                    </a:rPr>
                    <a:t>cache</a:t>
                  </a:r>
                  <a:endParaRPr lang="en-US" sz="1200" dirty="0">
                    <a:latin typeface="+mn-lt"/>
                  </a:endParaRPr>
                </a:p>
              </p:txBody>
            </p:sp>
            <p:sp>
              <p:nvSpPr>
                <p:cNvPr id="32" name="Rectangle 31"/>
                <p:cNvSpPr/>
                <p:nvPr/>
              </p:nvSpPr>
              <p:spPr bwMode="auto">
                <a:xfrm>
                  <a:off x="2046903" y="1830776"/>
                  <a:ext cx="1657683" cy="589783"/>
                </a:xfrm>
                <a:prstGeom prst="rect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r>
                    <a:rPr lang="en-US" sz="1200" dirty="0">
                      <a:solidFill>
                        <a:srgbClr val="000000"/>
                      </a:solidFill>
                      <a:latin typeface="+mn-lt"/>
                    </a:rPr>
                    <a:t>  </a:t>
                  </a: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2028596" y="1974890"/>
                  <a:ext cx="383438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 smtClean="0">
                      <a:latin typeface="+mn-lt"/>
                    </a:rPr>
                    <a:t>L1</a:t>
                  </a:r>
                  <a:endParaRPr lang="en-US" sz="1400" dirty="0">
                    <a:latin typeface="+mn-lt"/>
                  </a:endParaRPr>
                </a:p>
              </p:txBody>
            </p:sp>
          </p:grpSp>
        </p:grpSp>
        <p:grpSp>
          <p:nvGrpSpPr>
            <p:cNvPr id="57" name="Group 56"/>
            <p:cNvGrpSpPr/>
            <p:nvPr/>
          </p:nvGrpSpPr>
          <p:grpSpPr>
            <a:xfrm>
              <a:off x="2253658" y="4400140"/>
              <a:ext cx="3121694" cy="589783"/>
              <a:chOff x="691558" y="3981040"/>
              <a:chExt cx="3121694" cy="589783"/>
            </a:xfrm>
          </p:grpSpPr>
          <p:sp>
            <p:nvSpPr>
              <p:cNvPr id="22" name="Rectangle 21"/>
              <p:cNvSpPr/>
              <p:nvPr/>
            </p:nvSpPr>
            <p:spPr bwMode="auto">
              <a:xfrm>
                <a:off x="691558" y="3985823"/>
                <a:ext cx="1013205" cy="567127"/>
              </a:xfrm>
              <a:prstGeom prst="rect">
                <a:avLst/>
              </a:prstGeom>
              <a:solidFill>
                <a:srgbClr val="FFFF66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00" dirty="0" smtClean="0">
                  <a:solidFill>
                    <a:srgbClr val="000000"/>
                  </a:solidFill>
                  <a:latin typeface="+mn-lt"/>
                </a:endParaRPr>
              </a:p>
              <a:p>
                <a:pPr algn="ctr"/>
                <a:r>
                  <a:rPr lang="en-US" sz="1200" dirty="0" smtClean="0">
                    <a:solidFill>
                      <a:srgbClr val="000000"/>
                    </a:solidFill>
                    <a:latin typeface="+mn-lt"/>
                  </a:rPr>
                  <a:t>Processor</a:t>
                </a:r>
              </a:p>
              <a:p>
                <a:pPr algn="ctr"/>
                <a:r>
                  <a:rPr lang="en-US" sz="1200" dirty="0">
                    <a:solidFill>
                      <a:srgbClr val="000000"/>
                    </a:solidFill>
                    <a:latin typeface="+mn-lt"/>
                  </a:rPr>
                  <a:t>c</a:t>
                </a:r>
                <a:r>
                  <a:rPr lang="en-US" sz="1200" dirty="0" smtClean="0">
                    <a:solidFill>
                      <a:srgbClr val="000000"/>
                    </a:solidFill>
                    <a:latin typeface="+mn-lt"/>
                  </a:rPr>
                  <a:t>ore 2</a:t>
                </a:r>
                <a:endParaRPr lang="en-US" sz="1200" dirty="0">
                  <a:solidFill>
                    <a:srgbClr val="000000"/>
                  </a:solidFill>
                  <a:latin typeface="+mn-lt"/>
                </a:endParaRPr>
              </a:p>
              <a:p>
                <a:endParaRPr lang="en-US" sz="2000" baseline="30000" dirty="0">
                  <a:solidFill>
                    <a:srgbClr val="000000"/>
                  </a:solidFill>
                  <a:latin typeface="+mn-lt"/>
                </a:endParaRPr>
              </a:p>
            </p:txBody>
          </p:sp>
          <p:cxnSp>
            <p:nvCxnSpPr>
              <p:cNvPr id="24" name="Straight Connector 23"/>
              <p:cNvCxnSpPr/>
              <p:nvPr/>
            </p:nvCxnSpPr>
            <p:spPr bwMode="auto">
              <a:xfrm rot="10800000">
                <a:off x="1700181" y="4280714"/>
                <a:ext cx="455884" cy="0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arrow" w="med" len="med"/>
                <a:tailEnd type="arrow" w="med" len="med"/>
              </a:ln>
              <a:effectLst/>
            </p:spPr>
          </p:cxnSp>
          <p:grpSp>
            <p:nvGrpSpPr>
              <p:cNvPr id="42" name="Group 41"/>
              <p:cNvGrpSpPr/>
              <p:nvPr/>
            </p:nvGrpSpPr>
            <p:grpSpPr>
              <a:xfrm>
                <a:off x="2137262" y="3981040"/>
                <a:ext cx="1675990" cy="589783"/>
                <a:chOff x="2028596" y="1830776"/>
                <a:chExt cx="1675990" cy="589783"/>
              </a:xfrm>
            </p:grpSpPr>
            <p:sp>
              <p:nvSpPr>
                <p:cNvPr id="43" name="Rectangle 42"/>
                <p:cNvSpPr/>
                <p:nvPr/>
              </p:nvSpPr>
              <p:spPr bwMode="auto">
                <a:xfrm>
                  <a:off x="2370005" y="2165390"/>
                  <a:ext cx="1268985" cy="196324"/>
                </a:xfrm>
                <a:prstGeom prst="rect">
                  <a:avLst/>
                </a:prstGeom>
                <a:solidFill>
                  <a:srgbClr val="CCFFCC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r>
                    <a:rPr lang="en-US" sz="1200" dirty="0">
                      <a:solidFill>
                        <a:srgbClr val="000000"/>
                      </a:solidFill>
                      <a:latin typeface="+mn-lt"/>
                    </a:rPr>
                    <a:t>  </a:t>
                  </a:r>
                  <a:r>
                    <a:rPr lang="en-US" sz="1200" dirty="0" smtClean="0">
                      <a:solidFill>
                        <a:srgbClr val="000000"/>
                      </a:solidFill>
                      <a:latin typeface="+mn-lt"/>
                    </a:rPr>
                    <a:t>Data </a:t>
                  </a:r>
                  <a:r>
                    <a:rPr lang="en-US" sz="1200" dirty="0">
                      <a:solidFill>
                        <a:srgbClr val="000000"/>
                      </a:solidFill>
                      <a:latin typeface="+mn-lt"/>
                    </a:rPr>
                    <a:t>c</a:t>
                  </a:r>
                  <a:r>
                    <a:rPr lang="en-US" sz="1200" dirty="0" smtClean="0">
                      <a:solidFill>
                        <a:srgbClr val="000000"/>
                      </a:solidFill>
                      <a:latin typeface="+mn-lt"/>
                    </a:rPr>
                    <a:t>ache</a:t>
                  </a:r>
                  <a:endParaRPr lang="en-US" sz="1200" dirty="0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44" name="Rectangle 43"/>
                <p:cNvSpPr/>
                <p:nvPr/>
              </p:nvSpPr>
              <p:spPr bwMode="auto">
                <a:xfrm>
                  <a:off x="2366377" y="1889061"/>
                  <a:ext cx="1268985" cy="196324"/>
                </a:xfrm>
                <a:prstGeom prst="rect">
                  <a:avLst/>
                </a:prstGeom>
                <a:solidFill>
                  <a:srgbClr val="CCFFFF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r>
                    <a:rPr lang="en-US" sz="1200" dirty="0">
                      <a:latin typeface="+mn-lt"/>
                    </a:rPr>
                    <a:t> Instruction </a:t>
                  </a:r>
                  <a:r>
                    <a:rPr lang="en-US" sz="1200" dirty="0" smtClean="0">
                      <a:latin typeface="+mn-lt"/>
                    </a:rPr>
                    <a:t>cache</a:t>
                  </a:r>
                  <a:endParaRPr lang="en-US" sz="1200" dirty="0">
                    <a:latin typeface="+mn-lt"/>
                  </a:endParaRPr>
                </a:p>
              </p:txBody>
            </p:sp>
            <p:sp>
              <p:nvSpPr>
                <p:cNvPr id="45" name="Rectangle 44"/>
                <p:cNvSpPr/>
                <p:nvPr/>
              </p:nvSpPr>
              <p:spPr bwMode="auto">
                <a:xfrm>
                  <a:off x="2046903" y="1830776"/>
                  <a:ext cx="1657683" cy="589783"/>
                </a:xfrm>
                <a:prstGeom prst="rect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r>
                    <a:rPr lang="en-US" sz="1200" dirty="0">
                      <a:solidFill>
                        <a:srgbClr val="000000"/>
                      </a:solidFill>
                      <a:latin typeface="+mn-lt"/>
                    </a:rPr>
                    <a:t>  </a:t>
                  </a:r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2028596" y="1974890"/>
                  <a:ext cx="383438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 smtClean="0">
                      <a:latin typeface="+mn-lt"/>
                    </a:rPr>
                    <a:t>L1</a:t>
                  </a:r>
                  <a:endParaRPr lang="en-US" sz="1400" dirty="0">
                    <a:latin typeface="+mn-lt"/>
                  </a:endParaRPr>
                </a:p>
              </p:txBody>
            </p:sp>
          </p:grpSp>
        </p:grpSp>
        <p:sp>
          <p:nvSpPr>
            <p:cNvPr id="47" name="Rectangle 46"/>
            <p:cNvSpPr/>
            <p:nvPr/>
          </p:nvSpPr>
          <p:spPr bwMode="auto">
            <a:xfrm>
              <a:off x="4697086" y="3209926"/>
              <a:ext cx="600387" cy="781050"/>
            </a:xfrm>
            <a:prstGeom prst="rect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Phase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+mn-lt"/>
                </a:rPr>
                <a:t> h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istory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 </a:t>
              </a:r>
              <a:endParaRPr lang="en-US" sz="1200" dirty="0">
                <a:latin typeface="+mn-lt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+mn-lt"/>
                </a:rPr>
                <a:t>table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3344370" y="3209926"/>
              <a:ext cx="1257119" cy="781050"/>
              <a:chOff x="1819456" y="3219451"/>
              <a:chExt cx="1257119" cy="781050"/>
            </a:xfrm>
          </p:grpSpPr>
          <p:sp>
            <p:nvSpPr>
              <p:cNvPr id="51" name="Rectangle 50"/>
              <p:cNvSpPr/>
              <p:nvPr/>
            </p:nvSpPr>
            <p:spPr bwMode="auto">
              <a:xfrm>
                <a:off x="1819456" y="3219451"/>
                <a:ext cx="1257119" cy="781050"/>
              </a:xfrm>
              <a:prstGeom prst="rect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PDM</a:t>
                </a:r>
                <a:r>
                  <a:rPr lang="en-US" sz="1200" dirty="0" smtClean="0">
                    <a:latin typeface="+mn-lt"/>
                  </a:rPr>
                  <a:t> module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 bwMode="auto">
              <a:xfrm>
                <a:off x="1905764" y="3524250"/>
                <a:ext cx="1098733" cy="399460"/>
              </a:xfrm>
              <a:prstGeom prst="rect">
                <a:avLst/>
              </a:prstGeom>
              <a:solidFill>
                <a:srgbClr val="CCFF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1200" dirty="0">
                    <a:latin typeface="+mn-lt"/>
                  </a:rPr>
                  <a:t> </a:t>
                </a:r>
                <a:r>
                  <a:rPr lang="en-US" sz="1200" dirty="0" smtClean="0">
                    <a:latin typeface="+mn-lt"/>
                  </a:rPr>
                  <a:t>Distance window </a:t>
                </a:r>
              </a:p>
              <a:p>
                <a:r>
                  <a:rPr lang="en-US" sz="1200" dirty="0" smtClean="0">
                    <a:latin typeface="+mn-lt"/>
                  </a:rPr>
                  <a:t>table</a:t>
                </a:r>
                <a:endParaRPr lang="en-US" sz="1200" dirty="0">
                  <a:latin typeface="+mn-lt"/>
                </a:endParaRPr>
              </a:p>
            </p:txBody>
          </p:sp>
        </p:grpSp>
        <p:sp>
          <p:nvSpPr>
            <p:cNvPr id="53" name="Rectangle 52"/>
            <p:cNvSpPr/>
            <p:nvPr/>
          </p:nvSpPr>
          <p:spPr bwMode="auto">
            <a:xfrm>
              <a:off x="2418759" y="3209926"/>
              <a:ext cx="838018" cy="781050"/>
            </a:xfrm>
            <a:prstGeom prst="rect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Phase </a:t>
              </a: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+mn-lt"/>
                </a:rPr>
                <a:t> classification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 </a:t>
              </a: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+mn-lt"/>
                </a:rPr>
                <a:t>module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2418760" y="2936915"/>
              <a:ext cx="2878714" cy="196324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200" dirty="0" smtClean="0">
                  <a:solidFill>
                    <a:srgbClr val="000000"/>
                  </a:solidFill>
                  <a:latin typeface="+mn-lt"/>
                </a:rPr>
                <a:t>Tuner</a:t>
              </a:r>
              <a:endParaRPr lang="en-US" sz="12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2341250" y="2677734"/>
              <a:ext cx="3034101" cy="1383027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Phase characterization hardware</a:t>
              </a:r>
            </a:p>
          </p:txBody>
        </p:sp>
        <p:cxnSp>
          <p:nvCxnSpPr>
            <p:cNvPr id="60" name="Straight Connector 59"/>
            <p:cNvCxnSpPr/>
            <p:nvPr/>
          </p:nvCxnSpPr>
          <p:spPr bwMode="auto">
            <a:xfrm rot="5400000">
              <a:off x="4350903" y="2514839"/>
              <a:ext cx="338328" cy="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rot="5400000">
              <a:off x="4350903" y="4229339"/>
              <a:ext cx="338328" cy="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62" name="Rounded Rectangle 61"/>
            <p:cNvSpPr/>
            <p:nvPr/>
          </p:nvSpPr>
          <p:spPr bwMode="auto">
            <a:xfrm>
              <a:off x="2009774" y="1619250"/>
              <a:ext cx="3629025" cy="3495675"/>
            </a:xfrm>
            <a:prstGeom prst="roundRect">
              <a:avLst/>
            </a:prstGeom>
            <a:noFill/>
            <a:ln w="222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101028" y="2376339"/>
              <a:ext cx="14734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+mn-lt"/>
                </a:rPr>
                <a:t>On-chip components</a:t>
              </a:r>
              <a:endParaRPr lang="en-US" sz="1200" dirty="0">
                <a:latin typeface="+mn-lt"/>
              </a:endParaRPr>
            </a:p>
          </p:txBody>
        </p:sp>
        <p:cxnSp>
          <p:nvCxnSpPr>
            <p:cNvPr id="65" name="Straight Arrow Connector 64"/>
            <p:cNvCxnSpPr>
              <a:stCxn id="32" idx="3"/>
            </p:cNvCxnSpPr>
            <p:nvPr/>
          </p:nvCxnSpPr>
          <p:spPr bwMode="auto">
            <a:xfrm flipV="1">
              <a:off x="5371461" y="2044061"/>
              <a:ext cx="761340" cy="5407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66" name="Straight Arrow Connector 65"/>
            <p:cNvCxnSpPr/>
            <p:nvPr/>
          </p:nvCxnSpPr>
          <p:spPr bwMode="auto">
            <a:xfrm flipV="1">
              <a:off x="5371461" y="4692011"/>
              <a:ext cx="761340" cy="5407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</p:grpSp>
      <p:sp>
        <p:nvSpPr>
          <p:cNvPr id="3" name="Rounded Rectangle 2"/>
          <p:cNvSpPr/>
          <p:nvPr/>
        </p:nvSpPr>
        <p:spPr bwMode="auto">
          <a:xfrm>
            <a:off x="3660170" y="3867876"/>
            <a:ext cx="1304744" cy="876300"/>
          </a:xfrm>
          <a:prstGeom prst="roundRect">
            <a:avLst/>
          </a:prstGeom>
          <a:noFill/>
          <a:ln w="222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743812" y="4504374"/>
            <a:ext cx="1998730" cy="777905"/>
            <a:chOff x="399437" y="3627349"/>
            <a:chExt cx="1998730" cy="777905"/>
          </a:xfrm>
        </p:grpSpPr>
        <p:sp>
          <p:nvSpPr>
            <p:cNvPr id="38" name="TextBox 37"/>
            <p:cNvSpPr txBox="1"/>
            <p:nvPr/>
          </p:nvSpPr>
          <p:spPr>
            <a:xfrm>
              <a:off x="399437" y="3943589"/>
              <a:ext cx="17139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  <a:latin typeface="+mn-lt"/>
                </a:rPr>
                <a:t>Groups similar intervals </a:t>
              </a:r>
            </a:p>
            <a:p>
              <a:r>
                <a:rPr lang="en-US" sz="1200" dirty="0" smtClean="0">
                  <a:solidFill>
                    <a:srgbClr val="FF0000"/>
                  </a:solidFill>
                  <a:latin typeface="+mn-lt"/>
                </a:rPr>
                <a:t>into phases</a:t>
              </a:r>
              <a:endParaRPr lang="en-US" sz="1200" dirty="0">
                <a:solidFill>
                  <a:srgbClr val="FF0000"/>
                </a:solidFill>
                <a:latin typeface="+mn-lt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 bwMode="auto">
            <a:xfrm flipV="1">
              <a:off x="1735091" y="3627349"/>
              <a:ext cx="663076" cy="384353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0" name="Group 39"/>
          <p:cNvGrpSpPr/>
          <p:nvPr/>
        </p:nvGrpSpPr>
        <p:grpSpPr>
          <a:xfrm>
            <a:off x="543787" y="2995000"/>
            <a:ext cx="2219347" cy="647490"/>
            <a:chOff x="199412" y="2117975"/>
            <a:chExt cx="2219347" cy="647490"/>
          </a:xfrm>
        </p:grpSpPr>
        <p:cxnSp>
          <p:nvCxnSpPr>
            <p:cNvPr id="48" name="Straight Arrow Connector 47"/>
            <p:cNvCxnSpPr/>
            <p:nvPr/>
          </p:nvCxnSpPr>
          <p:spPr bwMode="auto">
            <a:xfrm>
              <a:off x="1714500" y="2512553"/>
              <a:ext cx="704259" cy="252912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199412" y="2117975"/>
              <a:ext cx="163378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  <a:latin typeface="+mn-lt"/>
                </a:rPr>
                <a:t>Changes the tunable</a:t>
              </a:r>
            </a:p>
            <a:p>
              <a:r>
                <a:rPr lang="en-US" sz="1200" dirty="0">
                  <a:solidFill>
                    <a:srgbClr val="FF0000"/>
                  </a:solidFill>
                  <a:latin typeface="+mn-lt"/>
                </a:rPr>
                <a:t>h</a:t>
              </a:r>
              <a:r>
                <a:rPr lang="en-US" sz="1200" dirty="0" smtClean="0">
                  <a:solidFill>
                    <a:srgbClr val="FF0000"/>
                  </a:solidFill>
                  <a:latin typeface="+mn-lt"/>
                </a:rPr>
                <a:t>ardware and evaluates</a:t>
              </a:r>
            </a:p>
            <a:p>
              <a:r>
                <a:rPr lang="en-US" sz="1200" dirty="0" smtClean="0">
                  <a:solidFill>
                    <a:srgbClr val="FF0000"/>
                  </a:solidFill>
                  <a:latin typeface="+mn-lt"/>
                </a:rPr>
                <a:t>each configuration</a:t>
              </a:r>
              <a:endParaRPr lang="en-US" sz="1200" dirty="0">
                <a:solidFill>
                  <a:srgbClr val="FF0000"/>
                </a:solidFill>
                <a:latin typeface="+mn-lt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68930" y="4696551"/>
            <a:ext cx="1882247" cy="1611956"/>
            <a:chOff x="5024555" y="3819526"/>
            <a:chExt cx="1882247" cy="1611956"/>
          </a:xfrm>
        </p:grpSpPr>
        <p:cxnSp>
          <p:nvCxnSpPr>
            <p:cNvPr id="59" name="Straight Arrow Connector 58"/>
            <p:cNvCxnSpPr/>
            <p:nvPr/>
          </p:nvCxnSpPr>
          <p:spPr bwMode="auto">
            <a:xfrm flipH="1" flipV="1">
              <a:off x="5210175" y="3819526"/>
              <a:ext cx="704850" cy="1200149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4" name="TextBox 63"/>
            <p:cNvSpPr txBox="1"/>
            <p:nvPr/>
          </p:nvSpPr>
          <p:spPr>
            <a:xfrm>
              <a:off x="5024555" y="4969817"/>
              <a:ext cx="188224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  <a:latin typeface="+mn-lt"/>
                </a:rPr>
                <a:t>Stores phase characteristics</a:t>
              </a:r>
            </a:p>
            <a:p>
              <a:r>
                <a:rPr lang="en-US" sz="1200" dirty="0" smtClean="0">
                  <a:solidFill>
                    <a:srgbClr val="FF0000"/>
                  </a:solidFill>
                  <a:latin typeface="+mn-lt"/>
                </a:rPr>
                <a:t>and configurations</a:t>
              </a:r>
              <a:endParaRPr lang="en-US" sz="1200" dirty="0">
                <a:solidFill>
                  <a:srgbClr val="FF0000"/>
                </a:solidFill>
                <a:latin typeface="+mn-lt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879839" y="4542175"/>
            <a:ext cx="1790427" cy="1804690"/>
            <a:chOff x="2535464" y="3819525"/>
            <a:chExt cx="1790427" cy="1804690"/>
          </a:xfrm>
        </p:grpSpPr>
        <p:cxnSp>
          <p:nvCxnSpPr>
            <p:cNvPr id="70" name="Straight Arrow Connector 69"/>
            <p:cNvCxnSpPr/>
            <p:nvPr/>
          </p:nvCxnSpPr>
          <p:spPr bwMode="auto">
            <a:xfrm flipV="1">
              <a:off x="3486331" y="3819525"/>
              <a:ext cx="88177" cy="1400175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1" name="TextBox 70"/>
            <p:cNvSpPr txBox="1"/>
            <p:nvPr/>
          </p:nvSpPr>
          <p:spPr>
            <a:xfrm>
              <a:off x="2535464" y="5162550"/>
              <a:ext cx="17904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  <a:latin typeface="+mn-lt"/>
                </a:rPr>
                <a:t>Determines a new phase’s</a:t>
              </a:r>
            </a:p>
            <a:p>
              <a:r>
                <a:rPr lang="en-US" sz="1200" dirty="0" smtClean="0">
                  <a:solidFill>
                    <a:srgbClr val="FF0000"/>
                  </a:solidFill>
                  <a:latin typeface="+mn-lt"/>
                </a:rPr>
                <a:t>best configuration</a:t>
              </a:r>
              <a:endParaRPr lang="en-US" sz="1200" dirty="0">
                <a:solidFill>
                  <a:srgbClr val="FF0000"/>
                </a:solidFill>
                <a:latin typeface="+mn-lt"/>
              </a:endParaRPr>
            </a:p>
          </p:txBody>
        </p:sp>
      </p:grpSp>
      <p:sp>
        <p:nvSpPr>
          <p:cNvPr id="68" name="Content Placeholder 2"/>
          <p:cNvSpPr>
            <a:spLocks noGrp="1"/>
          </p:cNvSpPr>
          <p:nvPr>
            <p:ph idx="1"/>
          </p:nvPr>
        </p:nvSpPr>
        <p:spPr>
          <a:xfrm>
            <a:off x="676275" y="1112950"/>
            <a:ext cx="7772400" cy="1000125"/>
          </a:xfrm>
        </p:spPr>
        <p:txBody>
          <a:bodyPr/>
          <a:lstStyle/>
          <a:p>
            <a:r>
              <a:rPr lang="en-US" dirty="0" smtClean="0"/>
              <a:t>Phase tuning architecture consists of phase characterization hardware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Phase characterization</a:t>
            </a:r>
            <a:r>
              <a:rPr lang="en-US" dirty="0" smtClean="0"/>
              <a:t> determines phase’s best configuration</a:t>
            </a:r>
          </a:p>
          <a:p>
            <a:pPr lvl="1"/>
            <a:r>
              <a:rPr lang="en-US" dirty="0" smtClean="0"/>
              <a:t>Phase characterization hardware orchestrates PDM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8014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2175"/>
            <a:ext cx="7772400" cy="1143000"/>
          </a:xfrm>
        </p:spPr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150" y="1009407"/>
            <a:ext cx="8737600" cy="5320146"/>
          </a:xfrm>
        </p:spPr>
        <p:txBody>
          <a:bodyPr/>
          <a:lstStyle/>
          <a:p>
            <a:r>
              <a:rPr lang="en-US" dirty="0" smtClean="0"/>
              <a:t>We present DynaPDM: dynamic phase </a:t>
            </a:r>
            <a:r>
              <a:rPr lang="en-US" dirty="0"/>
              <a:t>d</a:t>
            </a:r>
            <a:r>
              <a:rPr lang="en-US" dirty="0" smtClean="0"/>
              <a:t>istance mapping</a:t>
            </a:r>
          </a:p>
          <a:p>
            <a:pPr lvl="1"/>
            <a:r>
              <a:rPr lang="en-US" dirty="0" smtClean="0"/>
              <a:t>Alleviates design time effort</a:t>
            </a:r>
          </a:p>
          <a:p>
            <a:pPr lvl="2"/>
            <a:r>
              <a:rPr lang="en-US" dirty="0" smtClean="0"/>
              <a:t>Shorter time-to-market</a:t>
            </a:r>
          </a:p>
          <a:p>
            <a:pPr lvl="1"/>
            <a:r>
              <a:rPr lang="en-US" dirty="0" smtClean="0"/>
              <a:t>Maximizes energy delay product (EDP) savings</a:t>
            </a:r>
          </a:p>
          <a:p>
            <a:pPr lvl="2"/>
            <a:r>
              <a:rPr lang="en-US" dirty="0" smtClean="0"/>
              <a:t>Defines distance windows during runtime</a:t>
            </a:r>
          </a:p>
          <a:p>
            <a:pPr lvl="2"/>
            <a:r>
              <a:rPr lang="en-US" dirty="0" smtClean="0"/>
              <a:t>Dynamically designates base phase and calculates configuration distances</a:t>
            </a:r>
          </a:p>
          <a:p>
            <a:pPr lvl="2"/>
            <a:r>
              <a:rPr lang="en-US" dirty="0" smtClean="0"/>
              <a:t>Specializes distance windows to dynamic system and application behavior</a:t>
            </a:r>
          </a:p>
          <a:p>
            <a:pPr lvl="1"/>
            <a:r>
              <a:rPr lang="en-US" dirty="0" smtClean="0"/>
              <a:t>Low </a:t>
            </a:r>
            <a:r>
              <a:rPr lang="en-US" dirty="0"/>
              <a:t>overhead, dynamic method </a:t>
            </a:r>
            <a:r>
              <a:rPr lang="en-US" dirty="0" smtClean="0"/>
              <a:t>for determining phase’s best configuration</a:t>
            </a:r>
            <a:endParaRPr lang="en-US" i="1" dirty="0">
              <a:solidFill>
                <a:srgbClr val="FF0000"/>
              </a:solidFill>
            </a:endParaRPr>
          </a:p>
          <a:p>
            <a:r>
              <a:rPr lang="en-US" dirty="0" err="1" smtClean="0"/>
              <a:t>DynaPDM</a:t>
            </a:r>
            <a:r>
              <a:rPr lang="en-US" dirty="0" smtClean="0"/>
              <a:t> evaluation</a:t>
            </a:r>
          </a:p>
          <a:p>
            <a:pPr lvl="1"/>
            <a:r>
              <a:rPr lang="en-US" dirty="0" smtClean="0"/>
              <a:t>DynaPDM </a:t>
            </a:r>
            <a:r>
              <a:rPr lang="en-US" dirty="0" smtClean="0"/>
              <a:t>effectively </a:t>
            </a:r>
            <a:r>
              <a:rPr lang="en-US" dirty="0" smtClean="0"/>
              <a:t>determines best configuration with minimal designer effort</a:t>
            </a:r>
          </a:p>
          <a:p>
            <a:pPr lvl="1"/>
            <a:r>
              <a:rPr lang="en-US" dirty="0" smtClean="0"/>
              <a:t>Applicable to general purpose embedded systems with disparate unknown applications (e.g., smartphones, tablets, etc.)</a:t>
            </a:r>
          </a:p>
          <a:p>
            <a:r>
              <a:rPr lang="en-US" dirty="0" err="1" smtClean="0"/>
              <a:t>DynaPDM</a:t>
            </a:r>
            <a:r>
              <a:rPr lang="en-US" dirty="0" smtClean="0"/>
              <a:t> compared to PDM</a:t>
            </a:r>
          </a:p>
          <a:p>
            <a:pPr lvl="1"/>
            <a:r>
              <a:rPr lang="en-US" dirty="0" smtClean="0"/>
              <a:t>Quantify </a:t>
            </a:r>
            <a:r>
              <a:rPr lang="en-US" dirty="0" err="1" smtClean="0"/>
              <a:t>DynaPDM’s</a:t>
            </a:r>
            <a:r>
              <a:rPr lang="en-US" dirty="0" smtClean="0"/>
              <a:t> EDP improvement over PDM</a:t>
            </a:r>
          </a:p>
          <a:p>
            <a:pPr lvl="2"/>
            <a:r>
              <a:rPr lang="en-US" dirty="0" smtClean="0"/>
              <a:t>Achieves higher EDP savings than PDM without extensive a priori application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7830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2638425"/>
            <a:ext cx="7772400" cy="1143000"/>
          </a:xfrm>
        </p:spPr>
        <p:txBody>
          <a:bodyPr/>
          <a:lstStyle/>
          <a:p>
            <a:r>
              <a:rPr lang="en-US" dirty="0" smtClean="0"/>
              <a:t>DynaPDM: Dynamic Phase Distance Mapping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21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Characterization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657225" y="2057400"/>
            <a:ext cx="1343025" cy="638175"/>
          </a:xfrm>
          <a:prstGeom prst="rect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Phase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Times"/>
              </a:rPr>
              <a:t>c</a:t>
            </a:r>
            <a:r>
              <a:rPr lang="en-US" sz="1800" dirty="0" smtClean="0">
                <a:latin typeface="Times"/>
              </a:rPr>
              <a:t>lassification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7" name="AutoShape 213"/>
          <p:cNvSpPr>
            <a:spLocks noChangeArrowheads="1"/>
          </p:cNvSpPr>
          <p:nvPr/>
        </p:nvSpPr>
        <p:spPr bwMode="auto">
          <a:xfrm>
            <a:off x="2179524" y="2266949"/>
            <a:ext cx="742950" cy="2190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15204" y="2222597"/>
            <a:ext cx="25635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Phases/ phase characteristics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764128" y="3038475"/>
            <a:ext cx="1343025" cy="638175"/>
          </a:xfrm>
          <a:prstGeom prst="rect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Phase </a:t>
            </a:r>
            <a:r>
              <a:rPr kumimoji="0" 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P</a:t>
            </a:r>
            <a:r>
              <a:rPr lang="en-US" sz="1800" i="1" baseline="-25000" dirty="0">
                <a:latin typeface="Times"/>
              </a:rPr>
              <a:t>1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Times"/>
              </a:rPr>
              <a:t>executed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7261659"/>
              </p:ext>
            </p:extLst>
          </p:nvPr>
        </p:nvGraphicFramePr>
        <p:xfrm>
          <a:off x="5181596" y="3028950"/>
          <a:ext cx="2624366" cy="2046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2183"/>
                <a:gridCol w="1312183"/>
              </a:tblGrid>
              <a:tr h="35296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Phase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Configuration</a:t>
                      </a:r>
                      <a:endParaRPr lang="en-US" sz="1400" dirty="0"/>
                    </a:p>
                  </a:txBody>
                  <a:tcPr/>
                </a:tc>
              </a:tr>
              <a:tr h="33866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3866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3866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3866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3866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6106136" y="2722124"/>
            <a:ext cx="17075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Phase history table</a:t>
            </a:r>
            <a:endParaRPr lang="en-US" sz="14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4412451" y="3376614"/>
            <a:ext cx="550074" cy="488314"/>
            <a:chOff x="4583901" y="2833689"/>
            <a:chExt cx="550074" cy="488314"/>
          </a:xfrm>
        </p:grpSpPr>
        <p:pic>
          <p:nvPicPr>
            <p:cNvPr id="3074" name="Picture 2" descr="http://www.veryicon.com/icon/png/System/Must%20Have/Search.png"/>
            <p:cNvPicPr>
              <a:picLocks noChangeAspect="1" noChangeArrowheads="1"/>
            </p:cNvPicPr>
            <p:nvPr/>
          </p:nvPicPr>
          <p:blipFill>
            <a:blip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5661" y="2833689"/>
              <a:ext cx="488314" cy="488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TextBox 24"/>
            <p:cNvSpPr txBox="1"/>
            <p:nvPr/>
          </p:nvSpPr>
          <p:spPr>
            <a:xfrm>
              <a:off x="4583901" y="2877979"/>
              <a:ext cx="4780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i="1" dirty="0" smtClean="0">
                  <a:latin typeface="+mn-lt"/>
                </a:rPr>
                <a:t>C</a:t>
              </a:r>
              <a:r>
                <a:rPr lang="en-US" sz="1200" b="1" i="1" baseline="-25000" dirty="0" smtClean="0">
                  <a:latin typeface="+mn-lt"/>
                </a:rPr>
                <a:t>P1</a:t>
              </a:r>
              <a:r>
                <a:rPr lang="en-US" sz="1200" b="1" i="1" dirty="0" smtClean="0">
                  <a:latin typeface="+mn-lt"/>
                </a:rPr>
                <a:t>?</a:t>
              </a:r>
              <a:endParaRPr lang="en-US" sz="1200" b="1" dirty="0">
                <a:latin typeface="+mn-lt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7031973" y="3372923"/>
            <a:ext cx="2760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+mn-lt"/>
              </a:rPr>
              <a:t>x</a:t>
            </a:r>
            <a:endParaRPr lang="en-US" sz="1600" i="1" baseline="-25000" dirty="0"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031973" y="3677723"/>
            <a:ext cx="2760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+mn-lt"/>
              </a:rPr>
              <a:t>x</a:t>
            </a:r>
            <a:endParaRPr lang="en-US" sz="1600" i="1" baseline="-25000" dirty="0">
              <a:latin typeface="+mn-lt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2676525" y="4728935"/>
            <a:ext cx="1504950" cy="514576"/>
          </a:xfrm>
          <a:prstGeom prst="roundRect">
            <a:avLst/>
          </a:prstGeom>
          <a:solidFill>
            <a:srgbClr val="FFC0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DynaPDM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735770" y="4018480"/>
            <a:ext cx="1399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New phase, </a:t>
            </a:r>
            <a:r>
              <a:rPr lang="en-US" sz="1400" i="1" dirty="0" smtClean="0">
                <a:solidFill>
                  <a:srgbClr val="FF0000"/>
                </a:solidFill>
              </a:rPr>
              <a:t>P</a:t>
            </a:r>
            <a:r>
              <a:rPr lang="en-US" sz="1400" i="1" baseline="-25000" dirty="0" smtClean="0">
                <a:solidFill>
                  <a:srgbClr val="FF0000"/>
                </a:solidFill>
              </a:rPr>
              <a:t>1</a:t>
            </a:r>
            <a:endParaRPr lang="en-US" sz="1400" i="1" baseline="-25000" dirty="0">
              <a:solidFill>
                <a:srgbClr val="FF0000"/>
              </a:solidFill>
            </a:endParaRPr>
          </a:p>
        </p:txBody>
      </p:sp>
      <p:sp>
        <p:nvSpPr>
          <p:cNvPr id="26" name="Down Arrow 25"/>
          <p:cNvSpPr/>
          <p:nvPr/>
        </p:nvSpPr>
        <p:spPr bwMode="auto">
          <a:xfrm>
            <a:off x="3184943" y="3678853"/>
            <a:ext cx="501391" cy="36088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4" name="Down Arrow 33"/>
          <p:cNvSpPr/>
          <p:nvPr/>
        </p:nvSpPr>
        <p:spPr bwMode="auto">
          <a:xfrm>
            <a:off x="3184943" y="4336078"/>
            <a:ext cx="501391" cy="36088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5" name="AutoShape 213"/>
          <p:cNvSpPr>
            <a:spLocks noChangeArrowheads="1"/>
          </p:cNvSpPr>
          <p:nvPr/>
        </p:nvSpPr>
        <p:spPr bwMode="auto">
          <a:xfrm rot="5400000">
            <a:off x="3064165" y="5610224"/>
            <a:ext cx="742950" cy="2190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327806" y="6030395"/>
            <a:ext cx="2215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 smtClean="0">
                <a:solidFill>
                  <a:srgbClr val="FF0000"/>
                </a:solidFill>
                <a:latin typeface="+mn-lt"/>
              </a:rPr>
              <a:t>P</a:t>
            </a:r>
            <a:r>
              <a:rPr lang="en-US" sz="1800" b="1" i="1" baseline="-25000" dirty="0" smtClean="0">
                <a:solidFill>
                  <a:srgbClr val="FF0000"/>
                </a:solidFill>
                <a:latin typeface="+mn-lt"/>
              </a:rPr>
              <a:t>1 </a:t>
            </a:r>
            <a:r>
              <a:rPr lang="en-US" sz="1800" b="1" dirty="0" smtClean="0">
                <a:solidFill>
                  <a:srgbClr val="FF0000"/>
                </a:solidFill>
                <a:latin typeface="+mn-lt"/>
              </a:rPr>
              <a:t>configuration, </a:t>
            </a:r>
            <a:r>
              <a:rPr lang="en-US" sz="1800" b="1" i="1" dirty="0" smtClean="0">
                <a:solidFill>
                  <a:srgbClr val="FF0000"/>
                </a:solidFill>
                <a:latin typeface="+mn-lt"/>
              </a:rPr>
              <a:t>C</a:t>
            </a:r>
            <a:r>
              <a:rPr lang="en-US" sz="1800" b="1" i="1" baseline="-25000" dirty="0" smtClean="0">
                <a:solidFill>
                  <a:srgbClr val="FF0000"/>
                </a:solidFill>
                <a:latin typeface="+mn-lt"/>
              </a:rPr>
              <a:t>P1</a:t>
            </a:r>
            <a:endParaRPr lang="en-US" sz="1800" b="1" i="1" baseline="-25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3" name="Bent Arrow 32"/>
          <p:cNvSpPr/>
          <p:nvPr/>
        </p:nvSpPr>
        <p:spPr bwMode="auto">
          <a:xfrm rot="5400000">
            <a:off x="5388482" y="2457328"/>
            <a:ext cx="695325" cy="428626"/>
          </a:xfrm>
          <a:prstGeom prst="bentArrow">
            <a:avLst/>
          </a:prstGeom>
          <a:solidFill>
            <a:srgbClr val="00E4A8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56703" y="3367089"/>
            <a:ext cx="378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+mn-lt"/>
              </a:rPr>
              <a:t>P</a:t>
            </a:r>
            <a:r>
              <a:rPr lang="en-US" sz="1600" i="1" baseline="-25000" dirty="0" smtClean="0">
                <a:latin typeface="+mn-lt"/>
              </a:rPr>
              <a:t>1</a:t>
            </a:r>
            <a:endParaRPr lang="en-US" sz="1600" i="1" baseline="-25000" dirty="0"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656702" y="3706298"/>
            <a:ext cx="378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+mn-lt"/>
              </a:rPr>
              <a:t>P</a:t>
            </a:r>
            <a:r>
              <a:rPr lang="en-US" sz="1600" i="1" baseline="-25000" dirty="0" smtClean="0">
                <a:latin typeface="+mn-lt"/>
              </a:rPr>
              <a:t>2</a:t>
            </a:r>
            <a:endParaRPr lang="en-US" sz="1600" i="1" baseline="-25000" dirty="0"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656702" y="4039673"/>
            <a:ext cx="378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+mn-lt"/>
              </a:rPr>
              <a:t>P</a:t>
            </a:r>
            <a:r>
              <a:rPr lang="en-US" sz="1600" i="1" baseline="-25000" dirty="0">
                <a:latin typeface="+mn-lt"/>
              </a:rPr>
              <a:t>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656702" y="4382573"/>
            <a:ext cx="378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+mn-lt"/>
              </a:rPr>
              <a:t>P</a:t>
            </a:r>
            <a:r>
              <a:rPr lang="en-US" sz="1600" i="1" baseline="-25000" dirty="0">
                <a:latin typeface="+mn-lt"/>
              </a:rPr>
              <a:t>4</a:t>
            </a:r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5846017" y="4780480"/>
            <a:ext cx="0" cy="27432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7031973" y="4030148"/>
            <a:ext cx="2760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+mn-lt"/>
              </a:rPr>
              <a:t>x</a:t>
            </a:r>
            <a:endParaRPr lang="en-US" sz="1600" i="1" baseline="-25000" dirty="0">
              <a:latin typeface="+mn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031973" y="4411148"/>
            <a:ext cx="2760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+mn-lt"/>
              </a:rPr>
              <a:t>x</a:t>
            </a:r>
            <a:endParaRPr lang="en-US" sz="1600" i="1" baseline="-25000" dirty="0">
              <a:latin typeface="+mn-lt"/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7150942" y="4780480"/>
            <a:ext cx="0" cy="27432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Rectangle 46"/>
          <p:cNvSpPr/>
          <p:nvPr/>
        </p:nvSpPr>
        <p:spPr bwMode="auto">
          <a:xfrm>
            <a:off x="6422279" y="1952503"/>
            <a:ext cx="1495425" cy="371475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Base phase, </a:t>
            </a:r>
            <a:r>
              <a:rPr kumimoji="0" 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P</a:t>
            </a:r>
            <a:r>
              <a:rPr kumimoji="0" lang="en-US" sz="16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b</a:t>
            </a:r>
            <a:endParaRPr kumimoji="0" lang="en-US" sz="1600" b="0" i="1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492175" y="1970453"/>
            <a:ext cx="378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latin typeface="+mn-lt"/>
              </a:rPr>
              <a:t>P</a:t>
            </a:r>
            <a:r>
              <a:rPr lang="en-US" sz="1600" i="1" baseline="-25000" dirty="0" err="1">
                <a:latin typeface="+mn-lt"/>
              </a:rPr>
              <a:t>b</a:t>
            </a:r>
            <a:endParaRPr lang="en-US" sz="1600" i="1" baseline="-25000" dirty="0"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656703" y="3709989"/>
            <a:ext cx="378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+mn-lt"/>
              </a:rPr>
              <a:t>P</a:t>
            </a:r>
            <a:r>
              <a:rPr lang="en-US" sz="1600" i="1" baseline="-25000" dirty="0" smtClean="0">
                <a:latin typeface="+mn-lt"/>
              </a:rPr>
              <a:t>1</a:t>
            </a:r>
            <a:endParaRPr lang="en-US" sz="1600" i="1" baseline="-25000" dirty="0"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656702" y="4049198"/>
            <a:ext cx="378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+mn-lt"/>
              </a:rPr>
              <a:t>P</a:t>
            </a:r>
            <a:r>
              <a:rPr lang="en-US" sz="1600" i="1" baseline="-25000" dirty="0" smtClean="0">
                <a:latin typeface="+mn-lt"/>
              </a:rPr>
              <a:t>2</a:t>
            </a:r>
            <a:endParaRPr lang="en-US" sz="1600" i="1" baseline="-25000" dirty="0"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656702" y="4382573"/>
            <a:ext cx="378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+mn-lt"/>
              </a:rPr>
              <a:t>P</a:t>
            </a:r>
            <a:r>
              <a:rPr lang="en-US" sz="1600" i="1" baseline="-25000" dirty="0">
                <a:latin typeface="+mn-lt"/>
              </a:rPr>
              <a:t>3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656702" y="4725473"/>
            <a:ext cx="378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+mn-lt"/>
              </a:rPr>
              <a:t>P</a:t>
            </a:r>
            <a:r>
              <a:rPr lang="en-US" sz="1600" i="1" baseline="-25000" dirty="0">
                <a:latin typeface="+mn-lt"/>
              </a:rPr>
              <a:t>4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933389" y="3372923"/>
            <a:ext cx="473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latin typeface="+mn-lt"/>
              </a:rPr>
              <a:t>C</a:t>
            </a:r>
            <a:r>
              <a:rPr lang="en-US" sz="1600" i="1" baseline="-25000" dirty="0" err="1" smtClean="0">
                <a:latin typeface="+mn-lt"/>
              </a:rPr>
              <a:t>Pb</a:t>
            </a:r>
            <a:endParaRPr lang="en-US" sz="1600" i="1" baseline="-25000" dirty="0">
              <a:latin typeface="+mn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031973" y="4715948"/>
            <a:ext cx="2760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+mn-lt"/>
              </a:rPr>
              <a:t>x</a:t>
            </a:r>
            <a:endParaRPr lang="en-US" sz="1600" i="1" baseline="-25000" dirty="0">
              <a:latin typeface="+mn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656703" y="3709989"/>
            <a:ext cx="378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+mn-lt"/>
              </a:rPr>
              <a:t>P</a:t>
            </a:r>
            <a:r>
              <a:rPr lang="en-US" sz="1600" i="1" baseline="-25000" dirty="0" smtClean="0">
                <a:latin typeface="+mn-lt"/>
              </a:rPr>
              <a:t>1</a:t>
            </a:r>
            <a:endParaRPr lang="en-US" sz="1600" i="1" baseline="-25000" dirty="0">
              <a:latin typeface="+mn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657553" y="3361519"/>
            <a:ext cx="378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latin typeface="+mn-lt"/>
              </a:rPr>
              <a:t>P</a:t>
            </a:r>
            <a:r>
              <a:rPr lang="en-US" sz="1600" i="1" baseline="-25000" dirty="0" err="1">
                <a:latin typeface="+mn-lt"/>
              </a:rPr>
              <a:t>b</a:t>
            </a:r>
            <a:endParaRPr lang="en-US" sz="1600" i="1" baseline="-25000" dirty="0">
              <a:latin typeface="+mn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933389" y="3372923"/>
            <a:ext cx="473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latin typeface="+mn-lt"/>
              </a:rPr>
              <a:t>C</a:t>
            </a:r>
            <a:r>
              <a:rPr lang="en-US" sz="1600" i="1" baseline="-25000" dirty="0" err="1" smtClean="0">
                <a:latin typeface="+mn-lt"/>
              </a:rPr>
              <a:t>Pb</a:t>
            </a:r>
            <a:endParaRPr lang="en-US" sz="1600" i="1" baseline="-25000" dirty="0">
              <a:latin typeface="+mn-lt"/>
            </a:endParaRPr>
          </a:p>
        </p:txBody>
      </p:sp>
      <p:sp>
        <p:nvSpPr>
          <p:cNvPr id="58" name="Content Placeholder 2"/>
          <p:cNvSpPr>
            <a:spLocks noGrp="1"/>
          </p:cNvSpPr>
          <p:nvPr>
            <p:ph idx="1"/>
          </p:nvPr>
        </p:nvSpPr>
        <p:spPr>
          <a:xfrm>
            <a:off x="685800" y="1200150"/>
            <a:ext cx="7772400" cy="708122"/>
          </a:xfrm>
        </p:spPr>
        <p:txBody>
          <a:bodyPr/>
          <a:lstStyle/>
          <a:p>
            <a:r>
              <a:rPr lang="en-US" dirty="0" smtClean="0"/>
              <a:t>DynaPDM is part of phase </a:t>
            </a:r>
            <a:r>
              <a:rPr lang="en-US" dirty="0"/>
              <a:t>c</a:t>
            </a:r>
            <a:r>
              <a:rPr lang="en-US" dirty="0" smtClean="0"/>
              <a:t>haracterization</a:t>
            </a:r>
          </a:p>
          <a:p>
            <a:pPr lvl="1"/>
            <a:r>
              <a:rPr lang="en-US" dirty="0" smtClean="0"/>
              <a:t>Determines a </a:t>
            </a:r>
            <a:r>
              <a:rPr lang="en-US" dirty="0"/>
              <a:t>p</a:t>
            </a:r>
            <a:r>
              <a:rPr lang="en-US" dirty="0" smtClean="0"/>
              <a:t>hase, </a:t>
            </a:r>
            <a:r>
              <a:rPr lang="en-US" i="1" dirty="0" smtClean="0"/>
              <a:t>P</a:t>
            </a:r>
            <a:r>
              <a:rPr lang="en-US" i="1" baseline="-25000" dirty="0" smtClean="0"/>
              <a:t>i</a:t>
            </a:r>
            <a:r>
              <a:rPr lang="en-US" dirty="0" smtClean="0"/>
              <a:t>’s best configuration</a:t>
            </a:r>
            <a:endParaRPr lang="en-US" i="1" baseline="-25000" dirty="0"/>
          </a:p>
        </p:txBody>
      </p:sp>
      <p:sp>
        <p:nvSpPr>
          <p:cNvPr id="59" name="TextBox 58"/>
          <p:cNvSpPr txBox="1"/>
          <p:nvPr/>
        </p:nvSpPr>
        <p:spPr>
          <a:xfrm>
            <a:off x="4023825" y="6029322"/>
            <a:ext cx="510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 smtClean="0">
                <a:latin typeface="+mn-lt"/>
              </a:rPr>
              <a:t>C</a:t>
            </a:r>
            <a:r>
              <a:rPr lang="en-US" sz="1800" b="1" i="1" baseline="-25000" dirty="0" smtClean="0">
                <a:latin typeface="+mn-lt"/>
              </a:rPr>
              <a:t>P1</a:t>
            </a:r>
            <a:endParaRPr lang="en-US" sz="1800" b="1" i="1" baseline="-25000" dirty="0">
              <a:latin typeface="+mn-lt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940845" y="3703707"/>
            <a:ext cx="473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+mn-lt"/>
              </a:rPr>
              <a:t>C</a:t>
            </a:r>
            <a:r>
              <a:rPr lang="en-US" sz="1600" i="1" baseline="-25000" dirty="0" smtClean="0">
                <a:latin typeface="+mn-lt"/>
              </a:rPr>
              <a:t>P1</a:t>
            </a:r>
            <a:endParaRPr lang="en-US" sz="1600" i="1" baseline="-25000" dirty="0">
              <a:latin typeface="+mn-l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633770" y="1171575"/>
            <a:ext cx="2095445" cy="771403"/>
            <a:chOff x="6633770" y="1171575"/>
            <a:chExt cx="2095445" cy="771403"/>
          </a:xfrm>
        </p:grpSpPr>
        <p:cxnSp>
          <p:nvCxnSpPr>
            <p:cNvPr id="10" name="Straight Arrow Connector 9"/>
            <p:cNvCxnSpPr/>
            <p:nvPr/>
          </p:nvCxnSpPr>
          <p:spPr bwMode="auto">
            <a:xfrm flipH="1">
              <a:off x="7492176" y="1738251"/>
              <a:ext cx="94656" cy="20472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6633770" y="1171575"/>
              <a:ext cx="2095445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rgbClr val="FF0000"/>
                  </a:solidFill>
                </a:rPr>
                <a:t>Used for comparison. </a:t>
              </a:r>
            </a:p>
            <a:p>
              <a:r>
                <a:rPr lang="en-US" sz="1100" dirty="0" smtClean="0">
                  <a:solidFill>
                    <a:srgbClr val="FF0000"/>
                  </a:solidFill>
                </a:rPr>
                <a:t>Best configuration determined </a:t>
              </a:r>
            </a:p>
            <a:p>
              <a:r>
                <a:rPr lang="en-US" sz="1100" dirty="0" smtClean="0">
                  <a:solidFill>
                    <a:srgbClr val="FF0000"/>
                  </a:solidFill>
                </a:rPr>
                <a:t>a priori or at runtime.</a:t>
              </a:r>
              <a:endParaRPr lang="en-US" sz="11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 rot="240000">
            <a:off x="7057939" y="3743204"/>
            <a:ext cx="285750" cy="285750"/>
            <a:chOff x="571477" y="3607805"/>
            <a:chExt cx="285750" cy="285750"/>
          </a:xfrm>
        </p:grpSpPr>
        <p:cxnSp>
          <p:nvCxnSpPr>
            <p:cNvPr id="17" name="Straight Connector 16"/>
            <p:cNvCxnSpPr/>
            <p:nvPr/>
          </p:nvCxnSpPr>
          <p:spPr bwMode="auto">
            <a:xfrm>
              <a:off x="571477" y="3620107"/>
              <a:ext cx="285750" cy="258495"/>
            </a:xfrm>
            <a:prstGeom prst="line">
              <a:avLst/>
            </a:prstGeom>
            <a:solidFill>
              <a:schemeClr val="accent1"/>
            </a:solidFill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rot="5400000">
              <a:off x="571524" y="3621432"/>
              <a:ext cx="285750" cy="258495"/>
            </a:xfrm>
            <a:prstGeom prst="line">
              <a:avLst/>
            </a:prstGeom>
            <a:solidFill>
              <a:schemeClr val="accent1"/>
            </a:solidFill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xmlns="" val="3570949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5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44444E-6 L -0.20104 0.20278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52" y="10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0"/>
                            </p:stCondLst>
                            <p:childTnLst>
                              <p:par>
                                <p:cTn id="9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000"/>
                            </p:stCondLst>
                            <p:childTnLst>
                              <p:par>
                                <p:cTn id="10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500"/>
                            </p:stCondLst>
                            <p:childTnLst>
                              <p:par>
                                <p:cTn id="10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1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48148E-6 C 0.02292 -0.00116 0.04584 -0.0007 0.06875 -0.00278 C 0.07483 -0.00324 0.08299 -0.00996 0.08854 -0.0125 C 0.09063 -0.01343 0.09479 -0.01528 0.09479 -0.01528 C 0.13281 -0.01366 0.12795 -0.02523 0.13125 0.00972 C 0.13021 0.0375 0.13021 0.02731 0.13021 0.04028 " pathEditMode="relative" ptsTypes="fffffA">
                                      <p:cBhvr>
                                        <p:cTn id="13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500"/>
                            </p:stCondLst>
                            <p:childTnLst>
                              <p:par>
                                <p:cTn id="14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021 0.04028 L 0.27187 0.04028 " pathEditMode="relative" rAng="0" ptsTypes="AA">
                                      <p:cBhvr>
                                        <p:cTn id="14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4500"/>
                            </p:stCondLst>
                            <p:childTnLst>
                              <p:par>
                                <p:cTn id="14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0"/>
                            </p:stCondLst>
                            <p:childTnLst>
                              <p:par>
                                <p:cTn id="14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000"/>
                            </p:stCondLst>
                            <p:childTnLst>
                              <p:par>
                                <p:cTn id="16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5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500"/>
                            </p:stCondLst>
                            <p:childTnLst>
                              <p:par>
                                <p:cTn id="1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00"/>
                            </p:stCondLst>
                            <p:childTnLst>
                              <p:par>
                                <p:cTn id="1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8 0.00278 L -0.22673 0.13889 " pathEditMode="relative" rAng="0" ptsTypes="AA">
                                      <p:cBhvr>
                                        <p:cTn id="183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10" y="6806"/>
                                    </p:animMotion>
                                  </p:childTnLst>
                                </p:cTn>
                              </p:par>
                              <p:par>
                                <p:cTn id="184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854 0.0125 L -0.34479 0.19027 " pathEditMode="relative" rAng="0" ptsTypes="AA">
                                      <p:cBhvr>
                                        <p:cTn id="185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13" y="8889"/>
                                    </p:animMotion>
                                  </p:childTnLst>
                                </p:cTn>
                              </p:par>
                              <p:par>
                                <p:cTn id="186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023 L -0.26302 0.18727 " pathEditMode="relative" rAng="0" ptsTypes="AA">
                                      <p:cBhvr>
                                        <p:cTn id="187" dur="16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25" y="9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500"/>
                            </p:stCondLst>
                            <p:childTnLst>
                              <p:par>
                                <p:cTn id="19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500"/>
                            </p:stCondLst>
                            <p:childTnLst>
                              <p:par>
                                <p:cTn id="20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07407E-6 C 0.04965 -0.00139 0.09948 -0.00278 0.14913 -0.00139 C 0.15729 0.00208 0.15347 0.00092 0.16076 0.00324 C 0.17569 0.00231 0.19063 0.00208 0.20556 0.00138 C 0.21076 0.00115 0.21632 -0.00116 0.22118 -0.00278 C 0.23941 -0.00857 0.26007 -0.00857 0.27865 -0.01065 C 0.28646 -0.01436 0.29549 -0.01389 0.30382 -0.01644 C 0.32552 -0.02269 0.34722 -0.02894 0.3684 -0.0382 C 0.37448 -0.04121 0.38177 -0.03959 0.38733 -0.04375 C 0.39948 -0.05255 0.38767 -0.04676 0.39983 -0.05186 C 0.41129 -0.05718 0.39392 -0.04885 0.40608 -0.05625 C 0.40816 -0.05741 0.41233 -0.05903 0.41233 -0.0588 C 0.41944 -0.06806 0.41615 -0.06505 0.4217 -0.06991 C 0.4276 -0.08172 0.42049 -0.06644 0.42483 -0.07801 C 0.42674 -0.08311 0.43021 -0.08681 0.43212 -0.09167 C 0.43385 -0.0963 0.43403 -0.10209 0.43524 -0.10672 C 0.43629 -0.12246 0.43802 -0.13889 0.44254 -0.15348 C 0.44531 -0.18241 0.45017 -0.21204 0.44254 -0.24121 C 0.44236 -0.24561 0.44288 -0.27431 0.44045 -0.28681 C 0.43958 -0.29098 0.43802 -0.29468 0.43733 -0.29885 C 0.43646 -0.30417 0.43507 -0.31436 0.43212 -0.31829 C 0.42847 -0.32292 0.42153 -0.32686 0.41649 -0.32778 C 0.41163 -0.32894 0.40191 -0.33079 0.40191 -0.33056 C 0.3934 -0.33426 0.4033 -0.33056 0.3842 -0.33334 C 0.37639 -0.33449 0.3691 -0.34074 0.36111 -0.3426 C 0.325 -0.34121 0.33958 -0.34144 0.31736 -0.34144 " pathEditMode="relative" rAng="0" ptsTypes="fffffffffffffffffffffffffA">
                                      <p:cBhvr>
                                        <p:cTn id="207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-16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2500"/>
                            </p:stCondLst>
                            <p:childTnLst>
                              <p:par>
                                <p:cTn id="209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4" grpId="0"/>
      <p:bldP spid="16" grpId="0" animBg="1"/>
      <p:bldP spid="23" grpId="0"/>
      <p:bldP spid="28" grpId="0"/>
      <p:bldP spid="28" grpId="1"/>
      <p:bldP spid="29" grpId="0"/>
      <p:bldP spid="29" grpId="1"/>
      <p:bldP spid="31" grpId="0" animBg="1"/>
      <p:bldP spid="32" grpId="0"/>
      <p:bldP spid="32" grpId="1"/>
      <p:bldP spid="26" grpId="0" animBg="1"/>
      <p:bldP spid="34" grpId="0" animBg="1"/>
      <p:bldP spid="35" grpId="0" animBg="1"/>
      <p:bldP spid="36" grpId="0"/>
      <p:bldP spid="33" grpId="0" animBg="1"/>
      <p:bldP spid="38" grpId="0"/>
      <p:bldP spid="38" grpId="1"/>
      <p:bldP spid="39" grpId="0"/>
      <p:bldP spid="39" grpId="1"/>
      <p:bldP spid="40" grpId="0"/>
      <p:bldP spid="40" grpId="1"/>
      <p:bldP spid="41" grpId="0"/>
      <p:bldP spid="41" grpId="1"/>
      <p:bldP spid="44" grpId="0"/>
      <p:bldP spid="45" grpId="0"/>
      <p:bldP spid="47" grpId="0" animBg="1"/>
      <p:bldP spid="48" grpId="0"/>
      <p:bldP spid="48" grpId="1"/>
      <p:bldP spid="49" grpId="0"/>
      <p:bldP spid="50" grpId="0"/>
      <p:bldP spid="51" grpId="0"/>
      <p:bldP spid="52" grpId="0"/>
      <p:bldP spid="53" grpId="0"/>
      <p:bldP spid="54" grpId="0"/>
      <p:bldP spid="55" grpId="0"/>
      <p:bldP spid="55" grpId="1"/>
      <p:bldP spid="56" grpId="0"/>
      <p:bldP spid="56" grpId="1"/>
      <p:bldP spid="57" grpId="0"/>
      <p:bldP spid="57" grpId="1"/>
      <p:bldP spid="58" grpId="0" build="p"/>
      <p:bldP spid="59" grpId="0"/>
      <p:bldP spid="59" grpId="1"/>
      <p:bldP spid="59" grpId="2"/>
      <p:bldP spid="6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utoShape 213"/>
          <p:cNvSpPr>
            <a:spLocks noChangeArrowheads="1"/>
          </p:cNvSpPr>
          <p:nvPr/>
        </p:nvSpPr>
        <p:spPr bwMode="auto">
          <a:xfrm rot="16200000">
            <a:off x="5675200" y="4314825"/>
            <a:ext cx="742950" cy="2190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14375" y="228600"/>
            <a:ext cx="7772400" cy="1143000"/>
          </a:xfrm>
        </p:spPr>
        <p:txBody>
          <a:bodyPr/>
          <a:lstStyle/>
          <a:p>
            <a:r>
              <a:rPr lang="en-US" dirty="0" smtClean="0"/>
              <a:t>DynaPDM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162050" y="1609724"/>
            <a:ext cx="1344168" cy="640080"/>
          </a:xfrm>
          <a:prstGeom prst="rect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New phase, </a:t>
            </a:r>
            <a:r>
              <a:rPr kumimoji="0" 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P</a:t>
            </a:r>
            <a:r>
              <a:rPr kumimoji="0" lang="en-US" sz="1800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1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14850" y="2454275"/>
          <a:ext cx="435292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625"/>
                <a:gridCol w="2400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Distance window (DW)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Configuration distance (CD)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DW1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CD1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DW2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CD2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AutoShape 213"/>
          <p:cNvSpPr>
            <a:spLocks noChangeArrowheads="1"/>
          </p:cNvSpPr>
          <p:nvPr/>
        </p:nvSpPr>
        <p:spPr bwMode="auto">
          <a:xfrm>
            <a:off x="2608149" y="1809749"/>
            <a:ext cx="742950" cy="2190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5493" y="1695450"/>
            <a:ext cx="14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+mj-lt"/>
              </a:rPr>
              <a:t>d</a:t>
            </a:r>
            <a:r>
              <a:rPr lang="en-US" dirty="0" smtClean="0">
                <a:latin typeface="+mj-lt"/>
              </a:rPr>
              <a:t> (</a:t>
            </a:r>
            <a:r>
              <a:rPr lang="en-US" i="1" dirty="0" err="1" smtClean="0">
                <a:latin typeface="+mj-lt"/>
              </a:rPr>
              <a:t>P</a:t>
            </a:r>
            <a:r>
              <a:rPr lang="en-US" i="1" baseline="-25000" dirty="0" err="1" smtClean="0">
                <a:latin typeface="+mj-lt"/>
              </a:rPr>
              <a:t>b</a:t>
            </a:r>
            <a:r>
              <a:rPr lang="en-US" dirty="0" smtClean="0">
                <a:latin typeface="+mj-lt"/>
              </a:rPr>
              <a:t>, </a:t>
            </a:r>
            <a:r>
              <a:rPr lang="en-US" i="1" dirty="0" smtClean="0">
                <a:latin typeface="+mj-lt"/>
              </a:rPr>
              <a:t>P</a:t>
            </a:r>
            <a:r>
              <a:rPr lang="en-US" i="1" baseline="-25000" dirty="0" smtClean="0">
                <a:latin typeface="+mj-lt"/>
              </a:rPr>
              <a:t>1</a:t>
            </a:r>
            <a:r>
              <a:rPr lang="en-US" dirty="0" smtClean="0">
                <a:latin typeface="+mj-lt"/>
              </a:rPr>
              <a:t>)</a:t>
            </a:r>
            <a:endParaRPr lang="en-US" dirty="0">
              <a:latin typeface="+mj-lt"/>
            </a:endParaRPr>
          </a:p>
        </p:txBody>
      </p:sp>
      <p:sp>
        <p:nvSpPr>
          <p:cNvPr id="13" name="Bent Arrow 12"/>
          <p:cNvSpPr/>
          <p:nvPr/>
        </p:nvSpPr>
        <p:spPr bwMode="auto">
          <a:xfrm rot="5400000">
            <a:off x="4613468" y="1908371"/>
            <a:ext cx="457322" cy="393192"/>
          </a:xfrm>
          <a:prstGeom prst="bentArrow">
            <a:avLst/>
          </a:prstGeom>
          <a:solidFill>
            <a:srgbClr val="00E4A8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4" name="Bent Arrow 13"/>
          <p:cNvSpPr/>
          <p:nvPr/>
        </p:nvSpPr>
        <p:spPr bwMode="auto">
          <a:xfrm rot="10800000">
            <a:off x="6842318" y="4061021"/>
            <a:ext cx="457322" cy="393192"/>
          </a:xfrm>
          <a:prstGeom prst="bentArrow">
            <a:avLst/>
          </a:prstGeom>
          <a:solidFill>
            <a:srgbClr val="00E4A8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5" name="Flowchart: Predefined Process 14"/>
          <p:cNvSpPr/>
          <p:nvPr/>
        </p:nvSpPr>
        <p:spPr bwMode="auto">
          <a:xfrm>
            <a:off x="5429250" y="4095749"/>
            <a:ext cx="1344168" cy="640080"/>
          </a:xfrm>
          <a:prstGeom prst="flowChartPredefinedProcess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Calculate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i="1" dirty="0" err="1" smtClean="0">
                <a:latin typeface="Times"/>
              </a:rPr>
              <a:t>ConfigP</a:t>
            </a:r>
            <a:r>
              <a:rPr lang="en-US" sz="1600" i="1" baseline="-25000" dirty="0" err="1" smtClean="0">
                <a:latin typeface="Times"/>
              </a:rPr>
              <a:t>i</a:t>
            </a:r>
            <a:endParaRPr kumimoji="0" lang="en-US" sz="1600" b="0" i="1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47844" y="2083949"/>
            <a:ext cx="1967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Distance window table</a:t>
            </a:r>
            <a:endParaRPr lang="en-US" sz="1400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7261659"/>
              </p:ext>
            </p:extLst>
          </p:nvPr>
        </p:nvGraphicFramePr>
        <p:xfrm>
          <a:off x="1590671" y="4076700"/>
          <a:ext cx="2624366" cy="2046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2183"/>
                <a:gridCol w="1312183"/>
              </a:tblGrid>
              <a:tr h="35296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Phase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Configuration</a:t>
                      </a:r>
                      <a:endParaRPr lang="en-US" sz="1400" dirty="0"/>
                    </a:p>
                  </a:txBody>
                  <a:tcPr/>
                </a:tc>
              </a:tr>
              <a:tr h="33866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3866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3866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3866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3866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515211" y="3769874"/>
            <a:ext cx="17075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Phase history table</a:t>
            </a:r>
            <a:endParaRPr lang="en-US" sz="1400" dirty="0"/>
          </a:p>
        </p:txBody>
      </p:sp>
      <p:sp>
        <p:nvSpPr>
          <p:cNvPr id="19" name="AutoShape 213"/>
          <p:cNvSpPr>
            <a:spLocks noChangeArrowheads="1"/>
          </p:cNvSpPr>
          <p:nvPr/>
        </p:nvSpPr>
        <p:spPr bwMode="auto">
          <a:xfrm rot="10800000">
            <a:off x="4503624" y="4314824"/>
            <a:ext cx="742950" cy="2190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53203" y="4400550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n-lt"/>
              </a:rPr>
              <a:t>P</a:t>
            </a:r>
            <a:r>
              <a:rPr lang="en-US" sz="1800" i="1" baseline="-25000" dirty="0" smtClean="0">
                <a:latin typeface="+mn-lt"/>
              </a:rPr>
              <a:t>1</a:t>
            </a:r>
            <a:endParaRPr lang="en-US" sz="1800" i="1" baseline="-25000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53465" y="4429125"/>
            <a:ext cx="1031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n-lt"/>
              </a:rPr>
              <a:t>ConfigP</a:t>
            </a:r>
            <a:r>
              <a:rPr lang="en-US" sz="1800" i="1" baseline="-25000" dirty="0" smtClean="0">
                <a:latin typeface="+mn-lt"/>
              </a:rPr>
              <a:t>1</a:t>
            </a:r>
            <a:endParaRPr lang="en-US" sz="1800" i="1" baseline="-25000" dirty="0"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1162050" y="2495549"/>
            <a:ext cx="1344168" cy="64008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Times"/>
              </a:rPr>
              <a:t>Execute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 </a:t>
            </a:r>
            <a:r>
              <a:rPr lang="en-US" sz="1800" i="1" dirty="0" smtClean="0">
                <a:latin typeface="Times"/>
              </a:rPr>
              <a:t>P</a:t>
            </a:r>
            <a:r>
              <a:rPr lang="en-US" sz="1800" i="1" baseline="-25000" dirty="0" smtClean="0">
                <a:latin typeface="Times"/>
              </a:rPr>
              <a:t>1</a:t>
            </a:r>
          </a:p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in </a:t>
            </a:r>
            <a:r>
              <a:rPr kumimoji="0" 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ConfigP</a:t>
            </a:r>
            <a:r>
              <a:rPr kumimoji="0" lang="en-US" sz="1800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1 </a:t>
            </a:r>
          </a:p>
        </p:txBody>
      </p:sp>
      <p:sp>
        <p:nvSpPr>
          <p:cNvPr id="23" name="AutoShape 213"/>
          <p:cNvSpPr>
            <a:spLocks noChangeArrowheads="1"/>
          </p:cNvSpPr>
          <p:nvPr/>
        </p:nvSpPr>
        <p:spPr bwMode="auto">
          <a:xfrm rot="16200000">
            <a:off x="1531824" y="3505199"/>
            <a:ext cx="742950" cy="2190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029" name="Picture 5" descr="C:\Users\Tosiron\Dropbox\Research\PHASE DISTANCE\presentation\images\correc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5900" y="3143249"/>
            <a:ext cx="466725" cy="466725"/>
          </a:xfrm>
          <a:prstGeom prst="rect">
            <a:avLst/>
          </a:prstGeom>
          <a:noFill/>
        </p:spPr>
      </p:pic>
      <p:pic>
        <p:nvPicPr>
          <p:cNvPr id="1030" name="Picture 6" descr="C:\Users\Tosiron\Dropbox\Research\PHASE DISTANCE\presentation\images\wron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75" y="3171825"/>
            <a:ext cx="476250" cy="476250"/>
          </a:xfrm>
          <a:prstGeom prst="rect">
            <a:avLst/>
          </a:prstGeom>
          <a:noFill/>
        </p:spPr>
      </p:pic>
      <p:sp>
        <p:nvSpPr>
          <p:cNvPr id="27" name="Flowchart: Predefined Process 26"/>
          <p:cNvSpPr/>
          <p:nvPr/>
        </p:nvSpPr>
        <p:spPr bwMode="auto">
          <a:xfrm>
            <a:off x="5429250" y="4905374"/>
            <a:ext cx="1344168" cy="640080"/>
          </a:xfrm>
          <a:prstGeom prst="flowChartPredefinedProcess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Create new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Times"/>
              </a:rPr>
              <a:t>DW</a:t>
            </a:r>
            <a:endParaRPr kumimoji="0" lang="en-US" sz="1600" b="0" i="1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8" name="Flowchart: Predefined Process 27"/>
          <p:cNvSpPr/>
          <p:nvPr/>
        </p:nvSpPr>
        <p:spPr bwMode="auto">
          <a:xfrm>
            <a:off x="7439025" y="4914899"/>
            <a:ext cx="1344168" cy="640080"/>
          </a:xfrm>
          <a:prstGeom prst="flowChartPredefinedProcess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Times"/>
              </a:rPr>
              <a:t>Initialize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Times"/>
              </a:rPr>
              <a:t>DW</a:t>
            </a:r>
            <a:endParaRPr kumimoji="0" lang="en-US" sz="1600" b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0" name="AutoShape 213"/>
          <p:cNvSpPr>
            <a:spLocks noChangeArrowheads="1"/>
          </p:cNvSpPr>
          <p:nvPr/>
        </p:nvSpPr>
        <p:spPr bwMode="auto">
          <a:xfrm rot="16200000">
            <a:off x="7704026" y="4305302"/>
            <a:ext cx="742950" cy="2190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20143" y="3581400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DW3</a:t>
            </a:r>
            <a:endParaRPr lang="en-US" sz="1400" dirty="0"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469039" y="3562350"/>
            <a:ext cx="5245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CD3</a:t>
            </a:r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500"/>
                            </p:stCondLst>
                            <p:childTnLst>
                              <p:par>
                                <p:cTn id="129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6" grpId="0" animBg="1"/>
      <p:bldP spid="8" grpId="0" animBg="1"/>
      <p:bldP spid="11" grpId="0"/>
      <p:bldP spid="13" grpId="0" animBg="1"/>
      <p:bldP spid="14" grpId="0" animBg="1"/>
      <p:bldP spid="14" grpId="1" animBg="1"/>
      <p:bldP spid="15" grpId="0" animBg="1"/>
      <p:bldP spid="15" grpId="1" animBg="1"/>
      <p:bldP spid="16" grpId="0"/>
      <p:bldP spid="18" grpId="0"/>
      <p:bldP spid="19" grpId="0" animBg="1"/>
      <p:bldP spid="19" grpId="1" animBg="1"/>
      <p:bldP spid="20" grpId="0"/>
      <p:bldP spid="20" grpId="1"/>
      <p:bldP spid="21" grpId="0"/>
      <p:bldP spid="21" grpId="1"/>
      <p:bldP spid="22" grpId="0" animBg="1"/>
      <p:bldP spid="22" grpId="1" animBg="1"/>
      <p:bldP spid="23" grpId="0" animBg="1"/>
      <p:bldP spid="23" grpId="1" animBg="1"/>
      <p:bldP spid="27" grpId="0" animBg="1"/>
      <p:bldP spid="28" grpId="0" animBg="1"/>
      <p:bldP spid="30" grpId="0" animBg="1"/>
      <p:bldP spid="25" grpId="0"/>
      <p:bldP spid="26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5" y="228600"/>
            <a:ext cx="7772400" cy="1143000"/>
          </a:xfrm>
        </p:spPr>
        <p:txBody>
          <a:bodyPr/>
          <a:lstStyle/>
          <a:p>
            <a:r>
              <a:rPr lang="en-US" dirty="0" smtClean="0"/>
              <a:t>DynaPDM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57750"/>
          </a:xfrm>
        </p:spPr>
        <p:txBody>
          <a:bodyPr/>
          <a:lstStyle/>
          <a:p>
            <a:r>
              <a:rPr lang="en-US" dirty="0" smtClean="0"/>
              <a:t>Creating new distance windows</a:t>
            </a:r>
          </a:p>
          <a:p>
            <a:pPr lvl="1"/>
            <a:r>
              <a:rPr lang="en-US" dirty="0" smtClean="0"/>
              <a:t>Windows defined by upper bound </a:t>
            </a:r>
            <a:r>
              <a:rPr lang="en-US" i="1" dirty="0" err="1" smtClean="0"/>
              <a:t>Win</a:t>
            </a:r>
            <a:r>
              <a:rPr lang="en-US" i="1" baseline="-25000" dirty="0" err="1" smtClean="0"/>
              <a:t>U</a:t>
            </a:r>
            <a:r>
              <a:rPr lang="en-US" dirty="0" smtClean="0"/>
              <a:t> and lower bound </a:t>
            </a:r>
            <a:r>
              <a:rPr lang="en-US" i="1" dirty="0" err="1" smtClean="0"/>
              <a:t>Win</a:t>
            </a:r>
            <a:r>
              <a:rPr lang="en-US" i="1" baseline="-25000" dirty="0" err="1" smtClean="0"/>
              <a:t>L</a:t>
            </a:r>
            <a:endParaRPr lang="en-US" dirty="0" smtClean="0"/>
          </a:p>
          <a:p>
            <a:pPr lvl="2"/>
            <a:r>
              <a:rPr lang="en-US" dirty="0" smtClean="0"/>
              <a:t>Phase distance D maps to a distance window if: </a:t>
            </a:r>
          </a:p>
          <a:p>
            <a:pPr lvl="3">
              <a:buNone/>
            </a:pPr>
            <a:r>
              <a:rPr lang="en-US" i="1" dirty="0" err="1" smtClean="0"/>
              <a:t>Win</a:t>
            </a:r>
            <a:r>
              <a:rPr lang="en-US" i="1" baseline="-25000" dirty="0" err="1" smtClean="0"/>
              <a:t>L</a:t>
            </a:r>
            <a:r>
              <a:rPr lang="en-US" dirty="0" smtClean="0"/>
              <a:t> &lt; </a:t>
            </a:r>
            <a:r>
              <a:rPr lang="en-US" i="1" dirty="0" smtClean="0"/>
              <a:t>D</a:t>
            </a:r>
            <a:r>
              <a:rPr lang="en-US" dirty="0" smtClean="0"/>
              <a:t> &lt; </a:t>
            </a:r>
            <a:r>
              <a:rPr lang="en-US" i="1" dirty="0" err="1" smtClean="0"/>
              <a:t>Win</a:t>
            </a:r>
            <a:r>
              <a:rPr lang="en-US" i="1" baseline="-25000" dirty="0" err="1" smtClean="0"/>
              <a:t>U</a:t>
            </a:r>
            <a:endParaRPr lang="en-US" i="1" baseline="-25000" dirty="0" smtClean="0"/>
          </a:p>
          <a:p>
            <a:pPr lvl="2"/>
            <a:r>
              <a:rPr lang="en-US" dirty="0" smtClean="0"/>
              <a:t>Distance window size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d</a:t>
            </a:r>
            <a:r>
              <a:rPr lang="en-US" dirty="0" smtClean="0"/>
              <a:t> = </a:t>
            </a:r>
            <a:r>
              <a:rPr lang="en-US" i="1" dirty="0" err="1" smtClean="0"/>
              <a:t>Win</a:t>
            </a:r>
            <a:r>
              <a:rPr lang="en-US" i="1" baseline="-25000" dirty="0" err="1" smtClean="0"/>
              <a:t>U</a:t>
            </a:r>
            <a:r>
              <a:rPr lang="en-US" dirty="0" smtClean="0"/>
              <a:t> – </a:t>
            </a:r>
            <a:r>
              <a:rPr lang="en-US" i="1" dirty="0" err="1" smtClean="0"/>
              <a:t>Win</a:t>
            </a:r>
            <a:r>
              <a:rPr lang="en-US" i="1" baseline="-25000" dirty="0" err="1" smtClean="0"/>
              <a:t>L</a:t>
            </a:r>
            <a:endParaRPr lang="en-US" dirty="0" smtClean="0"/>
          </a:p>
          <a:p>
            <a:pPr lvl="3"/>
            <a:r>
              <a:rPr lang="en-US" dirty="0" smtClean="0"/>
              <a:t>Empirically determined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 = </a:t>
            </a:r>
            <a:r>
              <a:rPr lang="en-US" dirty="0" smtClean="0"/>
              <a:t>0.5 as generally suitable for embedded processor applications</a:t>
            </a:r>
            <a:endParaRPr lang="en-US" baseline="-25000" dirty="0" smtClean="0"/>
          </a:p>
          <a:p>
            <a:pPr lvl="2"/>
            <a:r>
              <a:rPr lang="en-US" dirty="0" smtClean="0"/>
              <a:t>If </a:t>
            </a:r>
            <a:r>
              <a:rPr lang="en-US" i="1" dirty="0" smtClean="0"/>
              <a:t>D </a:t>
            </a:r>
            <a:r>
              <a:rPr lang="en-US" dirty="0" smtClean="0"/>
              <a:t>&lt;</a:t>
            </a:r>
            <a:r>
              <a:rPr lang="en-US" i="1" dirty="0" smtClean="0"/>
              <a:t>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d</a:t>
            </a:r>
            <a:r>
              <a:rPr lang="en-US" dirty="0" smtClean="0"/>
              <a:t>, </a:t>
            </a:r>
            <a:r>
              <a:rPr lang="en-US" i="1" dirty="0" err="1" smtClean="0"/>
              <a:t>Win</a:t>
            </a:r>
            <a:r>
              <a:rPr lang="en-US" i="1" baseline="-25000" dirty="0" err="1" smtClean="0"/>
              <a:t>L</a:t>
            </a:r>
            <a:r>
              <a:rPr lang="en-US" dirty="0" smtClean="0"/>
              <a:t> = 0, and </a:t>
            </a:r>
            <a:r>
              <a:rPr lang="en-US" i="1" dirty="0" err="1" smtClean="0"/>
              <a:t>Win</a:t>
            </a:r>
            <a:r>
              <a:rPr lang="en-US" i="1" baseline="-25000" dirty="0" err="1" smtClean="0"/>
              <a:t>U</a:t>
            </a:r>
            <a:r>
              <a:rPr lang="en-US" dirty="0" smtClean="0"/>
              <a:t> =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d</a:t>
            </a:r>
            <a:endParaRPr lang="en-US" i="1" baseline="-25000" dirty="0" smtClean="0"/>
          </a:p>
          <a:p>
            <a:pPr lvl="1"/>
            <a:r>
              <a:rPr lang="en-US" i="1" dirty="0" err="1" smtClean="0"/>
              <a:t>WinU</a:t>
            </a:r>
            <a:r>
              <a:rPr lang="en-US" i="1" baseline="-25000" dirty="0" err="1" smtClean="0"/>
              <a:t>max</a:t>
            </a:r>
            <a:r>
              <a:rPr lang="en-US" dirty="0" smtClean="0"/>
              <a:t> determines maximum number of new distance windows</a:t>
            </a:r>
          </a:p>
          <a:p>
            <a:pPr lvl="2"/>
            <a:r>
              <a:rPr lang="en-US" dirty="0" smtClean="0"/>
              <a:t>If </a:t>
            </a:r>
            <a:r>
              <a:rPr lang="en-US" i="1" dirty="0" smtClean="0"/>
              <a:t>D</a:t>
            </a:r>
            <a:r>
              <a:rPr lang="en-US" dirty="0" smtClean="0"/>
              <a:t> &gt; </a:t>
            </a:r>
            <a:r>
              <a:rPr lang="en-US" i="1" dirty="0" err="1" smtClean="0"/>
              <a:t>WinU</a:t>
            </a:r>
            <a:r>
              <a:rPr lang="en-US" i="1" baseline="-25000" dirty="0" err="1" smtClean="0"/>
              <a:t>max</a:t>
            </a:r>
            <a:r>
              <a:rPr lang="en-US" dirty="0" smtClean="0"/>
              <a:t>, </a:t>
            </a:r>
            <a:r>
              <a:rPr lang="en-US" i="1" dirty="0" smtClean="0"/>
              <a:t>D</a:t>
            </a:r>
            <a:r>
              <a:rPr lang="en-US" dirty="0" smtClean="0"/>
              <a:t> maps to </a:t>
            </a:r>
            <a:r>
              <a:rPr lang="en-US" i="1" dirty="0" err="1" smtClean="0"/>
              <a:t>WinU</a:t>
            </a:r>
            <a:r>
              <a:rPr lang="en-US" i="1" baseline="-25000" dirty="0" err="1" smtClean="0"/>
              <a:t>max</a:t>
            </a:r>
            <a:r>
              <a:rPr lang="en-US" dirty="0" smtClean="0"/>
              <a:t> &lt; </a:t>
            </a:r>
            <a:r>
              <a:rPr lang="en-US" i="1" dirty="0" smtClean="0"/>
              <a:t>D</a:t>
            </a:r>
            <a:r>
              <a:rPr lang="en-US" dirty="0" smtClean="0"/>
              <a:t> &lt; ∞</a:t>
            </a:r>
          </a:p>
          <a:p>
            <a:pPr lvl="2"/>
            <a:r>
              <a:rPr lang="en-US" dirty="0" smtClean="0"/>
              <a:t>Maximum number of distance windows = </a:t>
            </a:r>
            <a:r>
              <a:rPr lang="en-US" i="1" dirty="0" err="1" smtClean="0"/>
              <a:t>WinU</a:t>
            </a:r>
            <a:r>
              <a:rPr lang="en-US" i="1" baseline="-25000" dirty="0" err="1" smtClean="0"/>
              <a:t>max</a:t>
            </a:r>
            <a:r>
              <a:rPr lang="en-US" dirty="0" smtClean="0"/>
              <a:t>/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d</a:t>
            </a:r>
            <a:endParaRPr lang="en-US" i="1" baseline="-25000" dirty="0" smtClean="0"/>
          </a:p>
          <a:p>
            <a:pPr lvl="1"/>
            <a:r>
              <a:rPr lang="en-US" dirty="0" smtClean="0"/>
              <a:t>If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d</a:t>
            </a:r>
            <a:r>
              <a:rPr lang="en-US" dirty="0" smtClean="0"/>
              <a:t> &lt; </a:t>
            </a:r>
            <a:r>
              <a:rPr lang="en-US" i="1" dirty="0" smtClean="0"/>
              <a:t>D</a:t>
            </a:r>
            <a:r>
              <a:rPr lang="en-US" dirty="0" smtClean="0"/>
              <a:t> &lt; </a:t>
            </a:r>
            <a:r>
              <a:rPr lang="en-US" i="1" dirty="0" err="1" smtClean="0"/>
              <a:t>WinU</a:t>
            </a:r>
            <a:r>
              <a:rPr lang="en-US" i="1" baseline="-25000" dirty="0" err="1" smtClean="0"/>
              <a:t>max</a:t>
            </a:r>
            <a:r>
              <a:rPr lang="en-US" dirty="0" smtClean="0"/>
              <a:t>, </a:t>
            </a:r>
          </a:p>
          <a:p>
            <a:pPr lvl="2"/>
            <a:r>
              <a:rPr lang="en-US" i="1" dirty="0" err="1" smtClean="0"/>
              <a:t>Win</a:t>
            </a:r>
            <a:r>
              <a:rPr lang="en-US" i="1" baseline="-25000" dirty="0" err="1" smtClean="0"/>
              <a:t>L</a:t>
            </a:r>
            <a:r>
              <a:rPr lang="en-US" dirty="0" smtClean="0"/>
              <a:t> = x | x ≤ </a:t>
            </a:r>
            <a:r>
              <a:rPr lang="en-US" i="1" dirty="0" smtClean="0"/>
              <a:t>D</a:t>
            </a:r>
            <a:r>
              <a:rPr lang="en-US" dirty="0" smtClean="0"/>
              <a:t>, x mod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d</a:t>
            </a:r>
            <a:r>
              <a:rPr lang="en-US" dirty="0" smtClean="0"/>
              <a:t> = 0, x +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d</a:t>
            </a:r>
            <a:r>
              <a:rPr lang="en-US" dirty="0" smtClean="0"/>
              <a:t> &gt; </a:t>
            </a:r>
            <a:r>
              <a:rPr lang="en-US" i="1" dirty="0" smtClean="0"/>
              <a:t>D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455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Shape 54"/>
          <p:cNvCxnSpPr/>
          <p:nvPr/>
        </p:nvCxnSpPr>
        <p:spPr bwMode="auto">
          <a:xfrm flipV="1">
            <a:off x="3924302" y="3552824"/>
            <a:ext cx="731520" cy="1645920"/>
          </a:xfrm>
          <a:prstGeom prst="bentConnector3">
            <a:avLst>
              <a:gd name="adj1" fmla="val 961"/>
            </a:avLst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5" y="228600"/>
            <a:ext cx="7772400" cy="1143000"/>
          </a:xfrm>
        </p:spPr>
        <p:txBody>
          <a:bodyPr/>
          <a:lstStyle/>
          <a:p>
            <a:r>
              <a:rPr lang="en-US" dirty="0" smtClean="0"/>
              <a:t>DynaPDM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57750"/>
          </a:xfrm>
        </p:spPr>
        <p:txBody>
          <a:bodyPr/>
          <a:lstStyle/>
          <a:p>
            <a:r>
              <a:rPr lang="en-US" dirty="0" smtClean="0"/>
              <a:t>Initializing distance windows (DW)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742950" y="2000249"/>
            <a:ext cx="1344168" cy="640080"/>
          </a:xfrm>
          <a:prstGeom prst="rect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New </a:t>
            </a:r>
            <a:r>
              <a:rPr lang="en-US" sz="1800" dirty="0" smtClean="0">
                <a:latin typeface="Times"/>
              </a:rPr>
              <a:t>DW?</a:t>
            </a:r>
            <a:endParaRPr kumimoji="0" lang="en-US" sz="1800" b="0" i="1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7" name="AutoShape 213"/>
          <p:cNvSpPr>
            <a:spLocks noChangeArrowheads="1"/>
          </p:cNvSpPr>
          <p:nvPr/>
        </p:nvSpPr>
        <p:spPr bwMode="auto">
          <a:xfrm>
            <a:off x="2217624" y="2190749"/>
            <a:ext cx="742950" cy="2190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3057524" y="2105025"/>
            <a:ext cx="2314575" cy="371475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Set </a:t>
            </a:r>
            <a:r>
              <a:rPr lang="en-US" sz="1200" dirty="0" smtClean="0">
                <a:latin typeface="Times"/>
              </a:rPr>
              <a:t>most recently used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 configuration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as first phase’s initial configuration</a:t>
            </a:r>
          </a:p>
        </p:txBody>
      </p:sp>
      <p:sp>
        <p:nvSpPr>
          <p:cNvPr id="11" name="Bent Arrow 10"/>
          <p:cNvSpPr/>
          <p:nvPr/>
        </p:nvSpPr>
        <p:spPr bwMode="auto">
          <a:xfrm rot="10800000" flipH="1">
            <a:off x="4156389" y="2575120"/>
            <a:ext cx="425135" cy="891979"/>
          </a:xfrm>
          <a:prstGeom prst="bentArrow">
            <a:avLst/>
          </a:prstGeom>
          <a:solidFill>
            <a:srgbClr val="00E4A8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648200" y="2943225"/>
            <a:ext cx="1371600" cy="7334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Tune cache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Times"/>
              </a:rPr>
              <a:t>parameters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6" name="Flowchart: Decision 15"/>
          <p:cNvSpPr/>
          <p:nvPr/>
        </p:nvSpPr>
        <p:spPr bwMode="auto">
          <a:xfrm>
            <a:off x="4610100" y="4057650"/>
            <a:ext cx="1352550" cy="895350"/>
          </a:xfrm>
          <a:prstGeom prst="flowChartDecisi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Execution 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j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 ≤ 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n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?</a:t>
            </a:r>
          </a:p>
        </p:txBody>
      </p:sp>
      <p:sp>
        <p:nvSpPr>
          <p:cNvPr id="13" name="Rounded Rectangle 12"/>
          <p:cNvSpPr/>
          <p:nvPr/>
        </p:nvSpPr>
        <p:spPr bwMode="auto">
          <a:xfrm>
            <a:off x="6629401" y="2781300"/>
            <a:ext cx="1152524" cy="257175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Tune cache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 size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6838951" y="3152775"/>
            <a:ext cx="1152524" cy="257175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Tune associativity</a:t>
            </a:r>
          </a:p>
        </p:txBody>
      </p:sp>
      <p:sp>
        <p:nvSpPr>
          <p:cNvPr id="18" name="Rounded Rectangle 17"/>
          <p:cNvSpPr/>
          <p:nvPr/>
        </p:nvSpPr>
        <p:spPr bwMode="auto">
          <a:xfrm>
            <a:off x="7058026" y="3543300"/>
            <a:ext cx="1152524" cy="257175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Tune line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 size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0" name="Left Arrow Callout 19"/>
          <p:cNvSpPr/>
          <p:nvPr/>
        </p:nvSpPr>
        <p:spPr bwMode="auto">
          <a:xfrm>
            <a:off x="6067425" y="2724150"/>
            <a:ext cx="2228850" cy="1133475"/>
          </a:xfrm>
          <a:prstGeom prst="leftArrowCallout">
            <a:avLst>
              <a:gd name="adj1" fmla="val 21639"/>
              <a:gd name="adj2" fmla="val 25840"/>
              <a:gd name="adj3" fmla="val 21639"/>
              <a:gd name="adj4" fmla="val 7841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5286375" y="3676650"/>
            <a:ext cx="0" cy="38100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3533775" y="5200650"/>
            <a:ext cx="1371600" cy="733425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Continue tuning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5648325" y="5191125"/>
            <a:ext cx="1371600" cy="73342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Times"/>
              </a:rPr>
              <a:t>Stop tuning;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Store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 lowest EDP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Times"/>
              </a:rPr>
              <a:t>configuration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30" name="Shape 29"/>
          <p:cNvCxnSpPr/>
          <p:nvPr/>
        </p:nvCxnSpPr>
        <p:spPr bwMode="auto">
          <a:xfrm rot="10800000" flipV="1">
            <a:off x="4229101" y="4514849"/>
            <a:ext cx="390525" cy="695325"/>
          </a:xfrm>
          <a:prstGeom prst="bentConnector2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hape 31"/>
          <p:cNvCxnSpPr>
            <a:stCxn id="16" idx="3"/>
            <a:endCxn id="28" idx="0"/>
          </p:cNvCxnSpPr>
          <p:nvPr/>
        </p:nvCxnSpPr>
        <p:spPr bwMode="auto">
          <a:xfrm>
            <a:off x="5962650" y="4505325"/>
            <a:ext cx="371475" cy="685800"/>
          </a:xfrm>
          <a:prstGeom prst="bentConnector2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4236124" y="428625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5904162" y="4276725"/>
            <a:ext cx="435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grpSp>
        <p:nvGrpSpPr>
          <p:cNvPr id="38" name="Group 37"/>
          <p:cNvGrpSpPr/>
          <p:nvPr/>
        </p:nvGrpSpPr>
        <p:grpSpPr>
          <a:xfrm>
            <a:off x="6553200" y="3876675"/>
            <a:ext cx="1752600" cy="790575"/>
            <a:chOff x="6553200" y="3876675"/>
            <a:chExt cx="1752600" cy="790575"/>
          </a:xfrm>
        </p:grpSpPr>
        <p:sp>
          <p:nvSpPr>
            <p:cNvPr id="36" name="Flowchart: Predefined Process 35"/>
            <p:cNvSpPr/>
            <p:nvPr/>
          </p:nvSpPr>
          <p:spPr bwMode="auto">
            <a:xfrm>
              <a:off x="6553200" y="4114799"/>
              <a:ext cx="1752600" cy="552451"/>
            </a:xfrm>
            <a:prstGeom prst="flowChartPredefinedProcess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Times"/>
                </a:rPr>
                <a:t>Power-of-two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Times"/>
                </a:rPr>
                <a:t>i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ncrements until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EDP increases</a:t>
              </a:r>
            </a:p>
          </p:txBody>
        </p:sp>
        <p:sp>
          <p:nvSpPr>
            <p:cNvPr id="37" name="Up Arrow 36"/>
            <p:cNvSpPr/>
            <p:nvPr/>
          </p:nvSpPr>
          <p:spPr bwMode="auto">
            <a:xfrm>
              <a:off x="7267575" y="3876675"/>
              <a:ext cx="304800" cy="209550"/>
            </a:xfrm>
            <a:prstGeom prst="up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7038975" y="5181600"/>
            <a:ext cx="1628775" cy="733425"/>
            <a:chOff x="7038975" y="5181600"/>
            <a:chExt cx="1628775" cy="733425"/>
          </a:xfrm>
        </p:grpSpPr>
        <p:sp>
          <p:nvSpPr>
            <p:cNvPr id="39" name="Rectangle 38"/>
            <p:cNvSpPr/>
            <p:nvPr/>
          </p:nvSpPr>
          <p:spPr bwMode="auto">
            <a:xfrm>
              <a:off x="7296150" y="5181600"/>
              <a:ext cx="1371600" cy="733425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Times"/>
                </a:rPr>
                <a:t>Defines DW’s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Times"/>
                </a:rPr>
                <a:t>c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onfiguration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Times"/>
                </a:rPr>
                <a:t>distance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0" name="Left Arrow 39"/>
            <p:cNvSpPr/>
            <p:nvPr/>
          </p:nvSpPr>
          <p:spPr bwMode="auto">
            <a:xfrm>
              <a:off x="7038975" y="5391150"/>
              <a:ext cx="228600" cy="304800"/>
            </a:xfrm>
            <a:prstGeom prst="lef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-89563" y="2686300"/>
            <a:ext cx="3735766" cy="2209801"/>
            <a:chOff x="-89563" y="2781300"/>
            <a:chExt cx="3735766" cy="2209801"/>
          </a:xfrm>
        </p:grpSpPr>
        <p:sp>
          <p:nvSpPr>
            <p:cNvPr id="5" name="Cloud Callout 4"/>
            <p:cNvSpPr/>
            <p:nvPr/>
          </p:nvSpPr>
          <p:spPr bwMode="auto">
            <a:xfrm>
              <a:off x="200025" y="2781300"/>
              <a:ext cx="3333750" cy="2209801"/>
            </a:xfrm>
            <a:prstGeom prst="cloudCallout">
              <a:avLst>
                <a:gd name="adj1" fmla="val 83220"/>
                <a:gd name="adj2" fmla="val 2274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-89563" y="3257551"/>
              <a:ext cx="373576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Wingdings" pitchFamily="2" charset="2"/>
                <a:buChar char="v"/>
              </a:pPr>
              <a:r>
                <a:rPr lang="en-US" sz="1200" b="1" i="1" dirty="0" smtClean="0">
                  <a:latin typeface="+mn-lt"/>
                </a:rPr>
                <a:t> n allows limited number of phase </a:t>
              </a:r>
              <a:endParaRPr lang="en-US" sz="1200" b="1" i="1" dirty="0">
                <a:latin typeface="+mn-lt"/>
              </a:endParaRPr>
            </a:p>
            <a:p>
              <a:r>
                <a:rPr lang="en-US" sz="1200" b="1" i="1" dirty="0" smtClean="0">
                  <a:latin typeface="+mn-lt"/>
                </a:rPr>
                <a:t>executions to hone configurations closer </a:t>
              </a:r>
            </a:p>
            <a:p>
              <a:r>
                <a:rPr lang="en-US" sz="1200" b="1" i="1" dirty="0" smtClean="0">
                  <a:latin typeface="+mn-lt"/>
                </a:rPr>
                <a:t>to the optimal</a:t>
              </a:r>
            </a:p>
            <a:p>
              <a:pPr marL="171450" indent="-171450">
                <a:buFont typeface="Wingdings" pitchFamily="2" charset="2"/>
                <a:buChar char="v"/>
              </a:pPr>
              <a:r>
                <a:rPr lang="en-US" sz="1200" b="1" i="1" dirty="0" smtClean="0">
                  <a:latin typeface="+mn-lt"/>
                </a:rPr>
                <a:t> trades off improved configuration efficacy for </a:t>
              </a:r>
            </a:p>
            <a:p>
              <a:r>
                <a:rPr lang="en-US" sz="1200" b="1" i="1" dirty="0" smtClean="0">
                  <a:latin typeface="+mn-lt"/>
                </a:rPr>
                <a:t>tuning overhead</a:t>
              </a:r>
            </a:p>
            <a:p>
              <a:pPr marL="171450" indent="-171450">
                <a:buFont typeface="Wingdings" pitchFamily="2" charset="2"/>
                <a:buChar char="v"/>
              </a:pPr>
              <a:r>
                <a:rPr lang="en-US" sz="1200" b="1" i="1" dirty="0" smtClean="0">
                  <a:latin typeface="+mn-lt"/>
                </a:rPr>
                <a:t> depends on system’s application/phase </a:t>
              </a:r>
            </a:p>
            <a:p>
              <a:r>
                <a:rPr lang="en-US" sz="1200" b="1" i="1" dirty="0" smtClean="0">
                  <a:latin typeface="+mn-lt"/>
                </a:rPr>
                <a:t>persistence</a:t>
              </a:r>
            </a:p>
            <a:p>
              <a:pPr>
                <a:buFontTx/>
                <a:buChar char="-"/>
              </a:pPr>
              <a:endParaRPr lang="en-US" sz="1200" b="1" i="1" dirty="0" smtClean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74455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 animBg="1"/>
      <p:bldP spid="10" grpId="0" animBg="1"/>
      <p:bldP spid="11" grpId="0" animBg="1"/>
      <p:bldP spid="15" grpId="0" animBg="1"/>
      <p:bldP spid="16" grpId="0" animBg="1"/>
      <p:bldP spid="13" grpId="0" animBg="1"/>
      <p:bldP spid="17" grpId="0" animBg="1"/>
      <p:bldP spid="18" grpId="0" animBg="1"/>
      <p:bldP spid="20" grpId="0" animBg="1"/>
      <p:bldP spid="27" grpId="0" animBg="1"/>
      <p:bldP spid="28" grpId="0" animBg="1"/>
      <p:bldP spid="33" grpId="0"/>
      <p:bldP spid="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2507" y="2632668"/>
            <a:ext cx="7772400" cy="704606"/>
          </a:xfrm>
        </p:spPr>
        <p:txBody>
          <a:bodyPr/>
          <a:lstStyle/>
          <a:p>
            <a:pPr algn="ctr"/>
            <a:r>
              <a:rPr lang="en-US" cap="none" dirty="0" smtClean="0"/>
              <a:t>Experimental Results</a:t>
            </a:r>
            <a:endParaRPr lang="en-US" cap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945" y="231112"/>
            <a:ext cx="7772400" cy="915516"/>
          </a:xfrm>
        </p:spPr>
        <p:txBody>
          <a:bodyPr/>
          <a:lstStyle/>
          <a:p>
            <a:r>
              <a:rPr lang="en-US" dirty="0" smtClean="0">
                <a:cs typeface="Arial" pitchFamily="34" charset="0"/>
              </a:rPr>
              <a:t>Introduction and Motivation</a:t>
            </a:r>
            <a:endParaRPr lang="en-US" dirty="0"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969" y="1190418"/>
            <a:ext cx="8447313" cy="5339274"/>
          </a:xfrm>
        </p:spPr>
        <p:txBody>
          <a:bodyPr/>
          <a:lstStyle/>
          <a:p>
            <a:r>
              <a:rPr lang="en-US" sz="2000" dirty="0" smtClean="0">
                <a:cs typeface="Arial" pitchFamily="34" charset="0"/>
              </a:rPr>
              <a:t>Embedded systems are pervasive and have stringent design constraints</a:t>
            </a:r>
          </a:p>
          <a:p>
            <a:pPr lvl="1"/>
            <a:r>
              <a:rPr lang="en-US" dirty="0" smtClean="0"/>
              <a:t>Constraints: Energy, size, real time, cost, etc.</a:t>
            </a:r>
            <a:endParaRPr lang="en-US" sz="1800" dirty="0" smtClean="0">
              <a:cs typeface="Arial" pitchFamily="34" charset="0"/>
            </a:endParaRPr>
          </a:p>
          <a:p>
            <a:r>
              <a:rPr lang="en-US" sz="2000" dirty="0" smtClean="0">
                <a:cs typeface="Arial" pitchFamily="34" charset="0"/>
              </a:rPr>
              <a:t>System optimization is challenging due to numerous tunable parameters</a:t>
            </a:r>
          </a:p>
          <a:p>
            <a:pPr lvl="1"/>
            <a:r>
              <a:rPr lang="en-US" sz="1800" dirty="0" smtClean="0">
                <a:cs typeface="Arial" pitchFamily="34" charset="0"/>
              </a:rPr>
              <a:t>Tunable parameters: parameters that can be changed</a:t>
            </a:r>
          </a:p>
          <a:p>
            <a:pPr lvl="2"/>
            <a:r>
              <a:rPr lang="en-US" dirty="0" smtClean="0"/>
              <a:t>E.g., </a:t>
            </a:r>
            <a:r>
              <a:rPr lang="en-US" dirty="0" smtClean="0">
                <a:cs typeface="Arial" pitchFamily="34" charset="0"/>
              </a:rPr>
              <a:t>cache size, associativity, line size, clock frequency, etc.</a:t>
            </a:r>
          </a:p>
          <a:p>
            <a:pPr lvl="1"/>
            <a:r>
              <a:rPr lang="en-US" dirty="0" smtClean="0"/>
              <a:t>Many combinations </a:t>
            </a:r>
            <a:r>
              <a:rPr lang="en-US" dirty="0">
                <a:latin typeface="Wingdings"/>
                <a:ea typeface="Wingdings"/>
                <a:cs typeface="Wingdings"/>
              </a:rPr>
              <a:t></a:t>
            </a:r>
            <a:r>
              <a:rPr lang="en-US" dirty="0" smtClean="0"/>
              <a:t> large design space</a:t>
            </a:r>
            <a:endParaRPr lang="en-US" dirty="0"/>
          </a:p>
          <a:p>
            <a:pPr lvl="1"/>
            <a:r>
              <a:rPr lang="en-US" dirty="0" smtClean="0">
                <a:cs typeface="Arial" pitchFamily="34" charset="0"/>
              </a:rPr>
              <a:t>Multicore systems result in exponential increase in design space</a:t>
            </a:r>
          </a:p>
          <a:p>
            <a:pPr lvl="1"/>
            <a:r>
              <a:rPr lang="en-US" dirty="0" smtClean="0"/>
              <a:t>Tradeoff design constraints</a:t>
            </a:r>
          </a:p>
          <a:p>
            <a:pPr lvl="2"/>
            <a:r>
              <a:rPr lang="en-US" dirty="0" smtClean="0"/>
              <a:t>Design constraints (e.g., energy/performance)</a:t>
            </a:r>
            <a:endParaRPr lang="en-US" dirty="0" smtClean="0">
              <a:cs typeface="Arial" pitchFamily="34" charset="0"/>
            </a:endParaRPr>
          </a:p>
          <a:p>
            <a:pPr lvl="2"/>
            <a:r>
              <a:rPr lang="en-US" dirty="0" smtClean="0">
                <a:cs typeface="Arial" pitchFamily="34" charset="0"/>
              </a:rPr>
              <a:t>Many Pareto optimal </a:t>
            </a:r>
            <a:r>
              <a:rPr lang="en-US" dirty="0" smtClean="0"/>
              <a:t>designs</a:t>
            </a:r>
            <a:endParaRPr lang="en-US" sz="2000" dirty="0" smtClean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3074" name="Picture 2" descr="http://www.robotplatform.com/knowledge/Introduction/Embedded-System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4912" y="4915235"/>
            <a:ext cx="1775881" cy="1520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 bwMode="auto">
          <a:xfrm>
            <a:off x="6391275" y="4114800"/>
            <a:ext cx="9525" cy="197167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6400800" y="6086475"/>
            <a:ext cx="267652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6038790" y="4770738"/>
            <a:ext cx="400110" cy="65979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400" dirty="0" smtClean="0"/>
              <a:t>Energy</a:t>
            </a:r>
            <a:endParaRPr lang="en-US" sz="1400" dirty="0"/>
          </a:p>
        </p:txBody>
      </p:sp>
      <p:sp>
        <p:nvSpPr>
          <p:cNvPr id="191" name="TextBox 190"/>
          <p:cNvSpPr txBox="1"/>
          <p:nvPr/>
        </p:nvSpPr>
        <p:spPr>
          <a:xfrm>
            <a:off x="7000976" y="6091883"/>
            <a:ext cx="1359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Execution time</a:t>
            </a:r>
            <a:endParaRPr lang="en-US" sz="1400" dirty="0"/>
          </a:p>
        </p:txBody>
      </p:sp>
      <p:sp>
        <p:nvSpPr>
          <p:cNvPr id="236" name="Oval 235"/>
          <p:cNvSpPr/>
          <p:nvPr/>
        </p:nvSpPr>
        <p:spPr bwMode="auto">
          <a:xfrm>
            <a:off x="6634162" y="4608813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5" name="Arc 14"/>
          <p:cNvSpPr/>
          <p:nvPr/>
        </p:nvSpPr>
        <p:spPr bwMode="auto">
          <a:xfrm>
            <a:off x="6610350" y="4151612"/>
            <a:ext cx="1809750" cy="1685925"/>
          </a:xfrm>
          <a:prstGeom prst="arc">
            <a:avLst>
              <a:gd name="adj1" fmla="val 5316629"/>
              <a:gd name="adj2" fmla="val 10812062"/>
            </a:avLst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17" name="Straight Connector 16"/>
          <p:cNvCxnSpPr>
            <a:stCxn id="15" idx="0"/>
          </p:cNvCxnSpPr>
          <p:nvPr/>
        </p:nvCxnSpPr>
        <p:spPr bwMode="auto">
          <a:xfrm flipV="1">
            <a:off x="7535667" y="5828012"/>
            <a:ext cx="996353" cy="931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6610350" y="4362450"/>
            <a:ext cx="0" cy="62865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6" name="Oval 245"/>
          <p:cNvSpPr/>
          <p:nvPr/>
        </p:nvSpPr>
        <p:spPr bwMode="auto">
          <a:xfrm>
            <a:off x="7062787" y="4591050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47" name="Oval 246"/>
          <p:cNvSpPr/>
          <p:nvPr/>
        </p:nvSpPr>
        <p:spPr bwMode="auto">
          <a:xfrm>
            <a:off x="7634287" y="5069487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48" name="Oval 247"/>
          <p:cNvSpPr/>
          <p:nvPr/>
        </p:nvSpPr>
        <p:spPr bwMode="auto">
          <a:xfrm>
            <a:off x="7415212" y="5112350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49" name="Oval 248"/>
          <p:cNvSpPr/>
          <p:nvPr/>
        </p:nvSpPr>
        <p:spPr bwMode="auto">
          <a:xfrm>
            <a:off x="7431881" y="4836042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50" name="Oval 249"/>
          <p:cNvSpPr/>
          <p:nvPr/>
        </p:nvSpPr>
        <p:spPr bwMode="auto">
          <a:xfrm>
            <a:off x="7396162" y="5485113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51" name="Oval 250"/>
          <p:cNvSpPr/>
          <p:nvPr/>
        </p:nvSpPr>
        <p:spPr bwMode="auto">
          <a:xfrm>
            <a:off x="6643788" y="4881092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52" name="Oval 251"/>
          <p:cNvSpPr/>
          <p:nvPr/>
        </p:nvSpPr>
        <p:spPr bwMode="auto">
          <a:xfrm>
            <a:off x="7548561" y="4712300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53" name="Oval 252"/>
          <p:cNvSpPr/>
          <p:nvPr/>
        </p:nvSpPr>
        <p:spPr bwMode="auto">
          <a:xfrm>
            <a:off x="7789068" y="4810125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54" name="Oval 253"/>
          <p:cNvSpPr/>
          <p:nvPr/>
        </p:nvSpPr>
        <p:spPr bwMode="auto">
          <a:xfrm>
            <a:off x="8015287" y="5374287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55" name="Oval 254"/>
          <p:cNvSpPr/>
          <p:nvPr/>
        </p:nvSpPr>
        <p:spPr bwMode="auto">
          <a:xfrm>
            <a:off x="7796212" y="5417150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56" name="Oval 255"/>
          <p:cNvSpPr/>
          <p:nvPr/>
        </p:nvSpPr>
        <p:spPr bwMode="auto">
          <a:xfrm>
            <a:off x="7860506" y="5150367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57" name="Oval 256"/>
          <p:cNvSpPr/>
          <p:nvPr/>
        </p:nvSpPr>
        <p:spPr bwMode="auto">
          <a:xfrm>
            <a:off x="7777162" y="5675613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58" name="Oval 257"/>
          <p:cNvSpPr/>
          <p:nvPr/>
        </p:nvSpPr>
        <p:spPr bwMode="auto">
          <a:xfrm>
            <a:off x="6924776" y="5079012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59" name="Oval 258"/>
          <p:cNvSpPr/>
          <p:nvPr/>
        </p:nvSpPr>
        <p:spPr bwMode="auto">
          <a:xfrm>
            <a:off x="7929561" y="5017100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60" name="Oval 259"/>
          <p:cNvSpPr/>
          <p:nvPr/>
        </p:nvSpPr>
        <p:spPr bwMode="auto">
          <a:xfrm>
            <a:off x="7024687" y="4819650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61" name="Oval 260"/>
          <p:cNvSpPr/>
          <p:nvPr/>
        </p:nvSpPr>
        <p:spPr bwMode="auto">
          <a:xfrm>
            <a:off x="7596187" y="5298087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62" name="Oval 261"/>
          <p:cNvSpPr/>
          <p:nvPr/>
        </p:nvSpPr>
        <p:spPr bwMode="auto">
          <a:xfrm>
            <a:off x="7377112" y="5340950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63" name="Oval 262"/>
          <p:cNvSpPr/>
          <p:nvPr/>
        </p:nvSpPr>
        <p:spPr bwMode="auto">
          <a:xfrm>
            <a:off x="7393781" y="5064642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64" name="Oval 263"/>
          <p:cNvSpPr/>
          <p:nvPr/>
        </p:nvSpPr>
        <p:spPr bwMode="auto">
          <a:xfrm>
            <a:off x="6986586" y="5429248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65" name="Oval 264"/>
          <p:cNvSpPr/>
          <p:nvPr/>
        </p:nvSpPr>
        <p:spPr bwMode="auto">
          <a:xfrm>
            <a:off x="6705600" y="5124450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66" name="Oval 265"/>
          <p:cNvSpPr/>
          <p:nvPr/>
        </p:nvSpPr>
        <p:spPr bwMode="auto">
          <a:xfrm>
            <a:off x="7408067" y="4505325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67" name="Oval 266"/>
          <p:cNvSpPr/>
          <p:nvPr/>
        </p:nvSpPr>
        <p:spPr bwMode="auto">
          <a:xfrm>
            <a:off x="7750968" y="5038725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68" name="Oval 267"/>
          <p:cNvSpPr/>
          <p:nvPr/>
        </p:nvSpPr>
        <p:spPr bwMode="auto">
          <a:xfrm>
            <a:off x="7977187" y="5602887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69" name="Oval 268"/>
          <p:cNvSpPr/>
          <p:nvPr/>
        </p:nvSpPr>
        <p:spPr bwMode="auto">
          <a:xfrm>
            <a:off x="7605712" y="5683850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70" name="Oval 269"/>
          <p:cNvSpPr/>
          <p:nvPr/>
        </p:nvSpPr>
        <p:spPr bwMode="auto">
          <a:xfrm>
            <a:off x="7774781" y="5369442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71" name="Oval 270"/>
          <p:cNvSpPr/>
          <p:nvPr/>
        </p:nvSpPr>
        <p:spPr bwMode="auto">
          <a:xfrm>
            <a:off x="7098506" y="5278483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72" name="Oval 271"/>
          <p:cNvSpPr/>
          <p:nvPr/>
        </p:nvSpPr>
        <p:spPr bwMode="auto">
          <a:xfrm>
            <a:off x="8210550" y="5688612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73" name="Oval 272"/>
          <p:cNvSpPr/>
          <p:nvPr/>
        </p:nvSpPr>
        <p:spPr bwMode="auto">
          <a:xfrm>
            <a:off x="7567612" y="4562475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74" name="Oval 273"/>
          <p:cNvSpPr/>
          <p:nvPr/>
        </p:nvSpPr>
        <p:spPr bwMode="auto">
          <a:xfrm>
            <a:off x="8139112" y="5040912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75" name="Oval 274"/>
          <p:cNvSpPr/>
          <p:nvPr/>
        </p:nvSpPr>
        <p:spPr bwMode="auto">
          <a:xfrm>
            <a:off x="7920037" y="5083775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76" name="Oval 275"/>
          <p:cNvSpPr/>
          <p:nvPr/>
        </p:nvSpPr>
        <p:spPr bwMode="auto">
          <a:xfrm>
            <a:off x="7936706" y="4807467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77" name="Oval 276"/>
          <p:cNvSpPr/>
          <p:nvPr/>
        </p:nvSpPr>
        <p:spPr bwMode="auto">
          <a:xfrm>
            <a:off x="7900987" y="5342238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78" name="Oval 277"/>
          <p:cNvSpPr/>
          <p:nvPr/>
        </p:nvSpPr>
        <p:spPr bwMode="auto">
          <a:xfrm>
            <a:off x="7362825" y="4962054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79" name="Oval 278"/>
          <p:cNvSpPr/>
          <p:nvPr/>
        </p:nvSpPr>
        <p:spPr bwMode="auto">
          <a:xfrm>
            <a:off x="7329484" y="5688612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80" name="Oval 279"/>
          <p:cNvSpPr/>
          <p:nvPr/>
        </p:nvSpPr>
        <p:spPr bwMode="auto">
          <a:xfrm>
            <a:off x="8293893" y="4781550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81" name="Oval 280"/>
          <p:cNvSpPr/>
          <p:nvPr/>
        </p:nvSpPr>
        <p:spPr bwMode="auto">
          <a:xfrm>
            <a:off x="7169944" y="5546219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82" name="Oval 281"/>
          <p:cNvSpPr/>
          <p:nvPr/>
        </p:nvSpPr>
        <p:spPr bwMode="auto">
          <a:xfrm>
            <a:off x="8301037" y="5388575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83" name="Oval 282"/>
          <p:cNvSpPr/>
          <p:nvPr/>
        </p:nvSpPr>
        <p:spPr bwMode="auto">
          <a:xfrm>
            <a:off x="8317706" y="5112267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84" name="Oval 283"/>
          <p:cNvSpPr/>
          <p:nvPr/>
        </p:nvSpPr>
        <p:spPr bwMode="auto">
          <a:xfrm>
            <a:off x="7743825" y="5266854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85" name="Oval 284"/>
          <p:cNvSpPr/>
          <p:nvPr/>
        </p:nvSpPr>
        <p:spPr bwMode="auto">
          <a:xfrm>
            <a:off x="8434386" y="4988525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flipV="1">
            <a:off x="5895915" y="5340949"/>
            <a:ext cx="714435" cy="298333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V="1">
            <a:off x="5895915" y="5731475"/>
            <a:ext cx="1090671" cy="29863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4864473" y="5489069"/>
            <a:ext cx="1428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Pareto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optimal designs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851258" y="5124450"/>
            <a:ext cx="17665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What is the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best design?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500"/>
                            </p:stCondLst>
                            <p:childTnLst>
                              <p:par>
                                <p:cTn id="178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9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0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2000"/>
                            </p:stCondLst>
                            <p:childTnLst>
                              <p:par>
                                <p:cTn id="184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5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6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500"/>
                            </p:stCondLst>
                            <p:childTnLst>
                              <p:par>
                                <p:cTn id="190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1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2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3000"/>
                            </p:stCondLst>
                            <p:childTnLst>
                              <p:par>
                                <p:cTn id="196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7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8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3500"/>
                            </p:stCondLst>
                            <p:childTnLst>
                              <p:par>
                                <p:cTn id="202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3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4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5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4000"/>
                            </p:stCondLst>
                            <p:childTnLst>
                              <p:par>
                                <p:cTn id="208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9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0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1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4500"/>
                            </p:stCondLst>
                            <p:childTnLst>
                              <p:par>
                                <p:cTn id="214" presetID="19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5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6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20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1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2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3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26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7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8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9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0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6000"/>
                            </p:stCondLst>
                            <p:childTnLst>
                              <p:par>
                                <p:cTn id="232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3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4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5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6500"/>
                            </p:stCondLst>
                            <p:childTnLst>
                              <p:par>
                                <p:cTn id="2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7000"/>
                            </p:stCondLst>
                            <p:childTnLst>
                              <p:par>
                                <p:cTn id="2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7500"/>
                            </p:stCondLst>
                            <p:childTnLst>
                              <p:par>
                                <p:cTn id="2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8000"/>
                            </p:stCondLst>
                            <p:childTnLst>
                              <p:par>
                                <p:cTn id="2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1" grpId="0"/>
      <p:bldP spid="236" grpId="0" animBg="1"/>
      <p:bldP spid="236" grpId="1" animBg="1"/>
      <p:bldP spid="15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1" grpId="1" animBg="1"/>
      <p:bldP spid="252" grpId="0" animBg="1"/>
      <p:bldP spid="253" grpId="0" animBg="1"/>
      <p:bldP spid="254" grpId="0" animBg="1"/>
      <p:bldP spid="255" grpId="0" animBg="1"/>
      <p:bldP spid="256" grpId="0" animBg="1"/>
      <p:bldP spid="257" grpId="0" animBg="1"/>
      <p:bldP spid="257" grpId="1" animBg="1"/>
      <p:bldP spid="258" grpId="0" animBg="1"/>
      <p:bldP spid="259" grpId="0" animBg="1"/>
      <p:bldP spid="260" grpId="0" animBg="1"/>
      <p:bldP spid="261" grpId="0" animBg="1"/>
      <p:bldP spid="262" grpId="0" animBg="1"/>
      <p:bldP spid="263" grpId="0" animBg="1"/>
      <p:bldP spid="264" grpId="0" animBg="1"/>
      <p:bldP spid="264" grpId="1" animBg="1"/>
      <p:bldP spid="265" grpId="0" animBg="1"/>
      <p:bldP spid="265" grpId="1" animBg="1"/>
      <p:bldP spid="266" grpId="0" animBg="1"/>
      <p:bldP spid="267" grpId="0" animBg="1"/>
      <p:bldP spid="268" grpId="0" animBg="1"/>
      <p:bldP spid="269" grpId="0" animBg="1"/>
      <p:bldP spid="269" grpId="1" animBg="1"/>
      <p:bldP spid="270" grpId="0" animBg="1"/>
      <p:bldP spid="271" grpId="0" animBg="1"/>
      <p:bldP spid="272" grpId="0" animBg="1"/>
      <p:bldP spid="272" grpId="1" animBg="1"/>
      <p:bldP spid="273" grpId="0" animBg="1"/>
      <p:bldP spid="274" grpId="0" animBg="1"/>
      <p:bldP spid="275" grpId="0" animBg="1"/>
      <p:bldP spid="276" grpId="0" animBg="1"/>
      <p:bldP spid="277" grpId="0" animBg="1"/>
      <p:bldP spid="278" grpId="0" animBg="1"/>
      <p:bldP spid="279" grpId="0" animBg="1"/>
      <p:bldP spid="279" grpId="1" animBg="1"/>
      <p:bldP spid="279" grpId="2" animBg="1"/>
      <p:bldP spid="280" grpId="0" animBg="1"/>
      <p:bldP spid="281" grpId="0" animBg="1"/>
      <p:bldP spid="281" grpId="1" animBg="1"/>
      <p:bldP spid="282" grpId="0" animBg="1"/>
      <p:bldP spid="283" grpId="0" animBg="1"/>
      <p:bldP spid="284" grpId="0" animBg="1"/>
      <p:bldP spid="285" grpId="0" animBg="1"/>
      <p:bldP spid="25" grpId="0"/>
      <p:bldP spid="2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81099"/>
            <a:ext cx="7772400" cy="5210176"/>
          </a:xfrm>
        </p:spPr>
        <p:txBody>
          <a:bodyPr/>
          <a:lstStyle/>
          <a:p>
            <a:r>
              <a:rPr lang="en-US" dirty="0" smtClean="0"/>
              <a:t>Experiments modeled closely with PDM</a:t>
            </a:r>
          </a:p>
          <a:p>
            <a:r>
              <a:rPr lang="en-US" dirty="0" smtClean="0"/>
              <a:t>Design </a:t>
            </a:r>
            <a:r>
              <a:rPr lang="en-US" dirty="0"/>
              <a:t>space</a:t>
            </a:r>
          </a:p>
          <a:p>
            <a:pPr lvl="1"/>
            <a:r>
              <a:rPr lang="en-US" dirty="0" smtClean="0"/>
              <a:t>Level 1 (L1) instruction and </a:t>
            </a:r>
            <a:r>
              <a:rPr lang="en-US" dirty="0"/>
              <a:t>d</a:t>
            </a:r>
            <a:r>
              <a:rPr lang="en-US" dirty="0" smtClean="0"/>
              <a:t>ata </a:t>
            </a:r>
            <a:r>
              <a:rPr lang="en-US" dirty="0"/>
              <a:t>caches: cache size (2kB </a:t>
            </a:r>
            <a:r>
              <a:rPr lang="en-US" dirty="0">
                <a:latin typeface="Wingdings"/>
                <a:ea typeface="Wingdings"/>
                <a:cs typeface="Wingdings"/>
              </a:rPr>
              <a:t></a:t>
            </a:r>
            <a:r>
              <a:rPr lang="en-US" dirty="0"/>
              <a:t>8kB); line size (16B</a:t>
            </a:r>
            <a:r>
              <a:rPr lang="en-US" dirty="0">
                <a:latin typeface="Wingdings"/>
                <a:ea typeface="Wingdings"/>
                <a:cs typeface="Wingdings"/>
              </a:rPr>
              <a:t></a:t>
            </a:r>
            <a:r>
              <a:rPr lang="en-US" dirty="0"/>
              <a:t>64B); associativity (direct-mapped</a:t>
            </a:r>
            <a:r>
              <a:rPr lang="en-US" dirty="0">
                <a:latin typeface="Wingdings"/>
                <a:ea typeface="Wingdings"/>
                <a:cs typeface="Wingdings"/>
              </a:rPr>
              <a:t></a:t>
            </a:r>
            <a:r>
              <a:rPr lang="en-US" dirty="0"/>
              <a:t>4-way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Base cache configuration:</a:t>
            </a:r>
          </a:p>
          <a:p>
            <a:pPr lvl="2"/>
            <a:r>
              <a:rPr lang="en-US" dirty="0" smtClean="0"/>
              <a:t>L1 instruction and </a:t>
            </a:r>
            <a:r>
              <a:rPr lang="en-US" dirty="0"/>
              <a:t>d</a:t>
            </a:r>
            <a:r>
              <a:rPr lang="en-US" dirty="0" smtClean="0"/>
              <a:t>ata caches: cache size (8kB); line size (64B); associativity (4-way)</a:t>
            </a:r>
          </a:p>
          <a:p>
            <a:r>
              <a:rPr lang="en-US" dirty="0" smtClean="0"/>
              <a:t>16 workloads from EEMBC </a:t>
            </a:r>
            <a:r>
              <a:rPr lang="en-US" dirty="0" err="1" smtClean="0"/>
              <a:t>Multibench</a:t>
            </a:r>
            <a:r>
              <a:rPr lang="en-US" dirty="0" smtClean="0"/>
              <a:t> Suite</a:t>
            </a:r>
          </a:p>
          <a:p>
            <a:pPr lvl="1"/>
            <a:r>
              <a:rPr lang="en-US" dirty="0" smtClean="0"/>
              <a:t>Image processing, MD5 checksum, networking, Huffman decoding</a:t>
            </a:r>
          </a:p>
          <a:p>
            <a:pPr lvl="1"/>
            <a:r>
              <a:rPr lang="en-US" dirty="0" smtClean="0"/>
              <a:t>Each workload represented a phase</a:t>
            </a:r>
          </a:p>
          <a:p>
            <a:r>
              <a:rPr lang="en-US" dirty="0"/>
              <a:t>Simulations</a:t>
            </a:r>
          </a:p>
          <a:p>
            <a:pPr lvl="1"/>
            <a:r>
              <a:rPr lang="en-US" dirty="0" smtClean="0"/>
              <a:t>GEM5 generated cache </a:t>
            </a:r>
            <a:r>
              <a:rPr lang="en-US" dirty="0"/>
              <a:t>miss rates</a:t>
            </a:r>
          </a:p>
          <a:p>
            <a:pPr lvl="1"/>
            <a:r>
              <a:rPr lang="en-US" dirty="0" err="1" smtClean="0"/>
              <a:t>McPAT</a:t>
            </a:r>
            <a:r>
              <a:rPr lang="en-US" dirty="0" smtClean="0"/>
              <a:t> calculated </a:t>
            </a:r>
            <a:r>
              <a:rPr lang="en-US" dirty="0"/>
              <a:t>power </a:t>
            </a:r>
            <a:r>
              <a:rPr lang="en-US" dirty="0" smtClean="0"/>
              <a:t>consumption</a:t>
            </a:r>
          </a:p>
          <a:p>
            <a:pPr lvl="2"/>
            <a:r>
              <a:rPr lang="en-US" dirty="0" smtClean="0"/>
              <a:t>Energy delay </a:t>
            </a:r>
            <a:r>
              <a:rPr lang="en-US" dirty="0"/>
              <a:t>p</a:t>
            </a:r>
            <a:r>
              <a:rPr lang="en-US" dirty="0" smtClean="0"/>
              <a:t>roduct (EDP) as evaluation metric</a:t>
            </a:r>
          </a:p>
          <a:p>
            <a:pPr marL="1371600" lvl="3" indent="0">
              <a:buNone/>
            </a:pPr>
            <a:r>
              <a:rPr lang="en-US" i="1" dirty="0" smtClean="0"/>
              <a:t>=  </a:t>
            </a:r>
            <a:r>
              <a:rPr lang="en-US" i="1" dirty="0" err="1" smtClean="0"/>
              <a:t>system_power</a:t>
            </a:r>
            <a:r>
              <a:rPr lang="en-US" i="1" dirty="0" smtClean="0"/>
              <a:t> * (</a:t>
            </a:r>
            <a:r>
              <a:rPr lang="en-US" i="1" dirty="0" err="1" smtClean="0"/>
              <a:t>total_phase_cycles</a:t>
            </a:r>
            <a:r>
              <a:rPr lang="en-US" i="1" dirty="0" smtClean="0"/>
              <a:t>/</a:t>
            </a:r>
            <a:r>
              <a:rPr lang="en-US" i="1" dirty="0" err="1" smtClean="0"/>
              <a:t>system_frequency</a:t>
            </a:r>
            <a:r>
              <a:rPr lang="en-US" i="1" dirty="0" smtClean="0"/>
              <a:t>)</a:t>
            </a:r>
            <a:r>
              <a:rPr lang="en-US" i="1" baseline="30000" dirty="0" smtClean="0"/>
              <a:t>2</a:t>
            </a:r>
            <a:endParaRPr lang="en-US" i="1" baseline="30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82475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76275" y="1162048"/>
            <a:ext cx="7600950" cy="4686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9999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>
                <a:latin typeface="+mn-lt"/>
              </a:rPr>
              <a:t>Workloads</a:t>
            </a:r>
          </a:p>
          <a:p>
            <a:endParaRPr lang="en-US" dirty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endParaRPr lang="en-US" dirty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endParaRPr lang="en-US" dirty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endParaRPr lang="en-US" dirty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Optimal configurations determined by exhaustive search</a:t>
            </a:r>
          </a:p>
          <a:p>
            <a:pPr lvl="1"/>
            <a:r>
              <a:rPr lang="en-US" dirty="0" smtClean="0">
                <a:latin typeface="+mn-lt"/>
              </a:rPr>
              <a:t>Used to </a:t>
            </a:r>
            <a:r>
              <a:rPr lang="en-US" dirty="0" smtClean="0">
                <a:latin typeface="+mn-lt"/>
              </a:rPr>
              <a:t>compare </a:t>
            </a:r>
            <a:r>
              <a:rPr lang="en-US" dirty="0" smtClean="0">
                <a:latin typeface="+mn-lt"/>
              </a:rPr>
              <a:t>DynaPDM and PDM results</a:t>
            </a:r>
          </a:p>
          <a:p>
            <a:r>
              <a:rPr lang="en-US" dirty="0" smtClean="0">
                <a:latin typeface="+mn-lt"/>
              </a:rPr>
              <a:t>Perl scripts implemented </a:t>
            </a:r>
            <a:r>
              <a:rPr lang="en-US" dirty="0" err="1" smtClean="0">
                <a:latin typeface="+mn-lt"/>
              </a:rPr>
              <a:t>DynaPDM</a:t>
            </a:r>
            <a:r>
              <a:rPr lang="en-US" dirty="0" smtClean="0">
                <a:latin typeface="+mn-lt"/>
              </a:rPr>
              <a:t> and PDM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68979763"/>
              </p:ext>
            </p:extLst>
          </p:nvPr>
        </p:nvGraphicFramePr>
        <p:xfrm>
          <a:off x="685800" y="1676400"/>
          <a:ext cx="7772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Application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Phases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r>
                        <a:rPr lang="en-US" baseline="0" dirty="0" smtClean="0"/>
                        <a:t> of phases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Image processing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</a:t>
                      </a:r>
                      <a:r>
                        <a:rPr lang="en-US" baseline="0" dirty="0" smtClean="0"/>
                        <a:t> 5, 13, 14, 15, 16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Networking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2, 3, 4, 8, 9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MD5</a:t>
                      </a:r>
                      <a:r>
                        <a:rPr lang="en-US" baseline="0" dirty="0" smtClean="0"/>
                        <a:t> Checksum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10, 11, 12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Huffman Decoding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Empty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85800" y="3943350"/>
            <a:ext cx="83312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9999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dirty="0" smtClean="0">
                <a:latin typeface="+mn-lt"/>
              </a:rPr>
              <a:t>Distribution of application phases used in experimental setup</a:t>
            </a:r>
          </a:p>
        </p:txBody>
      </p:sp>
    </p:spTree>
    <p:extLst>
      <p:ext uri="{BB962C8B-B14F-4D97-AF65-F5344CB8AC3E}">
        <p14:creationId xmlns:p14="http://schemas.microsoft.com/office/powerpoint/2010/main" xmlns="" val="149545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57175"/>
            <a:ext cx="7772400" cy="876300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5" y="3943349"/>
            <a:ext cx="7772400" cy="2200276"/>
          </a:xfrm>
        </p:spPr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Used </a:t>
            </a:r>
            <a:r>
              <a:rPr lang="en-US" i="1" dirty="0" smtClean="0"/>
              <a:t>rotate-16x4Ms32w8 </a:t>
            </a:r>
            <a:r>
              <a:rPr lang="en-US" dirty="0" smtClean="0"/>
              <a:t>as base phase</a:t>
            </a:r>
          </a:p>
          <a:p>
            <a:pPr lvl="1">
              <a:buFontTx/>
              <a:buChar char="-"/>
            </a:pPr>
            <a:r>
              <a:rPr lang="en-US" dirty="0" smtClean="0"/>
              <a:t>EDP savings calculated with respect to base configuration</a:t>
            </a:r>
          </a:p>
          <a:p>
            <a:pPr lvl="1">
              <a:buFontTx/>
              <a:buChar char="-"/>
            </a:pPr>
            <a:r>
              <a:rPr lang="en-US" dirty="0" smtClean="0"/>
              <a:t>DynaPDM achieved 28% average EDP savings overall</a:t>
            </a:r>
          </a:p>
          <a:p>
            <a:pPr lvl="1">
              <a:buFontTx/>
              <a:buChar char="-"/>
            </a:pPr>
            <a:r>
              <a:rPr lang="en-US" dirty="0" smtClean="0"/>
              <a:t>Savings as high as 47% for </a:t>
            </a:r>
            <a:r>
              <a:rPr lang="en-US" i="1" dirty="0" smtClean="0"/>
              <a:t>64M-rotatew2</a:t>
            </a:r>
          </a:p>
          <a:p>
            <a:pPr lvl="1">
              <a:buFontTx/>
              <a:buChar char="-"/>
            </a:pPr>
            <a:r>
              <a:rPr lang="en-US" dirty="0" smtClean="0"/>
              <a:t>On average, within 1% of optimal</a:t>
            </a:r>
          </a:p>
          <a:p>
            <a:pPr lvl="1">
              <a:buFontTx/>
              <a:buChar char="-"/>
            </a:pPr>
            <a:r>
              <a:rPr lang="en-US" dirty="0" smtClean="0"/>
              <a:t>EDP improved over PDM by 8%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28675" y="2047875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xmlns="" val="1398323064"/>
              </p:ext>
            </p:extLst>
          </p:nvPr>
        </p:nvGraphicFramePr>
        <p:xfrm>
          <a:off x="1419225" y="742949"/>
          <a:ext cx="5953125" cy="3362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127224" y="3067050"/>
            <a:ext cx="1711101" cy="323850"/>
            <a:chOff x="793974" y="2943225"/>
            <a:chExt cx="1711101" cy="323850"/>
          </a:xfrm>
        </p:grpSpPr>
        <p:cxnSp>
          <p:nvCxnSpPr>
            <p:cNvPr id="18" name="Straight Arrow Connector 17"/>
            <p:cNvCxnSpPr/>
            <p:nvPr/>
          </p:nvCxnSpPr>
          <p:spPr bwMode="auto">
            <a:xfrm>
              <a:off x="1857375" y="3124200"/>
              <a:ext cx="647700" cy="142875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793974" y="2943225"/>
              <a:ext cx="1130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Base phase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6809581" y="1266825"/>
            <a:ext cx="6228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28%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72070" y="6000750"/>
            <a:ext cx="6722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+mn-lt"/>
              </a:rPr>
              <a:t>DynaPDM improved over PDM and eliminated design-time effort!</a:t>
            </a:r>
            <a:endParaRPr lang="en-US" sz="1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47156" y="1266825"/>
            <a:ext cx="6228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47%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5" name="Right Brace 4"/>
          <p:cNvSpPr/>
          <p:nvPr/>
        </p:nvSpPr>
        <p:spPr bwMode="auto">
          <a:xfrm>
            <a:off x="7365776" y="1266825"/>
            <a:ext cx="186056" cy="504826"/>
          </a:xfrm>
          <a:prstGeom prst="rightBrace">
            <a:avLst>
              <a:gd name="adj1" fmla="val 92789"/>
              <a:gd name="adj2" fmla="val 50000"/>
            </a:avLst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38475" y="973038"/>
            <a:ext cx="12907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 smtClean="0">
                <a:solidFill>
                  <a:srgbClr val="7030A0"/>
                </a:solidFill>
                <a:latin typeface="+mn-lt"/>
              </a:rPr>
              <a:t>DynaPDM’s</a:t>
            </a:r>
            <a:endParaRPr lang="en-US" sz="1400" b="1" dirty="0" smtClean="0">
              <a:solidFill>
                <a:srgbClr val="7030A0"/>
              </a:solidFill>
              <a:latin typeface="+mn-lt"/>
            </a:endParaRPr>
          </a:p>
          <a:p>
            <a:r>
              <a:rPr lang="en-US" sz="1400" b="1" dirty="0" smtClean="0">
                <a:solidFill>
                  <a:srgbClr val="7030A0"/>
                </a:solidFill>
                <a:latin typeface="+mn-lt"/>
              </a:rPr>
              <a:t>configurations</a:t>
            </a:r>
          </a:p>
          <a:p>
            <a:r>
              <a:rPr lang="en-US" sz="1400" b="1" dirty="0" smtClean="0">
                <a:solidFill>
                  <a:srgbClr val="7030A0"/>
                </a:solidFill>
                <a:latin typeface="+mn-lt"/>
              </a:rPr>
              <a:t>1% of</a:t>
            </a:r>
          </a:p>
          <a:p>
            <a:r>
              <a:rPr lang="en-US" sz="1400" b="1" dirty="0" smtClean="0">
                <a:solidFill>
                  <a:srgbClr val="7030A0"/>
                </a:solidFill>
                <a:latin typeface="+mn-lt"/>
              </a:rPr>
              <a:t>the optimal!</a:t>
            </a:r>
            <a:endParaRPr lang="en-US" sz="1400" b="1" dirty="0">
              <a:solidFill>
                <a:srgbClr val="7030A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801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15" grpId="0" uiExpand="1">
        <p:bldSub>
          <a:bldChart bld="series"/>
        </p:bldSub>
      </p:bldGraphic>
      <p:bldP spid="21" grpId="0"/>
      <p:bldP spid="22" grpId="0"/>
      <p:bldP spid="23" grpId="0"/>
      <p:bldP spid="5" grpId="0" animBg="1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066799"/>
            <a:ext cx="7962900" cy="809626"/>
          </a:xfrm>
        </p:spPr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Effects of </a:t>
            </a:r>
            <a:r>
              <a:rPr lang="en-US" i="1" dirty="0" smtClean="0"/>
              <a:t>n </a:t>
            </a:r>
            <a:r>
              <a:rPr lang="en-US" dirty="0" smtClean="0"/>
              <a:t>= 3 on EDP normalized to optimal cache configurations</a:t>
            </a:r>
          </a:p>
          <a:p>
            <a:pPr lvl="1">
              <a:buFontTx/>
              <a:buChar char="-"/>
            </a:pPr>
            <a:r>
              <a:rPr lang="en-US" i="1" dirty="0" smtClean="0"/>
              <a:t>n </a:t>
            </a:r>
            <a:r>
              <a:rPr lang="en-US" dirty="0" smtClean="0"/>
              <a:t>= maximum number of phase executions</a:t>
            </a:r>
            <a:endParaRPr lang="en-US" i="1" dirty="0" smtClean="0"/>
          </a:p>
          <a:p>
            <a:pPr lvl="1">
              <a:buFontTx/>
              <a:buChar char="-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387300" y="2878775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xmlns="" val="2446229324"/>
              </p:ext>
            </p:extLst>
          </p:nvPr>
        </p:nvGraphicFramePr>
        <p:xfrm>
          <a:off x="882475" y="2404905"/>
          <a:ext cx="4381500" cy="2874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ight Brace 6"/>
          <p:cNvSpPr/>
          <p:nvPr/>
        </p:nvSpPr>
        <p:spPr bwMode="auto">
          <a:xfrm>
            <a:off x="5349700" y="4031300"/>
            <a:ext cx="247650" cy="1085850"/>
          </a:xfrm>
          <a:prstGeom prst="rightBrace">
            <a:avLst>
              <a:gd name="adj1" fmla="val 109615"/>
              <a:gd name="adj2" fmla="val 50000"/>
            </a:avLst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28808" y="4276062"/>
            <a:ext cx="20553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rgbClr val="FF0000"/>
                </a:solidFill>
                <a:latin typeface="+mn-lt"/>
              </a:rPr>
              <a:t>DynaPDM</a:t>
            </a:r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 determined</a:t>
            </a:r>
          </a:p>
          <a:p>
            <a:r>
              <a:rPr lang="en-US" sz="1600" dirty="0">
                <a:solidFill>
                  <a:srgbClr val="FF0000"/>
                </a:solidFill>
                <a:latin typeface="+mn-lt"/>
              </a:rPr>
              <a:t>o</a:t>
            </a:r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ptimal configurations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572032" y="3109607"/>
            <a:ext cx="3625268" cy="312093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3101800" y="2573975"/>
            <a:ext cx="1285875" cy="266700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4368625" y="2412050"/>
            <a:ext cx="723900" cy="22860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4036345" y="2149696"/>
            <a:ext cx="2531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Number of phase executions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 flipH="1">
            <a:off x="5205730" y="3014357"/>
            <a:ext cx="723900" cy="22860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5012516" y="2723428"/>
            <a:ext cx="33201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7030A0"/>
                </a:solidFill>
                <a:latin typeface="+mn-lt"/>
              </a:rPr>
              <a:t>Determined optimal configurations </a:t>
            </a:r>
          </a:p>
          <a:p>
            <a:r>
              <a:rPr lang="en-US" sz="1600" b="1" dirty="0" smtClean="0">
                <a:solidFill>
                  <a:srgbClr val="7030A0"/>
                </a:solidFill>
                <a:latin typeface="+mn-lt"/>
              </a:rPr>
              <a:t>in ≤ 3 executions!</a:t>
            </a:r>
            <a:endParaRPr lang="en-US" sz="1600" b="1" dirty="0">
              <a:solidFill>
                <a:srgbClr val="7030A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7000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15" grpId="0">
        <p:bldSub>
          <a:bldChart bld="series"/>
        </p:bldSub>
      </p:bldGraphic>
      <p:bldP spid="7" grpId="0" animBg="1"/>
      <p:bldP spid="8" grpId="0"/>
      <p:bldP spid="9" grpId="0" animBg="1"/>
      <p:bldP spid="10" grpId="0" animBg="1"/>
      <p:bldP spid="13" grpId="0"/>
      <p:bldP spid="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57175"/>
            <a:ext cx="7772400" cy="781050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xmlns="" val="2216288376"/>
              </p:ext>
            </p:extLst>
          </p:nvPr>
        </p:nvGraphicFramePr>
        <p:xfrm>
          <a:off x="881061" y="1345406"/>
          <a:ext cx="3473509" cy="1997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Chart 16"/>
          <p:cNvGraphicFramePr/>
          <p:nvPr>
            <p:extLst>
              <p:ext uri="{D42A27DB-BD31-4B8C-83A1-F6EECF244321}">
                <p14:modId xmlns:p14="http://schemas.microsoft.com/office/powerpoint/2010/main" xmlns="" val="1396742229"/>
              </p:ext>
            </p:extLst>
          </p:nvPr>
        </p:nvGraphicFramePr>
        <p:xfrm>
          <a:off x="752474" y="3912393"/>
          <a:ext cx="3743326" cy="2021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76275" y="933450"/>
            <a:ext cx="7772400" cy="371475"/>
          </a:xfrm>
        </p:spPr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Tradeoffs of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d</a:t>
            </a:r>
            <a:r>
              <a:rPr lang="en-US" dirty="0" smtClean="0"/>
              <a:t> with percentage of phases tuned at runtime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09600" y="3419475"/>
            <a:ext cx="77724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9999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Tx/>
              <a:buChar char="-"/>
            </a:pPr>
            <a:r>
              <a:rPr lang="en-US" kern="0" dirty="0" smtClean="0"/>
              <a:t>Tradeoffs of </a:t>
            </a:r>
            <a:r>
              <a:rPr lang="en-US" i="1" kern="0" dirty="0" err="1" smtClean="0"/>
              <a:t>S</a:t>
            </a:r>
            <a:r>
              <a:rPr lang="en-US" i="1" kern="0" baseline="-25000" dirty="0" err="1" smtClean="0"/>
              <a:t>d</a:t>
            </a:r>
            <a:r>
              <a:rPr lang="en-US" kern="0" dirty="0" smtClean="0"/>
              <a:t> with percentage EDP savings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54570" y="1562100"/>
            <a:ext cx="10005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rgbClr val="FF0000"/>
                </a:solidFill>
                <a:latin typeface="+mn-lt"/>
              </a:rPr>
              <a:t>Larger </a:t>
            </a:r>
            <a:r>
              <a:rPr lang="en-US" sz="1600" b="1" i="1" dirty="0" err="1" smtClean="0">
                <a:solidFill>
                  <a:srgbClr val="FF0000"/>
                </a:solidFill>
                <a:latin typeface="+mn-lt"/>
              </a:rPr>
              <a:t>S</a:t>
            </a:r>
            <a:r>
              <a:rPr lang="en-US" sz="1600" b="1" i="1" baseline="-25000" dirty="0" err="1" smtClean="0">
                <a:solidFill>
                  <a:srgbClr val="FF0000"/>
                </a:solidFill>
                <a:latin typeface="+mn-lt"/>
              </a:rPr>
              <a:t>d</a:t>
            </a:r>
            <a:endParaRPr lang="en-US" sz="1600" b="1" i="1" baseline="-25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2" name="AutoShape 213"/>
          <p:cNvSpPr>
            <a:spLocks noChangeArrowheads="1"/>
          </p:cNvSpPr>
          <p:nvPr/>
        </p:nvSpPr>
        <p:spPr bwMode="auto">
          <a:xfrm>
            <a:off x="5355165" y="1648240"/>
            <a:ext cx="607485" cy="2190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Down Arrow 7"/>
          <p:cNvSpPr/>
          <p:nvPr/>
        </p:nvSpPr>
        <p:spPr bwMode="auto">
          <a:xfrm>
            <a:off x="6067425" y="1562100"/>
            <a:ext cx="95250" cy="390940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72200" y="1342071"/>
            <a:ext cx="26564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Number of distance windows/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tuned phases/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tuning overhead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23219" y="2295525"/>
            <a:ext cx="1082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rgbClr val="FF0000"/>
                </a:solidFill>
                <a:latin typeface="+mn-lt"/>
              </a:rPr>
              <a:t>Smaller </a:t>
            </a:r>
            <a:r>
              <a:rPr lang="en-US" sz="1600" b="1" i="1" dirty="0" err="1" smtClean="0">
                <a:solidFill>
                  <a:srgbClr val="FF0000"/>
                </a:solidFill>
                <a:latin typeface="+mn-lt"/>
              </a:rPr>
              <a:t>S</a:t>
            </a:r>
            <a:r>
              <a:rPr lang="en-US" sz="1600" b="1" i="1" baseline="-25000" dirty="0" err="1" smtClean="0">
                <a:solidFill>
                  <a:srgbClr val="FF0000"/>
                </a:solidFill>
                <a:latin typeface="+mn-lt"/>
              </a:rPr>
              <a:t>d</a:t>
            </a:r>
            <a:endParaRPr lang="en-US" sz="1600" b="1" i="1" baseline="-25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8" name="AutoShape 213"/>
          <p:cNvSpPr>
            <a:spLocks noChangeArrowheads="1"/>
          </p:cNvSpPr>
          <p:nvPr/>
        </p:nvSpPr>
        <p:spPr bwMode="auto">
          <a:xfrm>
            <a:off x="5364690" y="2381665"/>
            <a:ext cx="607485" cy="2190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9" name="Down Arrow 18"/>
          <p:cNvSpPr/>
          <p:nvPr/>
        </p:nvSpPr>
        <p:spPr bwMode="auto">
          <a:xfrm flipV="1">
            <a:off x="6076949" y="2324514"/>
            <a:ext cx="91440" cy="393192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81725" y="2085021"/>
            <a:ext cx="26564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Number of distance windows/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tuned phases/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tuning overhead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4495800" y="2142171"/>
            <a:ext cx="4342421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4572000" y="4933950"/>
            <a:ext cx="10005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rgbClr val="FF0000"/>
                </a:solidFill>
                <a:latin typeface="+mn-lt"/>
              </a:rPr>
              <a:t>Larger </a:t>
            </a:r>
            <a:r>
              <a:rPr lang="en-US" sz="1600" b="1" i="1" dirty="0" err="1" smtClean="0">
                <a:solidFill>
                  <a:srgbClr val="FF0000"/>
                </a:solidFill>
                <a:latin typeface="+mn-lt"/>
              </a:rPr>
              <a:t>S</a:t>
            </a:r>
            <a:r>
              <a:rPr lang="en-US" sz="1600" b="1" i="1" baseline="-25000" dirty="0" err="1" smtClean="0">
                <a:solidFill>
                  <a:srgbClr val="FF0000"/>
                </a:solidFill>
                <a:latin typeface="+mn-lt"/>
              </a:rPr>
              <a:t>d</a:t>
            </a:r>
            <a:endParaRPr lang="en-US" sz="1600" b="1" i="1" baseline="-25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2" name="AutoShape 213"/>
          <p:cNvSpPr>
            <a:spLocks noChangeArrowheads="1"/>
          </p:cNvSpPr>
          <p:nvPr/>
        </p:nvSpPr>
        <p:spPr bwMode="auto">
          <a:xfrm>
            <a:off x="5620220" y="5020090"/>
            <a:ext cx="607485" cy="2190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3" name="Down Arrow 22"/>
          <p:cNvSpPr/>
          <p:nvPr/>
        </p:nvSpPr>
        <p:spPr bwMode="auto">
          <a:xfrm>
            <a:off x="6361055" y="4933950"/>
            <a:ext cx="95250" cy="390940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73324" y="4942521"/>
            <a:ext cx="12318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EDP savings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 flipV="1">
            <a:off x="2524125" y="4562475"/>
            <a:ext cx="0" cy="809625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2524125" y="4562474"/>
            <a:ext cx="2181225" cy="1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735564" y="4393198"/>
            <a:ext cx="8258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>
                <a:solidFill>
                  <a:srgbClr val="FF0000"/>
                </a:solidFill>
                <a:latin typeface="+mn-lt"/>
              </a:rPr>
              <a:t>S</a:t>
            </a:r>
            <a:r>
              <a:rPr lang="en-US" sz="1600" b="1" i="1" baseline="-25000" dirty="0" err="1">
                <a:solidFill>
                  <a:srgbClr val="FF0000"/>
                </a:solidFill>
                <a:latin typeface="+mn-lt"/>
              </a:rPr>
              <a:t>d</a:t>
            </a:r>
            <a:r>
              <a:rPr lang="en-US" sz="1600" b="1" i="1" baseline="-25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1600" b="1" i="1" dirty="0" smtClean="0">
                <a:solidFill>
                  <a:srgbClr val="FF0000"/>
                </a:solidFill>
                <a:latin typeface="+mn-lt"/>
              </a:rPr>
              <a:t>= </a:t>
            </a:r>
            <a:r>
              <a:rPr lang="en-US" sz="1600" b="1" dirty="0" smtClean="0">
                <a:solidFill>
                  <a:srgbClr val="FF0000"/>
                </a:solidFill>
                <a:latin typeface="+mn-lt"/>
              </a:rPr>
              <a:t>0.5</a:t>
            </a:r>
            <a:endParaRPr lang="en-US" sz="1600" b="1" baseline="-25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0" name="AutoShape 213"/>
          <p:cNvSpPr>
            <a:spLocks noChangeArrowheads="1"/>
          </p:cNvSpPr>
          <p:nvPr/>
        </p:nvSpPr>
        <p:spPr bwMode="auto">
          <a:xfrm>
            <a:off x="5629745" y="4452937"/>
            <a:ext cx="607485" cy="2190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269744" y="4238086"/>
            <a:ext cx="23843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Balance between tuning 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overhead and EDP savings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4495800" y="4850482"/>
            <a:ext cx="4342421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6-Point Star 33"/>
          <p:cNvSpPr/>
          <p:nvPr/>
        </p:nvSpPr>
        <p:spPr bwMode="auto">
          <a:xfrm>
            <a:off x="4649839" y="4338637"/>
            <a:ext cx="1027061" cy="481013"/>
          </a:xfrm>
          <a:prstGeom prst="star6">
            <a:avLst/>
          </a:prstGeom>
          <a:noFill/>
          <a:ln w="222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>
            <a:glow rad="38100">
              <a:schemeClr val="accent4">
                <a:satMod val="175000"/>
                <a:alpha val="40000"/>
              </a:schemeClr>
            </a:glo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619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1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6" grpId="0" uiExpand="1">
        <p:bldSub>
          <a:bldChart bld="series"/>
        </p:bldSub>
      </p:bldGraphic>
      <p:bldGraphic spid="17" grpId="0" uiExpand="1">
        <p:bldSub>
          <a:bldChart bld="series"/>
        </p:bldSub>
      </p:bldGraphic>
      <p:bldP spid="9" grpId="0" build="p"/>
      <p:bldP spid="10" grpId="0" build="p"/>
      <p:bldP spid="7" grpId="0"/>
      <p:bldP spid="12" grpId="0" animBg="1"/>
      <p:bldP spid="8" grpId="0" animBg="1"/>
      <p:bldP spid="11" grpId="0"/>
      <p:bldP spid="15" grpId="0"/>
      <p:bldP spid="18" grpId="0" animBg="1"/>
      <p:bldP spid="19" grpId="0" animBg="1"/>
      <p:bldP spid="20" grpId="0"/>
      <p:bldP spid="21" grpId="0"/>
      <p:bldP spid="22" grpId="0" animBg="1"/>
      <p:bldP spid="23" grpId="0" animBg="1"/>
      <p:bldP spid="24" grpId="0"/>
      <p:bldP spid="29" grpId="0"/>
      <p:bldP spid="30" grpId="0" animBg="1"/>
      <p:bldP spid="31" grpId="0"/>
      <p:bldP spid="3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76349"/>
            <a:ext cx="7772400" cy="5076826"/>
          </a:xfrm>
        </p:spPr>
        <p:txBody>
          <a:bodyPr/>
          <a:lstStyle/>
          <a:p>
            <a:r>
              <a:rPr lang="en-US" dirty="0" err="1" smtClean="0"/>
              <a:t>DynaPDM</a:t>
            </a:r>
            <a:r>
              <a:rPr lang="en-US" dirty="0" smtClean="0"/>
              <a:t>: Dynamic Phase Distance Mapping</a:t>
            </a:r>
          </a:p>
          <a:p>
            <a:pPr lvl="1"/>
            <a:r>
              <a:rPr lang="en-US" dirty="0" smtClean="0"/>
              <a:t>Correlates known phase’s characteristics and best configuration with a new phase’s characteristics to determine new phase’s best configuration</a:t>
            </a:r>
          </a:p>
          <a:p>
            <a:pPr lvl="2"/>
            <a:r>
              <a:rPr lang="en-US" dirty="0" smtClean="0"/>
              <a:t>Reduces tuning overhead</a:t>
            </a:r>
          </a:p>
          <a:p>
            <a:pPr lvl="1"/>
            <a:r>
              <a:rPr lang="en-US" dirty="0" smtClean="0"/>
              <a:t>Compared DynaPDM with most relevant prior work: PDM</a:t>
            </a:r>
          </a:p>
          <a:p>
            <a:pPr lvl="2"/>
            <a:r>
              <a:rPr lang="en-US" dirty="0" smtClean="0"/>
              <a:t>PDM required a priori knowledge of applications and extensive design-time effort</a:t>
            </a:r>
          </a:p>
          <a:p>
            <a:pPr lvl="3"/>
            <a:r>
              <a:rPr lang="en-US" dirty="0" smtClean="0"/>
              <a:t>Not suitable for large or general purpose systems</a:t>
            </a:r>
          </a:p>
          <a:p>
            <a:pPr lvl="2"/>
            <a:r>
              <a:rPr lang="en-US" dirty="0" smtClean="0"/>
              <a:t>DynaPDM eliminated design-time effort</a:t>
            </a:r>
          </a:p>
          <a:p>
            <a:pPr lvl="1"/>
            <a:r>
              <a:rPr lang="en-US" dirty="0" smtClean="0"/>
              <a:t>DynaPDM achieved EDP savings of 28% and determined configurations within 1% of the optimal: 8% improvement over PDM</a:t>
            </a:r>
          </a:p>
          <a:p>
            <a:r>
              <a:rPr lang="en-US" dirty="0" smtClean="0"/>
              <a:t>Future work</a:t>
            </a:r>
          </a:p>
          <a:p>
            <a:pPr lvl="1"/>
            <a:r>
              <a:rPr lang="en-US" dirty="0" smtClean="0"/>
              <a:t>Evaluate DynaPDM’s scalability to many-core systems</a:t>
            </a:r>
          </a:p>
          <a:p>
            <a:pPr lvl="1"/>
            <a:r>
              <a:rPr lang="en-US" dirty="0" smtClean="0"/>
              <a:t>Explore more complex systems with additional tunable parameters</a:t>
            </a:r>
          </a:p>
          <a:p>
            <a:pPr marL="914400" lvl="2" indent="0">
              <a:buNone/>
            </a:pP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2986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5" name="Picture 33" descr="MPj043316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89913" y="2505481"/>
            <a:ext cx="2922588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486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 Tuning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517" y="1181100"/>
            <a:ext cx="8336478" cy="5314950"/>
          </a:xfrm>
        </p:spPr>
        <p:txBody>
          <a:bodyPr/>
          <a:lstStyle/>
          <a:p>
            <a:r>
              <a:rPr lang="en-US" dirty="0" smtClean="0"/>
              <a:t>Parameter tuning determines appropriate parameter values</a:t>
            </a:r>
          </a:p>
          <a:p>
            <a:pPr lvl="1"/>
            <a:r>
              <a:rPr lang="en-US" dirty="0" smtClean="0"/>
              <a:t>Appropriate parameter values </a:t>
            </a:r>
            <a:r>
              <a:rPr lang="en-US" dirty="0"/>
              <a:t>m</a:t>
            </a:r>
            <a:r>
              <a:rPr lang="en-US" dirty="0" smtClean="0"/>
              <a:t>eet optimization goals and satisfy design constraints</a:t>
            </a:r>
          </a:p>
          <a:p>
            <a:pPr lvl="1"/>
            <a:r>
              <a:rPr lang="en-US" dirty="0" smtClean="0"/>
              <a:t>Different </a:t>
            </a:r>
            <a:r>
              <a:rPr lang="en-US" dirty="0"/>
              <a:t>applications have </a:t>
            </a:r>
            <a:r>
              <a:rPr lang="en-US" dirty="0" smtClean="0"/>
              <a:t>different parameter </a:t>
            </a:r>
            <a:r>
              <a:rPr lang="en-US" dirty="0"/>
              <a:t>value </a:t>
            </a:r>
            <a:r>
              <a:rPr lang="en-US" dirty="0" smtClean="0"/>
              <a:t>requirements</a:t>
            </a:r>
          </a:p>
          <a:p>
            <a:r>
              <a:rPr lang="en-US" dirty="0" smtClean="0"/>
              <a:t>Parameter </a:t>
            </a:r>
            <a:r>
              <a:rPr lang="en-US" dirty="0"/>
              <a:t>values </a:t>
            </a:r>
            <a:r>
              <a:rPr lang="en-US" dirty="0" smtClean="0"/>
              <a:t>must </a:t>
            </a:r>
            <a:r>
              <a:rPr lang="en-US" dirty="0"/>
              <a:t>match </a:t>
            </a:r>
            <a:r>
              <a:rPr lang="en-US" dirty="0" smtClean="0"/>
              <a:t>the application’s requirements</a:t>
            </a:r>
          </a:p>
          <a:p>
            <a:pPr lvl="1"/>
            <a:r>
              <a:rPr lang="en-US" dirty="0" smtClean="0"/>
              <a:t>Wastes up to 62% average energy (Gordon-Ross ‘05) if inappropriate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Parameter tuning</a:t>
            </a:r>
            <a:r>
              <a:rPr lang="en-US" dirty="0" smtClean="0"/>
              <a:t> specializes tunable parameters to the changing application requirements to meet optimization goals (e.g., lowest energy, best performance)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Configuration</a:t>
            </a:r>
            <a:r>
              <a:rPr lang="en-US" dirty="0" smtClean="0"/>
              <a:t>: specific combination of parameter values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Best configuration</a:t>
            </a:r>
            <a:r>
              <a:rPr lang="en-US" dirty="0" smtClean="0"/>
              <a:t>: configuration that most closely meets optimization goals</a:t>
            </a:r>
          </a:p>
          <a:p>
            <a:r>
              <a:rPr lang="en-US" dirty="0" smtClean="0"/>
              <a:t>Parameter tuning is challenging</a:t>
            </a:r>
          </a:p>
          <a:p>
            <a:pPr lvl="1"/>
            <a:r>
              <a:rPr lang="en-US" dirty="0" smtClean="0"/>
              <a:t>Large design space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uning overhead</a:t>
            </a:r>
            <a:r>
              <a:rPr lang="en-US" dirty="0" smtClean="0"/>
              <a:t>: energy/time consumed during tuning</a:t>
            </a:r>
          </a:p>
          <a:p>
            <a:r>
              <a:rPr lang="en-US" dirty="0" smtClean="0"/>
              <a:t>Our contribution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implify parameter tuning, reduce tuning overhead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647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D09CF51C-AAE5-48A9-85A0-FDD4E7515FB0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1" y="309563"/>
            <a:ext cx="8397874" cy="790348"/>
          </a:xfrm>
        </p:spPr>
        <p:txBody>
          <a:bodyPr/>
          <a:lstStyle/>
          <a:p>
            <a:r>
              <a:rPr lang="en-US" dirty="0" smtClean="0"/>
              <a:t>Parameter Tuning – Cache Tuning</a:t>
            </a:r>
          </a:p>
        </p:txBody>
      </p:sp>
      <p:sp>
        <p:nvSpPr>
          <p:cNvPr id="3942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5413" y="1133475"/>
            <a:ext cx="8891587" cy="5135564"/>
          </a:xfrm>
          <a:noFill/>
          <a:ln/>
        </p:spPr>
        <p:txBody>
          <a:bodyPr/>
          <a:lstStyle/>
          <a:p>
            <a:r>
              <a:rPr lang="en-US" dirty="0" smtClean="0"/>
              <a:t>Caches </a:t>
            </a:r>
            <a:r>
              <a:rPr lang="en-US" dirty="0"/>
              <a:t>account for up to 50% of embedded system’s </a:t>
            </a:r>
            <a:r>
              <a:rPr lang="en-US" dirty="0" smtClean="0"/>
              <a:t>power. </a:t>
            </a:r>
            <a:endParaRPr lang="en-US" dirty="0"/>
          </a:p>
          <a:p>
            <a:pPr lvl="1"/>
            <a:r>
              <a:rPr lang="en-US" dirty="0"/>
              <a:t>C</a:t>
            </a:r>
            <a:r>
              <a:rPr lang="en-US" dirty="0" smtClean="0"/>
              <a:t>aches </a:t>
            </a:r>
            <a:r>
              <a:rPr lang="en-US" dirty="0"/>
              <a:t>are a good candidate for </a:t>
            </a:r>
            <a:r>
              <a:rPr lang="en-US" dirty="0" smtClean="0"/>
              <a:t>energy optimization </a:t>
            </a:r>
          </a:p>
          <a:p>
            <a:r>
              <a:rPr lang="en-US" dirty="0" smtClean="0"/>
              <a:t>Requires configurable cache</a:t>
            </a:r>
          </a:p>
        </p:txBody>
      </p:sp>
      <p:grpSp>
        <p:nvGrpSpPr>
          <p:cNvPr id="273" name="Group 272"/>
          <p:cNvGrpSpPr/>
          <p:nvPr/>
        </p:nvGrpSpPr>
        <p:grpSpPr>
          <a:xfrm>
            <a:off x="139700" y="2265155"/>
            <a:ext cx="9004300" cy="4026931"/>
            <a:chOff x="139700" y="2279005"/>
            <a:chExt cx="9004300" cy="4026931"/>
          </a:xfrm>
        </p:grpSpPr>
        <p:grpSp>
          <p:nvGrpSpPr>
            <p:cNvPr id="274" name="Group 273"/>
            <p:cNvGrpSpPr>
              <a:grpSpLocks/>
            </p:cNvGrpSpPr>
            <p:nvPr/>
          </p:nvGrpSpPr>
          <p:grpSpPr bwMode="auto">
            <a:xfrm>
              <a:off x="139700" y="2759312"/>
              <a:ext cx="3822700" cy="3133725"/>
              <a:chOff x="88" y="2267"/>
              <a:chExt cx="2408" cy="1974"/>
            </a:xfrm>
          </p:grpSpPr>
          <p:grpSp>
            <p:nvGrpSpPr>
              <p:cNvPr id="319" name="Group 6"/>
              <p:cNvGrpSpPr>
                <a:grpSpLocks/>
              </p:cNvGrpSpPr>
              <p:nvPr/>
            </p:nvGrpSpPr>
            <p:grpSpPr bwMode="auto">
              <a:xfrm>
                <a:off x="88" y="2803"/>
                <a:ext cx="1048" cy="1014"/>
                <a:chOff x="88" y="2803"/>
                <a:chExt cx="1048" cy="1014"/>
              </a:xfrm>
            </p:grpSpPr>
            <p:grpSp>
              <p:nvGrpSpPr>
                <p:cNvPr id="348" name="Group 7"/>
                <p:cNvGrpSpPr>
                  <a:grpSpLocks/>
                </p:cNvGrpSpPr>
                <p:nvPr/>
              </p:nvGrpSpPr>
              <p:grpSpPr bwMode="auto">
                <a:xfrm>
                  <a:off x="149" y="2852"/>
                  <a:ext cx="212" cy="483"/>
                  <a:chOff x="641" y="1548"/>
                  <a:chExt cx="212" cy="483"/>
                </a:xfrm>
              </p:grpSpPr>
              <p:sp>
                <p:nvSpPr>
                  <p:cNvPr id="360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669" y="1548"/>
                    <a:ext cx="167" cy="48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1" name="Text Box 9"/>
                  <p:cNvSpPr txBox="1">
                    <a:spLocks noChangeArrowheads="1"/>
                  </p:cNvSpPr>
                  <p:nvPr/>
                </p:nvSpPr>
                <p:spPr bwMode="auto">
                  <a:xfrm rot="-5400000">
                    <a:off x="578" y="1682"/>
                    <a:ext cx="337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l" eaLnBrk="1" hangingPunct="1"/>
                    <a:r>
                      <a:rPr lang="en-US" sz="1600">
                        <a:latin typeface="Tahoma" pitchFamily="16" charset="0"/>
                      </a:rPr>
                      <a:t>2KB</a:t>
                    </a:r>
                  </a:p>
                </p:txBody>
              </p:sp>
            </p:grpSp>
            <p:grpSp>
              <p:nvGrpSpPr>
                <p:cNvPr id="349" name="Group 10"/>
                <p:cNvGrpSpPr>
                  <a:grpSpLocks/>
                </p:cNvGrpSpPr>
                <p:nvPr/>
              </p:nvGrpSpPr>
              <p:grpSpPr bwMode="auto">
                <a:xfrm>
                  <a:off x="382" y="2855"/>
                  <a:ext cx="212" cy="483"/>
                  <a:chOff x="806" y="1551"/>
                  <a:chExt cx="212" cy="483"/>
                </a:xfrm>
              </p:grpSpPr>
              <p:sp>
                <p:nvSpPr>
                  <p:cNvPr id="358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834" y="1551"/>
                    <a:ext cx="167" cy="48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9" name="Text Box 12"/>
                  <p:cNvSpPr txBox="1">
                    <a:spLocks noChangeArrowheads="1"/>
                  </p:cNvSpPr>
                  <p:nvPr/>
                </p:nvSpPr>
                <p:spPr bwMode="auto">
                  <a:xfrm rot="-5400000">
                    <a:off x="743" y="1685"/>
                    <a:ext cx="337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l" eaLnBrk="1" hangingPunct="1"/>
                    <a:r>
                      <a:rPr lang="en-US" sz="1600">
                        <a:latin typeface="Tahoma" pitchFamily="16" charset="0"/>
                      </a:rPr>
                      <a:t>2KB</a:t>
                    </a:r>
                  </a:p>
                </p:txBody>
              </p:sp>
            </p:grpSp>
            <p:grpSp>
              <p:nvGrpSpPr>
                <p:cNvPr id="350" name="Group 13"/>
                <p:cNvGrpSpPr>
                  <a:grpSpLocks/>
                </p:cNvGrpSpPr>
                <p:nvPr/>
              </p:nvGrpSpPr>
              <p:grpSpPr bwMode="auto">
                <a:xfrm>
                  <a:off x="609" y="2849"/>
                  <a:ext cx="212" cy="483"/>
                  <a:chOff x="1214" y="1514"/>
                  <a:chExt cx="212" cy="483"/>
                </a:xfrm>
              </p:grpSpPr>
              <p:sp>
                <p:nvSpPr>
                  <p:cNvPr id="356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1242" y="1514"/>
                    <a:ext cx="167" cy="48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7" name="Text Box 15"/>
                  <p:cNvSpPr txBox="1">
                    <a:spLocks noChangeArrowheads="1"/>
                  </p:cNvSpPr>
                  <p:nvPr/>
                </p:nvSpPr>
                <p:spPr bwMode="auto">
                  <a:xfrm rot="-5400000">
                    <a:off x="1151" y="1648"/>
                    <a:ext cx="337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l" eaLnBrk="1" hangingPunct="1"/>
                    <a:r>
                      <a:rPr lang="en-US" sz="1600" dirty="0">
                        <a:latin typeface="Tahoma" pitchFamily="16" charset="0"/>
                      </a:rPr>
                      <a:t>2KB</a:t>
                    </a:r>
                  </a:p>
                </p:txBody>
              </p:sp>
            </p:grpSp>
            <p:grpSp>
              <p:nvGrpSpPr>
                <p:cNvPr id="351" name="Group 16"/>
                <p:cNvGrpSpPr>
                  <a:grpSpLocks/>
                </p:cNvGrpSpPr>
                <p:nvPr/>
              </p:nvGrpSpPr>
              <p:grpSpPr bwMode="auto">
                <a:xfrm>
                  <a:off x="843" y="2849"/>
                  <a:ext cx="212" cy="483"/>
                  <a:chOff x="1895" y="1570"/>
                  <a:chExt cx="212" cy="483"/>
                </a:xfrm>
              </p:grpSpPr>
              <p:sp>
                <p:nvSpPr>
                  <p:cNvPr id="354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1923" y="1570"/>
                    <a:ext cx="167" cy="48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5" name="Text Box 18"/>
                  <p:cNvSpPr txBox="1">
                    <a:spLocks noChangeArrowheads="1"/>
                  </p:cNvSpPr>
                  <p:nvPr/>
                </p:nvSpPr>
                <p:spPr bwMode="auto">
                  <a:xfrm rot="-5400000">
                    <a:off x="1832" y="1704"/>
                    <a:ext cx="337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l" eaLnBrk="1" hangingPunct="1"/>
                    <a:r>
                      <a:rPr lang="en-US" sz="1600">
                        <a:latin typeface="Tahoma" pitchFamily="16" charset="0"/>
                      </a:rPr>
                      <a:t>2KB</a:t>
                    </a:r>
                  </a:p>
                </p:txBody>
              </p:sp>
            </p:grpSp>
            <p:sp>
              <p:nvSpPr>
                <p:cNvPr id="352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88" y="3451"/>
                  <a:ext cx="1048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1" hangingPunct="1"/>
                  <a:r>
                    <a:rPr lang="en-US" sz="1600">
                      <a:latin typeface="Tahoma" pitchFamily="16" charset="0"/>
                    </a:rPr>
                    <a:t>8 KB, 4-way base cache</a:t>
                  </a:r>
                </a:p>
              </p:txBody>
            </p:sp>
            <p:sp>
              <p:nvSpPr>
                <p:cNvPr id="353" name="Rectangle 20"/>
                <p:cNvSpPr>
                  <a:spLocks noChangeArrowheads="1"/>
                </p:cNvSpPr>
                <p:nvPr/>
              </p:nvSpPr>
              <p:spPr bwMode="auto">
                <a:xfrm>
                  <a:off x="115" y="2803"/>
                  <a:ext cx="985" cy="58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20" name="Rectangle 21"/>
              <p:cNvSpPr>
                <a:spLocks noChangeArrowheads="1"/>
              </p:cNvSpPr>
              <p:nvPr/>
            </p:nvSpPr>
            <p:spPr bwMode="auto">
              <a:xfrm>
                <a:off x="1542" y="2393"/>
                <a:ext cx="167" cy="483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1" name="Text Box 22"/>
              <p:cNvSpPr txBox="1">
                <a:spLocks noChangeArrowheads="1"/>
              </p:cNvSpPr>
              <p:nvPr/>
            </p:nvSpPr>
            <p:spPr bwMode="auto">
              <a:xfrm rot="-5400000">
                <a:off x="1451" y="2527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22" name="Rectangle 23"/>
              <p:cNvSpPr>
                <a:spLocks noChangeArrowheads="1"/>
              </p:cNvSpPr>
              <p:nvPr/>
            </p:nvSpPr>
            <p:spPr bwMode="auto">
              <a:xfrm>
                <a:off x="1775" y="2396"/>
                <a:ext cx="167" cy="483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3" name="Text Box 24"/>
              <p:cNvSpPr txBox="1">
                <a:spLocks noChangeArrowheads="1"/>
              </p:cNvSpPr>
              <p:nvPr/>
            </p:nvSpPr>
            <p:spPr bwMode="auto">
              <a:xfrm rot="-5400000">
                <a:off x="1684" y="2530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24" name="Rectangle 25"/>
              <p:cNvSpPr>
                <a:spLocks noChangeArrowheads="1"/>
              </p:cNvSpPr>
              <p:nvPr/>
            </p:nvSpPr>
            <p:spPr bwMode="auto">
              <a:xfrm>
                <a:off x="2002" y="2390"/>
                <a:ext cx="167" cy="483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5" name="Text Box 26"/>
              <p:cNvSpPr txBox="1">
                <a:spLocks noChangeArrowheads="1"/>
              </p:cNvSpPr>
              <p:nvPr/>
            </p:nvSpPr>
            <p:spPr bwMode="auto">
              <a:xfrm rot="-5400000">
                <a:off x="1911" y="2524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26" name="Rectangle 27"/>
              <p:cNvSpPr>
                <a:spLocks noChangeArrowheads="1"/>
              </p:cNvSpPr>
              <p:nvPr/>
            </p:nvSpPr>
            <p:spPr bwMode="auto">
              <a:xfrm>
                <a:off x="2236" y="2390"/>
                <a:ext cx="167" cy="483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" name="Text Box 28"/>
              <p:cNvSpPr txBox="1">
                <a:spLocks noChangeArrowheads="1"/>
              </p:cNvSpPr>
              <p:nvPr/>
            </p:nvSpPr>
            <p:spPr bwMode="auto">
              <a:xfrm rot="-5400000">
                <a:off x="2145" y="2524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28" name="Rectangle 29"/>
              <p:cNvSpPr>
                <a:spLocks noChangeArrowheads="1"/>
              </p:cNvSpPr>
              <p:nvPr/>
            </p:nvSpPr>
            <p:spPr bwMode="auto">
              <a:xfrm>
                <a:off x="1480" y="2344"/>
                <a:ext cx="985" cy="5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" name="Text Box 30"/>
              <p:cNvSpPr txBox="1">
                <a:spLocks noChangeArrowheads="1"/>
              </p:cNvSpPr>
              <p:nvPr/>
            </p:nvSpPr>
            <p:spPr bwMode="auto">
              <a:xfrm>
                <a:off x="1440" y="2964"/>
                <a:ext cx="104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600">
                    <a:latin typeface="Tahoma" pitchFamily="16" charset="0"/>
                  </a:rPr>
                  <a:t>8 KB, 2-way</a:t>
                </a:r>
              </a:p>
            </p:txBody>
          </p:sp>
          <p:sp>
            <p:nvSpPr>
              <p:cNvPr id="330" name="Rectangle 31"/>
              <p:cNvSpPr>
                <a:spLocks noChangeArrowheads="1"/>
              </p:cNvSpPr>
              <p:nvPr/>
            </p:nvSpPr>
            <p:spPr bwMode="auto">
              <a:xfrm>
                <a:off x="1550" y="3304"/>
                <a:ext cx="167" cy="483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1" name="Text Box 32"/>
              <p:cNvSpPr txBox="1">
                <a:spLocks noChangeArrowheads="1"/>
              </p:cNvSpPr>
              <p:nvPr/>
            </p:nvSpPr>
            <p:spPr bwMode="auto">
              <a:xfrm rot="-5400000">
                <a:off x="1459" y="3438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 dirty="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32" name="Rectangle 33"/>
              <p:cNvSpPr>
                <a:spLocks noChangeArrowheads="1"/>
              </p:cNvSpPr>
              <p:nvPr/>
            </p:nvSpPr>
            <p:spPr bwMode="auto">
              <a:xfrm>
                <a:off x="1783" y="3307"/>
                <a:ext cx="167" cy="483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3" name="Text Box 34"/>
              <p:cNvSpPr txBox="1">
                <a:spLocks noChangeArrowheads="1"/>
              </p:cNvSpPr>
              <p:nvPr/>
            </p:nvSpPr>
            <p:spPr bwMode="auto">
              <a:xfrm rot="-5400000">
                <a:off x="1692" y="3441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34" name="Rectangle 35"/>
              <p:cNvSpPr>
                <a:spLocks noChangeArrowheads="1"/>
              </p:cNvSpPr>
              <p:nvPr/>
            </p:nvSpPr>
            <p:spPr bwMode="auto">
              <a:xfrm>
                <a:off x="2010" y="3301"/>
                <a:ext cx="167" cy="483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5" name="Text Box 36"/>
              <p:cNvSpPr txBox="1">
                <a:spLocks noChangeArrowheads="1"/>
              </p:cNvSpPr>
              <p:nvPr/>
            </p:nvSpPr>
            <p:spPr bwMode="auto">
              <a:xfrm rot="-5400000">
                <a:off x="1919" y="3435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36" name="Rectangle 37"/>
              <p:cNvSpPr>
                <a:spLocks noChangeArrowheads="1"/>
              </p:cNvSpPr>
              <p:nvPr/>
            </p:nvSpPr>
            <p:spPr bwMode="auto">
              <a:xfrm>
                <a:off x="2244" y="3301"/>
                <a:ext cx="167" cy="483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7" name="Text Box 38"/>
              <p:cNvSpPr txBox="1">
                <a:spLocks noChangeArrowheads="1"/>
              </p:cNvSpPr>
              <p:nvPr/>
            </p:nvSpPr>
            <p:spPr bwMode="auto">
              <a:xfrm rot="-5400000">
                <a:off x="2153" y="3435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38" name="Rectangle 39"/>
              <p:cNvSpPr>
                <a:spLocks noChangeArrowheads="1"/>
              </p:cNvSpPr>
              <p:nvPr/>
            </p:nvSpPr>
            <p:spPr bwMode="auto">
              <a:xfrm>
                <a:off x="1488" y="3255"/>
                <a:ext cx="985" cy="5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9" name="Text Box 40"/>
              <p:cNvSpPr txBox="1">
                <a:spLocks noChangeArrowheads="1"/>
              </p:cNvSpPr>
              <p:nvPr/>
            </p:nvSpPr>
            <p:spPr bwMode="auto">
              <a:xfrm>
                <a:off x="1448" y="3875"/>
                <a:ext cx="1048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600">
                    <a:latin typeface="Tahoma" pitchFamily="16" charset="0"/>
                  </a:rPr>
                  <a:t>8 KB, direct-mapped</a:t>
                </a:r>
              </a:p>
            </p:txBody>
          </p:sp>
          <p:sp>
            <p:nvSpPr>
              <p:cNvPr id="340" name="Line 41"/>
              <p:cNvSpPr>
                <a:spLocks noChangeShapeType="1"/>
              </p:cNvSpPr>
              <p:nvPr/>
            </p:nvSpPr>
            <p:spPr bwMode="auto">
              <a:xfrm flipV="1">
                <a:off x="1169" y="2673"/>
                <a:ext cx="223" cy="22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41" name="Line 42"/>
              <p:cNvSpPr>
                <a:spLocks noChangeShapeType="1"/>
              </p:cNvSpPr>
              <p:nvPr/>
            </p:nvSpPr>
            <p:spPr bwMode="auto">
              <a:xfrm>
                <a:off x="1187" y="3261"/>
                <a:ext cx="229" cy="1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42" name="Text Box 43"/>
              <p:cNvSpPr txBox="1">
                <a:spLocks noChangeArrowheads="1"/>
              </p:cNvSpPr>
              <p:nvPr/>
            </p:nvSpPr>
            <p:spPr bwMode="auto">
              <a:xfrm>
                <a:off x="107" y="2356"/>
                <a:ext cx="134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 b="1" dirty="0">
                    <a:solidFill>
                      <a:schemeClr val="hlink"/>
                    </a:solidFill>
                    <a:latin typeface="Tahoma" pitchFamily="16" charset="0"/>
                  </a:rPr>
                  <a:t>Way concatenation</a:t>
                </a:r>
              </a:p>
            </p:txBody>
          </p:sp>
          <p:sp>
            <p:nvSpPr>
              <p:cNvPr id="343" name="Freeform 44"/>
              <p:cNvSpPr>
                <a:spLocks/>
              </p:cNvSpPr>
              <p:nvPr/>
            </p:nvSpPr>
            <p:spPr bwMode="auto">
              <a:xfrm>
                <a:off x="1602" y="2877"/>
                <a:ext cx="242" cy="1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9" y="118"/>
                  </a:cxn>
                  <a:cxn ang="0">
                    <a:pos x="242" y="0"/>
                  </a:cxn>
                </a:cxnLst>
                <a:rect l="0" t="0" r="r" b="b"/>
                <a:pathLst>
                  <a:path w="242" h="118">
                    <a:moveTo>
                      <a:pt x="0" y="0"/>
                    </a:moveTo>
                    <a:cubicBezTo>
                      <a:pt x="54" y="59"/>
                      <a:pt x="109" y="118"/>
                      <a:pt x="149" y="118"/>
                    </a:cubicBezTo>
                    <a:cubicBezTo>
                      <a:pt x="189" y="118"/>
                      <a:pt x="215" y="59"/>
                      <a:pt x="242" y="0"/>
                    </a:cubicBezTo>
                  </a:path>
                </a:pathLst>
              </a:custGeom>
              <a:noFill/>
              <a:ln w="28575" cap="flat" cmpd="sng">
                <a:solidFill>
                  <a:srgbClr val="33CCFF"/>
                </a:solidFill>
                <a:prstDash val="solid"/>
                <a:miter lim="800000"/>
                <a:headEnd type="none" w="med" len="med"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44" name="Freeform 45"/>
              <p:cNvSpPr>
                <a:spLocks/>
              </p:cNvSpPr>
              <p:nvPr/>
            </p:nvSpPr>
            <p:spPr bwMode="auto">
              <a:xfrm rot="10800000" flipH="1">
                <a:off x="2076" y="2267"/>
                <a:ext cx="242" cy="1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9" y="118"/>
                  </a:cxn>
                  <a:cxn ang="0">
                    <a:pos x="242" y="0"/>
                  </a:cxn>
                </a:cxnLst>
                <a:rect l="0" t="0" r="r" b="b"/>
                <a:pathLst>
                  <a:path w="242" h="118">
                    <a:moveTo>
                      <a:pt x="0" y="0"/>
                    </a:moveTo>
                    <a:cubicBezTo>
                      <a:pt x="54" y="59"/>
                      <a:pt x="109" y="118"/>
                      <a:pt x="149" y="118"/>
                    </a:cubicBezTo>
                    <a:cubicBezTo>
                      <a:pt x="189" y="118"/>
                      <a:pt x="215" y="59"/>
                      <a:pt x="242" y="0"/>
                    </a:cubicBezTo>
                  </a:path>
                </a:pathLst>
              </a:custGeom>
              <a:noFill/>
              <a:ln w="28575" cap="flat" cmpd="sng">
                <a:solidFill>
                  <a:srgbClr val="FF9999"/>
                </a:solidFill>
                <a:prstDash val="solid"/>
                <a:miter lim="800000"/>
                <a:headEnd type="none" w="med" len="med"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45" name="Freeform 46"/>
              <p:cNvSpPr>
                <a:spLocks/>
              </p:cNvSpPr>
              <p:nvPr/>
            </p:nvSpPr>
            <p:spPr bwMode="auto">
              <a:xfrm rot="10800000" flipH="1">
                <a:off x="1614" y="3178"/>
                <a:ext cx="242" cy="1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9" y="118"/>
                  </a:cxn>
                  <a:cxn ang="0">
                    <a:pos x="242" y="0"/>
                  </a:cxn>
                </a:cxnLst>
                <a:rect l="0" t="0" r="r" b="b"/>
                <a:pathLst>
                  <a:path w="242" h="118">
                    <a:moveTo>
                      <a:pt x="0" y="0"/>
                    </a:moveTo>
                    <a:cubicBezTo>
                      <a:pt x="54" y="59"/>
                      <a:pt x="109" y="118"/>
                      <a:pt x="149" y="118"/>
                    </a:cubicBezTo>
                    <a:cubicBezTo>
                      <a:pt x="189" y="118"/>
                      <a:pt x="215" y="59"/>
                      <a:pt x="242" y="0"/>
                    </a:cubicBezTo>
                  </a:path>
                </a:pathLst>
              </a:custGeom>
              <a:noFill/>
              <a:ln w="28575" cap="flat" cmpd="sng">
                <a:solidFill>
                  <a:srgbClr val="FF9999"/>
                </a:solidFill>
                <a:prstDash val="solid"/>
                <a:miter lim="800000"/>
                <a:headEnd type="none" w="med" len="med"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46" name="Freeform 47"/>
              <p:cNvSpPr>
                <a:spLocks/>
              </p:cNvSpPr>
              <p:nvPr/>
            </p:nvSpPr>
            <p:spPr bwMode="auto">
              <a:xfrm rot="10800000" flipH="1">
                <a:off x="2106" y="3181"/>
                <a:ext cx="242" cy="1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9" y="118"/>
                  </a:cxn>
                  <a:cxn ang="0">
                    <a:pos x="242" y="0"/>
                  </a:cxn>
                </a:cxnLst>
                <a:rect l="0" t="0" r="r" b="b"/>
                <a:pathLst>
                  <a:path w="242" h="118">
                    <a:moveTo>
                      <a:pt x="0" y="0"/>
                    </a:moveTo>
                    <a:cubicBezTo>
                      <a:pt x="54" y="59"/>
                      <a:pt x="109" y="118"/>
                      <a:pt x="149" y="118"/>
                    </a:cubicBezTo>
                    <a:cubicBezTo>
                      <a:pt x="189" y="118"/>
                      <a:pt x="215" y="59"/>
                      <a:pt x="242" y="0"/>
                    </a:cubicBezTo>
                  </a:path>
                </a:pathLst>
              </a:custGeom>
              <a:noFill/>
              <a:ln w="28575" cap="flat" cmpd="sng">
                <a:solidFill>
                  <a:srgbClr val="FF9999"/>
                </a:solidFill>
                <a:prstDash val="solid"/>
                <a:miter lim="800000"/>
                <a:headEnd type="none" w="med" len="med"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47" name="Freeform 48"/>
              <p:cNvSpPr>
                <a:spLocks/>
              </p:cNvSpPr>
              <p:nvPr/>
            </p:nvSpPr>
            <p:spPr bwMode="auto">
              <a:xfrm rot="-10800000" flipH="1" flipV="1">
                <a:off x="1854" y="3786"/>
                <a:ext cx="242" cy="1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9" y="118"/>
                  </a:cxn>
                  <a:cxn ang="0">
                    <a:pos x="242" y="0"/>
                  </a:cxn>
                </a:cxnLst>
                <a:rect l="0" t="0" r="r" b="b"/>
                <a:pathLst>
                  <a:path w="242" h="118">
                    <a:moveTo>
                      <a:pt x="0" y="0"/>
                    </a:moveTo>
                    <a:cubicBezTo>
                      <a:pt x="54" y="59"/>
                      <a:pt x="109" y="118"/>
                      <a:pt x="149" y="118"/>
                    </a:cubicBezTo>
                    <a:cubicBezTo>
                      <a:pt x="189" y="118"/>
                      <a:pt x="215" y="59"/>
                      <a:pt x="242" y="0"/>
                    </a:cubicBezTo>
                  </a:path>
                </a:pathLst>
              </a:custGeom>
              <a:noFill/>
              <a:ln w="28575" cap="flat" cmpd="sng">
                <a:solidFill>
                  <a:srgbClr val="FF9999"/>
                </a:solidFill>
                <a:prstDash val="solid"/>
                <a:miter lim="800000"/>
                <a:headEnd type="none" w="med" len="med"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75" name="Group 49"/>
            <p:cNvGrpSpPr>
              <a:grpSpLocks/>
            </p:cNvGrpSpPr>
            <p:nvPr/>
          </p:nvGrpSpPr>
          <p:grpSpPr bwMode="auto">
            <a:xfrm>
              <a:off x="4483100" y="2683112"/>
              <a:ext cx="1712913" cy="3248025"/>
              <a:chOff x="2824" y="2219"/>
              <a:chExt cx="1079" cy="2046"/>
            </a:xfrm>
          </p:grpSpPr>
          <p:sp>
            <p:nvSpPr>
              <p:cNvPr id="298" name="Rectangle 50"/>
              <p:cNvSpPr>
                <a:spLocks noChangeArrowheads="1"/>
              </p:cNvSpPr>
              <p:nvPr/>
            </p:nvSpPr>
            <p:spPr bwMode="auto">
              <a:xfrm>
                <a:off x="2949" y="2555"/>
                <a:ext cx="167" cy="483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9" name="Text Box 51"/>
              <p:cNvSpPr txBox="1">
                <a:spLocks noChangeArrowheads="1"/>
              </p:cNvSpPr>
              <p:nvPr/>
            </p:nvSpPr>
            <p:spPr bwMode="auto">
              <a:xfrm rot="-5400000">
                <a:off x="2858" y="2689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00" name="Rectangle 52"/>
              <p:cNvSpPr>
                <a:spLocks noChangeArrowheads="1"/>
              </p:cNvSpPr>
              <p:nvPr/>
            </p:nvSpPr>
            <p:spPr bwMode="auto">
              <a:xfrm>
                <a:off x="3182" y="2558"/>
                <a:ext cx="167" cy="483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" name="Text Box 53"/>
              <p:cNvSpPr txBox="1">
                <a:spLocks noChangeArrowheads="1"/>
              </p:cNvSpPr>
              <p:nvPr/>
            </p:nvSpPr>
            <p:spPr bwMode="auto">
              <a:xfrm rot="-5400000">
                <a:off x="3091" y="2692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02" name="Rectangle 54"/>
              <p:cNvSpPr>
                <a:spLocks noChangeArrowheads="1"/>
              </p:cNvSpPr>
              <p:nvPr/>
            </p:nvSpPr>
            <p:spPr bwMode="auto">
              <a:xfrm>
                <a:off x="3409" y="2552"/>
                <a:ext cx="167" cy="48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3" name="Text Box 55"/>
              <p:cNvSpPr txBox="1">
                <a:spLocks noChangeArrowheads="1"/>
              </p:cNvSpPr>
              <p:nvPr/>
            </p:nvSpPr>
            <p:spPr bwMode="auto">
              <a:xfrm rot="-5400000">
                <a:off x="3318" y="2686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04" name="Rectangle 56"/>
              <p:cNvSpPr>
                <a:spLocks noChangeArrowheads="1"/>
              </p:cNvSpPr>
              <p:nvPr/>
            </p:nvSpPr>
            <p:spPr bwMode="auto">
              <a:xfrm>
                <a:off x="3643" y="2552"/>
                <a:ext cx="167" cy="48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5" name="Text Box 57"/>
              <p:cNvSpPr txBox="1">
                <a:spLocks noChangeArrowheads="1"/>
              </p:cNvSpPr>
              <p:nvPr/>
            </p:nvSpPr>
            <p:spPr bwMode="auto">
              <a:xfrm rot="-5400000">
                <a:off x="3552" y="2686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06" name="Rectangle 58"/>
              <p:cNvSpPr>
                <a:spLocks noChangeArrowheads="1"/>
              </p:cNvSpPr>
              <p:nvPr/>
            </p:nvSpPr>
            <p:spPr bwMode="auto">
              <a:xfrm>
                <a:off x="2887" y="2506"/>
                <a:ext cx="985" cy="5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" name="Text Box 59"/>
              <p:cNvSpPr txBox="1">
                <a:spLocks noChangeArrowheads="1"/>
              </p:cNvSpPr>
              <p:nvPr/>
            </p:nvSpPr>
            <p:spPr bwMode="auto">
              <a:xfrm>
                <a:off x="2852" y="3057"/>
                <a:ext cx="104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600" dirty="0">
                    <a:latin typeface="Tahoma" pitchFamily="16" charset="0"/>
                  </a:rPr>
                  <a:t>4 KB, 2-way</a:t>
                </a:r>
              </a:p>
            </p:txBody>
          </p:sp>
          <p:sp>
            <p:nvSpPr>
              <p:cNvPr id="308" name="Rectangle 60"/>
              <p:cNvSpPr>
                <a:spLocks noChangeArrowheads="1"/>
              </p:cNvSpPr>
              <p:nvPr/>
            </p:nvSpPr>
            <p:spPr bwMode="auto">
              <a:xfrm>
                <a:off x="2957" y="3392"/>
                <a:ext cx="167" cy="483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" name="Text Box 61"/>
              <p:cNvSpPr txBox="1">
                <a:spLocks noChangeArrowheads="1"/>
              </p:cNvSpPr>
              <p:nvPr/>
            </p:nvSpPr>
            <p:spPr bwMode="auto">
              <a:xfrm rot="-5400000">
                <a:off x="2866" y="3526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10" name="Rectangle 62"/>
              <p:cNvSpPr>
                <a:spLocks noChangeArrowheads="1"/>
              </p:cNvSpPr>
              <p:nvPr/>
            </p:nvSpPr>
            <p:spPr bwMode="auto">
              <a:xfrm>
                <a:off x="3190" y="3395"/>
                <a:ext cx="167" cy="48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" name="Text Box 63"/>
              <p:cNvSpPr txBox="1">
                <a:spLocks noChangeArrowheads="1"/>
              </p:cNvSpPr>
              <p:nvPr/>
            </p:nvSpPr>
            <p:spPr bwMode="auto">
              <a:xfrm rot="-5400000">
                <a:off x="3099" y="3529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12" name="Rectangle 64"/>
              <p:cNvSpPr>
                <a:spLocks noChangeArrowheads="1"/>
              </p:cNvSpPr>
              <p:nvPr/>
            </p:nvSpPr>
            <p:spPr bwMode="auto">
              <a:xfrm>
                <a:off x="3417" y="3389"/>
                <a:ext cx="167" cy="48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" name="Text Box 65"/>
              <p:cNvSpPr txBox="1">
                <a:spLocks noChangeArrowheads="1"/>
              </p:cNvSpPr>
              <p:nvPr/>
            </p:nvSpPr>
            <p:spPr bwMode="auto">
              <a:xfrm rot="-5400000">
                <a:off x="3326" y="3523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14" name="Rectangle 66"/>
              <p:cNvSpPr>
                <a:spLocks noChangeArrowheads="1"/>
              </p:cNvSpPr>
              <p:nvPr/>
            </p:nvSpPr>
            <p:spPr bwMode="auto">
              <a:xfrm>
                <a:off x="3651" y="3389"/>
                <a:ext cx="167" cy="48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5" name="Text Box 67"/>
              <p:cNvSpPr txBox="1">
                <a:spLocks noChangeArrowheads="1"/>
              </p:cNvSpPr>
              <p:nvPr/>
            </p:nvSpPr>
            <p:spPr bwMode="auto">
              <a:xfrm rot="-5400000">
                <a:off x="3560" y="3523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16" name="Rectangle 68"/>
              <p:cNvSpPr>
                <a:spLocks noChangeArrowheads="1"/>
              </p:cNvSpPr>
              <p:nvPr/>
            </p:nvSpPr>
            <p:spPr bwMode="auto">
              <a:xfrm>
                <a:off x="2895" y="3343"/>
                <a:ext cx="985" cy="5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" name="Text Box 69"/>
              <p:cNvSpPr txBox="1">
                <a:spLocks noChangeArrowheads="1"/>
              </p:cNvSpPr>
              <p:nvPr/>
            </p:nvSpPr>
            <p:spPr bwMode="auto">
              <a:xfrm>
                <a:off x="2855" y="3899"/>
                <a:ext cx="1048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600">
                    <a:latin typeface="Tahoma" pitchFamily="16" charset="0"/>
                  </a:rPr>
                  <a:t>2 KB, direct-mapped</a:t>
                </a:r>
              </a:p>
            </p:txBody>
          </p:sp>
          <p:sp>
            <p:nvSpPr>
              <p:cNvPr id="318" name="Text Box 70"/>
              <p:cNvSpPr txBox="1">
                <a:spLocks noChangeArrowheads="1"/>
              </p:cNvSpPr>
              <p:nvPr/>
            </p:nvSpPr>
            <p:spPr bwMode="auto">
              <a:xfrm>
                <a:off x="2824" y="2219"/>
                <a:ext cx="107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 b="1">
                    <a:solidFill>
                      <a:schemeClr val="hlink"/>
                    </a:solidFill>
                    <a:latin typeface="Tahoma" pitchFamily="16" charset="0"/>
                  </a:rPr>
                  <a:t>Way shutdown</a:t>
                </a:r>
              </a:p>
            </p:txBody>
          </p:sp>
        </p:grpSp>
        <p:sp>
          <p:nvSpPr>
            <p:cNvPr id="276" name="Line 71"/>
            <p:cNvSpPr>
              <a:spLocks noChangeShapeType="1"/>
            </p:cNvSpPr>
            <p:nvPr/>
          </p:nvSpPr>
          <p:spPr bwMode="auto">
            <a:xfrm flipH="1">
              <a:off x="4194629" y="2711687"/>
              <a:ext cx="2721" cy="35439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7" name="Line 72"/>
            <p:cNvSpPr>
              <a:spLocks noChangeShapeType="1"/>
            </p:cNvSpPr>
            <p:nvPr/>
          </p:nvSpPr>
          <p:spPr bwMode="auto">
            <a:xfrm>
              <a:off x="6442075" y="2725974"/>
              <a:ext cx="2268" cy="34861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278" name="Group 73"/>
            <p:cNvGrpSpPr>
              <a:grpSpLocks/>
            </p:cNvGrpSpPr>
            <p:nvPr/>
          </p:nvGrpSpPr>
          <p:grpSpPr bwMode="auto">
            <a:xfrm>
              <a:off x="6575425" y="3102212"/>
              <a:ext cx="2568575" cy="2054225"/>
              <a:chOff x="4142" y="2601"/>
              <a:chExt cx="1618" cy="1294"/>
            </a:xfrm>
          </p:grpSpPr>
          <p:sp>
            <p:nvSpPr>
              <p:cNvPr id="283" name="Rectangle 74"/>
              <p:cNvSpPr>
                <a:spLocks noChangeArrowheads="1"/>
              </p:cNvSpPr>
              <p:nvPr/>
            </p:nvSpPr>
            <p:spPr bwMode="auto">
              <a:xfrm>
                <a:off x="4446" y="2880"/>
                <a:ext cx="167" cy="48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4" name="Rectangle 75"/>
              <p:cNvSpPr>
                <a:spLocks noChangeArrowheads="1"/>
              </p:cNvSpPr>
              <p:nvPr/>
            </p:nvSpPr>
            <p:spPr bwMode="auto">
              <a:xfrm>
                <a:off x="4679" y="2883"/>
                <a:ext cx="167" cy="48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5" name="Rectangle 76"/>
              <p:cNvSpPr>
                <a:spLocks noChangeArrowheads="1"/>
              </p:cNvSpPr>
              <p:nvPr/>
            </p:nvSpPr>
            <p:spPr bwMode="auto">
              <a:xfrm>
                <a:off x="4906" y="2877"/>
                <a:ext cx="167" cy="48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" name="Rectangle 77"/>
              <p:cNvSpPr>
                <a:spLocks noChangeArrowheads="1"/>
              </p:cNvSpPr>
              <p:nvPr/>
            </p:nvSpPr>
            <p:spPr bwMode="auto">
              <a:xfrm>
                <a:off x="5140" y="2877"/>
                <a:ext cx="167" cy="48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" name="Rectangle 78"/>
              <p:cNvSpPr>
                <a:spLocks noChangeArrowheads="1"/>
              </p:cNvSpPr>
              <p:nvPr/>
            </p:nvSpPr>
            <p:spPr bwMode="auto">
              <a:xfrm>
                <a:off x="4384" y="2831"/>
                <a:ext cx="985" cy="5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" name="Line 79"/>
              <p:cNvSpPr>
                <a:spLocks noChangeShapeType="1"/>
              </p:cNvSpPr>
              <p:nvPr/>
            </p:nvSpPr>
            <p:spPr bwMode="auto">
              <a:xfrm>
                <a:off x="4441" y="2953"/>
                <a:ext cx="16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9" name="Line 80"/>
              <p:cNvSpPr>
                <a:spLocks noChangeShapeType="1"/>
              </p:cNvSpPr>
              <p:nvPr/>
            </p:nvSpPr>
            <p:spPr bwMode="auto">
              <a:xfrm>
                <a:off x="4453" y="3031"/>
                <a:ext cx="16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90" name="Line 81"/>
              <p:cNvSpPr>
                <a:spLocks noChangeShapeType="1"/>
              </p:cNvSpPr>
              <p:nvPr/>
            </p:nvSpPr>
            <p:spPr bwMode="auto">
              <a:xfrm>
                <a:off x="4453" y="3115"/>
                <a:ext cx="16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91" name="Line 82"/>
              <p:cNvSpPr>
                <a:spLocks noChangeShapeType="1"/>
              </p:cNvSpPr>
              <p:nvPr/>
            </p:nvSpPr>
            <p:spPr bwMode="auto">
              <a:xfrm>
                <a:off x="4447" y="3199"/>
                <a:ext cx="16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92" name="Line 83"/>
              <p:cNvSpPr>
                <a:spLocks noChangeShapeType="1"/>
              </p:cNvSpPr>
              <p:nvPr/>
            </p:nvSpPr>
            <p:spPr bwMode="auto">
              <a:xfrm>
                <a:off x="4453" y="3283"/>
                <a:ext cx="16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93" name="Text Box 84"/>
              <p:cNvSpPr txBox="1">
                <a:spLocks noChangeArrowheads="1"/>
              </p:cNvSpPr>
              <p:nvPr/>
            </p:nvSpPr>
            <p:spPr bwMode="auto">
              <a:xfrm>
                <a:off x="4152" y="2601"/>
                <a:ext cx="1608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1" hangingPunct="1"/>
                <a:r>
                  <a:rPr lang="en-US" sz="1600" b="1">
                    <a:solidFill>
                      <a:schemeClr val="hlink"/>
                    </a:solidFill>
                    <a:latin typeface="Tahoma" pitchFamily="16" charset="0"/>
                  </a:rPr>
                  <a:t>Configurable Line size</a:t>
                </a:r>
              </a:p>
              <a:p>
                <a:pPr algn="l" eaLnBrk="1" hangingPunct="1"/>
                <a:endParaRPr lang="en-US" sz="1600">
                  <a:latin typeface="Tahoma" pitchFamily="16" charset="0"/>
                </a:endParaRPr>
              </a:p>
            </p:txBody>
          </p:sp>
          <p:sp>
            <p:nvSpPr>
              <p:cNvPr id="294" name="Text Box 85"/>
              <p:cNvSpPr txBox="1">
                <a:spLocks noChangeArrowheads="1"/>
              </p:cNvSpPr>
              <p:nvPr/>
            </p:nvSpPr>
            <p:spPr bwMode="auto">
              <a:xfrm>
                <a:off x="4142" y="3529"/>
                <a:ext cx="1516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 dirty="0">
                    <a:latin typeface="Tahoma" pitchFamily="16" charset="0"/>
                  </a:rPr>
                  <a:t>16 byte physical line size</a:t>
                </a:r>
              </a:p>
              <a:p>
                <a:pPr algn="l" eaLnBrk="1" hangingPunct="1"/>
                <a:endParaRPr lang="en-US" sz="1600" dirty="0">
                  <a:latin typeface="Tahoma" pitchFamily="16" charset="0"/>
                </a:endParaRPr>
              </a:p>
            </p:txBody>
          </p:sp>
          <p:grpSp>
            <p:nvGrpSpPr>
              <p:cNvPr id="295" name="Group 86"/>
              <p:cNvGrpSpPr>
                <a:grpSpLocks/>
              </p:cNvGrpSpPr>
              <p:nvPr/>
            </p:nvGrpSpPr>
            <p:grpSpPr bwMode="auto">
              <a:xfrm>
                <a:off x="4339" y="2941"/>
                <a:ext cx="361" cy="177"/>
                <a:chOff x="4353" y="3072"/>
                <a:chExt cx="323" cy="152"/>
              </a:xfrm>
            </p:grpSpPr>
            <p:sp>
              <p:nvSpPr>
                <p:cNvPr id="296" name="Freeform 87"/>
                <p:cNvSpPr>
                  <a:spLocks/>
                </p:cNvSpPr>
                <p:nvPr/>
              </p:nvSpPr>
              <p:spPr bwMode="auto">
                <a:xfrm>
                  <a:off x="4353" y="3072"/>
                  <a:ext cx="313" cy="74"/>
                </a:xfrm>
                <a:custGeom>
                  <a:avLst/>
                  <a:gdLst/>
                  <a:ahLst/>
                  <a:cxnLst>
                    <a:cxn ang="0">
                      <a:pos x="236" y="0"/>
                    </a:cxn>
                    <a:cxn ang="0">
                      <a:pos x="279" y="25"/>
                    </a:cxn>
                    <a:cxn ang="0">
                      <a:pos x="143" y="37"/>
                    </a:cxn>
                    <a:cxn ang="0">
                      <a:pos x="13" y="43"/>
                    </a:cxn>
                    <a:cxn ang="0">
                      <a:pos x="63" y="74"/>
                    </a:cxn>
                  </a:cxnLst>
                  <a:rect l="0" t="0" r="r" b="b"/>
                  <a:pathLst>
                    <a:path w="294" h="74">
                      <a:moveTo>
                        <a:pt x="236" y="0"/>
                      </a:moveTo>
                      <a:cubicBezTo>
                        <a:pt x="265" y="9"/>
                        <a:pt x="294" y="19"/>
                        <a:pt x="279" y="25"/>
                      </a:cubicBezTo>
                      <a:cubicBezTo>
                        <a:pt x="264" y="31"/>
                        <a:pt x="187" y="34"/>
                        <a:pt x="143" y="37"/>
                      </a:cubicBezTo>
                      <a:cubicBezTo>
                        <a:pt x="99" y="40"/>
                        <a:pt x="26" y="37"/>
                        <a:pt x="13" y="43"/>
                      </a:cubicBezTo>
                      <a:cubicBezTo>
                        <a:pt x="0" y="49"/>
                        <a:pt x="31" y="61"/>
                        <a:pt x="63" y="74"/>
                      </a:cubicBezTo>
                    </a:path>
                  </a:pathLst>
                </a:custGeom>
                <a:noFill/>
                <a:ln w="12700" cap="flat" cmpd="sng">
                  <a:solidFill>
                    <a:schemeClr val="hlink"/>
                  </a:solidFill>
                  <a:prstDash val="solid"/>
                  <a:miter lim="800000"/>
                  <a:headEnd type="none" w="med" len="med"/>
                  <a:tailEnd type="triangle" w="sm" len="sm"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" name="Freeform 88"/>
                <p:cNvSpPr>
                  <a:spLocks/>
                </p:cNvSpPr>
                <p:nvPr/>
              </p:nvSpPr>
              <p:spPr bwMode="auto">
                <a:xfrm>
                  <a:off x="4358" y="3150"/>
                  <a:ext cx="318" cy="74"/>
                </a:xfrm>
                <a:custGeom>
                  <a:avLst/>
                  <a:gdLst/>
                  <a:ahLst/>
                  <a:cxnLst>
                    <a:cxn ang="0">
                      <a:pos x="236" y="0"/>
                    </a:cxn>
                    <a:cxn ang="0">
                      <a:pos x="279" y="25"/>
                    </a:cxn>
                    <a:cxn ang="0">
                      <a:pos x="143" y="37"/>
                    </a:cxn>
                    <a:cxn ang="0">
                      <a:pos x="13" y="43"/>
                    </a:cxn>
                    <a:cxn ang="0">
                      <a:pos x="63" y="74"/>
                    </a:cxn>
                  </a:cxnLst>
                  <a:rect l="0" t="0" r="r" b="b"/>
                  <a:pathLst>
                    <a:path w="294" h="74">
                      <a:moveTo>
                        <a:pt x="236" y="0"/>
                      </a:moveTo>
                      <a:cubicBezTo>
                        <a:pt x="265" y="9"/>
                        <a:pt x="294" y="19"/>
                        <a:pt x="279" y="25"/>
                      </a:cubicBezTo>
                      <a:cubicBezTo>
                        <a:pt x="264" y="31"/>
                        <a:pt x="187" y="34"/>
                        <a:pt x="143" y="37"/>
                      </a:cubicBezTo>
                      <a:cubicBezTo>
                        <a:pt x="99" y="40"/>
                        <a:pt x="26" y="37"/>
                        <a:pt x="13" y="43"/>
                      </a:cubicBezTo>
                      <a:cubicBezTo>
                        <a:pt x="0" y="49"/>
                        <a:pt x="31" y="61"/>
                        <a:pt x="63" y="74"/>
                      </a:cubicBezTo>
                    </a:path>
                  </a:pathLst>
                </a:custGeom>
                <a:noFill/>
                <a:ln w="12700" cap="flat" cmpd="sng">
                  <a:solidFill>
                    <a:schemeClr val="hlink"/>
                  </a:solidFill>
                  <a:prstDash val="solid"/>
                  <a:miter lim="800000"/>
                  <a:headEnd type="none" w="med" len="med"/>
                  <a:tailEnd type="triangle" w="sm" len="sm"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279" name="Rectangle 186"/>
            <p:cNvSpPr>
              <a:spLocks noChangeArrowheads="1"/>
            </p:cNvSpPr>
            <p:nvPr/>
          </p:nvSpPr>
          <p:spPr bwMode="auto">
            <a:xfrm>
              <a:off x="2075531" y="2279005"/>
              <a:ext cx="4949372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rebuchet MS" pitchFamily="34" charset="0"/>
                </a:rPr>
                <a:t>A Highly Configurable Cache </a:t>
              </a:r>
              <a:r>
                <a:rPr kumimoji="0" lang="pt-B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rebuchet MS" pitchFamily="34" charset="0"/>
                </a:rPr>
                <a:t>(Zhang ‘03)</a:t>
              </a:r>
            </a:p>
          </p:txBody>
        </p:sp>
        <p:sp>
          <p:nvSpPr>
            <p:cNvPr id="280" name="Rectangle 186"/>
            <p:cNvSpPr>
              <a:spLocks noChangeArrowheads="1"/>
            </p:cNvSpPr>
            <p:nvPr/>
          </p:nvSpPr>
          <p:spPr bwMode="auto">
            <a:xfrm>
              <a:off x="1008731" y="5929347"/>
              <a:ext cx="2460184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1800" b="1" kern="0" dirty="0" smtClean="0">
                  <a:solidFill>
                    <a:srgbClr val="CC3300"/>
                  </a:solidFill>
                  <a:latin typeface="Trebuchet MS" pitchFamily="34" charset="0"/>
                </a:rPr>
                <a:t>Tunable Asociativity</a:t>
              </a:r>
              <a:endParaRPr kumimoji="0" lang="pt-B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  <p:sp>
          <p:nvSpPr>
            <p:cNvPr id="281" name="Rectangle 186"/>
            <p:cNvSpPr>
              <a:spLocks noChangeArrowheads="1"/>
            </p:cNvSpPr>
            <p:nvPr/>
          </p:nvSpPr>
          <p:spPr bwMode="auto">
            <a:xfrm>
              <a:off x="4180042" y="5936604"/>
              <a:ext cx="2003044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1800" b="1" kern="0" dirty="0" smtClean="0">
                  <a:solidFill>
                    <a:srgbClr val="CC3300"/>
                  </a:solidFill>
                  <a:latin typeface="Trebuchet MS" pitchFamily="34" charset="0"/>
                </a:rPr>
                <a:t>Tunable Size</a:t>
              </a:r>
              <a:endParaRPr kumimoji="0" lang="pt-B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  <p:sp>
          <p:nvSpPr>
            <p:cNvPr id="282" name="Rectangle 186"/>
            <p:cNvSpPr>
              <a:spLocks noChangeArrowheads="1"/>
            </p:cNvSpPr>
            <p:nvPr/>
          </p:nvSpPr>
          <p:spPr bwMode="auto">
            <a:xfrm>
              <a:off x="6524056" y="5929350"/>
              <a:ext cx="2271600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1800" b="1" kern="0" dirty="0" smtClean="0">
                  <a:solidFill>
                    <a:srgbClr val="CC3300"/>
                  </a:solidFill>
                  <a:latin typeface="Trebuchet MS" pitchFamily="34" charset="0"/>
                </a:rPr>
                <a:t>Tunable Line Size</a:t>
              </a:r>
              <a:endParaRPr kumimoji="0" lang="pt-B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18" dur="indefinite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62725" y="6276975"/>
            <a:ext cx="1905000" cy="457200"/>
          </a:xfrm>
          <a:ln/>
        </p:spPr>
        <p:txBody>
          <a:bodyPr/>
          <a:lstStyle/>
          <a:p>
            <a:pPr>
              <a:defRPr/>
            </a:pPr>
            <a:fld id="{289DCBD3-DC50-4E22-9E9C-A94720DE7106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4150"/>
            <a:ext cx="7772400" cy="1143000"/>
          </a:xfrm>
        </p:spPr>
        <p:txBody>
          <a:bodyPr/>
          <a:lstStyle/>
          <a:p>
            <a:r>
              <a:rPr lang="en-US" dirty="0" smtClean="0"/>
              <a:t>Dynamic Tuning</a:t>
            </a: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3816350" y="3743326"/>
            <a:ext cx="4551363" cy="2430463"/>
            <a:chOff x="2713" y="2095"/>
            <a:chExt cx="2867" cy="1531"/>
          </a:xfrm>
        </p:grpSpPr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972" y="3616"/>
              <a:ext cx="26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2975" y="2095"/>
              <a:ext cx="0" cy="153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 rot="-5400000">
              <a:off x="2576" y="2739"/>
              <a:ext cx="4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 type="none" w="sm" len="sm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600" dirty="0">
                  <a:latin typeface="Times New Roman" pitchFamily="16" charset="0"/>
                </a:rPr>
                <a:t>Energy</a:t>
              </a:r>
            </a:p>
          </p:txBody>
        </p:sp>
      </p:grp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4244975" y="5073650"/>
            <a:ext cx="4540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4108450" y="3371850"/>
            <a:ext cx="1989138" cy="1905000"/>
            <a:chOff x="2905" y="1714"/>
            <a:chExt cx="1253" cy="1200"/>
          </a:xfrm>
        </p:grpSpPr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2905" y="2669"/>
              <a:ext cx="480" cy="245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2982" y="1714"/>
              <a:ext cx="117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 type="none" w="sm" len="sm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 i="1" dirty="0">
                  <a:solidFill>
                    <a:srgbClr val="FF0000"/>
                  </a:solidFill>
                  <a:latin typeface="Times New Roman" pitchFamily="16" charset="0"/>
                </a:rPr>
                <a:t>Executing in base </a:t>
              </a:r>
            </a:p>
            <a:p>
              <a:pPr algn="l"/>
              <a:r>
                <a:rPr lang="en-US" sz="1800" i="1" dirty="0">
                  <a:solidFill>
                    <a:srgbClr val="FF0000"/>
                  </a:solidFill>
                  <a:latin typeface="Times New Roman" pitchFamily="16" charset="0"/>
                </a:rPr>
                <a:t>configuration</a:t>
              </a:r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H="1">
              <a:off x="3091" y="2094"/>
              <a:ext cx="16" cy="57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936625" y="4727575"/>
            <a:ext cx="1939925" cy="1555750"/>
            <a:chOff x="809" y="2884"/>
            <a:chExt cx="1222" cy="980"/>
          </a:xfrm>
        </p:grpSpPr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879" y="3355"/>
              <a:ext cx="392" cy="264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 flipH="1">
              <a:off x="1363" y="2884"/>
              <a:ext cx="588" cy="3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 flipH="1">
              <a:off x="1847" y="2903"/>
              <a:ext cx="184" cy="6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830" y="3306"/>
              <a:ext cx="888" cy="55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809" y="3341"/>
              <a:ext cx="53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en-US" sz="1200" b="1">
                  <a:latin typeface="Tahoma" pitchFamily="16" charset="0"/>
                </a:rPr>
                <a:t>Tunable cache</a:t>
              </a:r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 flipV="1">
              <a:off x="879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 flipV="1">
              <a:off x="927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 flipV="1">
              <a:off x="969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 flipV="1">
              <a:off x="1017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 flipV="1">
              <a:off x="1071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 flipV="1">
              <a:off x="1119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 flipV="1">
              <a:off x="1161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 flipV="1">
              <a:off x="1209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 flipV="1">
              <a:off x="1257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 flipV="1">
              <a:off x="1305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 flipV="1">
              <a:off x="1347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 flipV="1">
              <a:off x="1395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 flipV="1">
              <a:off x="1449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 flipV="1">
              <a:off x="1497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 flipV="1">
              <a:off x="1539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" name="Line 37"/>
            <p:cNvSpPr>
              <a:spLocks noChangeShapeType="1"/>
            </p:cNvSpPr>
            <p:nvPr/>
          </p:nvSpPr>
          <p:spPr bwMode="auto">
            <a:xfrm flipV="1">
              <a:off x="1587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" name="Line 38"/>
            <p:cNvSpPr>
              <a:spLocks noChangeShapeType="1"/>
            </p:cNvSpPr>
            <p:nvPr/>
          </p:nvSpPr>
          <p:spPr bwMode="auto">
            <a:xfrm flipV="1">
              <a:off x="1635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0" name="Line 39"/>
            <p:cNvSpPr>
              <a:spLocks noChangeShapeType="1"/>
            </p:cNvSpPr>
            <p:nvPr/>
          </p:nvSpPr>
          <p:spPr bwMode="auto">
            <a:xfrm flipV="1">
              <a:off x="1677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" name="Line 40"/>
            <p:cNvSpPr>
              <a:spLocks noChangeShapeType="1"/>
            </p:cNvSpPr>
            <p:nvPr/>
          </p:nvSpPr>
          <p:spPr bwMode="auto">
            <a:xfrm flipV="1">
              <a:off x="1725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" name="Line 41"/>
            <p:cNvSpPr>
              <a:spLocks noChangeShapeType="1"/>
            </p:cNvSpPr>
            <p:nvPr/>
          </p:nvSpPr>
          <p:spPr bwMode="auto">
            <a:xfrm flipV="1">
              <a:off x="1731" y="3293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3" name="Line 42"/>
            <p:cNvSpPr>
              <a:spLocks noChangeShapeType="1"/>
            </p:cNvSpPr>
            <p:nvPr/>
          </p:nvSpPr>
          <p:spPr bwMode="auto">
            <a:xfrm flipV="1">
              <a:off x="1731" y="3353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" name="Line 43"/>
            <p:cNvSpPr>
              <a:spLocks noChangeShapeType="1"/>
            </p:cNvSpPr>
            <p:nvPr/>
          </p:nvSpPr>
          <p:spPr bwMode="auto">
            <a:xfrm flipV="1">
              <a:off x="1719" y="3413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" name="Line 44"/>
            <p:cNvSpPr>
              <a:spLocks noChangeShapeType="1"/>
            </p:cNvSpPr>
            <p:nvPr/>
          </p:nvSpPr>
          <p:spPr bwMode="auto">
            <a:xfrm flipV="1">
              <a:off x="1719" y="3473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" name="Line 45"/>
            <p:cNvSpPr>
              <a:spLocks noChangeShapeType="1"/>
            </p:cNvSpPr>
            <p:nvPr/>
          </p:nvSpPr>
          <p:spPr bwMode="auto">
            <a:xfrm flipV="1">
              <a:off x="1731" y="3521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" name="Line 46"/>
            <p:cNvSpPr>
              <a:spLocks noChangeShapeType="1"/>
            </p:cNvSpPr>
            <p:nvPr/>
          </p:nvSpPr>
          <p:spPr bwMode="auto">
            <a:xfrm flipV="1">
              <a:off x="1731" y="3581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" name="Line 47"/>
            <p:cNvSpPr>
              <a:spLocks noChangeShapeType="1"/>
            </p:cNvSpPr>
            <p:nvPr/>
          </p:nvSpPr>
          <p:spPr bwMode="auto">
            <a:xfrm flipV="1">
              <a:off x="1725" y="3647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" name="Line 48"/>
            <p:cNvSpPr>
              <a:spLocks noChangeShapeType="1"/>
            </p:cNvSpPr>
            <p:nvPr/>
          </p:nvSpPr>
          <p:spPr bwMode="auto">
            <a:xfrm flipV="1">
              <a:off x="1725" y="3707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" name="Line 49"/>
            <p:cNvSpPr>
              <a:spLocks noChangeShapeType="1"/>
            </p:cNvSpPr>
            <p:nvPr/>
          </p:nvSpPr>
          <p:spPr bwMode="auto">
            <a:xfrm flipV="1">
              <a:off x="1731" y="3761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1222" y="3539"/>
              <a:ext cx="453" cy="264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Text Box 51"/>
            <p:cNvSpPr txBox="1">
              <a:spLocks noChangeArrowheads="1"/>
            </p:cNvSpPr>
            <p:nvPr/>
          </p:nvSpPr>
          <p:spPr bwMode="auto">
            <a:xfrm>
              <a:off x="1156" y="3523"/>
              <a:ext cx="5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1200" b="1" dirty="0">
                  <a:latin typeface="Tahoma" pitchFamily="16" charset="0"/>
                </a:rPr>
                <a:t>Tuning </a:t>
              </a:r>
              <a:r>
                <a:rPr lang="en-US" sz="1200" b="1" dirty="0" smtClean="0">
                  <a:latin typeface="Tahoma" pitchFamily="16" charset="0"/>
                </a:rPr>
                <a:t>hardware</a:t>
              </a:r>
              <a:endParaRPr lang="en-US" sz="1200" b="1" dirty="0">
                <a:latin typeface="Tahoma" pitchFamily="16" charset="0"/>
              </a:endParaRPr>
            </a:p>
          </p:txBody>
        </p:sp>
      </p:grpSp>
      <p:grpSp>
        <p:nvGrpSpPr>
          <p:cNvPr id="53" name="Group 52"/>
          <p:cNvGrpSpPr>
            <a:grpSpLocks/>
          </p:cNvGrpSpPr>
          <p:nvPr/>
        </p:nvGrpSpPr>
        <p:grpSpPr bwMode="auto">
          <a:xfrm>
            <a:off x="817563" y="5429250"/>
            <a:ext cx="896937" cy="576263"/>
            <a:chOff x="734" y="3326"/>
            <a:chExt cx="565" cy="363"/>
          </a:xfrm>
        </p:grpSpPr>
        <p:grpSp>
          <p:nvGrpSpPr>
            <p:cNvPr id="54" name="Group 53"/>
            <p:cNvGrpSpPr>
              <a:grpSpLocks/>
            </p:cNvGrpSpPr>
            <p:nvPr/>
          </p:nvGrpSpPr>
          <p:grpSpPr bwMode="auto">
            <a:xfrm>
              <a:off x="863" y="3326"/>
              <a:ext cx="436" cy="337"/>
              <a:chOff x="863" y="3326"/>
              <a:chExt cx="436" cy="337"/>
            </a:xfrm>
          </p:grpSpPr>
          <p:sp>
            <p:nvSpPr>
              <p:cNvPr id="58" name="Rectangle 54"/>
              <p:cNvSpPr>
                <a:spLocks noChangeArrowheads="1"/>
              </p:cNvSpPr>
              <p:nvPr/>
            </p:nvSpPr>
            <p:spPr bwMode="auto">
              <a:xfrm>
                <a:off x="863" y="3326"/>
                <a:ext cx="436" cy="20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Rectangle 55"/>
              <p:cNvSpPr>
                <a:spLocks noChangeArrowheads="1"/>
              </p:cNvSpPr>
              <p:nvPr/>
            </p:nvSpPr>
            <p:spPr bwMode="auto">
              <a:xfrm>
                <a:off x="873" y="3500"/>
                <a:ext cx="345" cy="16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5" name="Group 56"/>
            <p:cNvGrpSpPr>
              <a:grpSpLocks/>
            </p:cNvGrpSpPr>
            <p:nvPr/>
          </p:nvGrpSpPr>
          <p:grpSpPr bwMode="auto">
            <a:xfrm>
              <a:off x="734" y="3353"/>
              <a:ext cx="539" cy="336"/>
              <a:chOff x="2261" y="3525"/>
              <a:chExt cx="539" cy="336"/>
            </a:xfrm>
          </p:grpSpPr>
          <p:sp>
            <p:nvSpPr>
              <p:cNvPr id="56" name="Rectangle 57"/>
              <p:cNvSpPr>
                <a:spLocks noChangeArrowheads="1"/>
              </p:cNvSpPr>
              <p:nvPr/>
            </p:nvSpPr>
            <p:spPr bwMode="auto">
              <a:xfrm>
                <a:off x="2412" y="3525"/>
                <a:ext cx="238" cy="33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Text Box 58"/>
              <p:cNvSpPr txBox="1">
                <a:spLocks noChangeArrowheads="1"/>
              </p:cNvSpPr>
              <p:nvPr/>
            </p:nvSpPr>
            <p:spPr bwMode="auto">
              <a:xfrm>
                <a:off x="2261" y="3530"/>
                <a:ext cx="53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grpSp>
        <p:nvGrpSpPr>
          <p:cNvPr id="60" name="Group 59"/>
          <p:cNvGrpSpPr>
            <a:grpSpLocks/>
          </p:cNvGrpSpPr>
          <p:nvPr/>
        </p:nvGrpSpPr>
        <p:grpSpPr bwMode="auto">
          <a:xfrm>
            <a:off x="4705350" y="4557713"/>
            <a:ext cx="173038" cy="519112"/>
            <a:chOff x="3009" y="2627"/>
            <a:chExt cx="109" cy="327"/>
          </a:xfrm>
        </p:grpSpPr>
        <p:sp>
          <p:nvSpPr>
            <p:cNvPr id="61" name="Line 60"/>
            <p:cNvSpPr>
              <a:spLocks noChangeShapeType="1"/>
            </p:cNvSpPr>
            <p:nvPr/>
          </p:nvSpPr>
          <p:spPr bwMode="auto">
            <a:xfrm flipV="1">
              <a:off x="3009" y="2627"/>
              <a:ext cx="0" cy="3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61"/>
            <p:cNvSpPr>
              <a:spLocks noChangeShapeType="1"/>
            </p:cNvSpPr>
            <p:nvPr/>
          </p:nvSpPr>
          <p:spPr bwMode="auto">
            <a:xfrm>
              <a:off x="3018" y="2627"/>
              <a:ext cx="1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3" name="Group 62"/>
          <p:cNvGrpSpPr>
            <a:grpSpLocks/>
          </p:cNvGrpSpPr>
          <p:nvPr/>
        </p:nvGrpSpPr>
        <p:grpSpPr bwMode="auto">
          <a:xfrm>
            <a:off x="4705350" y="5029200"/>
            <a:ext cx="1654175" cy="1530350"/>
            <a:chOff x="3009" y="2954"/>
            <a:chExt cx="1042" cy="964"/>
          </a:xfrm>
        </p:grpSpPr>
        <p:sp>
          <p:nvSpPr>
            <p:cNvPr id="64" name="Line 63"/>
            <p:cNvSpPr>
              <a:spLocks noChangeShapeType="1"/>
            </p:cNvSpPr>
            <p:nvPr/>
          </p:nvSpPr>
          <p:spPr bwMode="auto">
            <a:xfrm>
              <a:off x="3009" y="2954"/>
              <a:ext cx="0" cy="9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Text Box 64"/>
            <p:cNvSpPr txBox="1">
              <a:spLocks noChangeArrowheads="1"/>
            </p:cNvSpPr>
            <p:nvPr/>
          </p:nvSpPr>
          <p:spPr bwMode="auto">
            <a:xfrm>
              <a:off x="3033" y="3275"/>
              <a:ext cx="101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 type="none" w="sm" len="sm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2000" i="1" dirty="0">
                  <a:latin typeface="Times New Roman" pitchFamily="16" charset="0"/>
                </a:rPr>
                <a:t>Cache Tuning</a:t>
              </a:r>
            </a:p>
          </p:txBody>
        </p:sp>
        <p:sp>
          <p:nvSpPr>
            <p:cNvPr id="66" name="Line 65"/>
            <p:cNvSpPr>
              <a:spLocks noChangeShapeType="1"/>
            </p:cNvSpPr>
            <p:nvPr/>
          </p:nvSpPr>
          <p:spPr bwMode="auto">
            <a:xfrm>
              <a:off x="3054" y="3527"/>
              <a:ext cx="9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7" name="Group 66"/>
          <p:cNvGrpSpPr>
            <a:grpSpLocks/>
          </p:cNvGrpSpPr>
          <p:nvPr/>
        </p:nvGrpSpPr>
        <p:grpSpPr bwMode="auto">
          <a:xfrm>
            <a:off x="811213" y="5438775"/>
            <a:ext cx="896937" cy="623888"/>
            <a:chOff x="730" y="3322"/>
            <a:chExt cx="565" cy="393"/>
          </a:xfrm>
        </p:grpSpPr>
        <p:grpSp>
          <p:nvGrpSpPr>
            <p:cNvPr id="68" name="Group 67"/>
            <p:cNvGrpSpPr>
              <a:grpSpLocks/>
            </p:cNvGrpSpPr>
            <p:nvPr/>
          </p:nvGrpSpPr>
          <p:grpSpPr bwMode="auto">
            <a:xfrm>
              <a:off x="859" y="3322"/>
              <a:ext cx="436" cy="393"/>
              <a:chOff x="859" y="3322"/>
              <a:chExt cx="436" cy="393"/>
            </a:xfrm>
          </p:grpSpPr>
          <p:sp>
            <p:nvSpPr>
              <p:cNvPr id="72" name="Rectangle 68"/>
              <p:cNvSpPr>
                <a:spLocks noChangeArrowheads="1"/>
              </p:cNvSpPr>
              <p:nvPr/>
            </p:nvSpPr>
            <p:spPr bwMode="auto">
              <a:xfrm>
                <a:off x="859" y="3322"/>
                <a:ext cx="436" cy="20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Rectangle 69"/>
              <p:cNvSpPr>
                <a:spLocks noChangeArrowheads="1"/>
              </p:cNvSpPr>
              <p:nvPr/>
            </p:nvSpPr>
            <p:spPr bwMode="auto">
              <a:xfrm>
                <a:off x="869" y="3525"/>
                <a:ext cx="345" cy="19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9" name="Group 70"/>
            <p:cNvGrpSpPr>
              <a:grpSpLocks/>
            </p:cNvGrpSpPr>
            <p:nvPr/>
          </p:nvGrpSpPr>
          <p:grpSpPr bwMode="auto">
            <a:xfrm>
              <a:off x="730" y="3352"/>
              <a:ext cx="539" cy="184"/>
              <a:chOff x="1866" y="3776"/>
              <a:chExt cx="539" cy="190"/>
            </a:xfrm>
          </p:grpSpPr>
          <p:sp>
            <p:nvSpPr>
              <p:cNvPr id="70" name="Rectangle 71"/>
              <p:cNvSpPr>
                <a:spLocks noChangeArrowheads="1"/>
              </p:cNvSpPr>
              <p:nvPr/>
            </p:nvSpPr>
            <p:spPr bwMode="auto">
              <a:xfrm>
                <a:off x="2017" y="3776"/>
                <a:ext cx="238" cy="19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Text Box 72"/>
              <p:cNvSpPr txBox="1">
                <a:spLocks noChangeArrowheads="1"/>
              </p:cNvSpPr>
              <p:nvPr/>
            </p:nvSpPr>
            <p:spPr bwMode="auto">
              <a:xfrm>
                <a:off x="1866" y="3777"/>
                <a:ext cx="539" cy="1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grpSp>
        <p:nvGrpSpPr>
          <p:cNvPr id="74" name="Group 73"/>
          <p:cNvGrpSpPr>
            <a:grpSpLocks/>
          </p:cNvGrpSpPr>
          <p:nvPr/>
        </p:nvGrpSpPr>
        <p:grpSpPr bwMode="auto">
          <a:xfrm>
            <a:off x="4878388" y="4557713"/>
            <a:ext cx="201612" cy="879475"/>
            <a:chOff x="3127" y="2627"/>
            <a:chExt cx="127" cy="554"/>
          </a:xfrm>
        </p:grpSpPr>
        <p:sp>
          <p:nvSpPr>
            <p:cNvPr id="75" name="Line 74"/>
            <p:cNvSpPr>
              <a:spLocks noChangeShapeType="1"/>
            </p:cNvSpPr>
            <p:nvPr/>
          </p:nvSpPr>
          <p:spPr bwMode="auto">
            <a:xfrm>
              <a:off x="3127" y="2627"/>
              <a:ext cx="0" cy="5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Line 75"/>
            <p:cNvSpPr>
              <a:spLocks noChangeShapeType="1"/>
            </p:cNvSpPr>
            <p:nvPr/>
          </p:nvSpPr>
          <p:spPr bwMode="auto">
            <a:xfrm>
              <a:off x="3136" y="3181"/>
              <a:ext cx="1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7" name="Group 76"/>
          <p:cNvGrpSpPr>
            <a:grpSpLocks/>
          </p:cNvGrpSpPr>
          <p:nvPr/>
        </p:nvGrpSpPr>
        <p:grpSpPr bwMode="auto">
          <a:xfrm>
            <a:off x="947738" y="5432425"/>
            <a:ext cx="855662" cy="623888"/>
            <a:chOff x="2034" y="3727"/>
            <a:chExt cx="539" cy="393"/>
          </a:xfrm>
        </p:grpSpPr>
        <p:grpSp>
          <p:nvGrpSpPr>
            <p:cNvPr id="78" name="Group 77"/>
            <p:cNvGrpSpPr>
              <a:grpSpLocks/>
            </p:cNvGrpSpPr>
            <p:nvPr/>
          </p:nvGrpSpPr>
          <p:grpSpPr bwMode="auto">
            <a:xfrm>
              <a:off x="2082" y="3727"/>
              <a:ext cx="436" cy="393"/>
              <a:chOff x="2082" y="3727"/>
              <a:chExt cx="436" cy="393"/>
            </a:xfrm>
          </p:grpSpPr>
          <p:sp>
            <p:nvSpPr>
              <p:cNvPr id="82" name="Rectangle 78"/>
              <p:cNvSpPr>
                <a:spLocks noChangeArrowheads="1"/>
              </p:cNvSpPr>
              <p:nvPr/>
            </p:nvSpPr>
            <p:spPr bwMode="auto">
              <a:xfrm>
                <a:off x="2082" y="3727"/>
                <a:ext cx="436" cy="20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Rectangle 79"/>
              <p:cNvSpPr>
                <a:spLocks noChangeArrowheads="1"/>
              </p:cNvSpPr>
              <p:nvPr/>
            </p:nvSpPr>
            <p:spPr bwMode="auto">
              <a:xfrm>
                <a:off x="2092" y="3930"/>
                <a:ext cx="345" cy="19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9" name="Group 80"/>
            <p:cNvGrpSpPr>
              <a:grpSpLocks/>
            </p:cNvGrpSpPr>
            <p:nvPr/>
          </p:nvGrpSpPr>
          <p:grpSpPr bwMode="auto">
            <a:xfrm>
              <a:off x="2034" y="3740"/>
              <a:ext cx="539" cy="173"/>
              <a:chOff x="2034" y="3740"/>
              <a:chExt cx="539" cy="173"/>
            </a:xfrm>
          </p:grpSpPr>
          <p:sp>
            <p:nvSpPr>
              <p:cNvPr id="80" name="Rectangle 81"/>
              <p:cNvSpPr>
                <a:spLocks noChangeArrowheads="1"/>
              </p:cNvSpPr>
              <p:nvPr/>
            </p:nvSpPr>
            <p:spPr bwMode="auto">
              <a:xfrm>
                <a:off x="2104" y="3757"/>
                <a:ext cx="393" cy="138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Text Box 82"/>
              <p:cNvSpPr txBox="1">
                <a:spLocks noChangeArrowheads="1"/>
              </p:cNvSpPr>
              <p:nvPr/>
            </p:nvSpPr>
            <p:spPr bwMode="auto">
              <a:xfrm>
                <a:off x="2034" y="3740"/>
                <a:ext cx="53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grpSp>
        <p:nvGrpSpPr>
          <p:cNvPr id="84" name="Group 83"/>
          <p:cNvGrpSpPr>
            <a:grpSpLocks/>
          </p:cNvGrpSpPr>
          <p:nvPr/>
        </p:nvGrpSpPr>
        <p:grpSpPr bwMode="auto">
          <a:xfrm>
            <a:off x="5094288" y="4283075"/>
            <a:ext cx="73025" cy="1155700"/>
            <a:chOff x="3254" y="2454"/>
            <a:chExt cx="46" cy="728"/>
          </a:xfrm>
        </p:grpSpPr>
        <p:sp>
          <p:nvSpPr>
            <p:cNvPr id="85" name="Line 84"/>
            <p:cNvSpPr>
              <a:spLocks noChangeShapeType="1"/>
            </p:cNvSpPr>
            <p:nvPr/>
          </p:nvSpPr>
          <p:spPr bwMode="auto">
            <a:xfrm flipV="1">
              <a:off x="3254" y="2454"/>
              <a:ext cx="0" cy="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Line 85"/>
            <p:cNvSpPr>
              <a:spLocks noChangeShapeType="1"/>
            </p:cNvSpPr>
            <p:nvPr/>
          </p:nvSpPr>
          <p:spPr bwMode="auto">
            <a:xfrm>
              <a:off x="3264" y="2454"/>
              <a:ext cx="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7" name="Group 86"/>
          <p:cNvGrpSpPr>
            <a:grpSpLocks/>
          </p:cNvGrpSpPr>
          <p:nvPr/>
        </p:nvGrpSpPr>
        <p:grpSpPr bwMode="auto">
          <a:xfrm>
            <a:off x="911225" y="5438775"/>
            <a:ext cx="800100" cy="714375"/>
            <a:chOff x="2001" y="3760"/>
            <a:chExt cx="504" cy="450"/>
          </a:xfrm>
        </p:grpSpPr>
        <p:grpSp>
          <p:nvGrpSpPr>
            <p:cNvPr id="88" name="Group 87"/>
            <p:cNvGrpSpPr>
              <a:grpSpLocks/>
            </p:cNvGrpSpPr>
            <p:nvPr/>
          </p:nvGrpSpPr>
          <p:grpSpPr bwMode="auto">
            <a:xfrm>
              <a:off x="2069" y="3760"/>
              <a:ext cx="436" cy="393"/>
              <a:chOff x="2069" y="3760"/>
              <a:chExt cx="436" cy="393"/>
            </a:xfrm>
          </p:grpSpPr>
          <p:sp>
            <p:nvSpPr>
              <p:cNvPr id="92" name="Rectangle 88"/>
              <p:cNvSpPr>
                <a:spLocks noChangeArrowheads="1"/>
              </p:cNvSpPr>
              <p:nvPr/>
            </p:nvSpPr>
            <p:spPr bwMode="auto">
              <a:xfrm>
                <a:off x="2069" y="3760"/>
                <a:ext cx="436" cy="20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Rectangle 89"/>
              <p:cNvSpPr>
                <a:spLocks noChangeArrowheads="1"/>
              </p:cNvSpPr>
              <p:nvPr/>
            </p:nvSpPr>
            <p:spPr bwMode="auto">
              <a:xfrm>
                <a:off x="2079" y="3963"/>
                <a:ext cx="345" cy="19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9" name="Group 90"/>
            <p:cNvGrpSpPr>
              <a:grpSpLocks/>
            </p:cNvGrpSpPr>
            <p:nvPr/>
          </p:nvGrpSpPr>
          <p:grpSpPr bwMode="auto">
            <a:xfrm>
              <a:off x="2001" y="3790"/>
              <a:ext cx="357" cy="420"/>
              <a:chOff x="2001" y="3790"/>
              <a:chExt cx="357" cy="420"/>
            </a:xfrm>
          </p:grpSpPr>
          <p:sp>
            <p:nvSpPr>
              <p:cNvPr id="90" name="Rectangle 91"/>
              <p:cNvSpPr>
                <a:spLocks noChangeArrowheads="1"/>
              </p:cNvSpPr>
              <p:nvPr/>
            </p:nvSpPr>
            <p:spPr bwMode="auto">
              <a:xfrm>
                <a:off x="2091" y="3790"/>
                <a:ext cx="165" cy="42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Text Box 92"/>
              <p:cNvSpPr txBox="1">
                <a:spLocks noChangeArrowheads="1"/>
              </p:cNvSpPr>
              <p:nvPr/>
            </p:nvSpPr>
            <p:spPr bwMode="auto">
              <a:xfrm>
                <a:off x="2001" y="3891"/>
                <a:ext cx="35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grpSp>
        <p:nvGrpSpPr>
          <p:cNvPr id="94" name="Group 93"/>
          <p:cNvGrpSpPr>
            <a:grpSpLocks/>
          </p:cNvGrpSpPr>
          <p:nvPr/>
        </p:nvGrpSpPr>
        <p:grpSpPr bwMode="auto">
          <a:xfrm>
            <a:off x="5181600" y="4283075"/>
            <a:ext cx="187325" cy="461963"/>
            <a:chOff x="3309" y="2454"/>
            <a:chExt cx="118" cy="291"/>
          </a:xfrm>
        </p:grpSpPr>
        <p:sp>
          <p:nvSpPr>
            <p:cNvPr id="95" name="Line 94"/>
            <p:cNvSpPr>
              <a:spLocks noChangeShapeType="1"/>
            </p:cNvSpPr>
            <p:nvPr/>
          </p:nvSpPr>
          <p:spPr bwMode="auto">
            <a:xfrm>
              <a:off x="3309" y="2454"/>
              <a:ext cx="0" cy="2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Line 95"/>
            <p:cNvSpPr>
              <a:spLocks noChangeShapeType="1"/>
            </p:cNvSpPr>
            <p:nvPr/>
          </p:nvSpPr>
          <p:spPr bwMode="auto">
            <a:xfrm>
              <a:off x="3318" y="2745"/>
              <a:ext cx="10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7" name="Group 96"/>
          <p:cNvGrpSpPr>
            <a:grpSpLocks/>
          </p:cNvGrpSpPr>
          <p:nvPr/>
        </p:nvGrpSpPr>
        <p:grpSpPr bwMode="auto">
          <a:xfrm>
            <a:off x="1012825" y="5430838"/>
            <a:ext cx="692150" cy="755650"/>
            <a:chOff x="857" y="3327"/>
            <a:chExt cx="436" cy="476"/>
          </a:xfrm>
        </p:grpSpPr>
        <p:grpSp>
          <p:nvGrpSpPr>
            <p:cNvPr id="98" name="Group 97"/>
            <p:cNvGrpSpPr>
              <a:grpSpLocks/>
            </p:cNvGrpSpPr>
            <p:nvPr/>
          </p:nvGrpSpPr>
          <p:grpSpPr bwMode="auto">
            <a:xfrm>
              <a:off x="857" y="3327"/>
              <a:ext cx="436" cy="476"/>
              <a:chOff x="857" y="3327"/>
              <a:chExt cx="436" cy="476"/>
            </a:xfrm>
          </p:grpSpPr>
          <p:sp>
            <p:nvSpPr>
              <p:cNvPr id="102" name="Rectangle 98"/>
              <p:cNvSpPr>
                <a:spLocks noChangeArrowheads="1"/>
              </p:cNvSpPr>
              <p:nvPr/>
            </p:nvSpPr>
            <p:spPr bwMode="auto">
              <a:xfrm>
                <a:off x="857" y="3327"/>
                <a:ext cx="436" cy="20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Rectangle 99"/>
              <p:cNvSpPr>
                <a:spLocks noChangeArrowheads="1"/>
              </p:cNvSpPr>
              <p:nvPr/>
            </p:nvSpPr>
            <p:spPr bwMode="auto">
              <a:xfrm>
                <a:off x="867" y="3539"/>
                <a:ext cx="345" cy="26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9" name="Group 100"/>
            <p:cNvGrpSpPr>
              <a:grpSpLocks/>
            </p:cNvGrpSpPr>
            <p:nvPr/>
          </p:nvGrpSpPr>
          <p:grpSpPr bwMode="auto">
            <a:xfrm>
              <a:off x="861" y="3348"/>
              <a:ext cx="357" cy="229"/>
              <a:chOff x="1970" y="3721"/>
              <a:chExt cx="357" cy="229"/>
            </a:xfrm>
          </p:grpSpPr>
          <p:sp>
            <p:nvSpPr>
              <p:cNvPr id="100" name="Rectangle 101"/>
              <p:cNvSpPr>
                <a:spLocks noChangeArrowheads="1"/>
              </p:cNvSpPr>
              <p:nvPr/>
            </p:nvSpPr>
            <p:spPr bwMode="auto">
              <a:xfrm>
                <a:off x="1988" y="3721"/>
                <a:ext cx="292" cy="229"/>
              </a:xfrm>
              <a:prstGeom prst="rect">
                <a:avLst/>
              </a:prstGeom>
              <a:solidFill>
                <a:srgbClr val="0033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Text Box 102"/>
              <p:cNvSpPr txBox="1">
                <a:spLocks noChangeArrowheads="1"/>
              </p:cNvSpPr>
              <p:nvPr/>
            </p:nvSpPr>
            <p:spPr bwMode="auto">
              <a:xfrm>
                <a:off x="1970" y="3758"/>
                <a:ext cx="35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grpSp>
        <p:nvGrpSpPr>
          <p:cNvPr id="104" name="Group 103"/>
          <p:cNvGrpSpPr>
            <a:grpSpLocks/>
          </p:cNvGrpSpPr>
          <p:nvPr/>
        </p:nvGrpSpPr>
        <p:grpSpPr bwMode="auto">
          <a:xfrm>
            <a:off x="5368925" y="4730750"/>
            <a:ext cx="144463" cy="404813"/>
            <a:chOff x="3427" y="2736"/>
            <a:chExt cx="91" cy="255"/>
          </a:xfrm>
        </p:grpSpPr>
        <p:sp>
          <p:nvSpPr>
            <p:cNvPr id="105" name="Line 104"/>
            <p:cNvSpPr>
              <a:spLocks noChangeShapeType="1"/>
            </p:cNvSpPr>
            <p:nvPr/>
          </p:nvSpPr>
          <p:spPr bwMode="auto">
            <a:xfrm>
              <a:off x="3427" y="2736"/>
              <a:ext cx="0" cy="2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Line 105"/>
            <p:cNvSpPr>
              <a:spLocks noChangeShapeType="1"/>
            </p:cNvSpPr>
            <p:nvPr/>
          </p:nvSpPr>
          <p:spPr bwMode="auto">
            <a:xfrm>
              <a:off x="3436" y="2991"/>
              <a:ext cx="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7" name="Group 106"/>
          <p:cNvGrpSpPr>
            <a:grpSpLocks/>
          </p:cNvGrpSpPr>
          <p:nvPr/>
        </p:nvGrpSpPr>
        <p:grpSpPr bwMode="auto">
          <a:xfrm>
            <a:off x="928688" y="5438775"/>
            <a:ext cx="800100" cy="755650"/>
            <a:chOff x="813" y="3332"/>
            <a:chExt cx="504" cy="476"/>
          </a:xfrm>
        </p:grpSpPr>
        <p:grpSp>
          <p:nvGrpSpPr>
            <p:cNvPr id="108" name="Group 107"/>
            <p:cNvGrpSpPr>
              <a:grpSpLocks/>
            </p:cNvGrpSpPr>
            <p:nvPr/>
          </p:nvGrpSpPr>
          <p:grpSpPr bwMode="auto">
            <a:xfrm>
              <a:off x="873" y="3332"/>
              <a:ext cx="444" cy="476"/>
              <a:chOff x="873" y="3332"/>
              <a:chExt cx="444" cy="476"/>
            </a:xfrm>
          </p:grpSpPr>
          <p:sp>
            <p:nvSpPr>
              <p:cNvPr id="112" name="Rectangle 108"/>
              <p:cNvSpPr>
                <a:spLocks noChangeArrowheads="1"/>
              </p:cNvSpPr>
              <p:nvPr/>
            </p:nvSpPr>
            <p:spPr bwMode="auto">
              <a:xfrm>
                <a:off x="881" y="3332"/>
                <a:ext cx="436" cy="20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Rectangle 109"/>
              <p:cNvSpPr>
                <a:spLocks noChangeArrowheads="1"/>
              </p:cNvSpPr>
              <p:nvPr/>
            </p:nvSpPr>
            <p:spPr bwMode="auto">
              <a:xfrm>
                <a:off x="873" y="3517"/>
                <a:ext cx="345" cy="29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9" name="Group 110"/>
            <p:cNvGrpSpPr>
              <a:grpSpLocks/>
            </p:cNvGrpSpPr>
            <p:nvPr/>
          </p:nvGrpSpPr>
          <p:grpSpPr bwMode="auto">
            <a:xfrm>
              <a:off x="813" y="3353"/>
              <a:ext cx="357" cy="174"/>
              <a:chOff x="1867" y="3689"/>
              <a:chExt cx="357" cy="174"/>
            </a:xfrm>
          </p:grpSpPr>
          <p:sp>
            <p:nvSpPr>
              <p:cNvPr id="110" name="Rectangle 111"/>
              <p:cNvSpPr>
                <a:spLocks noChangeArrowheads="1"/>
              </p:cNvSpPr>
              <p:nvPr/>
            </p:nvSpPr>
            <p:spPr bwMode="auto">
              <a:xfrm>
                <a:off x="1957" y="3689"/>
                <a:ext cx="174" cy="147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Text Box 112"/>
              <p:cNvSpPr txBox="1">
                <a:spLocks noChangeArrowheads="1"/>
              </p:cNvSpPr>
              <p:nvPr/>
            </p:nvSpPr>
            <p:spPr bwMode="auto">
              <a:xfrm>
                <a:off x="1867" y="3690"/>
                <a:ext cx="35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grpSp>
        <p:nvGrpSpPr>
          <p:cNvPr id="114" name="Group 113"/>
          <p:cNvGrpSpPr>
            <a:grpSpLocks/>
          </p:cNvGrpSpPr>
          <p:nvPr/>
        </p:nvGrpSpPr>
        <p:grpSpPr bwMode="auto">
          <a:xfrm>
            <a:off x="5513388" y="4441825"/>
            <a:ext cx="158750" cy="679450"/>
            <a:chOff x="3518" y="2554"/>
            <a:chExt cx="100" cy="428"/>
          </a:xfrm>
        </p:grpSpPr>
        <p:sp>
          <p:nvSpPr>
            <p:cNvPr id="115" name="Line 114"/>
            <p:cNvSpPr>
              <a:spLocks noChangeShapeType="1"/>
            </p:cNvSpPr>
            <p:nvPr/>
          </p:nvSpPr>
          <p:spPr bwMode="auto">
            <a:xfrm flipV="1">
              <a:off x="3518" y="2563"/>
              <a:ext cx="0" cy="41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Line 115"/>
            <p:cNvSpPr>
              <a:spLocks noChangeShapeType="1"/>
            </p:cNvSpPr>
            <p:nvPr/>
          </p:nvSpPr>
          <p:spPr bwMode="auto">
            <a:xfrm>
              <a:off x="3527" y="2554"/>
              <a:ext cx="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7" name="Group 116"/>
          <p:cNvGrpSpPr>
            <a:grpSpLocks/>
          </p:cNvGrpSpPr>
          <p:nvPr/>
        </p:nvGrpSpPr>
        <p:grpSpPr bwMode="auto">
          <a:xfrm>
            <a:off x="1031875" y="5434013"/>
            <a:ext cx="704850" cy="755650"/>
            <a:chOff x="2087" y="3656"/>
            <a:chExt cx="444" cy="476"/>
          </a:xfrm>
        </p:grpSpPr>
        <p:grpSp>
          <p:nvGrpSpPr>
            <p:cNvPr id="118" name="Group 117"/>
            <p:cNvGrpSpPr>
              <a:grpSpLocks/>
            </p:cNvGrpSpPr>
            <p:nvPr/>
          </p:nvGrpSpPr>
          <p:grpSpPr bwMode="auto">
            <a:xfrm>
              <a:off x="2087" y="3656"/>
              <a:ext cx="444" cy="476"/>
              <a:chOff x="873" y="3332"/>
              <a:chExt cx="444" cy="476"/>
            </a:xfrm>
          </p:grpSpPr>
          <p:sp>
            <p:nvSpPr>
              <p:cNvPr id="122" name="Rectangle 118"/>
              <p:cNvSpPr>
                <a:spLocks noChangeArrowheads="1"/>
              </p:cNvSpPr>
              <p:nvPr/>
            </p:nvSpPr>
            <p:spPr bwMode="auto">
              <a:xfrm>
                <a:off x="881" y="3332"/>
                <a:ext cx="436" cy="20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" name="Rectangle 119"/>
              <p:cNvSpPr>
                <a:spLocks noChangeArrowheads="1"/>
              </p:cNvSpPr>
              <p:nvPr/>
            </p:nvSpPr>
            <p:spPr bwMode="auto">
              <a:xfrm>
                <a:off x="873" y="3517"/>
                <a:ext cx="345" cy="29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9" name="Group 120"/>
            <p:cNvGrpSpPr>
              <a:grpSpLocks/>
            </p:cNvGrpSpPr>
            <p:nvPr/>
          </p:nvGrpSpPr>
          <p:grpSpPr bwMode="auto">
            <a:xfrm>
              <a:off x="2099" y="3669"/>
              <a:ext cx="357" cy="173"/>
              <a:chOff x="2099" y="3669"/>
              <a:chExt cx="357" cy="173"/>
            </a:xfrm>
          </p:grpSpPr>
          <p:sp>
            <p:nvSpPr>
              <p:cNvPr id="120" name="Rectangle 121"/>
              <p:cNvSpPr>
                <a:spLocks noChangeArrowheads="1"/>
              </p:cNvSpPr>
              <p:nvPr/>
            </p:nvSpPr>
            <p:spPr bwMode="auto">
              <a:xfrm>
                <a:off x="2117" y="3677"/>
                <a:ext cx="319" cy="13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Text Box 122"/>
              <p:cNvSpPr txBox="1">
                <a:spLocks noChangeArrowheads="1"/>
              </p:cNvSpPr>
              <p:nvPr/>
            </p:nvSpPr>
            <p:spPr bwMode="auto">
              <a:xfrm>
                <a:off x="2099" y="3669"/>
                <a:ext cx="35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grpSp>
        <p:nvGrpSpPr>
          <p:cNvPr id="124" name="Group 123"/>
          <p:cNvGrpSpPr>
            <a:grpSpLocks/>
          </p:cNvGrpSpPr>
          <p:nvPr/>
        </p:nvGrpSpPr>
        <p:grpSpPr bwMode="auto">
          <a:xfrm>
            <a:off x="5672138" y="3979863"/>
            <a:ext cx="115887" cy="461962"/>
            <a:chOff x="3618" y="2263"/>
            <a:chExt cx="73" cy="291"/>
          </a:xfrm>
        </p:grpSpPr>
        <p:sp>
          <p:nvSpPr>
            <p:cNvPr id="125" name="Line 124"/>
            <p:cNvSpPr>
              <a:spLocks noChangeShapeType="1"/>
            </p:cNvSpPr>
            <p:nvPr/>
          </p:nvSpPr>
          <p:spPr bwMode="auto">
            <a:xfrm flipV="1">
              <a:off x="3618" y="2263"/>
              <a:ext cx="0" cy="2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Line 125"/>
            <p:cNvSpPr>
              <a:spLocks noChangeShapeType="1"/>
            </p:cNvSpPr>
            <p:nvPr/>
          </p:nvSpPr>
          <p:spPr bwMode="auto">
            <a:xfrm>
              <a:off x="3618" y="2263"/>
              <a:ext cx="7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7" name="Group 126"/>
          <p:cNvGrpSpPr>
            <a:grpSpLocks/>
          </p:cNvGrpSpPr>
          <p:nvPr/>
        </p:nvGrpSpPr>
        <p:grpSpPr bwMode="auto">
          <a:xfrm>
            <a:off x="1039813" y="5421313"/>
            <a:ext cx="1044575" cy="763587"/>
            <a:chOff x="2038" y="3629"/>
            <a:chExt cx="658" cy="481"/>
          </a:xfrm>
        </p:grpSpPr>
        <p:grpSp>
          <p:nvGrpSpPr>
            <p:cNvPr id="128" name="Group 127"/>
            <p:cNvGrpSpPr>
              <a:grpSpLocks/>
            </p:cNvGrpSpPr>
            <p:nvPr/>
          </p:nvGrpSpPr>
          <p:grpSpPr bwMode="auto">
            <a:xfrm>
              <a:off x="2038" y="3634"/>
              <a:ext cx="444" cy="476"/>
              <a:chOff x="2038" y="3634"/>
              <a:chExt cx="444" cy="476"/>
            </a:xfrm>
          </p:grpSpPr>
          <p:sp>
            <p:nvSpPr>
              <p:cNvPr id="132" name="Rectangle 128"/>
              <p:cNvSpPr>
                <a:spLocks noChangeArrowheads="1"/>
              </p:cNvSpPr>
              <p:nvPr/>
            </p:nvSpPr>
            <p:spPr bwMode="auto">
              <a:xfrm>
                <a:off x="2046" y="3634"/>
                <a:ext cx="436" cy="20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Rectangle 129"/>
              <p:cNvSpPr>
                <a:spLocks noChangeArrowheads="1"/>
              </p:cNvSpPr>
              <p:nvPr/>
            </p:nvSpPr>
            <p:spPr bwMode="auto">
              <a:xfrm>
                <a:off x="2038" y="3819"/>
                <a:ext cx="345" cy="29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9" name="Group 130"/>
            <p:cNvGrpSpPr>
              <a:grpSpLocks/>
            </p:cNvGrpSpPr>
            <p:nvPr/>
          </p:nvGrpSpPr>
          <p:grpSpPr bwMode="auto">
            <a:xfrm>
              <a:off x="2068" y="3629"/>
              <a:ext cx="628" cy="173"/>
              <a:chOff x="2068" y="3629"/>
              <a:chExt cx="628" cy="173"/>
            </a:xfrm>
          </p:grpSpPr>
          <p:sp>
            <p:nvSpPr>
              <p:cNvPr id="130" name="Rectangle 131"/>
              <p:cNvSpPr>
                <a:spLocks noChangeArrowheads="1"/>
              </p:cNvSpPr>
              <p:nvPr/>
            </p:nvSpPr>
            <p:spPr bwMode="auto">
              <a:xfrm>
                <a:off x="2068" y="3655"/>
                <a:ext cx="628" cy="111"/>
              </a:xfrm>
              <a:prstGeom prst="rect">
                <a:avLst/>
              </a:prstGeom>
              <a:solidFill>
                <a:srgbClr val="B847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" name="Text Box 132"/>
              <p:cNvSpPr txBox="1">
                <a:spLocks noChangeArrowheads="1"/>
              </p:cNvSpPr>
              <p:nvPr/>
            </p:nvSpPr>
            <p:spPr bwMode="auto">
              <a:xfrm>
                <a:off x="2196" y="3629"/>
                <a:ext cx="35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grpSp>
        <p:nvGrpSpPr>
          <p:cNvPr id="134" name="Group 133"/>
          <p:cNvGrpSpPr>
            <a:grpSpLocks/>
          </p:cNvGrpSpPr>
          <p:nvPr/>
        </p:nvGrpSpPr>
        <p:grpSpPr bwMode="auto">
          <a:xfrm>
            <a:off x="5773738" y="3979863"/>
            <a:ext cx="158750" cy="1255712"/>
            <a:chOff x="3682" y="2263"/>
            <a:chExt cx="100" cy="791"/>
          </a:xfrm>
        </p:grpSpPr>
        <p:sp>
          <p:nvSpPr>
            <p:cNvPr id="135" name="Line 134"/>
            <p:cNvSpPr>
              <a:spLocks noChangeShapeType="1"/>
            </p:cNvSpPr>
            <p:nvPr/>
          </p:nvSpPr>
          <p:spPr bwMode="auto">
            <a:xfrm>
              <a:off x="3682" y="2263"/>
              <a:ext cx="0" cy="7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" name="Line 135"/>
            <p:cNvSpPr>
              <a:spLocks noChangeShapeType="1"/>
            </p:cNvSpPr>
            <p:nvPr/>
          </p:nvSpPr>
          <p:spPr bwMode="auto">
            <a:xfrm>
              <a:off x="3691" y="3054"/>
              <a:ext cx="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7" name="Group 136"/>
          <p:cNvGrpSpPr>
            <a:grpSpLocks/>
          </p:cNvGrpSpPr>
          <p:nvPr/>
        </p:nvGrpSpPr>
        <p:grpSpPr bwMode="auto">
          <a:xfrm>
            <a:off x="1035050" y="5437188"/>
            <a:ext cx="1138238" cy="755650"/>
            <a:chOff x="871" y="3331"/>
            <a:chExt cx="717" cy="476"/>
          </a:xfrm>
        </p:grpSpPr>
        <p:grpSp>
          <p:nvGrpSpPr>
            <p:cNvPr id="138" name="Group 137"/>
            <p:cNvGrpSpPr>
              <a:grpSpLocks/>
            </p:cNvGrpSpPr>
            <p:nvPr/>
          </p:nvGrpSpPr>
          <p:grpSpPr bwMode="auto">
            <a:xfrm>
              <a:off x="871" y="3331"/>
              <a:ext cx="717" cy="476"/>
              <a:chOff x="871" y="3331"/>
              <a:chExt cx="717" cy="476"/>
            </a:xfrm>
          </p:grpSpPr>
          <p:sp>
            <p:nvSpPr>
              <p:cNvPr id="142" name="Rectangle 138"/>
              <p:cNvSpPr>
                <a:spLocks noChangeArrowheads="1"/>
              </p:cNvSpPr>
              <p:nvPr/>
            </p:nvSpPr>
            <p:spPr bwMode="auto">
              <a:xfrm>
                <a:off x="879" y="3331"/>
                <a:ext cx="709" cy="19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" name="Rectangle 139"/>
              <p:cNvSpPr>
                <a:spLocks noChangeArrowheads="1"/>
              </p:cNvSpPr>
              <p:nvPr/>
            </p:nvSpPr>
            <p:spPr bwMode="auto">
              <a:xfrm>
                <a:off x="871" y="3516"/>
                <a:ext cx="345" cy="29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9" name="Group 140"/>
            <p:cNvGrpSpPr>
              <a:grpSpLocks/>
            </p:cNvGrpSpPr>
            <p:nvPr/>
          </p:nvGrpSpPr>
          <p:grpSpPr bwMode="auto">
            <a:xfrm>
              <a:off x="875" y="3352"/>
              <a:ext cx="357" cy="293"/>
              <a:chOff x="875" y="3352"/>
              <a:chExt cx="357" cy="293"/>
            </a:xfrm>
          </p:grpSpPr>
          <p:sp>
            <p:nvSpPr>
              <p:cNvPr id="140" name="Rectangle 141"/>
              <p:cNvSpPr>
                <a:spLocks noChangeArrowheads="1"/>
              </p:cNvSpPr>
              <p:nvPr/>
            </p:nvSpPr>
            <p:spPr bwMode="auto">
              <a:xfrm>
                <a:off x="901" y="3352"/>
                <a:ext cx="274" cy="293"/>
              </a:xfrm>
              <a:prstGeom prst="rect">
                <a:avLst/>
              </a:prstGeom>
              <a:solidFill>
                <a:srgbClr val="FF163A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" name="Text Box 142"/>
              <p:cNvSpPr txBox="1">
                <a:spLocks noChangeArrowheads="1"/>
              </p:cNvSpPr>
              <p:nvPr/>
            </p:nvSpPr>
            <p:spPr bwMode="auto">
              <a:xfrm>
                <a:off x="875" y="3417"/>
                <a:ext cx="35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grpSp>
        <p:nvGrpSpPr>
          <p:cNvPr id="144" name="Group 143"/>
          <p:cNvGrpSpPr>
            <a:grpSpLocks/>
          </p:cNvGrpSpPr>
          <p:nvPr/>
        </p:nvGrpSpPr>
        <p:grpSpPr bwMode="auto">
          <a:xfrm>
            <a:off x="5932488" y="4557713"/>
            <a:ext cx="173037" cy="677862"/>
            <a:chOff x="3782" y="2627"/>
            <a:chExt cx="109" cy="427"/>
          </a:xfrm>
        </p:grpSpPr>
        <p:sp>
          <p:nvSpPr>
            <p:cNvPr id="145" name="Line 144"/>
            <p:cNvSpPr>
              <a:spLocks noChangeShapeType="1"/>
            </p:cNvSpPr>
            <p:nvPr/>
          </p:nvSpPr>
          <p:spPr bwMode="auto">
            <a:xfrm flipV="1">
              <a:off x="3782" y="2636"/>
              <a:ext cx="0" cy="4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145"/>
            <p:cNvSpPr>
              <a:spLocks noChangeShapeType="1"/>
            </p:cNvSpPr>
            <p:nvPr/>
          </p:nvSpPr>
          <p:spPr bwMode="auto">
            <a:xfrm>
              <a:off x="3782" y="2627"/>
              <a:ext cx="10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7" name="Group 146"/>
          <p:cNvGrpSpPr>
            <a:grpSpLocks/>
          </p:cNvGrpSpPr>
          <p:nvPr/>
        </p:nvGrpSpPr>
        <p:grpSpPr bwMode="auto">
          <a:xfrm>
            <a:off x="1014413" y="5430838"/>
            <a:ext cx="1138237" cy="787400"/>
            <a:chOff x="1958" y="3672"/>
            <a:chExt cx="717" cy="496"/>
          </a:xfrm>
        </p:grpSpPr>
        <p:grpSp>
          <p:nvGrpSpPr>
            <p:cNvPr id="148" name="Group 147"/>
            <p:cNvGrpSpPr>
              <a:grpSpLocks/>
            </p:cNvGrpSpPr>
            <p:nvPr/>
          </p:nvGrpSpPr>
          <p:grpSpPr bwMode="auto">
            <a:xfrm>
              <a:off x="1958" y="3672"/>
              <a:ext cx="717" cy="476"/>
              <a:chOff x="1958" y="3672"/>
              <a:chExt cx="717" cy="476"/>
            </a:xfrm>
          </p:grpSpPr>
          <p:sp>
            <p:nvSpPr>
              <p:cNvPr id="152" name="Rectangle 148"/>
              <p:cNvSpPr>
                <a:spLocks noChangeArrowheads="1"/>
              </p:cNvSpPr>
              <p:nvPr/>
            </p:nvSpPr>
            <p:spPr bwMode="auto">
              <a:xfrm>
                <a:off x="1966" y="3672"/>
                <a:ext cx="709" cy="19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" name="Rectangle 149"/>
              <p:cNvSpPr>
                <a:spLocks noChangeArrowheads="1"/>
              </p:cNvSpPr>
              <p:nvPr/>
            </p:nvSpPr>
            <p:spPr bwMode="auto">
              <a:xfrm>
                <a:off x="1958" y="3857"/>
                <a:ext cx="345" cy="29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9" name="Group 150"/>
            <p:cNvGrpSpPr>
              <a:grpSpLocks/>
            </p:cNvGrpSpPr>
            <p:nvPr/>
          </p:nvGrpSpPr>
          <p:grpSpPr bwMode="auto">
            <a:xfrm>
              <a:off x="1962" y="3693"/>
              <a:ext cx="357" cy="475"/>
              <a:chOff x="1962" y="3693"/>
              <a:chExt cx="357" cy="475"/>
            </a:xfrm>
          </p:grpSpPr>
          <p:sp>
            <p:nvSpPr>
              <p:cNvPr id="150" name="Rectangle 151"/>
              <p:cNvSpPr>
                <a:spLocks noChangeArrowheads="1"/>
              </p:cNvSpPr>
              <p:nvPr/>
            </p:nvSpPr>
            <p:spPr bwMode="auto">
              <a:xfrm>
                <a:off x="1988" y="3693"/>
                <a:ext cx="274" cy="475"/>
              </a:xfrm>
              <a:prstGeom prst="rect">
                <a:avLst/>
              </a:prstGeom>
              <a:solidFill>
                <a:srgbClr val="23FF1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" name="Text Box 152"/>
              <p:cNvSpPr txBox="1">
                <a:spLocks noChangeArrowheads="1"/>
              </p:cNvSpPr>
              <p:nvPr/>
            </p:nvSpPr>
            <p:spPr bwMode="auto">
              <a:xfrm>
                <a:off x="1962" y="3822"/>
                <a:ext cx="35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grpSp>
        <p:nvGrpSpPr>
          <p:cNvPr id="154" name="Group 153"/>
          <p:cNvGrpSpPr>
            <a:grpSpLocks/>
          </p:cNvGrpSpPr>
          <p:nvPr/>
        </p:nvGrpSpPr>
        <p:grpSpPr bwMode="auto">
          <a:xfrm>
            <a:off x="6105525" y="4240213"/>
            <a:ext cx="258763" cy="317500"/>
            <a:chOff x="3891" y="2427"/>
            <a:chExt cx="163" cy="200"/>
          </a:xfrm>
        </p:grpSpPr>
        <p:sp>
          <p:nvSpPr>
            <p:cNvPr id="155" name="Line 154"/>
            <p:cNvSpPr>
              <a:spLocks noChangeShapeType="1"/>
            </p:cNvSpPr>
            <p:nvPr/>
          </p:nvSpPr>
          <p:spPr bwMode="auto">
            <a:xfrm flipV="1">
              <a:off x="3891" y="2427"/>
              <a:ext cx="0" cy="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Line 155"/>
            <p:cNvSpPr>
              <a:spLocks noChangeShapeType="1"/>
            </p:cNvSpPr>
            <p:nvPr/>
          </p:nvSpPr>
          <p:spPr bwMode="auto">
            <a:xfrm>
              <a:off x="3900" y="2427"/>
              <a:ext cx="1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7" name="Group 156"/>
          <p:cNvGrpSpPr>
            <a:grpSpLocks/>
          </p:cNvGrpSpPr>
          <p:nvPr/>
        </p:nvGrpSpPr>
        <p:grpSpPr bwMode="auto">
          <a:xfrm>
            <a:off x="820738" y="5430838"/>
            <a:ext cx="896937" cy="811212"/>
            <a:chOff x="736" y="3327"/>
            <a:chExt cx="565" cy="511"/>
          </a:xfrm>
        </p:grpSpPr>
        <p:grpSp>
          <p:nvGrpSpPr>
            <p:cNvPr id="158" name="Group 157"/>
            <p:cNvGrpSpPr>
              <a:grpSpLocks/>
            </p:cNvGrpSpPr>
            <p:nvPr/>
          </p:nvGrpSpPr>
          <p:grpSpPr bwMode="auto">
            <a:xfrm>
              <a:off x="865" y="3327"/>
              <a:ext cx="436" cy="511"/>
              <a:chOff x="865" y="3327"/>
              <a:chExt cx="436" cy="511"/>
            </a:xfrm>
          </p:grpSpPr>
          <p:sp>
            <p:nvSpPr>
              <p:cNvPr id="162" name="Rectangle 158"/>
              <p:cNvSpPr>
                <a:spLocks noChangeArrowheads="1"/>
              </p:cNvSpPr>
              <p:nvPr/>
            </p:nvSpPr>
            <p:spPr bwMode="auto">
              <a:xfrm>
                <a:off x="865" y="3327"/>
                <a:ext cx="436" cy="20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" name="Rectangle 159"/>
              <p:cNvSpPr>
                <a:spLocks noChangeArrowheads="1"/>
              </p:cNvSpPr>
              <p:nvPr/>
            </p:nvSpPr>
            <p:spPr bwMode="auto">
              <a:xfrm>
                <a:off x="875" y="3530"/>
                <a:ext cx="345" cy="30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9" name="Group 160"/>
            <p:cNvGrpSpPr>
              <a:grpSpLocks/>
            </p:cNvGrpSpPr>
            <p:nvPr/>
          </p:nvGrpSpPr>
          <p:grpSpPr bwMode="auto">
            <a:xfrm>
              <a:off x="736" y="3357"/>
              <a:ext cx="539" cy="184"/>
              <a:chOff x="1866" y="3776"/>
              <a:chExt cx="539" cy="190"/>
            </a:xfrm>
          </p:grpSpPr>
          <p:sp>
            <p:nvSpPr>
              <p:cNvPr id="160" name="Rectangle 161"/>
              <p:cNvSpPr>
                <a:spLocks noChangeArrowheads="1"/>
              </p:cNvSpPr>
              <p:nvPr/>
            </p:nvSpPr>
            <p:spPr bwMode="auto">
              <a:xfrm>
                <a:off x="2017" y="3776"/>
                <a:ext cx="238" cy="19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" name="Text Box 162"/>
              <p:cNvSpPr txBox="1">
                <a:spLocks noChangeArrowheads="1"/>
              </p:cNvSpPr>
              <p:nvPr/>
            </p:nvSpPr>
            <p:spPr bwMode="auto">
              <a:xfrm>
                <a:off x="1866" y="3777"/>
                <a:ext cx="539" cy="1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sp>
        <p:nvSpPr>
          <p:cNvPr id="164" name="Line 163"/>
          <p:cNvSpPr>
            <a:spLocks noChangeShapeType="1"/>
          </p:cNvSpPr>
          <p:nvPr/>
        </p:nvSpPr>
        <p:spPr bwMode="auto">
          <a:xfrm>
            <a:off x="6364288" y="4006850"/>
            <a:ext cx="0" cy="2438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5" name="Group 164"/>
          <p:cNvGrpSpPr>
            <a:grpSpLocks/>
          </p:cNvGrpSpPr>
          <p:nvPr/>
        </p:nvGrpSpPr>
        <p:grpSpPr bwMode="auto">
          <a:xfrm>
            <a:off x="6364288" y="4225925"/>
            <a:ext cx="1847850" cy="1211263"/>
            <a:chOff x="4054" y="2418"/>
            <a:chExt cx="1164" cy="763"/>
          </a:xfrm>
        </p:grpSpPr>
        <p:sp>
          <p:nvSpPr>
            <p:cNvPr id="166" name="Line 165"/>
            <p:cNvSpPr>
              <a:spLocks noChangeShapeType="1"/>
            </p:cNvSpPr>
            <p:nvPr/>
          </p:nvSpPr>
          <p:spPr bwMode="auto">
            <a:xfrm>
              <a:off x="4054" y="2418"/>
              <a:ext cx="0" cy="7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" name="Line 166"/>
            <p:cNvSpPr>
              <a:spLocks noChangeShapeType="1"/>
            </p:cNvSpPr>
            <p:nvPr/>
          </p:nvSpPr>
          <p:spPr bwMode="auto">
            <a:xfrm>
              <a:off x="4063" y="3172"/>
              <a:ext cx="115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8" name="Group 167"/>
          <p:cNvGrpSpPr>
            <a:grpSpLocks/>
          </p:cNvGrpSpPr>
          <p:nvPr/>
        </p:nvGrpSpPr>
        <p:grpSpPr bwMode="auto">
          <a:xfrm>
            <a:off x="1273175" y="3741738"/>
            <a:ext cx="2122488" cy="1492250"/>
            <a:chOff x="802" y="2207"/>
            <a:chExt cx="1337" cy="940"/>
          </a:xfrm>
        </p:grpSpPr>
        <p:sp>
          <p:nvSpPr>
            <p:cNvPr id="169" name="Text Box 168"/>
            <p:cNvSpPr txBox="1">
              <a:spLocks noChangeArrowheads="1"/>
            </p:cNvSpPr>
            <p:nvPr/>
          </p:nvSpPr>
          <p:spPr bwMode="auto">
            <a:xfrm>
              <a:off x="802" y="2207"/>
              <a:ext cx="132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600" dirty="0">
                  <a:latin typeface="Tahoma" pitchFamily="16" charset="0"/>
                </a:rPr>
                <a:t>Download application</a:t>
              </a:r>
            </a:p>
          </p:txBody>
        </p:sp>
        <p:sp>
          <p:nvSpPr>
            <p:cNvPr id="170" name="Freeform 169"/>
            <p:cNvSpPr>
              <a:spLocks/>
            </p:cNvSpPr>
            <p:nvPr/>
          </p:nvSpPr>
          <p:spPr bwMode="auto">
            <a:xfrm>
              <a:off x="1100" y="2396"/>
              <a:ext cx="383" cy="418"/>
            </a:xfrm>
            <a:custGeom>
              <a:avLst/>
              <a:gdLst>
                <a:gd name="T0" fmla="*/ 82 w 505"/>
                <a:gd name="T1" fmla="*/ 0 h 526"/>
                <a:gd name="T2" fmla="*/ 33 w 505"/>
                <a:gd name="T3" fmla="*/ 226 h 526"/>
                <a:gd name="T4" fmla="*/ 278 w 505"/>
                <a:gd name="T5" fmla="*/ 275 h 526"/>
                <a:gd name="T6" fmla="*/ 309 w 505"/>
                <a:gd name="T7" fmla="*/ 490 h 526"/>
                <a:gd name="T8" fmla="*/ 505 w 505"/>
                <a:gd name="T9" fmla="*/ 490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5" h="526">
                  <a:moveTo>
                    <a:pt x="82" y="0"/>
                  </a:moveTo>
                  <a:cubicBezTo>
                    <a:pt x="41" y="90"/>
                    <a:pt x="0" y="180"/>
                    <a:pt x="33" y="226"/>
                  </a:cubicBezTo>
                  <a:cubicBezTo>
                    <a:pt x="66" y="272"/>
                    <a:pt x="232" y="231"/>
                    <a:pt x="278" y="275"/>
                  </a:cubicBezTo>
                  <a:cubicBezTo>
                    <a:pt x="324" y="319"/>
                    <a:pt x="271" y="454"/>
                    <a:pt x="309" y="490"/>
                  </a:cubicBezTo>
                  <a:cubicBezTo>
                    <a:pt x="347" y="526"/>
                    <a:pt x="426" y="508"/>
                    <a:pt x="505" y="49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pic>
          <p:nvPicPr>
            <p:cNvPr id="171" name="Picture 17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3" y="2455"/>
              <a:ext cx="416" cy="6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72" name="Text Box 171"/>
          <p:cNvSpPr txBox="1">
            <a:spLocks noChangeArrowheads="1"/>
          </p:cNvSpPr>
          <p:nvPr/>
        </p:nvSpPr>
        <p:spPr bwMode="auto">
          <a:xfrm>
            <a:off x="884238" y="6251575"/>
            <a:ext cx="10223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 i="1">
                <a:latin typeface="Tahoma" pitchFamily="16" charset="0"/>
              </a:rPr>
              <a:t>Microprocessor</a:t>
            </a:r>
          </a:p>
        </p:txBody>
      </p:sp>
      <p:sp>
        <p:nvSpPr>
          <p:cNvPr id="173" name="Text Box 172"/>
          <p:cNvSpPr txBox="1">
            <a:spLocks noChangeArrowheads="1"/>
          </p:cNvSpPr>
          <p:nvPr/>
        </p:nvSpPr>
        <p:spPr bwMode="auto">
          <a:xfrm>
            <a:off x="6596063" y="2904252"/>
            <a:ext cx="2366962" cy="141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dirty="0">
                <a:solidFill>
                  <a:srgbClr val="DB22A6"/>
                </a:solidFill>
              </a:rPr>
              <a:t>Cache energy savings of 62% on average</a:t>
            </a:r>
            <a:r>
              <a:rPr lang="en-US" dirty="0" smtClean="0">
                <a:solidFill>
                  <a:srgbClr val="DB22A6"/>
                </a:solidFill>
              </a:rPr>
              <a:t>!</a:t>
            </a:r>
          </a:p>
          <a:p>
            <a:r>
              <a:rPr lang="en-US" sz="1400" dirty="0"/>
              <a:t>(Gordon-Ross ‘05)</a:t>
            </a:r>
          </a:p>
        </p:txBody>
      </p:sp>
      <p:sp>
        <p:nvSpPr>
          <p:cNvPr id="174" name="Content Placeholder 2"/>
          <p:cNvSpPr>
            <a:spLocks noGrp="1"/>
          </p:cNvSpPr>
          <p:nvPr>
            <p:ph idx="1"/>
          </p:nvPr>
        </p:nvSpPr>
        <p:spPr>
          <a:xfrm>
            <a:off x="365126" y="1085849"/>
            <a:ext cx="8410740" cy="1728603"/>
          </a:xfrm>
        </p:spPr>
        <p:txBody>
          <a:bodyPr/>
          <a:lstStyle/>
          <a:p>
            <a:r>
              <a:rPr lang="en-US" dirty="0" smtClean="0"/>
              <a:t>Dynamic tuning changes system parameter values at runtime</a:t>
            </a:r>
          </a:p>
          <a:p>
            <a:pPr lvl="1"/>
            <a:r>
              <a:rPr lang="en-US" dirty="0" smtClean="0"/>
              <a:t>Dynamically determines best configuration with respect to optimization goals (e.g., lowest energy/best performance)</a:t>
            </a:r>
          </a:p>
          <a:p>
            <a:pPr lvl="1"/>
            <a:r>
              <a:rPr lang="en-US" dirty="0" smtClean="0"/>
              <a:t>Requires tunable hardware and tuning hardware (tuner)</a:t>
            </a:r>
          </a:p>
          <a:p>
            <a:pPr lvl="2"/>
            <a:r>
              <a:rPr lang="en-US" dirty="0" smtClean="0"/>
              <a:t>Tuner evaluates different configurations to determine the best configuration</a:t>
            </a:r>
          </a:p>
        </p:txBody>
      </p:sp>
      <p:sp>
        <p:nvSpPr>
          <p:cNvPr id="3" name="Oval 2"/>
          <p:cNvSpPr/>
          <p:nvPr/>
        </p:nvSpPr>
        <p:spPr bwMode="auto">
          <a:xfrm>
            <a:off x="4772025" y="5276851"/>
            <a:ext cx="452438" cy="280987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22240" y="4329390"/>
            <a:ext cx="154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Lowest energy</a:t>
            </a:r>
            <a:endParaRPr lang="en-US" sz="18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5" name="Straight Arrow Connector 174"/>
          <p:cNvCxnSpPr>
            <a:endCxn id="3" idx="6"/>
          </p:cNvCxnSpPr>
          <p:nvPr/>
        </p:nvCxnSpPr>
        <p:spPr bwMode="auto">
          <a:xfrm flipH="1">
            <a:off x="5224463" y="4662487"/>
            <a:ext cx="1576387" cy="7548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6" name="Oval 175"/>
          <p:cNvSpPr/>
          <p:nvPr/>
        </p:nvSpPr>
        <p:spPr bwMode="auto">
          <a:xfrm>
            <a:off x="6267450" y="5147469"/>
            <a:ext cx="2047875" cy="577056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178" name="Straight Arrow Connector 177"/>
          <p:cNvCxnSpPr>
            <a:endCxn id="176" idx="0"/>
          </p:cNvCxnSpPr>
          <p:nvPr/>
        </p:nvCxnSpPr>
        <p:spPr bwMode="auto">
          <a:xfrm>
            <a:off x="7291387" y="4607719"/>
            <a:ext cx="1" cy="5397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7" name="Text Box 10"/>
          <p:cNvSpPr txBox="1">
            <a:spLocks noChangeArrowheads="1"/>
          </p:cNvSpPr>
          <p:nvPr/>
        </p:nvSpPr>
        <p:spPr bwMode="auto">
          <a:xfrm>
            <a:off x="4756151" y="6146799"/>
            <a:ext cx="14366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 type="none" w="sm" len="sm"/>
                <a:tailEnd type="none" w="med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dirty="0" smtClean="0">
                <a:latin typeface="Times New Roman" pitchFamily="16" charset="0"/>
              </a:rPr>
              <a:t>Execution time</a:t>
            </a:r>
            <a:endParaRPr lang="en-US" sz="1600" dirty="0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92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"/>
                            </p:stCondLst>
                            <p:childTnLst>
                              <p:par>
                                <p:cTn id="7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"/>
                            </p:stCondLst>
                            <p:childTnLst>
                              <p:par>
                                <p:cTn id="8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500"/>
                            </p:stCondLst>
                            <p:childTnLst>
                              <p:par>
                                <p:cTn id="9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4500"/>
                            </p:stCondLst>
                            <p:childTnLst>
                              <p:par>
                                <p:cTn id="10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500"/>
                            </p:stCondLst>
                            <p:childTnLst>
                              <p:par>
                                <p:cTn id="1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60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6000"/>
                            </p:stCondLst>
                            <p:childTnLst>
                              <p:par>
                                <p:cTn id="1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6000"/>
                            </p:stCondLst>
                            <p:childTnLst>
                              <p:par>
                                <p:cTn id="1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3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4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6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000"/>
                            </p:stCondLst>
                            <p:childTnLst>
                              <p:par>
                                <p:cTn id="15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500"/>
                            </p:stCondLst>
                            <p:childTnLst>
                              <p:par>
                                <p:cTn id="1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3000"/>
                            </p:stCondLst>
                            <p:childTnLst>
                              <p:par>
                                <p:cTn id="16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4" grpId="0" animBg="1"/>
      <p:bldP spid="172" grpId="0"/>
      <p:bldP spid="173" grpId="0"/>
      <p:bldP spid="174" grpId="0" uiExpand="1" build="p"/>
      <p:bldP spid="3" grpId="0" animBg="1"/>
      <p:bldP spid="3" grpId="1" animBg="1"/>
      <p:bldP spid="3" grpId="2" animBg="1"/>
      <p:bldP spid="4" grpId="0"/>
      <p:bldP spid="176" grpId="0" animBg="1"/>
      <p:bldP spid="1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62725" y="6276975"/>
            <a:ext cx="1905000" cy="457200"/>
          </a:xfrm>
          <a:ln/>
        </p:spPr>
        <p:txBody>
          <a:bodyPr/>
          <a:lstStyle/>
          <a:p>
            <a:pPr>
              <a:defRPr/>
            </a:pPr>
            <a:fld id="{289DCBD3-DC50-4E22-9E9C-A94720DE7106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4150"/>
            <a:ext cx="7772400" cy="1143000"/>
          </a:xfrm>
        </p:spPr>
        <p:txBody>
          <a:bodyPr/>
          <a:lstStyle/>
          <a:p>
            <a:r>
              <a:rPr lang="en-US" dirty="0" smtClean="0"/>
              <a:t>Dynamic Tuning</a:t>
            </a:r>
          </a:p>
        </p:txBody>
      </p:sp>
      <p:sp>
        <p:nvSpPr>
          <p:cNvPr id="174" name="Content Placeholder 2"/>
          <p:cNvSpPr>
            <a:spLocks noGrp="1"/>
          </p:cNvSpPr>
          <p:nvPr>
            <p:ph idx="1"/>
          </p:nvPr>
        </p:nvSpPr>
        <p:spPr>
          <a:xfrm>
            <a:off x="460375" y="1085849"/>
            <a:ext cx="7997825" cy="5118101"/>
          </a:xfrm>
        </p:spPr>
        <p:txBody>
          <a:bodyPr/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Adapts to the runtime operating environment and input stimuli</a:t>
            </a:r>
          </a:p>
          <a:p>
            <a:pPr lvl="1"/>
            <a:r>
              <a:rPr lang="en-US" dirty="0" smtClean="0"/>
              <a:t>Specializes configurations to executing applications</a:t>
            </a:r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Large design space</a:t>
            </a:r>
          </a:p>
          <a:p>
            <a:pPr lvl="2"/>
            <a:r>
              <a:rPr lang="en-US" dirty="0" smtClean="0"/>
              <a:t>Challenging to determine the best configuration</a:t>
            </a:r>
          </a:p>
          <a:p>
            <a:pPr lvl="1"/>
            <a:r>
              <a:rPr lang="en-US" dirty="0" smtClean="0"/>
              <a:t>Runtime tuning overhead (e.g., energy, power, performance)</a:t>
            </a:r>
          </a:p>
          <a:p>
            <a:pPr lvl="2"/>
            <a:r>
              <a:rPr lang="en-US" dirty="0" smtClean="0"/>
              <a:t>Energy consumed and additional execution time incurred during tuning</a:t>
            </a:r>
          </a:p>
        </p:txBody>
      </p:sp>
      <p:grpSp>
        <p:nvGrpSpPr>
          <p:cNvPr id="177" name="Group 176"/>
          <p:cNvGrpSpPr/>
          <p:nvPr/>
        </p:nvGrpSpPr>
        <p:grpSpPr>
          <a:xfrm>
            <a:off x="3275013" y="4183062"/>
            <a:ext cx="2392362" cy="2122487"/>
            <a:chOff x="811213" y="3741738"/>
            <a:chExt cx="2584450" cy="2754312"/>
          </a:xfrm>
        </p:grpSpPr>
        <p:grpSp>
          <p:nvGrpSpPr>
            <p:cNvPr id="179" name="Group 178"/>
            <p:cNvGrpSpPr>
              <a:grpSpLocks/>
            </p:cNvGrpSpPr>
            <p:nvPr/>
          </p:nvGrpSpPr>
          <p:grpSpPr bwMode="auto">
            <a:xfrm>
              <a:off x="936625" y="4727576"/>
              <a:ext cx="1939925" cy="1573213"/>
              <a:chOff x="809" y="2884"/>
              <a:chExt cx="1222" cy="991"/>
            </a:xfrm>
          </p:grpSpPr>
          <p:sp>
            <p:nvSpPr>
              <p:cNvPr id="262" name="Rectangle 261"/>
              <p:cNvSpPr>
                <a:spLocks noChangeArrowheads="1"/>
              </p:cNvSpPr>
              <p:nvPr/>
            </p:nvSpPr>
            <p:spPr bwMode="auto">
              <a:xfrm>
                <a:off x="879" y="3355"/>
                <a:ext cx="392" cy="264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" name="Line 18"/>
              <p:cNvSpPr>
                <a:spLocks noChangeShapeType="1"/>
              </p:cNvSpPr>
              <p:nvPr/>
            </p:nvSpPr>
            <p:spPr bwMode="auto">
              <a:xfrm flipH="1">
                <a:off x="1363" y="2884"/>
                <a:ext cx="588" cy="3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64" name="Line 19"/>
              <p:cNvSpPr>
                <a:spLocks noChangeShapeType="1"/>
              </p:cNvSpPr>
              <p:nvPr/>
            </p:nvSpPr>
            <p:spPr bwMode="auto">
              <a:xfrm flipH="1">
                <a:off x="1847" y="2903"/>
                <a:ext cx="184" cy="65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65" name="Rectangle 264"/>
              <p:cNvSpPr>
                <a:spLocks noChangeArrowheads="1"/>
              </p:cNvSpPr>
              <p:nvPr/>
            </p:nvSpPr>
            <p:spPr bwMode="auto">
              <a:xfrm>
                <a:off x="830" y="3306"/>
                <a:ext cx="888" cy="55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" name="Text Box 21"/>
              <p:cNvSpPr txBox="1">
                <a:spLocks noChangeArrowheads="1"/>
              </p:cNvSpPr>
              <p:nvPr/>
            </p:nvSpPr>
            <p:spPr bwMode="auto">
              <a:xfrm>
                <a:off x="809" y="3341"/>
                <a:ext cx="53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Tunable cache</a:t>
                </a:r>
              </a:p>
            </p:txBody>
          </p:sp>
          <p:sp>
            <p:nvSpPr>
              <p:cNvPr id="267" name="Line 22"/>
              <p:cNvSpPr>
                <a:spLocks noChangeShapeType="1"/>
              </p:cNvSpPr>
              <p:nvPr/>
            </p:nvSpPr>
            <p:spPr bwMode="auto">
              <a:xfrm flipV="1">
                <a:off x="879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68" name="Line 23"/>
              <p:cNvSpPr>
                <a:spLocks noChangeShapeType="1"/>
              </p:cNvSpPr>
              <p:nvPr/>
            </p:nvSpPr>
            <p:spPr bwMode="auto">
              <a:xfrm flipV="1">
                <a:off x="927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69" name="Line 24"/>
              <p:cNvSpPr>
                <a:spLocks noChangeShapeType="1"/>
              </p:cNvSpPr>
              <p:nvPr/>
            </p:nvSpPr>
            <p:spPr bwMode="auto">
              <a:xfrm flipV="1">
                <a:off x="969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0" name="Line 25"/>
              <p:cNvSpPr>
                <a:spLocks noChangeShapeType="1"/>
              </p:cNvSpPr>
              <p:nvPr/>
            </p:nvSpPr>
            <p:spPr bwMode="auto">
              <a:xfrm flipV="1">
                <a:off x="1017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1" name="Line 26"/>
              <p:cNvSpPr>
                <a:spLocks noChangeShapeType="1"/>
              </p:cNvSpPr>
              <p:nvPr/>
            </p:nvSpPr>
            <p:spPr bwMode="auto">
              <a:xfrm flipV="1">
                <a:off x="1071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2" name="Line 27"/>
              <p:cNvSpPr>
                <a:spLocks noChangeShapeType="1"/>
              </p:cNvSpPr>
              <p:nvPr/>
            </p:nvSpPr>
            <p:spPr bwMode="auto">
              <a:xfrm flipV="1">
                <a:off x="1119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3" name="Line 28"/>
              <p:cNvSpPr>
                <a:spLocks noChangeShapeType="1"/>
              </p:cNvSpPr>
              <p:nvPr/>
            </p:nvSpPr>
            <p:spPr bwMode="auto">
              <a:xfrm flipV="1">
                <a:off x="1161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4" name="Line 29"/>
              <p:cNvSpPr>
                <a:spLocks noChangeShapeType="1"/>
              </p:cNvSpPr>
              <p:nvPr/>
            </p:nvSpPr>
            <p:spPr bwMode="auto">
              <a:xfrm flipV="1">
                <a:off x="1209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5" name="Line 30"/>
              <p:cNvSpPr>
                <a:spLocks noChangeShapeType="1"/>
              </p:cNvSpPr>
              <p:nvPr/>
            </p:nvSpPr>
            <p:spPr bwMode="auto">
              <a:xfrm flipV="1">
                <a:off x="1257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6" name="Line 31"/>
              <p:cNvSpPr>
                <a:spLocks noChangeShapeType="1"/>
              </p:cNvSpPr>
              <p:nvPr/>
            </p:nvSpPr>
            <p:spPr bwMode="auto">
              <a:xfrm flipV="1">
                <a:off x="1305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" name="Line 32"/>
              <p:cNvSpPr>
                <a:spLocks noChangeShapeType="1"/>
              </p:cNvSpPr>
              <p:nvPr/>
            </p:nvSpPr>
            <p:spPr bwMode="auto">
              <a:xfrm flipV="1">
                <a:off x="1347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8" name="Line 33"/>
              <p:cNvSpPr>
                <a:spLocks noChangeShapeType="1"/>
              </p:cNvSpPr>
              <p:nvPr/>
            </p:nvSpPr>
            <p:spPr bwMode="auto">
              <a:xfrm flipV="1">
                <a:off x="1395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9" name="Line 34"/>
              <p:cNvSpPr>
                <a:spLocks noChangeShapeType="1"/>
              </p:cNvSpPr>
              <p:nvPr/>
            </p:nvSpPr>
            <p:spPr bwMode="auto">
              <a:xfrm flipV="1">
                <a:off x="1449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0" name="Line 35"/>
              <p:cNvSpPr>
                <a:spLocks noChangeShapeType="1"/>
              </p:cNvSpPr>
              <p:nvPr/>
            </p:nvSpPr>
            <p:spPr bwMode="auto">
              <a:xfrm flipV="1">
                <a:off x="1497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1" name="Line 36"/>
              <p:cNvSpPr>
                <a:spLocks noChangeShapeType="1"/>
              </p:cNvSpPr>
              <p:nvPr/>
            </p:nvSpPr>
            <p:spPr bwMode="auto">
              <a:xfrm flipV="1">
                <a:off x="1539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2" name="Line 37"/>
              <p:cNvSpPr>
                <a:spLocks noChangeShapeType="1"/>
              </p:cNvSpPr>
              <p:nvPr/>
            </p:nvSpPr>
            <p:spPr bwMode="auto">
              <a:xfrm flipV="1">
                <a:off x="1587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3" name="Line 38"/>
              <p:cNvSpPr>
                <a:spLocks noChangeShapeType="1"/>
              </p:cNvSpPr>
              <p:nvPr/>
            </p:nvSpPr>
            <p:spPr bwMode="auto">
              <a:xfrm flipV="1">
                <a:off x="1635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4" name="Line 39"/>
              <p:cNvSpPr>
                <a:spLocks noChangeShapeType="1"/>
              </p:cNvSpPr>
              <p:nvPr/>
            </p:nvSpPr>
            <p:spPr bwMode="auto">
              <a:xfrm flipV="1">
                <a:off x="1677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5" name="Line 40"/>
              <p:cNvSpPr>
                <a:spLocks noChangeShapeType="1"/>
              </p:cNvSpPr>
              <p:nvPr/>
            </p:nvSpPr>
            <p:spPr bwMode="auto">
              <a:xfrm flipV="1">
                <a:off x="1725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6" name="Line 41"/>
              <p:cNvSpPr>
                <a:spLocks noChangeShapeType="1"/>
              </p:cNvSpPr>
              <p:nvPr/>
            </p:nvSpPr>
            <p:spPr bwMode="auto">
              <a:xfrm flipV="1">
                <a:off x="1731" y="3293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7" name="Line 42"/>
              <p:cNvSpPr>
                <a:spLocks noChangeShapeType="1"/>
              </p:cNvSpPr>
              <p:nvPr/>
            </p:nvSpPr>
            <p:spPr bwMode="auto">
              <a:xfrm flipV="1">
                <a:off x="1731" y="3353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8" name="Line 43"/>
              <p:cNvSpPr>
                <a:spLocks noChangeShapeType="1"/>
              </p:cNvSpPr>
              <p:nvPr/>
            </p:nvSpPr>
            <p:spPr bwMode="auto">
              <a:xfrm flipV="1">
                <a:off x="1719" y="3413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9" name="Line 44"/>
              <p:cNvSpPr>
                <a:spLocks noChangeShapeType="1"/>
              </p:cNvSpPr>
              <p:nvPr/>
            </p:nvSpPr>
            <p:spPr bwMode="auto">
              <a:xfrm flipV="1">
                <a:off x="1719" y="3473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90" name="Line 45"/>
              <p:cNvSpPr>
                <a:spLocks noChangeShapeType="1"/>
              </p:cNvSpPr>
              <p:nvPr/>
            </p:nvSpPr>
            <p:spPr bwMode="auto">
              <a:xfrm flipV="1">
                <a:off x="1731" y="3521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91" name="Line 46"/>
              <p:cNvSpPr>
                <a:spLocks noChangeShapeType="1"/>
              </p:cNvSpPr>
              <p:nvPr/>
            </p:nvSpPr>
            <p:spPr bwMode="auto">
              <a:xfrm flipV="1">
                <a:off x="1731" y="3581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92" name="Line 47"/>
              <p:cNvSpPr>
                <a:spLocks noChangeShapeType="1"/>
              </p:cNvSpPr>
              <p:nvPr/>
            </p:nvSpPr>
            <p:spPr bwMode="auto">
              <a:xfrm flipV="1">
                <a:off x="1725" y="3647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93" name="Line 48"/>
              <p:cNvSpPr>
                <a:spLocks noChangeShapeType="1"/>
              </p:cNvSpPr>
              <p:nvPr/>
            </p:nvSpPr>
            <p:spPr bwMode="auto">
              <a:xfrm flipV="1">
                <a:off x="1725" y="3707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94" name="Line 49"/>
              <p:cNvSpPr>
                <a:spLocks noChangeShapeType="1"/>
              </p:cNvSpPr>
              <p:nvPr/>
            </p:nvSpPr>
            <p:spPr bwMode="auto">
              <a:xfrm flipV="1">
                <a:off x="1731" y="3761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95" name="Rectangle 294"/>
              <p:cNvSpPr>
                <a:spLocks noChangeArrowheads="1"/>
              </p:cNvSpPr>
              <p:nvPr/>
            </p:nvSpPr>
            <p:spPr bwMode="auto">
              <a:xfrm>
                <a:off x="1222" y="3539"/>
                <a:ext cx="453" cy="264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6" name="Text Box 51"/>
              <p:cNvSpPr txBox="1">
                <a:spLocks noChangeArrowheads="1"/>
              </p:cNvSpPr>
              <p:nvPr/>
            </p:nvSpPr>
            <p:spPr bwMode="auto">
              <a:xfrm>
                <a:off x="1156" y="3523"/>
                <a:ext cx="588" cy="3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sz="1050" b="1" dirty="0">
                    <a:latin typeface="Tahoma" pitchFamily="16" charset="0"/>
                  </a:rPr>
                  <a:t>Tuning </a:t>
                </a:r>
                <a:r>
                  <a:rPr lang="en-US" sz="1050" b="1" dirty="0" smtClean="0">
                    <a:latin typeface="Tahoma" pitchFamily="16" charset="0"/>
                  </a:rPr>
                  <a:t>hardware</a:t>
                </a:r>
                <a:endParaRPr lang="en-US" sz="1050" b="1" dirty="0">
                  <a:latin typeface="Tahoma" pitchFamily="16" charset="0"/>
                </a:endParaRPr>
              </a:p>
            </p:txBody>
          </p:sp>
        </p:grpSp>
        <p:grpSp>
          <p:nvGrpSpPr>
            <p:cNvPr id="180" name="Group 179"/>
            <p:cNvGrpSpPr>
              <a:grpSpLocks/>
            </p:cNvGrpSpPr>
            <p:nvPr/>
          </p:nvGrpSpPr>
          <p:grpSpPr bwMode="auto">
            <a:xfrm>
              <a:off x="817563" y="5429250"/>
              <a:ext cx="896937" cy="576263"/>
              <a:chOff x="734" y="3326"/>
              <a:chExt cx="565" cy="363"/>
            </a:xfrm>
          </p:grpSpPr>
          <p:grpSp>
            <p:nvGrpSpPr>
              <p:cNvPr id="256" name="Group 255"/>
              <p:cNvGrpSpPr>
                <a:grpSpLocks/>
              </p:cNvGrpSpPr>
              <p:nvPr/>
            </p:nvGrpSpPr>
            <p:grpSpPr bwMode="auto">
              <a:xfrm>
                <a:off x="863" y="3326"/>
                <a:ext cx="436" cy="337"/>
                <a:chOff x="863" y="3326"/>
                <a:chExt cx="436" cy="337"/>
              </a:xfrm>
            </p:grpSpPr>
            <p:sp>
              <p:nvSpPr>
                <p:cNvPr id="260" name="Rectangle 54"/>
                <p:cNvSpPr>
                  <a:spLocks noChangeArrowheads="1"/>
                </p:cNvSpPr>
                <p:nvPr/>
              </p:nvSpPr>
              <p:spPr bwMode="auto">
                <a:xfrm>
                  <a:off x="863" y="3326"/>
                  <a:ext cx="436" cy="209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1" name="Rectangle 55"/>
                <p:cNvSpPr>
                  <a:spLocks noChangeArrowheads="1"/>
                </p:cNvSpPr>
                <p:nvPr/>
              </p:nvSpPr>
              <p:spPr bwMode="auto">
                <a:xfrm>
                  <a:off x="873" y="3500"/>
                  <a:ext cx="345" cy="163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57" name="Group 56"/>
              <p:cNvGrpSpPr>
                <a:grpSpLocks/>
              </p:cNvGrpSpPr>
              <p:nvPr/>
            </p:nvGrpSpPr>
            <p:grpSpPr bwMode="auto">
              <a:xfrm>
                <a:off x="734" y="3353"/>
                <a:ext cx="539" cy="336"/>
                <a:chOff x="2261" y="3525"/>
                <a:chExt cx="539" cy="336"/>
              </a:xfrm>
            </p:grpSpPr>
            <p:sp>
              <p:nvSpPr>
                <p:cNvPr id="258" name="Rectangle 57"/>
                <p:cNvSpPr>
                  <a:spLocks noChangeArrowheads="1"/>
                </p:cNvSpPr>
                <p:nvPr/>
              </p:nvSpPr>
              <p:spPr bwMode="auto">
                <a:xfrm>
                  <a:off x="2412" y="3525"/>
                  <a:ext cx="238" cy="33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9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2261" y="3530"/>
                  <a:ext cx="539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1" hangingPunct="1"/>
                  <a:r>
                    <a:rPr lang="en-US" sz="1200" b="1">
                      <a:latin typeface="Tahoma" pitchFamily="16" charset="0"/>
                    </a:rPr>
                    <a:t>TC</a:t>
                  </a:r>
                </a:p>
              </p:txBody>
            </p:sp>
          </p:grpSp>
        </p:grpSp>
        <p:grpSp>
          <p:nvGrpSpPr>
            <p:cNvPr id="181" name="Group 180"/>
            <p:cNvGrpSpPr>
              <a:grpSpLocks/>
            </p:cNvGrpSpPr>
            <p:nvPr/>
          </p:nvGrpSpPr>
          <p:grpSpPr bwMode="auto">
            <a:xfrm>
              <a:off x="811213" y="5438775"/>
              <a:ext cx="896937" cy="623888"/>
              <a:chOff x="730" y="3322"/>
              <a:chExt cx="565" cy="393"/>
            </a:xfrm>
          </p:grpSpPr>
          <p:grpSp>
            <p:nvGrpSpPr>
              <p:cNvPr id="250" name="Group 249"/>
              <p:cNvGrpSpPr>
                <a:grpSpLocks/>
              </p:cNvGrpSpPr>
              <p:nvPr/>
            </p:nvGrpSpPr>
            <p:grpSpPr bwMode="auto">
              <a:xfrm>
                <a:off x="859" y="3322"/>
                <a:ext cx="436" cy="393"/>
                <a:chOff x="859" y="3322"/>
                <a:chExt cx="436" cy="393"/>
              </a:xfrm>
            </p:grpSpPr>
            <p:sp>
              <p:nvSpPr>
                <p:cNvPr id="254" name="Rectangle 68"/>
                <p:cNvSpPr>
                  <a:spLocks noChangeArrowheads="1"/>
                </p:cNvSpPr>
                <p:nvPr/>
              </p:nvSpPr>
              <p:spPr bwMode="auto">
                <a:xfrm>
                  <a:off x="859" y="3322"/>
                  <a:ext cx="436" cy="208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5" name="Rectangle 69"/>
                <p:cNvSpPr>
                  <a:spLocks noChangeArrowheads="1"/>
                </p:cNvSpPr>
                <p:nvPr/>
              </p:nvSpPr>
              <p:spPr bwMode="auto">
                <a:xfrm>
                  <a:off x="869" y="3525"/>
                  <a:ext cx="345" cy="19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51" name="Group 70"/>
              <p:cNvGrpSpPr>
                <a:grpSpLocks/>
              </p:cNvGrpSpPr>
              <p:nvPr/>
            </p:nvGrpSpPr>
            <p:grpSpPr bwMode="auto">
              <a:xfrm>
                <a:off x="730" y="3352"/>
                <a:ext cx="539" cy="184"/>
                <a:chOff x="1866" y="3776"/>
                <a:chExt cx="539" cy="190"/>
              </a:xfrm>
            </p:grpSpPr>
            <p:sp>
              <p:nvSpPr>
                <p:cNvPr id="252" name="Rectangle 71"/>
                <p:cNvSpPr>
                  <a:spLocks noChangeArrowheads="1"/>
                </p:cNvSpPr>
                <p:nvPr/>
              </p:nvSpPr>
              <p:spPr bwMode="auto">
                <a:xfrm>
                  <a:off x="2017" y="3776"/>
                  <a:ext cx="238" cy="190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3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1866" y="3777"/>
                  <a:ext cx="539" cy="17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1" hangingPunct="1"/>
                  <a:r>
                    <a:rPr lang="en-US" sz="1200" b="1">
                      <a:latin typeface="Tahoma" pitchFamily="16" charset="0"/>
                    </a:rPr>
                    <a:t>TC</a:t>
                  </a:r>
                </a:p>
              </p:txBody>
            </p:sp>
          </p:grpSp>
        </p:grpSp>
        <p:grpSp>
          <p:nvGrpSpPr>
            <p:cNvPr id="182" name="Group 181"/>
            <p:cNvGrpSpPr>
              <a:grpSpLocks/>
            </p:cNvGrpSpPr>
            <p:nvPr/>
          </p:nvGrpSpPr>
          <p:grpSpPr bwMode="auto">
            <a:xfrm>
              <a:off x="947738" y="5432425"/>
              <a:ext cx="855662" cy="623888"/>
              <a:chOff x="2034" y="3727"/>
              <a:chExt cx="539" cy="393"/>
            </a:xfrm>
          </p:grpSpPr>
          <p:grpSp>
            <p:nvGrpSpPr>
              <p:cNvPr id="244" name="Group 243"/>
              <p:cNvGrpSpPr>
                <a:grpSpLocks/>
              </p:cNvGrpSpPr>
              <p:nvPr/>
            </p:nvGrpSpPr>
            <p:grpSpPr bwMode="auto">
              <a:xfrm>
                <a:off x="2082" y="3727"/>
                <a:ext cx="436" cy="393"/>
                <a:chOff x="2082" y="3727"/>
                <a:chExt cx="436" cy="393"/>
              </a:xfrm>
            </p:grpSpPr>
            <p:sp>
              <p:nvSpPr>
                <p:cNvPr id="248" name="Rectangle 78"/>
                <p:cNvSpPr>
                  <a:spLocks noChangeArrowheads="1"/>
                </p:cNvSpPr>
                <p:nvPr/>
              </p:nvSpPr>
              <p:spPr bwMode="auto">
                <a:xfrm>
                  <a:off x="2082" y="3727"/>
                  <a:ext cx="436" cy="208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" name="Rectangle 79"/>
                <p:cNvSpPr>
                  <a:spLocks noChangeArrowheads="1"/>
                </p:cNvSpPr>
                <p:nvPr/>
              </p:nvSpPr>
              <p:spPr bwMode="auto">
                <a:xfrm>
                  <a:off x="2092" y="3930"/>
                  <a:ext cx="345" cy="19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45" name="Group 80"/>
              <p:cNvGrpSpPr>
                <a:grpSpLocks/>
              </p:cNvGrpSpPr>
              <p:nvPr/>
            </p:nvGrpSpPr>
            <p:grpSpPr bwMode="auto">
              <a:xfrm>
                <a:off x="2034" y="3740"/>
                <a:ext cx="539" cy="173"/>
                <a:chOff x="2034" y="3740"/>
                <a:chExt cx="539" cy="173"/>
              </a:xfrm>
            </p:grpSpPr>
            <p:sp>
              <p:nvSpPr>
                <p:cNvPr id="246" name="Rectangle 81"/>
                <p:cNvSpPr>
                  <a:spLocks noChangeArrowheads="1"/>
                </p:cNvSpPr>
                <p:nvPr/>
              </p:nvSpPr>
              <p:spPr bwMode="auto">
                <a:xfrm>
                  <a:off x="2104" y="3757"/>
                  <a:ext cx="393" cy="138"/>
                </a:xfrm>
                <a:prstGeom prst="rect">
                  <a:avLst/>
                </a:prstGeom>
                <a:solidFill>
                  <a:srgbClr val="33CC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2034" y="3740"/>
                  <a:ext cx="539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1" hangingPunct="1"/>
                  <a:r>
                    <a:rPr lang="en-US" sz="1200" b="1">
                      <a:latin typeface="Tahoma" pitchFamily="16" charset="0"/>
                    </a:rPr>
                    <a:t>TC</a:t>
                  </a:r>
                </a:p>
              </p:txBody>
            </p:sp>
          </p:grpSp>
        </p:grpSp>
        <p:grpSp>
          <p:nvGrpSpPr>
            <p:cNvPr id="183" name="Group 182"/>
            <p:cNvGrpSpPr>
              <a:grpSpLocks/>
            </p:cNvGrpSpPr>
            <p:nvPr/>
          </p:nvGrpSpPr>
          <p:grpSpPr bwMode="auto">
            <a:xfrm>
              <a:off x="911225" y="5438775"/>
              <a:ext cx="800100" cy="714375"/>
              <a:chOff x="2001" y="3760"/>
              <a:chExt cx="504" cy="450"/>
            </a:xfrm>
          </p:grpSpPr>
          <p:grpSp>
            <p:nvGrpSpPr>
              <p:cNvPr id="238" name="Group 237"/>
              <p:cNvGrpSpPr>
                <a:grpSpLocks/>
              </p:cNvGrpSpPr>
              <p:nvPr/>
            </p:nvGrpSpPr>
            <p:grpSpPr bwMode="auto">
              <a:xfrm>
                <a:off x="2069" y="3760"/>
                <a:ext cx="436" cy="393"/>
                <a:chOff x="2069" y="3760"/>
                <a:chExt cx="436" cy="393"/>
              </a:xfrm>
            </p:grpSpPr>
            <p:sp>
              <p:nvSpPr>
                <p:cNvPr id="242" name="Rectangle 88"/>
                <p:cNvSpPr>
                  <a:spLocks noChangeArrowheads="1"/>
                </p:cNvSpPr>
                <p:nvPr/>
              </p:nvSpPr>
              <p:spPr bwMode="auto">
                <a:xfrm>
                  <a:off x="2069" y="3760"/>
                  <a:ext cx="436" cy="208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" name="Rectangle 89"/>
                <p:cNvSpPr>
                  <a:spLocks noChangeArrowheads="1"/>
                </p:cNvSpPr>
                <p:nvPr/>
              </p:nvSpPr>
              <p:spPr bwMode="auto">
                <a:xfrm>
                  <a:off x="2079" y="3963"/>
                  <a:ext cx="345" cy="19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9" name="Group 90"/>
              <p:cNvGrpSpPr>
                <a:grpSpLocks/>
              </p:cNvGrpSpPr>
              <p:nvPr/>
            </p:nvGrpSpPr>
            <p:grpSpPr bwMode="auto">
              <a:xfrm>
                <a:off x="2001" y="3790"/>
                <a:ext cx="357" cy="420"/>
                <a:chOff x="2001" y="3790"/>
                <a:chExt cx="357" cy="420"/>
              </a:xfrm>
            </p:grpSpPr>
            <p:sp>
              <p:nvSpPr>
                <p:cNvPr id="240" name="Rectangle 91"/>
                <p:cNvSpPr>
                  <a:spLocks noChangeArrowheads="1"/>
                </p:cNvSpPr>
                <p:nvPr/>
              </p:nvSpPr>
              <p:spPr bwMode="auto">
                <a:xfrm>
                  <a:off x="2091" y="3790"/>
                  <a:ext cx="165" cy="420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" name="Text Box 92"/>
                <p:cNvSpPr txBox="1">
                  <a:spLocks noChangeArrowheads="1"/>
                </p:cNvSpPr>
                <p:nvPr/>
              </p:nvSpPr>
              <p:spPr bwMode="auto">
                <a:xfrm>
                  <a:off x="2001" y="3891"/>
                  <a:ext cx="357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1" hangingPunct="1"/>
                  <a:r>
                    <a:rPr lang="en-US" sz="1200" b="1">
                      <a:latin typeface="Tahoma" pitchFamily="16" charset="0"/>
                    </a:rPr>
                    <a:t>TC</a:t>
                  </a:r>
                </a:p>
              </p:txBody>
            </p:sp>
          </p:grpSp>
        </p:grpSp>
        <p:grpSp>
          <p:nvGrpSpPr>
            <p:cNvPr id="184" name="Group 183"/>
            <p:cNvGrpSpPr>
              <a:grpSpLocks/>
            </p:cNvGrpSpPr>
            <p:nvPr/>
          </p:nvGrpSpPr>
          <p:grpSpPr bwMode="auto">
            <a:xfrm>
              <a:off x="1012825" y="5430838"/>
              <a:ext cx="692150" cy="755650"/>
              <a:chOff x="857" y="3327"/>
              <a:chExt cx="436" cy="476"/>
            </a:xfrm>
          </p:grpSpPr>
          <p:grpSp>
            <p:nvGrpSpPr>
              <p:cNvPr id="232" name="Group 231"/>
              <p:cNvGrpSpPr>
                <a:grpSpLocks/>
              </p:cNvGrpSpPr>
              <p:nvPr/>
            </p:nvGrpSpPr>
            <p:grpSpPr bwMode="auto">
              <a:xfrm>
                <a:off x="857" y="3327"/>
                <a:ext cx="436" cy="476"/>
                <a:chOff x="857" y="3327"/>
                <a:chExt cx="436" cy="476"/>
              </a:xfrm>
            </p:grpSpPr>
            <p:sp>
              <p:nvSpPr>
                <p:cNvPr id="236" name="Rectangle 98"/>
                <p:cNvSpPr>
                  <a:spLocks noChangeArrowheads="1"/>
                </p:cNvSpPr>
                <p:nvPr/>
              </p:nvSpPr>
              <p:spPr bwMode="auto">
                <a:xfrm>
                  <a:off x="857" y="3327"/>
                  <a:ext cx="436" cy="208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" name="Rectangle 99"/>
                <p:cNvSpPr>
                  <a:spLocks noChangeArrowheads="1"/>
                </p:cNvSpPr>
                <p:nvPr/>
              </p:nvSpPr>
              <p:spPr bwMode="auto">
                <a:xfrm>
                  <a:off x="867" y="3539"/>
                  <a:ext cx="345" cy="264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3" name="Group 100"/>
              <p:cNvGrpSpPr>
                <a:grpSpLocks/>
              </p:cNvGrpSpPr>
              <p:nvPr/>
            </p:nvGrpSpPr>
            <p:grpSpPr bwMode="auto">
              <a:xfrm>
                <a:off x="861" y="3348"/>
                <a:ext cx="357" cy="229"/>
                <a:chOff x="1970" y="3721"/>
                <a:chExt cx="357" cy="229"/>
              </a:xfrm>
            </p:grpSpPr>
            <p:sp>
              <p:nvSpPr>
                <p:cNvPr id="234" name="Rectangle 101"/>
                <p:cNvSpPr>
                  <a:spLocks noChangeArrowheads="1"/>
                </p:cNvSpPr>
                <p:nvPr/>
              </p:nvSpPr>
              <p:spPr bwMode="auto">
                <a:xfrm>
                  <a:off x="1988" y="3721"/>
                  <a:ext cx="292" cy="229"/>
                </a:xfrm>
                <a:prstGeom prst="rect">
                  <a:avLst/>
                </a:prstGeom>
                <a:solidFill>
                  <a:srgbClr val="0033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" name="Text Box 102"/>
                <p:cNvSpPr txBox="1">
                  <a:spLocks noChangeArrowheads="1"/>
                </p:cNvSpPr>
                <p:nvPr/>
              </p:nvSpPr>
              <p:spPr bwMode="auto">
                <a:xfrm>
                  <a:off x="1970" y="3758"/>
                  <a:ext cx="357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1" hangingPunct="1"/>
                  <a:r>
                    <a:rPr lang="en-US" sz="1200" b="1">
                      <a:latin typeface="Tahoma" pitchFamily="16" charset="0"/>
                    </a:rPr>
                    <a:t>TC</a:t>
                  </a:r>
                </a:p>
              </p:txBody>
            </p:sp>
          </p:grpSp>
        </p:grpSp>
        <p:grpSp>
          <p:nvGrpSpPr>
            <p:cNvPr id="185" name="Group 184"/>
            <p:cNvGrpSpPr>
              <a:grpSpLocks/>
            </p:cNvGrpSpPr>
            <p:nvPr/>
          </p:nvGrpSpPr>
          <p:grpSpPr bwMode="auto">
            <a:xfrm>
              <a:off x="928688" y="5438775"/>
              <a:ext cx="800100" cy="755650"/>
              <a:chOff x="813" y="3332"/>
              <a:chExt cx="504" cy="476"/>
            </a:xfrm>
          </p:grpSpPr>
          <p:grpSp>
            <p:nvGrpSpPr>
              <p:cNvPr id="226" name="Group 225"/>
              <p:cNvGrpSpPr>
                <a:grpSpLocks/>
              </p:cNvGrpSpPr>
              <p:nvPr/>
            </p:nvGrpSpPr>
            <p:grpSpPr bwMode="auto">
              <a:xfrm>
                <a:off x="873" y="3332"/>
                <a:ext cx="444" cy="476"/>
                <a:chOff x="873" y="3332"/>
                <a:chExt cx="444" cy="476"/>
              </a:xfrm>
            </p:grpSpPr>
            <p:sp>
              <p:nvSpPr>
                <p:cNvPr id="230" name="Rectangle 108"/>
                <p:cNvSpPr>
                  <a:spLocks noChangeArrowheads="1"/>
                </p:cNvSpPr>
                <p:nvPr/>
              </p:nvSpPr>
              <p:spPr bwMode="auto">
                <a:xfrm>
                  <a:off x="881" y="3332"/>
                  <a:ext cx="436" cy="208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" name="Rectangle 109"/>
                <p:cNvSpPr>
                  <a:spLocks noChangeArrowheads="1"/>
                </p:cNvSpPr>
                <p:nvPr/>
              </p:nvSpPr>
              <p:spPr bwMode="auto">
                <a:xfrm>
                  <a:off x="873" y="3517"/>
                  <a:ext cx="345" cy="291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10"/>
              <p:cNvGrpSpPr>
                <a:grpSpLocks/>
              </p:cNvGrpSpPr>
              <p:nvPr/>
            </p:nvGrpSpPr>
            <p:grpSpPr bwMode="auto">
              <a:xfrm>
                <a:off x="813" y="3353"/>
                <a:ext cx="357" cy="174"/>
                <a:chOff x="1867" y="3689"/>
                <a:chExt cx="357" cy="174"/>
              </a:xfrm>
            </p:grpSpPr>
            <p:sp>
              <p:nvSpPr>
                <p:cNvPr id="228" name="Rectangle 111"/>
                <p:cNvSpPr>
                  <a:spLocks noChangeArrowheads="1"/>
                </p:cNvSpPr>
                <p:nvPr/>
              </p:nvSpPr>
              <p:spPr bwMode="auto">
                <a:xfrm>
                  <a:off x="1957" y="3689"/>
                  <a:ext cx="174" cy="147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" name="Text Box 112"/>
                <p:cNvSpPr txBox="1">
                  <a:spLocks noChangeArrowheads="1"/>
                </p:cNvSpPr>
                <p:nvPr/>
              </p:nvSpPr>
              <p:spPr bwMode="auto">
                <a:xfrm>
                  <a:off x="1867" y="3690"/>
                  <a:ext cx="357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1" hangingPunct="1"/>
                  <a:r>
                    <a:rPr lang="en-US" sz="1200" b="1">
                      <a:latin typeface="Tahoma" pitchFamily="16" charset="0"/>
                    </a:rPr>
                    <a:t>TC</a:t>
                  </a:r>
                </a:p>
              </p:txBody>
            </p:sp>
          </p:grpSp>
        </p:grpSp>
        <p:grpSp>
          <p:nvGrpSpPr>
            <p:cNvPr id="186" name="Group 185"/>
            <p:cNvGrpSpPr>
              <a:grpSpLocks/>
            </p:cNvGrpSpPr>
            <p:nvPr/>
          </p:nvGrpSpPr>
          <p:grpSpPr bwMode="auto">
            <a:xfrm>
              <a:off x="1031875" y="5434013"/>
              <a:ext cx="704850" cy="755650"/>
              <a:chOff x="2087" y="3656"/>
              <a:chExt cx="444" cy="476"/>
            </a:xfrm>
          </p:grpSpPr>
          <p:grpSp>
            <p:nvGrpSpPr>
              <p:cNvPr id="220" name="Group 219"/>
              <p:cNvGrpSpPr>
                <a:grpSpLocks/>
              </p:cNvGrpSpPr>
              <p:nvPr/>
            </p:nvGrpSpPr>
            <p:grpSpPr bwMode="auto">
              <a:xfrm>
                <a:off x="2087" y="3656"/>
                <a:ext cx="444" cy="476"/>
                <a:chOff x="873" y="3332"/>
                <a:chExt cx="444" cy="476"/>
              </a:xfrm>
            </p:grpSpPr>
            <p:sp>
              <p:nvSpPr>
                <p:cNvPr id="224" name="Rectangle 118"/>
                <p:cNvSpPr>
                  <a:spLocks noChangeArrowheads="1"/>
                </p:cNvSpPr>
                <p:nvPr/>
              </p:nvSpPr>
              <p:spPr bwMode="auto">
                <a:xfrm>
                  <a:off x="881" y="3332"/>
                  <a:ext cx="436" cy="208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" name="Rectangle 119"/>
                <p:cNvSpPr>
                  <a:spLocks noChangeArrowheads="1"/>
                </p:cNvSpPr>
                <p:nvPr/>
              </p:nvSpPr>
              <p:spPr bwMode="auto">
                <a:xfrm>
                  <a:off x="873" y="3517"/>
                  <a:ext cx="345" cy="291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21" name="Group 120"/>
              <p:cNvGrpSpPr>
                <a:grpSpLocks/>
              </p:cNvGrpSpPr>
              <p:nvPr/>
            </p:nvGrpSpPr>
            <p:grpSpPr bwMode="auto">
              <a:xfrm>
                <a:off x="2099" y="3669"/>
                <a:ext cx="357" cy="173"/>
                <a:chOff x="2099" y="3669"/>
                <a:chExt cx="357" cy="173"/>
              </a:xfrm>
            </p:grpSpPr>
            <p:sp>
              <p:nvSpPr>
                <p:cNvPr id="222" name="Rectangle 121"/>
                <p:cNvSpPr>
                  <a:spLocks noChangeArrowheads="1"/>
                </p:cNvSpPr>
                <p:nvPr/>
              </p:nvSpPr>
              <p:spPr bwMode="auto">
                <a:xfrm>
                  <a:off x="2117" y="3677"/>
                  <a:ext cx="319" cy="138"/>
                </a:xfrm>
                <a:prstGeom prst="rect">
                  <a:avLst/>
                </a:prstGeom>
                <a:solidFill>
                  <a:srgbClr val="FF00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" name="Text Box 122"/>
                <p:cNvSpPr txBox="1">
                  <a:spLocks noChangeArrowheads="1"/>
                </p:cNvSpPr>
                <p:nvPr/>
              </p:nvSpPr>
              <p:spPr bwMode="auto">
                <a:xfrm>
                  <a:off x="2099" y="3669"/>
                  <a:ext cx="357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1" hangingPunct="1"/>
                  <a:r>
                    <a:rPr lang="en-US" sz="1200" b="1">
                      <a:latin typeface="Tahoma" pitchFamily="16" charset="0"/>
                    </a:rPr>
                    <a:t>TC</a:t>
                  </a:r>
                </a:p>
              </p:txBody>
            </p:sp>
          </p:grpSp>
        </p:grpSp>
        <p:grpSp>
          <p:nvGrpSpPr>
            <p:cNvPr id="187" name="Group 186"/>
            <p:cNvGrpSpPr>
              <a:grpSpLocks/>
            </p:cNvGrpSpPr>
            <p:nvPr/>
          </p:nvGrpSpPr>
          <p:grpSpPr bwMode="auto">
            <a:xfrm>
              <a:off x="1039813" y="5421313"/>
              <a:ext cx="1044575" cy="763587"/>
              <a:chOff x="2038" y="3629"/>
              <a:chExt cx="658" cy="481"/>
            </a:xfrm>
          </p:grpSpPr>
          <p:grpSp>
            <p:nvGrpSpPr>
              <p:cNvPr id="214" name="Group 213"/>
              <p:cNvGrpSpPr>
                <a:grpSpLocks/>
              </p:cNvGrpSpPr>
              <p:nvPr/>
            </p:nvGrpSpPr>
            <p:grpSpPr bwMode="auto">
              <a:xfrm>
                <a:off x="2038" y="3634"/>
                <a:ext cx="444" cy="476"/>
                <a:chOff x="2038" y="3634"/>
                <a:chExt cx="444" cy="476"/>
              </a:xfrm>
            </p:grpSpPr>
            <p:sp>
              <p:nvSpPr>
                <p:cNvPr id="218" name="Rectangle 128"/>
                <p:cNvSpPr>
                  <a:spLocks noChangeArrowheads="1"/>
                </p:cNvSpPr>
                <p:nvPr/>
              </p:nvSpPr>
              <p:spPr bwMode="auto">
                <a:xfrm>
                  <a:off x="2046" y="3634"/>
                  <a:ext cx="436" cy="208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" name="Rectangle 129"/>
                <p:cNvSpPr>
                  <a:spLocks noChangeArrowheads="1"/>
                </p:cNvSpPr>
                <p:nvPr/>
              </p:nvSpPr>
              <p:spPr bwMode="auto">
                <a:xfrm>
                  <a:off x="2038" y="3819"/>
                  <a:ext cx="345" cy="291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5" name="Group 130"/>
              <p:cNvGrpSpPr>
                <a:grpSpLocks/>
              </p:cNvGrpSpPr>
              <p:nvPr/>
            </p:nvGrpSpPr>
            <p:grpSpPr bwMode="auto">
              <a:xfrm>
                <a:off x="2068" y="3629"/>
                <a:ext cx="628" cy="173"/>
                <a:chOff x="2068" y="3629"/>
                <a:chExt cx="628" cy="173"/>
              </a:xfrm>
            </p:grpSpPr>
            <p:sp>
              <p:nvSpPr>
                <p:cNvPr id="216" name="Rectangle 131"/>
                <p:cNvSpPr>
                  <a:spLocks noChangeArrowheads="1"/>
                </p:cNvSpPr>
                <p:nvPr/>
              </p:nvSpPr>
              <p:spPr bwMode="auto">
                <a:xfrm>
                  <a:off x="2068" y="3655"/>
                  <a:ext cx="628" cy="111"/>
                </a:xfrm>
                <a:prstGeom prst="rect">
                  <a:avLst/>
                </a:prstGeom>
                <a:solidFill>
                  <a:srgbClr val="B847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" name="Text Box 132"/>
                <p:cNvSpPr txBox="1">
                  <a:spLocks noChangeArrowheads="1"/>
                </p:cNvSpPr>
                <p:nvPr/>
              </p:nvSpPr>
              <p:spPr bwMode="auto">
                <a:xfrm>
                  <a:off x="2196" y="3629"/>
                  <a:ext cx="357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1" hangingPunct="1"/>
                  <a:r>
                    <a:rPr lang="en-US" sz="1200" b="1">
                      <a:latin typeface="Tahoma" pitchFamily="16" charset="0"/>
                    </a:rPr>
                    <a:t>TC</a:t>
                  </a:r>
                </a:p>
              </p:txBody>
            </p:sp>
          </p:grpSp>
        </p:grpSp>
        <p:grpSp>
          <p:nvGrpSpPr>
            <p:cNvPr id="188" name="Group 187"/>
            <p:cNvGrpSpPr>
              <a:grpSpLocks/>
            </p:cNvGrpSpPr>
            <p:nvPr/>
          </p:nvGrpSpPr>
          <p:grpSpPr bwMode="auto">
            <a:xfrm>
              <a:off x="1035050" y="5437188"/>
              <a:ext cx="1138238" cy="755650"/>
              <a:chOff x="871" y="3331"/>
              <a:chExt cx="717" cy="476"/>
            </a:xfrm>
          </p:grpSpPr>
          <p:grpSp>
            <p:nvGrpSpPr>
              <p:cNvPr id="208" name="Group 207"/>
              <p:cNvGrpSpPr>
                <a:grpSpLocks/>
              </p:cNvGrpSpPr>
              <p:nvPr/>
            </p:nvGrpSpPr>
            <p:grpSpPr bwMode="auto">
              <a:xfrm>
                <a:off x="871" y="3331"/>
                <a:ext cx="717" cy="476"/>
                <a:chOff x="871" y="3331"/>
                <a:chExt cx="717" cy="476"/>
              </a:xfrm>
            </p:grpSpPr>
            <p:sp>
              <p:nvSpPr>
                <p:cNvPr id="212" name="Rectangle 138"/>
                <p:cNvSpPr>
                  <a:spLocks noChangeArrowheads="1"/>
                </p:cNvSpPr>
                <p:nvPr/>
              </p:nvSpPr>
              <p:spPr bwMode="auto">
                <a:xfrm>
                  <a:off x="879" y="3331"/>
                  <a:ext cx="709" cy="19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" name="Rectangle 139"/>
                <p:cNvSpPr>
                  <a:spLocks noChangeArrowheads="1"/>
                </p:cNvSpPr>
                <p:nvPr/>
              </p:nvSpPr>
              <p:spPr bwMode="auto">
                <a:xfrm>
                  <a:off x="871" y="3516"/>
                  <a:ext cx="345" cy="291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9" name="Group 140"/>
              <p:cNvGrpSpPr>
                <a:grpSpLocks/>
              </p:cNvGrpSpPr>
              <p:nvPr/>
            </p:nvGrpSpPr>
            <p:grpSpPr bwMode="auto">
              <a:xfrm>
                <a:off x="875" y="3352"/>
                <a:ext cx="357" cy="293"/>
                <a:chOff x="875" y="3352"/>
                <a:chExt cx="357" cy="293"/>
              </a:xfrm>
            </p:grpSpPr>
            <p:sp>
              <p:nvSpPr>
                <p:cNvPr id="210" name="Rectangle 141"/>
                <p:cNvSpPr>
                  <a:spLocks noChangeArrowheads="1"/>
                </p:cNvSpPr>
                <p:nvPr/>
              </p:nvSpPr>
              <p:spPr bwMode="auto">
                <a:xfrm>
                  <a:off x="901" y="3352"/>
                  <a:ext cx="274" cy="293"/>
                </a:xfrm>
                <a:prstGeom prst="rect">
                  <a:avLst/>
                </a:prstGeom>
                <a:solidFill>
                  <a:srgbClr val="FF163A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1" name="Text Box 142"/>
                <p:cNvSpPr txBox="1">
                  <a:spLocks noChangeArrowheads="1"/>
                </p:cNvSpPr>
                <p:nvPr/>
              </p:nvSpPr>
              <p:spPr bwMode="auto">
                <a:xfrm>
                  <a:off x="875" y="3417"/>
                  <a:ext cx="357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1" hangingPunct="1"/>
                  <a:r>
                    <a:rPr lang="en-US" sz="1200" b="1">
                      <a:latin typeface="Tahoma" pitchFamily="16" charset="0"/>
                    </a:rPr>
                    <a:t>TC</a:t>
                  </a:r>
                </a:p>
              </p:txBody>
            </p:sp>
          </p:grpSp>
        </p:grpSp>
        <p:grpSp>
          <p:nvGrpSpPr>
            <p:cNvPr id="189" name="Group 188"/>
            <p:cNvGrpSpPr>
              <a:grpSpLocks/>
            </p:cNvGrpSpPr>
            <p:nvPr/>
          </p:nvGrpSpPr>
          <p:grpSpPr bwMode="auto">
            <a:xfrm>
              <a:off x="1014413" y="5430838"/>
              <a:ext cx="1138237" cy="787400"/>
              <a:chOff x="1958" y="3672"/>
              <a:chExt cx="717" cy="496"/>
            </a:xfrm>
          </p:grpSpPr>
          <p:grpSp>
            <p:nvGrpSpPr>
              <p:cNvPr id="202" name="Group 201"/>
              <p:cNvGrpSpPr>
                <a:grpSpLocks/>
              </p:cNvGrpSpPr>
              <p:nvPr/>
            </p:nvGrpSpPr>
            <p:grpSpPr bwMode="auto">
              <a:xfrm>
                <a:off x="1958" y="3672"/>
                <a:ext cx="717" cy="476"/>
                <a:chOff x="1958" y="3672"/>
                <a:chExt cx="717" cy="476"/>
              </a:xfrm>
            </p:grpSpPr>
            <p:sp>
              <p:nvSpPr>
                <p:cNvPr id="20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966" y="3672"/>
                  <a:ext cx="709" cy="19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958" y="3857"/>
                  <a:ext cx="345" cy="291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3" name="Group 150"/>
              <p:cNvGrpSpPr>
                <a:grpSpLocks/>
              </p:cNvGrpSpPr>
              <p:nvPr/>
            </p:nvGrpSpPr>
            <p:grpSpPr bwMode="auto">
              <a:xfrm>
                <a:off x="1962" y="3693"/>
                <a:ext cx="357" cy="475"/>
                <a:chOff x="1962" y="3693"/>
                <a:chExt cx="357" cy="475"/>
              </a:xfrm>
            </p:grpSpPr>
            <p:sp>
              <p:nvSpPr>
                <p:cNvPr id="204" name="Rectangle 151"/>
                <p:cNvSpPr>
                  <a:spLocks noChangeArrowheads="1"/>
                </p:cNvSpPr>
                <p:nvPr/>
              </p:nvSpPr>
              <p:spPr bwMode="auto">
                <a:xfrm>
                  <a:off x="1988" y="3693"/>
                  <a:ext cx="274" cy="475"/>
                </a:xfrm>
                <a:prstGeom prst="rect">
                  <a:avLst/>
                </a:prstGeom>
                <a:solidFill>
                  <a:srgbClr val="23FF1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5" name="Text Box 152"/>
                <p:cNvSpPr txBox="1">
                  <a:spLocks noChangeArrowheads="1"/>
                </p:cNvSpPr>
                <p:nvPr/>
              </p:nvSpPr>
              <p:spPr bwMode="auto">
                <a:xfrm>
                  <a:off x="1962" y="3822"/>
                  <a:ext cx="357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1" hangingPunct="1"/>
                  <a:r>
                    <a:rPr lang="en-US" sz="1200" b="1">
                      <a:latin typeface="Tahoma" pitchFamily="16" charset="0"/>
                    </a:rPr>
                    <a:t>TC</a:t>
                  </a:r>
                </a:p>
              </p:txBody>
            </p:sp>
          </p:grpSp>
        </p:grpSp>
        <p:grpSp>
          <p:nvGrpSpPr>
            <p:cNvPr id="190" name="Group 189"/>
            <p:cNvGrpSpPr>
              <a:grpSpLocks/>
            </p:cNvGrpSpPr>
            <p:nvPr/>
          </p:nvGrpSpPr>
          <p:grpSpPr bwMode="auto">
            <a:xfrm>
              <a:off x="820738" y="5430838"/>
              <a:ext cx="896937" cy="811212"/>
              <a:chOff x="736" y="3327"/>
              <a:chExt cx="565" cy="511"/>
            </a:xfrm>
          </p:grpSpPr>
          <p:grpSp>
            <p:nvGrpSpPr>
              <p:cNvPr id="196" name="Group 195"/>
              <p:cNvGrpSpPr>
                <a:grpSpLocks/>
              </p:cNvGrpSpPr>
              <p:nvPr/>
            </p:nvGrpSpPr>
            <p:grpSpPr bwMode="auto">
              <a:xfrm>
                <a:off x="865" y="3327"/>
                <a:ext cx="436" cy="511"/>
                <a:chOff x="865" y="3327"/>
                <a:chExt cx="436" cy="511"/>
              </a:xfrm>
            </p:grpSpPr>
            <p:sp>
              <p:nvSpPr>
                <p:cNvPr id="200" name="Rectangle 158"/>
                <p:cNvSpPr>
                  <a:spLocks noChangeArrowheads="1"/>
                </p:cNvSpPr>
                <p:nvPr/>
              </p:nvSpPr>
              <p:spPr bwMode="auto">
                <a:xfrm>
                  <a:off x="865" y="3327"/>
                  <a:ext cx="436" cy="208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1" name="Rectangle 159"/>
                <p:cNvSpPr>
                  <a:spLocks noChangeArrowheads="1"/>
                </p:cNvSpPr>
                <p:nvPr/>
              </p:nvSpPr>
              <p:spPr bwMode="auto">
                <a:xfrm>
                  <a:off x="875" y="3530"/>
                  <a:ext cx="345" cy="308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7" name="Group 160"/>
              <p:cNvGrpSpPr>
                <a:grpSpLocks/>
              </p:cNvGrpSpPr>
              <p:nvPr/>
            </p:nvGrpSpPr>
            <p:grpSpPr bwMode="auto">
              <a:xfrm>
                <a:off x="736" y="3357"/>
                <a:ext cx="539" cy="184"/>
                <a:chOff x="1866" y="3776"/>
                <a:chExt cx="539" cy="190"/>
              </a:xfrm>
            </p:grpSpPr>
            <p:sp>
              <p:nvSpPr>
                <p:cNvPr id="198" name="Rectangle 161"/>
                <p:cNvSpPr>
                  <a:spLocks noChangeArrowheads="1"/>
                </p:cNvSpPr>
                <p:nvPr/>
              </p:nvSpPr>
              <p:spPr bwMode="auto">
                <a:xfrm>
                  <a:off x="2017" y="3776"/>
                  <a:ext cx="238" cy="190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9" name="Text Box 162"/>
                <p:cNvSpPr txBox="1">
                  <a:spLocks noChangeArrowheads="1"/>
                </p:cNvSpPr>
                <p:nvPr/>
              </p:nvSpPr>
              <p:spPr bwMode="auto">
                <a:xfrm>
                  <a:off x="1866" y="3777"/>
                  <a:ext cx="539" cy="17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1" hangingPunct="1"/>
                  <a:r>
                    <a:rPr lang="en-US" sz="1200" b="1">
                      <a:latin typeface="Tahoma" pitchFamily="16" charset="0"/>
                    </a:rPr>
                    <a:t>TC</a:t>
                  </a:r>
                </a:p>
              </p:txBody>
            </p:sp>
          </p:grpSp>
        </p:grpSp>
        <p:grpSp>
          <p:nvGrpSpPr>
            <p:cNvPr id="191" name="Group 190"/>
            <p:cNvGrpSpPr>
              <a:grpSpLocks/>
            </p:cNvGrpSpPr>
            <p:nvPr/>
          </p:nvGrpSpPr>
          <p:grpSpPr bwMode="auto">
            <a:xfrm>
              <a:off x="1273175" y="3741738"/>
              <a:ext cx="2122488" cy="1492250"/>
              <a:chOff x="802" y="2207"/>
              <a:chExt cx="1337" cy="940"/>
            </a:xfrm>
          </p:grpSpPr>
          <p:sp>
            <p:nvSpPr>
              <p:cNvPr id="193" name="Text Box 168"/>
              <p:cNvSpPr txBox="1">
                <a:spLocks noChangeArrowheads="1"/>
              </p:cNvSpPr>
              <p:nvPr/>
            </p:nvSpPr>
            <p:spPr bwMode="auto">
              <a:xfrm>
                <a:off x="802" y="2207"/>
                <a:ext cx="132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 dirty="0">
                    <a:latin typeface="Tahoma" pitchFamily="16" charset="0"/>
                  </a:rPr>
                  <a:t>Download application</a:t>
                </a:r>
              </a:p>
            </p:txBody>
          </p:sp>
          <p:sp>
            <p:nvSpPr>
              <p:cNvPr id="194" name="Freeform 193"/>
              <p:cNvSpPr>
                <a:spLocks/>
              </p:cNvSpPr>
              <p:nvPr/>
            </p:nvSpPr>
            <p:spPr bwMode="auto">
              <a:xfrm>
                <a:off x="1100" y="2396"/>
                <a:ext cx="383" cy="418"/>
              </a:xfrm>
              <a:custGeom>
                <a:avLst/>
                <a:gdLst>
                  <a:gd name="T0" fmla="*/ 82 w 505"/>
                  <a:gd name="T1" fmla="*/ 0 h 526"/>
                  <a:gd name="T2" fmla="*/ 33 w 505"/>
                  <a:gd name="T3" fmla="*/ 226 h 526"/>
                  <a:gd name="T4" fmla="*/ 278 w 505"/>
                  <a:gd name="T5" fmla="*/ 275 h 526"/>
                  <a:gd name="T6" fmla="*/ 309 w 505"/>
                  <a:gd name="T7" fmla="*/ 490 h 526"/>
                  <a:gd name="T8" fmla="*/ 505 w 505"/>
                  <a:gd name="T9" fmla="*/ 490 h 5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5" h="526">
                    <a:moveTo>
                      <a:pt x="82" y="0"/>
                    </a:moveTo>
                    <a:cubicBezTo>
                      <a:pt x="41" y="90"/>
                      <a:pt x="0" y="180"/>
                      <a:pt x="33" y="226"/>
                    </a:cubicBezTo>
                    <a:cubicBezTo>
                      <a:pt x="66" y="272"/>
                      <a:pt x="232" y="231"/>
                      <a:pt x="278" y="275"/>
                    </a:cubicBezTo>
                    <a:cubicBezTo>
                      <a:pt x="324" y="319"/>
                      <a:pt x="271" y="454"/>
                      <a:pt x="309" y="490"/>
                    </a:cubicBezTo>
                    <a:cubicBezTo>
                      <a:pt x="347" y="526"/>
                      <a:pt x="426" y="508"/>
                      <a:pt x="505" y="49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pic>
            <p:nvPicPr>
              <p:cNvPr id="195" name="Picture 194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23" y="2455"/>
                <a:ext cx="416" cy="6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92" name="Text Box 171"/>
            <p:cNvSpPr txBox="1">
              <a:spLocks noChangeArrowheads="1"/>
            </p:cNvSpPr>
            <p:nvPr/>
          </p:nvSpPr>
          <p:spPr bwMode="auto">
            <a:xfrm>
              <a:off x="884238" y="6251575"/>
              <a:ext cx="102235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000" i="1">
                  <a:latin typeface="Tahoma" pitchFamily="16" charset="0"/>
                </a:rPr>
                <a:t>Microprocessor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183620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ln/>
        </p:spPr>
        <p:txBody>
          <a:bodyPr/>
          <a:lstStyle/>
          <a:p>
            <a:pPr>
              <a:defRPr/>
            </a:pPr>
            <a:fld id="{5A565048-ED87-4F57-82D7-FA13A4E4298F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47663"/>
            <a:ext cx="7772400" cy="1143000"/>
          </a:xfrm>
        </p:spPr>
        <p:txBody>
          <a:bodyPr/>
          <a:lstStyle/>
          <a:p>
            <a:r>
              <a:rPr lang="en-US" dirty="0" smtClean="0"/>
              <a:t>Phase-based Tuning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5972175" y="4578420"/>
            <a:ext cx="28352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000" i="1" dirty="0">
                <a:latin typeface="Times New Roman" pitchFamily="16" charset="0"/>
              </a:rPr>
              <a:t>Time varying behavior for IPC, level one data cache hits, branch predictor hits, and power consumption </a:t>
            </a:r>
            <a:r>
              <a:rPr lang="en-US" sz="1000" i="1" dirty="0" smtClean="0">
                <a:latin typeface="Times New Roman" pitchFamily="16" charset="0"/>
              </a:rPr>
              <a:t>for SPEC2000 </a:t>
            </a:r>
            <a:r>
              <a:rPr lang="en-US" sz="1000" i="1" dirty="0" err="1">
                <a:latin typeface="Times New Roman" pitchFamily="16" charset="0"/>
              </a:rPr>
              <a:t>gcc</a:t>
            </a:r>
            <a:r>
              <a:rPr lang="en-US" sz="1000" i="1" dirty="0">
                <a:latin typeface="Times New Roman" pitchFamily="16" charset="0"/>
              </a:rPr>
              <a:t> (using the integrate input set)</a:t>
            </a:r>
          </a:p>
        </p:txBody>
      </p:sp>
      <p:grpSp>
        <p:nvGrpSpPr>
          <p:cNvPr id="10" name="Group 6"/>
          <p:cNvGrpSpPr>
            <a:grpSpLocks/>
          </p:cNvGrpSpPr>
          <p:nvPr/>
        </p:nvGrpSpPr>
        <p:grpSpPr bwMode="auto">
          <a:xfrm>
            <a:off x="1000125" y="3412163"/>
            <a:ext cx="3971927" cy="747712"/>
            <a:chOff x="493" y="2248"/>
            <a:chExt cx="2502" cy="471"/>
          </a:xfrm>
        </p:grpSpPr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493" y="2640"/>
              <a:ext cx="261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 flipV="1">
              <a:off x="754" y="2414"/>
              <a:ext cx="0" cy="22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>
              <a:off x="754" y="2419"/>
              <a:ext cx="329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1106" y="2419"/>
              <a:ext cx="0" cy="30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>
              <a:off x="1123" y="2719"/>
              <a:ext cx="44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 flipV="1">
              <a:off x="1581" y="2497"/>
              <a:ext cx="0" cy="22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1581" y="2502"/>
              <a:ext cx="369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 flipV="1">
              <a:off x="1950" y="2350"/>
              <a:ext cx="0" cy="15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1950" y="2349"/>
              <a:ext cx="300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" name="Text Box 16"/>
            <p:cNvSpPr txBox="1">
              <a:spLocks noChangeArrowheads="1"/>
            </p:cNvSpPr>
            <p:nvPr/>
          </p:nvSpPr>
          <p:spPr bwMode="auto">
            <a:xfrm>
              <a:off x="2266" y="2248"/>
              <a:ext cx="729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400" dirty="0">
                  <a:solidFill>
                    <a:schemeClr val="hlink"/>
                  </a:solidFill>
                  <a:latin typeface="Tahoma" pitchFamily="16" charset="0"/>
                </a:rPr>
                <a:t>Base </a:t>
              </a:r>
              <a:r>
                <a:rPr lang="en-US" sz="1400" dirty="0" smtClean="0">
                  <a:solidFill>
                    <a:schemeClr val="hlink"/>
                  </a:solidFill>
                  <a:latin typeface="Tahoma" pitchFamily="16" charset="0"/>
                </a:rPr>
                <a:t>energy</a:t>
              </a:r>
              <a:endParaRPr lang="en-US" sz="1400" dirty="0">
                <a:solidFill>
                  <a:schemeClr val="hlink"/>
                </a:solidFill>
                <a:latin typeface="Tahoma" pitchFamily="16" charset="0"/>
              </a:endParaRPr>
            </a:p>
          </p:txBody>
        </p:sp>
      </p:grpSp>
      <p:grpSp>
        <p:nvGrpSpPr>
          <p:cNvPr id="21" name="Group 17"/>
          <p:cNvGrpSpPr>
            <a:grpSpLocks/>
          </p:cNvGrpSpPr>
          <p:nvPr/>
        </p:nvGrpSpPr>
        <p:grpSpPr bwMode="auto">
          <a:xfrm>
            <a:off x="1000125" y="4475788"/>
            <a:ext cx="4429125" cy="304800"/>
            <a:chOff x="1807" y="3409"/>
            <a:chExt cx="2790" cy="192"/>
          </a:xfrm>
        </p:grpSpPr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1807" y="3436"/>
              <a:ext cx="251" cy="0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>
              <a:off x="2063" y="3436"/>
              <a:ext cx="0" cy="69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>
              <a:off x="2068" y="3515"/>
              <a:ext cx="349" cy="0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Line 21"/>
            <p:cNvSpPr>
              <a:spLocks noChangeShapeType="1"/>
            </p:cNvSpPr>
            <p:nvPr/>
          </p:nvSpPr>
          <p:spPr bwMode="auto">
            <a:xfrm>
              <a:off x="2417" y="3515"/>
              <a:ext cx="5" cy="84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>
              <a:off x="2422" y="3599"/>
              <a:ext cx="468" cy="0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" name="Line 23"/>
            <p:cNvSpPr>
              <a:spLocks noChangeShapeType="1"/>
            </p:cNvSpPr>
            <p:nvPr/>
          </p:nvSpPr>
          <p:spPr bwMode="auto">
            <a:xfrm flipH="1" flipV="1">
              <a:off x="2890" y="3451"/>
              <a:ext cx="5" cy="148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2895" y="3451"/>
              <a:ext cx="393" cy="0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 flipV="1">
              <a:off x="3279" y="3456"/>
              <a:ext cx="5" cy="143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" name="Line 26"/>
            <p:cNvSpPr>
              <a:spLocks noChangeShapeType="1"/>
            </p:cNvSpPr>
            <p:nvPr/>
          </p:nvSpPr>
          <p:spPr bwMode="auto">
            <a:xfrm>
              <a:off x="3279" y="3594"/>
              <a:ext cx="339" cy="0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" name="Text Box 27"/>
            <p:cNvSpPr txBox="1">
              <a:spLocks noChangeArrowheads="1"/>
            </p:cNvSpPr>
            <p:nvPr/>
          </p:nvSpPr>
          <p:spPr bwMode="auto">
            <a:xfrm>
              <a:off x="3618" y="3409"/>
              <a:ext cx="97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400">
                  <a:solidFill>
                    <a:srgbClr val="9933FF"/>
                  </a:solidFill>
                  <a:latin typeface="Tahoma" pitchFamily="16" charset="0"/>
                </a:rPr>
                <a:t>Application-tuned</a:t>
              </a:r>
            </a:p>
          </p:txBody>
        </p:sp>
      </p:grpSp>
      <p:grpSp>
        <p:nvGrpSpPr>
          <p:cNvPr id="32" name="Group 28"/>
          <p:cNvGrpSpPr>
            <a:grpSpLocks/>
          </p:cNvGrpSpPr>
          <p:nvPr/>
        </p:nvGrpSpPr>
        <p:grpSpPr bwMode="auto">
          <a:xfrm>
            <a:off x="552450" y="3397875"/>
            <a:ext cx="3252788" cy="2185988"/>
            <a:chOff x="1525" y="2730"/>
            <a:chExt cx="2049" cy="1377"/>
          </a:xfrm>
        </p:grpSpPr>
        <p:sp>
          <p:nvSpPr>
            <p:cNvPr id="33" name="Line 29"/>
            <p:cNvSpPr>
              <a:spLocks noChangeShapeType="1"/>
            </p:cNvSpPr>
            <p:nvPr/>
          </p:nvSpPr>
          <p:spPr bwMode="auto">
            <a:xfrm>
              <a:off x="1802" y="2875"/>
              <a:ext cx="0" cy="100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" name="Line 30"/>
            <p:cNvSpPr>
              <a:spLocks noChangeShapeType="1"/>
            </p:cNvSpPr>
            <p:nvPr/>
          </p:nvSpPr>
          <p:spPr bwMode="auto">
            <a:xfrm>
              <a:off x="1802" y="3899"/>
              <a:ext cx="17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" name="Text Box 31"/>
            <p:cNvSpPr txBox="1">
              <a:spLocks noChangeArrowheads="1"/>
            </p:cNvSpPr>
            <p:nvPr/>
          </p:nvSpPr>
          <p:spPr bwMode="auto">
            <a:xfrm>
              <a:off x="2398" y="3895"/>
              <a:ext cx="39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600">
                  <a:latin typeface="Tahoma" pitchFamily="16" charset="0"/>
                </a:rPr>
                <a:t>Time</a:t>
              </a:r>
            </a:p>
          </p:txBody>
        </p:sp>
        <p:sp>
          <p:nvSpPr>
            <p:cNvPr id="36" name="Text Box 32"/>
            <p:cNvSpPr txBox="1">
              <a:spLocks noChangeArrowheads="1"/>
            </p:cNvSpPr>
            <p:nvPr/>
          </p:nvSpPr>
          <p:spPr bwMode="auto">
            <a:xfrm rot="-5400000">
              <a:off x="988" y="3267"/>
              <a:ext cx="128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600">
                  <a:latin typeface="Tahoma" pitchFamily="16" charset="0"/>
                </a:rPr>
                <a:t>Energy Consumption</a:t>
              </a:r>
            </a:p>
          </p:txBody>
        </p:sp>
      </p:grpSp>
      <p:grpSp>
        <p:nvGrpSpPr>
          <p:cNvPr id="37" name="Group 33"/>
          <p:cNvGrpSpPr>
            <a:grpSpLocks/>
          </p:cNvGrpSpPr>
          <p:nvPr/>
        </p:nvGrpSpPr>
        <p:grpSpPr bwMode="auto">
          <a:xfrm>
            <a:off x="1008063" y="4674225"/>
            <a:ext cx="4022725" cy="304800"/>
            <a:chOff x="1812" y="3534"/>
            <a:chExt cx="2534" cy="192"/>
          </a:xfrm>
        </p:grpSpPr>
        <p:sp>
          <p:nvSpPr>
            <p:cNvPr id="38" name="Text Box 34"/>
            <p:cNvSpPr txBox="1">
              <a:spLocks noChangeArrowheads="1"/>
            </p:cNvSpPr>
            <p:nvPr/>
          </p:nvSpPr>
          <p:spPr bwMode="auto">
            <a:xfrm>
              <a:off x="3614" y="3534"/>
              <a:ext cx="73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400" dirty="0">
                  <a:solidFill>
                    <a:schemeClr val="folHlink"/>
                  </a:solidFill>
                  <a:latin typeface="Tahoma" pitchFamily="16" charset="0"/>
                </a:rPr>
                <a:t>Phase-tuned</a:t>
              </a:r>
            </a:p>
          </p:txBody>
        </p:sp>
        <p:sp>
          <p:nvSpPr>
            <p:cNvPr id="39" name="Line 35"/>
            <p:cNvSpPr>
              <a:spLocks noChangeShapeType="1"/>
            </p:cNvSpPr>
            <p:nvPr/>
          </p:nvSpPr>
          <p:spPr bwMode="auto">
            <a:xfrm>
              <a:off x="1812" y="3648"/>
              <a:ext cx="251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0" name="Line 36"/>
            <p:cNvSpPr>
              <a:spLocks noChangeShapeType="1"/>
            </p:cNvSpPr>
            <p:nvPr/>
          </p:nvSpPr>
          <p:spPr bwMode="auto">
            <a:xfrm>
              <a:off x="2078" y="3707"/>
              <a:ext cx="334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" name="Line 37"/>
            <p:cNvSpPr>
              <a:spLocks noChangeShapeType="1"/>
            </p:cNvSpPr>
            <p:nvPr/>
          </p:nvSpPr>
          <p:spPr bwMode="auto">
            <a:xfrm>
              <a:off x="2427" y="3613"/>
              <a:ext cx="468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" name="Line 38"/>
            <p:cNvSpPr>
              <a:spLocks noChangeShapeType="1"/>
            </p:cNvSpPr>
            <p:nvPr/>
          </p:nvSpPr>
          <p:spPr bwMode="auto">
            <a:xfrm>
              <a:off x="2895" y="3658"/>
              <a:ext cx="37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3" name="Line 39"/>
            <p:cNvSpPr>
              <a:spLocks noChangeShapeType="1"/>
            </p:cNvSpPr>
            <p:nvPr/>
          </p:nvSpPr>
          <p:spPr bwMode="auto">
            <a:xfrm>
              <a:off x="3274" y="3628"/>
              <a:ext cx="335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" name="Line 40"/>
            <p:cNvSpPr>
              <a:spLocks noChangeShapeType="1"/>
            </p:cNvSpPr>
            <p:nvPr/>
          </p:nvSpPr>
          <p:spPr bwMode="auto">
            <a:xfrm>
              <a:off x="2073" y="3648"/>
              <a:ext cx="0" cy="59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" name="Line 41"/>
            <p:cNvSpPr>
              <a:spLocks noChangeShapeType="1"/>
            </p:cNvSpPr>
            <p:nvPr/>
          </p:nvSpPr>
          <p:spPr bwMode="auto">
            <a:xfrm>
              <a:off x="2422" y="3614"/>
              <a:ext cx="0" cy="93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" name="Line 42"/>
            <p:cNvSpPr>
              <a:spLocks noChangeShapeType="1"/>
            </p:cNvSpPr>
            <p:nvPr/>
          </p:nvSpPr>
          <p:spPr bwMode="auto">
            <a:xfrm>
              <a:off x="2890" y="3614"/>
              <a:ext cx="0" cy="39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" name="Line 43"/>
            <p:cNvSpPr>
              <a:spLocks noChangeShapeType="1"/>
            </p:cNvSpPr>
            <p:nvPr/>
          </p:nvSpPr>
          <p:spPr bwMode="auto">
            <a:xfrm>
              <a:off x="3274" y="3628"/>
              <a:ext cx="0" cy="3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8" name="Group 44"/>
          <p:cNvGrpSpPr>
            <a:grpSpLocks/>
          </p:cNvGrpSpPr>
          <p:nvPr/>
        </p:nvGrpSpPr>
        <p:grpSpPr bwMode="auto">
          <a:xfrm>
            <a:off x="1333500" y="3404226"/>
            <a:ext cx="2108201" cy="2890838"/>
            <a:chOff x="703" y="2243"/>
            <a:chExt cx="1328" cy="1821"/>
          </a:xfrm>
        </p:grpSpPr>
        <p:grpSp>
          <p:nvGrpSpPr>
            <p:cNvPr id="49" name="Group 45"/>
            <p:cNvGrpSpPr>
              <a:grpSpLocks/>
            </p:cNvGrpSpPr>
            <p:nvPr/>
          </p:nvGrpSpPr>
          <p:grpSpPr bwMode="auto">
            <a:xfrm>
              <a:off x="752" y="2243"/>
              <a:ext cx="1214" cy="1480"/>
              <a:chOff x="752" y="2243"/>
              <a:chExt cx="1214" cy="1480"/>
            </a:xfrm>
          </p:grpSpPr>
          <p:sp>
            <p:nvSpPr>
              <p:cNvPr id="55" name="Line 46"/>
              <p:cNvSpPr>
                <a:spLocks noChangeShapeType="1"/>
              </p:cNvSpPr>
              <p:nvPr/>
            </p:nvSpPr>
            <p:spPr bwMode="auto">
              <a:xfrm>
                <a:off x="752" y="2250"/>
                <a:ext cx="0" cy="1465"/>
              </a:xfrm>
              <a:prstGeom prst="line">
                <a:avLst/>
              </a:prstGeom>
              <a:noFill/>
              <a:ln w="28575">
                <a:solidFill>
                  <a:srgbClr val="A90D2B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47"/>
              <p:cNvSpPr>
                <a:spLocks noChangeShapeType="1"/>
              </p:cNvSpPr>
              <p:nvPr/>
            </p:nvSpPr>
            <p:spPr bwMode="auto">
              <a:xfrm>
                <a:off x="1110" y="2250"/>
                <a:ext cx="0" cy="1465"/>
              </a:xfrm>
              <a:prstGeom prst="line">
                <a:avLst/>
              </a:prstGeom>
              <a:noFill/>
              <a:ln w="28575">
                <a:solidFill>
                  <a:srgbClr val="A90D2B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48"/>
              <p:cNvSpPr>
                <a:spLocks noChangeShapeType="1"/>
              </p:cNvSpPr>
              <p:nvPr/>
            </p:nvSpPr>
            <p:spPr bwMode="auto">
              <a:xfrm>
                <a:off x="1594" y="2258"/>
                <a:ext cx="0" cy="1465"/>
              </a:xfrm>
              <a:prstGeom prst="line">
                <a:avLst/>
              </a:prstGeom>
              <a:noFill/>
              <a:ln w="28575">
                <a:solidFill>
                  <a:srgbClr val="A90D2B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49"/>
              <p:cNvSpPr>
                <a:spLocks noChangeShapeType="1"/>
              </p:cNvSpPr>
              <p:nvPr/>
            </p:nvSpPr>
            <p:spPr bwMode="auto">
              <a:xfrm>
                <a:off x="1966" y="2243"/>
                <a:ext cx="0" cy="1465"/>
              </a:xfrm>
              <a:prstGeom prst="line">
                <a:avLst/>
              </a:prstGeom>
              <a:noFill/>
              <a:ln w="28575">
                <a:solidFill>
                  <a:srgbClr val="A90D2B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" name="Text Box 50"/>
            <p:cNvSpPr txBox="1">
              <a:spLocks noChangeArrowheads="1"/>
            </p:cNvSpPr>
            <p:nvPr/>
          </p:nvSpPr>
          <p:spPr bwMode="auto">
            <a:xfrm>
              <a:off x="703" y="3851"/>
              <a:ext cx="132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600" dirty="0">
                  <a:solidFill>
                    <a:srgbClr val="A90D2B"/>
                  </a:solidFill>
                  <a:latin typeface="Tahoma" pitchFamily="16" charset="0"/>
                </a:rPr>
                <a:t>Change </a:t>
              </a:r>
              <a:r>
                <a:rPr lang="en-US" sz="1600" dirty="0" smtClean="0">
                  <a:solidFill>
                    <a:srgbClr val="A90D2B"/>
                  </a:solidFill>
                  <a:latin typeface="Tahoma" pitchFamily="16" charset="0"/>
                </a:rPr>
                <a:t>configuration</a:t>
              </a:r>
              <a:endParaRPr lang="en-US" sz="1600" dirty="0">
                <a:solidFill>
                  <a:srgbClr val="A90D2B"/>
                </a:solidFill>
                <a:latin typeface="Tahoma" pitchFamily="16" charset="0"/>
              </a:endParaRPr>
            </a:p>
          </p:txBody>
        </p:sp>
        <p:sp>
          <p:nvSpPr>
            <p:cNvPr id="51" name="Line 51"/>
            <p:cNvSpPr>
              <a:spLocks noChangeShapeType="1"/>
            </p:cNvSpPr>
            <p:nvPr/>
          </p:nvSpPr>
          <p:spPr bwMode="auto">
            <a:xfrm flipH="1" flipV="1">
              <a:off x="776" y="3770"/>
              <a:ext cx="167" cy="135"/>
            </a:xfrm>
            <a:prstGeom prst="line">
              <a:avLst/>
            </a:prstGeom>
            <a:noFill/>
            <a:ln w="9525">
              <a:solidFill>
                <a:srgbClr val="A90D2B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52"/>
            <p:cNvSpPr>
              <a:spLocks noChangeShapeType="1"/>
            </p:cNvSpPr>
            <p:nvPr/>
          </p:nvSpPr>
          <p:spPr bwMode="auto">
            <a:xfrm flipH="1" flipV="1">
              <a:off x="1125" y="3770"/>
              <a:ext cx="31" cy="111"/>
            </a:xfrm>
            <a:prstGeom prst="line">
              <a:avLst/>
            </a:prstGeom>
            <a:noFill/>
            <a:ln w="9525">
              <a:solidFill>
                <a:srgbClr val="A90D2B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53"/>
            <p:cNvSpPr>
              <a:spLocks noChangeShapeType="1"/>
            </p:cNvSpPr>
            <p:nvPr/>
          </p:nvSpPr>
          <p:spPr bwMode="auto">
            <a:xfrm flipV="1">
              <a:off x="1529" y="3786"/>
              <a:ext cx="39" cy="111"/>
            </a:xfrm>
            <a:prstGeom prst="line">
              <a:avLst/>
            </a:prstGeom>
            <a:noFill/>
            <a:ln w="9525">
              <a:solidFill>
                <a:srgbClr val="A90D2B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Line 54"/>
            <p:cNvSpPr>
              <a:spLocks noChangeShapeType="1"/>
            </p:cNvSpPr>
            <p:nvPr/>
          </p:nvSpPr>
          <p:spPr bwMode="auto">
            <a:xfrm flipV="1">
              <a:off x="1782" y="3778"/>
              <a:ext cx="135" cy="143"/>
            </a:xfrm>
            <a:prstGeom prst="line">
              <a:avLst/>
            </a:prstGeom>
            <a:noFill/>
            <a:ln w="9525">
              <a:solidFill>
                <a:srgbClr val="A90D2B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" name="Text Box 55"/>
          <p:cNvSpPr txBox="1">
            <a:spLocks noChangeArrowheads="1"/>
          </p:cNvSpPr>
          <p:nvPr/>
        </p:nvSpPr>
        <p:spPr bwMode="auto">
          <a:xfrm>
            <a:off x="4029075" y="5524569"/>
            <a:ext cx="47783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+mn-lt"/>
                <a:cs typeface="Arial" pitchFamily="34" charset="0"/>
              </a:rPr>
              <a:t>Greater savings when 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tuning is </a:t>
            </a:r>
            <a:r>
              <a:rPr lang="en-US" sz="2000" b="1" dirty="0">
                <a:solidFill>
                  <a:srgbClr val="FF0000"/>
                </a:solidFill>
                <a:latin typeface="+mn-lt"/>
                <a:cs typeface="Arial" pitchFamily="34" charset="0"/>
              </a:rPr>
              <a:t>phase-based, rather than 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application-based</a:t>
            </a:r>
            <a:endParaRPr lang="en-US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0" name="Content Placeholder 2"/>
          <p:cNvSpPr>
            <a:spLocks noGrp="1"/>
          </p:cNvSpPr>
          <p:nvPr>
            <p:ph idx="1"/>
          </p:nvPr>
        </p:nvSpPr>
        <p:spPr>
          <a:xfrm>
            <a:off x="478969" y="1393618"/>
            <a:ext cx="8665031" cy="2295732"/>
          </a:xfrm>
        </p:spPr>
        <p:txBody>
          <a:bodyPr/>
          <a:lstStyle/>
          <a:p>
            <a:r>
              <a:rPr lang="en-US" sz="2000" dirty="0" smtClean="0">
                <a:cs typeface="Arial" pitchFamily="34" charset="0"/>
              </a:rPr>
              <a:t>Applications have dynamic requirements during execution</a:t>
            </a:r>
          </a:p>
          <a:p>
            <a:pPr lvl="1"/>
            <a:r>
              <a:rPr lang="en-US" sz="1800" dirty="0" smtClean="0"/>
              <a:t>Different phases of execution</a:t>
            </a:r>
            <a:endParaRPr lang="en-US" sz="1800" dirty="0" smtClean="0">
              <a:cs typeface="Arial" pitchFamily="34" charset="0"/>
            </a:endParaRPr>
          </a:p>
          <a:p>
            <a:r>
              <a:rPr lang="en-US" sz="2000" dirty="0" smtClean="0">
                <a:cs typeface="Arial" pitchFamily="34" charset="0"/>
              </a:rPr>
              <a:t>Tune when the phase changes, rather than when the application changes</a:t>
            </a:r>
          </a:p>
          <a:p>
            <a:pPr lvl="1"/>
            <a:r>
              <a:rPr lang="en-US" sz="1800" dirty="0" smtClean="0">
                <a:cs typeface="Arial" pitchFamily="34" charset="0"/>
              </a:rPr>
              <a:t>Phase = a length of execution where application characteristics are relatively stable</a:t>
            </a:r>
          </a:p>
          <a:p>
            <a:pPr lvl="2"/>
            <a:r>
              <a:rPr lang="en-US" dirty="0" smtClean="0"/>
              <a:t>Characteristics: cache misses, branch </a:t>
            </a:r>
            <a:r>
              <a:rPr lang="en-US" dirty="0" err="1" smtClean="0"/>
              <a:t>mispredictions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endParaRPr lang="en-US" dirty="0" smtClean="0"/>
          </a:p>
          <a:p>
            <a:pPr marL="914400" lvl="2" indent="0">
              <a:buNone/>
            </a:pPr>
            <a:endParaRPr lang="en-US" sz="18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06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945" y="231112"/>
            <a:ext cx="7772400" cy="915516"/>
          </a:xfrm>
        </p:spPr>
        <p:txBody>
          <a:bodyPr/>
          <a:lstStyle/>
          <a:p>
            <a:r>
              <a:rPr lang="en-US" dirty="0" smtClean="0">
                <a:cs typeface="Arial" pitchFamily="34" charset="0"/>
              </a:rPr>
              <a:t>Phase-based Tuning</a:t>
            </a:r>
            <a:endParaRPr lang="en-US" dirty="0"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969" y="971343"/>
            <a:ext cx="8447313" cy="5339274"/>
          </a:xfrm>
        </p:spPr>
        <p:txBody>
          <a:bodyPr/>
          <a:lstStyle/>
          <a:p>
            <a:r>
              <a:rPr lang="en-US" dirty="0" smtClean="0"/>
              <a:t>Phase classification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1070893" y="2383516"/>
            <a:ext cx="7106987" cy="333829"/>
          </a:xfrm>
          <a:prstGeom prst="roundRect">
            <a:avLst/>
          </a:prstGeom>
          <a:solidFill>
            <a:srgbClr val="CCFF99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8" name="Rectangle 183"/>
          <p:cNvSpPr>
            <a:spLocks noChangeArrowheads="1"/>
          </p:cNvSpPr>
          <p:nvPr/>
        </p:nvSpPr>
        <p:spPr bwMode="auto">
          <a:xfrm>
            <a:off x="3963028" y="1351643"/>
            <a:ext cx="160172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D5E467"/>
                </a:solidFill>
                <a:effectLst/>
                <a:uLnTx/>
                <a:uFillTx/>
                <a:latin typeface="Trebuchet MS" pitchFamily="34" charset="0"/>
              </a:rPr>
              <a:t>Application x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1070894" y="2383516"/>
            <a:ext cx="506161" cy="333829"/>
          </a:xfrm>
          <a:prstGeom prst="roundRect">
            <a:avLst/>
          </a:prstGeom>
          <a:solidFill>
            <a:srgbClr val="FFC0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577055" y="2383516"/>
            <a:ext cx="496637" cy="333829"/>
          </a:xfrm>
          <a:prstGeom prst="roundRect">
            <a:avLst/>
          </a:prstGeom>
          <a:solidFill>
            <a:srgbClr val="CC66FF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2073692" y="2383516"/>
            <a:ext cx="1017839" cy="333829"/>
          </a:xfrm>
          <a:prstGeom prst="roundRect">
            <a:avLst/>
          </a:prstGeom>
          <a:solidFill>
            <a:schemeClr val="accent2">
              <a:lumMod val="20000"/>
              <a:lumOff val="80000"/>
              <a:alpha val="73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3091531" y="2383516"/>
            <a:ext cx="1538956" cy="333829"/>
          </a:xfrm>
          <a:prstGeom prst="roundRect">
            <a:avLst/>
          </a:prstGeom>
          <a:solidFill>
            <a:srgbClr val="FF66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4640012" y="2389659"/>
            <a:ext cx="506162" cy="333829"/>
          </a:xfrm>
          <a:prstGeom prst="roundRect">
            <a:avLst/>
          </a:prstGeom>
          <a:solidFill>
            <a:srgbClr val="009999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6153150" y="2389659"/>
            <a:ext cx="1515812" cy="333829"/>
          </a:xfrm>
          <a:prstGeom prst="roundRect">
            <a:avLst/>
          </a:prstGeom>
          <a:solidFill>
            <a:srgbClr val="CC66FF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>
            <a:off x="5136650" y="2376710"/>
            <a:ext cx="1016500" cy="333829"/>
          </a:xfrm>
          <a:prstGeom prst="roundRect">
            <a:avLst/>
          </a:prstGeom>
          <a:solidFill>
            <a:srgbClr val="FFC0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43" name="Rounded Rectangle 42"/>
          <p:cNvSpPr/>
          <p:nvPr/>
        </p:nvSpPr>
        <p:spPr bwMode="auto">
          <a:xfrm>
            <a:off x="7668963" y="2376256"/>
            <a:ext cx="508918" cy="333829"/>
          </a:xfrm>
          <a:prstGeom prst="roundRect">
            <a:avLst/>
          </a:prstGeom>
          <a:solidFill>
            <a:schemeClr val="accent2">
              <a:lumMod val="20000"/>
              <a:lumOff val="80000"/>
              <a:alpha val="73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46" name="Rounded Rectangle 45"/>
          <p:cNvSpPr/>
          <p:nvPr/>
        </p:nvSpPr>
        <p:spPr bwMode="auto">
          <a:xfrm>
            <a:off x="1092662" y="4183741"/>
            <a:ext cx="1510376" cy="333829"/>
          </a:xfrm>
          <a:prstGeom prst="roundRect">
            <a:avLst/>
          </a:prstGeom>
          <a:solidFill>
            <a:srgbClr val="FFC0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49" name="Rounded Rectangle 48"/>
          <p:cNvSpPr/>
          <p:nvPr/>
        </p:nvSpPr>
        <p:spPr bwMode="auto">
          <a:xfrm>
            <a:off x="2600993" y="4183740"/>
            <a:ext cx="2012449" cy="333829"/>
          </a:xfrm>
          <a:prstGeom prst="roundRect">
            <a:avLst/>
          </a:prstGeom>
          <a:solidFill>
            <a:srgbClr val="CC66FF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52" name="Rounded Rectangle 51"/>
          <p:cNvSpPr/>
          <p:nvPr/>
        </p:nvSpPr>
        <p:spPr bwMode="auto">
          <a:xfrm>
            <a:off x="4613441" y="4183739"/>
            <a:ext cx="1527385" cy="333829"/>
          </a:xfrm>
          <a:prstGeom prst="roundRect">
            <a:avLst/>
          </a:prstGeom>
          <a:solidFill>
            <a:schemeClr val="accent2">
              <a:lumMod val="20000"/>
              <a:lumOff val="80000"/>
              <a:alpha val="73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53" name="Rounded Rectangle 52"/>
          <p:cNvSpPr/>
          <p:nvPr/>
        </p:nvSpPr>
        <p:spPr bwMode="auto">
          <a:xfrm>
            <a:off x="6147009" y="4183077"/>
            <a:ext cx="1538956" cy="333829"/>
          </a:xfrm>
          <a:prstGeom prst="roundRect">
            <a:avLst/>
          </a:prstGeom>
          <a:solidFill>
            <a:srgbClr val="FF66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54" name="Rounded Rectangle 53"/>
          <p:cNvSpPr/>
          <p:nvPr/>
        </p:nvSpPr>
        <p:spPr bwMode="auto">
          <a:xfrm>
            <a:off x="7685965" y="4183076"/>
            <a:ext cx="506162" cy="333829"/>
          </a:xfrm>
          <a:prstGeom prst="roundRect">
            <a:avLst/>
          </a:prstGeom>
          <a:solidFill>
            <a:srgbClr val="009999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55" name="Rounded Rectangle 54"/>
          <p:cNvSpPr/>
          <p:nvPr/>
        </p:nvSpPr>
        <p:spPr bwMode="auto">
          <a:xfrm>
            <a:off x="1070893" y="2389659"/>
            <a:ext cx="506161" cy="333829"/>
          </a:xfrm>
          <a:prstGeom prst="roundRect">
            <a:avLst/>
          </a:prstGeom>
          <a:solidFill>
            <a:srgbClr val="FFC0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56" name="Rounded Rectangle 55"/>
          <p:cNvSpPr/>
          <p:nvPr/>
        </p:nvSpPr>
        <p:spPr bwMode="auto">
          <a:xfrm>
            <a:off x="5136650" y="2386235"/>
            <a:ext cx="1016500" cy="333829"/>
          </a:xfrm>
          <a:prstGeom prst="roundRect">
            <a:avLst/>
          </a:prstGeom>
          <a:solidFill>
            <a:srgbClr val="FFC0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57" name="Rounded Rectangle 56"/>
          <p:cNvSpPr/>
          <p:nvPr/>
        </p:nvSpPr>
        <p:spPr bwMode="auto">
          <a:xfrm>
            <a:off x="1577054" y="2378526"/>
            <a:ext cx="496637" cy="333829"/>
          </a:xfrm>
          <a:prstGeom prst="roundRect">
            <a:avLst/>
          </a:prstGeom>
          <a:solidFill>
            <a:srgbClr val="CC66FF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58" name="Rounded Rectangle 57"/>
          <p:cNvSpPr/>
          <p:nvPr/>
        </p:nvSpPr>
        <p:spPr bwMode="auto">
          <a:xfrm>
            <a:off x="6140826" y="2389659"/>
            <a:ext cx="1515812" cy="333829"/>
          </a:xfrm>
          <a:prstGeom prst="roundRect">
            <a:avLst/>
          </a:prstGeom>
          <a:solidFill>
            <a:srgbClr val="CC66FF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59" name="Rounded Rectangle 58"/>
          <p:cNvSpPr/>
          <p:nvPr/>
        </p:nvSpPr>
        <p:spPr bwMode="auto">
          <a:xfrm>
            <a:off x="2073692" y="2376255"/>
            <a:ext cx="1017839" cy="333829"/>
          </a:xfrm>
          <a:prstGeom prst="roundRect">
            <a:avLst/>
          </a:prstGeom>
          <a:solidFill>
            <a:schemeClr val="accent2">
              <a:lumMod val="20000"/>
              <a:lumOff val="80000"/>
              <a:alpha val="73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60" name="Rounded Rectangle 59"/>
          <p:cNvSpPr/>
          <p:nvPr/>
        </p:nvSpPr>
        <p:spPr bwMode="auto">
          <a:xfrm>
            <a:off x="7668963" y="2376256"/>
            <a:ext cx="508918" cy="333829"/>
          </a:xfrm>
          <a:prstGeom prst="roundRect">
            <a:avLst/>
          </a:prstGeom>
          <a:solidFill>
            <a:schemeClr val="accent2">
              <a:lumMod val="20000"/>
              <a:lumOff val="80000"/>
              <a:alpha val="73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3091531" y="2383516"/>
            <a:ext cx="1538956" cy="333829"/>
          </a:xfrm>
          <a:prstGeom prst="roundRect">
            <a:avLst/>
          </a:prstGeom>
          <a:solidFill>
            <a:srgbClr val="FF66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62" name="Rounded Rectangle 61"/>
          <p:cNvSpPr/>
          <p:nvPr/>
        </p:nvSpPr>
        <p:spPr bwMode="auto">
          <a:xfrm>
            <a:off x="4630487" y="2389659"/>
            <a:ext cx="506162" cy="333829"/>
          </a:xfrm>
          <a:prstGeom prst="roundRect">
            <a:avLst/>
          </a:prstGeom>
          <a:solidFill>
            <a:srgbClr val="009999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577859" y="4233963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Conf1</a:t>
            </a:r>
            <a:endParaRPr lang="en-US" sz="1200" dirty="0"/>
          </a:p>
        </p:txBody>
      </p:sp>
      <p:sp>
        <p:nvSpPr>
          <p:cNvPr id="65" name="TextBox 64"/>
          <p:cNvSpPr txBox="1"/>
          <p:nvPr/>
        </p:nvSpPr>
        <p:spPr>
          <a:xfrm>
            <a:off x="3310503" y="4233963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Conf2</a:t>
            </a:r>
            <a:endParaRPr lang="en-US" sz="1200" dirty="0"/>
          </a:p>
        </p:txBody>
      </p:sp>
      <p:sp>
        <p:nvSpPr>
          <p:cNvPr id="66" name="TextBox 65"/>
          <p:cNvSpPr txBox="1"/>
          <p:nvPr/>
        </p:nvSpPr>
        <p:spPr>
          <a:xfrm>
            <a:off x="5080419" y="4236683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Conf3</a:t>
            </a:r>
            <a:endParaRPr lang="en-US" sz="1200" dirty="0"/>
          </a:p>
        </p:txBody>
      </p:sp>
      <p:sp>
        <p:nvSpPr>
          <p:cNvPr id="67" name="TextBox 66"/>
          <p:cNvSpPr txBox="1"/>
          <p:nvPr/>
        </p:nvSpPr>
        <p:spPr>
          <a:xfrm>
            <a:off x="6619772" y="4233963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Conf4</a:t>
            </a:r>
            <a:endParaRPr lang="en-US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7641579" y="4233963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Conf5</a:t>
            </a:r>
            <a:endParaRPr lang="en-US" sz="1200" dirty="0"/>
          </a:p>
        </p:txBody>
      </p:sp>
      <p:grpSp>
        <p:nvGrpSpPr>
          <p:cNvPr id="71" name="Group 70"/>
          <p:cNvGrpSpPr/>
          <p:nvPr/>
        </p:nvGrpSpPr>
        <p:grpSpPr>
          <a:xfrm>
            <a:off x="460831" y="1970785"/>
            <a:ext cx="430887" cy="1171575"/>
            <a:chOff x="460831" y="1970785"/>
            <a:chExt cx="430887" cy="1171575"/>
          </a:xfrm>
        </p:grpSpPr>
        <p:sp>
          <p:nvSpPr>
            <p:cNvPr id="69" name="Rectangle 68"/>
            <p:cNvSpPr/>
            <p:nvPr/>
          </p:nvSpPr>
          <p:spPr bwMode="auto">
            <a:xfrm>
              <a:off x="542925" y="1970785"/>
              <a:ext cx="266700" cy="117157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60831" y="2179655"/>
              <a:ext cx="430887" cy="741550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sz="1600" dirty="0" smtClean="0"/>
                <a:t>Profiler</a:t>
              </a:r>
              <a:endParaRPr lang="en-US" sz="1600" dirty="0"/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2046843" y="5400675"/>
            <a:ext cx="50241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+mn-lt"/>
              </a:rPr>
              <a:t>H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ow do we determine the best configuration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for the different phases?</a:t>
            </a:r>
            <a:endParaRPr lang="en-US" sz="2000" b="1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flipV="1">
            <a:off x="6753225" y="1536309"/>
            <a:ext cx="409575" cy="4344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6279154" y="1249652"/>
            <a:ext cx="18758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Fixed length intervals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176018" y="1249652"/>
            <a:ext cx="20821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Variable length intervals</a:t>
            </a:r>
            <a:endParaRPr lang="en-US" sz="1400" dirty="0">
              <a:solidFill>
                <a:srgbClr val="FF0000"/>
              </a:solidFill>
            </a:endParaRPr>
          </a:p>
        </p:txBody>
      </p:sp>
      <p:grpSp>
        <p:nvGrpSpPr>
          <p:cNvPr id="101" name="Group 100"/>
          <p:cNvGrpSpPr/>
          <p:nvPr/>
        </p:nvGrpSpPr>
        <p:grpSpPr>
          <a:xfrm>
            <a:off x="1577055" y="2088748"/>
            <a:ext cx="6091907" cy="1035452"/>
            <a:chOff x="1577055" y="2088748"/>
            <a:chExt cx="6091907" cy="1035452"/>
          </a:xfrm>
        </p:grpSpPr>
        <p:cxnSp>
          <p:nvCxnSpPr>
            <p:cNvPr id="102" name="Straight Connector 101"/>
            <p:cNvCxnSpPr/>
            <p:nvPr/>
          </p:nvCxnSpPr>
          <p:spPr bwMode="auto">
            <a:xfrm>
              <a:off x="1577055" y="2088751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>
              <a:off x="3607218" y="2088757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>
              <a:off x="4124325" y="2088756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>
              <a:off x="4630487" y="2088756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>
              <a:off x="6153150" y="2088755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Straight Connector 106"/>
            <p:cNvCxnSpPr/>
            <p:nvPr/>
          </p:nvCxnSpPr>
          <p:spPr bwMode="auto">
            <a:xfrm>
              <a:off x="7162800" y="2088754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 bwMode="auto">
            <a:xfrm>
              <a:off x="3091531" y="2088759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/>
            <p:cNvCxnSpPr/>
            <p:nvPr/>
          </p:nvCxnSpPr>
          <p:spPr bwMode="auto">
            <a:xfrm>
              <a:off x="2073691" y="2088750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>
              <a:off x="2579853" y="2088749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>
              <a:off x="5136649" y="2088748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>
              <a:off x="5642811" y="2088759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3" name="Straight Connector 112"/>
            <p:cNvCxnSpPr/>
            <p:nvPr/>
          </p:nvCxnSpPr>
          <p:spPr bwMode="auto">
            <a:xfrm>
              <a:off x="6653715" y="2088759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4" name="Straight Connector 113"/>
            <p:cNvCxnSpPr/>
            <p:nvPr/>
          </p:nvCxnSpPr>
          <p:spPr bwMode="auto">
            <a:xfrm>
              <a:off x="7668962" y="2088759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5" name="Group 114"/>
          <p:cNvGrpSpPr/>
          <p:nvPr/>
        </p:nvGrpSpPr>
        <p:grpSpPr>
          <a:xfrm>
            <a:off x="1577055" y="2088748"/>
            <a:ext cx="6091907" cy="1035452"/>
            <a:chOff x="1577055" y="2088748"/>
            <a:chExt cx="6091907" cy="1035452"/>
          </a:xfrm>
        </p:grpSpPr>
        <p:cxnSp>
          <p:nvCxnSpPr>
            <p:cNvPr id="116" name="Straight Connector 115"/>
            <p:cNvCxnSpPr/>
            <p:nvPr/>
          </p:nvCxnSpPr>
          <p:spPr bwMode="auto">
            <a:xfrm>
              <a:off x="1577055" y="2088751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Straight Connector 116"/>
            <p:cNvCxnSpPr/>
            <p:nvPr/>
          </p:nvCxnSpPr>
          <p:spPr bwMode="auto">
            <a:xfrm>
              <a:off x="4630487" y="2088756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8" name="Straight Connector 117"/>
            <p:cNvCxnSpPr/>
            <p:nvPr/>
          </p:nvCxnSpPr>
          <p:spPr bwMode="auto">
            <a:xfrm>
              <a:off x="6153150" y="2088755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9" name="Straight Connector 118"/>
            <p:cNvCxnSpPr/>
            <p:nvPr/>
          </p:nvCxnSpPr>
          <p:spPr bwMode="auto">
            <a:xfrm>
              <a:off x="3091531" y="2088759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0" name="Straight Connector 119"/>
            <p:cNvCxnSpPr/>
            <p:nvPr/>
          </p:nvCxnSpPr>
          <p:spPr bwMode="auto">
            <a:xfrm>
              <a:off x="2073691" y="2088750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1" name="Straight Connector 120"/>
            <p:cNvCxnSpPr/>
            <p:nvPr/>
          </p:nvCxnSpPr>
          <p:spPr bwMode="auto">
            <a:xfrm>
              <a:off x="5136649" y="2088748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/>
            <p:nvPr/>
          </p:nvCxnSpPr>
          <p:spPr bwMode="auto">
            <a:xfrm>
              <a:off x="7668962" y="2088759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xmlns="" val="279076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81481E-6 C 0.01007 -0.01899 0.02378 -0.03704 0.05121 -0.03704 C 0.08246 -0.03704 0.09323 -0.01899 0.1033 4.81481E-6 C 0.11719 0.02106 0.12726 0.04189 0.16198 0.04189 C 0.19305 0.04189 0.20312 0.02106 0.21701 4.81481E-6 C 0.22344 -0.01899 0.23732 -0.03704 0.2684 -0.03704 C 0.29583 -0.03704 0.30972 -0.01899 0.32048 4.81481E-6 C 0.33055 0.02106 0.34444 0.04189 0.37552 0.04189 C 0.4066 0.04189 0.43073 4.81481E-6 0.43073 0.00023 C 0.4408 -0.01899 0.45156 -0.03704 0.48194 -0.03704 C 0.51319 -0.03704 0.52396 -0.01899 0.53403 4.81481E-6 C 0.54792 0.02106 0.55798 0.04189 0.59271 0.04189 C 0.62378 0.04189 0.63385 0.02106 0.6441 4.81481E-6 C 0.65798 -0.01899 0.66805 -0.03704 0.69913 -0.03704 C 0.72656 -0.03704 0.74045 -0.01899 0.75121 4.81481E-6 C 0.76128 0.02106 0.77517 0.04189 0.80625 0.04189 C 0.83732 0.04189 0.84757 0.02106 0.86146 4.81481E-6 " pathEditMode="relative" rAng="0" ptsTypes="fffffffffffffffff">
                                      <p:cBhvr>
                                        <p:cTn id="46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73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500"/>
                            </p:stCondLst>
                            <p:childTnLst>
                              <p:par>
                                <p:cTn id="6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0"/>
                            </p:stCondLst>
                            <p:childTnLst>
                              <p:par>
                                <p:cTn id="6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500"/>
                            </p:stCondLst>
                            <p:childTnLst>
                              <p:par>
                                <p:cTn id="7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000"/>
                            </p:stCondLst>
                            <p:childTnLst>
                              <p:par>
                                <p:cTn id="7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500"/>
                            </p:stCondLst>
                            <p:childTnLst>
                              <p:par>
                                <p:cTn id="8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81481E-6 L -1.66667E-6 0.13055 C -1.66667E-6 0.18865 0.03056 0.26111 0.05573 0.26111 L 0.11146 0.26111 " pathEditMode="relative" rAng="0" ptsTypes="FfFF">
                                      <p:cBhvr>
                                        <p:cTn id="8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73" y="13056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22222E-6 L -1.11111E-6 0.13056 C -1.11111E-6 0.18889 -0.12274 0.26111 -0.22187 0.26111 L -0.44375 0.26111 " pathEditMode="relative" rAng="0" ptsTypes="FfFF">
                                      <p:cBhvr>
                                        <p:cTn id="9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187" y="1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14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4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81481E-6 L 8.33333E-7 0.13195 C 8.33333E-7 0.19075 0.07639 0.26389 0.13906 0.26389 L 0.27812 0.26389 " pathEditMode="relative" rAng="0" ptsTypes="FfFF">
                                      <p:cBhvr>
                                        <p:cTn id="11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06" y="13194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81481E-6 L -2.77778E-7 0.13125 C -2.77778E-7 0.19004 -0.10729 0.2625 -0.19427 0.2625 L -0.38854 0.2625 " pathEditMode="relative" rAng="0" ptsTypes="FfFF">
                                      <p:cBhvr>
                                        <p:cTn id="11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27" y="1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17" presetID="14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4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35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33333E-6 L -1.66667E-6 0.13195 C -1.66667E-6 0.19098 0.09149 0.26389 0.16667 0.26389 L 0.33334 0.26389 " pathEditMode="relative" rAng="0" ptsTypes="FfFF">
                                      <p:cBhvr>
                                        <p:cTn id="13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67" y="13194"/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33333E-6 L -3.05556E-6 0.13195 C -3.05556E-6 0.19098 -0.09201 0.26389 -0.16666 0.26389 L -0.33333 0.26389 " pathEditMode="relative" rAng="0" ptsTypes="FfFF">
                                      <p:cBhvr>
                                        <p:cTn id="13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67" y="13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500"/>
                            </p:stCondLst>
                            <p:childTnLst>
                              <p:par>
                                <p:cTn id="140" presetID="14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4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0"/>
                            </p:stCondLst>
                            <p:childTnLst>
                              <p:par>
                                <p:cTn id="15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500"/>
                            </p:stCondLst>
                            <p:childTnLst>
                              <p:par>
                                <p:cTn id="1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7.40741E-7 L -2.22222E-6 0.13055 C -2.22222E-6 0.18889 0.09236 0.26111 0.16771 0.26111 L 0.33542 0.26111 " pathEditMode="relative" rAng="0" ptsTypes="FfFF">
                                      <p:cBhvr>
                                        <p:cTn id="15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71" y="1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6500"/>
                            </p:stCondLst>
                            <p:childTnLst>
                              <p:par>
                                <p:cTn id="159" presetID="14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7000"/>
                            </p:stCondLst>
                            <p:childTnLst>
                              <p:par>
                                <p:cTn id="16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7500"/>
                            </p:stCondLst>
                            <p:childTnLst>
                              <p:par>
                                <p:cTn id="1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81481E-6 L 2.22222E-6 0.13055 C 2.22222E-6 0.18888 0.09236 0.26111 0.16771 0.26111 L 0.33541 0.26111 " pathEditMode="relative" rAng="0" ptsTypes="FfFF">
                                      <p:cBhvr>
                                        <p:cTn id="17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71" y="1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8500"/>
                            </p:stCondLst>
                            <p:childTnLst>
                              <p:par>
                                <p:cTn id="175" presetID="14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7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9000"/>
                            </p:stCondLst>
                            <p:childTnLst>
                              <p:par>
                                <p:cTn id="1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 animBg="1"/>
      <p:bldP spid="11" grpId="0" animBg="1"/>
      <p:bldP spid="12" grpId="0" animBg="1"/>
      <p:bldP spid="16" grpId="0" animBg="1"/>
      <p:bldP spid="18" grpId="0" animBg="1"/>
      <p:bldP spid="42" grpId="0" animBg="1"/>
      <p:bldP spid="43" grpId="0" animBg="1"/>
      <p:bldP spid="46" grpId="0" animBg="1"/>
      <p:bldP spid="49" grpId="0" animBg="1"/>
      <p:bldP spid="52" grpId="0" animBg="1"/>
      <p:bldP spid="53" grpId="0" animBg="1"/>
      <p:bldP spid="54" grpId="0" animBg="1"/>
      <p:bldP spid="55" grpId="0" animBg="1"/>
      <p:bldP spid="55" grpId="1" animBg="1"/>
      <p:bldP spid="55" grpId="2" animBg="1"/>
      <p:bldP spid="56" grpId="0" animBg="1"/>
      <p:bldP spid="56" grpId="1" animBg="1"/>
      <p:bldP spid="56" grpId="2" animBg="1"/>
      <p:bldP spid="57" grpId="0" animBg="1"/>
      <p:bldP spid="57" grpId="1" animBg="1"/>
      <p:bldP spid="57" grpId="2" animBg="1"/>
      <p:bldP spid="58" grpId="0" animBg="1"/>
      <p:bldP spid="58" grpId="1" animBg="1"/>
      <p:bldP spid="58" grpId="2" animBg="1"/>
      <p:bldP spid="59" grpId="0" animBg="1"/>
      <p:bldP spid="59" grpId="1" animBg="1"/>
      <p:bldP spid="59" grpId="2" animBg="1"/>
      <p:bldP spid="60" grpId="0" animBg="1"/>
      <p:bldP spid="60" grpId="1" animBg="1"/>
      <p:bldP spid="60" grpId="2" animBg="1"/>
      <p:bldP spid="61" grpId="0" animBg="1"/>
      <p:bldP spid="61" grpId="1" animBg="1"/>
      <p:bldP spid="61" grpId="2" animBg="1"/>
      <p:bldP spid="62" grpId="0" animBg="1"/>
      <p:bldP spid="62" grpId="1" animBg="1"/>
      <p:bldP spid="62" grpId="2" animBg="1"/>
      <p:bldP spid="63" grpId="0"/>
      <p:bldP spid="65" grpId="0"/>
      <p:bldP spid="66" grpId="0"/>
      <p:bldP spid="67" grpId="0"/>
      <p:bldP spid="68" grpId="0"/>
      <p:bldP spid="72" grpId="0"/>
      <p:bldP spid="14" grpId="0"/>
      <p:bldP spid="14" grpId="1"/>
      <p:bldP spid="6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945" y="231112"/>
            <a:ext cx="7772400" cy="915516"/>
          </a:xfrm>
        </p:spPr>
        <p:txBody>
          <a:bodyPr/>
          <a:lstStyle/>
          <a:p>
            <a:r>
              <a:rPr lang="en-US" dirty="0" smtClean="0">
                <a:cs typeface="Arial" pitchFamily="34" charset="0"/>
              </a:rPr>
              <a:t>Previous Tuning Methods</a:t>
            </a:r>
            <a:endParaRPr lang="en-US" dirty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latin typeface="+mn-lt"/>
              </a:rPr>
              <a:pPr>
                <a:defRPr/>
              </a:pPr>
              <a:t>9</a:t>
            </a:fld>
            <a:endParaRPr lang="en-US">
              <a:latin typeface="+mn-lt"/>
            </a:endParaRPr>
          </a:p>
        </p:txBody>
      </p:sp>
      <p:grpSp>
        <p:nvGrpSpPr>
          <p:cNvPr id="10" name="Group 229"/>
          <p:cNvGrpSpPr>
            <a:grpSpLocks/>
          </p:cNvGrpSpPr>
          <p:nvPr/>
        </p:nvGrpSpPr>
        <p:grpSpPr bwMode="auto">
          <a:xfrm>
            <a:off x="6975373" y="1212295"/>
            <a:ext cx="892175" cy="1079500"/>
            <a:chOff x="4464" y="1728"/>
            <a:chExt cx="562" cy="680"/>
          </a:xfrm>
        </p:grpSpPr>
        <p:sp>
          <p:nvSpPr>
            <p:cNvPr id="22" name="Freeform 220"/>
            <p:cNvSpPr>
              <a:spLocks/>
            </p:cNvSpPr>
            <p:nvPr/>
          </p:nvSpPr>
          <p:spPr bwMode="auto">
            <a:xfrm>
              <a:off x="4469" y="1935"/>
              <a:ext cx="470" cy="465"/>
            </a:xfrm>
            <a:custGeom>
              <a:avLst/>
              <a:gdLst/>
              <a:ahLst/>
              <a:cxnLst>
                <a:cxn ang="0">
                  <a:pos x="0" y="207"/>
                </a:cxn>
                <a:cxn ang="0">
                  <a:pos x="43" y="525"/>
                </a:cxn>
                <a:cxn ang="0">
                  <a:pos x="137" y="525"/>
                </a:cxn>
                <a:cxn ang="0">
                  <a:pos x="189" y="878"/>
                </a:cxn>
                <a:cxn ang="0">
                  <a:pos x="249" y="878"/>
                </a:cxn>
                <a:cxn ang="0">
                  <a:pos x="309" y="1213"/>
                </a:cxn>
                <a:cxn ang="0">
                  <a:pos x="378" y="1213"/>
                </a:cxn>
                <a:cxn ang="0">
                  <a:pos x="413" y="964"/>
                </a:cxn>
                <a:cxn ang="0">
                  <a:pos x="473" y="964"/>
                </a:cxn>
                <a:cxn ang="0">
                  <a:pos x="499" y="1093"/>
                </a:cxn>
                <a:cxn ang="0">
                  <a:pos x="611" y="1093"/>
                </a:cxn>
                <a:cxn ang="0">
                  <a:pos x="697" y="259"/>
                </a:cxn>
                <a:cxn ang="0">
                  <a:pos x="791" y="259"/>
                </a:cxn>
                <a:cxn ang="0">
                  <a:pos x="843" y="568"/>
                </a:cxn>
                <a:cxn ang="0">
                  <a:pos x="937" y="568"/>
                </a:cxn>
                <a:cxn ang="0">
                  <a:pos x="972" y="0"/>
                </a:cxn>
                <a:cxn ang="0">
                  <a:pos x="1075" y="0"/>
                </a:cxn>
                <a:cxn ang="0">
                  <a:pos x="1187" y="835"/>
                </a:cxn>
                <a:cxn ang="0">
                  <a:pos x="1316" y="835"/>
                </a:cxn>
              </a:cxnLst>
              <a:rect l="0" t="0" r="r" b="b"/>
              <a:pathLst>
                <a:path w="1316" h="1213">
                  <a:moveTo>
                    <a:pt x="0" y="207"/>
                  </a:moveTo>
                  <a:lnTo>
                    <a:pt x="43" y="525"/>
                  </a:lnTo>
                  <a:lnTo>
                    <a:pt x="137" y="525"/>
                  </a:lnTo>
                  <a:lnTo>
                    <a:pt x="189" y="878"/>
                  </a:lnTo>
                  <a:lnTo>
                    <a:pt x="249" y="878"/>
                  </a:lnTo>
                  <a:lnTo>
                    <a:pt x="309" y="1213"/>
                  </a:lnTo>
                  <a:lnTo>
                    <a:pt x="378" y="1213"/>
                  </a:lnTo>
                  <a:lnTo>
                    <a:pt x="413" y="964"/>
                  </a:lnTo>
                  <a:lnTo>
                    <a:pt x="473" y="964"/>
                  </a:lnTo>
                  <a:lnTo>
                    <a:pt x="499" y="1093"/>
                  </a:lnTo>
                  <a:lnTo>
                    <a:pt x="611" y="1093"/>
                  </a:lnTo>
                  <a:lnTo>
                    <a:pt x="697" y="259"/>
                  </a:lnTo>
                  <a:lnTo>
                    <a:pt x="791" y="259"/>
                  </a:lnTo>
                  <a:lnTo>
                    <a:pt x="843" y="568"/>
                  </a:lnTo>
                  <a:lnTo>
                    <a:pt x="937" y="568"/>
                  </a:lnTo>
                  <a:lnTo>
                    <a:pt x="972" y="0"/>
                  </a:lnTo>
                  <a:lnTo>
                    <a:pt x="1075" y="0"/>
                  </a:lnTo>
                  <a:lnTo>
                    <a:pt x="1187" y="835"/>
                  </a:lnTo>
                  <a:lnTo>
                    <a:pt x="1316" y="835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17" name="Rectangle 221"/>
            <p:cNvSpPr>
              <a:spLocks noChangeArrowheads="1"/>
            </p:cNvSpPr>
            <p:nvPr/>
          </p:nvSpPr>
          <p:spPr bwMode="auto">
            <a:xfrm>
              <a:off x="4474" y="1728"/>
              <a:ext cx="552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18" name="Rectangle 222"/>
            <p:cNvSpPr>
              <a:spLocks noChangeArrowheads="1"/>
            </p:cNvSpPr>
            <p:nvPr/>
          </p:nvSpPr>
          <p:spPr bwMode="auto">
            <a:xfrm>
              <a:off x="4464" y="1812"/>
              <a:ext cx="556" cy="59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863397" y="2624785"/>
            <a:ext cx="1817767" cy="1397000"/>
            <a:chOff x="6854631" y="2510797"/>
            <a:chExt cx="1817767" cy="1397000"/>
          </a:xfrm>
        </p:grpSpPr>
        <p:grpSp>
          <p:nvGrpSpPr>
            <p:cNvPr id="38" name="Group 37"/>
            <p:cNvGrpSpPr/>
            <p:nvPr/>
          </p:nvGrpSpPr>
          <p:grpSpPr>
            <a:xfrm>
              <a:off x="6854631" y="2510797"/>
              <a:ext cx="1817767" cy="1397000"/>
              <a:chOff x="2916045" y="1463120"/>
              <a:chExt cx="1817767" cy="1397000"/>
            </a:xfrm>
          </p:grpSpPr>
          <p:sp>
            <p:nvSpPr>
              <p:cNvPr id="32" name="Text Box 208"/>
              <p:cNvSpPr txBox="1">
                <a:spLocks noChangeArrowheads="1"/>
              </p:cNvSpPr>
              <p:nvPr/>
            </p:nvSpPr>
            <p:spPr bwMode="auto">
              <a:xfrm>
                <a:off x="2982799" y="2615645"/>
                <a:ext cx="1751013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n-lt"/>
                  </a:rPr>
                  <a:t>Possible Cache Configurations</a:t>
                </a:r>
              </a:p>
            </p:txBody>
          </p:sp>
          <p:sp>
            <p:nvSpPr>
              <p:cNvPr id="33" name="Text Box 209"/>
              <p:cNvSpPr txBox="1">
                <a:spLocks noChangeArrowheads="1"/>
              </p:cNvSpPr>
              <p:nvPr/>
            </p:nvSpPr>
            <p:spPr bwMode="auto">
              <a:xfrm rot="16200000">
                <a:off x="2760874" y="1995647"/>
                <a:ext cx="556563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n-lt"/>
                  </a:rPr>
                  <a:t>Energy</a:t>
                </a:r>
              </a:p>
            </p:txBody>
          </p:sp>
          <p:sp>
            <p:nvSpPr>
              <p:cNvPr id="34" name="Line 211"/>
              <p:cNvSpPr>
                <a:spLocks noChangeShapeType="1"/>
              </p:cNvSpPr>
              <p:nvPr/>
            </p:nvSpPr>
            <p:spPr bwMode="auto">
              <a:xfrm>
                <a:off x="3190761" y="2591833"/>
                <a:ext cx="12588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35" name="Freeform 219"/>
              <p:cNvSpPr>
                <a:spLocks/>
              </p:cNvSpPr>
              <p:nvPr/>
            </p:nvSpPr>
            <p:spPr bwMode="auto">
              <a:xfrm>
                <a:off x="3198699" y="1929533"/>
                <a:ext cx="350697" cy="491720"/>
              </a:xfrm>
              <a:custGeom>
                <a:avLst/>
                <a:gdLst/>
                <a:ahLst/>
                <a:cxnLst>
                  <a:cxn ang="0">
                    <a:pos x="0" y="283"/>
                  </a:cxn>
                  <a:cxn ang="0">
                    <a:pos x="112" y="283"/>
                  </a:cxn>
                  <a:cxn ang="0">
                    <a:pos x="163" y="550"/>
                  </a:cxn>
                  <a:cxn ang="0">
                    <a:pos x="284" y="550"/>
                  </a:cxn>
                  <a:cxn ang="0">
                    <a:pos x="353" y="808"/>
                  </a:cxn>
                  <a:cxn ang="0">
                    <a:pos x="447" y="808"/>
                  </a:cxn>
                  <a:cxn ang="0">
                    <a:pos x="507" y="0"/>
                  </a:cxn>
                  <a:cxn ang="0">
                    <a:pos x="619" y="0"/>
                  </a:cxn>
                </a:cxnLst>
                <a:rect l="0" t="0" r="r" b="b"/>
                <a:pathLst>
                  <a:path w="619" h="808">
                    <a:moveTo>
                      <a:pt x="0" y="283"/>
                    </a:moveTo>
                    <a:lnTo>
                      <a:pt x="112" y="283"/>
                    </a:lnTo>
                    <a:lnTo>
                      <a:pt x="163" y="550"/>
                    </a:lnTo>
                    <a:lnTo>
                      <a:pt x="284" y="550"/>
                    </a:lnTo>
                    <a:lnTo>
                      <a:pt x="353" y="808"/>
                    </a:lnTo>
                    <a:lnTo>
                      <a:pt x="447" y="808"/>
                    </a:lnTo>
                    <a:lnTo>
                      <a:pt x="507" y="0"/>
                    </a:lnTo>
                    <a:lnTo>
                      <a:pt x="619" y="0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36" name="Oval 224"/>
              <p:cNvSpPr>
                <a:spLocks noChangeArrowheads="1"/>
              </p:cNvSpPr>
              <p:nvPr/>
            </p:nvSpPr>
            <p:spPr bwMode="auto">
              <a:xfrm>
                <a:off x="3354274" y="2342595"/>
                <a:ext cx="149225" cy="171450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37" name="Text Box 227"/>
              <p:cNvSpPr txBox="1">
                <a:spLocks noChangeArrowheads="1"/>
              </p:cNvSpPr>
              <p:nvPr/>
            </p:nvSpPr>
            <p:spPr bwMode="auto">
              <a:xfrm>
                <a:off x="3244872" y="1463120"/>
                <a:ext cx="1252266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n-lt"/>
                  </a:rPr>
                  <a:t>Heuristic method</a:t>
                </a:r>
              </a:p>
            </p:txBody>
          </p:sp>
        </p:grpSp>
        <p:cxnSp>
          <p:nvCxnSpPr>
            <p:cNvPr id="41" name="Straight Connector 40"/>
            <p:cNvCxnSpPr/>
            <p:nvPr/>
          </p:nvCxnSpPr>
          <p:spPr bwMode="auto">
            <a:xfrm>
              <a:off x="7119029" y="2733121"/>
              <a:ext cx="0" cy="90638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7" name="Group 116"/>
          <p:cNvGrpSpPr/>
          <p:nvPr/>
        </p:nvGrpSpPr>
        <p:grpSpPr>
          <a:xfrm>
            <a:off x="5962549" y="2899421"/>
            <a:ext cx="2737529" cy="1114425"/>
            <a:chOff x="5665674" y="3156596"/>
            <a:chExt cx="2737529" cy="1114425"/>
          </a:xfrm>
        </p:grpSpPr>
        <p:sp>
          <p:nvSpPr>
            <p:cNvPr id="44" name="AutoShape 213"/>
            <p:cNvSpPr>
              <a:spLocks noChangeArrowheads="1"/>
            </p:cNvSpPr>
            <p:nvPr/>
          </p:nvSpPr>
          <p:spPr bwMode="auto">
            <a:xfrm>
              <a:off x="5665674" y="3369599"/>
              <a:ext cx="742950" cy="219075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grpSp>
          <p:nvGrpSpPr>
            <p:cNvPr id="47" name="Group 301"/>
            <p:cNvGrpSpPr>
              <a:grpSpLocks/>
            </p:cNvGrpSpPr>
            <p:nvPr/>
          </p:nvGrpSpPr>
          <p:grpSpPr bwMode="auto">
            <a:xfrm>
              <a:off x="6869677" y="3156596"/>
              <a:ext cx="1533526" cy="1114425"/>
              <a:chOff x="4242" y="3248"/>
              <a:chExt cx="966" cy="702"/>
            </a:xfrm>
          </p:grpSpPr>
          <p:sp>
            <p:nvSpPr>
              <p:cNvPr id="49" name="Text Box 285"/>
              <p:cNvSpPr txBox="1">
                <a:spLocks noChangeArrowheads="1"/>
              </p:cNvSpPr>
              <p:nvPr/>
            </p:nvSpPr>
            <p:spPr bwMode="auto">
              <a:xfrm>
                <a:off x="4264" y="3795"/>
                <a:ext cx="754" cy="155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000" kern="0" dirty="0" smtClean="0">
                    <a:solidFill>
                      <a:sysClr val="windowText" lastClr="000000"/>
                    </a:solidFill>
                    <a:latin typeface="+mn-lt"/>
                  </a:rPr>
                  <a:t>Execution time</a:t>
                </a:r>
                <a:endPara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50" name="Text Box 286"/>
              <p:cNvSpPr txBox="1">
                <a:spLocks noChangeArrowheads="1"/>
              </p:cNvSpPr>
              <p:nvPr/>
            </p:nvSpPr>
            <p:spPr bwMode="auto">
              <a:xfrm rot="16200000">
                <a:off x="4144" y="3404"/>
                <a:ext cx="351" cy="155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n-lt"/>
                  </a:rPr>
                  <a:t>Energy</a:t>
                </a:r>
              </a:p>
            </p:txBody>
          </p:sp>
          <p:sp>
            <p:nvSpPr>
              <p:cNvPr id="51" name="Line 287"/>
              <p:cNvSpPr>
                <a:spLocks noChangeShapeType="1"/>
              </p:cNvSpPr>
              <p:nvPr/>
            </p:nvSpPr>
            <p:spPr bwMode="auto">
              <a:xfrm>
                <a:off x="4415" y="3248"/>
                <a:ext cx="0" cy="53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52" name="Line 288"/>
              <p:cNvSpPr>
                <a:spLocks noChangeShapeType="1"/>
              </p:cNvSpPr>
              <p:nvPr/>
            </p:nvSpPr>
            <p:spPr bwMode="auto">
              <a:xfrm>
                <a:off x="4415" y="3780"/>
                <a:ext cx="79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54" name="Line 291"/>
              <p:cNvSpPr>
                <a:spLocks noChangeShapeType="1"/>
              </p:cNvSpPr>
              <p:nvPr/>
            </p:nvSpPr>
            <p:spPr bwMode="auto">
              <a:xfrm>
                <a:off x="4418" y="3502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55" name="Line 292"/>
              <p:cNvSpPr>
                <a:spLocks noChangeShapeType="1"/>
              </p:cNvSpPr>
              <p:nvPr/>
            </p:nvSpPr>
            <p:spPr bwMode="auto">
              <a:xfrm flipV="1">
                <a:off x="4492" y="3330"/>
                <a:ext cx="0" cy="17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56" name="Line 293"/>
              <p:cNvSpPr>
                <a:spLocks noChangeShapeType="1"/>
              </p:cNvSpPr>
              <p:nvPr/>
            </p:nvSpPr>
            <p:spPr bwMode="auto">
              <a:xfrm>
                <a:off x="4492" y="3335"/>
                <a:ext cx="23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57" name="Line 294"/>
              <p:cNvSpPr>
                <a:spLocks noChangeShapeType="1"/>
              </p:cNvSpPr>
              <p:nvPr/>
            </p:nvSpPr>
            <p:spPr bwMode="auto">
              <a:xfrm>
                <a:off x="4717" y="3335"/>
                <a:ext cx="0" cy="30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58" name="Line 295"/>
              <p:cNvSpPr>
                <a:spLocks noChangeShapeType="1"/>
              </p:cNvSpPr>
              <p:nvPr/>
            </p:nvSpPr>
            <p:spPr bwMode="auto">
              <a:xfrm>
                <a:off x="4722" y="3650"/>
                <a:ext cx="296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</p:grpSp>
      </p:grpSp>
      <p:grpSp>
        <p:nvGrpSpPr>
          <p:cNvPr id="107" name="Group 106"/>
          <p:cNvGrpSpPr/>
          <p:nvPr/>
        </p:nvGrpSpPr>
        <p:grpSpPr>
          <a:xfrm>
            <a:off x="5962549" y="1359547"/>
            <a:ext cx="3035276" cy="1114584"/>
            <a:chOff x="5665674" y="1616722"/>
            <a:chExt cx="3035276" cy="1114584"/>
          </a:xfrm>
        </p:grpSpPr>
        <p:sp>
          <p:nvSpPr>
            <p:cNvPr id="43" name="AutoShape 213"/>
            <p:cNvSpPr>
              <a:spLocks noChangeArrowheads="1"/>
            </p:cNvSpPr>
            <p:nvPr/>
          </p:nvSpPr>
          <p:spPr bwMode="auto">
            <a:xfrm>
              <a:off x="5665674" y="1910409"/>
              <a:ext cx="742950" cy="219075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grpSp>
          <p:nvGrpSpPr>
            <p:cNvPr id="81" name="Group 80"/>
            <p:cNvGrpSpPr/>
            <p:nvPr/>
          </p:nvGrpSpPr>
          <p:grpSpPr>
            <a:xfrm>
              <a:off x="6880823" y="1616722"/>
              <a:ext cx="1820127" cy="1114584"/>
              <a:chOff x="4747223" y="1616722"/>
              <a:chExt cx="1820127" cy="1114584"/>
            </a:xfrm>
          </p:grpSpPr>
          <p:sp>
            <p:nvSpPr>
              <p:cNvPr id="72" name="Text Box 260"/>
              <p:cNvSpPr txBox="1">
                <a:spLocks noChangeArrowheads="1"/>
              </p:cNvSpPr>
              <p:nvPr/>
            </p:nvSpPr>
            <p:spPr bwMode="auto">
              <a:xfrm>
                <a:off x="4773157" y="2485085"/>
                <a:ext cx="1194818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000" kern="0" dirty="0" smtClean="0">
                    <a:solidFill>
                      <a:sysClr val="windowText" lastClr="000000"/>
                    </a:solidFill>
                    <a:latin typeface="+mn-lt"/>
                  </a:rPr>
                  <a:t>Execution time</a:t>
                </a:r>
                <a:endPara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73" name="Line 262"/>
              <p:cNvSpPr>
                <a:spLocks noChangeShapeType="1"/>
              </p:cNvSpPr>
              <p:nvPr/>
            </p:nvSpPr>
            <p:spPr bwMode="auto">
              <a:xfrm>
                <a:off x="5012870" y="1616722"/>
                <a:ext cx="0" cy="84455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74" name="Line 263"/>
              <p:cNvSpPr>
                <a:spLocks noChangeShapeType="1"/>
              </p:cNvSpPr>
              <p:nvPr/>
            </p:nvSpPr>
            <p:spPr bwMode="auto">
              <a:xfrm>
                <a:off x="5012870" y="2461272"/>
                <a:ext cx="15544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75" name="Line 266"/>
              <p:cNvSpPr>
                <a:spLocks noChangeShapeType="1"/>
              </p:cNvSpPr>
              <p:nvPr/>
            </p:nvSpPr>
            <p:spPr bwMode="auto">
              <a:xfrm>
                <a:off x="5017632" y="2019947"/>
                <a:ext cx="10953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76" name="Line 267"/>
              <p:cNvSpPr>
                <a:spLocks noChangeShapeType="1"/>
              </p:cNvSpPr>
              <p:nvPr/>
            </p:nvSpPr>
            <p:spPr bwMode="auto">
              <a:xfrm flipV="1">
                <a:off x="5135107" y="1746897"/>
                <a:ext cx="0" cy="27305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77" name="Line 268"/>
              <p:cNvSpPr>
                <a:spLocks noChangeShapeType="1"/>
              </p:cNvSpPr>
              <p:nvPr/>
            </p:nvSpPr>
            <p:spPr bwMode="auto">
              <a:xfrm>
                <a:off x="5135106" y="1754835"/>
                <a:ext cx="91440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78" name="Line 269"/>
              <p:cNvSpPr>
                <a:spLocks noChangeShapeType="1"/>
              </p:cNvSpPr>
              <p:nvPr/>
            </p:nvSpPr>
            <p:spPr bwMode="auto">
              <a:xfrm>
                <a:off x="6052682" y="1754835"/>
                <a:ext cx="0" cy="55562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79" name="Line 270"/>
              <p:cNvSpPr>
                <a:spLocks noChangeShapeType="1"/>
              </p:cNvSpPr>
              <p:nvPr/>
            </p:nvSpPr>
            <p:spPr bwMode="auto">
              <a:xfrm>
                <a:off x="6060620" y="2310460"/>
                <a:ext cx="46990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80" name="Text Box 261"/>
              <p:cNvSpPr txBox="1">
                <a:spLocks noChangeArrowheads="1"/>
              </p:cNvSpPr>
              <p:nvPr/>
            </p:nvSpPr>
            <p:spPr bwMode="auto">
              <a:xfrm rot="16200000">
                <a:off x="4592052" y="1984020"/>
                <a:ext cx="556563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n-lt"/>
                  </a:rPr>
                  <a:t>Energy</a:t>
                </a:r>
              </a:p>
            </p:txBody>
          </p:sp>
        </p:grpSp>
      </p:grpSp>
      <p:grpSp>
        <p:nvGrpSpPr>
          <p:cNvPr id="119" name="Group 118"/>
          <p:cNvGrpSpPr/>
          <p:nvPr/>
        </p:nvGrpSpPr>
        <p:grpSpPr>
          <a:xfrm>
            <a:off x="3863397" y="4067308"/>
            <a:ext cx="1817767" cy="1397000"/>
            <a:chOff x="3566522" y="4324483"/>
            <a:chExt cx="1817767" cy="1397000"/>
          </a:xfrm>
        </p:grpSpPr>
        <p:grpSp>
          <p:nvGrpSpPr>
            <p:cNvPr id="82" name="Group 81"/>
            <p:cNvGrpSpPr/>
            <p:nvPr/>
          </p:nvGrpSpPr>
          <p:grpSpPr>
            <a:xfrm>
              <a:off x="3566522" y="4324483"/>
              <a:ext cx="1817767" cy="1397000"/>
              <a:chOff x="6854631" y="2510797"/>
              <a:chExt cx="1817767" cy="1397000"/>
            </a:xfrm>
          </p:grpSpPr>
          <p:grpSp>
            <p:nvGrpSpPr>
              <p:cNvPr id="83" name="Group 82"/>
              <p:cNvGrpSpPr/>
              <p:nvPr/>
            </p:nvGrpSpPr>
            <p:grpSpPr>
              <a:xfrm>
                <a:off x="6854631" y="2510797"/>
                <a:ext cx="1817767" cy="1397000"/>
                <a:chOff x="2916045" y="1463120"/>
                <a:chExt cx="1817767" cy="1397000"/>
              </a:xfrm>
            </p:grpSpPr>
            <p:sp>
              <p:nvSpPr>
                <p:cNvPr id="85" name="Text Box 208"/>
                <p:cNvSpPr txBox="1">
                  <a:spLocks noChangeArrowheads="1"/>
                </p:cNvSpPr>
                <p:nvPr/>
              </p:nvSpPr>
              <p:spPr bwMode="auto">
                <a:xfrm>
                  <a:off x="2982799" y="2615645"/>
                  <a:ext cx="1751013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 type="none" w="sm" len="sm"/>
                  <a:tailEnd type="none" w="med" len="lg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marL="0" marR="0" lvl="0" indent="0" defTabSz="914400" eaLnBrk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+mn-lt"/>
                    </a:rPr>
                    <a:t>Possible Cache Configurations</a:t>
                  </a:r>
                </a:p>
              </p:txBody>
            </p:sp>
            <p:sp>
              <p:nvSpPr>
                <p:cNvPr id="86" name="Text Box 20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2760874" y="1995647"/>
                  <a:ext cx="556563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 type="none" w="sm" len="sm"/>
                  <a:tailEnd type="none" w="med" len="lg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marL="0" marR="0" lvl="0" indent="0" defTabSz="914400" eaLnBrk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+mn-lt"/>
                    </a:rPr>
                    <a:t>Energy</a:t>
                  </a:r>
                </a:p>
              </p:txBody>
            </p:sp>
            <p:sp>
              <p:nvSpPr>
                <p:cNvPr id="87" name="Line 211"/>
                <p:cNvSpPr>
                  <a:spLocks noChangeShapeType="1"/>
                </p:cNvSpPr>
                <p:nvPr/>
              </p:nvSpPr>
              <p:spPr bwMode="auto">
                <a:xfrm>
                  <a:off x="3190761" y="2591833"/>
                  <a:ext cx="125888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n-lt"/>
                  </a:endParaRPr>
                </a:p>
              </p:txBody>
            </p:sp>
            <p:sp>
              <p:nvSpPr>
                <p:cNvPr id="89" name="Oval 224"/>
                <p:cNvSpPr>
                  <a:spLocks noChangeArrowheads="1"/>
                </p:cNvSpPr>
                <p:nvPr/>
              </p:nvSpPr>
              <p:spPr bwMode="auto">
                <a:xfrm>
                  <a:off x="3173299" y="1952070"/>
                  <a:ext cx="246062" cy="244342"/>
                </a:xfrm>
                <a:prstGeom prst="ellipse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n-lt"/>
                  </a:endParaRPr>
                </a:p>
              </p:txBody>
            </p:sp>
            <p:sp>
              <p:nvSpPr>
                <p:cNvPr id="90" name="Text Box 227"/>
                <p:cNvSpPr txBox="1">
                  <a:spLocks noChangeArrowheads="1"/>
                </p:cNvSpPr>
                <p:nvPr/>
              </p:nvSpPr>
              <p:spPr bwMode="auto">
                <a:xfrm>
                  <a:off x="3205598" y="1463120"/>
                  <a:ext cx="1330814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sz="1200" kern="0" dirty="0" smtClean="0">
                      <a:solidFill>
                        <a:sysClr val="windowText" lastClr="000000"/>
                      </a:solidFill>
                      <a:latin typeface="+mn-lt"/>
                    </a:rPr>
                    <a:t>Analytical</a:t>
                  </a: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+mn-lt"/>
                    </a:rPr>
                    <a:t> method</a:t>
                  </a:r>
                </a:p>
              </p:txBody>
            </p:sp>
          </p:grpSp>
          <p:cxnSp>
            <p:nvCxnSpPr>
              <p:cNvPr id="84" name="Straight Connector 83"/>
              <p:cNvCxnSpPr/>
              <p:nvPr/>
            </p:nvCxnSpPr>
            <p:spPr bwMode="auto">
              <a:xfrm>
                <a:off x="7119029" y="2733121"/>
                <a:ext cx="0" cy="90638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05" name="Straight Connector 104"/>
            <p:cNvCxnSpPr/>
            <p:nvPr/>
          </p:nvCxnSpPr>
          <p:spPr bwMode="auto">
            <a:xfrm>
              <a:off x="3839651" y="4931630"/>
              <a:ext cx="18288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8" name="Group 117"/>
          <p:cNvGrpSpPr/>
          <p:nvPr/>
        </p:nvGrpSpPr>
        <p:grpSpPr>
          <a:xfrm>
            <a:off x="5962549" y="4290278"/>
            <a:ext cx="2737529" cy="1114425"/>
            <a:chOff x="5665674" y="4547453"/>
            <a:chExt cx="2737529" cy="1114425"/>
          </a:xfrm>
        </p:grpSpPr>
        <p:grpSp>
          <p:nvGrpSpPr>
            <p:cNvPr id="92" name="Group 301"/>
            <p:cNvGrpSpPr>
              <a:grpSpLocks/>
            </p:cNvGrpSpPr>
            <p:nvPr/>
          </p:nvGrpSpPr>
          <p:grpSpPr bwMode="auto">
            <a:xfrm>
              <a:off x="6869677" y="4547453"/>
              <a:ext cx="1533526" cy="1114425"/>
              <a:chOff x="4242" y="3248"/>
              <a:chExt cx="966" cy="702"/>
            </a:xfrm>
          </p:grpSpPr>
          <p:sp>
            <p:nvSpPr>
              <p:cNvPr id="93" name="Text Box 285"/>
              <p:cNvSpPr txBox="1">
                <a:spLocks noChangeArrowheads="1"/>
              </p:cNvSpPr>
              <p:nvPr/>
            </p:nvSpPr>
            <p:spPr bwMode="auto">
              <a:xfrm>
                <a:off x="4264" y="3795"/>
                <a:ext cx="812" cy="155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000" kern="0" dirty="0" smtClean="0">
                    <a:solidFill>
                      <a:sysClr val="windowText" lastClr="000000"/>
                    </a:solidFill>
                    <a:latin typeface="+mn-lt"/>
                  </a:rPr>
                  <a:t>Execution time</a:t>
                </a:r>
                <a:endPara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94" name="Text Box 286"/>
              <p:cNvSpPr txBox="1">
                <a:spLocks noChangeArrowheads="1"/>
              </p:cNvSpPr>
              <p:nvPr/>
            </p:nvSpPr>
            <p:spPr bwMode="auto">
              <a:xfrm rot="16200000">
                <a:off x="4144" y="3404"/>
                <a:ext cx="351" cy="155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n-lt"/>
                  </a:rPr>
                  <a:t>Energy</a:t>
                </a:r>
              </a:p>
            </p:txBody>
          </p:sp>
          <p:sp>
            <p:nvSpPr>
              <p:cNvPr id="95" name="Line 287"/>
              <p:cNvSpPr>
                <a:spLocks noChangeShapeType="1"/>
              </p:cNvSpPr>
              <p:nvPr/>
            </p:nvSpPr>
            <p:spPr bwMode="auto">
              <a:xfrm>
                <a:off x="4415" y="3248"/>
                <a:ext cx="0" cy="53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96" name="Line 288"/>
              <p:cNvSpPr>
                <a:spLocks noChangeShapeType="1"/>
              </p:cNvSpPr>
              <p:nvPr/>
            </p:nvSpPr>
            <p:spPr bwMode="auto">
              <a:xfrm>
                <a:off x="4415" y="3780"/>
                <a:ext cx="79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97" name="Line 291"/>
              <p:cNvSpPr>
                <a:spLocks noChangeShapeType="1"/>
              </p:cNvSpPr>
              <p:nvPr/>
            </p:nvSpPr>
            <p:spPr bwMode="auto">
              <a:xfrm>
                <a:off x="4418" y="3502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98" name="Line 292"/>
              <p:cNvSpPr>
                <a:spLocks noChangeShapeType="1"/>
              </p:cNvSpPr>
              <p:nvPr/>
            </p:nvSpPr>
            <p:spPr bwMode="auto">
              <a:xfrm flipV="1">
                <a:off x="4492" y="3330"/>
                <a:ext cx="0" cy="17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99" name="Line 293"/>
              <p:cNvSpPr>
                <a:spLocks noChangeShapeType="1"/>
              </p:cNvSpPr>
              <p:nvPr/>
            </p:nvSpPr>
            <p:spPr bwMode="auto">
              <a:xfrm>
                <a:off x="4492" y="3335"/>
                <a:ext cx="86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100" name="Line 294"/>
              <p:cNvSpPr>
                <a:spLocks noChangeShapeType="1"/>
              </p:cNvSpPr>
              <p:nvPr/>
            </p:nvSpPr>
            <p:spPr bwMode="auto">
              <a:xfrm>
                <a:off x="4579" y="3335"/>
                <a:ext cx="0" cy="34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101" name="Line 295"/>
              <p:cNvSpPr>
                <a:spLocks noChangeShapeType="1"/>
              </p:cNvSpPr>
              <p:nvPr/>
            </p:nvSpPr>
            <p:spPr bwMode="auto">
              <a:xfrm>
                <a:off x="4584" y="3680"/>
                <a:ext cx="296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</p:grpSp>
        <p:sp>
          <p:nvSpPr>
            <p:cNvPr id="106" name="AutoShape 213"/>
            <p:cNvSpPr>
              <a:spLocks noChangeArrowheads="1"/>
            </p:cNvSpPr>
            <p:nvPr/>
          </p:nvSpPr>
          <p:spPr bwMode="auto">
            <a:xfrm>
              <a:off x="5665674" y="4890463"/>
              <a:ext cx="742950" cy="219075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3851094" y="1202771"/>
            <a:ext cx="1816180" cy="1395413"/>
            <a:chOff x="3554219" y="1459946"/>
            <a:chExt cx="1816180" cy="1395413"/>
          </a:xfrm>
        </p:grpSpPr>
        <p:sp>
          <p:nvSpPr>
            <p:cNvPr id="108" name="Freeform 196"/>
            <p:cNvSpPr>
              <a:spLocks/>
            </p:cNvSpPr>
            <p:nvPr/>
          </p:nvSpPr>
          <p:spPr bwMode="auto">
            <a:xfrm>
              <a:off x="3851161" y="1861271"/>
              <a:ext cx="350697" cy="491720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12" y="283"/>
                </a:cxn>
                <a:cxn ang="0">
                  <a:pos x="163" y="550"/>
                </a:cxn>
                <a:cxn ang="0">
                  <a:pos x="284" y="550"/>
                </a:cxn>
                <a:cxn ang="0">
                  <a:pos x="353" y="808"/>
                </a:cxn>
                <a:cxn ang="0">
                  <a:pos x="447" y="808"/>
                </a:cxn>
                <a:cxn ang="0">
                  <a:pos x="507" y="0"/>
                </a:cxn>
                <a:cxn ang="0">
                  <a:pos x="619" y="0"/>
                </a:cxn>
              </a:cxnLst>
              <a:rect l="0" t="0" r="r" b="b"/>
              <a:pathLst>
                <a:path w="619" h="808">
                  <a:moveTo>
                    <a:pt x="0" y="283"/>
                  </a:moveTo>
                  <a:lnTo>
                    <a:pt x="112" y="283"/>
                  </a:lnTo>
                  <a:lnTo>
                    <a:pt x="163" y="550"/>
                  </a:lnTo>
                  <a:lnTo>
                    <a:pt x="284" y="550"/>
                  </a:lnTo>
                  <a:lnTo>
                    <a:pt x="353" y="808"/>
                  </a:lnTo>
                  <a:lnTo>
                    <a:pt x="447" y="808"/>
                  </a:lnTo>
                  <a:lnTo>
                    <a:pt x="507" y="0"/>
                  </a:lnTo>
                  <a:lnTo>
                    <a:pt x="619" y="0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109" name="Freeform 197"/>
            <p:cNvSpPr>
              <a:spLocks/>
            </p:cNvSpPr>
            <p:nvPr/>
          </p:nvSpPr>
          <p:spPr bwMode="auto">
            <a:xfrm>
              <a:off x="4204125" y="1729821"/>
              <a:ext cx="745586" cy="738188"/>
            </a:xfrm>
            <a:custGeom>
              <a:avLst/>
              <a:gdLst/>
              <a:ahLst/>
              <a:cxnLst>
                <a:cxn ang="0">
                  <a:pos x="0" y="207"/>
                </a:cxn>
                <a:cxn ang="0">
                  <a:pos x="43" y="525"/>
                </a:cxn>
                <a:cxn ang="0">
                  <a:pos x="137" y="525"/>
                </a:cxn>
                <a:cxn ang="0">
                  <a:pos x="189" y="878"/>
                </a:cxn>
                <a:cxn ang="0">
                  <a:pos x="249" y="878"/>
                </a:cxn>
                <a:cxn ang="0">
                  <a:pos x="309" y="1213"/>
                </a:cxn>
                <a:cxn ang="0">
                  <a:pos x="378" y="1213"/>
                </a:cxn>
                <a:cxn ang="0">
                  <a:pos x="413" y="964"/>
                </a:cxn>
                <a:cxn ang="0">
                  <a:pos x="473" y="964"/>
                </a:cxn>
                <a:cxn ang="0">
                  <a:pos x="499" y="1093"/>
                </a:cxn>
                <a:cxn ang="0">
                  <a:pos x="611" y="1093"/>
                </a:cxn>
                <a:cxn ang="0">
                  <a:pos x="697" y="259"/>
                </a:cxn>
                <a:cxn ang="0">
                  <a:pos x="791" y="259"/>
                </a:cxn>
                <a:cxn ang="0">
                  <a:pos x="843" y="568"/>
                </a:cxn>
                <a:cxn ang="0">
                  <a:pos x="937" y="568"/>
                </a:cxn>
                <a:cxn ang="0">
                  <a:pos x="972" y="0"/>
                </a:cxn>
                <a:cxn ang="0">
                  <a:pos x="1075" y="0"/>
                </a:cxn>
                <a:cxn ang="0">
                  <a:pos x="1187" y="835"/>
                </a:cxn>
                <a:cxn ang="0">
                  <a:pos x="1316" y="835"/>
                </a:cxn>
              </a:cxnLst>
              <a:rect l="0" t="0" r="r" b="b"/>
              <a:pathLst>
                <a:path w="1316" h="1213">
                  <a:moveTo>
                    <a:pt x="0" y="207"/>
                  </a:moveTo>
                  <a:lnTo>
                    <a:pt x="43" y="525"/>
                  </a:lnTo>
                  <a:lnTo>
                    <a:pt x="137" y="525"/>
                  </a:lnTo>
                  <a:lnTo>
                    <a:pt x="189" y="878"/>
                  </a:lnTo>
                  <a:lnTo>
                    <a:pt x="249" y="878"/>
                  </a:lnTo>
                  <a:lnTo>
                    <a:pt x="309" y="1213"/>
                  </a:lnTo>
                  <a:lnTo>
                    <a:pt x="378" y="1213"/>
                  </a:lnTo>
                  <a:lnTo>
                    <a:pt x="413" y="964"/>
                  </a:lnTo>
                  <a:lnTo>
                    <a:pt x="473" y="964"/>
                  </a:lnTo>
                  <a:lnTo>
                    <a:pt x="499" y="1093"/>
                  </a:lnTo>
                  <a:lnTo>
                    <a:pt x="611" y="1093"/>
                  </a:lnTo>
                  <a:lnTo>
                    <a:pt x="697" y="259"/>
                  </a:lnTo>
                  <a:lnTo>
                    <a:pt x="791" y="259"/>
                  </a:lnTo>
                  <a:lnTo>
                    <a:pt x="843" y="568"/>
                  </a:lnTo>
                  <a:lnTo>
                    <a:pt x="937" y="568"/>
                  </a:lnTo>
                  <a:lnTo>
                    <a:pt x="972" y="0"/>
                  </a:lnTo>
                  <a:lnTo>
                    <a:pt x="1075" y="0"/>
                  </a:lnTo>
                  <a:lnTo>
                    <a:pt x="1187" y="835"/>
                  </a:lnTo>
                  <a:lnTo>
                    <a:pt x="1316" y="835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110" name="Text Box 200"/>
            <p:cNvSpPr txBox="1">
              <a:spLocks noChangeArrowheads="1"/>
            </p:cNvSpPr>
            <p:nvPr/>
          </p:nvSpPr>
          <p:spPr bwMode="auto">
            <a:xfrm>
              <a:off x="3619386" y="2610884"/>
              <a:ext cx="1751013" cy="244475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rPr>
                <a:t>Possible Cache Configurations</a:t>
              </a:r>
            </a:p>
          </p:txBody>
        </p:sp>
        <p:sp>
          <p:nvSpPr>
            <p:cNvPr id="111" name="Text Box 202"/>
            <p:cNvSpPr txBox="1">
              <a:spLocks noChangeArrowheads="1"/>
            </p:cNvSpPr>
            <p:nvPr/>
          </p:nvSpPr>
          <p:spPr bwMode="auto">
            <a:xfrm rot="16200000">
              <a:off x="3399048" y="1978186"/>
              <a:ext cx="556563" cy="246221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rPr>
                <a:t>Energy</a:t>
              </a:r>
            </a:p>
          </p:txBody>
        </p:sp>
        <p:sp>
          <p:nvSpPr>
            <p:cNvPr id="112" name="Line 203"/>
            <p:cNvSpPr>
              <a:spLocks noChangeShapeType="1"/>
            </p:cNvSpPr>
            <p:nvPr/>
          </p:nvSpPr>
          <p:spPr bwMode="auto">
            <a:xfrm>
              <a:off x="3827349" y="1742521"/>
              <a:ext cx="0" cy="8445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113" name="Line 204"/>
            <p:cNvSpPr>
              <a:spLocks noChangeShapeType="1"/>
            </p:cNvSpPr>
            <p:nvPr/>
          </p:nvSpPr>
          <p:spPr bwMode="auto">
            <a:xfrm>
              <a:off x="3827349" y="2587071"/>
              <a:ext cx="12588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114" name="Oval 223"/>
            <p:cNvSpPr>
              <a:spLocks noChangeArrowheads="1"/>
            </p:cNvSpPr>
            <p:nvPr/>
          </p:nvSpPr>
          <p:spPr bwMode="auto">
            <a:xfrm>
              <a:off x="4311536" y="2360059"/>
              <a:ext cx="149225" cy="17145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115" name="Text Box 226"/>
            <p:cNvSpPr txBox="1">
              <a:spLocks noChangeArrowheads="1"/>
            </p:cNvSpPr>
            <p:nvPr/>
          </p:nvSpPr>
          <p:spPr bwMode="auto">
            <a:xfrm>
              <a:off x="3772927" y="1459946"/>
              <a:ext cx="137249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rPr>
                <a:t>Exhaustive method</a:t>
              </a:r>
            </a:p>
          </p:txBody>
        </p:sp>
      </p:grpSp>
      <p:grpSp>
        <p:nvGrpSpPr>
          <p:cNvPr id="199" name="Group 198"/>
          <p:cNvGrpSpPr/>
          <p:nvPr/>
        </p:nvGrpSpPr>
        <p:grpSpPr>
          <a:xfrm>
            <a:off x="1897289" y="1162462"/>
            <a:ext cx="1464307" cy="1360305"/>
            <a:chOff x="5233986" y="3793054"/>
            <a:chExt cx="2085975" cy="2085975"/>
          </a:xfrm>
        </p:grpSpPr>
        <p:sp>
          <p:nvSpPr>
            <p:cNvPr id="200" name="Oval 199"/>
            <p:cNvSpPr/>
            <p:nvPr/>
          </p:nvSpPr>
          <p:spPr bwMode="auto">
            <a:xfrm>
              <a:off x="5291137" y="4608813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1" name="Oval 200"/>
            <p:cNvSpPr/>
            <p:nvPr/>
          </p:nvSpPr>
          <p:spPr bwMode="auto">
            <a:xfrm>
              <a:off x="5719762" y="45910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2" name="Oval 201"/>
            <p:cNvSpPr/>
            <p:nvPr/>
          </p:nvSpPr>
          <p:spPr bwMode="auto">
            <a:xfrm>
              <a:off x="6291262" y="50694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3" name="Oval 202"/>
            <p:cNvSpPr/>
            <p:nvPr/>
          </p:nvSpPr>
          <p:spPr bwMode="auto">
            <a:xfrm>
              <a:off x="6072187" y="51123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4" name="Oval 203"/>
            <p:cNvSpPr/>
            <p:nvPr/>
          </p:nvSpPr>
          <p:spPr bwMode="auto">
            <a:xfrm>
              <a:off x="6088856" y="48360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5" name="Oval 204"/>
            <p:cNvSpPr/>
            <p:nvPr/>
          </p:nvSpPr>
          <p:spPr bwMode="auto">
            <a:xfrm>
              <a:off x="6053137" y="5485113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6" name="Oval 205"/>
            <p:cNvSpPr/>
            <p:nvPr/>
          </p:nvSpPr>
          <p:spPr bwMode="auto">
            <a:xfrm>
              <a:off x="5300763" y="488109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7" name="Oval 206"/>
            <p:cNvSpPr/>
            <p:nvPr/>
          </p:nvSpPr>
          <p:spPr bwMode="auto">
            <a:xfrm>
              <a:off x="6205536" y="47123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8" name="Oval 207"/>
            <p:cNvSpPr/>
            <p:nvPr/>
          </p:nvSpPr>
          <p:spPr bwMode="auto">
            <a:xfrm>
              <a:off x="6446043" y="48101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9" name="Oval 208"/>
            <p:cNvSpPr/>
            <p:nvPr/>
          </p:nvSpPr>
          <p:spPr bwMode="auto">
            <a:xfrm>
              <a:off x="6672262" y="53742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0" name="Oval 209"/>
            <p:cNvSpPr/>
            <p:nvPr/>
          </p:nvSpPr>
          <p:spPr bwMode="auto">
            <a:xfrm>
              <a:off x="6453187" y="54171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1" name="Oval 210"/>
            <p:cNvSpPr/>
            <p:nvPr/>
          </p:nvSpPr>
          <p:spPr bwMode="auto">
            <a:xfrm>
              <a:off x="6517481" y="51503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2" name="Oval 211"/>
            <p:cNvSpPr/>
            <p:nvPr/>
          </p:nvSpPr>
          <p:spPr bwMode="auto">
            <a:xfrm>
              <a:off x="5581751" y="507901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3" name="Oval 212"/>
            <p:cNvSpPr/>
            <p:nvPr/>
          </p:nvSpPr>
          <p:spPr bwMode="auto">
            <a:xfrm>
              <a:off x="6586536" y="50171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4" name="Oval 213"/>
            <p:cNvSpPr/>
            <p:nvPr/>
          </p:nvSpPr>
          <p:spPr bwMode="auto">
            <a:xfrm>
              <a:off x="5681662" y="48196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5" name="Oval 214"/>
            <p:cNvSpPr/>
            <p:nvPr/>
          </p:nvSpPr>
          <p:spPr bwMode="auto">
            <a:xfrm>
              <a:off x="6253162" y="52980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6" name="Oval 215"/>
            <p:cNvSpPr/>
            <p:nvPr/>
          </p:nvSpPr>
          <p:spPr bwMode="auto">
            <a:xfrm>
              <a:off x="6034087" y="53409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7" name="Oval 216"/>
            <p:cNvSpPr/>
            <p:nvPr/>
          </p:nvSpPr>
          <p:spPr bwMode="auto">
            <a:xfrm>
              <a:off x="5984081" y="50646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8" name="Oval 217"/>
            <p:cNvSpPr/>
            <p:nvPr/>
          </p:nvSpPr>
          <p:spPr bwMode="auto">
            <a:xfrm>
              <a:off x="5643561" y="542924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9" name="Oval 218"/>
            <p:cNvSpPr/>
            <p:nvPr/>
          </p:nvSpPr>
          <p:spPr bwMode="auto">
            <a:xfrm>
              <a:off x="5362575" y="51244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0" name="Oval 219"/>
            <p:cNvSpPr/>
            <p:nvPr/>
          </p:nvSpPr>
          <p:spPr bwMode="auto">
            <a:xfrm>
              <a:off x="6065042" y="45053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1" name="Oval 220"/>
            <p:cNvSpPr/>
            <p:nvPr/>
          </p:nvSpPr>
          <p:spPr bwMode="auto">
            <a:xfrm>
              <a:off x="6407943" y="50387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2" name="Oval 221"/>
            <p:cNvSpPr/>
            <p:nvPr/>
          </p:nvSpPr>
          <p:spPr bwMode="auto">
            <a:xfrm>
              <a:off x="6634162" y="56028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3" name="Oval 222"/>
            <p:cNvSpPr/>
            <p:nvPr/>
          </p:nvSpPr>
          <p:spPr bwMode="auto">
            <a:xfrm>
              <a:off x="6374606" y="538849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4" name="Oval 223"/>
            <p:cNvSpPr/>
            <p:nvPr/>
          </p:nvSpPr>
          <p:spPr bwMode="auto">
            <a:xfrm>
              <a:off x="5755481" y="5278483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5" name="Oval 224"/>
            <p:cNvSpPr/>
            <p:nvPr/>
          </p:nvSpPr>
          <p:spPr bwMode="auto">
            <a:xfrm>
              <a:off x="6224587" y="45624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6" name="Oval 225"/>
            <p:cNvSpPr/>
            <p:nvPr/>
          </p:nvSpPr>
          <p:spPr bwMode="auto">
            <a:xfrm>
              <a:off x="6796087" y="504091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7" name="Oval 226"/>
            <p:cNvSpPr/>
            <p:nvPr/>
          </p:nvSpPr>
          <p:spPr bwMode="auto">
            <a:xfrm>
              <a:off x="6577012" y="50837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8" name="Oval 227"/>
            <p:cNvSpPr/>
            <p:nvPr/>
          </p:nvSpPr>
          <p:spPr bwMode="auto">
            <a:xfrm>
              <a:off x="6593681" y="48074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9" name="Oval 228"/>
            <p:cNvSpPr/>
            <p:nvPr/>
          </p:nvSpPr>
          <p:spPr bwMode="auto">
            <a:xfrm>
              <a:off x="6557962" y="534223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0" name="Oval 229"/>
            <p:cNvSpPr/>
            <p:nvPr/>
          </p:nvSpPr>
          <p:spPr bwMode="auto">
            <a:xfrm>
              <a:off x="6019800" y="496205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1" name="Oval 230"/>
            <p:cNvSpPr/>
            <p:nvPr/>
          </p:nvSpPr>
          <p:spPr bwMode="auto">
            <a:xfrm>
              <a:off x="6950868" y="47815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2" name="Oval 231"/>
            <p:cNvSpPr/>
            <p:nvPr/>
          </p:nvSpPr>
          <p:spPr bwMode="auto">
            <a:xfrm>
              <a:off x="5826919" y="5546219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3" name="Oval 232"/>
            <p:cNvSpPr/>
            <p:nvPr/>
          </p:nvSpPr>
          <p:spPr bwMode="auto">
            <a:xfrm>
              <a:off x="6958012" y="53885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4" name="Oval 233"/>
            <p:cNvSpPr/>
            <p:nvPr/>
          </p:nvSpPr>
          <p:spPr bwMode="auto">
            <a:xfrm>
              <a:off x="6974681" y="51122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5" name="Oval 234"/>
            <p:cNvSpPr/>
            <p:nvPr/>
          </p:nvSpPr>
          <p:spPr bwMode="auto">
            <a:xfrm>
              <a:off x="6400800" y="526685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6" name="Oval 235"/>
            <p:cNvSpPr/>
            <p:nvPr/>
          </p:nvSpPr>
          <p:spPr bwMode="auto">
            <a:xfrm>
              <a:off x="5233986" y="3793054"/>
              <a:ext cx="2085975" cy="2085975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7" name="Oval 236"/>
            <p:cNvSpPr/>
            <p:nvPr/>
          </p:nvSpPr>
          <p:spPr bwMode="auto">
            <a:xfrm>
              <a:off x="6250781" y="46455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8" name="Oval 237"/>
            <p:cNvSpPr/>
            <p:nvPr/>
          </p:nvSpPr>
          <p:spPr bwMode="auto">
            <a:xfrm>
              <a:off x="6367461" y="45218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9" name="Oval 238"/>
            <p:cNvSpPr/>
            <p:nvPr/>
          </p:nvSpPr>
          <p:spPr bwMode="auto">
            <a:xfrm>
              <a:off x="6607968" y="46196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0" name="Oval 239"/>
            <p:cNvSpPr/>
            <p:nvPr/>
          </p:nvSpPr>
          <p:spPr bwMode="auto">
            <a:xfrm>
              <a:off x="6226967" y="43148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1" name="Oval 240"/>
            <p:cNvSpPr/>
            <p:nvPr/>
          </p:nvSpPr>
          <p:spPr bwMode="auto">
            <a:xfrm>
              <a:off x="6386512" y="43719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2" name="Oval 241"/>
            <p:cNvSpPr/>
            <p:nvPr/>
          </p:nvSpPr>
          <p:spPr bwMode="auto">
            <a:xfrm>
              <a:off x="6755606" y="46169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3" name="Oval 242"/>
            <p:cNvSpPr/>
            <p:nvPr/>
          </p:nvSpPr>
          <p:spPr bwMode="auto">
            <a:xfrm>
              <a:off x="7112793" y="45910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4" name="Oval 243"/>
            <p:cNvSpPr/>
            <p:nvPr/>
          </p:nvSpPr>
          <p:spPr bwMode="auto">
            <a:xfrm>
              <a:off x="5517356" y="459791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5" name="Oval 244"/>
            <p:cNvSpPr/>
            <p:nvPr/>
          </p:nvSpPr>
          <p:spPr bwMode="auto">
            <a:xfrm>
              <a:off x="5634036" y="44741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6" name="Oval 245"/>
            <p:cNvSpPr/>
            <p:nvPr/>
          </p:nvSpPr>
          <p:spPr bwMode="auto">
            <a:xfrm>
              <a:off x="5874543" y="45720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7" name="Oval 246"/>
            <p:cNvSpPr/>
            <p:nvPr/>
          </p:nvSpPr>
          <p:spPr bwMode="auto">
            <a:xfrm>
              <a:off x="5493542" y="42672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8" name="Oval 247"/>
            <p:cNvSpPr/>
            <p:nvPr/>
          </p:nvSpPr>
          <p:spPr bwMode="auto">
            <a:xfrm>
              <a:off x="5653087" y="43243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9" name="Oval 248"/>
            <p:cNvSpPr/>
            <p:nvPr/>
          </p:nvSpPr>
          <p:spPr bwMode="auto">
            <a:xfrm>
              <a:off x="6022181" y="45693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0" name="Oval 249"/>
            <p:cNvSpPr/>
            <p:nvPr/>
          </p:nvSpPr>
          <p:spPr bwMode="auto">
            <a:xfrm>
              <a:off x="6379368" y="45434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1" name="Oval 250"/>
            <p:cNvSpPr/>
            <p:nvPr/>
          </p:nvSpPr>
          <p:spPr bwMode="auto">
            <a:xfrm>
              <a:off x="5929312" y="47265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2" name="Oval 251"/>
            <p:cNvSpPr/>
            <p:nvPr/>
          </p:nvSpPr>
          <p:spPr bwMode="auto">
            <a:xfrm>
              <a:off x="5843586" y="43694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3" name="Oval 252"/>
            <p:cNvSpPr/>
            <p:nvPr/>
          </p:nvSpPr>
          <p:spPr bwMode="auto">
            <a:xfrm>
              <a:off x="6084093" y="44672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4" name="Oval 253"/>
            <p:cNvSpPr/>
            <p:nvPr/>
          </p:nvSpPr>
          <p:spPr bwMode="auto">
            <a:xfrm>
              <a:off x="6155531" y="48074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5" name="Oval 254"/>
            <p:cNvSpPr/>
            <p:nvPr/>
          </p:nvSpPr>
          <p:spPr bwMode="auto">
            <a:xfrm>
              <a:off x="6224586" y="46742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6" name="Oval 255"/>
            <p:cNvSpPr/>
            <p:nvPr/>
          </p:nvSpPr>
          <p:spPr bwMode="auto">
            <a:xfrm>
              <a:off x="6045993" y="46958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7" name="Oval 256"/>
            <p:cNvSpPr/>
            <p:nvPr/>
          </p:nvSpPr>
          <p:spPr bwMode="auto">
            <a:xfrm>
              <a:off x="5862637" y="42195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8" name="Oval 257"/>
            <p:cNvSpPr/>
            <p:nvPr/>
          </p:nvSpPr>
          <p:spPr bwMode="auto">
            <a:xfrm>
              <a:off x="6434137" y="469801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9" name="Oval 258"/>
            <p:cNvSpPr/>
            <p:nvPr/>
          </p:nvSpPr>
          <p:spPr bwMode="auto">
            <a:xfrm>
              <a:off x="6215062" y="47408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0" name="Oval 259"/>
            <p:cNvSpPr/>
            <p:nvPr/>
          </p:nvSpPr>
          <p:spPr bwMode="auto">
            <a:xfrm>
              <a:off x="6231731" y="44645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1" name="Oval 260"/>
            <p:cNvSpPr/>
            <p:nvPr/>
          </p:nvSpPr>
          <p:spPr bwMode="auto">
            <a:xfrm>
              <a:off x="6588918" y="44386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2" name="Oval 261"/>
            <p:cNvSpPr/>
            <p:nvPr/>
          </p:nvSpPr>
          <p:spPr bwMode="auto">
            <a:xfrm>
              <a:off x="6612731" y="47693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3" name="Oval 262"/>
            <p:cNvSpPr/>
            <p:nvPr/>
          </p:nvSpPr>
          <p:spPr bwMode="auto">
            <a:xfrm>
              <a:off x="5888831" y="43026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4" name="Oval 263"/>
            <p:cNvSpPr/>
            <p:nvPr/>
          </p:nvSpPr>
          <p:spPr bwMode="auto">
            <a:xfrm>
              <a:off x="6005511" y="41789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5" name="Oval 264"/>
            <p:cNvSpPr/>
            <p:nvPr/>
          </p:nvSpPr>
          <p:spPr bwMode="auto">
            <a:xfrm>
              <a:off x="6246018" y="42767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6" name="Oval 265"/>
            <p:cNvSpPr/>
            <p:nvPr/>
          </p:nvSpPr>
          <p:spPr bwMode="auto">
            <a:xfrm>
              <a:off x="5865017" y="39719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7" name="Oval 266"/>
            <p:cNvSpPr/>
            <p:nvPr/>
          </p:nvSpPr>
          <p:spPr bwMode="auto">
            <a:xfrm>
              <a:off x="6024562" y="40290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8" name="Oval 267"/>
            <p:cNvSpPr/>
            <p:nvPr/>
          </p:nvSpPr>
          <p:spPr bwMode="auto">
            <a:xfrm>
              <a:off x="6393656" y="42740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9" name="Oval 268"/>
            <p:cNvSpPr/>
            <p:nvPr/>
          </p:nvSpPr>
          <p:spPr bwMode="auto">
            <a:xfrm>
              <a:off x="6017418" y="42005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0" name="Oval 269"/>
            <p:cNvSpPr/>
            <p:nvPr/>
          </p:nvSpPr>
          <p:spPr bwMode="auto">
            <a:xfrm>
              <a:off x="7103268" y="44291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1" name="Oval 270"/>
            <p:cNvSpPr/>
            <p:nvPr/>
          </p:nvSpPr>
          <p:spPr bwMode="auto">
            <a:xfrm>
              <a:off x="6519861" y="41693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2" name="Oval 271"/>
            <p:cNvSpPr/>
            <p:nvPr/>
          </p:nvSpPr>
          <p:spPr bwMode="auto">
            <a:xfrm>
              <a:off x="6760368" y="42672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3" name="Oval 272"/>
            <p:cNvSpPr/>
            <p:nvPr/>
          </p:nvSpPr>
          <p:spPr bwMode="auto">
            <a:xfrm>
              <a:off x="6538912" y="40195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4" name="Oval 273"/>
            <p:cNvSpPr/>
            <p:nvPr/>
          </p:nvSpPr>
          <p:spPr bwMode="auto">
            <a:xfrm>
              <a:off x="6908006" y="42645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5" name="Oval 274"/>
            <p:cNvSpPr/>
            <p:nvPr/>
          </p:nvSpPr>
          <p:spPr bwMode="auto">
            <a:xfrm>
              <a:off x="6531768" y="41910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6" name="Oval 275"/>
            <p:cNvSpPr/>
            <p:nvPr/>
          </p:nvSpPr>
          <p:spPr bwMode="auto">
            <a:xfrm>
              <a:off x="6586537" y="43455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7" name="Oval 276"/>
            <p:cNvSpPr/>
            <p:nvPr/>
          </p:nvSpPr>
          <p:spPr bwMode="auto">
            <a:xfrm>
              <a:off x="6741318" y="40862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8" name="Oval 277"/>
            <p:cNvSpPr/>
            <p:nvPr/>
          </p:nvSpPr>
          <p:spPr bwMode="auto">
            <a:xfrm>
              <a:off x="6765131" y="44169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9" name="Oval 278"/>
            <p:cNvSpPr/>
            <p:nvPr/>
          </p:nvSpPr>
          <p:spPr bwMode="auto">
            <a:xfrm>
              <a:off x="6546056" y="39216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80" name="Oval 279"/>
            <p:cNvSpPr/>
            <p:nvPr/>
          </p:nvSpPr>
          <p:spPr bwMode="auto">
            <a:xfrm>
              <a:off x="6262687" y="564703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81" name="Oval 280"/>
            <p:cNvSpPr/>
            <p:nvPr/>
          </p:nvSpPr>
          <p:spPr bwMode="auto">
            <a:xfrm>
              <a:off x="6243637" y="55028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82" name="Oval 281"/>
            <p:cNvSpPr/>
            <p:nvPr/>
          </p:nvSpPr>
          <p:spPr bwMode="auto">
            <a:xfrm>
              <a:off x="5965031" y="544040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83" name="Oval 282"/>
            <p:cNvSpPr/>
            <p:nvPr/>
          </p:nvSpPr>
          <p:spPr bwMode="auto">
            <a:xfrm>
              <a:off x="6036469" y="570814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84" name="Oval 283"/>
            <p:cNvSpPr/>
            <p:nvPr/>
          </p:nvSpPr>
          <p:spPr bwMode="auto">
            <a:xfrm>
              <a:off x="6415087" y="408493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85" name="Oval 284"/>
            <p:cNvSpPr/>
            <p:nvPr/>
          </p:nvSpPr>
          <p:spPr bwMode="auto">
            <a:xfrm>
              <a:off x="6396037" y="39407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86" name="Oval 285"/>
            <p:cNvSpPr/>
            <p:nvPr/>
          </p:nvSpPr>
          <p:spPr bwMode="auto">
            <a:xfrm>
              <a:off x="6117431" y="387830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87" name="Oval 286"/>
            <p:cNvSpPr/>
            <p:nvPr/>
          </p:nvSpPr>
          <p:spPr bwMode="auto">
            <a:xfrm>
              <a:off x="6188869" y="414604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grpSp>
        <p:nvGrpSpPr>
          <p:cNvPr id="420" name="Group 419"/>
          <p:cNvGrpSpPr/>
          <p:nvPr/>
        </p:nvGrpSpPr>
        <p:grpSpPr>
          <a:xfrm>
            <a:off x="1897289" y="2619788"/>
            <a:ext cx="1464307" cy="1360305"/>
            <a:chOff x="1438489" y="2876963"/>
            <a:chExt cx="1464307" cy="1360305"/>
          </a:xfrm>
        </p:grpSpPr>
        <p:sp>
          <p:nvSpPr>
            <p:cNvPr id="421" name="Oval 420"/>
            <p:cNvSpPr/>
            <p:nvPr/>
          </p:nvSpPr>
          <p:spPr bwMode="auto">
            <a:xfrm>
              <a:off x="1478608" y="3408934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22" name="Oval 421"/>
            <p:cNvSpPr/>
            <p:nvPr/>
          </p:nvSpPr>
          <p:spPr bwMode="auto">
            <a:xfrm>
              <a:off x="1779493" y="3397351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23" name="Oval 422"/>
            <p:cNvSpPr/>
            <p:nvPr/>
          </p:nvSpPr>
          <p:spPr bwMode="auto">
            <a:xfrm>
              <a:off x="1485365" y="3586493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24" name="Oval 423"/>
            <p:cNvSpPr/>
            <p:nvPr/>
          </p:nvSpPr>
          <p:spPr bwMode="auto">
            <a:xfrm>
              <a:off x="2289325" y="3540214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25" name="Oval 424"/>
            <p:cNvSpPr/>
            <p:nvPr/>
          </p:nvSpPr>
          <p:spPr bwMode="auto">
            <a:xfrm>
              <a:off x="1682612" y="3715560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26" name="Oval 425"/>
            <p:cNvSpPr/>
            <p:nvPr/>
          </p:nvSpPr>
          <p:spPr bwMode="auto">
            <a:xfrm>
              <a:off x="1752747" y="3546425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27" name="Oval 426"/>
            <p:cNvSpPr/>
            <p:nvPr/>
          </p:nvSpPr>
          <p:spPr bwMode="auto">
            <a:xfrm>
              <a:off x="1726001" y="3943956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28" name="Oval 427"/>
            <p:cNvSpPr/>
            <p:nvPr/>
          </p:nvSpPr>
          <p:spPr bwMode="auto">
            <a:xfrm>
              <a:off x="1528756" y="3745191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29" name="Oval 428"/>
            <p:cNvSpPr/>
            <p:nvPr/>
          </p:nvSpPr>
          <p:spPr bwMode="auto">
            <a:xfrm>
              <a:off x="2421381" y="4057189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30" name="Oval 429"/>
            <p:cNvSpPr/>
            <p:nvPr/>
          </p:nvSpPr>
          <p:spPr bwMode="auto">
            <a:xfrm>
              <a:off x="2535048" y="3690715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31" name="Oval 430"/>
            <p:cNvSpPr/>
            <p:nvPr/>
          </p:nvSpPr>
          <p:spPr bwMode="auto">
            <a:xfrm>
              <a:off x="2392964" y="3538481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32" name="Oval 431"/>
            <p:cNvSpPr/>
            <p:nvPr/>
          </p:nvSpPr>
          <p:spPr bwMode="auto">
            <a:xfrm>
              <a:off x="1854714" y="4020235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33" name="Oval 432"/>
            <p:cNvSpPr/>
            <p:nvPr/>
          </p:nvSpPr>
          <p:spPr bwMode="auto">
            <a:xfrm>
              <a:off x="2648716" y="3917432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34" name="Oval 433"/>
            <p:cNvSpPr/>
            <p:nvPr/>
          </p:nvSpPr>
          <p:spPr bwMode="auto">
            <a:xfrm>
              <a:off x="2660417" y="3737247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35" name="Oval 434"/>
            <p:cNvSpPr/>
            <p:nvPr/>
          </p:nvSpPr>
          <p:spPr bwMode="auto">
            <a:xfrm>
              <a:off x="1438489" y="2876963"/>
              <a:ext cx="1464307" cy="1360305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36" name="Oval 435"/>
            <p:cNvSpPr/>
            <p:nvPr/>
          </p:nvSpPr>
          <p:spPr bwMode="auto">
            <a:xfrm>
              <a:off x="2402993" y="3415986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37" name="Oval 436"/>
            <p:cNvSpPr/>
            <p:nvPr/>
          </p:nvSpPr>
          <p:spPr bwMode="auto">
            <a:xfrm>
              <a:off x="2757370" y="3397352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38" name="Oval 437"/>
            <p:cNvSpPr/>
            <p:nvPr/>
          </p:nvSpPr>
          <p:spPr bwMode="auto">
            <a:xfrm>
              <a:off x="1620693" y="3186164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39" name="Oval 438"/>
            <p:cNvSpPr/>
            <p:nvPr/>
          </p:nvSpPr>
          <p:spPr bwMode="auto">
            <a:xfrm>
              <a:off x="1732689" y="3223431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40" name="Oval 439"/>
            <p:cNvSpPr/>
            <p:nvPr/>
          </p:nvSpPr>
          <p:spPr bwMode="auto">
            <a:xfrm>
              <a:off x="2280967" y="3467104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41" name="Oval 440"/>
            <p:cNvSpPr/>
            <p:nvPr/>
          </p:nvSpPr>
          <p:spPr bwMode="auto">
            <a:xfrm>
              <a:off x="1881457" y="2993608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42" name="Oval 441"/>
            <p:cNvSpPr/>
            <p:nvPr/>
          </p:nvSpPr>
          <p:spPr bwMode="auto">
            <a:xfrm>
              <a:off x="1993453" y="3030878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43" name="Oval 442"/>
            <p:cNvSpPr/>
            <p:nvPr/>
          </p:nvSpPr>
          <p:spPr bwMode="auto">
            <a:xfrm>
              <a:off x="2750683" y="3291757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44" name="Oval 443"/>
            <p:cNvSpPr/>
            <p:nvPr/>
          </p:nvSpPr>
          <p:spPr bwMode="auto">
            <a:xfrm>
              <a:off x="2613615" y="3184430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45" name="Oval 444"/>
            <p:cNvSpPr/>
            <p:nvPr/>
          </p:nvSpPr>
          <p:spPr bwMode="auto">
            <a:xfrm>
              <a:off x="2496604" y="3068146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46" name="Oval 445"/>
            <p:cNvSpPr/>
            <p:nvPr/>
          </p:nvSpPr>
          <p:spPr bwMode="auto">
            <a:xfrm>
              <a:off x="2160621" y="4085982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47" name="Oval 446"/>
            <p:cNvSpPr/>
            <p:nvPr/>
          </p:nvSpPr>
          <p:spPr bwMode="auto">
            <a:xfrm>
              <a:off x="2001822" y="4125833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48" name="Oval 447"/>
            <p:cNvSpPr/>
            <p:nvPr/>
          </p:nvSpPr>
          <p:spPr bwMode="auto">
            <a:xfrm>
              <a:off x="2058657" y="2932554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grpSp>
        <p:nvGrpSpPr>
          <p:cNvPr id="449" name="Group 448"/>
          <p:cNvGrpSpPr/>
          <p:nvPr/>
        </p:nvGrpSpPr>
        <p:grpSpPr>
          <a:xfrm>
            <a:off x="1897289" y="2619579"/>
            <a:ext cx="1464307" cy="1360305"/>
            <a:chOff x="5233986" y="3793054"/>
            <a:chExt cx="2085975" cy="2085975"/>
          </a:xfrm>
        </p:grpSpPr>
        <p:sp>
          <p:nvSpPr>
            <p:cNvPr id="450" name="Oval 449"/>
            <p:cNvSpPr/>
            <p:nvPr/>
          </p:nvSpPr>
          <p:spPr bwMode="auto">
            <a:xfrm>
              <a:off x="5291137" y="4608813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51" name="Oval 450"/>
            <p:cNvSpPr/>
            <p:nvPr/>
          </p:nvSpPr>
          <p:spPr bwMode="auto">
            <a:xfrm>
              <a:off x="5719762" y="45910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52" name="Oval 451"/>
            <p:cNvSpPr/>
            <p:nvPr/>
          </p:nvSpPr>
          <p:spPr bwMode="auto">
            <a:xfrm>
              <a:off x="6291262" y="50694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53" name="Oval 452"/>
            <p:cNvSpPr/>
            <p:nvPr/>
          </p:nvSpPr>
          <p:spPr bwMode="auto">
            <a:xfrm>
              <a:off x="6072187" y="51123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54" name="Oval 453"/>
            <p:cNvSpPr/>
            <p:nvPr/>
          </p:nvSpPr>
          <p:spPr bwMode="auto">
            <a:xfrm>
              <a:off x="6088856" y="48360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55" name="Oval 454"/>
            <p:cNvSpPr/>
            <p:nvPr/>
          </p:nvSpPr>
          <p:spPr bwMode="auto">
            <a:xfrm>
              <a:off x="6053137" y="5485113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56" name="Oval 455"/>
            <p:cNvSpPr/>
            <p:nvPr/>
          </p:nvSpPr>
          <p:spPr bwMode="auto">
            <a:xfrm>
              <a:off x="5300763" y="488109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57" name="Oval 456"/>
            <p:cNvSpPr/>
            <p:nvPr/>
          </p:nvSpPr>
          <p:spPr bwMode="auto">
            <a:xfrm>
              <a:off x="6205536" y="47123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58" name="Oval 457"/>
            <p:cNvSpPr/>
            <p:nvPr/>
          </p:nvSpPr>
          <p:spPr bwMode="auto">
            <a:xfrm>
              <a:off x="6446043" y="48101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59" name="Oval 458"/>
            <p:cNvSpPr/>
            <p:nvPr/>
          </p:nvSpPr>
          <p:spPr bwMode="auto">
            <a:xfrm>
              <a:off x="6672262" y="53742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60" name="Oval 459"/>
            <p:cNvSpPr/>
            <p:nvPr/>
          </p:nvSpPr>
          <p:spPr bwMode="auto">
            <a:xfrm>
              <a:off x="6453187" y="54171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61" name="Oval 460"/>
            <p:cNvSpPr/>
            <p:nvPr/>
          </p:nvSpPr>
          <p:spPr bwMode="auto">
            <a:xfrm>
              <a:off x="6517481" y="51503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62" name="Oval 461"/>
            <p:cNvSpPr/>
            <p:nvPr/>
          </p:nvSpPr>
          <p:spPr bwMode="auto">
            <a:xfrm>
              <a:off x="5581751" y="507901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63" name="Oval 462"/>
            <p:cNvSpPr/>
            <p:nvPr/>
          </p:nvSpPr>
          <p:spPr bwMode="auto">
            <a:xfrm>
              <a:off x="6586536" y="50171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64" name="Oval 463"/>
            <p:cNvSpPr/>
            <p:nvPr/>
          </p:nvSpPr>
          <p:spPr bwMode="auto">
            <a:xfrm>
              <a:off x="5681662" y="48196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65" name="Oval 464"/>
            <p:cNvSpPr/>
            <p:nvPr/>
          </p:nvSpPr>
          <p:spPr bwMode="auto">
            <a:xfrm>
              <a:off x="6253162" y="52980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66" name="Oval 465"/>
            <p:cNvSpPr/>
            <p:nvPr/>
          </p:nvSpPr>
          <p:spPr bwMode="auto">
            <a:xfrm>
              <a:off x="6034087" y="53409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67" name="Oval 466"/>
            <p:cNvSpPr/>
            <p:nvPr/>
          </p:nvSpPr>
          <p:spPr bwMode="auto">
            <a:xfrm>
              <a:off x="5984081" y="50646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68" name="Oval 467"/>
            <p:cNvSpPr/>
            <p:nvPr/>
          </p:nvSpPr>
          <p:spPr bwMode="auto">
            <a:xfrm>
              <a:off x="5643561" y="542924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69" name="Oval 468"/>
            <p:cNvSpPr/>
            <p:nvPr/>
          </p:nvSpPr>
          <p:spPr bwMode="auto">
            <a:xfrm>
              <a:off x="5362575" y="51244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70" name="Oval 469"/>
            <p:cNvSpPr/>
            <p:nvPr/>
          </p:nvSpPr>
          <p:spPr bwMode="auto">
            <a:xfrm>
              <a:off x="6065042" y="45053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71" name="Oval 470"/>
            <p:cNvSpPr/>
            <p:nvPr/>
          </p:nvSpPr>
          <p:spPr bwMode="auto">
            <a:xfrm>
              <a:off x="6407943" y="50387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72" name="Oval 471"/>
            <p:cNvSpPr/>
            <p:nvPr/>
          </p:nvSpPr>
          <p:spPr bwMode="auto">
            <a:xfrm>
              <a:off x="6634162" y="56028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73" name="Oval 472"/>
            <p:cNvSpPr/>
            <p:nvPr/>
          </p:nvSpPr>
          <p:spPr bwMode="auto">
            <a:xfrm>
              <a:off x="6374606" y="538849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74" name="Oval 473"/>
            <p:cNvSpPr/>
            <p:nvPr/>
          </p:nvSpPr>
          <p:spPr bwMode="auto">
            <a:xfrm>
              <a:off x="5755481" y="5278483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75" name="Oval 474"/>
            <p:cNvSpPr/>
            <p:nvPr/>
          </p:nvSpPr>
          <p:spPr bwMode="auto">
            <a:xfrm>
              <a:off x="6224587" y="45624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76" name="Oval 475"/>
            <p:cNvSpPr/>
            <p:nvPr/>
          </p:nvSpPr>
          <p:spPr bwMode="auto">
            <a:xfrm>
              <a:off x="6796087" y="504091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77" name="Oval 476"/>
            <p:cNvSpPr/>
            <p:nvPr/>
          </p:nvSpPr>
          <p:spPr bwMode="auto">
            <a:xfrm>
              <a:off x="6577012" y="50837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78" name="Oval 477"/>
            <p:cNvSpPr/>
            <p:nvPr/>
          </p:nvSpPr>
          <p:spPr bwMode="auto">
            <a:xfrm>
              <a:off x="6593681" y="48074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79" name="Oval 478"/>
            <p:cNvSpPr/>
            <p:nvPr/>
          </p:nvSpPr>
          <p:spPr bwMode="auto">
            <a:xfrm>
              <a:off x="6557962" y="534223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0" name="Oval 479"/>
            <p:cNvSpPr/>
            <p:nvPr/>
          </p:nvSpPr>
          <p:spPr bwMode="auto">
            <a:xfrm>
              <a:off x="6019800" y="496205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1" name="Oval 480"/>
            <p:cNvSpPr/>
            <p:nvPr/>
          </p:nvSpPr>
          <p:spPr bwMode="auto">
            <a:xfrm>
              <a:off x="6950868" y="47815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2" name="Oval 481"/>
            <p:cNvSpPr/>
            <p:nvPr/>
          </p:nvSpPr>
          <p:spPr bwMode="auto">
            <a:xfrm>
              <a:off x="5826919" y="5546219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3" name="Oval 482"/>
            <p:cNvSpPr/>
            <p:nvPr/>
          </p:nvSpPr>
          <p:spPr bwMode="auto">
            <a:xfrm>
              <a:off x="6958012" y="53885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4" name="Oval 483"/>
            <p:cNvSpPr/>
            <p:nvPr/>
          </p:nvSpPr>
          <p:spPr bwMode="auto">
            <a:xfrm>
              <a:off x="6974681" y="51122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5" name="Oval 484"/>
            <p:cNvSpPr/>
            <p:nvPr/>
          </p:nvSpPr>
          <p:spPr bwMode="auto">
            <a:xfrm>
              <a:off x="6400800" y="526685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6" name="Oval 485"/>
            <p:cNvSpPr/>
            <p:nvPr/>
          </p:nvSpPr>
          <p:spPr bwMode="auto">
            <a:xfrm>
              <a:off x="5233986" y="3793054"/>
              <a:ext cx="2085975" cy="2085975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7" name="Oval 486"/>
            <p:cNvSpPr/>
            <p:nvPr/>
          </p:nvSpPr>
          <p:spPr bwMode="auto">
            <a:xfrm>
              <a:off x="6250781" y="46455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8" name="Oval 487"/>
            <p:cNvSpPr/>
            <p:nvPr/>
          </p:nvSpPr>
          <p:spPr bwMode="auto">
            <a:xfrm>
              <a:off x="6367461" y="45218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9" name="Oval 488"/>
            <p:cNvSpPr/>
            <p:nvPr/>
          </p:nvSpPr>
          <p:spPr bwMode="auto">
            <a:xfrm>
              <a:off x="6607968" y="46196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90" name="Oval 489"/>
            <p:cNvSpPr/>
            <p:nvPr/>
          </p:nvSpPr>
          <p:spPr bwMode="auto">
            <a:xfrm>
              <a:off x="6226967" y="43148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91" name="Oval 490"/>
            <p:cNvSpPr/>
            <p:nvPr/>
          </p:nvSpPr>
          <p:spPr bwMode="auto">
            <a:xfrm>
              <a:off x="6386512" y="43719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92" name="Oval 491"/>
            <p:cNvSpPr/>
            <p:nvPr/>
          </p:nvSpPr>
          <p:spPr bwMode="auto">
            <a:xfrm>
              <a:off x="6755606" y="46169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93" name="Oval 492"/>
            <p:cNvSpPr/>
            <p:nvPr/>
          </p:nvSpPr>
          <p:spPr bwMode="auto">
            <a:xfrm>
              <a:off x="7112793" y="45910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94" name="Oval 493"/>
            <p:cNvSpPr/>
            <p:nvPr/>
          </p:nvSpPr>
          <p:spPr bwMode="auto">
            <a:xfrm>
              <a:off x="5517356" y="459791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95" name="Oval 494"/>
            <p:cNvSpPr/>
            <p:nvPr/>
          </p:nvSpPr>
          <p:spPr bwMode="auto">
            <a:xfrm>
              <a:off x="5634036" y="44741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96" name="Oval 495"/>
            <p:cNvSpPr/>
            <p:nvPr/>
          </p:nvSpPr>
          <p:spPr bwMode="auto">
            <a:xfrm>
              <a:off x="5874543" y="45720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97" name="Oval 496"/>
            <p:cNvSpPr/>
            <p:nvPr/>
          </p:nvSpPr>
          <p:spPr bwMode="auto">
            <a:xfrm>
              <a:off x="5493542" y="42672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98" name="Oval 497"/>
            <p:cNvSpPr/>
            <p:nvPr/>
          </p:nvSpPr>
          <p:spPr bwMode="auto">
            <a:xfrm>
              <a:off x="5653087" y="43243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99" name="Oval 498"/>
            <p:cNvSpPr/>
            <p:nvPr/>
          </p:nvSpPr>
          <p:spPr bwMode="auto">
            <a:xfrm>
              <a:off x="6022181" y="45693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00" name="Oval 499"/>
            <p:cNvSpPr/>
            <p:nvPr/>
          </p:nvSpPr>
          <p:spPr bwMode="auto">
            <a:xfrm>
              <a:off x="6379368" y="45434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01" name="Oval 500"/>
            <p:cNvSpPr/>
            <p:nvPr/>
          </p:nvSpPr>
          <p:spPr bwMode="auto">
            <a:xfrm>
              <a:off x="5929312" y="47265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02" name="Oval 501"/>
            <p:cNvSpPr/>
            <p:nvPr/>
          </p:nvSpPr>
          <p:spPr bwMode="auto">
            <a:xfrm>
              <a:off x="5843586" y="43694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03" name="Oval 502"/>
            <p:cNvSpPr/>
            <p:nvPr/>
          </p:nvSpPr>
          <p:spPr bwMode="auto">
            <a:xfrm>
              <a:off x="6084093" y="44672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04" name="Oval 503"/>
            <p:cNvSpPr/>
            <p:nvPr/>
          </p:nvSpPr>
          <p:spPr bwMode="auto">
            <a:xfrm>
              <a:off x="6155531" y="48074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05" name="Oval 504"/>
            <p:cNvSpPr/>
            <p:nvPr/>
          </p:nvSpPr>
          <p:spPr bwMode="auto">
            <a:xfrm>
              <a:off x="6224586" y="46742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06" name="Oval 505"/>
            <p:cNvSpPr/>
            <p:nvPr/>
          </p:nvSpPr>
          <p:spPr bwMode="auto">
            <a:xfrm>
              <a:off x="6045993" y="46958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07" name="Oval 506"/>
            <p:cNvSpPr/>
            <p:nvPr/>
          </p:nvSpPr>
          <p:spPr bwMode="auto">
            <a:xfrm>
              <a:off x="5862637" y="42195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08" name="Oval 507"/>
            <p:cNvSpPr/>
            <p:nvPr/>
          </p:nvSpPr>
          <p:spPr bwMode="auto">
            <a:xfrm>
              <a:off x="6434137" y="469801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09" name="Oval 508"/>
            <p:cNvSpPr/>
            <p:nvPr/>
          </p:nvSpPr>
          <p:spPr bwMode="auto">
            <a:xfrm>
              <a:off x="6215062" y="47408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10" name="Oval 509"/>
            <p:cNvSpPr/>
            <p:nvPr/>
          </p:nvSpPr>
          <p:spPr bwMode="auto">
            <a:xfrm>
              <a:off x="6231731" y="44645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11" name="Oval 510"/>
            <p:cNvSpPr/>
            <p:nvPr/>
          </p:nvSpPr>
          <p:spPr bwMode="auto">
            <a:xfrm>
              <a:off x="6588918" y="44386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12" name="Oval 511"/>
            <p:cNvSpPr/>
            <p:nvPr/>
          </p:nvSpPr>
          <p:spPr bwMode="auto">
            <a:xfrm>
              <a:off x="6612731" y="47693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13" name="Oval 512"/>
            <p:cNvSpPr/>
            <p:nvPr/>
          </p:nvSpPr>
          <p:spPr bwMode="auto">
            <a:xfrm>
              <a:off x="5888831" y="43026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14" name="Oval 513"/>
            <p:cNvSpPr/>
            <p:nvPr/>
          </p:nvSpPr>
          <p:spPr bwMode="auto">
            <a:xfrm>
              <a:off x="6005511" y="41789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15" name="Oval 514"/>
            <p:cNvSpPr/>
            <p:nvPr/>
          </p:nvSpPr>
          <p:spPr bwMode="auto">
            <a:xfrm>
              <a:off x="6246018" y="42767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16" name="Oval 515"/>
            <p:cNvSpPr/>
            <p:nvPr/>
          </p:nvSpPr>
          <p:spPr bwMode="auto">
            <a:xfrm>
              <a:off x="5865017" y="39719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17" name="Oval 516"/>
            <p:cNvSpPr/>
            <p:nvPr/>
          </p:nvSpPr>
          <p:spPr bwMode="auto">
            <a:xfrm>
              <a:off x="6024562" y="40290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18" name="Oval 517"/>
            <p:cNvSpPr/>
            <p:nvPr/>
          </p:nvSpPr>
          <p:spPr bwMode="auto">
            <a:xfrm>
              <a:off x="6393656" y="42740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19" name="Oval 518"/>
            <p:cNvSpPr/>
            <p:nvPr/>
          </p:nvSpPr>
          <p:spPr bwMode="auto">
            <a:xfrm>
              <a:off x="6017418" y="42005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0" name="Oval 519"/>
            <p:cNvSpPr/>
            <p:nvPr/>
          </p:nvSpPr>
          <p:spPr bwMode="auto">
            <a:xfrm>
              <a:off x="7103268" y="44291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1" name="Oval 520"/>
            <p:cNvSpPr/>
            <p:nvPr/>
          </p:nvSpPr>
          <p:spPr bwMode="auto">
            <a:xfrm>
              <a:off x="6519861" y="41693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2" name="Oval 521"/>
            <p:cNvSpPr/>
            <p:nvPr/>
          </p:nvSpPr>
          <p:spPr bwMode="auto">
            <a:xfrm>
              <a:off x="6760368" y="42672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3" name="Oval 522"/>
            <p:cNvSpPr/>
            <p:nvPr/>
          </p:nvSpPr>
          <p:spPr bwMode="auto">
            <a:xfrm>
              <a:off x="6538912" y="40195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4" name="Oval 523"/>
            <p:cNvSpPr/>
            <p:nvPr/>
          </p:nvSpPr>
          <p:spPr bwMode="auto">
            <a:xfrm>
              <a:off x="6908006" y="42645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5" name="Oval 524"/>
            <p:cNvSpPr/>
            <p:nvPr/>
          </p:nvSpPr>
          <p:spPr bwMode="auto">
            <a:xfrm>
              <a:off x="6531768" y="41910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6" name="Oval 525"/>
            <p:cNvSpPr/>
            <p:nvPr/>
          </p:nvSpPr>
          <p:spPr bwMode="auto">
            <a:xfrm>
              <a:off x="6586537" y="43455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7" name="Oval 526"/>
            <p:cNvSpPr/>
            <p:nvPr/>
          </p:nvSpPr>
          <p:spPr bwMode="auto">
            <a:xfrm>
              <a:off x="6741318" y="40862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8" name="Oval 527"/>
            <p:cNvSpPr/>
            <p:nvPr/>
          </p:nvSpPr>
          <p:spPr bwMode="auto">
            <a:xfrm>
              <a:off x="6765131" y="44169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9" name="Oval 528"/>
            <p:cNvSpPr/>
            <p:nvPr/>
          </p:nvSpPr>
          <p:spPr bwMode="auto">
            <a:xfrm>
              <a:off x="6546056" y="39216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30" name="Oval 529"/>
            <p:cNvSpPr/>
            <p:nvPr/>
          </p:nvSpPr>
          <p:spPr bwMode="auto">
            <a:xfrm>
              <a:off x="6262687" y="564703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31" name="Oval 530"/>
            <p:cNvSpPr/>
            <p:nvPr/>
          </p:nvSpPr>
          <p:spPr bwMode="auto">
            <a:xfrm>
              <a:off x="6243637" y="55028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32" name="Oval 531"/>
            <p:cNvSpPr/>
            <p:nvPr/>
          </p:nvSpPr>
          <p:spPr bwMode="auto">
            <a:xfrm>
              <a:off x="5965031" y="544040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33" name="Oval 532"/>
            <p:cNvSpPr/>
            <p:nvPr/>
          </p:nvSpPr>
          <p:spPr bwMode="auto">
            <a:xfrm>
              <a:off x="6036469" y="570814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34" name="Oval 533"/>
            <p:cNvSpPr/>
            <p:nvPr/>
          </p:nvSpPr>
          <p:spPr bwMode="auto">
            <a:xfrm>
              <a:off x="6415087" y="408493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35" name="Oval 534"/>
            <p:cNvSpPr/>
            <p:nvPr/>
          </p:nvSpPr>
          <p:spPr bwMode="auto">
            <a:xfrm>
              <a:off x="6396037" y="39407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36" name="Oval 535"/>
            <p:cNvSpPr/>
            <p:nvPr/>
          </p:nvSpPr>
          <p:spPr bwMode="auto">
            <a:xfrm>
              <a:off x="6117431" y="387830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37" name="Oval 536"/>
            <p:cNvSpPr/>
            <p:nvPr/>
          </p:nvSpPr>
          <p:spPr bwMode="auto">
            <a:xfrm>
              <a:off x="6188869" y="414604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grpSp>
        <p:nvGrpSpPr>
          <p:cNvPr id="541" name="Group 540"/>
          <p:cNvGrpSpPr/>
          <p:nvPr/>
        </p:nvGrpSpPr>
        <p:grpSpPr>
          <a:xfrm>
            <a:off x="1905647" y="4094788"/>
            <a:ext cx="1464307" cy="1360305"/>
            <a:chOff x="5233986" y="3793054"/>
            <a:chExt cx="2085975" cy="2085975"/>
          </a:xfrm>
        </p:grpSpPr>
        <p:sp>
          <p:nvSpPr>
            <p:cNvPr id="542" name="Oval 541"/>
            <p:cNvSpPr/>
            <p:nvPr/>
          </p:nvSpPr>
          <p:spPr bwMode="auto">
            <a:xfrm>
              <a:off x="5291137" y="4608813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43" name="Oval 542"/>
            <p:cNvSpPr/>
            <p:nvPr/>
          </p:nvSpPr>
          <p:spPr bwMode="auto">
            <a:xfrm>
              <a:off x="5719762" y="45910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44" name="Oval 543"/>
            <p:cNvSpPr/>
            <p:nvPr/>
          </p:nvSpPr>
          <p:spPr bwMode="auto">
            <a:xfrm>
              <a:off x="6291262" y="50694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45" name="Oval 544"/>
            <p:cNvSpPr/>
            <p:nvPr/>
          </p:nvSpPr>
          <p:spPr bwMode="auto">
            <a:xfrm>
              <a:off x="6072187" y="51123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46" name="Oval 545"/>
            <p:cNvSpPr/>
            <p:nvPr/>
          </p:nvSpPr>
          <p:spPr bwMode="auto">
            <a:xfrm>
              <a:off x="6088856" y="48360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47" name="Oval 546"/>
            <p:cNvSpPr/>
            <p:nvPr/>
          </p:nvSpPr>
          <p:spPr bwMode="auto">
            <a:xfrm>
              <a:off x="6053137" y="5485113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48" name="Oval 547"/>
            <p:cNvSpPr/>
            <p:nvPr/>
          </p:nvSpPr>
          <p:spPr bwMode="auto">
            <a:xfrm>
              <a:off x="5300763" y="488109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49" name="Oval 548"/>
            <p:cNvSpPr/>
            <p:nvPr/>
          </p:nvSpPr>
          <p:spPr bwMode="auto">
            <a:xfrm>
              <a:off x="6205536" y="47123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50" name="Oval 549"/>
            <p:cNvSpPr/>
            <p:nvPr/>
          </p:nvSpPr>
          <p:spPr bwMode="auto">
            <a:xfrm>
              <a:off x="6446043" y="48101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51" name="Oval 550"/>
            <p:cNvSpPr/>
            <p:nvPr/>
          </p:nvSpPr>
          <p:spPr bwMode="auto">
            <a:xfrm>
              <a:off x="6672262" y="53742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52" name="Oval 551"/>
            <p:cNvSpPr/>
            <p:nvPr/>
          </p:nvSpPr>
          <p:spPr bwMode="auto">
            <a:xfrm>
              <a:off x="6453187" y="54171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53" name="Oval 552"/>
            <p:cNvSpPr/>
            <p:nvPr/>
          </p:nvSpPr>
          <p:spPr bwMode="auto">
            <a:xfrm>
              <a:off x="6517481" y="51503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54" name="Oval 553"/>
            <p:cNvSpPr/>
            <p:nvPr/>
          </p:nvSpPr>
          <p:spPr bwMode="auto">
            <a:xfrm>
              <a:off x="5581751" y="507901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55" name="Oval 554"/>
            <p:cNvSpPr/>
            <p:nvPr/>
          </p:nvSpPr>
          <p:spPr bwMode="auto">
            <a:xfrm>
              <a:off x="6586536" y="50171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56" name="Oval 555"/>
            <p:cNvSpPr/>
            <p:nvPr/>
          </p:nvSpPr>
          <p:spPr bwMode="auto">
            <a:xfrm>
              <a:off x="5681662" y="48196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57" name="Oval 556"/>
            <p:cNvSpPr/>
            <p:nvPr/>
          </p:nvSpPr>
          <p:spPr bwMode="auto">
            <a:xfrm>
              <a:off x="6253162" y="52980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58" name="Oval 557"/>
            <p:cNvSpPr/>
            <p:nvPr/>
          </p:nvSpPr>
          <p:spPr bwMode="auto">
            <a:xfrm>
              <a:off x="6034087" y="53409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59" name="Oval 558"/>
            <p:cNvSpPr/>
            <p:nvPr/>
          </p:nvSpPr>
          <p:spPr bwMode="auto">
            <a:xfrm>
              <a:off x="5984081" y="50646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60" name="Oval 559"/>
            <p:cNvSpPr/>
            <p:nvPr/>
          </p:nvSpPr>
          <p:spPr bwMode="auto">
            <a:xfrm>
              <a:off x="5643561" y="542924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61" name="Oval 560"/>
            <p:cNvSpPr/>
            <p:nvPr/>
          </p:nvSpPr>
          <p:spPr bwMode="auto">
            <a:xfrm>
              <a:off x="5362575" y="51244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62" name="Oval 561"/>
            <p:cNvSpPr/>
            <p:nvPr/>
          </p:nvSpPr>
          <p:spPr bwMode="auto">
            <a:xfrm>
              <a:off x="6065042" y="45053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63" name="Oval 562"/>
            <p:cNvSpPr/>
            <p:nvPr/>
          </p:nvSpPr>
          <p:spPr bwMode="auto">
            <a:xfrm>
              <a:off x="6407943" y="50387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64" name="Oval 563"/>
            <p:cNvSpPr/>
            <p:nvPr/>
          </p:nvSpPr>
          <p:spPr bwMode="auto">
            <a:xfrm>
              <a:off x="6634162" y="56028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65" name="Oval 564"/>
            <p:cNvSpPr/>
            <p:nvPr/>
          </p:nvSpPr>
          <p:spPr bwMode="auto">
            <a:xfrm>
              <a:off x="6374606" y="538849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66" name="Oval 565"/>
            <p:cNvSpPr/>
            <p:nvPr/>
          </p:nvSpPr>
          <p:spPr bwMode="auto">
            <a:xfrm>
              <a:off x="5755481" y="5278483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67" name="Oval 566"/>
            <p:cNvSpPr/>
            <p:nvPr/>
          </p:nvSpPr>
          <p:spPr bwMode="auto">
            <a:xfrm>
              <a:off x="6224587" y="45624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68" name="Oval 567"/>
            <p:cNvSpPr/>
            <p:nvPr/>
          </p:nvSpPr>
          <p:spPr bwMode="auto">
            <a:xfrm>
              <a:off x="6796087" y="504091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69" name="Oval 568"/>
            <p:cNvSpPr/>
            <p:nvPr/>
          </p:nvSpPr>
          <p:spPr bwMode="auto">
            <a:xfrm>
              <a:off x="6577012" y="50837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70" name="Oval 569"/>
            <p:cNvSpPr/>
            <p:nvPr/>
          </p:nvSpPr>
          <p:spPr bwMode="auto">
            <a:xfrm>
              <a:off x="6593681" y="48074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71" name="Oval 570"/>
            <p:cNvSpPr/>
            <p:nvPr/>
          </p:nvSpPr>
          <p:spPr bwMode="auto">
            <a:xfrm>
              <a:off x="6557962" y="534223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72" name="Oval 571"/>
            <p:cNvSpPr/>
            <p:nvPr/>
          </p:nvSpPr>
          <p:spPr bwMode="auto">
            <a:xfrm>
              <a:off x="6019800" y="496205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73" name="Oval 572"/>
            <p:cNvSpPr/>
            <p:nvPr/>
          </p:nvSpPr>
          <p:spPr bwMode="auto">
            <a:xfrm>
              <a:off x="6950868" y="47815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74" name="Oval 573"/>
            <p:cNvSpPr/>
            <p:nvPr/>
          </p:nvSpPr>
          <p:spPr bwMode="auto">
            <a:xfrm>
              <a:off x="5826919" y="5546219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75" name="Oval 574"/>
            <p:cNvSpPr/>
            <p:nvPr/>
          </p:nvSpPr>
          <p:spPr bwMode="auto">
            <a:xfrm>
              <a:off x="6958012" y="53885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76" name="Oval 575"/>
            <p:cNvSpPr/>
            <p:nvPr/>
          </p:nvSpPr>
          <p:spPr bwMode="auto">
            <a:xfrm>
              <a:off x="6974681" y="51122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77" name="Oval 576"/>
            <p:cNvSpPr/>
            <p:nvPr/>
          </p:nvSpPr>
          <p:spPr bwMode="auto">
            <a:xfrm>
              <a:off x="6400800" y="526685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78" name="Oval 577"/>
            <p:cNvSpPr/>
            <p:nvPr/>
          </p:nvSpPr>
          <p:spPr bwMode="auto">
            <a:xfrm>
              <a:off x="5233986" y="3793054"/>
              <a:ext cx="2085975" cy="2085975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79" name="Oval 578"/>
            <p:cNvSpPr/>
            <p:nvPr/>
          </p:nvSpPr>
          <p:spPr bwMode="auto">
            <a:xfrm>
              <a:off x="6250781" y="46455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80" name="Oval 579"/>
            <p:cNvSpPr/>
            <p:nvPr/>
          </p:nvSpPr>
          <p:spPr bwMode="auto">
            <a:xfrm>
              <a:off x="6367461" y="45218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81" name="Oval 580"/>
            <p:cNvSpPr/>
            <p:nvPr/>
          </p:nvSpPr>
          <p:spPr bwMode="auto">
            <a:xfrm>
              <a:off x="6607968" y="46196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82" name="Oval 581"/>
            <p:cNvSpPr/>
            <p:nvPr/>
          </p:nvSpPr>
          <p:spPr bwMode="auto">
            <a:xfrm>
              <a:off x="6226967" y="43148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83" name="Oval 582"/>
            <p:cNvSpPr/>
            <p:nvPr/>
          </p:nvSpPr>
          <p:spPr bwMode="auto">
            <a:xfrm>
              <a:off x="6386512" y="43719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84" name="Oval 583"/>
            <p:cNvSpPr/>
            <p:nvPr/>
          </p:nvSpPr>
          <p:spPr bwMode="auto">
            <a:xfrm>
              <a:off x="6755606" y="46169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85" name="Oval 584"/>
            <p:cNvSpPr/>
            <p:nvPr/>
          </p:nvSpPr>
          <p:spPr bwMode="auto">
            <a:xfrm>
              <a:off x="7112793" y="45910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86" name="Oval 585"/>
            <p:cNvSpPr/>
            <p:nvPr/>
          </p:nvSpPr>
          <p:spPr bwMode="auto">
            <a:xfrm>
              <a:off x="5517356" y="459791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87" name="Oval 586"/>
            <p:cNvSpPr/>
            <p:nvPr/>
          </p:nvSpPr>
          <p:spPr bwMode="auto">
            <a:xfrm>
              <a:off x="5634036" y="44741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88" name="Oval 587"/>
            <p:cNvSpPr/>
            <p:nvPr/>
          </p:nvSpPr>
          <p:spPr bwMode="auto">
            <a:xfrm>
              <a:off x="5874543" y="45720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89" name="Oval 588"/>
            <p:cNvSpPr/>
            <p:nvPr/>
          </p:nvSpPr>
          <p:spPr bwMode="auto">
            <a:xfrm>
              <a:off x="5493542" y="42672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90" name="Oval 589"/>
            <p:cNvSpPr/>
            <p:nvPr/>
          </p:nvSpPr>
          <p:spPr bwMode="auto">
            <a:xfrm>
              <a:off x="5653087" y="43243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91" name="Oval 590"/>
            <p:cNvSpPr/>
            <p:nvPr/>
          </p:nvSpPr>
          <p:spPr bwMode="auto">
            <a:xfrm>
              <a:off x="6022181" y="45693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92" name="Oval 591"/>
            <p:cNvSpPr/>
            <p:nvPr/>
          </p:nvSpPr>
          <p:spPr bwMode="auto">
            <a:xfrm>
              <a:off x="6379368" y="45434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93" name="Oval 592"/>
            <p:cNvSpPr/>
            <p:nvPr/>
          </p:nvSpPr>
          <p:spPr bwMode="auto">
            <a:xfrm>
              <a:off x="5929312" y="47265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94" name="Oval 593"/>
            <p:cNvSpPr/>
            <p:nvPr/>
          </p:nvSpPr>
          <p:spPr bwMode="auto">
            <a:xfrm>
              <a:off x="5843586" y="43694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95" name="Oval 594"/>
            <p:cNvSpPr/>
            <p:nvPr/>
          </p:nvSpPr>
          <p:spPr bwMode="auto">
            <a:xfrm>
              <a:off x="6084093" y="44672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96" name="Oval 595"/>
            <p:cNvSpPr/>
            <p:nvPr/>
          </p:nvSpPr>
          <p:spPr bwMode="auto">
            <a:xfrm>
              <a:off x="6155531" y="48074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97" name="Oval 596"/>
            <p:cNvSpPr/>
            <p:nvPr/>
          </p:nvSpPr>
          <p:spPr bwMode="auto">
            <a:xfrm>
              <a:off x="6224586" y="46742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98" name="Oval 597"/>
            <p:cNvSpPr/>
            <p:nvPr/>
          </p:nvSpPr>
          <p:spPr bwMode="auto">
            <a:xfrm>
              <a:off x="6045993" y="46958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99" name="Oval 598"/>
            <p:cNvSpPr/>
            <p:nvPr/>
          </p:nvSpPr>
          <p:spPr bwMode="auto">
            <a:xfrm>
              <a:off x="5862637" y="42195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00" name="Oval 599"/>
            <p:cNvSpPr/>
            <p:nvPr/>
          </p:nvSpPr>
          <p:spPr bwMode="auto">
            <a:xfrm>
              <a:off x="6434137" y="469801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01" name="Oval 600"/>
            <p:cNvSpPr/>
            <p:nvPr/>
          </p:nvSpPr>
          <p:spPr bwMode="auto">
            <a:xfrm>
              <a:off x="6215062" y="47408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02" name="Oval 601"/>
            <p:cNvSpPr/>
            <p:nvPr/>
          </p:nvSpPr>
          <p:spPr bwMode="auto">
            <a:xfrm>
              <a:off x="6231731" y="44645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03" name="Oval 602"/>
            <p:cNvSpPr/>
            <p:nvPr/>
          </p:nvSpPr>
          <p:spPr bwMode="auto">
            <a:xfrm>
              <a:off x="6588918" y="44386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04" name="Oval 603"/>
            <p:cNvSpPr/>
            <p:nvPr/>
          </p:nvSpPr>
          <p:spPr bwMode="auto">
            <a:xfrm>
              <a:off x="6612731" y="47693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05" name="Oval 604"/>
            <p:cNvSpPr/>
            <p:nvPr/>
          </p:nvSpPr>
          <p:spPr bwMode="auto">
            <a:xfrm>
              <a:off x="5888831" y="43026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06" name="Oval 605"/>
            <p:cNvSpPr/>
            <p:nvPr/>
          </p:nvSpPr>
          <p:spPr bwMode="auto">
            <a:xfrm>
              <a:off x="6005511" y="41789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07" name="Oval 606"/>
            <p:cNvSpPr/>
            <p:nvPr/>
          </p:nvSpPr>
          <p:spPr bwMode="auto">
            <a:xfrm>
              <a:off x="6246018" y="42767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08" name="Oval 607"/>
            <p:cNvSpPr/>
            <p:nvPr/>
          </p:nvSpPr>
          <p:spPr bwMode="auto">
            <a:xfrm>
              <a:off x="5865017" y="39719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09" name="Oval 608"/>
            <p:cNvSpPr/>
            <p:nvPr/>
          </p:nvSpPr>
          <p:spPr bwMode="auto">
            <a:xfrm>
              <a:off x="6024562" y="40290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10" name="Oval 609"/>
            <p:cNvSpPr/>
            <p:nvPr/>
          </p:nvSpPr>
          <p:spPr bwMode="auto">
            <a:xfrm>
              <a:off x="6393656" y="42740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11" name="Oval 610"/>
            <p:cNvSpPr/>
            <p:nvPr/>
          </p:nvSpPr>
          <p:spPr bwMode="auto">
            <a:xfrm>
              <a:off x="6017418" y="42005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12" name="Oval 611"/>
            <p:cNvSpPr/>
            <p:nvPr/>
          </p:nvSpPr>
          <p:spPr bwMode="auto">
            <a:xfrm>
              <a:off x="7103268" y="44291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13" name="Oval 612"/>
            <p:cNvSpPr/>
            <p:nvPr/>
          </p:nvSpPr>
          <p:spPr bwMode="auto">
            <a:xfrm>
              <a:off x="6519861" y="41693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14" name="Oval 613"/>
            <p:cNvSpPr/>
            <p:nvPr/>
          </p:nvSpPr>
          <p:spPr bwMode="auto">
            <a:xfrm>
              <a:off x="6760368" y="42672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15" name="Oval 614"/>
            <p:cNvSpPr/>
            <p:nvPr/>
          </p:nvSpPr>
          <p:spPr bwMode="auto">
            <a:xfrm>
              <a:off x="6538912" y="40195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16" name="Oval 615"/>
            <p:cNvSpPr/>
            <p:nvPr/>
          </p:nvSpPr>
          <p:spPr bwMode="auto">
            <a:xfrm>
              <a:off x="6908006" y="42645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17" name="Oval 616"/>
            <p:cNvSpPr/>
            <p:nvPr/>
          </p:nvSpPr>
          <p:spPr bwMode="auto">
            <a:xfrm>
              <a:off x="6531768" y="41910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18" name="Oval 617"/>
            <p:cNvSpPr/>
            <p:nvPr/>
          </p:nvSpPr>
          <p:spPr bwMode="auto">
            <a:xfrm>
              <a:off x="6586537" y="43455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19" name="Oval 618"/>
            <p:cNvSpPr/>
            <p:nvPr/>
          </p:nvSpPr>
          <p:spPr bwMode="auto">
            <a:xfrm>
              <a:off x="6741318" y="40862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20" name="Oval 619"/>
            <p:cNvSpPr/>
            <p:nvPr/>
          </p:nvSpPr>
          <p:spPr bwMode="auto">
            <a:xfrm>
              <a:off x="6765131" y="44169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21" name="Oval 620"/>
            <p:cNvSpPr/>
            <p:nvPr/>
          </p:nvSpPr>
          <p:spPr bwMode="auto">
            <a:xfrm>
              <a:off x="6546056" y="39216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22" name="Oval 621"/>
            <p:cNvSpPr/>
            <p:nvPr/>
          </p:nvSpPr>
          <p:spPr bwMode="auto">
            <a:xfrm>
              <a:off x="6262687" y="564703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23" name="Oval 622"/>
            <p:cNvSpPr/>
            <p:nvPr/>
          </p:nvSpPr>
          <p:spPr bwMode="auto">
            <a:xfrm>
              <a:off x="6243637" y="55028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24" name="Oval 623"/>
            <p:cNvSpPr/>
            <p:nvPr/>
          </p:nvSpPr>
          <p:spPr bwMode="auto">
            <a:xfrm>
              <a:off x="5965031" y="544040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25" name="Oval 624"/>
            <p:cNvSpPr/>
            <p:nvPr/>
          </p:nvSpPr>
          <p:spPr bwMode="auto">
            <a:xfrm>
              <a:off x="6036469" y="570814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26" name="Oval 625"/>
            <p:cNvSpPr/>
            <p:nvPr/>
          </p:nvSpPr>
          <p:spPr bwMode="auto">
            <a:xfrm>
              <a:off x="6415087" y="408493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27" name="Oval 626"/>
            <p:cNvSpPr/>
            <p:nvPr/>
          </p:nvSpPr>
          <p:spPr bwMode="auto">
            <a:xfrm>
              <a:off x="6396037" y="39407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28" name="Oval 627"/>
            <p:cNvSpPr/>
            <p:nvPr/>
          </p:nvSpPr>
          <p:spPr bwMode="auto">
            <a:xfrm>
              <a:off x="6117431" y="387830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29" name="Oval 628"/>
            <p:cNvSpPr/>
            <p:nvPr/>
          </p:nvSpPr>
          <p:spPr bwMode="auto">
            <a:xfrm>
              <a:off x="6188869" y="414604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grpSp>
        <p:nvGrpSpPr>
          <p:cNvPr id="630" name="Group 629"/>
          <p:cNvGrpSpPr/>
          <p:nvPr/>
        </p:nvGrpSpPr>
        <p:grpSpPr>
          <a:xfrm>
            <a:off x="1910157" y="4095746"/>
            <a:ext cx="1464307" cy="1360305"/>
            <a:chOff x="2005185" y="4475059"/>
            <a:chExt cx="1464307" cy="1360305"/>
          </a:xfrm>
        </p:grpSpPr>
        <p:sp>
          <p:nvSpPr>
            <p:cNvPr id="631" name="Oval 630"/>
            <p:cNvSpPr/>
            <p:nvPr/>
          </p:nvSpPr>
          <p:spPr bwMode="auto">
            <a:xfrm>
              <a:off x="2588541" y="4896002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32" name="Oval 631"/>
            <p:cNvSpPr/>
            <p:nvPr/>
          </p:nvSpPr>
          <p:spPr bwMode="auto">
            <a:xfrm>
              <a:off x="2005185" y="4475059"/>
              <a:ext cx="1464307" cy="1360305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sp>
        <p:nvSpPr>
          <p:cNvPr id="636" name="TextBox 635"/>
          <p:cNvSpPr txBox="1"/>
          <p:nvPr/>
        </p:nvSpPr>
        <p:spPr>
          <a:xfrm>
            <a:off x="420236" y="1573237"/>
            <a:ext cx="1235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+mn-lt"/>
              </a:rPr>
              <a:t>A lot of tuning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+mn-lt"/>
              </a:rPr>
              <a:t>overhead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37" name="TextBox 636"/>
          <p:cNvSpPr txBox="1"/>
          <p:nvPr/>
        </p:nvSpPr>
        <p:spPr>
          <a:xfrm>
            <a:off x="493486" y="3075599"/>
            <a:ext cx="10182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+mn-lt"/>
              </a:rPr>
              <a:t>Less tuning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+mn-lt"/>
              </a:rPr>
              <a:t>overhead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38" name="TextBox 637"/>
          <p:cNvSpPr txBox="1"/>
          <p:nvPr/>
        </p:nvSpPr>
        <p:spPr>
          <a:xfrm>
            <a:off x="111211" y="4457200"/>
            <a:ext cx="174599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+mn-lt"/>
              </a:rPr>
              <a:t>No tuning overhead 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+mn-lt"/>
              </a:rPr>
              <a:t>but computationally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+mn-lt"/>
              </a:rPr>
              <a:t>complex/not dynamic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45478" y="5793432"/>
            <a:ext cx="65778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Previous work proposed Phase Distance Mapping (PDM): 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a low-overhead </a:t>
            </a:r>
            <a:r>
              <a:rPr lang="en-US" sz="2000" b="1" i="1" dirty="0" smtClean="0">
                <a:solidFill>
                  <a:srgbClr val="FF0000"/>
                </a:solidFill>
                <a:latin typeface="+mn-lt"/>
              </a:rPr>
              <a:t>and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 dynamic analytical method.</a:t>
            </a:r>
            <a:endParaRPr lang="en-US" sz="2000" b="1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 flipV="1">
            <a:off x="2966409" y="5428454"/>
            <a:ext cx="360555" cy="51984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xmlns="" val="2695348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" dur="10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10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" dur="1000"/>
                                        <p:tgtEl>
                                          <p:spTgt spid="5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6" grpId="0"/>
      <p:bldP spid="637" grpId="0"/>
      <p:bldP spid="638" grpId="0"/>
      <p:bldP spid="3" grpId="0"/>
    </p:bldLst>
  </p:timing>
</p:sld>
</file>

<file path=ppt/theme/theme1.xml><?xml version="1.0" encoding="utf-8"?>
<a:theme xmlns:a="http://schemas.openxmlformats.org/drawingml/2006/main" name="gatorEng">
  <a:themeElements>
    <a:clrScheme name="PPT-white-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-white-2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PPT-white-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23856</TotalTime>
  <Words>1825</Words>
  <Application>Microsoft Office PowerPoint</Application>
  <PresentationFormat>On-screen Show (4:3)</PresentationFormat>
  <Paragraphs>519</Paragraphs>
  <Slides>26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gatorEng</vt:lpstr>
      <vt:lpstr>Slide 1</vt:lpstr>
      <vt:lpstr>Introduction and Motivation</vt:lpstr>
      <vt:lpstr>Parameter Tuning</vt:lpstr>
      <vt:lpstr>Parameter Tuning – Cache Tuning</vt:lpstr>
      <vt:lpstr>Dynamic Tuning</vt:lpstr>
      <vt:lpstr>Dynamic Tuning</vt:lpstr>
      <vt:lpstr>Phase-based Tuning</vt:lpstr>
      <vt:lpstr>Phase-based Tuning</vt:lpstr>
      <vt:lpstr>Previous Tuning Methods</vt:lpstr>
      <vt:lpstr>Slide 10</vt:lpstr>
      <vt:lpstr>Slide 11</vt:lpstr>
      <vt:lpstr>Phase Tuning Architecture</vt:lpstr>
      <vt:lpstr>Contributions</vt:lpstr>
      <vt:lpstr>DynaPDM: Dynamic Phase Distance Mapping</vt:lpstr>
      <vt:lpstr>Phase Characterization</vt:lpstr>
      <vt:lpstr>DynaPDM</vt:lpstr>
      <vt:lpstr>DynaPDM</vt:lpstr>
      <vt:lpstr>DynaPDM</vt:lpstr>
      <vt:lpstr>Experimental Results</vt:lpstr>
      <vt:lpstr>Experimental Setup</vt:lpstr>
      <vt:lpstr>Experimental Setup</vt:lpstr>
      <vt:lpstr>Results</vt:lpstr>
      <vt:lpstr>Results</vt:lpstr>
      <vt:lpstr>Results</vt:lpstr>
      <vt:lpstr>Conclusions</vt:lpstr>
      <vt:lpstr>Questions?</vt:lpstr>
    </vt:vector>
  </TitlesOfParts>
  <Company>Ann Gordon-Ross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Gordon-Ross</dc:creator>
  <cp:lastModifiedBy>Tosiron</cp:lastModifiedBy>
  <cp:revision>1770</cp:revision>
  <dcterms:created xsi:type="dcterms:W3CDTF">2011-01-26T00:08:34Z</dcterms:created>
  <dcterms:modified xsi:type="dcterms:W3CDTF">2013-09-30T19:21:56Z</dcterms:modified>
</cp:coreProperties>
</file>