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embeddings/Microsoft_Equation1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Default Extension="emf" ContentType="image/x-emf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386" r:id="rId3"/>
    <p:sldId id="352" r:id="rId4"/>
    <p:sldId id="372" r:id="rId5"/>
    <p:sldId id="392" r:id="rId6"/>
    <p:sldId id="371" r:id="rId7"/>
    <p:sldId id="390" r:id="rId8"/>
    <p:sldId id="391" r:id="rId9"/>
    <p:sldId id="381" r:id="rId10"/>
    <p:sldId id="373" r:id="rId11"/>
    <p:sldId id="393" r:id="rId12"/>
    <p:sldId id="394" r:id="rId13"/>
    <p:sldId id="388" r:id="rId14"/>
    <p:sldId id="387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63" r:id="rId23"/>
    <p:sldId id="364" r:id="rId24"/>
    <p:sldId id="382" r:id="rId25"/>
    <p:sldId id="383" r:id="rId26"/>
    <p:sldId id="369" r:id="rId27"/>
    <p:sldId id="395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0000"/>
    <a:srgbClr val="DB22A6"/>
    <a:srgbClr val="FFFF00"/>
    <a:srgbClr val="D5E467"/>
    <a:srgbClr val="CB91DF"/>
    <a:srgbClr val="E3D1E4"/>
    <a:srgbClr val="DADA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068" autoAdjust="0"/>
    <p:restoredTop sz="74379" autoAdjust="0"/>
  </p:normalViewPr>
  <p:slideViewPr>
    <p:cSldViewPr snapToGrid="0">
      <p:cViewPr varScale="1">
        <p:scale>
          <a:sx n="87" d="100"/>
          <a:sy n="87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5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ict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3" Type="http://schemas.openxmlformats.org/officeDocument/2006/relationships/image" Target="../media/image32.pict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4771C-BB30-445B-8653-2A3BA4A3F4B5}" type="datetimeFigureOut">
              <a:rPr lang="en-US"/>
              <a:pPr/>
              <a:t>4/22/09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584CD0-639A-4BC0-8501-29713AABBF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Previous work was limited to SIP</a:t>
            </a:r>
            <a:r>
              <a:rPr lang="en-US" baseline="0" dirty="0" smtClean="0"/>
              <a:t> register and OK messages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reg</a:t>
            </a:r>
            <a:r>
              <a:rPr lang="en-US" dirty="0" smtClean="0"/>
              <a:t> event subscription procedure</a:t>
            </a:r>
            <a:r>
              <a:rPr lang="en-US" baseline="0" dirty="0" smtClean="0"/>
              <a:t> informs the user of registration status with the IMS network.  This was ignored in previous work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M/M/1</a:t>
            </a:r>
            <a:r>
              <a:rPr lang="en-US" baseline="0" dirty="0" smtClean="0"/>
              <a:t> used to make the math tractable</a:t>
            </a:r>
          </a:p>
          <a:p>
            <a:r>
              <a:rPr lang="en-US" baseline="0" dirty="0" smtClean="0"/>
              <a:t>Previous work shows that model doesn’t make a significant difference in the delay analysis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 and Bob</a:t>
            </a:r>
            <a:r>
              <a:rPr lang="en-US" baseline="0" dirty="0" smtClean="0"/>
              <a:t> plan to use IMS services and applications to communicate</a:t>
            </a:r>
          </a:p>
          <a:p>
            <a:r>
              <a:rPr lang="en-US" baseline="0" dirty="0" smtClean="0"/>
              <a:t>Registration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4CD0-639A-4BC0-8501-29713AABBF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Consist</a:t>
            </a:r>
            <a:r>
              <a:rPr lang="en-US" baseline="0" dirty="0" smtClean="0"/>
              <a:t>s of a set of servers with external network connections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Necessary</a:t>
            </a:r>
            <a:r>
              <a:rPr lang="en-US" baseline="0" dirty="0" smtClean="0"/>
              <a:t> to communicate across different access networks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</a:t>
            </a:r>
            <a:r>
              <a:rPr lang="en-US" baseline="0" dirty="0" smtClean="0"/>
              <a:t>the same authentication procedure but no direct connection. Only connection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4CD0-639A-4BC0-8501-29713AABBF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Find newer reference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2925" y="6248400"/>
            <a:ext cx="1905000" cy="457200"/>
          </a:xfrm>
        </p:spPr>
        <p:txBody>
          <a:bodyPr/>
          <a:lstStyle>
            <a:lvl1pPr>
              <a:defRPr>
                <a:latin typeface="Times" pitchFamily="48" charset="0"/>
              </a:defRPr>
            </a:lvl1pPr>
          </a:lstStyle>
          <a:p>
            <a:fld id="{88D1A942-F44E-498C-A08A-3FE98F7FD2C2}" type="slidenum">
              <a:rPr lang="en-US"/>
              <a:pPr/>
              <a:t>‹#›</a:t>
            </a:fld>
            <a:r>
              <a:rPr lang="en-US"/>
              <a:t> of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60CA43-FB71-4A6F-BFB3-52D25D40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A85306-65AE-40DD-BE64-C0F568435330}" type="slidenum">
              <a:rPr lang="en-US" sz="1400">
                <a:latin typeface="Times" pitchFamily="48" charset="0"/>
              </a:rPr>
              <a:pPr algn="r"/>
              <a:t>‹#›</a:t>
            </a:fld>
            <a:r>
              <a:rPr lang="en-US" sz="1400" dirty="0">
                <a:latin typeface="Times" pitchFamily="48" charset="0"/>
              </a:rPr>
              <a:t> of </a:t>
            </a:r>
            <a:r>
              <a:rPr lang="en-US" sz="1400" dirty="0" smtClean="0">
                <a:latin typeface="Times" pitchFamily="48" charset="0"/>
              </a:rPr>
              <a:t>27</a:t>
            </a:r>
            <a:endParaRPr lang="en-US" sz="1400" dirty="0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6" Type="http://schemas.openxmlformats.org/officeDocument/2006/relationships/oleObject" Target="../embeddings/Microsoft_Equation3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6" Type="http://schemas.openxmlformats.org/officeDocument/2006/relationships/oleObject" Target="../embeddings/Microsoft_Equation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0.bin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7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6" Type="http://schemas.openxmlformats.org/officeDocument/2006/relationships/oleObject" Target="../embeddings/Microsoft_Equation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3.bin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7" Type="http://schemas.openxmlformats.org/officeDocument/2006/relationships/oleObject" Target="../embeddings/Microsoft_Equation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6" Type="http://schemas.openxmlformats.org/officeDocument/2006/relationships/oleObject" Target="../embeddings/Microsoft_Equation11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6.bin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5" Type="http://schemas.openxmlformats.org/officeDocument/2006/relationships/oleObject" Target="../embeddings/Microsoft_Equation15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png"/><Relationship Id="rId10" Type="http://schemas.openxmlformats.org/officeDocument/2006/relationships/image" Target="../media/image12.png"/><Relationship Id="rId5" Type="http://schemas.openxmlformats.org/officeDocument/2006/relationships/image" Target="../media/image9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11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" y="547688"/>
            <a:ext cx="8991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000" dirty="0" smtClean="0">
                <a:solidFill>
                  <a:schemeClr val="accent2"/>
                </a:solidFill>
              </a:rPr>
              <a:t>SIP-based IMS Registration Analysis for WiMax-3G Interworking Architectures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2514600"/>
            <a:ext cx="8077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/>
          <a:lstStyle/>
          <a:p>
            <a:pPr>
              <a:spcBef>
                <a:spcPct val="20000"/>
              </a:spcBef>
            </a:pPr>
            <a:r>
              <a:rPr lang="en-US" sz="1600" dirty="0" smtClean="0"/>
              <a:t>Arslan </a:t>
            </a:r>
            <a:r>
              <a:rPr lang="en-US" sz="1600" dirty="0" err="1" smtClean="0"/>
              <a:t>Munir</a:t>
            </a:r>
            <a:r>
              <a:rPr lang="en-US" sz="1600" dirty="0" smtClean="0"/>
              <a:t> and </a:t>
            </a:r>
            <a:r>
              <a:rPr lang="en-US" sz="1800" b="1" u="sng" dirty="0" smtClean="0"/>
              <a:t>Ann </a:t>
            </a:r>
            <a:r>
              <a:rPr lang="en-US" sz="1800" b="1" u="sng" dirty="0"/>
              <a:t>Gordon-Ross</a:t>
            </a:r>
            <a:r>
              <a:rPr lang="en-US" sz="1800" b="1" baseline="30000" dirty="0" smtClean="0"/>
              <a:t>+    </a:t>
            </a: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2000" i="1" dirty="0" smtClean="0"/>
              <a:t>Department </a:t>
            </a:r>
            <a:r>
              <a:rPr lang="en-US" sz="2000" i="1" dirty="0"/>
              <a:t>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2000" i="1" dirty="0"/>
              <a:t>University of </a:t>
            </a:r>
            <a:r>
              <a:rPr lang="en-US" sz="2000" i="1" dirty="0" smtClean="0"/>
              <a:t>Florida, Gainesville, Florida, USA</a:t>
            </a:r>
            <a:endParaRPr lang="en-US" sz="2000" i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6256" y="6015791"/>
            <a:ext cx="3586163" cy="7386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 pitchFamily="48" charset="0"/>
              </a:rPr>
              <a:t>A part of this </a:t>
            </a:r>
            <a:r>
              <a:rPr lang="en-US" sz="1400" i="1" dirty="0">
                <a:latin typeface="Times New Roman" pitchFamily="48" charset="0"/>
              </a:rPr>
              <a:t>work was supported by </a:t>
            </a:r>
            <a:r>
              <a:rPr lang="en-US" sz="1400" i="1" dirty="0" smtClean="0">
                <a:latin typeface="Times New Roman" pitchFamily="48" charset="0"/>
              </a:rPr>
              <a:t>Bell Canada and Natural Sciences and Engineering Research Council of Canada (NSERC)</a:t>
            </a:r>
            <a:endParaRPr lang="en-US" sz="1400" i="1" dirty="0">
              <a:latin typeface="Times New Roman" pitchFamily="4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600200" y="3962400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48" charset="0"/>
              </a:rPr>
              <a:t>+ </a:t>
            </a:r>
            <a:r>
              <a:rPr lang="en-US" sz="1600" dirty="0">
                <a:latin typeface="Tahoma" pitchFamily="48" charset="0"/>
              </a:rPr>
              <a:t>Also</a:t>
            </a:r>
            <a:r>
              <a:rPr lang="en-US" sz="1600" dirty="0" smtClean="0">
                <a:latin typeface="Tahoma" pitchFamily="48" charset="0"/>
              </a:rPr>
              <a:t> affiliated </a:t>
            </a:r>
            <a:r>
              <a:rPr lang="en-US" sz="1600" dirty="0">
                <a:latin typeface="Tahoma" pitchFamily="48" charset="0"/>
              </a:rPr>
              <a:t>with NSF Center for High-Performance Reconfigurable Computing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84881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IMS registration signaling delay analysis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Propose a comprehensive model incorporating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Transmission delay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Processing delay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48" charset="0"/>
              </a:rPr>
              <a:t>Queueing</a:t>
            </a:r>
            <a:r>
              <a:rPr lang="en-US" sz="1600" dirty="0" smtClean="0">
                <a:latin typeface="Times" pitchFamily="48" charset="0"/>
              </a:rPr>
              <a:t> delay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Considers all the provisional responses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Considers benefits achieved via compression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E.g. Signaling Compression (</a:t>
            </a:r>
            <a:r>
              <a:rPr lang="en-US" sz="1600" dirty="0" err="1" smtClean="0">
                <a:latin typeface="Times" pitchFamily="48" charset="0"/>
              </a:rPr>
              <a:t>SigComp</a:t>
            </a:r>
            <a:r>
              <a:rPr lang="en-US" sz="1600" dirty="0" smtClean="0">
                <a:latin typeface="Times" pitchFamily="48" charset="0"/>
              </a:rPr>
              <a:t>)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Investigates the effects of Interworking architectures on signaling delay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Provides delay efficiency analysis of WiMax</a:t>
            </a:r>
            <a:r>
              <a:rPr lang="en-US" sz="1800" dirty="0">
                <a:latin typeface="Times" pitchFamily="48" charset="0"/>
              </a:rPr>
              <a:t>-</a:t>
            </a:r>
            <a:r>
              <a:rPr lang="en-US" sz="1800" dirty="0" smtClean="0">
                <a:latin typeface="Times" pitchFamily="48" charset="0"/>
              </a:rPr>
              <a:t>3G Interworking architectures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281" y="1039176"/>
            <a:ext cx="486887" cy="69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493" y="1070456"/>
            <a:ext cx="545276" cy="7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228600"/>
            <a:ext cx="8950325" cy="990600"/>
          </a:xfrm>
        </p:spPr>
        <p:txBody>
          <a:bodyPr/>
          <a:lstStyle/>
          <a:p>
            <a:r>
              <a:rPr lang="en-US" dirty="0" smtClean="0"/>
              <a:t>IMS Registration Procedure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100" y="1283932"/>
            <a:ext cx="434071" cy="328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UE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6216" y="1285687"/>
            <a:ext cx="816287" cy="32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P-CSCF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312" y="1297845"/>
            <a:ext cx="776487" cy="323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I-CSCF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6990" y="1308760"/>
            <a:ext cx="524014" cy="324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HSS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9783" y="1306715"/>
            <a:ext cx="806468" cy="31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S-CSCF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grpSp>
        <p:nvGrpSpPr>
          <p:cNvPr id="20" name="Group 44"/>
          <p:cNvGrpSpPr/>
          <p:nvPr/>
        </p:nvGrpSpPr>
        <p:grpSpPr>
          <a:xfrm>
            <a:off x="771896" y="1610687"/>
            <a:ext cx="1650669" cy="307777"/>
            <a:chOff x="844121" y="1610687"/>
            <a:chExt cx="1409450" cy="307777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844121" y="1913209"/>
              <a:ext cx="14094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029981" y="1610687"/>
              <a:ext cx="1032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1. Register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Group 46"/>
          <p:cNvGrpSpPr/>
          <p:nvPr/>
        </p:nvGrpSpPr>
        <p:grpSpPr>
          <a:xfrm>
            <a:off x="2422565" y="1756899"/>
            <a:ext cx="1852551" cy="307777"/>
            <a:chOff x="844121" y="1610687"/>
            <a:chExt cx="1409450" cy="307777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844121" y="1889459"/>
              <a:ext cx="14094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029981" y="1610687"/>
              <a:ext cx="1032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2. Register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5" name="Group 121"/>
          <p:cNvGrpSpPr/>
          <p:nvPr/>
        </p:nvGrpSpPr>
        <p:grpSpPr>
          <a:xfrm>
            <a:off x="4168239" y="1852000"/>
            <a:ext cx="1888175" cy="592339"/>
            <a:chOff x="4168239" y="1852000"/>
            <a:chExt cx="1888175" cy="592339"/>
          </a:xfrm>
        </p:grpSpPr>
        <p:grpSp>
          <p:nvGrpSpPr>
            <p:cNvPr id="26" name="Group 49"/>
            <p:cNvGrpSpPr/>
            <p:nvPr/>
          </p:nvGrpSpPr>
          <p:grpSpPr>
            <a:xfrm>
              <a:off x="4191989" y="1852000"/>
              <a:ext cx="1864425" cy="307777"/>
              <a:chOff x="782166" y="1587455"/>
              <a:chExt cx="1496006" cy="307777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782166" y="1587455"/>
                <a:ext cx="1496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3. Diameter UAR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8" name="Group 52"/>
            <p:cNvGrpSpPr/>
            <p:nvPr/>
          </p:nvGrpSpPr>
          <p:grpSpPr>
            <a:xfrm>
              <a:off x="4168239" y="2136562"/>
              <a:ext cx="1876301" cy="307777"/>
              <a:chOff x="772718" y="1623080"/>
              <a:chExt cx="1492762" cy="30777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72718" y="1623080"/>
                <a:ext cx="14927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4. Diameter UAA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30" name="Group 55"/>
          <p:cNvGrpSpPr/>
          <p:nvPr/>
        </p:nvGrpSpPr>
        <p:grpSpPr>
          <a:xfrm>
            <a:off x="4120741" y="2372482"/>
            <a:ext cx="3669472" cy="307777"/>
            <a:chOff x="782165" y="1611205"/>
            <a:chExt cx="1471406" cy="307777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844121" y="1881715"/>
              <a:ext cx="14094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782165" y="1611205"/>
              <a:ext cx="1463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5. Register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2" name="Group 122"/>
          <p:cNvGrpSpPr/>
          <p:nvPr/>
        </p:nvGrpSpPr>
        <p:grpSpPr>
          <a:xfrm>
            <a:off x="5949537" y="2613673"/>
            <a:ext cx="1876302" cy="609163"/>
            <a:chOff x="5949537" y="2613673"/>
            <a:chExt cx="1876302" cy="609163"/>
          </a:xfrm>
        </p:grpSpPr>
        <p:grpSp>
          <p:nvGrpSpPr>
            <p:cNvPr id="34" name="Group 61"/>
            <p:cNvGrpSpPr/>
            <p:nvPr/>
          </p:nvGrpSpPr>
          <p:grpSpPr>
            <a:xfrm>
              <a:off x="5949537" y="2613673"/>
              <a:ext cx="1876302" cy="307777"/>
              <a:chOff x="782166" y="1587455"/>
              <a:chExt cx="1515906" cy="30777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782166" y="1587455"/>
                <a:ext cx="1515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6. Diameter MAR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38" name="Group 64"/>
            <p:cNvGrpSpPr/>
            <p:nvPr/>
          </p:nvGrpSpPr>
          <p:grpSpPr>
            <a:xfrm>
              <a:off x="5985138" y="2915059"/>
              <a:ext cx="1840701" cy="307777"/>
              <a:chOff x="818553" y="1611205"/>
              <a:chExt cx="1476274" cy="307777"/>
            </a:xfrm>
          </p:grpSpPr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" name="TextBox 66"/>
              <p:cNvSpPr txBox="1"/>
              <p:nvPr/>
            </p:nvSpPr>
            <p:spPr>
              <a:xfrm>
                <a:off x="818553" y="1611205"/>
                <a:ext cx="1476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7. Diameter MAA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39" name="Group 117"/>
          <p:cNvGrpSpPr/>
          <p:nvPr/>
        </p:nvGrpSpPr>
        <p:grpSpPr>
          <a:xfrm>
            <a:off x="688770" y="3193586"/>
            <a:ext cx="7080280" cy="576952"/>
            <a:chOff x="688770" y="3193586"/>
            <a:chExt cx="7080280" cy="576952"/>
          </a:xfrm>
        </p:grpSpPr>
        <p:grpSp>
          <p:nvGrpSpPr>
            <p:cNvPr id="40" name="Group 74"/>
            <p:cNvGrpSpPr/>
            <p:nvPr/>
          </p:nvGrpSpPr>
          <p:grpSpPr>
            <a:xfrm>
              <a:off x="4251366" y="3193586"/>
              <a:ext cx="3517684" cy="307777"/>
              <a:chOff x="844121" y="1623081"/>
              <a:chExt cx="1409450" cy="307777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1153992" y="1623081"/>
                <a:ext cx="803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8. 401 Unauthorized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41" name="Group 77"/>
            <p:cNvGrpSpPr/>
            <p:nvPr/>
          </p:nvGrpSpPr>
          <p:grpSpPr>
            <a:xfrm>
              <a:off x="2286806" y="3345986"/>
              <a:ext cx="2202081" cy="307777"/>
              <a:chOff x="750604" y="1623081"/>
              <a:chExt cx="1662309" cy="307777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750604" y="1623081"/>
                <a:ext cx="1662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9. 401 Unauthorized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42" name="Group 80"/>
            <p:cNvGrpSpPr/>
            <p:nvPr/>
          </p:nvGrpSpPr>
          <p:grpSpPr>
            <a:xfrm>
              <a:off x="688770" y="3462761"/>
              <a:ext cx="1757212" cy="307777"/>
              <a:chOff x="760750" y="1599331"/>
              <a:chExt cx="1501361" cy="30777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760750" y="1599331"/>
                <a:ext cx="15013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10. 401 Unauthorized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43" name="Group 125"/>
          <p:cNvGrpSpPr/>
          <p:nvPr/>
        </p:nvGrpSpPr>
        <p:grpSpPr>
          <a:xfrm>
            <a:off x="783793" y="3726224"/>
            <a:ext cx="6992570" cy="1113310"/>
            <a:chOff x="783793" y="3726224"/>
            <a:chExt cx="6992570" cy="1113310"/>
          </a:xfrm>
        </p:grpSpPr>
        <p:grpSp>
          <p:nvGrpSpPr>
            <p:cNvPr id="44" name="Group 84"/>
            <p:cNvGrpSpPr/>
            <p:nvPr/>
          </p:nvGrpSpPr>
          <p:grpSpPr>
            <a:xfrm>
              <a:off x="783793" y="3726224"/>
              <a:ext cx="1638773" cy="307777"/>
              <a:chOff x="844121" y="1610687"/>
              <a:chExt cx="1409450" cy="307777"/>
            </a:xfrm>
          </p:grpSpPr>
          <p:cxnSp>
            <p:nvCxnSpPr>
              <p:cNvPr id="86" name="Straight Arrow Connector 85"/>
              <p:cNvCxnSpPr/>
              <p:nvPr/>
            </p:nvCxnSpPr>
            <p:spPr bwMode="auto">
              <a:xfrm>
                <a:off x="844121" y="1889459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7" name="TextBox 86"/>
              <p:cNvSpPr txBox="1"/>
              <p:nvPr/>
            </p:nvSpPr>
            <p:spPr>
              <a:xfrm>
                <a:off x="1029981" y="1610687"/>
                <a:ext cx="8946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11. Register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5" name="Group 87"/>
            <p:cNvGrpSpPr/>
            <p:nvPr/>
          </p:nvGrpSpPr>
          <p:grpSpPr>
            <a:xfrm>
              <a:off x="2420609" y="3843000"/>
              <a:ext cx="1842633" cy="307777"/>
              <a:chOff x="844121" y="1610687"/>
              <a:chExt cx="1409450" cy="307777"/>
            </a:xfrm>
          </p:grpSpPr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844121" y="1889459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0" name="TextBox 89"/>
              <p:cNvSpPr txBox="1"/>
              <p:nvPr/>
            </p:nvSpPr>
            <p:spPr>
              <a:xfrm>
                <a:off x="1175314" y="1610687"/>
                <a:ext cx="8058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12. Register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6" name="Group 90"/>
            <p:cNvGrpSpPr/>
            <p:nvPr/>
          </p:nvGrpSpPr>
          <p:grpSpPr>
            <a:xfrm>
              <a:off x="4267229" y="3975705"/>
              <a:ext cx="1756556" cy="307777"/>
              <a:chOff x="844121" y="1599330"/>
              <a:chExt cx="1409450" cy="307777"/>
            </a:xfrm>
          </p:grpSpPr>
          <p:cxnSp>
            <p:nvCxnSpPr>
              <p:cNvPr id="92" name="Straight Arrow Connector 91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3" name="TextBox 92"/>
              <p:cNvSpPr txBox="1"/>
              <p:nvPr/>
            </p:nvSpPr>
            <p:spPr>
              <a:xfrm>
                <a:off x="953675" y="1599330"/>
                <a:ext cx="1224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13. Diameter UAR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7" name="Group 93"/>
            <p:cNvGrpSpPr/>
            <p:nvPr/>
          </p:nvGrpSpPr>
          <p:grpSpPr>
            <a:xfrm>
              <a:off x="4266904" y="4260212"/>
              <a:ext cx="1749160" cy="307777"/>
              <a:chOff x="844121" y="1623080"/>
              <a:chExt cx="1409450" cy="307777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944833" y="1623080"/>
                <a:ext cx="1229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14. Diameter UAA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50" name="Group 96"/>
            <p:cNvGrpSpPr/>
            <p:nvPr/>
          </p:nvGrpSpPr>
          <p:grpSpPr>
            <a:xfrm>
              <a:off x="4106891" y="4531757"/>
              <a:ext cx="3669472" cy="307777"/>
              <a:chOff x="782165" y="1587455"/>
              <a:chExt cx="1471406" cy="307777"/>
            </a:xfrm>
          </p:grpSpPr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9" name="TextBox 98"/>
              <p:cNvSpPr txBox="1"/>
              <p:nvPr/>
            </p:nvSpPr>
            <p:spPr>
              <a:xfrm>
                <a:off x="782165" y="158745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15. Register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3" name="Group 128"/>
          <p:cNvGrpSpPr/>
          <p:nvPr/>
        </p:nvGrpSpPr>
        <p:grpSpPr>
          <a:xfrm>
            <a:off x="5971283" y="4832380"/>
            <a:ext cx="1840701" cy="597290"/>
            <a:chOff x="5971283" y="4832380"/>
            <a:chExt cx="1840701" cy="597290"/>
          </a:xfrm>
        </p:grpSpPr>
        <p:grpSp>
          <p:nvGrpSpPr>
            <p:cNvPr id="56" name="Group 99"/>
            <p:cNvGrpSpPr/>
            <p:nvPr/>
          </p:nvGrpSpPr>
          <p:grpSpPr>
            <a:xfrm>
              <a:off x="6024241" y="4832380"/>
              <a:ext cx="1744536" cy="307777"/>
              <a:chOff x="844121" y="1599330"/>
              <a:chExt cx="1409450" cy="307777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945265" y="1599330"/>
                <a:ext cx="12008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16. Diameter SAR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59" name="Group 102"/>
            <p:cNvGrpSpPr/>
            <p:nvPr/>
          </p:nvGrpSpPr>
          <p:grpSpPr>
            <a:xfrm>
              <a:off x="5971283" y="5121893"/>
              <a:ext cx="1840701" cy="307777"/>
              <a:chOff x="818553" y="1587455"/>
              <a:chExt cx="1476274" cy="307777"/>
            </a:xfrm>
          </p:grpSpPr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5" name="TextBox 104"/>
              <p:cNvSpPr txBox="1"/>
              <p:nvPr/>
            </p:nvSpPr>
            <p:spPr>
              <a:xfrm>
                <a:off x="818553" y="1587455"/>
                <a:ext cx="14762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17. Diameter SAA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60" name="Group 130"/>
          <p:cNvGrpSpPr/>
          <p:nvPr/>
        </p:nvGrpSpPr>
        <p:grpSpPr>
          <a:xfrm>
            <a:off x="758041" y="5459795"/>
            <a:ext cx="7009029" cy="671949"/>
            <a:chOff x="758041" y="5459795"/>
            <a:chExt cx="7009029" cy="671949"/>
          </a:xfrm>
        </p:grpSpPr>
        <p:grpSp>
          <p:nvGrpSpPr>
            <p:cNvPr id="61" name="Group 105"/>
            <p:cNvGrpSpPr/>
            <p:nvPr/>
          </p:nvGrpSpPr>
          <p:grpSpPr>
            <a:xfrm>
              <a:off x="4263241" y="5459795"/>
              <a:ext cx="3503829" cy="307777"/>
              <a:chOff x="844121" y="1611206"/>
              <a:chExt cx="1409450" cy="307777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1282966" y="1611206"/>
                <a:ext cx="4095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18.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62" name="Group 108"/>
            <p:cNvGrpSpPr/>
            <p:nvPr/>
          </p:nvGrpSpPr>
          <p:grpSpPr>
            <a:xfrm>
              <a:off x="2434441" y="5635943"/>
              <a:ext cx="1828799" cy="307777"/>
              <a:chOff x="844121" y="1611206"/>
              <a:chExt cx="1409450" cy="307777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1209750" y="1611206"/>
                <a:ext cx="7847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19.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1" name="Straight Arrow Connector 110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65" name="Group 111"/>
            <p:cNvGrpSpPr/>
            <p:nvPr/>
          </p:nvGrpSpPr>
          <p:grpSpPr>
            <a:xfrm>
              <a:off x="758041" y="5823967"/>
              <a:ext cx="1664525" cy="307777"/>
              <a:chOff x="844121" y="1611206"/>
              <a:chExt cx="1409450" cy="30777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1209750" y="1611206"/>
                <a:ext cx="862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20.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16" y="1045029"/>
            <a:ext cx="432841" cy="72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 bwMode="auto">
          <a:xfrm rot="5400000">
            <a:off x="-1535425" y="4041132"/>
            <a:ext cx="4620463" cy="3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9" name="Group 108"/>
          <p:cNvGrpSpPr/>
          <p:nvPr/>
        </p:nvGrpSpPr>
        <p:grpSpPr>
          <a:xfrm>
            <a:off x="521050" y="511337"/>
            <a:ext cx="311182" cy="323811"/>
            <a:chOff x="2870168" y="3987839"/>
            <a:chExt cx="311182" cy="323811"/>
          </a:xfrm>
        </p:grpSpPr>
        <p:sp>
          <p:nvSpPr>
            <p:cNvPr id="112" name="Oval 111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59182" y="504948"/>
            <a:ext cx="241300" cy="531283"/>
            <a:chOff x="2908300" y="3981450"/>
            <a:chExt cx="241300" cy="531283"/>
          </a:xfrm>
        </p:grpSpPr>
        <p:grpSp>
          <p:nvGrpSpPr>
            <p:cNvPr id="122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126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Isosceles Triangle 128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123" name="Oval 122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1307" y="1050665"/>
            <a:ext cx="545276" cy="7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 bwMode="auto">
          <a:xfrm rot="16200000" flipH="1">
            <a:off x="95926" y="4053673"/>
            <a:ext cx="4665389" cy="51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1877" y="1072437"/>
            <a:ext cx="545276" cy="7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1954290" y="4042930"/>
            <a:ext cx="4636599" cy="78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3676470" y="4046701"/>
            <a:ext cx="4683578" cy="24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466778" y="4016694"/>
            <a:ext cx="4596551" cy="5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tangular Callout 68"/>
          <p:cNvSpPr/>
          <p:nvPr/>
        </p:nvSpPr>
        <p:spPr bwMode="auto">
          <a:xfrm>
            <a:off x="1971303" y="2113808"/>
            <a:ext cx="2018806" cy="795646"/>
          </a:xfrm>
          <a:prstGeom prst="wedgeRectCallout">
            <a:avLst>
              <a:gd name="adj1" fmla="val -75622"/>
              <a:gd name="adj2" fmla="val -7161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User Equipment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UE) sends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SIP REGISTER request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to Proxy-Call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Session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Control Function (P-CSCF)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5" name="Rectangular Callout 114"/>
          <p:cNvSpPr/>
          <p:nvPr/>
        </p:nvSpPr>
        <p:spPr bwMode="auto">
          <a:xfrm>
            <a:off x="3572493" y="2206832"/>
            <a:ext cx="2018806" cy="795646"/>
          </a:xfrm>
          <a:prstGeom prst="wedgeRectCallout">
            <a:avLst>
              <a:gd name="adj1" fmla="val -75622"/>
              <a:gd name="adj2" fmla="val -7161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P-CSCF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forwards the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SIP REGISTER request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the Interrogating-Call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Session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Control Function (I-CSCF)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6" name="Rectangular Callout 115"/>
          <p:cNvSpPr/>
          <p:nvPr/>
        </p:nvSpPr>
        <p:spPr bwMode="auto">
          <a:xfrm>
            <a:off x="164181" y="2481943"/>
            <a:ext cx="3267788" cy="890650"/>
          </a:xfrm>
          <a:prstGeom prst="wedgeRectCallout">
            <a:avLst>
              <a:gd name="adj1" fmla="val 103537"/>
              <a:gd name="adj2" fmla="val -8495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I-CSCF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sends a Diameter User Authentication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Request (UAR) </a:t>
            </a:r>
            <a:r>
              <a:rPr lang="en-US" sz="1200" dirty="0" smtClean="0">
                <a:latin typeface="Times"/>
              </a:rPr>
              <a:t>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 the </a:t>
            </a:r>
            <a:r>
              <a:rPr lang="en-US" sz="1200" dirty="0" smtClean="0">
                <a:latin typeface="Times"/>
              </a:rPr>
              <a:t>Home Subscriber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Server (HSS) which authorizes the </a:t>
            </a:r>
            <a:r>
              <a:rPr lang="en-US" sz="1200" dirty="0" smtClean="0">
                <a:latin typeface="Times"/>
              </a:rPr>
              <a:t>user and responds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with a Diameter User Authentication Answer (UAA)</a:t>
            </a:r>
          </a:p>
        </p:txBody>
      </p:sp>
      <p:sp>
        <p:nvSpPr>
          <p:cNvPr id="125" name="Rectangular Callout 124"/>
          <p:cNvSpPr/>
          <p:nvPr/>
        </p:nvSpPr>
        <p:spPr bwMode="auto">
          <a:xfrm>
            <a:off x="5759532" y="1765466"/>
            <a:ext cx="3384467" cy="835230"/>
          </a:xfrm>
          <a:prstGeom prst="wedgeRectCallout">
            <a:avLst>
              <a:gd name="adj1" fmla="val 2304"/>
              <a:gd name="adj2" fmla="val 8829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-CSCF</a:t>
            </a:r>
            <a:r>
              <a:rPr lang="en-US" sz="1200" dirty="0" smtClean="0">
                <a:latin typeface="Times"/>
              </a:rPr>
              <a:t> sends a Diameter Multimedia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Authentication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Request (MAR) message t</a:t>
            </a:r>
            <a:r>
              <a:rPr lang="en-US" sz="1200" dirty="0" smtClean="0">
                <a:latin typeface="Times"/>
              </a:rPr>
              <a:t>o the HSS for downloading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u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ser  authentication data a</a:t>
            </a:r>
            <a:r>
              <a:rPr lang="en-US" sz="1200" dirty="0" smtClean="0">
                <a:latin typeface="Times"/>
              </a:rPr>
              <a:t>nd the HSS responds with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a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Diameter Multimedia Authentication </a:t>
            </a:r>
            <a:r>
              <a:rPr lang="en-US" sz="1200" dirty="0" smtClean="0">
                <a:latin typeface="Times"/>
              </a:rPr>
              <a:t>Answer (MAA)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8" name="Rectangular Callout 127"/>
          <p:cNvSpPr/>
          <p:nvPr/>
        </p:nvSpPr>
        <p:spPr bwMode="auto">
          <a:xfrm>
            <a:off x="6422569" y="2800566"/>
            <a:ext cx="2595623" cy="560152"/>
          </a:xfrm>
          <a:prstGeom prst="wedgeRectCallout">
            <a:avLst>
              <a:gd name="adj1" fmla="val -75622"/>
              <a:gd name="adj2" fmla="val -7161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I-CSCF forwards the SIP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REGISTER r</a:t>
            </a:r>
            <a:r>
              <a:rPr lang="en-US" sz="1200" dirty="0" smtClean="0">
                <a:latin typeface="Times"/>
              </a:rPr>
              <a:t>equest to the Serving-Call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Session Control Function (S-CSCF)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1" name="Rectangular Callout 120"/>
          <p:cNvSpPr/>
          <p:nvPr/>
        </p:nvSpPr>
        <p:spPr bwMode="auto">
          <a:xfrm>
            <a:off x="7125194" y="3784228"/>
            <a:ext cx="2018806" cy="795646"/>
          </a:xfrm>
          <a:prstGeom prst="wedgeRectCallout">
            <a:avLst>
              <a:gd name="adj1" fmla="val -149152"/>
              <a:gd name="adj2" fmla="val -9102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S-CSCF creates a SIP</a:t>
            </a:r>
            <a:endParaRPr lang="en-US" sz="1200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401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Unauthorized response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ith challenge question that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UE m</a:t>
            </a:r>
            <a:r>
              <a:rPr lang="en-US" sz="1200" baseline="0" dirty="0" smtClean="0">
                <a:latin typeface="Times"/>
              </a:rPr>
              <a:t>ust answer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</p:txBody>
      </p:sp>
      <p:sp>
        <p:nvSpPr>
          <p:cNvPr id="127" name="Rectangular Callout 126"/>
          <p:cNvSpPr/>
          <p:nvPr/>
        </p:nvSpPr>
        <p:spPr bwMode="auto">
          <a:xfrm>
            <a:off x="1147855" y="4583875"/>
            <a:ext cx="1987231" cy="676894"/>
          </a:xfrm>
          <a:prstGeom prst="wedgeRectCallout">
            <a:avLst>
              <a:gd name="adj1" fmla="val 46482"/>
              <a:gd name="adj2" fmla="val -114285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UE responds with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h</a:t>
            </a:r>
            <a:r>
              <a:rPr lang="en-US" sz="1200" dirty="0" smtClean="0">
                <a:latin typeface="Times"/>
              </a:rPr>
              <a:t>e answer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to the challenge question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new SIP REGISTER request</a:t>
            </a:r>
            <a:endParaRPr lang="en-US" sz="1200" dirty="0" smtClean="0">
              <a:latin typeface="Times"/>
            </a:endParaRPr>
          </a:p>
        </p:txBody>
      </p:sp>
      <p:sp>
        <p:nvSpPr>
          <p:cNvPr id="130" name="Rectangular Callout 129"/>
          <p:cNvSpPr/>
          <p:nvPr/>
        </p:nvSpPr>
        <p:spPr bwMode="auto">
          <a:xfrm>
            <a:off x="542206" y="4987635"/>
            <a:ext cx="3267788" cy="829231"/>
          </a:xfrm>
          <a:prstGeom prst="wedgeRectCallout">
            <a:avLst>
              <a:gd name="adj1" fmla="val 116983"/>
              <a:gd name="adj2" fmla="val -3458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If authentication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is successful, the </a:t>
            </a:r>
            <a:r>
              <a:rPr lang="en-US" sz="1200" dirty="0" smtClean="0">
                <a:latin typeface="Times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-CSCF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sends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a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Diameter Server Assignment Request (SAR)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and the HSS </a:t>
            </a:r>
            <a:r>
              <a:rPr lang="en-US" sz="1200" dirty="0" smtClean="0">
                <a:latin typeface="Times"/>
              </a:rPr>
              <a:t>responds with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Diameter Server Assignment Answer (SAA)</a:t>
            </a:r>
          </a:p>
        </p:txBody>
      </p:sp>
      <p:sp>
        <p:nvSpPr>
          <p:cNvPr id="132" name="Rectangular Callout 131"/>
          <p:cNvSpPr/>
          <p:nvPr/>
        </p:nvSpPr>
        <p:spPr bwMode="auto">
          <a:xfrm>
            <a:off x="6339444" y="5961413"/>
            <a:ext cx="1712228" cy="635328"/>
          </a:xfrm>
          <a:prstGeom prst="wedgeRectCallout">
            <a:avLst>
              <a:gd name="adj1" fmla="val -60171"/>
              <a:gd name="adj2" fmla="val -84354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S-CSCF sends a 200 OK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message to inform the UE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successful registration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15" grpId="0" animBg="1"/>
      <p:bldP spid="116" grpId="0" animBg="1"/>
      <p:bldP spid="125" grpId="0" animBg="1"/>
      <p:bldP spid="128" grpId="0" animBg="1"/>
      <p:bldP spid="121" grpId="0" animBg="1"/>
      <p:bldP spid="127" grpId="0" animBg="1"/>
      <p:bldP spid="130" grpId="0" animBg="1"/>
      <p:bldP spid="1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67" y="1258775"/>
            <a:ext cx="432841" cy="72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156" y="1288551"/>
            <a:ext cx="486887" cy="69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597" y="1321811"/>
            <a:ext cx="545276" cy="7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148" y="1319832"/>
            <a:ext cx="545276" cy="7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1307" y="1288165"/>
            <a:ext cx="545276" cy="7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213753"/>
            <a:ext cx="8950325" cy="779813"/>
          </a:xfrm>
        </p:spPr>
        <p:txBody>
          <a:bodyPr/>
          <a:lstStyle/>
          <a:p>
            <a:r>
              <a:rPr lang="en-US" sz="4000" dirty="0" smtClean="0"/>
              <a:t>IMS Registration – </a:t>
            </a:r>
            <a:r>
              <a:rPr lang="en-US" sz="4000" i="1" dirty="0" err="1" smtClean="0"/>
              <a:t>reg</a:t>
            </a:r>
            <a:r>
              <a:rPr lang="en-US" sz="4000" i="1" dirty="0" smtClean="0"/>
              <a:t> event</a:t>
            </a:r>
            <a:r>
              <a:rPr lang="en-US" sz="4000" dirty="0" smtClean="0"/>
              <a:t> Subscription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514" y="1509555"/>
            <a:ext cx="434071" cy="328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UE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16200000" flipH="1">
            <a:off x="-1440912" y="4176116"/>
            <a:ext cx="4442339" cy="7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80592" y="1523190"/>
            <a:ext cx="816287" cy="329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P-CSCF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>
            <a:off x="168809" y="4202919"/>
            <a:ext cx="4511013" cy="3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266687" y="1559099"/>
            <a:ext cx="776487" cy="323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I-CSCF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2005027" y="4212416"/>
            <a:ext cx="4529725" cy="132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315740" y="1546258"/>
            <a:ext cx="524014" cy="324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HSS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>
            <a:off x="3755140" y="4196622"/>
            <a:ext cx="4529205" cy="216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734157" y="1591717"/>
            <a:ext cx="806468" cy="31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S-CSCF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H="1">
            <a:off x="5498520" y="4215981"/>
            <a:ext cx="4549055" cy="10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Group 64"/>
          <p:cNvGrpSpPr/>
          <p:nvPr/>
        </p:nvGrpSpPr>
        <p:grpSpPr>
          <a:xfrm>
            <a:off x="783793" y="2095388"/>
            <a:ext cx="7261899" cy="2186047"/>
            <a:chOff x="783793" y="1869763"/>
            <a:chExt cx="7261899" cy="2186047"/>
          </a:xfrm>
        </p:grpSpPr>
        <p:grpSp>
          <p:nvGrpSpPr>
            <p:cNvPr id="20" name="Group 84"/>
            <p:cNvGrpSpPr/>
            <p:nvPr/>
          </p:nvGrpSpPr>
          <p:grpSpPr>
            <a:xfrm>
              <a:off x="783793" y="3453099"/>
              <a:ext cx="1638773" cy="307777"/>
              <a:chOff x="844121" y="1610687"/>
              <a:chExt cx="1409450" cy="307777"/>
            </a:xfrm>
          </p:grpSpPr>
          <p:cxnSp>
            <p:nvCxnSpPr>
              <p:cNvPr id="86" name="Straight Arrow Connector 85"/>
              <p:cNvCxnSpPr/>
              <p:nvPr/>
            </p:nvCxnSpPr>
            <p:spPr bwMode="auto">
              <a:xfrm>
                <a:off x="844121" y="1889459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7" name="TextBox 86"/>
              <p:cNvSpPr txBox="1"/>
              <p:nvPr/>
            </p:nvSpPr>
            <p:spPr>
              <a:xfrm>
                <a:off x="1029981" y="1610687"/>
                <a:ext cx="1001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25. Subscribe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3" name="Group 105"/>
            <p:cNvGrpSpPr/>
            <p:nvPr/>
          </p:nvGrpSpPr>
          <p:grpSpPr>
            <a:xfrm>
              <a:off x="2410691" y="2277205"/>
              <a:ext cx="5355772" cy="307777"/>
              <a:chOff x="844121" y="1611206"/>
              <a:chExt cx="1409450" cy="307777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1442345" y="1611206"/>
                <a:ext cx="267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22.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25" name="Group 55"/>
            <p:cNvGrpSpPr/>
            <p:nvPr/>
          </p:nvGrpSpPr>
          <p:grpSpPr>
            <a:xfrm>
              <a:off x="2420570" y="3748033"/>
              <a:ext cx="5625122" cy="307777"/>
              <a:chOff x="844121" y="1611205"/>
              <a:chExt cx="1479783" cy="307777"/>
            </a:xfrm>
          </p:grpSpPr>
          <p:cxnSp>
            <p:nvCxnSpPr>
              <p:cNvPr id="94" name="Straight Arrow Connector 9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7" name="TextBox 96"/>
              <p:cNvSpPr txBox="1"/>
              <p:nvPr/>
            </p:nvSpPr>
            <p:spPr>
              <a:xfrm>
                <a:off x="86026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26. Subscribe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6" name="Group 105"/>
            <p:cNvGrpSpPr/>
            <p:nvPr/>
          </p:nvGrpSpPr>
          <p:grpSpPr>
            <a:xfrm>
              <a:off x="2420591" y="2702730"/>
              <a:ext cx="5355772" cy="307777"/>
              <a:chOff x="844121" y="1587456"/>
              <a:chExt cx="1409450" cy="307777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445470" y="1587456"/>
                <a:ext cx="235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23. Notify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28" name="Group 55"/>
            <p:cNvGrpSpPr/>
            <p:nvPr/>
          </p:nvGrpSpPr>
          <p:grpSpPr>
            <a:xfrm>
              <a:off x="2361209" y="3164138"/>
              <a:ext cx="5563758" cy="307777"/>
              <a:chOff x="829024" y="1611205"/>
              <a:chExt cx="1463640" cy="307777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>
                <a:off x="82902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24.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30" name="Group 55"/>
            <p:cNvGrpSpPr/>
            <p:nvPr/>
          </p:nvGrpSpPr>
          <p:grpSpPr>
            <a:xfrm>
              <a:off x="2418595" y="1869763"/>
              <a:ext cx="5625122" cy="307777"/>
              <a:chOff x="844121" y="1611205"/>
              <a:chExt cx="1479783" cy="307777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86026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21. Subscribe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32" name="Group 66"/>
          <p:cNvGrpSpPr/>
          <p:nvPr/>
        </p:nvGrpSpPr>
        <p:grpSpPr>
          <a:xfrm>
            <a:off x="758042" y="4472141"/>
            <a:ext cx="7018316" cy="602682"/>
            <a:chOff x="758042" y="4246516"/>
            <a:chExt cx="7018316" cy="602682"/>
          </a:xfrm>
        </p:grpSpPr>
        <p:grpSp>
          <p:nvGrpSpPr>
            <p:cNvPr id="34" name="Group 111"/>
            <p:cNvGrpSpPr/>
            <p:nvPr/>
          </p:nvGrpSpPr>
          <p:grpSpPr>
            <a:xfrm>
              <a:off x="758042" y="4541421"/>
              <a:ext cx="1664525" cy="307777"/>
              <a:chOff x="844121" y="1611206"/>
              <a:chExt cx="1409450" cy="30777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1179585" y="1611206"/>
                <a:ext cx="862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28.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35" name="Group 105"/>
            <p:cNvGrpSpPr/>
            <p:nvPr/>
          </p:nvGrpSpPr>
          <p:grpSpPr>
            <a:xfrm>
              <a:off x="2420586" y="4246516"/>
              <a:ext cx="5355772" cy="307777"/>
              <a:chOff x="844121" y="1599331"/>
              <a:chExt cx="1409450" cy="307777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1442345" y="1599331"/>
                <a:ext cx="267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27.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37" name="Group 68"/>
          <p:cNvGrpSpPr/>
          <p:nvPr/>
        </p:nvGrpSpPr>
        <p:grpSpPr>
          <a:xfrm>
            <a:off x="767943" y="5028255"/>
            <a:ext cx="7006445" cy="567093"/>
            <a:chOff x="767943" y="4802630"/>
            <a:chExt cx="7006445" cy="567093"/>
          </a:xfrm>
        </p:grpSpPr>
        <p:grpSp>
          <p:nvGrpSpPr>
            <p:cNvPr id="38" name="Group 105"/>
            <p:cNvGrpSpPr/>
            <p:nvPr/>
          </p:nvGrpSpPr>
          <p:grpSpPr>
            <a:xfrm>
              <a:off x="2418616" y="4802630"/>
              <a:ext cx="5355772" cy="307777"/>
              <a:chOff x="844121" y="1587456"/>
              <a:chExt cx="1409450" cy="307777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1445470" y="1587456"/>
                <a:ext cx="235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29. Notify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39" name="Group 111"/>
            <p:cNvGrpSpPr/>
            <p:nvPr/>
          </p:nvGrpSpPr>
          <p:grpSpPr>
            <a:xfrm>
              <a:off x="767943" y="5061946"/>
              <a:ext cx="1654623" cy="307777"/>
              <a:chOff x="844121" y="1611206"/>
              <a:chExt cx="1409450" cy="307777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179585" y="1611206"/>
                <a:ext cx="7608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30. Notify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40" name="Group 70"/>
          <p:cNvGrpSpPr/>
          <p:nvPr/>
        </p:nvGrpSpPr>
        <p:grpSpPr>
          <a:xfrm>
            <a:off x="771896" y="5719249"/>
            <a:ext cx="7162971" cy="565066"/>
            <a:chOff x="771896" y="5493624"/>
            <a:chExt cx="7162971" cy="565066"/>
          </a:xfrm>
        </p:grpSpPr>
        <p:grpSp>
          <p:nvGrpSpPr>
            <p:cNvPr id="41" name="Group 84"/>
            <p:cNvGrpSpPr/>
            <p:nvPr/>
          </p:nvGrpSpPr>
          <p:grpSpPr>
            <a:xfrm>
              <a:off x="771896" y="5493624"/>
              <a:ext cx="1648695" cy="307777"/>
              <a:chOff x="844121" y="1610687"/>
              <a:chExt cx="1409450" cy="307777"/>
            </a:xfrm>
          </p:grpSpPr>
          <p:cxnSp>
            <p:nvCxnSpPr>
              <p:cNvPr id="133" name="Straight Arrow Connector 132"/>
              <p:cNvCxnSpPr/>
              <p:nvPr/>
            </p:nvCxnSpPr>
            <p:spPr bwMode="auto">
              <a:xfrm>
                <a:off x="844121" y="1889459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4" name="TextBox 133"/>
              <p:cNvSpPr txBox="1"/>
              <p:nvPr/>
            </p:nvSpPr>
            <p:spPr>
              <a:xfrm>
                <a:off x="1101474" y="1610687"/>
                <a:ext cx="8757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31.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55"/>
            <p:cNvGrpSpPr/>
            <p:nvPr/>
          </p:nvGrpSpPr>
          <p:grpSpPr>
            <a:xfrm>
              <a:off x="2371109" y="5750913"/>
              <a:ext cx="5563758" cy="307777"/>
              <a:chOff x="829024" y="1611205"/>
              <a:chExt cx="1463640" cy="307777"/>
            </a:xfrm>
          </p:grpSpPr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7" name="TextBox 136"/>
              <p:cNvSpPr txBox="1"/>
              <p:nvPr/>
            </p:nvSpPr>
            <p:spPr>
              <a:xfrm>
                <a:off x="82902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32.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66" name="Rectangular Callout 65"/>
          <p:cNvSpPr/>
          <p:nvPr/>
        </p:nvSpPr>
        <p:spPr bwMode="auto">
          <a:xfrm>
            <a:off x="127804" y="2529437"/>
            <a:ext cx="2332429" cy="635328"/>
          </a:xfrm>
          <a:prstGeom prst="wedgeRectCallout">
            <a:avLst>
              <a:gd name="adj1" fmla="val 46338"/>
              <a:gd name="adj2" fmla="val 17546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UE sends a </a:t>
            </a:r>
            <a:r>
              <a:rPr lang="en-US" sz="1200" b="1" i="1" dirty="0" err="1" smtClean="0">
                <a:latin typeface="Times"/>
              </a:rPr>
              <a:t>reg</a:t>
            </a:r>
            <a:r>
              <a:rPr lang="en-US" sz="1200" b="1" i="1" dirty="0" smtClean="0">
                <a:latin typeface="Times"/>
              </a:rPr>
              <a:t> event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SUBSCRIBE request to the 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-CSCF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which proxies it to the S-CSCF</a:t>
            </a:r>
          </a:p>
        </p:txBody>
      </p:sp>
      <p:sp>
        <p:nvSpPr>
          <p:cNvPr id="68" name="Rectangular Callout 67"/>
          <p:cNvSpPr/>
          <p:nvPr/>
        </p:nvSpPr>
        <p:spPr bwMode="auto">
          <a:xfrm>
            <a:off x="142504" y="3823848"/>
            <a:ext cx="2285778" cy="486889"/>
          </a:xfrm>
          <a:prstGeom prst="wedgeRectCallout">
            <a:avLst>
              <a:gd name="adj1" fmla="val 134414"/>
              <a:gd name="adj2" fmla="val 13987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S-CSCF sends a 200 OK a</a:t>
            </a:r>
            <a:r>
              <a:rPr lang="en-US" sz="1200" dirty="0" smtClean="0">
                <a:latin typeface="Times"/>
              </a:rPr>
              <a:t>fter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accepting the </a:t>
            </a:r>
            <a:r>
              <a:rPr lang="en-US" sz="1200" b="1" i="1" dirty="0" err="1" smtClean="0">
                <a:latin typeface="Times"/>
              </a:rPr>
              <a:t>reg</a:t>
            </a:r>
            <a:r>
              <a:rPr lang="en-US" sz="1200" b="1" i="1" dirty="0" smtClean="0">
                <a:latin typeface="Times"/>
              </a:rPr>
              <a:t> event </a:t>
            </a:r>
            <a:r>
              <a:rPr lang="en-US" sz="1200" dirty="0" smtClean="0">
                <a:latin typeface="Times"/>
              </a:rPr>
              <a:t>subscription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0" name="Rectangular Callout 69"/>
          <p:cNvSpPr/>
          <p:nvPr/>
        </p:nvSpPr>
        <p:spPr bwMode="auto">
          <a:xfrm>
            <a:off x="330530" y="4322612"/>
            <a:ext cx="2090057" cy="617517"/>
          </a:xfrm>
          <a:prstGeom prst="wedgeRectCallout">
            <a:avLst>
              <a:gd name="adj1" fmla="val 132710"/>
              <a:gd name="adj2" fmla="val 111031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S-CSCF sends a NOTIFY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request </a:t>
            </a:r>
            <a:r>
              <a:rPr lang="en-US" sz="1200" dirty="0" smtClean="0">
                <a:latin typeface="Times"/>
              </a:rPr>
              <a:t>c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ontaining r</a:t>
            </a:r>
            <a:r>
              <a:rPr lang="en-US" sz="1200" baseline="0" dirty="0" smtClean="0">
                <a:latin typeface="Times"/>
              </a:rPr>
              <a:t>egistration</a:t>
            </a:r>
            <a:r>
              <a:rPr lang="en-US" sz="1200" dirty="0" smtClean="0">
                <a:latin typeface="Times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information in XML format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2" name="Rectangular Callout 71"/>
          <p:cNvSpPr/>
          <p:nvPr/>
        </p:nvSpPr>
        <p:spPr bwMode="auto">
          <a:xfrm>
            <a:off x="5244934" y="5522020"/>
            <a:ext cx="2599056" cy="478967"/>
          </a:xfrm>
          <a:prstGeom prst="wedgeRectCallout">
            <a:avLst>
              <a:gd name="adj1" fmla="val -102259"/>
              <a:gd name="adj2" fmla="val 99396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UE finishes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subscription to the </a:t>
            </a:r>
            <a:r>
              <a:rPr lang="en-US" sz="1200" b="1" i="1" dirty="0" err="1" smtClean="0">
                <a:latin typeface="Times"/>
              </a:rPr>
              <a:t>reg</a:t>
            </a:r>
            <a:r>
              <a:rPr lang="en-US" sz="1200" b="1" i="1" dirty="0" smtClean="0">
                <a:latin typeface="Times"/>
              </a:rPr>
              <a:t> event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Times"/>
              </a:rPr>
              <a:t>state by sending a 200 OK message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09175" y="831962"/>
            <a:ext cx="311182" cy="323811"/>
            <a:chOff x="2870168" y="3987839"/>
            <a:chExt cx="311182" cy="323811"/>
          </a:xfrm>
        </p:grpSpPr>
        <p:sp>
          <p:nvSpPr>
            <p:cNvPr id="80" name="Oval 79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7307" y="825573"/>
            <a:ext cx="241300" cy="531283"/>
            <a:chOff x="2908300" y="3981450"/>
            <a:chExt cx="241300" cy="531283"/>
          </a:xfrm>
        </p:grpSpPr>
        <p:grpSp>
          <p:nvGrpSpPr>
            <p:cNvPr id="85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90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Isosceles Triangle 90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70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228600"/>
            <a:ext cx="8950325" cy="990600"/>
          </a:xfrm>
        </p:spPr>
        <p:txBody>
          <a:bodyPr/>
          <a:lstStyle/>
          <a:p>
            <a:r>
              <a:rPr lang="en-US" dirty="0" smtClean="0"/>
              <a:t>IMS Registration Procedure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63100" y="1259745"/>
            <a:ext cx="7797657" cy="5141055"/>
            <a:chOff x="463100" y="1259745"/>
            <a:chExt cx="7797657" cy="5141055"/>
          </a:xfrm>
        </p:grpSpPr>
        <p:grpSp>
          <p:nvGrpSpPr>
            <p:cNvPr id="94" name="Group 93"/>
            <p:cNvGrpSpPr/>
            <p:nvPr/>
          </p:nvGrpSpPr>
          <p:grpSpPr>
            <a:xfrm>
              <a:off x="688770" y="1259745"/>
              <a:ext cx="7571987" cy="5141055"/>
              <a:chOff x="688770" y="1259745"/>
              <a:chExt cx="7571987" cy="5141055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-1535425" y="4041132"/>
                <a:ext cx="4620463" cy="38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" name="Group 37"/>
              <p:cNvGrpSpPr/>
              <p:nvPr/>
            </p:nvGrpSpPr>
            <p:grpSpPr>
              <a:xfrm>
                <a:off x="1933061" y="1259747"/>
                <a:ext cx="986003" cy="5129178"/>
                <a:chOff x="1848385" y="1259747"/>
                <a:chExt cx="986003" cy="4795814"/>
              </a:xfrm>
            </p:grpSpPr>
            <p:grpSp>
              <p:nvGrpSpPr>
                <p:cNvPr id="7" name="Group 9"/>
                <p:cNvGrpSpPr/>
                <p:nvPr/>
              </p:nvGrpSpPr>
              <p:grpSpPr>
                <a:xfrm>
                  <a:off x="1848385" y="1259747"/>
                  <a:ext cx="986003" cy="433646"/>
                  <a:chOff x="1848385" y="1259747"/>
                  <a:chExt cx="986003" cy="433646"/>
                </a:xfrm>
              </p:grpSpPr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1848385" y="1259747"/>
                    <a:ext cx="986003" cy="43364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949060" y="1306209"/>
                    <a:ext cx="81628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Times New Roman"/>
                        <a:cs typeface="Times New Roman"/>
                      </a:rPr>
                      <a:t>P-CSCF</a:t>
                    </a:r>
                    <a:endParaRPr lang="en-US" sz="1400" b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27" name="Straight Connector 26"/>
                <p:cNvCxnSpPr>
                  <a:stCxn id="8" idx="4"/>
                </p:cNvCxnSpPr>
                <p:nvPr/>
              </p:nvCxnSpPr>
              <p:spPr bwMode="auto">
                <a:xfrm rot="16200000" flipH="1">
                  <a:off x="162860" y="3871919"/>
                  <a:ext cx="4362168" cy="511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" name="Group 38"/>
              <p:cNvGrpSpPr/>
              <p:nvPr/>
            </p:nvGrpSpPr>
            <p:grpSpPr>
              <a:xfrm>
                <a:off x="3783531" y="1272761"/>
                <a:ext cx="986003" cy="5092413"/>
                <a:chOff x="3077233" y="1272761"/>
                <a:chExt cx="986003" cy="484474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077233" y="1272761"/>
                  <a:ext cx="986003" cy="433646"/>
                  <a:chOff x="1848385" y="1259747"/>
                  <a:chExt cx="986003" cy="433646"/>
                </a:xfrm>
              </p:grpSpPr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1848385" y="1259747"/>
                    <a:ext cx="986003" cy="43364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949060" y="1306209"/>
                    <a:ext cx="77648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Times New Roman"/>
                        <a:cs typeface="Times New Roman"/>
                      </a:rPr>
                      <a:t>I-CSCF</a:t>
                    </a:r>
                    <a:endParaRPr lang="en-US" sz="1400" b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29" name="Straight Connector 28"/>
                <p:cNvCxnSpPr>
                  <a:stCxn id="12" idx="4"/>
                </p:cNvCxnSpPr>
                <p:nvPr/>
              </p:nvCxnSpPr>
              <p:spPr bwMode="auto">
                <a:xfrm rot="5400000">
                  <a:off x="1360740" y="3908014"/>
                  <a:ext cx="4411103" cy="788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" name="Group 39"/>
              <p:cNvGrpSpPr/>
              <p:nvPr/>
            </p:nvGrpSpPr>
            <p:grpSpPr>
              <a:xfrm>
                <a:off x="5716926" y="1259745"/>
                <a:ext cx="627283" cy="5141055"/>
                <a:chOff x="4357515" y="1259746"/>
                <a:chExt cx="627283" cy="4873253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357515" y="1259746"/>
                  <a:ext cx="627283" cy="433646"/>
                  <a:chOff x="4403981" y="1267490"/>
                  <a:chExt cx="627283" cy="433646"/>
                </a:xfrm>
              </p:grpSpPr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4403981" y="1267490"/>
                    <a:ext cx="627283" cy="43364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465936" y="1313952"/>
                    <a:ext cx="52401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Times New Roman"/>
                        <a:cs typeface="Times New Roman"/>
                      </a:rPr>
                      <a:t>HSS</a:t>
                    </a:r>
                    <a:endParaRPr lang="en-US" sz="1400" b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31" name="Straight Connector 30"/>
                <p:cNvCxnSpPr>
                  <a:stCxn id="15" idx="4"/>
                </p:cNvCxnSpPr>
                <p:nvPr/>
              </p:nvCxnSpPr>
              <p:spPr bwMode="auto">
                <a:xfrm rot="5400000">
                  <a:off x="2439045" y="3900886"/>
                  <a:ext cx="4439606" cy="2461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" name="Group 40"/>
              <p:cNvGrpSpPr/>
              <p:nvPr/>
            </p:nvGrpSpPr>
            <p:grpSpPr>
              <a:xfrm>
                <a:off x="7274754" y="1270288"/>
                <a:ext cx="986003" cy="5047385"/>
                <a:chOff x="5258622" y="1270288"/>
                <a:chExt cx="986003" cy="4854967"/>
              </a:xfrm>
            </p:grpSpPr>
            <p:grpSp>
              <p:nvGrpSpPr>
                <p:cNvPr id="19" name="Group 19"/>
                <p:cNvGrpSpPr/>
                <p:nvPr/>
              </p:nvGrpSpPr>
              <p:grpSpPr>
                <a:xfrm>
                  <a:off x="5258622" y="1270288"/>
                  <a:ext cx="986003" cy="433646"/>
                  <a:chOff x="1848385" y="1259747"/>
                  <a:chExt cx="986003" cy="433646"/>
                </a:xfrm>
              </p:grpSpPr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1848385" y="1259747"/>
                    <a:ext cx="986003" cy="43364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949060" y="1306209"/>
                    <a:ext cx="80646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Times New Roman"/>
                        <a:cs typeface="Times New Roman"/>
                      </a:rPr>
                      <a:t>S-CSCF</a:t>
                    </a:r>
                    <a:endParaRPr lang="en-US" sz="1400" b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33" name="Straight Connector 32"/>
                <p:cNvCxnSpPr>
                  <a:stCxn id="21" idx="4"/>
                </p:cNvCxnSpPr>
                <p:nvPr/>
              </p:nvCxnSpPr>
              <p:spPr bwMode="auto">
                <a:xfrm rot="5400000">
                  <a:off x="3538262" y="3911892"/>
                  <a:ext cx="4421320" cy="540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" name="Group 44"/>
              <p:cNvGrpSpPr/>
              <p:nvPr/>
            </p:nvGrpSpPr>
            <p:grpSpPr>
              <a:xfrm>
                <a:off x="771896" y="1610687"/>
                <a:ext cx="1650669" cy="307777"/>
                <a:chOff x="844121" y="1610687"/>
                <a:chExt cx="1409450" cy="307777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 bwMode="auto">
                <a:xfrm>
                  <a:off x="844121" y="1913209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1029981" y="1610687"/>
                  <a:ext cx="10324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1. Register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3" name="Group 46"/>
              <p:cNvGrpSpPr/>
              <p:nvPr/>
            </p:nvGrpSpPr>
            <p:grpSpPr>
              <a:xfrm>
                <a:off x="2422565" y="1756899"/>
                <a:ext cx="1852551" cy="307777"/>
                <a:chOff x="844121" y="1610687"/>
                <a:chExt cx="1409450" cy="307777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 bwMode="auto">
                <a:xfrm>
                  <a:off x="844121" y="1889459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1029981" y="1610687"/>
                  <a:ext cx="10324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2. Register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5" name="Group 121"/>
              <p:cNvGrpSpPr/>
              <p:nvPr/>
            </p:nvGrpSpPr>
            <p:grpSpPr>
              <a:xfrm>
                <a:off x="4168239" y="1852000"/>
                <a:ext cx="1888175" cy="592339"/>
                <a:chOff x="4168239" y="1852000"/>
                <a:chExt cx="1888175" cy="592339"/>
              </a:xfrm>
            </p:grpSpPr>
            <p:grpSp>
              <p:nvGrpSpPr>
                <p:cNvPr id="26" name="Group 49"/>
                <p:cNvGrpSpPr/>
                <p:nvPr/>
              </p:nvGrpSpPr>
              <p:grpSpPr>
                <a:xfrm>
                  <a:off x="4191989" y="1852000"/>
                  <a:ext cx="1864425" cy="307777"/>
                  <a:chOff x="782166" y="1587455"/>
                  <a:chExt cx="1496006" cy="307777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782166" y="1587455"/>
                    <a:ext cx="149600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3. Diameter UAR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8" name="Group 52"/>
                <p:cNvGrpSpPr/>
                <p:nvPr/>
              </p:nvGrpSpPr>
              <p:grpSpPr>
                <a:xfrm>
                  <a:off x="4168239" y="2136562"/>
                  <a:ext cx="1876301" cy="307777"/>
                  <a:chOff x="772718" y="1623080"/>
                  <a:chExt cx="1492762" cy="307777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772718" y="1623080"/>
                    <a:ext cx="14927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4. Diameter UAA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54" name="Straight Arrow Connector 53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/>
                  </a:ln>
                  <a:effectLst/>
                </p:spPr>
              </p:cxnSp>
            </p:grpSp>
          </p:grpSp>
          <p:grpSp>
            <p:nvGrpSpPr>
              <p:cNvPr id="30" name="Group 55"/>
              <p:cNvGrpSpPr/>
              <p:nvPr/>
            </p:nvGrpSpPr>
            <p:grpSpPr>
              <a:xfrm>
                <a:off x="4120741" y="2372482"/>
                <a:ext cx="3669472" cy="307777"/>
                <a:chOff x="782165" y="1611205"/>
                <a:chExt cx="1471406" cy="307777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 bwMode="auto">
                <a:xfrm>
                  <a:off x="844121" y="1881715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782165" y="1611205"/>
                  <a:ext cx="14636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5. Register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32" name="Group 122"/>
              <p:cNvGrpSpPr/>
              <p:nvPr/>
            </p:nvGrpSpPr>
            <p:grpSpPr>
              <a:xfrm>
                <a:off x="5949537" y="2613673"/>
                <a:ext cx="1876302" cy="609163"/>
                <a:chOff x="5949537" y="2613673"/>
                <a:chExt cx="1876302" cy="609163"/>
              </a:xfrm>
            </p:grpSpPr>
            <p:grpSp>
              <p:nvGrpSpPr>
                <p:cNvPr id="34" name="Group 61"/>
                <p:cNvGrpSpPr/>
                <p:nvPr/>
              </p:nvGrpSpPr>
              <p:grpSpPr>
                <a:xfrm>
                  <a:off x="5949537" y="2613673"/>
                  <a:ext cx="1876302" cy="307777"/>
                  <a:chOff x="782166" y="1587455"/>
                  <a:chExt cx="1515906" cy="307777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82166" y="1587455"/>
                    <a:ext cx="151590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6. Diameter MAR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64" name="Straight Arrow Connector 63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/>
                  </a:ln>
                  <a:effectLst/>
                </p:spPr>
              </p:cxnSp>
            </p:grpSp>
            <p:grpSp>
              <p:nvGrpSpPr>
                <p:cNvPr id="38" name="Group 64"/>
                <p:cNvGrpSpPr/>
                <p:nvPr/>
              </p:nvGrpSpPr>
              <p:grpSpPr>
                <a:xfrm>
                  <a:off x="5985138" y="2915059"/>
                  <a:ext cx="1840701" cy="307777"/>
                  <a:chOff x="818553" y="1611205"/>
                  <a:chExt cx="1476274" cy="307777"/>
                </a:xfrm>
              </p:grpSpPr>
              <p:cxnSp>
                <p:nvCxnSpPr>
                  <p:cNvPr id="66" name="Straight Arrow Connector 65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818553" y="1611205"/>
                    <a:ext cx="14762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7. Diameter MAA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39" name="Group 117"/>
              <p:cNvGrpSpPr/>
              <p:nvPr/>
            </p:nvGrpSpPr>
            <p:grpSpPr>
              <a:xfrm>
                <a:off x="688770" y="3193586"/>
                <a:ext cx="7080280" cy="576952"/>
                <a:chOff x="688770" y="3193586"/>
                <a:chExt cx="7080280" cy="576952"/>
              </a:xfrm>
            </p:grpSpPr>
            <p:grpSp>
              <p:nvGrpSpPr>
                <p:cNvPr id="40" name="Group 74"/>
                <p:cNvGrpSpPr/>
                <p:nvPr/>
              </p:nvGrpSpPr>
              <p:grpSpPr>
                <a:xfrm>
                  <a:off x="4251366" y="3193586"/>
                  <a:ext cx="3517684" cy="307777"/>
                  <a:chOff x="844121" y="1623081"/>
                  <a:chExt cx="1409450" cy="307777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153992" y="1623081"/>
                    <a:ext cx="8032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8. 401 Unauthorized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77" name="Straight Arrow Connector 76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/>
                  </a:ln>
                  <a:effectLst/>
                </p:spPr>
              </p:cxnSp>
            </p:grpSp>
            <p:grpSp>
              <p:nvGrpSpPr>
                <p:cNvPr id="41" name="Group 77"/>
                <p:cNvGrpSpPr/>
                <p:nvPr/>
              </p:nvGrpSpPr>
              <p:grpSpPr>
                <a:xfrm>
                  <a:off x="2286806" y="3345986"/>
                  <a:ext cx="2202081" cy="307777"/>
                  <a:chOff x="750604" y="1623081"/>
                  <a:chExt cx="1662309" cy="307777"/>
                </a:xfrm>
              </p:grpSpPr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750604" y="1623081"/>
                    <a:ext cx="166230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9. 401 Unauthorized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80" name="Straight Arrow Connector 79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/>
                  </a:ln>
                  <a:effectLst/>
                </p:spPr>
              </p:cxnSp>
            </p:grpSp>
            <p:grpSp>
              <p:nvGrpSpPr>
                <p:cNvPr id="42" name="Group 80"/>
                <p:cNvGrpSpPr/>
                <p:nvPr/>
              </p:nvGrpSpPr>
              <p:grpSpPr>
                <a:xfrm>
                  <a:off x="688770" y="3462761"/>
                  <a:ext cx="1757212" cy="307777"/>
                  <a:chOff x="760750" y="1599331"/>
                  <a:chExt cx="1501361" cy="307777"/>
                </a:xfrm>
              </p:grpSpPr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760750" y="1599331"/>
                    <a:ext cx="150136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10. 401 Unauthorized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83" name="Straight Arrow Connector 82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/>
                  </a:ln>
                  <a:effectLst/>
                </p:spPr>
              </p:cxnSp>
            </p:grpSp>
          </p:grpSp>
          <p:grpSp>
            <p:nvGrpSpPr>
              <p:cNvPr id="43" name="Group 125"/>
              <p:cNvGrpSpPr/>
              <p:nvPr/>
            </p:nvGrpSpPr>
            <p:grpSpPr>
              <a:xfrm>
                <a:off x="783793" y="3726224"/>
                <a:ext cx="6992570" cy="1113310"/>
                <a:chOff x="783793" y="3726224"/>
                <a:chExt cx="6992570" cy="1113310"/>
              </a:xfrm>
            </p:grpSpPr>
            <p:grpSp>
              <p:nvGrpSpPr>
                <p:cNvPr id="44" name="Group 84"/>
                <p:cNvGrpSpPr/>
                <p:nvPr/>
              </p:nvGrpSpPr>
              <p:grpSpPr>
                <a:xfrm>
                  <a:off x="783793" y="3726224"/>
                  <a:ext cx="1638773" cy="307777"/>
                  <a:chOff x="844121" y="1610687"/>
                  <a:chExt cx="1409450" cy="307777"/>
                </a:xfrm>
              </p:grpSpPr>
              <p:cxnSp>
                <p:nvCxnSpPr>
                  <p:cNvPr id="86" name="Straight Arrow Connector 85"/>
                  <p:cNvCxnSpPr/>
                  <p:nvPr/>
                </p:nvCxnSpPr>
                <p:spPr bwMode="auto">
                  <a:xfrm>
                    <a:off x="844121" y="1889459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1029981" y="1610687"/>
                    <a:ext cx="89460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11. Register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5" name="Group 87"/>
                <p:cNvGrpSpPr/>
                <p:nvPr/>
              </p:nvGrpSpPr>
              <p:grpSpPr>
                <a:xfrm>
                  <a:off x="2420609" y="3843000"/>
                  <a:ext cx="1842633" cy="307777"/>
                  <a:chOff x="844121" y="1610687"/>
                  <a:chExt cx="1409450" cy="307777"/>
                </a:xfrm>
              </p:grpSpPr>
              <p:cxnSp>
                <p:nvCxnSpPr>
                  <p:cNvPr id="89" name="Straight Arrow Connector 88"/>
                  <p:cNvCxnSpPr/>
                  <p:nvPr/>
                </p:nvCxnSpPr>
                <p:spPr bwMode="auto">
                  <a:xfrm>
                    <a:off x="844121" y="1889459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175314" y="1610687"/>
                    <a:ext cx="805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12. Register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6" name="Group 90"/>
                <p:cNvGrpSpPr/>
                <p:nvPr/>
              </p:nvGrpSpPr>
              <p:grpSpPr>
                <a:xfrm>
                  <a:off x="4267229" y="3975705"/>
                  <a:ext cx="1756556" cy="307777"/>
                  <a:chOff x="844121" y="1599330"/>
                  <a:chExt cx="1409450" cy="307777"/>
                </a:xfrm>
              </p:grpSpPr>
              <p:cxnSp>
                <p:nvCxnSpPr>
                  <p:cNvPr id="92" name="Straight Arrow Connector 91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953675" y="1599330"/>
                    <a:ext cx="122475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13. Diameter UAR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47" name="Group 93"/>
                <p:cNvGrpSpPr/>
                <p:nvPr/>
              </p:nvGrpSpPr>
              <p:grpSpPr>
                <a:xfrm>
                  <a:off x="4266904" y="4260212"/>
                  <a:ext cx="1749160" cy="307777"/>
                  <a:chOff x="844121" y="1623080"/>
                  <a:chExt cx="1409450" cy="307777"/>
                </a:xfrm>
              </p:grpSpPr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944833" y="1623080"/>
                    <a:ext cx="122993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14. Diameter UAA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96" name="Straight Arrow Connector 95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none"/>
                  </a:ln>
                  <a:effectLst/>
                </p:spPr>
              </p:cxnSp>
            </p:grpSp>
            <p:grpSp>
              <p:nvGrpSpPr>
                <p:cNvPr id="50" name="Group 96"/>
                <p:cNvGrpSpPr/>
                <p:nvPr/>
              </p:nvGrpSpPr>
              <p:grpSpPr>
                <a:xfrm>
                  <a:off x="4106891" y="4531757"/>
                  <a:ext cx="3669472" cy="307777"/>
                  <a:chOff x="782165" y="1587455"/>
                  <a:chExt cx="1471406" cy="307777"/>
                </a:xfrm>
              </p:grpSpPr>
              <p:cxnSp>
                <p:nvCxnSpPr>
                  <p:cNvPr id="98" name="Straight Arrow Connector 97"/>
                  <p:cNvCxnSpPr/>
                  <p:nvPr/>
                </p:nvCxnSpPr>
                <p:spPr bwMode="auto">
                  <a:xfrm>
                    <a:off x="844121" y="1881715"/>
                    <a:ext cx="140945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782165" y="1587455"/>
                    <a:ext cx="146364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i="1" dirty="0" smtClean="0">
                        <a:latin typeface="Times New Roman"/>
                        <a:cs typeface="Times New Roman"/>
                      </a:rPr>
                      <a:t>15. Register</a:t>
                    </a:r>
                    <a:endParaRPr lang="en-US" sz="1400" i="1" dirty="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53" name="Group 99"/>
              <p:cNvGrpSpPr/>
              <p:nvPr/>
            </p:nvGrpSpPr>
            <p:grpSpPr>
              <a:xfrm>
                <a:off x="6024241" y="4832380"/>
                <a:ext cx="1744536" cy="307777"/>
                <a:chOff x="844121" y="1599330"/>
                <a:chExt cx="1409450" cy="307777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945265" y="1599330"/>
                  <a:ext cx="120081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16. Diameter SAR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02" name="Straight Arrow Connector 101"/>
                <p:cNvCxnSpPr/>
                <p:nvPr/>
              </p:nvCxnSpPr>
              <p:spPr bwMode="auto">
                <a:xfrm>
                  <a:off x="844121" y="1881715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</p:grpSp>
          <p:grpSp>
            <p:nvGrpSpPr>
              <p:cNvPr id="56" name="Group 102"/>
              <p:cNvGrpSpPr/>
              <p:nvPr/>
            </p:nvGrpSpPr>
            <p:grpSpPr>
              <a:xfrm>
                <a:off x="5971283" y="5121893"/>
                <a:ext cx="1840701" cy="307777"/>
                <a:chOff x="818553" y="1587455"/>
                <a:chExt cx="1476274" cy="30777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844121" y="1881715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818553" y="1587455"/>
                  <a:ext cx="14762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17. Diameter SAA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59" name="Group 105"/>
              <p:cNvGrpSpPr/>
              <p:nvPr/>
            </p:nvGrpSpPr>
            <p:grpSpPr>
              <a:xfrm>
                <a:off x="4263241" y="5459795"/>
                <a:ext cx="3503829" cy="307777"/>
                <a:chOff x="844121" y="1611206"/>
                <a:chExt cx="1409450" cy="307777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1282966" y="1611206"/>
                  <a:ext cx="4095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18. 200 OK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08" name="Straight Arrow Connector 107"/>
                <p:cNvCxnSpPr/>
                <p:nvPr/>
              </p:nvCxnSpPr>
              <p:spPr bwMode="auto">
                <a:xfrm>
                  <a:off x="844121" y="1881715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</p:grpSp>
          <p:grpSp>
            <p:nvGrpSpPr>
              <p:cNvPr id="60" name="Group 108"/>
              <p:cNvGrpSpPr/>
              <p:nvPr/>
            </p:nvGrpSpPr>
            <p:grpSpPr>
              <a:xfrm>
                <a:off x="2434441" y="5635943"/>
                <a:ext cx="1828799" cy="307777"/>
                <a:chOff x="844121" y="1611206"/>
                <a:chExt cx="1409450" cy="307777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1209750" y="1611206"/>
                  <a:ext cx="7847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19. 200 OK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11" name="Straight Arrow Connector 110"/>
                <p:cNvCxnSpPr/>
                <p:nvPr/>
              </p:nvCxnSpPr>
              <p:spPr bwMode="auto">
                <a:xfrm>
                  <a:off x="844121" y="1881715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</p:grpSp>
          <p:grpSp>
            <p:nvGrpSpPr>
              <p:cNvPr id="61" name="Group 111"/>
              <p:cNvGrpSpPr/>
              <p:nvPr/>
            </p:nvGrpSpPr>
            <p:grpSpPr>
              <a:xfrm>
                <a:off x="758041" y="5823967"/>
                <a:ext cx="1664525" cy="307777"/>
                <a:chOff x="844121" y="1611206"/>
                <a:chExt cx="1409450" cy="307777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1209750" y="1611206"/>
                  <a:ext cx="7847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latin typeface="Times New Roman"/>
                      <a:cs typeface="Times New Roman"/>
                    </a:rPr>
                    <a:t>19. 200 OK</a:t>
                  </a:r>
                  <a:endParaRPr lang="en-US" sz="1400" i="1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14" name="Straight Arrow Connector 113"/>
                <p:cNvCxnSpPr/>
                <p:nvPr/>
              </p:nvCxnSpPr>
              <p:spPr bwMode="auto">
                <a:xfrm>
                  <a:off x="844121" y="1881715"/>
                  <a:ext cx="14094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</p:grpSp>
        </p:grpSp>
        <p:sp>
          <p:nvSpPr>
            <p:cNvPr id="121" name="Oval 120"/>
            <p:cNvSpPr/>
            <p:nvPr/>
          </p:nvSpPr>
          <p:spPr bwMode="auto">
            <a:xfrm>
              <a:off x="463100" y="1269964"/>
              <a:ext cx="627283" cy="46287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71119" y="1354964"/>
              <a:ext cx="434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UE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228600"/>
            <a:ext cx="8950325" cy="990600"/>
          </a:xfrm>
        </p:spPr>
        <p:txBody>
          <a:bodyPr/>
          <a:lstStyle/>
          <a:p>
            <a:r>
              <a:rPr lang="en-US" sz="4000" dirty="0" smtClean="0"/>
              <a:t>IMS Registration – </a:t>
            </a:r>
            <a:r>
              <a:rPr lang="en-US" sz="4000" i="1" dirty="0" err="1" smtClean="0"/>
              <a:t>reg</a:t>
            </a:r>
            <a:r>
              <a:rPr lang="en-US" sz="4000" i="1" dirty="0" smtClean="0"/>
              <a:t> event</a:t>
            </a:r>
            <a:r>
              <a:rPr lang="en-US" sz="4000" dirty="0" smtClean="0"/>
              <a:t> subscription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463100" y="1269964"/>
            <a:ext cx="627283" cy="462872"/>
            <a:chOff x="913818" y="1269964"/>
            <a:chExt cx="627283" cy="433646"/>
          </a:xfrm>
        </p:grpSpPr>
        <p:sp>
          <p:nvSpPr>
            <p:cNvPr id="4" name="Oval 3"/>
            <p:cNvSpPr/>
            <p:nvPr/>
          </p:nvSpPr>
          <p:spPr bwMode="auto">
            <a:xfrm>
              <a:off x="913818" y="1269964"/>
              <a:ext cx="627283" cy="43364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14493" y="1316426"/>
              <a:ext cx="434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/>
                  <a:cs typeface="Times New Roman"/>
                </a:rPr>
                <a:t>UE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24" name="Straight Connector 23"/>
          <p:cNvCxnSpPr>
            <a:stCxn id="4" idx="4"/>
          </p:cNvCxnSpPr>
          <p:nvPr/>
        </p:nvCxnSpPr>
        <p:spPr bwMode="auto">
          <a:xfrm rot="5400000">
            <a:off x="-1535425" y="4041132"/>
            <a:ext cx="4620463" cy="3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37"/>
          <p:cNvGrpSpPr/>
          <p:nvPr/>
        </p:nvGrpSpPr>
        <p:grpSpPr>
          <a:xfrm>
            <a:off x="1933061" y="1259747"/>
            <a:ext cx="986003" cy="5129178"/>
            <a:chOff x="1848385" y="1259747"/>
            <a:chExt cx="986003" cy="4795814"/>
          </a:xfrm>
        </p:grpSpPr>
        <p:grpSp>
          <p:nvGrpSpPr>
            <p:cNvPr id="7" name="Group 9"/>
            <p:cNvGrpSpPr/>
            <p:nvPr/>
          </p:nvGrpSpPr>
          <p:grpSpPr>
            <a:xfrm>
              <a:off x="1848385" y="1259747"/>
              <a:ext cx="986003" cy="433646"/>
              <a:chOff x="1848385" y="1259747"/>
              <a:chExt cx="986003" cy="433646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1848385" y="1259747"/>
                <a:ext cx="986003" cy="43364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9060" y="1306209"/>
                <a:ext cx="8162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/>
                    <a:cs typeface="Times New Roman"/>
                  </a:rPr>
                  <a:t>P-CSCF</a:t>
                </a:r>
                <a:endParaRPr lang="en-US" sz="1400" b="1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27" name="Straight Connector 26"/>
            <p:cNvCxnSpPr>
              <a:stCxn id="8" idx="4"/>
            </p:cNvCxnSpPr>
            <p:nvPr/>
          </p:nvCxnSpPr>
          <p:spPr bwMode="auto">
            <a:xfrm rot="16200000" flipH="1">
              <a:off x="162860" y="3871919"/>
              <a:ext cx="4362168" cy="51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38"/>
          <p:cNvGrpSpPr/>
          <p:nvPr/>
        </p:nvGrpSpPr>
        <p:grpSpPr>
          <a:xfrm>
            <a:off x="3783531" y="1272761"/>
            <a:ext cx="986003" cy="5092413"/>
            <a:chOff x="3077233" y="1272761"/>
            <a:chExt cx="986003" cy="4844749"/>
          </a:xfrm>
        </p:grpSpPr>
        <p:grpSp>
          <p:nvGrpSpPr>
            <p:cNvPr id="11" name="Group 10"/>
            <p:cNvGrpSpPr/>
            <p:nvPr/>
          </p:nvGrpSpPr>
          <p:grpSpPr>
            <a:xfrm>
              <a:off x="3077233" y="1272761"/>
              <a:ext cx="986003" cy="433646"/>
              <a:chOff x="1848385" y="1259747"/>
              <a:chExt cx="986003" cy="433646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1848385" y="1259747"/>
                <a:ext cx="986003" cy="43364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49060" y="1306209"/>
                <a:ext cx="7764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/>
                    <a:cs typeface="Times New Roman"/>
                  </a:rPr>
                  <a:t>I-CSCF</a:t>
                </a:r>
                <a:endParaRPr lang="en-US" sz="1400" b="1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29" name="Straight Connector 28"/>
            <p:cNvCxnSpPr>
              <a:stCxn id="12" idx="4"/>
            </p:cNvCxnSpPr>
            <p:nvPr/>
          </p:nvCxnSpPr>
          <p:spPr bwMode="auto">
            <a:xfrm rot="5400000">
              <a:off x="1360740" y="3908014"/>
              <a:ext cx="4411103" cy="7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9"/>
          <p:cNvGrpSpPr/>
          <p:nvPr/>
        </p:nvGrpSpPr>
        <p:grpSpPr>
          <a:xfrm>
            <a:off x="5716926" y="1259745"/>
            <a:ext cx="627283" cy="5141055"/>
            <a:chOff x="4357515" y="1259746"/>
            <a:chExt cx="627283" cy="4873253"/>
          </a:xfrm>
        </p:grpSpPr>
        <p:grpSp>
          <p:nvGrpSpPr>
            <p:cNvPr id="17" name="Group 16"/>
            <p:cNvGrpSpPr/>
            <p:nvPr/>
          </p:nvGrpSpPr>
          <p:grpSpPr>
            <a:xfrm>
              <a:off x="4357515" y="1259746"/>
              <a:ext cx="627283" cy="433646"/>
              <a:chOff x="4403981" y="1267490"/>
              <a:chExt cx="627283" cy="433646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4403981" y="1267490"/>
                <a:ext cx="627283" cy="43364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65936" y="1313952"/>
                <a:ext cx="5240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/>
                    <a:cs typeface="Times New Roman"/>
                  </a:rPr>
                  <a:t>HSS</a:t>
                </a:r>
                <a:endParaRPr lang="en-US" sz="1400" b="1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31" name="Straight Connector 30"/>
            <p:cNvCxnSpPr>
              <a:stCxn id="15" idx="4"/>
            </p:cNvCxnSpPr>
            <p:nvPr/>
          </p:nvCxnSpPr>
          <p:spPr bwMode="auto">
            <a:xfrm rot="5400000">
              <a:off x="2439045" y="3900886"/>
              <a:ext cx="4439606" cy="246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40"/>
          <p:cNvGrpSpPr/>
          <p:nvPr/>
        </p:nvGrpSpPr>
        <p:grpSpPr>
          <a:xfrm>
            <a:off x="7274754" y="1270288"/>
            <a:ext cx="986003" cy="5047385"/>
            <a:chOff x="5258622" y="1270288"/>
            <a:chExt cx="986003" cy="4854967"/>
          </a:xfrm>
        </p:grpSpPr>
        <p:grpSp>
          <p:nvGrpSpPr>
            <p:cNvPr id="19" name="Group 19"/>
            <p:cNvGrpSpPr/>
            <p:nvPr/>
          </p:nvGrpSpPr>
          <p:grpSpPr>
            <a:xfrm>
              <a:off x="5258622" y="1270288"/>
              <a:ext cx="986003" cy="433646"/>
              <a:chOff x="1848385" y="1259747"/>
              <a:chExt cx="986003" cy="43364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848385" y="1259747"/>
                <a:ext cx="986003" cy="43364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49060" y="1306209"/>
                <a:ext cx="806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 New Roman"/>
                    <a:cs typeface="Times New Roman"/>
                  </a:rPr>
                  <a:t>S-CSCF</a:t>
                </a:r>
                <a:endParaRPr lang="en-US" sz="1400" b="1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33" name="Straight Connector 32"/>
            <p:cNvCxnSpPr>
              <a:stCxn id="21" idx="4"/>
            </p:cNvCxnSpPr>
            <p:nvPr/>
          </p:nvCxnSpPr>
          <p:spPr bwMode="auto">
            <a:xfrm rot="5400000">
              <a:off x="3538262" y="3911892"/>
              <a:ext cx="4421320" cy="54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783793" y="1869763"/>
            <a:ext cx="7261899" cy="2186047"/>
            <a:chOff x="783793" y="1869763"/>
            <a:chExt cx="7261899" cy="2186047"/>
          </a:xfrm>
        </p:grpSpPr>
        <p:grpSp>
          <p:nvGrpSpPr>
            <p:cNvPr id="40" name="Group 84"/>
            <p:cNvGrpSpPr/>
            <p:nvPr/>
          </p:nvGrpSpPr>
          <p:grpSpPr>
            <a:xfrm>
              <a:off x="783793" y="3453099"/>
              <a:ext cx="1638773" cy="307777"/>
              <a:chOff x="844121" y="1610687"/>
              <a:chExt cx="1409450" cy="307777"/>
            </a:xfrm>
          </p:grpSpPr>
          <p:cxnSp>
            <p:nvCxnSpPr>
              <p:cNvPr id="86" name="Straight Arrow Connector 85"/>
              <p:cNvCxnSpPr/>
              <p:nvPr/>
            </p:nvCxnSpPr>
            <p:spPr bwMode="auto">
              <a:xfrm>
                <a:off x="844121" y="1889459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7" name="TextBox 86"/>
              <p:cNvSpPr txBox="1"/>
              <p:nvPr/>
            </p:nvSpPr>
            <p:spPr>
              <a:xfrm>
                <a:off x="1029981" y="1610687"/>
                <a:ext cx="1001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25. Subscribe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7" name="Group 105"/>
            <p:cNvGrpSpPr/>
            <p:nvPr/>
          </p:nvGrpSpPr>
          <p:grpSpPr>
            <a:xfrm>
              <a:off x="2410691" y="2277205"/>
              <a:ext cx="5355772" cy="307777"/>
              <a:chOff x="844121" y="1611206"/>
              <a:chExt cx="1409450" cy="307777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1442345" y="1611206"/>
                <a:ext cx="267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22.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91" name="Group 55"/>
            <p:cNvGrpSpPr/>
            <p:nvPr/>
          </p:nvGrpSpPr>
          <p:grpSpPr>
            <a:xfrm>
              <a:off x="2420570" y="3748033"/>
              <a:ext cx="5625122" cy="307777"/>
              <a:chOff x="844121" y="1611205"/>
              <a:chExt cx="1479783" cy="307777"/>
            </a:xfrm>
          </p:grpSpPr>
          <p:cxnSp>
            <p:nvCxnSpPr>
              <p:cNvPr id="94" name="Straight Arrow Connector 9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7" name="TextBox 96"/>
              <p:cNvSpPr txBox="1"/>
              <p:nvPr/>
            </p:nvSpPr>
            <p:spPr>
              <a:xfrm>
                <a:off x="86026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26. Subscribe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9" name="Group 105"/>
            <p:cNvGrpSpPr/>
            <p:nvPr/>
          </p:nvGrpSpPr>
          <p:grpSpPr>
            <a:xfrm>
              <a:off x="2420591" y="2702730"/>
              <a:ext cx="5355772" cy="307777"/>
              <a:chOff x="844121" y="1587456"/>
              <a:chExt cx="1409450" cy="307777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445470" y="1587456"/>
                <a:ext cx="235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23. Notify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116" name="Group 55"/>
            <p:cNvGrpSpPr/>
            <p:nvPr/>
          </p:nvGrpSpPr>
          <p:grpSpPr>
            <a:xfrm>
              <a:off x="2361209" y="3164138"/>
              <a:ext cx="5563758" cy="307777"/>
              <a:chOff x="829024" y="1611205"/>
              <a:chExt cx="1463640" cy="307777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>
                <a:off x="82902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24.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19" name="Group 55"/>
            <p:cNvGrpSpPr/>
            <p:nvPr/>
          </p:nvGrpSpPr>
          <p:grpSpPr>
            <a:xfrm>
              <a:off x="2418595" y="1869763"/>
              <a:ext cx="5625122" cy="307777"/>
              <a:chOff x="844121" y="1611205"/>
              <a:chExt cx="1479783" cy="307777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86026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21. Subscribe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758042" y="4246516"/>
            <a:ext cx="7018316" cy="602682"/>
            <a:chOff x="758042" y="4246516"/>
            <a:chExt cx="7018316" cy="602682"/>
          </a:xfrm>
        </p:grpSpPr>
        <p:grpSp>
          <p:nvGrpSpPr>
            <p:cNvPr id="53" name="Group 111"/>
            <p:cNvGrpSpPr/>
            <p:nvPr/>
          </p:nvGrpSpPr>
          <p:grpSpPr>
            <a:xfrm>
              <a:off x="758042" y="4541421"/>
              <a:ext cx="1664525" cy="307777"/>
              <a:chOff x="844121" y="1611206"/>
              <a:chExt cx="1409450" cy="30777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1179585" y="1611206"/>
                <a:ext cx="862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28.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122" name="Group 105"/>
            <p:cNvGrpSpPr/>
            <p:nvPr/>
          </p:nvGrpSpPr>
          <p:grpSpPr>
            <a:xfrm>
              <a:off x="2420586" y="4246516"/>
              <a:ext cx="5355772" cy="307777"/>
              <a:chOff x="844121" y="1599331"/>
              <a:chExt cx="1409450" cy="307777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1442345" y="1599331"/>
                <a:ext cx="2679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27.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69" name="Group 68"/>
          <p:cNvGrpSpPr/>
          <p:nvPr/>
        </p:nvGrpSpPr>
        <p:grpSpPr>
          <a:xfrm>
            <a:off x="767943" y="4802630"/>
            <a:ext cx="7006445" cy="567093"/>
            <a:chOff x="767943" y="4802630"/>
            <a:chExt cx="7006445" cy="567093"/>
          </a:xfrm>
        </p:grpSpPr>
        <p:grpSp>
          <p:nvGrpSpPr>
            <p:cNvPr id="126" name="Group 105"/>
            <p:cNvGrpSpPr/>
            <p:nvPr/>
          </p:nvGrpSpPr>
          <p:grpSpPr>
            <a:xfrm>
              <a:off x="2418616" y="4802630"/>
              <a:ext cx="5355772" cy="307777"/>
              <a:chOff x="844121" y="1587456"/>
              <a:chExt cx="1409450" cy="307777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1445470" y="1587456"/>
                <a:ext cx="235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29. Notify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129" name="Group 111"/>
            <p:cNvGrpSpPr/>
            <p:nvPr/>
          </p:nvGrpSpPr>
          <p:grpSpPr>
            <a:xfrm>
              <a:off x="767943" y="5061946"/>
              <a:ext cx="1654623" cy="307777"/>
              <a:chOff x="844121" y="1611206"/>
              <a:chExt cx="1409450" cy="307777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179585" y="1611206"/>
                <a:ext cx="7608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30. Notify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</p:grpSp>
      <p:grpSp>
        <p:nvGrpSpPr>
          <p:cNvPr id="71" name="Group 70"/>
          <p:cNvGrpSpPr/>
          <p:nvPr/>
        </p:nvGrpSpPr>
        <p:grpSpPr>
          <a:xfrm>
            <a:off x="771896" y="5493624"/>
            <a:ext cx="7162971" cy="565066"/>
            <a:chOff x="771896" y="5493624"/>
            <a:chExt cx="7162971" cy="565066"/>
          </a:xfrm>
        </p:grpSpPr>
        <p:grpSp>
          <p:nvGrpSpPr>
            <p:cNvPr id="132" name="Group 84"/>
            <p:cNvGrpSpPr/>
            <p:nvPr/>
          </p:nvGrpSpPr>
          <p:grpSpPr>
            <a:xfrm>
              <a:off x="771896" y="5493624"/>
              <a:ext cx="1648695" cy="307777"/>
              <a:chOff x="844121" y="1610687"/>
              <a:chExt cx="1409450" cy="307777"/>
            </a:xfrm>
          </p:grpSpPr>
          <p:cxnSp>
            <p:nvCxnSpPr>
              <p:cNvPr id="133" name="Straight Arrow Connector 132"/>
              <p:cNvCxnSpPr/>
              <p:nvPr/>
            </p:nvCxnSpPr>
            <p:spPr bwMode="auto">
              <a:xfrm>
                <a:off x="844121" y="1889459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4" name="TextBox 133"/>
              <p:cNvSpPr txBox="1"/>
              <p:nvPr/>
            </p:nvSpPr>
            <p:spPr>
              <a:xfrm>
                <a:off x="1101474" y="1610687"/>
                <a:ext cx="8757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31.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35" name="Group 55"/>
            <p:cNvGrpSpPr/>
            <p:nvPr/>
          </p:nvGrpSpPr>
          <p:grpSpPr>
            <a:xfrm>
              <a:off x="2371109" y="5750913"/>
              <a:ext cx="5563758" cy="307777"/>
              <a:chOff x="829024" y="1611205"/>
              <a:chExt cx="1463640" cy="307777"/>
            </a:xfrm>
          </p:grpSpPr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844121" y="1881715"/>
                <a:ext cx="140945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7" name="TextBox 136"/>
              <p:cNvSpPr txBox="1"/>
              <p:nvPr/>
            </p:nvSpPr>
            <p:spPr>
              <a:xfrm>
                <a:off x="829024" y="1611205"/>
                <a:ext cx="1463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latin typeface="Times New Roman"/>
                    <a:cs typeface="Times New Roman"/>
                  </a:rPr>
                  <a:t>32. 200 OK</a:t>
                </a:r>
                <a:endParaRPr lang="en-US" sz="1400" i="1" dirty="0">
                  <a:latin typeface="Times New Roman"/>
                  <a:cs typeface="Times New Roman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Delay Analysis Model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Transmission delay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Processing delay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latin typeface="Times" pitchFamily="48" charset="0"/>
              </a:rPr>
              <a:t>Queueing</a:t>
            </a:r>
            <a:r>
              <a:rPr lang="en-US" sz="1800" dirty="0" smtClean="0">
                <a:latin typeface="Times" pitchFamily="48" charset="0"/>
              </a:rPr>
              <a:t> delay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800" dirty="0" smtClean="0">
                <a:latin typeface="Times" pitchFamily="48" charset="0"/>
              </a:rPr>
              <a:t>	where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total average IMS signaling delay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average transmission delay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average processing delay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average </a:t>
            </a:r>
            <a:r>
              <a:rPr lang="en-US" sz="1600" dirty="0" err="1" smtClean="0">
                <a:latin typeface="Times" pitchFamily="48" charset="0"/>
              </a:rPr>
              <a:t>queueing</a:t>
            </a:r>
            <a:r>
              <a:rPr lang="en-US" sz="1600" dirty="0" smtClean="0">
                <a:latin typeface="Times" pitchFamily="48" charset="0"/>
              </a:rPr>
              <a:t> delay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4672" y="3832735"/>
          <a:ext cx="275055" cy="338529"/>
        </p:xfrm>
        <a:graphic>
          <a:graphicData uri="http://schemas.openxmlformats.org/presentationml/2006/ole">
            <p:oleObj spid="_x0000_s399362" name="Equation" r:id="rId4" imgW="164880" imgH="203040" progId="Equation.3">
              <p:embed/>
            </p:oleObj>
          </a:graphicData>
        </a:graphic>
      </p:graphicFrame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1144169" y="4145559"/>
          <a:ext cx="317500" cy="379413"/>
        </p:xfrm>
        <a:graphic>
          <a:graphicData uri="http://schemas.openxmlformats.org/presentationml/2006/ole">
            <p:oleObj spid="_x0000_s399363" name="Equation" r:id="rId5" imgW="190440" imgH="228600" progId="Equation.3">
              <p:embed/>
            </p:oleObj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1079751" y="4746053"/>
          <a:ext cx="339725" cy="400050"/>
        </p:xfrm>
        <a:graphic>
          <a:graphicData uri="http://schemas.openxmlformats.org/presentationml/2006/ole">
            <p:oleObj spid="_x0000_s399366" name="Equation" r:id="rId6" imgW="20304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19896" y="2609224"/>
          <a:ext cx="2024268" cy="494298"/>
        </p:xfrm>
        <a:graphic>
          <a:graphicData uri="http://schemas.openxmlformats.org/presentationml/2006/ole">
            <p:oleObj spid="_x0000_s399368" name="Equation" r:id="rId7" imgW="1091880" imgH="266400" progId="Equation.3">
              <p:embed/>
            </p:oleObj>
          </a:graphicData>
        </a:graphic>
      </p:graphicFrame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1118270" y="4456627"/>
          <a:ext cx="360363" cy="400050"/>
        </p:xfrm>
        <a:graphic>
          <a:graphicData uri="http://schemas.openxmlformats.org/presentationml/2006/ole">
            <p:oleObj spid="_x0000_s399369" name="Equation" r:id="rId8" imgW="21564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05741" y="914405"/>
            <a:ext cx="4714501" cy="5676401"/>
            <a:chOff x="4132616" y="938155"/>
            <a:chExt cx="4714501" cy="5676401"/>
          </a:xfrm>
        </p:grpSpPr>
        <p:grpSp>
          <p:nvGrpSpPr>
            <p:cNvPr id="14" name="Group 24"/>
            <p:cNvGrpSpPr/>
            <p:nvPr/>
          </p:nvGrpSpPr>
          <p:grpSpPr>
            <a:xfrm>
              <a:off x="4132616" y="938155"/>
              <a:ext cx="4714501" cy="5676401"/>
              <a:chOff x="4132616" y="938155"/>
              <a:chExt cx="4714501" cy="5676401"/>
            </a:xfrm>
          </p:grpSpPr>
          <p:grpSp>
            <p:nvGrpSpPr>
              <p:cNvPr id="21" name="Group 23"/>
              <p:cNvGrpSpPr/>
              <p:nvPr/>
            </p:nvGrpSpPr>
            <p:grpSpPr>
              <a:xfrm>
                <a:off x="4141831" y="938155"/>
                <a:ext cx="4705286" cy="5676401"/>
                <a:chOff x="4141831" y="938155"/>
                <a:chExt cx="4705286" cy="5676401"/>
              </a:xfrm>
            </p:grpSpPr>
            <p:pic>
              <p:nvPicPr>
                <p:cNvPr id="23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41831" y="3811980"/>
                  <a:ext cx="4693411" cy="280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" name="Picture 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42773" y="938155"/>
                  <a:ext cx="4704344" cy="29688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22" name="Rectangle 21"/>
              <p:cNvSpPr/>
              <p:nvPr/>
            </p:nvSpPr>
            <p:spPr bwMode="auto">
              <a:xfrm>
                <a:off x="4132616" y="3764486"/>
                <a:ext cx="4702625" cy="3325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 bwMode="auto">
            <a:xfrm rot="16200000" flipH="1">
              <a:off x="4138551" y="3948546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6200000" flipH="1">
              <a:off x="5122224" y="3946568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 flipH="1">
              <a:off x="6224647" y="3932713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6200000" flipH="1">
              <a:off x="7279572" y="3942609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8334498" y="3952505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02673" y="237508"/>
            <a:ext cx="7772400" cy="761010"/>
          </a:xfrm>
        </p:spPr>
        <p:txBody>
          <a:bodyPr/>
          <a:lstStyle/>
          <a:p>
            <a:r>
              <a:rPr lang="en-US" dirty="0" smtClean="0"/>
              <a:t>Transmission Delay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Is the delay incurred due to 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signaling message transmission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Transmission delay depends upon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Message size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Channel </a:t>
            </a:r>
            <a:r>
              <a:rPr lang="en-US" sz="1600" dirty="0" smtClean="0">
                <a:latin typeface="Times" pitchFamily="48" charset="0"/>
              </a:rPr>
              <a:t>bandwidth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3G use radio link protocol (RLP)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Automatic Repeat Request (ARQ)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MAC layer protocol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Improves frame error rate (FER) 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err="1" smtClean="0">
                <a:latin typeface="Times" pitchFamily="48" charset="0"/>
              </a:rPr>
              <a:t>WiMax</a:t>
            </a:r>
            <a:r>
              <a:rPr lang="en-US" sz="1800" dirty="0" smtClean="0">
                <a:latin typeface="Times" pitchFamily="48" charset="0"/>
              </a:rPr>
              <a:t> does not use RLP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Already have high available bandwidth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For 3G network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For </a:t>
            </a:r>
            <a:r>
              <a:rPr lang="en-US" sz="1800" dirty="0" err="1" smtClean="0">
                <a:latin typeface="Times" pitchFamily="48" charset="0"/>
              </a:rPr>
              <a:t>WiMax</a:t>
            </a:r>
            <a:r>
              <a:rPr lang="en-US" sz="1800" dirty="0" smtClean="0">
                <a:latin typeface="Times" pitchFamily="48" charset="0"/>
              </a:rPr>
              <a:t> network</a:t>
            </a:r>
            <a:endParaRPr lang="en-US" sz="1600" dirty="0">
              <a:latin typeface="Times" pitchFamily="4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1927" y="4956674"/>
          <a:ext cx="2693474" cy="409408"/>
        </p:xfrm>
        <a:graphic>
          <a:graphicData uri="http://schemas.openxmlformats.org/presentationml/2006/ole">
            <p:oleObj spid="_x0000_s397313" name="Equation" r:id="rId6" imgW="1587240" imgH="241200" progId="Equation.3">
              <p:embed/>
            </p:oleObj>
          </a:graphicData>
        </a:graphic>
      </p:graphicFrame>
      <p:graphicFrame>
        <p:nvGraphicFramePr>
          <p:cNvPr id="397314" name="Object 2"/>
          <p:cNvGraphicFramePr>
            <a:graphicFrameLocks noChangeAspect="1"/>
          </p:cNvGraphicFramePr>
          <p:nvPr/>
        </p:nvGraphicFramePr>
        <p:xfrm>
          <a:off x="1195388" y="5716588"/>
          <a:ext cx="2824162" cy="344487"/>
        </p:xfrm>
        <a:graphic>
          <a:graphicData uri="http://schemas.openxmlformats.org/presentationml/2006/ole">
            <p:oleObj spid="_x0000_s397314" name="Equation" r:id="rId7" imgW="1663700" imgH="203200" progId="Equation.3">
              <p:embed/>
            </p:oleObj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2458188" y="4868892"/>
            <a:ext cx="1555669" cy="534390"/>
          </a:xfrm>
          <a:prstGeom prst="ellipse">
            <a:avLst/>
          </a:prstGeom>
          <a:solidFill>
            <a:srgbClr val="FF0000">
              <a:alpha val="0"/>
            </a:srgbClr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79916" y="1221177"/>
            <a:ext cx="1056907" cy="5082639"/>
            <a:chOff x="4579915" y="1221179"/>
            <a:chExt cx="1056907" cy="5082639"/>
          </a:xfrm>
        </p:grpSpPr>
        <p:sp>
          <p:nvSpPr>
            <p:cNvPr id="26" name="Oval 25"/>
            <p:cNvSpPr/>
            <p:nvPr/>
          </p:nvSpPr>
          <p:spPr bwMode="auto">
            <a:xfrm>
              <a:off x="4605646" y="1221179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591790" y="2264229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613564" y="2416628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587834" y="3625932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585853" y="5060867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595750" y="5640778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581895" y="5923808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579915" y="6159335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41" name="Oval 40"/>
          <p:cNvSpPr/>
          <p:nvPr/>
        </p:nvSpPr>
        <p:spPr bwMode="auto">
          <a:xfrm>
            <a:off x="2717468" y="5650681"/>
            <a:ext cx="1462646" cy="441366"/>
          </a:xfrm>
          <a:prstGeom prst="ellipse">
            <a:avLst/>
          </a:prstGeom>
          <a:solidFill>
            <a:srgbClr val="FF0000">
              <a:alpha val="0"/>
            </a:srgbClr>
          </a:solidFill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577898" y="1219193"/>
            <a:ext cx="1056907" cy="5082639"/>
            <a:chOff x="4579915" y="1221179"/>
            <a:chExt cx="1056907" cy="5082639"/>
          </a:xfrm>
        </p:grpSpPr>
        <p:sp>
          <p:nvSpPr>
            <p:cNvPr id="44" name="Oval 43"/>
            <p:cNvSpPr/>
            <p:nvPr/>
          </p:nvSpPr>
          <p:spPr bwMode="auto">
            <a:xfrm>
              <a:off x="4605646" y="1221179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591790" y="2264229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613564" y="2416628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587834" y="3625932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585853" y="5060867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595750" y="5640778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581895" y="5923808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579915" y="6159335"/>
              <a:ext cx="1023258" cy="14448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25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8"/>
          <p:cNvGrpSpPr/>
          <p:nvPr/>
        </p:nvGrpSpPr>
        <p:grpSpPr>
          <a:xfrm>
            <a:off x="3811979" y="1045034"/>
            <a:ext cx="5082639" cy="5658596"/>
            <a:chOff x="3811979" y="1104409"/>
            <a:chExt cx="5082639" cy="5658596"/>
          </a:xfrm>
        </p:grpSpPr>
        <p:grpSp>
          <p:nvGrpSpPr>
            <p:cNvPr id="208" name="Group 207"/>
            <p:cNvGrpSpPr/>
            <p:nvPr/>
          </p:nvGrpSpPr>
          <p:grpSpPr>
            <a:xfrm>
              <a:off x="3811979" y="1104409"/>
              <a:ext cx="5082639" cy="5658596"/>
              <a:chOff x="3811979" y="1104409"/>
              <a:chExt cx="5082639" cy="5658596"/>
            </a:xfrm>
          </p:grpSpPr>
          <p:pic>
            <p:nvPicPr>
              <p:cNvPr id="395274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32037" y="4025748"/>
                <a:ext cx="4703203" cy="2737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5272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43096" y="1104409"/>
                <a:ext cx="4715895" cy="305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7" name="Rectangle 196"/>
              <p:cNvSpPr/>
              <p:nvPr/>
            </p:nvSpPr>
            <p:spPr bwMode="auto">
              <a:xfrm>
                <a:off x="3811979" y="4025736"/>
                <a:ext cx="5082639" cy="3325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cxnSp>
          <p:nvCxnSpPr>
            <p:cNvPr id="199" name="Straight Connector 198"/>
            <p:cNvCxnSpPr/>
            <p:nvPr/>
          </p:nvCxnSpPr>
          <p:spPr bwMode="auto">
            <a:xfrm rot="16200000" flipH="1">
              <a:off x="4114802" y="4174176"/>
              <a:ext cx="4156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 rot="16200000" flipH="1">
              <a:off x="5110350" y="4207823"/>
              <a:ext cx="4156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rot="16200000" flipH="1">
              <a:off x="6226630" y="4195948"/>
              <a:ext cx="4156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16200000" flipH="1">
              <a:off x="7271660" y="4207823"/>
              <a:ext cx="415633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5400000">
              <a:off x="8322625" y="4203865"/>
              <a:ext cx="405740" cy="217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2183081" y="1743693"/>
            <a:ext cx="6382992" cy="4888674"/>
            <a:chOff x="2183081" y="1743693"/>
            <a:chExt cx="6382992" cy="4888674"/>
          </a:xfrm>
        </p:grpSpPr>
        <p:sp>
          <p:nvSpPr>
            <p:cNvPr id="57" name="Oval 56"/>
            <p:cNvSpPr/>
            <p:nvPr/>
          </p:nvSpPr>
          <p:spPr bwMode="auto">
            <a:xfrm>
              <a:off x="2183081" y="3582391"/>
              <a:ext cx="987630" cy="395842"/>
            </a:xfrm>
            <a:prstGeom prst="ellipse">
              <a:avLst/>
            </a:prstGeom>
            <a:solidFill>
              <a:srgbClr val="008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458195" y="1743693"/>
              <a:ext cx="2101932" cy="237507"/>
            </a:xfrm>
            <a:prstGeom prst="ellipse">
              <a:avLst/>
            </a:prstGeom>
            <a:solidFill>
              <a:srgbClr val="DB22A6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456218" y="3036128"/>
              <a:ext cx="2101932" cy="237507"/>
            </a:xfrm>
            <a:prstGeom prst="ellipse">
              <a:avLst/>
            </a:prstGeom>
            <a:solidFill>
              <a:srgbClr val="DB22A6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495338" y="2092033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481484" y="3408214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308269" y="4316680"/>
              <a:ext cx="3234029" cy="253339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294416" y="4991596"/>
              <a:ext cx="3234029" cy="253339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292437" y="6379028"/>
              <a:ext cx="3234029" cy="253339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5308269" y="5314207"/>
              <a:ext cx="3234029" cy="253339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Processing Delay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Is the delay incurred due to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packet processing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encapsulation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48" charset="0"/>
              </a:rPr>
              <a:t>decapsulation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800" dirty="0" smtClean="0">
                <a:latin typeface="Times" pitchFamily="48" charset="0"/>
              </a:rPr>
              <a:t>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11250" y="3092210"/>
          <a:ext cx="3787775" cy="317500"/>
        </p:xfrm>
        <a:graphic>
          <a:graphicData uri="http://schemas.openxmlformats.org/presentationml/2006/ole">
            <p:oleObj spid="_x0000_s395265" name="Equation" r:id="rId6" imgW="0" imgH="0" progId="Equation.3">
              <p:embed/>
            </p:oleObj>
          </a:graphicData>
        </a:graphic>
      </p:graphicFrame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82726" y="3602950"/>
          <a:ext cx="1882775" cy="376238"/>
        </p:xfrm>
        <a:graphic>
          <a:graphicData uri="http://schemas.openxmlformats.org/presentationml/2006/ole">
            <p:oleObj spid="_x0000_s395266" name="Equation" r:id="rId7" imgW="1206360" imgH="2412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0353" y="3134420"/>
          <a:ext cx="3805238" cy="376238"/>
        </p:xfrm>
        <a:graphic>
          <a:graphicData uri="http://schemas.openxmlformats.org/presentationml/2006/ole">
            <p:oleObj spid="_x0000_s395267" name="Equation" r:id="rId8" imgW="2438280" imgH="241200" progId="Equation.3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46908" y="2386940"/>
            <a:ext cx="4096988" cy="3845626"/>
            <a:chOff x="1246908" y="2386940"/>
            <a:chExt cx="4096988" cy="3845626"/>
          </a:xfrm>
        </p:grpSpPr>
        <p:sp>
          <p:nvSpPr>
            <p:cNvPr id="19" name="Oval 18"/>
            <p:cNvSpPr/>
            <p:nvPr/>
          </p:nvSpPr>
          <p:spPr bwMode="auto">
            <a:xfrm>
              <a:off x="1246908" y="3087584"/>
              <a:ext cx="629393" cy="403761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322619" y="2386940"/>
              <a:ext cx="1021277" cy="23750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296889" y="5995060"/>
              <a:ext cx="1021277" cy="23750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294910" y="5719947"/>
              <a:ext cx="1021277" cy="23750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316681" y="3782291"/>
              <a:ext cx="1021277" cy="23750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06931" y="1324097"/>
            <a:ext cx="6529452" cy="5161807"/>
            <a:chOff x="2006931" y="1324097"/>
            <a:chExt cx="6529452" cy="5161807"/>
          </a:xfrm>
        </p:grpSpPr>
        <p:grpSp>
          <p:nvGrpSpPr>
            <p:cNvPr id="41" name="Group 40"/>
            <p:cNvGrpSpPr/>
            <p:nvPr/>
          </p:nvGrpSpPr>
          <p:grpSpPr>
            <a:xfrm>
              <a:off x="2006931" y="1324097"/>
              <a:ext cx="6529452" cy="5161807"/>
              <a:chOff x="2006931" y="1324097"/>
              <a:chExt cx="6529452" cy="5161807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006931" y="3085606"/>
                <a:ext cx="1033152" cy="441366"/>
              </a:xfrm>
              <a:prstGeom prst="ellipse">
                <a:avLst/>
              </a:prstGeom>
              <a:solidFill>
                <a:srgbClr val="008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5318185" y="2289960"/>
                <a:ext cx="1106366" cy="25136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339957" y="3653644"/>
                <a:ext cx="1106366" cy="25136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292454" y="4532416"/>
                <a:ext cx="3234029" cy="25333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302350" y="4756068"/>
                <a:ext cx="3234029" cy="25333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290479" y="5575441"/>
                <a:ext cx="3234029" cy="25333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302354" y="5884191"/>
                <a:ext cx="3234029" cy="25333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4328581" y="1324097"/>
                <a:ext cx="1021277" cy="237506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314726" y="5169723"/>
                <a:ext cx="1021277" cy="237506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4312746" y="6248398"/>
                <a:ext cx="1021277" cy="237506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40" name="Oval 39"/>
            <p:cNvSpPr/>
            <p:nvPr/>
          </p:nvSpPr>
          <p:spPr bwMode="auto">
            <a:xfrm>
              <a:off x="4334518" y="2553193"/>
              <a:ext cx="1021277" cy="23750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68733" y="1385456"/>
            <a:ext cx="5369625" cy="2424544"/>
            <a:chOff x="3168733" y="1385456"/>
            <a:chExt cx="5369625" cy="2424544"/>
          </a:xfrm>
        </p:grpSpPr>
        <p:sp>
          <p:nvSpPr>
            <p:cNvPr id="43" name="Oval 42"/>
            <p:cNvSpPr/>
            <p:nvPr/>
          </p:nvSpPr>
          <p:spPr bwMode="auto">
            <a:xfrm>
              <a:off x="3168733" y="3073731"/>
              <a:ext cx="857002" cy="441366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434470" y="1601187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444365" y="2869867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436426" y="2220685"/>
              <a:ext cx="2101932" cy="237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434447" y="3572493"/>
              <a:ext cx="2101932" cy="237507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339962" y="1385456"/>
              <a:ext cx="1106366" cy="25136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337982" y="2618510"/>
              <a:ext cx="1106366" cy="25136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63682" y="1456703"/>
            <a:ext cx="7192495" cy="2569033"/>
            <a:chOff x="1363682" y="1456703"/>
            <a:chExt cx="7192495" cy="2569033"/>
          </a:xfrm>
        </p:grpSpPr>
        <p:sp>
          <p:nvSpPr>
            <p:cNvPr id="51" name="Oval 50"/>
            <p:cNvSpPr/>
            <p:nvPr/>
          </p:nvSpPr>
          <p:spPr bwMode="auto">
            <a:xfrm>
              <a:off x="1363682" y="3572472"/>
              <a:ext cx="690749" cy="453264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444372" y="1456703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442394" y="2725383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485442" y="1915883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471586" y="3232064"/>
              <a:ext cx="1070735" cy="20386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132616" y="938155"/>
            <a:ext cx="4714501" cy="5676401"/>
            <a:chOff x="4132616" y="938155"/>
            <a:chExt cx="4714501" cy="5676401"/>
          </a:xfrm>
        </p:grpSpPr>
        <p:grpSp>
          <p:nvGrpSpPr>
            <p:cNvPr id="25" name="Group 24"/>
            <p:cNvGrpSpPr/>
            <p:nvPr/>
          </p:nvGrpSpPr>
          <p:grpSpPr>
            <a:xfrm>
              <a:off x="4132616" y="938155"/>
              <a:ext cx="4714501" cy="5676401"/>
              <a:chOff x="4132616" y="938155"/>
              <a:chExt cx="4714501" cy="567640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141831" y="938155"/>
                <a:ext cx="4705286" cy="5676401"/>
                <a:chOff x="4141831" y="938155"/>
                <a:chExt cx="4705286" cy="5676401"/>
              </a:xfrm>
            </p:grpSpPr>
            <p:pic>
              <p:nvPicPr>
                <p:cNvPr id="438279" name="Picture 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41831" y="3811980"/>
                  <a:ext cx="4693411" cy="2802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8281" name="Picture 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42773" y="938155"/>
                  <a:ext cx="4704344" cy="29688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Rectangle 11"/>
              <p:cNvSpPr/>
              <p:nvPr/>
            </p:nvSpPr>
            <p:spPr bwMode="auto">
              <a:xfrm>
                <a:off x="4132616" y="3764486"/>
                <a:ext cx="4702625" cy="3325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4138551" y="3948546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5122224" y="3946568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6224647" y="3932713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7279572" y="3942609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6200000" flipH="1">
              <a:off x="8334498" y="3952505"/>
              <a:ext cx="391886" cy="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14548" y="308758"/>
            <a:ext cx="7772400" cy="700644"/>
          </a:xfrm>
        </p:spPr>
        <p:txBody>
          <a:bodyPr/>
          <a:lstStyle/>
          <a:p>
            <a:r>
              <a:rPr lang="en-US" dirty="0" err="1" smtClean="0"/>
              <a:t>Queueing</a:t>
            </a:r>
            <a:r>
              <a:rPr lang="en-US" dirty="0" smtClean="0"/>
              <a:t> Delay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Is the delay incurred due to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Packet </a:t>
            </a:r>
            <a:r>
              <a:rPr lang="en-US" sz="1600" dirty="0" err="1" smtClean="0">
                <a:latin typeface="Times" pitchFamily="48" charset="0"/>
              </a:rPr>
              <a:t>queueing</a:t>
            </a:r>
            <a:r>
              <a:rPr lang="en-US" sz="1600" dirty="0" smtClean="0">
                <a:latin typeface="Times" pitchFamily="48" charset="0"/>
              </a:rPr>
              <a:t> at network nodes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Expected waiting time </a:t>
            </a:r>
            <a:r>
              <a:rPr lang="en-US" sz="1600" i="1" dirty="0" smtClean="0">
                <a:latin typeface="Times" pitchFamily="48" charset="0"/>
              </a:rPr>
              <a:t>E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Assumptions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M/M/1 queues for network nodes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Poisson process for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signaling arrival rate</a:t>
            </a:r>
            <a:endParaRPr lang="en-US" sz="1800" dirty="0" smtClean="0">
              <a:latin typeface="Times" pitchFamily="48" charset="0"/>
            </a:endParaRPr>
          </a:p>
        </p:txBody>
      </p:sp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729345" y="4055668"/>
          <a:ext cx="3111500" cy="376238"/>
        </p:xfrm>
        <a:graphic>
          <a:graphicData uri="http://schemas.openxmlformats.org/presentationml/2006/ole">
            <p:oleObj spid="_x0000_s438274" name="Equation" r:id="rId6" imgW="1993680" imgH="241200" progId="Equation.3">
              <p:embed/>
            </p:oleObj>
          </a:graphicData>
        </a:graphic>
      </p:graphicFrame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1648343" y="4910507"/>
          <a:ext cx="1208087" cy="376237"/>
        </p:xfrm>
        <a:graphic>
          <a:graphicData uri="http://schemas.openxmlformats.org/presentationml/2006/ole">
            <p:oleObj spid="_x0000_s438275" name="Equation" r:id="rId7" imgW="774360" imgH="241200" progId="Equation.3">
              <p:embed/>
            </p:oleObj>
          </a:graphicData>
        </a:graphic>
      </p:graphicFrame>
      <p:graphicFrame>
        <p:nvGraphicFramePr>
          <p:cNvPr id="438282" name="Object 10"/>
          <p:cNvGraphicFramePr>
            <a:graphicFrameLocks noChangeAspect="1"/>
          </p:cNvGraphicFramePr>
          <p:nvPr/>
        </p:nvGraphicFramePr>
        <p:xfrm>
          <a:off x="1662113" y="4481577"/>
          <a:ext cx="2198687" cy="376237"/>
        </p:xfrm>
        <a:graphic>
          <a:graphicData uri="http://schemas.openxmlformats.org/presentationml/2006/ole">
            <p:oleObj spid="_x0000_s438282" name="Equation" r:id="rId8" imgW="1409400" imgH="241200" progId="Equation.3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710047" y="2266207"/>
            <a:ext cx="3618014" cy="3857502"/>
            <a:chOff x="1710047" y="2266207"/>
            <a:chExt cx="3618014" cy="3857502"/>
          </a:xfrm>
        </p:grpSpPr>
        <p:sp>
          <p:nvSpPr>
            <p:cNvPr id="27" name="Oval 26"/>
            <p:cNvSpPr/>
            <p:nvPr/>
          </p:nvSpPr>
          <p:spPr bwMode="auto">
            <a:xfrm>
              <a:off x="1710047" y="3972050"/>
              <a:ext cx="843148" cy="46313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332514" y="2266207"/>
              <a:ext cx="987631" cy="19198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340430" y="5931724"/>
              <a:ext cx="987631" cy="19198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326577" y="5644737"/>
              <a:ext cx="987631" cy="19198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336472" y="3623953"/>
              <a:ext cx="987631" cy="19198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48197" y="1231075"/>
            <a:ext cx="5878285" cy="5128162"/>
            <a:chOff x="2648197" y="1231075"/>
            <a:chExt cx="5878285" cy="5128162"/>
          </a:xfrm>
        </p:grpSpPr>
        <p:sp>
          <p:nvSpPr>
            <p:cNvPr id="40" name="Oval 39"/>
            <p:cNvSpPr/>
            <p:nvPr/>
          </p:nvSpPr>
          <p:spPr bwMode="auto">
            <a:xfrm>
              <a:off x="4330536" y="2418607"/>
              <a:ext cx="987631" cy="19198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648197" y="1231075"/>
              <a:ext cx="5878285" cy="5128162"/>
              <a:chOff x="2648197" y="1231075"/>
              <a:chExt cx="5878285" cy="5128162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5328063" y="2181100"/>
                <a:ext cx="1096488" cy="20584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648197" y="3940568"/>
                <a:ext cx="1246909" cy="517349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326083" y="4411681"/>
                <a:ext cx="3200399" cy="21969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335980" y="3507178"/>
                <a:ext cx="1096488" cy="205840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5324103" y="4659083"/>
                <a:ext cx="3200399" cy="21969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5324108" y="5478456"/>
                <a:ext cx="3200399" cy="21969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312233" y="5787206"/>
                <a:ext cx="3200399" cy="21969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4340431" y="5064825"/>
                <a:ext cx="987631" cy="19198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350326" y="6167252"/>
                <a:ext cx="987631" cy="19198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330534" y="1231075"/>
                <a:ext cx="987631" cy="191985"/>
              </a:xfrm>
              <a:prstGeom prst="ellipse">
                <a:avLst/>
              </a:prstGeom>
              <a:solidFill>
                <a:srgbClr val="FF0000">
                  <a:alpha val="0"/>
                </a:srgbClr>
              </a:solidFill>
              <a:ln w="1905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1826820" y="1292429"/>
            <a:ext cx="6711538" cy="3605896"/>
            <a:chOff x="1826820" y="1292429"/>
            <a:chExt cx="6711538" cy="3605896"/>
          </a:xfrm>
        </p:grpSpPr>
        <p:sp>
          <p:nvSpPr>
            <p:cNvPr id="48" name="Oval 47"/>
            <p:cNvSpPr/>
            <p:nvPr/>
          </p:nvSpPr>
          <p:spPr bwMode="auto">
            <a:xfrm>
              <a:off x="1826820" y="4371853"/>
              <a:ext cx="1058884" cy="52647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343897" y="2487880"/>
              <a:ext cx="1096488" cy="20584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442362" y="1484416"/>
              <a:ext cx="1050967" cy="20188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347854" y="1292429"/>
              <a:ext cx="1096488" cy="20584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436425" y="2705596"/>
              <a:ext cx="1050967" cy="20188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418613" y="2082141"/>
              <a:ext cx="2119745" cy="23354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416634" y="3398322"/>
              <a:ext cx="2119745" cy="23354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78727" y="1339933"/>
            <a:ext cx="5559631" cy="3580103"/>
            <a:chOff x="2978727" y="1339933"/>
            <a:chExt cx="5559631" cy="3580103"/>
          </a:xfrm>
        </p:grpSpPr>
        <p:sp>
          <p:nvSpPr>
            <p:cNvPr id="65" name="Oval 64"/>
            <p:cNvSpPr/>
            <p:nvPr/>
          </p:nvSpPr>
          <p:spPr bwMode="auto">
            <a:xfrm>
              <a:off x="2978727" y="4395543"/>
              <a:ext cx="916379" cy="524493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440383" y="1339933"/>
              <a:ext cx="1050967" cy="20188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6426527" y="2561112"/>
              <a:ext cx="1050967" cy="20188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491350" y="1791196"/>
              <a:ext cx="1047008" cy="18010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477495" y="3059877"/>
              <a:ext cx="1047008" cy="18010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12966" y="1613084"/>
            <a:ext cx="6735292" cy="4886675"/>
            <a:chOff x="1812966" y="1613084"/>
            <a:chExt cx="6735292" cy="4886675"/>
          </a:xfrm>
        </p:grpSpPr>
        <p:sp>
          <p:nvSpPr>
            <p:cNvPr id="71" name="Oval 70"/>
            <p:cNvSpPr/>
            <p:nvPr/>
          </p:nvSpPr>
          <p:spPr bwMode="auto">
            <a:xfrm>
              <a:off x="1812966" y="4820115"/>
              <a:ext cx="1058884" cy="52647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501250" y="1955471"/>
              <a:ext cx="1047008" cy="18010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477495" y="3238007"/>
              <a:ext cx="1047008" cy="18010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324137" y="4184069"/>
              <a:ext cx="3200399" cy="21969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322166" y="5203369"/>
              <a:ext cx="3200399" cy="21969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320186" y="4892631"/>
              <a:ext cx="3200399" cy="21969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318207" y="6280064"/>
              <a:ext cx="3200399" cy="219695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26534" y="2873847"/>
              <a:ext cx="2119745" cy="23354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424554" y="1613084"/>
              <a:ext cx="2119745" cy="23354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19050" cap="flat" cmpd="sng" algn="ctr">
              <a:solidFill>
                <a:srgbClr val="DB22A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Total Delay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IMS registration delay for 3G network is: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IMS registration delay for </a:t>
            </a:r>
            <a:r>
              <a:rPr lang="en-US" sz="1800" dirty="0" err="1" smtClean="0">
                <a:latin typeface="Times" pitchFamily="48" charset="0"/>
              </a:rPr>
              <a:t>WiMax</a:t>
            </a:r>
            <a:r>
              <a:rPr lang="en-US" sz="1800" dirty="0" smtClean="0">
                <a:latin typeface="Times" pitchFamily="48" charset="0"/>
              </a:rPr>
              <a:t> network is: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7250" name="Equation" r:id="rId4" imgW="114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49035" y="1894361"/>
          <a:ext cx="5015767" cy="516329"/>
        </p:xfrm>
        <a:graphic>
          <a:graphicData uri="http://schemas.openxmlformats.org/presentationml/2006/ole">
            <p:oleObj spid="_x0000_s437251" name="Equation" r:id="rId5" imgW="2590560" imgH="266400" progId="Equation.3">
              <p:embed/>
            </p:oleObj>
          </a:graphicData>
        </a:graphic>
      </p:graphicFrame>
      <p:graphicFrame>
        <p:nvGraphicFramePr>
          <p:cNvPr id="437252" name="Object 4"/>
          <p:cNvGraphicFramePr>
            <a:graphicFrameLocks noChangeAspect="1"/>
          </p:cNvGraphicFramePr>
          <p:nvPr/>
        </p:nvGraphicFramePr>
        <p:xfrm>
          <a:off x="984250" y="3200400"/>
          <a:ext cx="5484813" cy="442913"/>
        </p:xfrm>
        <a:graphic>
          <a:graphicData uri="http://schemas.openxmlformats.org/presentationml/2006/ole">
            <p:oleObj spid="_x0000_s437252" name="Equation" r:id="rId6" imgW="28321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35" y="214672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0800000" flipV="1">
            <a:off x="3776354" y="5462647"/>
            <a:ext cx="226818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/>
          </a:ln>
          <a:effectLst/>
        </p:spPr>
      </p:cxnSp>
      <p:grpSp>
        <p:nvGrpSpPr>
          <p:cNvPr id="59" name="Group 58"/>
          <p:cNvGrpSpPr/>
          <p:nvPr/>
        </p:nvGrpSpPr>
        <p:grpSpPr>
          <a:xfrm rot="2700000">
            <a:off x="4350329" y="5023254"/>
            <a:ext cx="866900" cy="866900"/>
            <a:chOff x="1001485" y="1567544"/>
            <a:chExt cx="866900" cy="866900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991589" y="2000993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0800000">
              <a:off x="1001485" y="1999014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Cloud 24"/>
          <p:cNvSpPr/>
          <p:nvPr/>
        </p:nvSpPr>
        <p:spPr bwMode="auto">
          <a:xfrm>
            <a:off x="2996923" y="1062961"/>
            <a:ext cx="2730501" cy="1236131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Backbone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Network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Cloud 39"/>
          <p:cNvSpPr/>
          <p:nvPr/>
        </p:nvSpPr>
        <p:spPr bwMode="auto">
          <a:xfrm>
            <a:off x="5956467" y="2305252"/>
            <a:ext cx="1523999" cy="1032933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WiMax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Cloud 44"/>
          <p:cNvSpPr/>
          <p:nvPr/>
        </p:nvSpPr>
        <p:spPr bwMode="auto">
          <a:xfrm>
            <a:off x="1448680" y="2373206"/>
            <a:ext cx="1523999" cy="1032933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3G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2790701" y="2078193"/>
            <a:ext cx="570016" cy="4156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355771" y="1971313"/>
            <a:ext cx="783772" cy="5106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 rot="18800666">
            <a:off x="522524" y="364088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REGISTER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2700000">
            <a:off x="6992594" y="365078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REGISTER</a:t>
            </a:r>
            <a:endParaRPr lang="en-US" sz="1800" b="1" dirty="0">
              <a:solidFill>
                <a:srgbClr val="0070C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32510" y="3538847"/>
            <a:ext cx="3348843" cy="3164778"/>
            <a:chOff x="332510" y="3538847"/>
            <a:chExt cx="3348843" cy="3164778"/>
          </a:xfrm>
        </p:grpSpPr>
        <p:sp>
          <p:nvSpPr>
            <p:cNvPr id="62" name="Oval 61"/>
            <p:cNvSpPr/>
            <p:nvPr/>
          </p:nvSpPr>
          <p:spPr bwMode="auto">
            <a:xfrm>
              <a:off x="332510" y="3538847"/>
              <a:ext cx="3348843" cy="316477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016848" y="4128594"/>
              <a:ext cx="1592414" cy="2190277"/>
              <a:chOff x="1016848" y="4128594"/>
              <a:chExt cx="1592414" cy="2190277"/>
            </a:xfrm>
          </p:grpSpPr>
          <p:pic>
            <p:nvPicPr>
              <p:cNvPr id="41370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16848" y="5213268"/>
                <a:ext cx="664621" cy="678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47890" y="4951016"/>
                <a:ext cx="5613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800000"/>
                    </a:solidFill>
                  </a:rPr>
                  <a:t>3G</a:t>
                </a:r>
                <a:endParaRPr lang="en-US" sz="2200" i="1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413697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59429" y="4128594"/>
                <a:ext cx="476250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068779" y="5949539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Alice</a:t>
                </a:r>
                <a:endParaRPr lang="en-US" sz="1800" dirty="0"/>
              </a:p>
            </p:txBody>
          </p:sp>
          <p:pic>
            <p:nvPicPr>
              <p:cNvPr id="413699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46998" y="5128838"/>
                <a:ext cx="304800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6066298" y="3786251"/>
            <a:ext cx="2388932" cy="2410688"/>
            <a:chOff x="6066298" y="3786251"/>
            <a:chExt cx="2388932" cy="2410688"/>
          </a:xfrm>
        </p:grpSpPr>
        <p:sp>
          <p:nvSpPr>
            <p:cNvPr id="64" name="Oval 63"/>
            <p:cNvSpPr/>
            <p:nvPr/>
          </p:nvSpPr>
          <p:spPr bwMode="auto">
            <a:xfrm>
              <a:off x="6066298" y="3786251"/>
              <a:ext cx="2388932" cy="241068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096438" y="4081088"/>
              <a:ext cx="1907906" cy="2095283"/>
              <a:chOff x="6096438" y="4081088"/>
              <a:chExt cx="1907906" cy="2095283"/>
            </a:xfrm>
          </p:grpSpPr>
          <p:pic>
            <p:nvPicPr>
              <p:cNvPr id="413702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181569" y="5142016"/>
                <a:ext cx="817697" cy="775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6096438" y="4902082"/>
                <a:ext cx="10445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err="1" smtClean="0">
                    <a:solidFill>
                      <a:srgbClr val="800000"/>
                    </a:solidFill>
                  </a:rPr>
                  <a:t>WiMax</a:t>
                </a:r>
                <a:endParaRPr lang="en-US" sz="2200" i="1" dirty="0">
                  <a:solidFill>
                    <a:srgbClr val="800000"/>
                  </a:solidFill>
                </a:endParaRPr>
              </a:p>
            </p:txBody>
          </p:sp>
          <p:pic>
            <p:nvPicPr>
              <p:cNvPr id="413698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447736" y="4081088"/>
                <a:ext cx="476250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6852061" y="580703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Bob</a:t>
                </a:r>
                <a:endParaRPr lang="en-US" sz="1800" dirty="0"/>
              </a:p>
            </p:txBody>
          </p:sp>
          <p:pic>
            <p:nvPicPr>
              <p:cNvPr id="413700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18594" y="5328417"/>
                <a:ext cx="28575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81" name="Group 80"/>
          <p:cNvGrpSpPr/>
          <p:nvPr/>
        </p:nvGrpSpPr>
        <p:grpSpPr>
          <a:xfrm>
            <a:off x="1197944" y="4584574"/>
            <a:ext cx="311182" cy="323811"/>
            <a:chOff x="2870168" y="3987839"/>
            <a:chExt cx="311182" cy="323811"/>
          </a:xfrm>
        </p:grpSpPr>
        <p:sp>
          <p:nvSpPr>
            <p:cNvPr id="82" name="Oval 81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236076" y="4578185"/>
            <a:ext cx="241300" cy="531283"/>
            <a:chOff x="2908300" y="3981450"/>
            <a:chExt cx="241300" cy="531283"/>
          </a:xfrm>
        </p:grpSpPr>
        <p:grpSp>
          <p:nvGrpSpPr>
            <p:cNvPr id="87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90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Isosceles Triangle 90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7610598" y="4750829"/>
            <a:ext cx="311182" cy="323811"/>
            <a:chOff x="2870168" y="3987839"/>
            <a:chExt cx="311182" cy="323811"/>
          </a:xfrm>
        </p:grpSpPr>
        <p:sp>
          <p:nvSpPr>
            <p:cNvPr id="93" name="Oval 92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648730" y="4744440"/>
            <a:ext cx="241300" cy="531283"/>
            <a:chOff x="2908300" y="3981450"/>
            <a:chExt cx="241300" cy="531283"/>
          </a:xfrm>
        </p:grpSpPr>
        <p:grpSp>
          <p:nvGrpSpPr>
            <p:cNvPr id="98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101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2" name="Isosceles Triangle 101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Rectangle 283"/>
          <p:cNvSpPr>
            <a:spLocks noChangeArrowheads="1"/>
          </p:cNvSpPr>
          <p:nvPr/>
        </p:nvSpPr>
        <p:spPr bwMode="auto">
          <a:xfrm rot="8012088">
            <a:off x="975753" y="4611561"/>
            <a:ext cx="360363" cy="1285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075709" y="3562602"/>
            <a:ext cx="1781299" cy="795646"/>
          </a:xfrm>
          <a:prstGeom prst="wedgeRoundRectCallout">
            <a:avLst>
              <a:gd name="adj1" fmla="val 46657"/>
              <a:gd name="adj2" fmla="val 187943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First Register with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Network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latin typeface="Times"/>
              </a:rPr>
              <a:t>(if not registered)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Rounded Rectangular Callout 45"/>
          <p:cNvSpPr/>
          <p:nvPr/>
        </p:nvSpPr>
        <p:spPr bwMode="auto">
          <a:xfrm>
            <a:off x="3621977" y="4536374"/>
            <a:ext cx="2161308" cy="368135"/>
          </a:xfrm>
          <a:prstGeom prst="wedgeRoundRectCallout">
            <a:avLst>
              <a:gd name="adj1" fmla="val 2792"/>
              <a:gd name="adj2" fmla="val 197199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Establish IMS Session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25787" y="1270659"/>
            <a:ext cx="2754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IMS: IP Multimedia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Subsystem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4380" y="1567544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3G: 3</a:t>
            </a:r>
            <a:r>
              <a:rPr lang="en-US" sz="18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1800" b="1" dirty="0" smtClean="0">
                <a:solidFill>
                  <a:srgbClr val="C00000"/>
                </a:solidFill>
              </a:rPr>
              <a:t> Generation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Cellular Network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29369" y="2658090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C00000"/>
                </a:solidFill>
              </a:rPr>
              <a:t>WiMax</a:t>
            </a:r>
            <a:r>
              <a:rPr lang="en-US" sz="1800" b="1" dirty="0" smtClean="0">
                <a:solidFill>
                  <a:srgbClr val="C00000"/>
                </a:solidFill>
              </a:rPr>
              <a:t>: Worldwide 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Interoperability for 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Microwave Access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6" name="Rectangle 283"/>
          <p:cNvSpPr>
            <a:spLocks noChangeArrowheads="1"/>
          </p:cNvSpPr>
          <p:nvPr/>
        </p:nvSpPr>
        <p:spPr bwMode="auto">
          <a:xfrm rot="8012088">
            <a:off x="605639" y="4906466"/>
            <a:ext cx="360363" cy="1285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83"/>
          <p:cNvSpPr>
            <a:spLocks noChangeArrowheads="1"/>
          </p:cNvSpPr>
          <p:nvPr/>
        </p:nvSpPr>
        <p:spPr bwMode="auto">
          <a:xfrm rot="8012088">
            <a:off x="8037571" y="4773857"/>
            <a:ext cx="360363" cy="1285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241963" y="3586348"/>
            <a:ext cx="315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Registration Successful! </a:t>
            </a:r>
            <a:endParaRPr lang="en-US" sz="18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can establish IMS session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776353" y="5391395"/>
            <a:ext cx="2280063" cy="2018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3" name="Rectangle 122"/>
          <p:cNvSpPr/>
          <p:nvPr/>
        </p:nvSpPr>
        <p:spPr bwMode="auto">
          <a:xfrm rot="2501826">
            <a:off x="7423165" y="4201888"/>
            <a:ext cx="570016" cy="22563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2" name="Rectangle 121"/>
          <p:cNvSpPr/>
          <p:nvPr/>
        </p:nvSpPr>
        <p:spPr bwMode="auto">
          <a:xfrm rot="19202051">
            <a:off x="570015" y="4465122"/>
            <a:ext cx="570016" cy="22563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3076 L 0.1533 -0.1346 L 0.18576 -0.26411 L 0.10625 -0.28377 L 0.17587 -0.25833 L 0.1434 -0.1309 L 2.5E-6 -0.05019 " pathEditMode="relative" rAng="0" ptsTypes="AAAAAAA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1272 L -0.15191 -0.10962 L -0.19739 -0.25486 L -0.10503 -0.25486 L -0.18958 -0.24445 L -0.14149 -0.11656 L -0.05191 -0.07146 " pathEditMode="relative" ptsTypes="AAAAAAA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3117E-6 L 0.11337 -0.09366 L 0.14757 -0.25393 L 0.2941 -0.41952 L 0.44062 -0.41952 L 0.58073 -0.29671 L 0.61736 -0.20698 L 0.61736 -0.14639 L 0.69097 0.02151 " pathEditMode="relative" rAng="0" ptsTypes="AAAAAAAAA">
                                      <p:cBhvr>
                                        <p:cTn id="121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0" grpId="0" animBg="1"/>
      <p:bldP spid="45" grpId="2" animBg="1"/>
      <p:bldP spid="70" grpId="0"/>
      <p:bldP spid="73" grpId="0"/>
      <p:bldP spid="46" grpId="0" animBg="1"/>
      <p:bldP spid="69" grpId="0"/>
      <p:bldP spid="71" grpId="0"/>
      <p:bldP spid="75" grpId="0"/>
      <p:bldP spid="76" grpId="1" animBg="1"/>
      <p:bldP spid="76" grpId="2" animBg="1"/>
      <p:bldP spid="77" grpId="2" animBg="1"/>
      <p:bldP spid="77" grpId="3" animBg="1"/>
      <p:bldP spid="78" grpId="0"/>
      <p:bldP spid="103" grpId="2" animBg="1"/>
      <p:bldP spid="123" grpId="0" animBg="1"/>
      <p:bldP spid="1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SIP-Message Analysis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We analyze SIP messages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Application layer SIP messages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Associated link layer frames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Consider </a:t>
            </a:r>
            <a:r>
              <a:rPr lang="en-US" sz="1600" dirty="0" err="1" smtClean="0">
                <a:latin typeface="Times" pitchFamily="48" charset="0"/>
              </a:rPr>
              <a:t>SigComp</a:t>
            </a:r>
            <a:r>
              <a:rPr lang="en-US" sz="1600" dirty="0" smtClean="0">
                <a:latin typeface="Times" pitchFamily="48" charset="0"/>
              </a:rPr>
              <a:t> compression</a:t>
            </a: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Signaling Compression (</a:t>
            </a:r>
            <a:r>
              <a:rPr lang="en-US" sz="1800" dirty="0" err="1" smtClean="0">
                <a:latin typeface="Times" pitchFamily="48" charset="0"/>
              </a:rPr>
              <a:t>SigComp</a:t>
            </a:r>
            <a:r>
              <a:rPr lang="en-US" sz="1800" dirty="0" smtClean="0">
                <a:latin typeface="Times" pitchFamily="48" charset="0"/>
              </a:rPr>
              <a:t>)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Can reduce SIP messages by 88%!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80% compression rate for initial SIP messages 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SIP Register, etc.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55% compression rate for subsequent SIP messages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200 OK, SUBSCRIBE, 401 Unauthorized. etc.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Application layer SIP messages after </a:t>
            </a:r>
            <a:r>
              <a:rPr lang="en-US" sz="1600" dirty="0" err="1" smtClean="0">
                <a:latin typeface="Times" pitchFamily="48" charset="0"/>
              </a:rPr>
              <a:t>SigComp</a:t>
            </a:r>
            <a:r>
              <a:rPr lang="en-US" sz="1600" dirty="0" smtClean="0">
                <a:latin typeface="Times" pitchFamily="48" charset="0"/>
              </a:rPr>
              <a:t> compression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SIP Register → 225 bytes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Subsequent SIP messages → 100 bytes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SIP-Message Analysis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Example calculation for number of frames per packet K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19.2 Kbps 3G channel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RLP frame duration → 20 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Each frame consists of 19.2 x 10^3 x 20 x 10^-3 x 1/8 = 48 bytes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For SIP REGISTER message, K = ceil (225/48) = 5</a:t>
            </a:r>
            <a:endParaRPr lang="en-US" sz="1800" dirty="0" smtClean="0">
              <a:latin typeface="Times" pitchFamily="4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09005" y="3883230"/>
          <a:ext cx="5316186" cy="1849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2062"/>
                <a:gridCol w="1772062"/>
                <a:gridCol w="1772062"/>
              </a:tblGrid>
              <a:tr h="3071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Channel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SIP 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SIP 200 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3780" y="3099459"/>
            <a:ext cx="722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Number of frames per packet K for various 3G (19.2 and 128 kbps) and </a:t>
            </a:r>
            <a:r>
              <a:rPr lang="en-US" sz="1800" b="1" dirty="0" err="1" smtClean="0"/>
              <a:t>WiMax</a:t>
            </a:r>
            <a:r>
              <a:rPr lang="en-US" sz="1800" b="1" dirty="0" smtClean="0"/>
              <a:t> (4 and 24 Mbps) channel rates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92601"/>
            <a:ext cx="8458200" cy="5344292"/>
          </a:xfrm>
        </p:spPr>
        <p:txBody>
          <a:bodyPr/>
          <a:lstStyle/>
          <a:p>
            <a:r>
              <a:rPr lang="en-US" sz="1800" dirty="0" smtClean="0"/>
              <a:t>Frame error probability </a:t>
            </a:r>
            <a:r>
              <a:rPr lang="en-US" sz="1800" i="1" dirty="0" smtClean="0"/>
              <a:t>p, </a:t>
            </a:r>
            <a:r>
              <a:rPr lang="en-US" sz="1800" dirty="0" smtClean="0"/>
              <a:t>obtained from frame error rate (FER)</a:t>
            </a:r>
          </a:p>
          <a:p>
            <a:r>
              <a:rPr lang="en-US" sz="1800" dirty="0" smtClean="0"/>
              <a:t>Transmission delay</a:t>
            </a:r>
          </a:p>
          <a:p>
            <a:pPr lvl="1"/>
            <a:r>
              <a:rPr lang="en-US" sz="1600" dirty="0" smtClean="0"/>
              <a:t>3G RLP inter-frame duration </a:t>
            </a:r>
            <a:r>
              <a:rPr lang="en-US" sz="1600" dirty="0" smtClean="0">
                <a:latin typeface="Times" pitchFamily="48" charset="0"/>
              </a:rPr>
              <a:t>→ 20 ms</a:t>
            </a:r>
          </a:p>
          <a:p>
            <a:pPr lvl="1"/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inter-frame duration → 2.5 ms </a:t>
            </a:r>
            <a:endParaRPr lang="en-US" sz="1600" dirty="0" smtClean="0"/>
          </a:p>
          <a:p>
            <a:r>
              <a:rPr lang="en-US" sz="1800" dirty="0" smtClean="0"/>
              <a:t>Unit packet processing delay</a:t>
            </a:r>
          </a:p>
          <a:p>
            <a:pPr lvl="1"/>
            <a:r>
              <a:rPr lang="en-US" sz="1600" dirty="0" smtClean="0"/>
              <a:t>SGSN, GGSN, Internet </a:t>
            </a:r>
            <a:r>
              <a:rPr lang="en-US" sz="1600" dirty="0" smtClean="0">
                <a:latin typeface="Times" pitchFamily="48" charset="0"/>
              </a:rPr>
              <a:t>→ 8 x 10^-3 seconds</a:t>
            </a:r>
          </a:p>
          <a:p>
            <a:pPr lvl="1"/>
            <a:r>
              <a:rPr lang="en-US" sz="1600" dirty="0" smtClean="0">
                <a:latin typeface="Times" pitchFamily="48" charset="0"/>
              </a:rPr>
              <a:t>Rest of the nodes → 4 x 10^-3 seconds </a:t>
            </a:r>
            <a:endParaRPr lang="en-US" sz="1600" dirty="0" smtClean="0"/>
          </a:p>
          <a:p>
            <a:r>
              <a:rPr lang="en-US" sz="1800" dirty="0" smtClean="0"/>
              <a:t>Unit packet </a:t>
            </a:r>
            <a:r>
              <a:rPr lang="en-US" sz="1800" dirty="0" err="1" smtClean="0"/>
              <a:t>queueing</a:t>
            </a:r>
            <a:r>
              <a:rPr lang="en-US" sz="1800" dirty="0" smtClean="0"/>
              <a:t> delay</a:t>
            </a:r>
          </a:p>
          <a:p>
            <a:pPr lvl="1"/>
            <a:r>
              <a:rPr lang="en-US" sz="1400" dirty="0" smtClean="0"/>
              <a:t>Service rate </a:t>
            </a:r>
            <a:r>
              <a:rPr lang="el-GR" sz="1400" dirty="0" smtClean="0"/>
              <a:t>μ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Times" pitchFamily="48" charset="0"/>
              </a:rPr>
              <a:t>→ 250 packets per seconds</a:t>
            </a:r>
          </a:p>
          <a:p>
            <a:pPr lvl="1"/>
            <a:r>
              <a:rPr lang="en-US" sz="1400" i="1" dirty="0" smtClean="0">
                <a:latin typeface="Times" pitchFamily="48" charset="0"/>
              </a:rPr>
              <a:t>Background utilization</a:t>
            </a:r>
            <a:r>
              <a:rPr lang="en-US" sz="1400" dirty="0" smtClean="0">
                <a:latin typeface="Times" pitchFamily="48" charset="0"/>
              </a:rPr>
              <a:t>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>
                <a:latin typeface="Times" pitchFamily="48" charset="0"/>
              </a:rPr>
              <a:t>Incorporates signaling and data traffic from other network resources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>
                <a:latin typeface="Times" pitchFamily="48" charset="0"/>
              </a:rPr>
              <a:t>HSS → 0.7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>
                <a:latin typeface="Times" pitchFamily="48" charset="0"/>
              </a:rPr>
              <a:t>SGSN, GGSN → 0.5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>
                <a:latin typeface="Times" pitchFamily="48" charset="0"/>
              </a:rPr>
              <a:t>Internet → 0.7 </a:t>
            </a:r>
            <a:endParaRPr lang="en-US" sz="1500" dirty="0" smtClean="0"/>
          </a:p>
          <a:p>
            <a:pPr lvl="1"/>
            <a:endParaRPr lang="en-US" sz="2000" dirty="0" smtClean="0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Numerical Delay Analysis Assumptions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3538"/>
            <a:ext cx="8836025" cy="931862"/>
          </a:xfrm>
        </p:spPr>
        <p:txBody>
          <a:bodyPr/>
          <a:lstStyle/>
          <a:p>
            <a:r>
              <a:rPr lang="en-US" dirty="0" smtClean="0"/>
              <a:t>Results – IMS Registration Delay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308" y="1163782"/>
            <a:ext cx="7772400" cy="439387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761201" y="5568217"/>
            <a:ext cx="735286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 smtClean="0">
                <a:latin typeface="Tahoma" pitchFamily="48" charset="0"/>
              </a:rPr>
              <a:t>IMS registration signaling delay for various channel rates for a fixed signaling arrival rate </a:t>
            </a:r>
            <a:r>
              <a:rPr lang="el-GR" sz="1600" dirty="0" smtClean="0">
                <a:latin typeface="Tahoma" pitchFamily="48" charset="0"/>
              </a:rPr>
              <a:t>λ</a:t>
            </a:r>
            <a:r>
              <a:rPr lang="en-US" sz="1600" dirty="0" smtClean="0">
                <a:latin typeface="Tahoma" pitchFamily="48" charset="0"/>
              </a:rPr>
              <a:t>= 9 packets per second and frame error probability p = 0.02.</a:t>
            </a:r>
          </a:p>
        </p:txBody>
      </p:sp>
      <p:pic>
        <p:nvPicPr>
          <p:cNvPr id="16" name="Picture 15" descr="sipimsregdelaylambdanpconsttranmulti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4" y="1852884"/>
            <a:ext cx="6993630" cy="369351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2093192" y="2234386"/>
            <a:ext cx="1089715" cy="2908623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9741" y="471181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37222" y="3100222"/>
            <a:ext cx="1101949" cy="204278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1611" y="4723093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3G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22107" y="1199514"/>
            <a:ext cx="3182906" cy="1828696"/>
            <a:chOff x="3222107" y="1199514"/>
            <a:chExt cx="3182906" cy="1828696"/>
          </a:xfrm>
        </p:grpSpPr>
        <p:sp>
          <p:nvSpPr>
            <p:cNvPr id="10" name="TextBox 9"/>
            <p:cNvSpPr txBox="1"/>
            <p:nvPr/>
          </p:nvSpPr>
          <p:spPr>
            <a:xfrm>
              <a:off x="4147186" y="1199514"/>
              <a:ext cx="2257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008000"/>
                  </a:solidFill>
                </a:rPr>
                <a:t>Delay decreases with increased channel rate</a:t>
              </a:r>
              <a:endParaRPr lang="en-US" sz="1800" b="1" i="1" dirty="0">
                <a:solidFill>
                  <a:srgbClr val="008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3222107" y="1779669"/>
              <a:ext cx="1042677" cy="4468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5400000">
              <a:off x="3610099" y="2208812"/>
              <a:ext cx="1128157" cy="5106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 bwMode="auto">
          <a:xfrm>
            <a:off x="4809505" y="4797631"/>
            <a:ext cx="1080655" cy="3325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49438" y="4795652"/>
            <a:ext cx="1080655" cy="3325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2570" y="4728376"/>
            <a:ext cx="11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WiMax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2670" y="4742226"/>
            <a:ext cx="11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WiMax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601889" y="2301914"/>
            <a:ext cx="3321149" cy="2417739"/>
            <a:chOff x="4601889" y="2301914"/>
            <a:chExt cx="3321149" cy="2417739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4601889" y="2783184"/>
              <a:ext cx="1191630" cy="3449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5400000" flipH="1" flipV="1">
              <a:off x="4867574" y="3554562"/>
              <a:ext cx="1667695" cy="6624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5665211" y="2301914"/>
              <a:ext cx="2257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err="1" smtClean="0">
                  <a:solidFill>
                    <a:srgbClr val="008000"/>
                  </a:solidFill>
                </a:rPr>
                <a:t>WiMax</a:t>
              </a:r>
              <a:r>
                <a:rPr lang="en-US" sz="1800" b="1" i="1" dirty="0" smtClean="0">
                  <a:solidFill>
                    <a:srgbClr val="008000"/>
                  </a:solidFill>
                </a:rPr>
                <a:t> delay is considerably less than 3G</a:t>
              </a:r>
              <a:endParaRPr lang="en-US" sz="1800" b="1" i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75450" y="5280025"/>
            <a:ext cx="1905000" cy="457200"/>
          </a:xfrm>
          <a:ln/>
        </p:spPr>
        <p:txBody>
          <a:bodyPr/>
          <a:lstStyle/>
          <a:p>
            <a:pPr>
              <a:defRPr/>
            </a:pPr>
            <a:fld id="{597EA7A7-6CD5-452C-B4A3-A6BD0371C58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3538"/>
            <a:ext cx="8836025" cy="931862"/>
          </a:xfrm>
        </p:spPr>
        <p:txBody>
          <a:bodyPr/>
          <a:lstStyle/>
          <a:p>
            <a:r>
              <a:rPr lang="en-US" dirty="0" smtClean="0"/>
              <a:t>Results – Effects of Arrival Rate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548" y="1793174"/>
            <a:ext cx="7772400" cy="4114800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81266" y="5881815"/>
            <a:ext cx="765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The effect of varying arrival rate </a:t>
            </a:r>
            <a:r>
              <a:rPr lang="el-GR" sz="1600" dirty="0" smtClean="0">
                <a:latin typeface="Tahoma" pitchFamily="48" charset="0"/>
              </a:rPr>
              <a:t>λ </a:t>
            </a:r>
            <a:r>
              <a:rPr lang="en-US" sz="1600" dirty="0" smtClean="0">
                <a:latin typeface="Tahoma" pitchFamily="48" charset="0"/>
              </a:rPr>
              <a:t>on the IMS registration signaling delay for 128 kbps 3G and 24 Mbps </a:t>
            </a:r>
            <a:r>
              <a:rPr lang="en-US" sz="1600" dirty="0" err="1" smtClean="0">
                <a:latin typeface="Tahoma" pitchFamily="48" charset="0"/>
              </a:rPr>
              <a:t>WiMax</a:t>
            </a:r>
            <a:r>
              <a:rPr lang="en-US" sz="1600" dirty="0" smtClean="0">
                <a:latin typeface="Tahoma" pitchFamily="48" charset="0"/>
              </a:rPr>
              <a:t> networks with fixed frame error probability p = 0.02.</a:t>
            </a:r>
          </a:p>
        </p:txBody>
      </p:sp>
      <p:pic>
        <p:nvPicPr>
          <p:cNvPr id="7" name="Picture 6" descr="sipimsregdelaylambdavariestranmultimediacomparch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2" y="1691340"/>
            <a:ext cx="8087096" cy="4270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0355" y="2980814"/>
            <a:ext cx="239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Delay in TCWC is lower than in LCWC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5610585" y="3986478"/>
            <a:ext cx="948232" cy="579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5403272" y="3918858"/>
            <a:ext cx="843151" cy="344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694708" y="4530435"/>
            <a:ext cx="368135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>
            <a:off x="447312" y="4342380"/>
            <a:ext cx="7412182" cy="138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>
            <a:off x="473038" y="4724356"/>
            <a:ext cx="1104405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 flipV="1">
            <a:off x="1007427" y="3658131"/>
            <a:ext cx="1652501" cy="8881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494538" y="3085722"/>
            <a:ext cx="2065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Delay increases with increasing arrival rates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0" y="-135782"/>
            <a:ext cx="0" cy="0"/>
          </a:xfrm>
          <a:ln/>
        </p:spPr>
        <p:txBody>
          <a:bodyPr/>
          <a:lstStyle/>
          <a:p>
            <a:pPr>
              <a:defRPr/>
            </a:pPr>
            <a:fld id="{597EA7A7-6CD5-452C-B4A3-A6BD0371C58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3538"/>
            <a:ext cx="8836025" cy="931862"/>
          </a:xfrm>
        </p:spPr>
        <p:txBody>
          <a:bodyPr/>
          <a:lstStyle/>
          <a:p>
            <a:r>
              <a:rPr lang="en-US" sz="3600" dirty="0" smtClean="0"/>
              <a:t>Results – Effects of Frame Error Probability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422" y="1609891"/>
            <a:ext cx="7772400" cy="4114800"/>
          </a:xfrm>
        </p:spPr>
        <p:txBody>
          <a:bodyPr/>
          <a:lstStyle/>
          <a:p>
            <a:pPr>
              <a:buNone/>
            </a:pPr>
            <a:endParaRPr lang="en-US" sz="1300" dirty="0" smtClean="0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0" y="5758065"/>
            <a:ext cx="90421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The effect of varying frame error probability p on the IMS registration signaling delay for 128 kbps 3G and 24 Mbps </a:t>
            </a:r>
            <a:r>
              <a:rPr lang="en-US" sz="1600" dirty="0" err="1" smtClean="0">
                <a:latin typeface="Tahoma" pitchFamily="48" charset="0"/>
              </a:rPr>
              <a:t>WiMax</a:t>
            </a:r>
            <a:r>
              <a:rPr lang="en-US" sz="1600" dirty="0" smtClean="0">
                <a:latin typeface="Tahoma" pitchFamily="48" charset="0"/>
              </a:rPr>
              <a:t> networks with fixed signaling arrival rate </a:t>
            </a:r>
            <a:r>
              <a:rPr lang="el-GR" sz="1600" dirty="0" smtClean="0">
                <a:latin typeface="Tahoma" pitchFamily="48" charset="0"/>
              </a:rPr>
              <a:t>λ</a:t>
            </a:r>
            <a:r>
              <a:rPr lang="en-US" sz="1600" dirty="0" smtClean="0">
                <a:latin typeface="Tahoma" pitchFamily="48" charset="0"/>
              </a:rPr>
              <a:t> = 9 packets per second</a:t>
            </a:r>
          </a:p>
        </p:txBody>
      </p:sp>
      <p:pic>
        <p:nvPicPr>
          <p:cNvPr id="7" name="Picture 6" descr="sipimsregdelaypvariestranmultimediacomparch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0" y="1503013"/>
            <a:ext cx="8164109" cy="43116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575973" y="3124011"/>
            <a:ext cx="296853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>
            <a:off x="292937" y="2971598"/>
            <a:ext cx="7412182" cy="138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>
            <a:off x="271160" y="3258572"/>
            <a:ext cx="1104405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853052" y="3175491"/>
            <a:ext cx="1391385" cy="643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68911" y="3531865"/>
            <a:ext cx="254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Delay increases with increasing frame error probability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3503" y="3118164"/>
            <a:ext cx="239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Delay in TCWC is lower than in LCWC for </a:t>
            </a:r>
            <a:r>
              <a:rPr lang="en-US" sz="1800" b="1" i="1" dirty="0" err="1" smtClean="0">
                <a:solidFill>
                  <a:srgbClr val="008000"/>
                </a:solidFill>
              </a:rPr>
              <a:t>WiMax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175171" y="4056210"/>
            <a:ext cx="1056903" cy="760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5919849" y="3943394"/>
            <a:ext cx="914402" cy="498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591529" y="1061813"/>
            <a:ext cx="239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Delay is same for TCWC and LCWC for 3G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>
            <a:off x="6630422" y="2055246"/>
            <a:ext cx="773814" cy="7342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6101969" y="2144311"/>
            <a:ext cx="1106324" cy="247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93800"/>
            <a:ext cx="8389937" cy="5053013"/>
          </a:xfrm>
        </p:spPr>
        <p:txBody>
          <a:bodyPr/>
          <a:lstStyle/>
          <a:p>
            <a:r>
              <a:rPr lang="en-US" sz="1800" dirty="0" smtClean="0"/>
              <a:t>Analyzed SIP-based IMS registration delay</a:t>
            </a:r>
          </a:p>
          <a:p>
            <a:pPr lvl="1"/>
            <a:r>
              <a:rPr lang="en-US" sz="1600" dirty="0" smtClean="0"/>
              <a:t>For 3G networks</a:t>
            </a:r>
          </a:p>
          <a:p>
            <a:pPr lvl="1"/>
            <a:r>
              <a:rPr lang="en-US" sz="1600" dirty="0" smtClean="0"/>
              <a:t>For </a:t>
            </a:r>
            <a:r>
              <a:rPr lang="en-US" sz="1600" dirty="0" err="1" smtClean="0"/>
              <a:t>WiMax</a:t>
            </a:r>
            <a:r>
              <a:rPr lang="en-US" sz="1600" dirty="0" smtClean="0"/>
              <a:t> networks</a:t>
            </a:r>
          </a:p>
          <a:p>
            <a:pPr lvl="1"/>
            <a:r>
              <a:rPr lang="en-US" sz="1600" dirty="0" smtClean="0"/>
              <a:t>The IMS signaling delay in </a:t>
            </a:r>
            <a:r>
              <a:rPr lang="en-US" sz="1600" dirty="0" err="1" smtClean="0"/>
              <a:t>WiMax</a:t>
            </a:r>
            <a:r>
              <a:rPr lang="en-US" sz="1600" dirty="0" smtClean="0"/>
              <a:t> is much less than 3G</a:t>
            </a:r>
          </a:p>
          <a:p>
            <a:pPr lvl="1"/>
            <a:r>
              <a:rPr lang="en-US" sz="1600" dirty="0" smtClean="0"/>
              <a:t>Encouraging results for </a:t>
            </a:r>
            <a:r>
              <a:rPr lang="en-US" sz="1600" dirty="0" err="1" smtClean="0"/>
              <a:t>WiMax</a:t>
            </a:r>
            <a:r>
              <a:rPr lang="en-US" sz="1600" dirty="0" smtClean="0"/>
              <a:t> deployment</a:t>
            </a:r>
          </a:p>
          <a:p>
            <a:pPr lvl="1"/>
            <a:r>
              <a:rPr lang="en-US" sz="1600" dirty="0" smtClean="0"/>
              <a:t>Positive results for WiMax-3G interworking </a:t>
            </a:r>
          </a:p>
          <a:p>
            <a:r>
              <a:rPr lang="en-US" sz="1800" dirty="0" smtClean="0"/>
              <a:t>T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ightly coupled architectures have lower IMS signaling delays than the loosely coupled architectures</a:t>
            </a:r>
            <a:endParaRPr lang="en-US" sz="1800" dirty="0" smtClean="0"/>
          </a:p>
          <a:p>
            <a:pPr lvl="1"/>
            <a:r>
              <a:rPr lang="en-US" sz="1600" dirty="0" smtClean="0"/>
              <a:t>Tightly coupled systems provide more restriction on IMS delay</a:t>
            </a:r>
          </a:p>
          <a:p>
            <a:pPr lvl="1"/>
            <a:r>
              <a:rPr lang="en-US" sz="1600" dirty="0" smtClean="0"/>
              <a:t>However, tightly coupled architecture deployment requires more effort than loosely coupled architecture</a:t>
            </a:r>
          </a:p>
          <a:p>
            <a:pPr lvl="1"/>
            <a:r>
              <a:rPr lang="en-US" sz="1600" dirty="0" smtClean="0"/>
              <a:t>Tradeoff exists between performance efficiency and implementation cost</a:t>
            </a: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3" descr="MPj043316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040" y="2795395"/>
            <a:ext cx="292258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IMS (IP Multimedia Subsystem)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Standardized by 3GPP (3</a:t>
            </a:r>
            <a:r>
              <a:rPr lang="en-US" sz="1600" baseline="30000" dirty="0" smtClean="0">
                <a:latin typeface="Times" pitchFamily="48" charset="0"/>
              </a:rPr>
              <a:t>rd</a:t>
            </a:r>
            <a:r>
              <a:rPr lang="en-US" sz="1600" dirty="0" smtClean="0">
                <a:latin typeface="Times" pitchFamily="48" charset="0"/>
              </a:rPr>
              <a:t> Generation Partnership Project) and 3GPP2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Provides IP-based rich multimedia services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Provides content-based monitory charges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Session Initiation Protocol (SIP)-based registration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Standardized by Internet Engineering Task Force (IETF) (in general)</a:t>
            </a:r>
            <a:endParaRPr lang="en-US" sz="16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Standardized by 3GPP and 3GPP2 for IMS</a:t>
            </a:r>
            <a:endParaRPr lang="en-US" sz="16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Provides IMS session establishment, management, and transformation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1110" y="4757983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I-CSCF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6274" y="3906976"/>
            <a:ext cx="554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HSS</a:t>
            </a:r>
            <a:endParaRPr lang="en-US" sz="1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681" y="3752595"/>
            <a:ext cx="395719" cy="5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0973" y="3311229"/>
            <a:ext cx="395719" cy="5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93" y="4235527"/>
            <a:ext cx="395719" cy="5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676" y="3732803"/>
            <a:ext cx="395719" cy="50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>
            <a:endCxn id="14" idx="1"/>
          </p:cNvCxnSpPr>
          <p:nvPr/>
        </p:nvCxnSpPr>
        <p:spPr bwMode="auto">
          <a:xfrm flipV="1">
            <a:off x="2066304" y="3565620"/>
            <a:ext cx="424669" cy="234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741218" y="4133657"/>
            <a:ext cx="424669" cy="234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113805" y="4132605"/>
            <a:ext cx="320634" cy="225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859955" y="3560630"/>
            <a:ext cx="320634" cy="225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5" idx="0"/>
          </p:cNvCxnSpPr>
          <p:nvPr/>
        </p:nvCxnSpPr>
        <p:spPr bwMode="auto">
          <a:xfrm rot="16200000" flipH="1">
            <a:off x="2360745" y="4004419"/>
            <a:ext cx="447306" cy="149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349332" y="3026207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S-CSCF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71736" y="3451732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P-CSCF</a:t>
            </a:r>
            <a:endParaRPr lang="en-US" sz="1400" b="1" dirty="0"/>
          </a:p>
        </p:txBody>
      </p:sp>
      <p:cxnSp>
        <p:nvCxnSpPr>
          <p:cNvPr id="12" name="Straight Connector 11"/>
          <p:cNvCxnSpPr>
            <a:stCxn id="16" idx="3"/>
            <a:endCxn id="30" idx="2"/>
          </p:cNvCxnSpPr>
          <p:nvPr/>
        </p:nvCxnSpPr>
        <p:spPr bwMode="auto">
          <a:xfrm>
            <a:off x="3486395" y="3987194"/>
            <a:ext cx="1180774" cy="326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8" idx="2"/>
          </p:cNvCxnSpPr>
          <p:nvPr/>
        </p:nvCxnSpPr>
        <p:spPr bwMode="auto">
          <a:xfrm flipV="1">
            <a:off x="2838203" y="2980705"/>
            <a:ext cx="921473" cy="415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loud 27"/>
          <p:cNvSpPr/>
          <p:nvPr/>
        </p:nvSpPr>
        <p:spPr bwMode="auto">
          <a:xfrm>
            <a:off x="3752604" y="2398814"/>
            <a:ext cx="2280062" cy="1163782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Backbone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Times"/>
              </a:rPr>
              <a:t>Network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Cloud 29"/>
          <p:cNvSpPr/>
          <p:nvPr/>
        </p:nvSpPr>
        <p:spPr bwMode="auto">
          <a:xfrm>
            <a:off x="4661533" y="3452364"/>
            <a:ext cx="1816925" cy="1721924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Times"/>
              </a:rPr>
              <a:t>3G or </a:t>
            </a:r>
            <a:r>
              <a:rPr lang="en-US" sz="1800" b="1" dirty="0" err="1" smtClean="0">
                <a:latin typeface="Times"/>
              </a:rPr>
              <a:t>WiMax</a:t>
            </a:r>
            <a:endParaRPr lang="en-US" sz="18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Times"/>
              </a:rPr>
              <a:t>Network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63959" y="2244436"/>
            <a:ext cx="17796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P/I/S-CSCF: Proxy/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Interrogating/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Serving/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-Call Session 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Control Function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8768" y="4011880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HSS: Home Subscriber 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Server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7" grpId="0"/>
      <p:bldP spid="9" grpId="0"/>
      <p:bldP spid="23" grpId="0"/>
      <p:bldP spid="24" grpId="0"/>
      <p:bldP spid="28" grpId="0" animBg="1"/>
      <p:bldP spid="30" grpId="1" animBg="1"/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453329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IMS registration signaling delay importance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Essential procedure before IMS session establishment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Informs the users of their registration status with IMS network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Previous work signaling delay deficiencies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IMS registration delay analysis never performed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Authentication procedures in signaling delays were ignored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Provisional responses in signaling procedures were ignored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Delay did not consider users in two different access networks (ANs)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	such as </a:t>
            </a: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and 3G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The effects of Interworking architectures on delay ignored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Interworking architectures effects on signaling delay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Provides different delay and overhead for IMS signaling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Interworking architecture must be considered for complete delay analysis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Callout 39"/>
          <p:cNvSpPr/>
          <p:nvPr/>
        </p:nvSpPr>
        <p:spPr bwMode="auto">
          <a:xfrm>
            <a:off x="6127666" y="1270661"/>
            <a:ext cx="2719450" cy="1436914"/>
          </a:xfrm>
          <a:prstGeom prst="wedgeEllipseCallout">
            <a:avLst>
              <a:gd name="adj1" fmla="val -69719"/>
              <a:gd name="adj2" fmla="val -16132"/>
            </a:avLst>
          </a:prstGeom>
          <a:solidFill>
            <a:srgbClr val="DB22A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WiMax-3G Interworking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600" dirty="0">
              <a:latin typeface="Times" pitchFamily="4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9395" y="2909453"/>
            <a:ext cx="3182590" cy="309352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042554" y="4401725"/>
            <a:ext cx="568189" cy="1407688"/>
            <a:chOff x="2042554" y="4401725"/>
            <a:chExt cx="568189" cy="1407688"/>
          </a:xfrm>
        </p:grpSpPr>
        <p:sp>
          <p:nvSpPr>
            <p:cNvPr id="10" name="TextBox 9"/>
            <p:cNvSpPr txBox="1"/>
            <p:nvPr/>
          </p:nvSpPr>
          <p:spPr>
            <a:xfrm>
              <a:off x="2047889" y="5378526"/>
              <a:ext cx="561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800000"/>
                  </a:solidFill>
                </a:rPr>
                <a:t>3G</a:t>
              </a:r>
              <a:endParaRPr lang="en-US" sz="2200" i="1" dirty="0">
                <a:solidFill>
                  <a:srgbClr val="800000"/>
                </a:solidFill>
              </a:endParaRPr>
            </a:p>
          </p:txBody>
        </p: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2554" y="4401725"/>
              <a:ext cx="568189" cy="96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Oval 14"/>
          <p:cNvSpPr/>
          <p:nvPr/>
        </p:nvSpPr>
        <p:spPr bwMode="auto">
          <a:xfrm>
            <a:off x="5448784" y="3180608"/>
            <a:ext cx="2388932" cy="241068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203301" y="4199826"/>
            <a:ext cx="1044581" cy="1204368"/>
            <a:chOff x="6203301" y="4199826"/>
            <a:chExt cx="1044581" cy="1204368"/>
          </a:xfrm>
        </p:grpSpPr>
        <p:sp>
          <p:nvSpPr>
            <p:cNvPr id="18" name="TextBox 17"/>
            <p:cNvSpPr txBox="1"/>
            <p:nvPr/>
          </p:nvSpPr>
          <p:spPr>
            <a:xfrm>
              <a:off x="6203301" y="4973307"/>
              <a:ext cx="10445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 smtClean="0">
                  <a:solidFill>
                    <a:srgbClr val="800000"/>
                  </a:solidFill>
                </a:rPr>
                <a:t>WiMax</a:t>
              </a:r>
              <a:endParaRPr lang="en-US" sz="2200" i="1" dirty="0">
                <a:solidFill>
                  <a:srgbClr val="800000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3363" y="4199826"/>
              <a:ext cx="47625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1175656" y="3455719"/>
            <a:ext cx="24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Large coverage area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0561" y="3869376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Low data rate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8201" y="1969326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High data rate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7" y="392874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Limited coverage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9" name="Cloud 28"/>
          <p:cNvSpPr/>
          <p:nvPr/>
        </p:nvSpPr>
        <p:spPr bwMode="auto">
          <a:xfrm>
            <a:off x="3396357" y="1330035"/>
            <a:ext cx="2280062" cy="1163782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WiMax-3G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Times"/>
              </a:rPr>
              <a:t>Interworking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3491345" y="2386942"/>
            <a:ext cx="760021" cy="7243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916384" y="2315688"/>
            <a:ext cx="1282535" cy="10925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315694" y="1613065"/>
            <a:ext cx="242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Large coverage area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4951" y="3570513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High data rate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 animBg="1"/>
      <p:bldP spid="7" grpId="1" animBg="1"/>
      <p:bldP spid="15" grpId="0" animBg="1"/>
      <p:bldP spid="15" grpId="1" animBg="1"/>
      <p:bldP spid="25" grpId="0"/>
      <p:bldP spid="26" grpId="0"/>
      <p:bldP spid="27" grpId="0"/>
      <p:bldP spid="28" grpId="0"/>
      <p:bldP spid="29" grpId="1" animBg="1"/>
      <p:bldP spid="39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WiMax-3G Interworking Paradigms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Tight coupling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access network integrates </a:t>
            </a:r>
            <a:r>
              <a:rPr lang="en-US" sz="1600" dirty="0" smtClean="0">
                <a:latin typeface="Times" pitchFamily="48" charset="0"/>
              </a:rPr>
              <a:t>with the </a:t>
            </a:r>
            <a:r>
              <a:rPr lang="en-US" sz="1600" dirty="0" smtClean="0">
                <a:latin typeface="Times" pitchFamily="48" charset="0"/>
              </a:rPr>
              <a:t>core 3G network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Uses same authentication, mobility, and billing infrastructures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access network implements 3G radio protocols to route traffic through core 3G elements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E.g. TCWC: Tightly Coupled </a:t>
            </a: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Cellular Architecture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Loose coupling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access network integrates with</a:t>
            </a:r>
            <a:r>
              <a:rPr lang="en-US" sz="1600" dirty="0" smtClean="0">
                <a:latin typeface="Times" pitchFamily="48" charset="0"/>
              </a:rPr>
              <a:t> the core </a:t>
            </a:r>
            <a:r>
              <a:rPr lang="en-US" sz="1600" dirty="0" smtClean="0">
                <a:latin typeface="Times" pitchFamily="48" charset="0"/>
              </a:rPr>
              <a:t>3G network via routing traffic through Internet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No direct connection between the two access networks (</a:t>
            </a: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and 3G)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Use different authentication, billing, and mobility protocols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May share same subscriber databases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For customer record management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E.g. LCWC: Loosely Coupled </a:t>
            </a: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Cellular Architecture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672"/>
            <a:ext cx="9042155" cy="1143000"/>
          </a:xfrm>
        </p:spPr>
        <p:txBody>
          <a:bodyPr/>
          <a:lstStyle/>
          <a:p>
            <a:r>
              <a:rPr lang="en-US" sz="2800" dirty="0" smtClean="0"/>
              <a:t>Tightly Coupled </a:t>
            </a:r>
            <a:r>
              <a:rPr lang="en-US" sz="2800" dirty="0" err="1" smtClean="0"/>
              <a:t>WiMax</a:t>
            </a:r>
            <a:r>
              <a:rPr lang="en-US" sz="2800" dirty="0" smtClean="0"/>
              <a:t> Cellular (TCWC) Architecture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75450" y="5280025"/>
            <a:ext cx="1905000" cy="457200"/>
          </a:xfrm>
        </p:spPr>
        <p:txBody>
          <a:bodyPr/>
          <a:lstStyle/>
          <a:p>
            <a:pPr>
              <a:defRPr/>
            </a:pPr>
            <a:fld id="{2A886B28-3749-46EC-870A-6243C82184D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2" name="Isosceles Triangle 10"/>
          <p:cNvSpPr/>
          <p:nvPr/>
        </p:nvSpPr>
        <p:spPr bwMode="auto">
          <a:xfrm>
            <a:off x="8064956" y="4384346"/>
            <a:ext cx="314797" cy="10197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 flipV="1">
            <a:off x="8073464" y="4161268"/>
            <a:ext cx="314797" cy="10197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35" name="Group 334"/>
          <p:cNvGrpSpPr/>
          <p:nvPr/>
        </p:nvGrpSpPr>
        <p:grpSpPr>
          <a:xfrm>
            <a:off x="957467" y="5393983"/>
            <a:ext cx="1401752" cy="786272"/>
            <a:chOff x="957467" y="5401970"/>
            <a:chExt cx="1401752" cy="786272"/>
          </a:xfrm>
        </p:grpSpPr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7467" y="5486400"/>
              <a:ext cx="664621" cy="67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" name="TextBox 143"/>
            <p:cNvSpPr txBox="1"/>
            <p:nvPr/>
          </p:nvSpPr>
          <p:spPr>
            <a:xfrm>
              <a:off x="1674416" y="581891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Alice</a:t>
              </a:r>
              <a:endParaRPr lang="en-US" sz="1800" dirty="0"/>
            </a:p>
          </p:txBody>
        </p:sp>
        <p:pic>
          <p:nvPicPr>
            <p:cNvPr id="14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7617" y="5401970"/>
              <a:ext cx="3048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6" name="Group 145"/>
          <p:cNvGrpSpPr/>
          <p:nvPr/>
        </p:nvGrpSpPr>
        <p:grpSpPr>
          <a:xfrm>
            <a:off x="984188" y="4857706"/>
            <a:ext cx="311182" cy="323811"/>
            <a:chOff x="2870168" y="3987839"/>
            <a:chExt cx="311182" cy="323811"/>
          </a:xfrm>
        </p:grpSpPr>
        <p:sp>
          <p:nvSpPr>
            <p:cNvPr id="147" name="Oval 146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022320" y="4851317"/>
            <a:ext cx="241300" cy="531283"/>
            <a:chOff x="2908300" y="3981450"/>
            <a:chExt cx="241300" cy="531283"/>
          </a:xfrm>
        </p:grpSpPr>
        <p:grpSp>
          <p:nvGrpSpPr>
            <p:cNvPr id="152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155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Isosceles Triangle 155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153" name="Oval 152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0" name="Group 319"/>
          <p:cNvGrpSpPr/>
          <p:nvPr/>
        </p:nvGrpSpPr>
        <p:grpSpPr>
          <a:xfrm>
            <a:off x="463133" y="1478534"/>
            <a:ext cx="2922449" cy="1980177"/>
            <a:chOff x="463133" y="1470547"/>
            <a:chExt cx="2922449" cy="1980177"/>
          </a:xfrm>
        </p:grpSpPr>
        <p:sp>
          <p:nvSpPr>
            <p:cNvPr id="132" name="TextBox 131"/>
            <p:cNvSpPr txBox="1"/>
            <p:nvPr/>
          </p:nvSpPr>
          <p:spPr>
            <a:xfrm>
              <a:off x="1337964" y="3142947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I-CSCF</a:t>
              </a:r>
              <a:endParaRPr lang="en-US" sz="1400" b="1" dirty="0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463133" y="1470547"/>
              <a:ext cx="2922449" cy="1718101"/>
              <a:chOff x="463133" y="1470547"/>
              <a:chExt cx="2922449" cy="1718101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63133" y="2303814"/>
                <a:ext cx="554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HSS</a:t>
                </a:r>
                <a:endParaRPr lang="en-US" sz="1400" b="1" dirty="0"/>
              </a:p>
            </p:txBody>
          </p:sp>
          <p:grpSp>
            <p:nvGrpSpPr>
              <p:cNvPr id="302" name="Group 301"/>
              <p:cNvGrpSpPr/>
              <p:nvPr/>
            </p:nvGrpSpPr>
            <p:grpSpPr>
              <a:xfrm>
                <a:off x="996663" y="1470547"/>
                <a:ext cx="2388919" cy="1718101"/>
                <a:chOff x="996663" y="1470547"/>
                <a:chExt cx="2388919" cy="1718101"/>
              </a:xfrm>
            </p:grpSpPr>
            <p:grpSp>
              <p:nvGrpSpPr>
                <p:cNvPr id="299" name="Group 298"/>
                <p:cNvGrpSpPr/>
                <p:nvPr/>
              </p:nvGrpSpPr>
              <p:grpSpPr>
                <a:xfrm>
                  <a:off x="996663" y="1470547"/>
                  <a:ext cx="2168174" cy="1718101"/>
                  <a:chOff x="996663" y="1470547"/>
                  <a:chExt cx="2168174" cy="1718101"/>
                </a:xfrm>
              </p:grpSpPr>
              <p:pic>
                <p:nvPicPr>
                  <p:cNvPr id="43315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996663" y="2196935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730955" y="1755569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633975" y="2679867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330658" y="2177143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97" name="Straight Connector 96"/>
                  <p:cNvCxnSpPr>
                    <a:endCxn id="65" idx="1"/>
                  </p:cNvCxnSpPr>
                  <p:nvPr/>
                </p:nvCxnSpPr>
                <p:spPr bwMode="auto">
                  <a:xfrm flipV="1">
                    <a:off x="1306286" y="2009960"/>
                    <a:ext cx="424669" cy="2344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7" name="Straight Connector 106"/>
                  <p:cNvCxnSpPr/>
                  <p:nvPr/>
                </p:nvCxnSpPr>
                <p:spPr bwMode="auto">
                  <a:xfrm flipV="1">
                    <a:off x="1981200" y="2577997"/>
                    <a:ext cx="424669" cy="2344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>
                    <a:off x="1353787" y="2576945"/>
                    <a:ext cx="320634" cy="2256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3" name="Straight Connector 122"/>
                  <p:cNvCxnSpPr/>
                  <p:nvPr/>
                </p:nvCxnSpPr>
                <p:spPr bwMode="auto">
                  <a:xfrm>
                    <a:off x="2099937" y="2004970"/>
                    <a:ext cx="320634" cy="2256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4" name="Straight Connector 123"/>
                  <p:cNvCxnSpPr>
                    <a:endCxn id="66" idx="0"/>
                  </p:cNvCxnSpPr>
                  <p:nvPr/>
                </p:nvCxnSpPr>
                <p:spPr bwMode="auto">
                  <a:xfrm rot="16200000" flipH="1">
                    <a:off x="1600727" y="2448759"/>
                    <a:ext cx="447306" cy="1491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589314" y="1470547"/>
                    <a:ext cx="85311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S-CSCF</a:t>
                    </a:r>
                    <a:endParaRPr lang="en-US" sz="1400" b="1" dirty="0"/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2311718" y="1896072"/>
                    <a:ext cx="85311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P-CSCF</a:t>
                    </a:r>
                    <a:endParaRPr lang="en-US" sz="1400" b="1" dirty="0"/>
                  </a:p>
                </p:txBody>
              </p:sp>
            </p:grpSp>
            <p:cxnSp>
              <p:nvCxnSpPr>
                <p:cNvPr id="174" name="Straight Connector 173"/>
                <p:cNvCxnSpPr>
                  <a:endCxn id="71" idx="1"/>
                </p:cNvCxnSpPr>
                <p:nvPr/>
              </p:nvCxnSpPr>
              <p:spPr bwMode="auto">
                <a:xfrm flipV="1">
                  <a:off x="2690752" y="2429554"/>
                  <a:ext cx="694830" cy="19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336" name="Group 335"/>
          <p:cNvGrpSpPr/>
          <p:nvPr/>
        </p:nvGrpSpPr>
        <p:grpSpPr>
          <a:xfrm>
            <a:off x="7172673" y="5340645"/>
            <a:ext cx="1294786" cy="939352"/>
            <a:chOff x="7172673" y="5348632"/>
            <a:chExt cx="1294786" cy="939352"/>
          </a:xfrm>
        </p:grpSpPr>
        <p:pic>
          <p:nvPicPr>
            <p:cNvPr id="25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44684" y="5348632"/>
              <a:ext cx="817697" cy="77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5" name="TextBox 254"/>
            <p:cNvSpPr txBox="1"/>
            <p:nvPr/>
          </p:nvSpPr>
          <p:spPr>
            <a:xfrm>
              <a:off x="7172673" y="591865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Bob</a:t>
              </a:r>
              <a:endParaRPr lang="en-US" sz="1800" dirty="0"/>
            </a:p>
          </p:txBody>
        </p:sp>
        <p:pic>
          <p:nvPicPr>
            <p:cNvPr id="25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81709" y="5535033"/>
              <a:ext cx="2857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7" name="Group 336"/>
          <p:cNvGrpSpPr/>
          <p:nvPr/>
        </p:nvGrpSpPr>
        <p:grpSpPr>
          <a:xfrm>
            <a:off x="734286" y="2175163"/>
            <a:ext cx="5105134" cy="3479872"/>
            <a:chOff x="734286" y="2175163"/>
            <a:chExt cx="5105134" cy="3479872"/>
          </a:xfrm>
        </p:grpSpPr>
        <p:sp>
          <p:nvSpPr>
            <p:cNvPr id="142" name="TextBox 141"/>
            <p:cNvSpPr txBox="1"/>
            <p:nvPr/>
          </p:nvSpPr>
          <p:spPr>
            <a:xfrm>
              <a:off x="1988509" y="5224148"/>
              <a:ext cx="561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800000"/>
                  </a:solidFill>
                </a:rPr>
                <a:t>3G</a:t>
              </a:r>
              <a:endParaRPr lang="en-US" sz="2200" i="1" dirty="0">
                <a:solidFill>
                  <a:srgbClr val="800000"/>
                </a:solidFill>
              </a:endParaRPr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734286" y="2175163"/>
              <a:ext cx="5105134" cy="2827170"/>
              <a:chOff x="734286" y="2175163"/>
              <a:chExt cx="5105134" cy="2827170"/>
            </a:xfrm>
          </p:grpSpPr>
          <p:sp>
            <p:nvSpPr>
              <p:cNvPr id="209" name="TextBox 208"/>
              <p:cNvSpPr txBox="1"/>
              <p:nvPr/>
            </p:nvSpPr>
            <p:spPr>
              <a:xfrm>
                <a:off x="4746172" y="2311733"/>
                <a:ext cx="1093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3GPP AAA</a:t>
                </a:r>
              </a:p>
              <a:p>
                <a:r>
                  <a:rPr lang="en-US" sz="1400" b="1" dirty="0" smtClean="0"/>
                  <a:t>Server</a:t>
                </a:r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734286" y="2175163"/>
                <a:ext cx="4709562" cy="2827170"/>
                <a:chOff x="734286" y="2175163"/>
                <a:chExt cx="4709562" cy="2827170"/>
              </a:xfrm>
            </p:grpSpPr>
            <p:pic>
              <p:nvPicPr>
                <p:cNvPr id="68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261385" y="3806041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385582" y="2175163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964009" y="3143003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048129" y="2780805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3155" name="Picture 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70659" y="4434211"/>
                  <a:ext cx="508666" cy="568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34" name="TextBox 133"/>
                <p:cNvSpPr txBox="1"/>
                <p:nvPr/>
              </p:nvSpPr>
              <p:spPr>
                <a:xfrm>
                  <a:off x="1660533" y="3869339"/>
                  <a:ext cx="5741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RNC</a:t>
                  </a:r>
                  <a:endParaRPr lang="en-US" sz="1400" b="1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406236" y="3038104"/>
                  <a:ext cx="6944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SGSN</a:t>
                  </a:r>
                  <a:endParaRPr lang="en-US" sz="1400" b="1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798122" y="2194957"/>
                  <a:ext cx="7136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GGSN</a:t>
                  </a:r>
                  <a:endParaRPr lang="en-US" sz="1400" b="1" dirty="0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734286" y="4581897"/>
                  <a:ext cx="5645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BSC</a:t>
                  </a:r>
                  <a:endParaRPr lang="en-US" sz="1400" b="1" dirty="0"/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 bwMode="auto">
                <a:xfrm flipV="1">
                  <a:off x="1710047" y="4227616"/>
                  <a:ext cx="558140" cy="47501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 flipV="1">
                  <a:off x="2576948" y="3574474"/>
                  <a:ext cx="415633" cy="3206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 rot="5400000" flipH="1" flipV="1">
                  <a:off x="3093523" y="2808515"/>
                  <a:ext cx="558139" cy="21375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8" name="Straight Connector 267"/>
                <p:cNvCxnSpPr>
                  <a:endCxn id="80" idx="1"/>
                </p:cNvCxnSpPr>
                <p:nvPr/>
              </p:nvCxnSpPr>
              <p:spPr bwMode="auto">
                <a:xfrm flipV="1">
                  <a:off x="2608613" y="3035196"/>
                  <a:ext cx="2439516" cy="101033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>
                  <a:off x="3728852" y="2553195"/>
                  <a:ext cx="1341912" cy="34438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338" name="Group 337"/>
          <p:cNvGrpSpPr/>
          <p:nvPr/>
        </p:nvGrpSpPr>
        <p:grpSpPr>
          <a:xfrm>
            <a:off x="3324103" y="3000499"/>
            <a:ext cx="5143223" cy="2740967"/>
            <a:chOff x="3324103" y="3000499"/>
            <a:chExt cx="5143223" cy="2740967"/>
          </a:xfrm>
        </p:grpSpPr>
        <p:sp>
          <p:nvSpPr>
            <p:cNvPr id="253" name="TextBox 252"/>
            <p:cNvSpPr txBox="1"/>
            <p:nvPr/>
          </p:nvSpPr>
          <p:spPr>
            <a:xfrm>
              <a:off x="5775783" y="5310579"/>
              <a:ext cx="10445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 smtClean="0">
                  <a:solidFill>
                    <a:srgbClr val="800000"/>
                  </a:solidFill>
                </a:rPr>
                <a:t>WiMax</a:t>
              </a:r>
              <a:endParaRPr lang="en-US" sz="2200" i="1" dirty="0">
                <a:solidFill>
                  <a:srgbClr val="800000"/>
                </a:solidFill>
              </a:endParaRPr>
            </a:p>
          </p:txBody>
        </p:sp>
        <p:grpSp>
          <p:nvGrpSpPr>
            <p:cNvPr id="323" name="Group 322"/>
            <p:cNvGrpSpPr/>
            <p:nvPr/>
          </p:nvGrpSpPr>
          <p:grpSpPr>
            <a:xfrm>
              <a:off x="3324103" y="3000499"/>
              <a:ext cx="5143223" cy="2194029"/>
              <a:chOff x="3324103" y="3000499"/>
              <a:chExt cx="5143223" cy="2194029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76186" y="3657599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22" name="Group 321"/>
              <p:cNvGrpSpPr/>
              <p:nvPr/>
            </p:nvGrpSpPr>
            <p:grpSpPr>
              <a:xfrm>
                <a:off x="3324103" y="3000499"/>
                <a:ext cx="5143223" cy="2194029"/>
                <a:chOff x="3324103" y="3000499"/>
                <a:chExt cx="5143223" cy="2194029"/>
              </a:xfrm>
            </p:grpSpPr>
            <p:cxnSp>
              <p:nvCxnSpPr>
                <p:cNvPr id="277" name="Straight Connector 276"/>
                <p:cNvCxnSpPr/>
                <p:nvPr/>
              </p:nvCxnSpPr>
              <p:spPr bwMode="auto">
                <a:xfrm rot="16200000" flipH="1">
                  <a:off x="5092075" y="3291909"/>
                  <a:ext cx="510636" cy="3632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19" name="Group 318"/>
                <p:cNvGrpSpPr/>
                <p:nvPr/>
              </p:nvGrpSpPr>
              <p:grpSpPr>
                <a:xfrm>
                  <a:off x="3324103" y="3000499"/>
                  <a:ext cx="5143223" cy="2194029"/>
                  <a:chOff x="3324103" y="3000499"/>
                  <a:chExt cx="5143223" cy="2194029"/>
                </a:xfrm>
              </p:grpSpPr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6121728" y="3354778"/>
                    <a:ext cx="61401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WAG</a:t>
                    </a:r>
                    <a:endParaRPr lang="en-US" sz="1400" b="1" dirty="0"/>
                  </a:p>
                </p:txBody>
              </p:sp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5965369" y="4860967"/>
                    <a:ext cx="73449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WBSC</a:t>
                    </a:r>
                    <a:endParaRPr lang="en-US" sz="1400" b="1" dirty="0"/>
                  </a:p>
                </p:txBody>
              </p:sp>
              <p:sp>
                <p:nvSpPr>
                  <p:cNvPr id="213" name="TextBox 212"/>
                  <p:cNvSpPr txBox="1"/>
                  <p:nvPr/>
                </p:nvSpPr>
                <p:spPr>
                  <a:xfrm>
                    <a:off x="5272641" y="4227617"/>
                    <a:ext cx="61427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WNC</a:t>
                    </a:r>
                    <a:endParaRPr lang="en-US" sz="1400" b="1" dirty="0"/>
                  </a:p>
                </p:txBody>
              </p:sp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3608117" y="3988131"/>
                    <a:ext cx="66236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WMIF</a:t>
                    </a:r>
                    <a:endParaRPr lang="en-US" sz="1400" b="1" dirty="0"/>
                  </a:p>
                </p:txBody>
              </p:sp>
              <p:sp>
                <p:nvSpPr>
                  <p:cNvPr id="215" name="TextBox 214"/>
                  <p:cNvSpPr txBox="1"/>
                  <p:nvPr/>
                </p:nvSpPr>
                <p:spPr>
                  <a:xfrm>
                    <a:off x="7893130" y="4140530"/>
                    <a:ext cx="57419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PDG</a:t>
                    </a:r>
                    <a:endParaRPr lang="en-US" sz="1400" b="1" dirty="0"/>
                  </a:p>
                </p:txBody>
              </p:sp>
              <p:grpSp>
                <p:nvGrpSpPr>
                  <p:cNvPr id="301" name="Group 300"/>
                  <p:cNvGrpSpPr/>
                  <p:nvPr/>
                </p:nvGrpSpPr>
                <p:grpSpPr>
                  <a:xfrm>
                    <a:off x="3324103" y="3000499"/>
                    <a:ext cx="4977740" cy="2194029"/>
                    <a:chOff x="3324103" y="3000499"/>
                    <a:chExt cx="4977740" cy="2194029"/>
                  </a:xfrm>
                </p:grpSpPr>
                <p:pic>
                  <p:nvPicPr>
                    <p:cNvPr id="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5331157" y="3705101"/>
                      <a:ext cx="395719" cy="5087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137687" y="3509159"/>
                      <a:ext cx="395719" cy="5087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7906124" y="3703120"/>
                      <a:ext cx="395719" cy="5087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433156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6904899" y="4595750"/>
                      <a:ext cx="277694" cy="59877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433157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>
                      <a:off x="6630765" y="4796064"/>
                      <a:ext cx="245052" cy="3459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cxnSp>
                  <p:nvCxnSpPr>
                    <p:cNvPr id="216" name="Straight Connector 215"/>
                    <p:cNvCxnSpPr>
                      <a:endCxn id="78" idx="1"/>
                    </p:cNvCxnSpPr>
                    <p:nvPr/>
                  </p:nvCxnSpPr>
                  <p:spPr bwMode="auto">
                    <a:xfrm>
                      <a:off x="3324103" y="3397394"/>
                      <a:ext cx="813584" cy="366156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1" name="Straight Connector 220"/>
                    <p:cNvCxnSpPr>
                      <a:endCxn id="75" idx="1"/>
                    </p:cNvCxnSpPr>
                    <p:nvPr/>
                  </p:nvCxnSpPr>
                  <p:spPr bwMode="auto">
                    <a:xfrm>
                      <a:off x="4493822" y="3771467"/>
                      <a:ext cx="837335" cy="18802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3" name="Straight Connector 222"/>
                    <p:cNvCxnSpPr/>
                    <p:nvPr/>
                  </p:nvCxnSpPr>
                  <p:spPr bwMode="auto">
                    <a:xfrm flipV="1">
                      <a:off x="5693230" y="3959492"/>
                      <a:ext cx="694830" cy="198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24" name="Straight Connector 223"/>
                    <p:cNvCxnSpPr>
                      <a:endCxn id="86" idx="1"/>
                    </p:cNvCxnSpPr>
                    <p:nvPr/>
                  </p:nvCxnSpPr>
                  <p:spPr bwMode="auto">
                    <a:xfrm flipV="1">
                      <a:off x="6726384" y="3957511"/>
                      <a:ext cx="1179740" cy="396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5" name="Straight Connector 234"/>
                    <p:cNvCxnSpPr/>
                    <p:nvPr/>
                  </p:nvCxnSpPr>
                  <p:spPr bwMode="auto">
                    <a:xfrm>
                      <a:off x="5652655" y="4096987"/>
                      <a:ext cx="1045026" cy="73627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74" name="Straight Connector 273"/>
                    <p:cNvCxnSpPr/>
                    <p:nvPr/>
                  </p:nvCxnSpPr>
                  <p:spPr bwMode="auto">
                    <a:xfrm>
                      <a:off x="5403273" y="3158836"/>
                      <a:ext cx="1056904" cy="58189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82" name="Straight Connector 281"/>
                    <p:cNvCxnSpPr/>
                    <p:nvPr/>
                  </p:nvCxnSpPr>
                  <p:spPr bwMode="auto">
                    <a:xfrm>
                      <a:off x="5387440" y="3000499"/>
                      <a:ext cx="2616529" cy="763979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</p:grpSp>
      </p:grpSp>
      <p:sp>
        <p:nvSpPr>
          <p:cNvPr id="285" name="Rectangle 283"/>
          <p:cNvSpPr>
            <a:spLocks noChangeArrowheads="1"/>
          </p:cNvSpPr>
          <p:nvPr/>
        </p:nvSpPr>
        <p:spPr bwMode="auto">
          <a:xfrm rot="8012088">
            <a:off x="370113" y="5288455"/>
            <a:ext cx="360363" cy="1285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Cloud 286"/>
          <p:cNvSpPr/>
          <p:nvPr/>
        </p:nvSpPr>
        <p:spPr bwMode="auto">
          <a:xfrm>
            <a:off x="629284" y="1423173"/>
            <a:ext cx="2493928" cy="2210678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3G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2088079" y="1045027"/>
            <a:ext cx="5349954" cy="1163782"/>
            <a:chOff x="2088079" y="1045027"/>
            <a:chExt cx="5349954" cy="1163782"/>
          </a:xfrm>
        </p:grpSpPr>
        <p:cxnSp>
          <p:nvCxnSpPr>
            <p:cNvPr id="204" name="Straight Connector 203"/>
            <p:cNvCxnSpPr>
              <a:endCxn id="189" idx="2"/>
            </p:cNvCxnSpPr>
            <p:nvPr/>
          </p:nvCxnSpPr>
          <p:spPr bwMode="auto">
            <a:xfrm flipV="1">
              <a:off x="2088079" y="1626918"/>
              <a:ext cx="1564719" cy="2830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>
              <a:stCxn id="189" idx="0"/>
            </p:cNvCxnSpPr>
            <p:nvPr/>
          </p:nvCxnSpPr>
          <p:spPr bwMode="auto">
            <a:xfrm>
              <a:off x="5923888" y="1626918"/>
              <a:ext cx="1514145" cy="283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Cloud 188"/>
            <p:cNvSpPr/>
            <p:nvPr/>
          </p:nvSpPr>
          <p:spPr bwMode="auto">
            <a:xfrm>
              <a:off x="3645726" y="1045027"/>
              <a:ext cx="2280062" cy="1163782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IMS Backbone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latin typeface="Times"/>
                </a:rPr>
                <a:t>Network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6054283" y="1480447"/>
            <a:ext cx="2939204" cy="2246422"/>
            <a:chOff x="6054283" y="1480447"/>
            <a:chExt cx="2939204" cy="2246422"/>
          </a:xfrm>
        </p:grpSpPr>
        <p:sp>
          <p:nvSpPr>
            <p:cNvPr id="194" name="TextBox 193"/>
            <p:cNvSpPr txBox="1"/>
            <p:nvPr/>
          </p:nvSpPr>
          <p:spPr>
            <a:xfrm>
              <a:off x="6054283" y="2313714"/>
              <a:ext cx="554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HSS</a:t>
              </a:r>
              <a:endParaRPr lang="en-US" sz="1400" b="1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525352" y="2832212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I-CSCF</a:t>
              </a:r>
              <a:endParaRPr lang="en-US" sz="14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8140368" y="1846597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P-CSCF</a:t>
              </a:r>
              <a:endParaRPr lang="en-US" sz="1400" b="1" dirty="0"/>
            </a:p>
          </p:txBody>
        </p:sp>
        <p:grpSp>
          <p:nvGrpSpPr>
            <p:cNvPr id="314" name="Group 313"/>
            <p:cNvGrpSpPr/>
            <p:nvPr/>
          </p:nvGrpSpPr>
          <p:grpSpPr>
            <a:xfrm>
              <a:off x="6611563" y="1480447"/>
              <a:ext cx="1729714" cy="2246422"/>
              <a:chOff x="6611563" y="1480447"/>
              <a:chExt cx="1729714" cy="2246422"/>
            </a:xfrm>
          </p:grpSpPr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11563" y="2206835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45855" y="1765469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2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48875" y="2689767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45558" y="2187043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5" name="Straight Connector 194"/>
              <p:cNvCxnSpPr>
                <a:endCxn id="191" idx="1"/>
              </p:cNvCxnSpPr>
              <p:nvPr/>
            </p:nvCxnSpPr>
            <p:spPr bwMode="auto">
              <a:xfrm flipV="1">
                <a:off x="6921186" y="2019860"/>
                <a:ext cx="424669" cy="2344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195"/>
              <p:cNvCxnSpPr/>
              <p:nvPr/>
            </p:nvCxnSpPr>
            <p:spPr bwMode="auto">
              <a:xfrm flipV="1">
                <a:off x="7596100" y="2587897"/>
                <a:ext cx="424669" cy="2344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Straight Connector 196"/>
              <p:cNvCxnSpPr/>
              <p:nvPr/>
            </p:nvCxnSpPr>
            <p:spPr bwMode="auto">
              <a:xfrm>
                <a:off x="6968687" y="2586845"/>
                <a:ext cx="320634" cy="2256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/>
              <p:cNvCxnSpPr/>
              <p:nvPr/>
            </p:nvCxnSpPr>
            <p:spPr bwMode="auto">
              <a:xfrm>
                <a:off x="7714837" y="2014870"/>
                <a:ext cx="320634" cy="2256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>
                <a:endCxn id="192" idx="0"/>
              </p:cNvCxnSpPr>
              <p:nvPr/>
            </p:nvCxnSpPr>
            <p:spPr bwMode="auto">
              <a:xfrm rot="16200000" flipH="1">
                <a:off x="7215627" y="2458659"/>
                <a:ext cx="447306" cy="1491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0" name="TextBox 199"/>
              <p:cNvSpPr txBox="1"/>
              <p:nvPr/>
            </p:nvSpPr>
            <p:spPr>
              <a:xfrm>
                <a:off x="7204214" y="1480447"/>
                <a:ext cx="8531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S-CSCF</a:t>
                </a:r>
                <a:endParaRPr lang="en-US" sz="1400" b="1" dirty="0"/>
              </a:p>
            </p:txBody>
          </p:sp>
          <p:cxnSp>
            <p:nvCxnSpPr>
              <p:cNvPr id="228" name="Straight Connector 227"/>
              <p:cNvCxnSpPr/>
              <p:nvPr/>
            </p:nvCxnSpPr>
            <p:spPr bwMode="auto">
              <a:xfrm rot="5400000">
                <a:off x="7609645" y="3106914"/>
                <a:ext cx="1138049" cy="1018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24" name="Group 323"/>
          <p:cNvGrpSpPr/>
          <p:nvPr/>
        </p:nvGrpSpPr>
        <p:grpSpPr>
          <a:xfrm>
            <a:off x="8047838" y="4986356"/>
            <a:ext cx="311182" cy="323811"/>
            <a:chOff x="2870168" y="3987839"/>
            <a:chExt cx="311182" cy="323811"/>
          </a:xfrm>
        </p:grpSpPr>
        <p:sp>
          <p:nvSpPr>
            <p:cNvPr id="325" name="Oval 324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8085970" y="4979967"/>
            <a:ext cx="241300" cy="531283"/>
            <a:chOff x="2908300" y="3981450"/>
            <a:chExt cx="241300" cy="531283"/>
          </a:xfrm>
        </p:grpSpPr>
        <p:grpSp>
          <p:nvGrpSpPr>
            <p:cNvPr id="330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333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34" name="Isosceles Triangle 333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331" name="Oval 330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8" name="Cloud 287"/>
          <p:cNvSpPr/>
          <p:nvPr/>
        </p:nvSpPr>
        <p:spPr bwMode="auto">
          <a:xfrm>
            <a:off x="6317563" y="1353788"/>
            <a:ext cx="2493928" cy="2210678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WiMax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86" name="Rectangle 283"/>
          <p:cNvSpPr>
            <a:spLocks noChangeArrowheads="1"/>
          </p:cNvSpPr>
          <p:nvPr/>
        </p:nvSpPr>
        <p:spPr bwMode="auto">
          <a:xfrm rot="8012088">
            <a:off x="8502555" y="5108345"/>
            <a:ext cx="360363" cy="1285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934 -0.07261 L 0.2533 -0.26456 L 0.28576 -0.37719 L 0.20382 -0.37719 L 0.12604 -0.3166 L 0.04809 -0.38575 L 0.1118 -0.31822 L 0.1118 -0.46022 L 0.18819 -0.38413 L 0.28576 -0.38413 L 0.25469 -0.26803 L 0.08715 -0.0814 L 0 0 Z " pathEditMode="relative" ptsTypes="AAAAAAAAAAAAAA">
                                      <p:cBhvr>
                                        <p:cTn id="73" dur="5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-0.02058 L -0.23108 -0.06198 L -0.35313 -0.16767 L -0.25573 -0.16767 L -0.08299 -0.16767 L -0.06615 -0.40981 L -0.16354 -0.33881 L -0.23108 -0.40449 L -0.16094 -0.33719 L -0.16233 -0.45467 L -0.08698 -0.38737 L -0.09861 -0.17461 L -0.37917 -0.17461 L -0.24149 -0.03608 L -0.11684 0.02451 " pathEditMode="relative" rAng="0" ptsTypes="AAAAAAAAAAAAAAA">
                                      <p:cBhvr>
                                        <p:cTn id="82" dur="5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1" animBg="1"/>
      <p:bldP spid="285" grpId="2" animBg="1"/>
      <p:bldP spid="287" grpId="0" animBg="1"/>
      <p:bldP spid="288" grpId="0" animBg="1"/>
      <p:bldP spid="286" grpId="1" animBg="1"/>
      <p:bldP spid="28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75450" y="5280025"/>
            <a:ext cx="1905000" cy="457200"/>
          </a:xfrm>
        </p:spPr>
        <p:txBody>
          <a:bodyPr/>
          <a:lstStyle/>
          <a:p>
            <a:pPr>
              <a:defRPr/>
            </a:pPr>
            <a:fld id="{2A886B28-3749-46EC-870A-6243C82184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2" name="Isosceles Triangle 10"/>
          <p:cNvSpPr/>
          <p:nvPr/>
        </p:nvSpPr>
        <p:spPr bwMode="auto">
          <a:xfrm>
            <a:off x="8064956" y="4384346"/>
            <a:ext cx="314797" cy="10197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 flipV="1">
            <a:off x="8073464" y="4161268"/>
            <a:ext cx="314797" cy="101973"/>
          </a:xfrm>
          <a:prstGeom prst="triangl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" name="Group 334"/>
          <p:cNvGrpSpPr/>
          <p:nvPr/>
        </p:nvGrpSpPr>
        <p:grpSpPr>
          <a:xfrm>
            <a:off x="957467" y="5401970"/>
            <a:ext cx="1401752" cy="786272"/>
            <a:chOff x="957467" y="5401970"/>
            <a:chExt cx="1401752" cy="786272"/>
          </a:xfrm>
        </p:grpSpPr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7467" y="5486400"/>
              <a:ext cx="664621" cy="67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4" name="TextBox 143"/>
            <p:cNvSpPr txBox="1"/>
            <p:nvPr/>
          </p:nvSpPr>
          <p:spPr>
            <a:xfrm>
              <a:off x="1674416" y="581891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Alice</a:t>
              </a:r>
              <a:endParaRPr lang="en-US" sz="1800" dirty="0"/>
            </a:p>
          </p:txBody>
        </p:sp>
        <p:pic>
          <p:nvPicPr>
            <p:cNvPr id="14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7617" y="5401970"/>
              <a:ext cx="3048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45"/>
          <p:cNvGrpSpPr/>
          <p:nvPr/>
        </p:nvGrpSpPr>
        <p:grpSpPr>
          <a:xfrm>
            <a:off x="984188" y="4857706"/>
            <a:ext cx="311182" cy="323811"/>
            <a:chOff x="2870168" y="3987839"/>
            <a:chExt cx="311182" cy="323811"/>
          </a:xfrm>
        </p:grpSpPr>
        <p:sp>
          <p:nvSpPr>
            <p:cNvPr id="147" name="Oval 146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150"/>
          <p:cNvGrpSpPr/>
          <p:nvPr/>
        </p:nvGrpSpPr>
        <p:grpSpPr>
          <a:xfrm>
            <a:off x="1022320" y="4851317"/>
            <a:ext cx="241300" cy="531283"/>
            <a:chOff x="2908300" y="3981450"/>
            <a:chExt cx="241300" cy="531283"/>
          </a:xfrm>
        </p:grpSpPr>
        <p:grpSp>
          <p:nvGrpSpPr>
            <p:cNvPr id="7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155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Isosceles Triangle 155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153" name="Oval 152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319"/>
          <p:cNvGrpSpPr/>
          <p:nvPr/>
        </p:nvGrpSpPr>
        <p:grpSpPr>
          <a:xfrm>
            <a:off x="463133" y="1470547"/>
            <a:ext cx="2922449" cy="1980177"/>
            <a:chOff x="463133" y="1470547"/>
            <a:chExt cx="2922449" cy="1980177"/>
          </a:xfrm>
        </p:grpSpPr>
        <p:sp>
          <p:nvSpPr>
            <p:cNvPr id="132" name="TextBox 131"/>
            <p:cNvSpPr txBox="1"/>
            <p:nvPr/>
          </p:nvSpPr>
          <p:spPr>
            <a:xfrm>
              <a:off x="1337964" y="3142947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I-CSCF</a:t>
              </a:r>
              <a:endParaRPr lang="en-US" sz="1400" b="1" dirty="0"/>
            </a:p>
          </p:txBody>
        </p:sp>
        <p:grpSp>
          <p:nvGrpSpPr>
            <p:cNvPr id="9" name="Group 317"/>
            <p:cNvGrpSpPr/>
            <p:nvPr/>
          </p:nvGrpSpPr>
          <p:grpSpPr>
            <a:xfrm>
              <a:off x="463133" y="1470547"/>
              <a:ext cx="2922449" cy="1718101"/>
              <a:chOff x="463133" y="1470547"/>
              <a:chExt cx="2922449" cy="1718101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63133" y="2303814"/>
                <a:ext cx="554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HSS</a:t>
                </a:r>
                <a:endParaRPr lang="en-US" sz="1400" b="1" dirty="0"/>
              </a:p>
            </p:txBody>
          </p:sp>
          <p:grpSp>
            <p:nvGrpSpPr>
              <p:cNvPr id="10" name="Group 301"/>
              <p:cNvGrpSpPr/>
              <p:nvPr/>
            </p:nvGrpSpPr>
            <p:grpSpPr>
              <a:xfrm>
                <a:off x="996663" y="1470547"/>
                <a:ext cx="2388919" cy="1718101"/>
                <a:chOff x="996663" y="1470547"/>
                <a:chExt cx="2388919" cy="1718101"/>
              </a:xfrm>
            </p:grpSpPr>
            <p:grpSp>
              <p:nvGrpSpPr>
                <p:cNvPr id="11" name="Group 298"/>
                <p:cNvGrpSpPr/>
                <p:nvPr/>
              </p:nvGrpSpPr>
              <p:grpSpPr>
                <a:xfrm>
                  <a:off x="996663" y="1470547"/>
                  <a:ext cx="2168174" cy="1718101"/>
                  <a:chOff x="996663" y="1470547"/>
                  <a:chExt cx="2168174" cy="1718101"/>
                </a:xfrm>
              </p:grpSpPr>
              <p:pic>
                <p:nvPicPr>
                  <p:cNvPr id="43315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96663" y="2196935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730955" y="1755569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33975" y="2679867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6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2330658" y="2177143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97" name="Straight Connector 96"/>
                  <p:cNvCxnSpPr>
                    <a:endCxn id="65" idx="1"/>
                  </p:cNvCxnSpPr>
                  <p:nvPr/>
                </p:nvCxnSpPr>
                <p:spPr bwMode="auto">
                  <a:xfrm flipV="1">
                    <a:off x="1306286" y="2009960"/>
                    <a:ext cx="424669" cy="2344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7" name="Straight Connector 106"/>
                  <p:cNvCxnSpPr/>
                  <p:nvPr/>
                </p:nvCxnSpPr>
                <p:spPr bwMode="auto">
                  <a:xfrm flipV="1">
                    <a:off x="1981200" y="2577997"/>
                    <a:ext cx="424669" cy="2344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>
                    <a:off x="1353787" y="2576945"/>
                    <a:ext cx="320634" cy="2256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3" name="Straight Connector 122"/>
                  <p:cNvCxnSpPr/>
                  <p:nvPr/>
                </p:nvCxnSpPr>
                <p:spPr bwMode="auto">
                  <a:xfrm>
                    <a:off x="2099937" y="2004970"/>
                    <a:ext cx="320634" cy="2256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4" name="Straight Connector 123"/>
                  <p:cNvCxnSpPr>
                    <a:endCxn id="66" idx="0"/>
                  </p:cNvCxnSpPr>
                  <p:nvPr/>
                </p:nvCxnSpPr>
                <p:spPr bwMode="auto">
                  <a:xfrm rot="16200000" flipH="1">
                    <a:off x="1600727" y="2448759"/>
                    <a:ext cx="447306" cy="1491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589314" y="1470547"/>
                    <a:ext cx="85311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S-CSCF</a:t>
                    </a:r>
                    <a:endParaRPr lang="en-US" sz="1400" b="1" dirty="0"/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2311718" y="1896072"/>
                    <a:ext cx="85311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/>
                      <a:t>P-CSCF</a:t>
                    </a:r>
                    <a:endParaRPr lang="en-US" sz="1400" b="1" dirty="0"/>
                  </a:p>
                </p:txBody>
              </p:sp>
            </p:grpSp>
            <p:cxnSp>
              <p:nvCxnSpPr>
                <p:cNvPr id="174" name="Straight Connector 173"/>
                <p:cNvCxnSpPr>
                  <a:endCxn id="71" idx="1"/>
                </p:cNvCxnSpPr>
                <p:nvPr/>
              </p:nvCxnSpPr>
              <p:spPr bwMode="auto">
                <a:xfrm flipV="1">
                  <a:off x="2690752" y="2429554"/>
                  <a:ext cx="694830" cy="198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2" name="Group 335"/>
          <p:cNvGrpSpPr/>
          <p:nvPr/>
        </p:nvGrpSpPr>
        <p:grpSpPr>
          <a:xfrm>
            <a:off x="7172673" y="5356619"/>
            <a:ext cx="1294786" cy="939352"/>
            <a:chOff x="7172673" y="5348632"/>
            <a:chExt cx="1294786" cy="939352"/>
          </a:xfrm>
        </p:grpSpPr>
        <p:pic>
          <p:nvPicPr>
            <p:cNvPr id="25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44684" y="5348632"/>
              <a:ext cx="817697" cy="77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5" name="TextBox 254"/>
            <p:cNvSpPr txBox="1"/>
            <p:nvPr/>
          </p:nvSpPr>
          <p:spPr>
            <a:xfrm>
              <a:off x="7172673" y="591865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Bob</a:t>
              </a:r>
              <a:endParaRPr lang="en-US" sz="1800" dirty="0"/>
            </a:p>
          </p:txBody>
        </p:sp>
        <p:pic>
          <p:nvPicPr>
            <p:cNvPr id="25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81709" y="5535033"/>
              <a:ext cx="2857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336"/>
          <p:cNvGrpSpPr/>
          <p:nvPr/>
        </p:nvGrpSpPr>
        <p:grpSpPr>
          <a:xfrm>
            <a:off x="734286" y="2064330"/>
            <a:ext cx="4436437" cy="3590705"/>
            <a:chOff x="734286" y="2064330"/>
            <a:chExt cx="4436437" cy="3590705"/>
          </a:xfrm>
        </p:grpSpPr>
        <p:sp>
          <p:nvSpPr>
            <p:cNvPr id="142" name="TextBox 141"/>
            <p:cNvSpPr txBox="1"/>
            <p:nvPr/>
          </p:nvSpPr>
          <p:spPr>
            <a:xfrm>
              <a:off x="1988509" y="5224148"/>
              <a:ext cx="561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800000"/>
                  </a:solidFill>
                </a:rPr>
                <a:t>3G</a:t>
              </a:r>
              <a:endParaRPr lang="en-US" sz="2200" i="1" dirty="0">
                <a:solidFill>
                  <a:srgbClr val="800000"/>
                </a:solidFill>
              </a:endParaRPr>
            </a:p>
          </p:txBody>
        </p:sp>
        <p:grpSp>
          <p:nvGrpSpPr>
            <p:cNvPr id="14" name="Group 316"/>
            <p:cNvGrpSpPr/>
            <p:nvPr/>
          </p:nvGrpSpPr>
          <p:grpSpPr>
            <a:xfrm>
              <a:off x="734286" y="2064330"/>
              <a:ext cx="4436437" cy="2938003"/>
              <a:chOff x="734286" y="2064330"/>
              <a:chExt cx="4436437" cy="2938003"/>
            </a:xfrm>
          </p:grpSpPr>
          <p:sp>
            <p:nvSpPr>
              <p:cNvPr id="209" name="TextBox 208"/>
              <p:cNvSpPr txBox="1"/>
              <p:nvPr/>
            </p:nvSpPr>
            <p:spPr>
              <a:xfrm>
                <a:off x="3760547" y="2774858"/>
                <a:ext cx="1093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3GPP AAA</a:t>
                </a:r>
              </a:p>
              <a:p>
                <a:r>
                  <a:rPr lang="en-US" sz="1400" b="1" dirty="0" smtClean="0"/>
                  <a:t>Server</a:t>
                </a:r>
              </a:p>
            </p:txBody>
          </p:sp>
          <p:grpSp>
            <p:nvGrpSpPr>
              <p:cNvPr id="15" name="Group 299"/>
              <p:cNvGrpSpPr/>
              <p:nvPr/>
            </p:nvGrpSpPr>
            <p:grpSpPr>
              <a:xfrm>
                <a:off x="734286" y="2064330"/>
                <a:ext cx="4436437" cy="2938003"/>
                <a:chOff x="734286" y="2064330"/>
                <a:chExt cx="4436437" cy="2938003"/>
              </a:xfrm>
            </p:grpSpPr>
            <p:pic>
              <p:nvPicPr>
                <p:cNvPr id="68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261385" y="3806041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385582" y="2175163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964009" y="3143003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3155" name="Picture 3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270659" y="4434211"/>
                  <a:ext cx="508666" cy="568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34" name="TextBox 133"/>
                <p:cNvSpPr txBox="1"/>
                <p:nvPr/>
              </p:nvSpPr>
              <p:spPr>
                <a:xfrm>
                  <a:off x="1660533" y="3869339"/>
                  <a:ext cx="5741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RNC</a:t>
                  </a:r>
                  <a:endParaRPr lang="en-US" sz="1400" b="1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216234" y="2990604"/>
                  <a:ext cx="6944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SGSN</a:t>
                  </a:r>
                  <a:endParaRPr lang="en-US" sz="1400" b="1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691246" y="2064330"/>
                  <a:ext cx="7136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GGSN</a:t>
                  </a:r>
                  <a:endParaRPr lang="en-US" sz="1400" b="1" dirty="0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734286" y="4581897"/>
                  <a:ext cx="5645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BSC</a:t>
                  </a:r>
                  <a:endParaRPr lang="en-US" sz="1400" b="1" dirty="0"/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 bwMode="auto">
                <a:xfrm flipV="1">
                  <a:off x="1710047" y="4227616"/>
                  <a:ext cx="558140" cy="47501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 flipV="1">
                  <a:off x="2576948" y="3574474"/>
                  <a:ext cx="415633" cy="3206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 rot="5400000" flipH="1" flipV="1">
                  <a:off x="3093523" y="2808515"/>
                  <a:ext cx="558139" cy="21375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8" name="Straight Connector 267"/>
                <p:cNvCxnSpPr>
                  <a:endCxn id="80" idx="1"/>
                </p:cNvCxnSpPr>
                <p:nvPr/>
              </p:nvCxnSpPr>
              <p:spPr bwMode="auto">
                <a:xfrm flipV="1">
                  <a:off x="2541319" y="3177696"/>
                  <a:ext cx="2233685" cy="102616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80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775004" y="2923305"/>
                  <a:ext cx="395719" cy="508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70" name="Straight Connector 269"/>
                <p:cNvCxnSpPr>
                  <a:endCxn id="80" idx="0"/>
                </p:cNvCxnSpPr>
                <p:nvPr/>
              </p:nvCxnSpPr>
              <p:spPr bwMode="auto">
                <a:xfrm>
                  <a:off x="3728852" y="2553195"/>
                  <a:ext cx="1244012" cy="37011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285" name="Rectangle 283"/>
          <p:cNvSpPr>
            <a:spLocks noChangeArrowheads="1"/>
          </p:cNvSpPr>
          <p:nvPr/>
        </p:nvSpPr>
        <p:spPr bwMode="auto">
          <a:xfrm rot="8012088">
            <a:off x="370113" y="5288455"/>
            <a:ext cx="360363" cy="1285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Cloud 286"/>
          <p:cNvSpPr/>
          <p:nvPr/>
        </p:nvSpPr>
        <p:spPr bwMode="auto">
          <a:xfrm>
            <a:off x="629284" y="1423173"/>
            <a:ext cx="2493928" cy="2210678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3G</a:t>
            </a:r>
          </a:p>
        </p:txBody>
      </p:sp>
      <p:grpSp>
        <p:nvGrpSpPr>
          <p:cNvPr id="21" name="Group 314"/>
          <p:cNvGrpSpPr/>
          <p:nvPr/>
        </p:nvGrpSpPr>
        <p:grpSpPr>
          <a:xfrm>
            <a:off x="2088079" y="1045027"/>
            <a:ext cx="5349954" cy="1163782"/>
            <a:chOff x="2088079" y="1045027"/>
            <a:chExt cx="5349954" cy="1163782"/>
          </a:xfrm>
        </p:grpSpPr>
        <p:cxnSp>
          <p:nvCxnSpPr>
            <p:cNvPr id="204" name="Straight Connector 203"/>
            <p:cNvCxnSpPr>
              <a:endCxn id="189" idx="2"/>
            </p:cNvCxnSpPr>
            <p:nvPr/>
          </p:nvCxnSpPr>
          <p:spPr bwMode="auto">
            <a:xfrm flipV="1">
              <a:off x="2088079" y="1626918"/>
              <a:ext cx="1564719" cy="2830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>
              <a:stCxn id="189" idx="0"/>
            </p:cNvCxnSpPr>
            <p:nvPr/>
          </p:nvCxnSpPr>
          <p:spPr bwMode="auto">
            <a:xfrm>
              <a:off x="5923888" y="1626918"/>
              <a:ext cx="1514145" cy="283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Cloud 188"/>
            <p:cNvSpPr/>
            <p:nvPr/>
          </p:nvSpPr>
          <p:spPr bwMode="auto">
            <a:xfrm>
              <a:off x="3645726" y="1045027"/>
              <a:ext cx="2280062" cy="1163782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IMS Backbone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 smtClean="0">
                  <a:latin typeface="Times"/>
                </a:rPr>
                <a:t>Network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2" name="Group 320"/>
          <p:cNvGrpSpPr/>
          <p:nvPr/>
        </p:nvGrpSpPr>
        <p:grpSpPr>
          <a:xfrm>
            <a:off x="6054283" y="1480447"/>
            <a:ext cx="2939204" cy="2141529"/>
            <a:chOff x="6054283" y="1480447"/>
            <a:chExt cx="2939204" cy="2141529"/>
          </a:xfrm>
        </p:grpSpPr>
        <p:sp>
          <p:nvSpPr>
            <p:cNvPr id="194" name="TextBox 193"/>
            <p:cNvSpPr txBox="1"/>
            <p:nvPr/>
          </p:nvSpPr>
          <p:spPr>
            <a:xfrm>
              <a:off x="6054283" y="2313714"/>
              <a:ext cx="554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HSS</a:t>
              </a:r>
              <a:endParaRPr lang="en-US" sz="1400" b="1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525352" y="2832212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I-CSCF</a:t>
              </a:r>
              <a:endParaRPr lang="en-US" sz="14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8140368" y="1846597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P-CSCF</a:t>
              </a:r>
              <a:endParaRPr lang="en-US" sz="1400" b="1" dirty="0"/>
            </a:p>
          </p:txBody>
        </p:sp>
        <p:grpSp>
          <p:nvGrpSpPr>
            <p:cNvPr id="23" name="Group 313"/>
            <p:cNvGrpSpPr/>
            <p:nvPr/>
          </p:nvGrpSpPr>
          <p:grpSpPr>
            <a:xfrm>
              <a:off x="6611563" y="1480447"/>
              <a:ext cx="1729714" cy="2141529"/>
              <a:chOff x="6611563" y="1480447"/>
              <a:chExt cx="1729714" cy="2141529"/>
            </a:xfrm>
          </p:grpSpPr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611563" y="2206835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345855" y="1765469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2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48875" y="2689767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3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945558" y="2187043"/>
                <a:ext cx="395719" cy="508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5" name="Straight Connector 194"/>
              <p:cNvCxnSpPr>
                <a:endCxn id="191" idx="1"/>
              </p:cNvCxnSpPr>
              <p:nvPr/>
            </p:nvCxnSpPr>
            <p:spPr bwMode="auto">
              <a:xfrm flipV="1">
                <a:off x="6921186" y="2019860"/>
                <a:ext cx="424669" cy="2344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195"/>
              <p:cNvCxnSpPr/>
              <p:nvPr/>
            </p:nvCxnSpPr>
            <p:spPr bwMode="auto">
              <a:xfrm flipV="1">
                <a:off x="7596100" y="2587897"/>
                <a:ext cx="424669" cy="2344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Straight Connector 196"/>
              <p:cNvCxnSpPr/>
              <p:nvPr/>
            </p:nvCxnSpPr>
            <p:spPr bwMode="auto">
              <a:xfrm>
                <a:off x="6968687" y="2586845"/>
                <a:ext cx="320634" cy="2256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/>
              <p:cNvCxnSpPr/>
              <p:nvPr/>
            </p:nvCxnSpPr>
            <p:spPr bwMode="auto">
              <a:xfrm>
                <a:off x="7714837" y="2014870"/>
                <a:ext cx="320634" cy="2256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>
                <a:endCxn id="192" idx="0"/>
              </p:cNvCxnSpPr>
              <p:nvPr/>
            </p:nvCxnSpPr>
            <p:spPr bwMode="auto">
              <a:xfrm rot="16200000" flipH="1">
                <a:off x="7215627" y="2458659"/>
                <a:ext cx="447306" cy="1491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0" name="TextBox 199"/>
              <p:cNvSpPr txBox="1"/>
              <p:nvPr/>
            </p:nvSpPr>
            <p:spPr>
              <a:xfrm>
                <a:off x="7204214" y="1480447"/>
                <a:ext cx="8531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S-CSCF</a:t>
                </a:r>
                <a:endParaRPr lang="en-US" sz="1400" b="1" dirty="0"/>
              </a:p>
            </p:txBody>
          </p:sp>
          <p:cxnSp>
            <p:nvCxnSpPr>
              <p:cNvPr id="228" name="Straight Connector 227"/>
              <p:cNvCxnSpPr/>
              <p:nvPr/>
            </p:nvCxnSpPr>
            <p:spPr bwMode="auto">
              <a:xfrm rot="16200000" flipH="1">
                <a:off x="7724898" y="3093523"/>
                <a:ext cx="1033157" cy="237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" name="Group 323"/>
          <p:cNvGrpSpPr/>
          <p:nvPr/>
        </p:nvGrpSpPr>
        <p:grpSpPr>
          <a:xfrm>
            <a:off x="8047838" y="4986356"/>
            <a:ext cx="311182" cy="323811"/>
            <a:chOff x="2870168" y="3987839"/>
            <a:chExt cx="311182" cy="323811"/>
          </a:xfrm>
        </p:grpSpPr>
        <p:sp>
          <p:nvSpPr>
            <p:cNvPr id="325" name="Oval 324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5" name="Group 328"/>
          <p:cNvGrpSpPr/>
          <p:nvPr/>
        </p:nvGrpSpPr>
        <p:grpSpPr>
          <a:xfrm>
            <a:off x="8085970" y="4979967"/>
            <a:ext cx="241300" cy="531283"/>
            <a:chOff x="2908300" y="3981450"/>
            <a:chExt cx="241300" cy="531283"/>
          </a:xfrm>
        </p:grpSpPr>
        <p:grpSp>
          <p:nvGrpSpPr>
            <p:cNvPr id="26" name="Group 12"/>
            <p:cNvGrpSpPr/>
            <p:nvPr/>
          </p:nvGrpSpPr>
          <p:grpSpPr>
            <a:xfrm>
              <a:off x="2908300" y="3981450"/>
              <a:ext cx="241300" cy="336550"/>
              <a:chOff x="2908300" y="3987800"/>
              <a:chExt cx="241300" cy="336550"/>
            </a:xfrm>
          </p:grpSpPr>
          <p:sp>
            <p:nvSpPr>
              <p:cNvPr id="333" name="Isosceles Triangle 10"/>
              <p:cNvSpPr/>
              <p:nvPr/>
            </p:nvSpPr>
            <p:spPr bwMode="auto">
              <a:xfrm>
                <a:off x="2908300" y="41656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34" name="Isosceles Triangle 333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331" name="Oval 330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8" name="Cloud 287"/>
          <p:cNvSpPr/>
          <p:nvPr/>
        </p:nvSpPr>
        <p:spPr bwMode="auto">
          <a:xfrm>
            <a:off x="6317563" y="1353788"/>
            <a:ext cx="2493928" cy="2210678"/>
          </a:xfrm>
          <a:prstGeom prst="cloud">
            <a:avLst/>
          </a:prstGeom>
          <a:solidFill>
            <a:srgbClr val="DB22A6">
              <a:alpha val="6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IMS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WiMax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3696197" y="2273198"/>
            <a:ext cx="5305298" cy="3468268"/>
            <a:chOff x="3696197" y="2273198"/>
            <a:chExt cx="5305298" cy="3468268"/>
          </a:xfrm>
        </p:grpSpPr>
        <p:grpSp>
          <p:nvGrpSpPr>
            <p:cNvPr id="173" name="Group 172"/>
            <p:cNvGrpSpPr/>
            <p:nvPr/>
          </p:nvGrpSpPr>
          <p:grpSpPr>
            <a:xfrm>
              <a:off x="4868883" y="3289465"/>
              <a:ext cx="4132612" cy="2452001"/>
              <a:chOff x="4868883" y="3289465"/>
              <a:chExt cx="4132612" cy="2452001"/>
            </a:xfrm>
          </p:grpSpPr>
          <p:grpSp>
            <p:nvGrpSpPr>
              <p:cNvPr id="16" name="Group 337"/>
              <p:cNvGrpSpPr/>
              <p:nvPr/>
            </p:nvGrpSpPr>
            <p:grpSpPr>
              <a:xfrm>
                <a:off x="4868883" y="3289465"/>
                <a:ext cx="3037241" cy="2452001"/>
                <a:chOff x="4868883" y="3289465"/>
                <a:chExt cx="3037241" cy="2452001"/>
              </a:xfrm>
            </p:grpSpPr>
            <p:sp>
              <p:nvSpPr>
                <p:cNvPr id="253" name="TextBox 252"/>
                <p:cNvSpPr txBox="1"/>
                <p:nvPr/>
              </p:nvSpPr>
              <p:spPr>
                <a:xfrm>
                  <a:off x="5775783" y="5310579"/>
                  <a:ext cx="104458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i="1" dirty="0" err="1" smtClean="0">
                      <a:solidFill>
                        <a:srgbClr val="800000"/>
                      </a:solidFill>
                    </a:rPr>
                    <a:t>WiMax</a:t>
                  </a:r>
                  <a:endParaRPr lang="en-US" sz="2200" i="1" dirty="0">
                    <a:solidFill>
                      <a:srgbClr val="800000"/>
                    </a:solidFill>
                  </a:endParaRPr>
                </a:p>
              </p:txBody>
            </p:sp>
            <p:grpSp>
              <p:nvGrpSpPr>
                <p:cNvPr id="17" name="Group 322"/>
                <p:cNvGrpSpPr/>
                <p:nvPr/>
              </p:nvGrpSpPr>
              <p:grpSpPr>
                <a:xfrm>
                  <a:off x="4868883" y="3289465"/>
                  <a:ext cx="3037241" cy="1905063"/>
                  <a:chOff x="4868883" y="3289465"/>
                  <a:chExt cx="3037241" cy="1905063"/>
                </a:xfrm>
              </p:grpSpPr>
              <p:pic>
                <p:nvPicPr>
                  <p:cNvPr id="8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376186" y="3657599"/>
                    <a:ext cx="395719" cy="5087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grpSp>
                <p:nvGrpSpPr>
                  <p:cNvPr id="18" name="Group 321"/>
                  <p:cNvGrpSpPr/>
                  <p:nvPr/>
                </p:nvGrpSpPr>
                <p:grpSpPr>
                  <a:xfrm>
                    <a:off x="4868883" y="3289465"/>
                    <a:ext cx="3037241" cy="1905063"/>
                    <a:chOff x="4868883" y="3289465"/>
                    <a:chExt cx="3037241" cy="1905063"/>
                  </a:xfrm>
                </p:grpSpPr>
                <p:grpSp>
                  <p:nvGrpSpPr>
                    <p:cNvPr id="19" name="Group 318"/>
                    <p:cNvGrpSpPr/>
                    <p:nvPr/>
                  </p:nvGrpSpPr>
                  <p:grpSpPr>
                    <a:xfrm>
                      <a:off x="5118265" y="3289465"/>
                      <a:ext cx="2787859" cy="1905063"/>
                      <a:chOff x="5118265" y="3289465"/>
                      <a:chExt cx="2787859" cy="1905063"/>
                    </a:xfrm>
                  </p:grpSpPr>
                  <p:sp>
                    <p:nvSpPr>
                      <p:cNvPr id="210" name="TextBox 209"/>
                      <p:cNvSpPr txBox="1"/>
                      <p:nvPr/>
                    </p:nvSpPr>
                    <p:spPr>
                      <a:xfrm>
                        <a:off x="6121728" y="3354778"/>
                        <a:ext cx="614014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/>
                          <a:t>WAG</a:t>
                        </a:r>
                        <a:endParaRPr lang="en-US" sz="1400" b="1" dirty="0"/>
                      </a:p>
                    </p:txBody>
                  </p:sp>
                  <p:sp>
                    <p:nvSpPr>
                      <p:cNvPr id="211" name="TextBox 210"/>
                      <p:cNvSpPr txBox="1"/>
                      <p:nvPr/>
                    </p:nvSpPr>
                    <p:spPr>
                      <a:xfrm>
                        <a:off x="5965369" y="4860967"/>
                        <a:ext cx="73449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/>
                          <a:t>WBSC</a:t>
                        </a:r>
                        <a:endParaRPr lang="en-US" sz="1400" b="1" dirty="0"/>
                      </a:p>
                    </p:txBody>
                  </p:sp>
                  <p:sp>
                    <p:nvSpPr>
                      <p:cNvPr id="213" name="TextBox 212"/>
                      <p:cNvSpPr txBox="1"/>
                      <p:nvPr/>
                    </p:nvSpPr>
                    <p:spPr>
                      <a:xfrm>
                        <a:off x="5272641" y="4227617"/>
                        <a:ext cx="61427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/>
                          <a:t>WNC</a:t>
                        </a:r>
                        <a:endParaRPr lang="en-US" sz="1400" b="1" dirty="0"/>
                      </a:p>
                    </p:txBody>
                  </p:sp>
                  <p:grpSp>
                    <p:nvGrpSpPr>
                      <p:cNvPr id="20" name="Group 300"/>
                      <p:cNvGrpSpPr/>
                      <p:nvPr/>
                    </p:nvGrpSpPr>
                    <p:grpSpPr>
                      <a:xfrm>
                        <a:off x="5118265" y="3289465"/>
                        <a:ext cx="2787859" cy="1905063"/>
                        <a:chOff x="5118265" y="3289465"/>
                        <a:chExt cx="2787859" cy="1905063"/>
                      </a:xfrm>
                    </p:grpSpPr>
                    <p:cxnSp>
                      <p:nvCxnSpPr>
                        <p:cNvPr id="274" name="Straight Connector 273"/>
                        <p:cNvCxnSpPr/>
                        <p:nvPr/>
                      </p:nvCxnSpPr>
                      <p:spPr bwMode="auto">
                        <a:xfrm>
                          <a:off x="5118265" y="3289465"/>
                          <a:ext cx="1258784" cy="498764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pic>
                      <p:nvPicPr>
                        <p:cNvPr id="75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1157" y="3705101"/>
                          <a:ext cx="395719" cy="5087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433156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4899" y="4595750"/>
                          <a:ext cx="277694" cy="5987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pic>
                      <p:nvPicPr>
                        <p:cNvPr id="433157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0765" y="4796064"/>
                          <a:ext cx="245052" cy="3459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  <p:cxnSp>
                      <p:nvCxnSpPr>
                        <p:cNvPr id="223" name="Straight Connector 222"/>
                        <p:cNvCxnSpPr/>
                        <p:nvPr/>
                      </p:nvCxnSpPr>
                      <p:spPr bwMode="auto">
                        <a:xfrm flipV="1">
                          <a:off x="5693230" y="3959492"/>
                          <a:ext cx="694830" cy="198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24" name="Straight Connector 223"/>
                        <p:cNvCxnSpPr/>
                        <p:nvPr/>
                      </p:nvCxnSpPr>
                      <p:spPr bwMode="auto">
                        <a:xfrm flipV="1">
                          <a:off x="6726384" y="3957511"/>
                          <a:ext cx="1179740" cy="3961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235" name="Straight Connector 234"/>
                        <p:cNvCxnSpPr/>
                        <p:nvPr/>
                      </p:nvCxnSpPr>
                      <p:spPr bwMode="auto">
                        <a:xfrm>
                          <a:off x="5652655" y="4096987"/>
                          <a:ext cx="1045026" cy="736270"/>
                        </a:xfrm>
                        <a:prstGeom prst="line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  <p:cxnSp>
                  <p:nvCxnSpPr>
                    <p:cNvPr id="277" name="Straight Connector 276"/>
                    <p:cNvCxnSpPr/>
                    <p:nvPr/>
                  </p:nvCxnSpPr>
                  <p:spPr bwMode="auto">
                    <a:xfrm>
                      <a:off x="4868883" y="3384468"/>
                      <a:ext cx="534394" cy="415638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</p:grpSp>
          <p:sp>
            <p:nvSpPr>
              <p:cNvPr id="122" name="Cloud 121"/>
              <p:cNvSpPr/>
              <p:nvPr/>
            </p:nvSpPr>
            <p:spPr bwMode="auto">
              <a:xfrm>
                <a:off x="7885215" y="3538847"/>
                <a:ext cx="1116280" cy="760021"/>
              </a:xfrm>
              <a:prstGeom prst="cloud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rPr>
                  <a:t>Intranet/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latin typeface="Times"/>
                  </a:rPr>
                  <a:t>Internet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 bwMode="auto">
            <a:xfrm>
              <a:off x="3696197" y="2273198"/>
              <a:ext cx="4236520" cy="152690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6" name="Rectangle 283"/>
          <p:cNvSpPr>
            <a:spLocks noChangeArrowheads="1"/>
          </p:cNvSpPr>
          <p:nvPr/>
        </p:nvSpPr>
        <p:spPr bwMode="auto">
          <a:xfrm rot="8012088">
            <a:off x="8502555" y="5108345"/>
            <a:ext cx="360363" cy="1285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Title 1"/>
          <p:cNvSpPr txBox="1">
            <a:spLocks/>
          </p:cNvSpPr>
          <p:nvPr/>
        </p:nvSpPr>
        <p:spPr bwMode="auto">
          <a:xfrm>
            <a:off x="0" y="214672"/>
            <a:ext cx="90421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Loosely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Coupled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WiMax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Cellular (LCWC) Architecture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934 -0.07261 L 0.2533 -0.26456 L 0.28576 -0.37719 L 0.20382 -0.37719 L 0.12604 -0.3166 L 0.04809 -0.38575 L 0.1118 -0.31822 L 0.1118 -0.46022 L 0.18819 -0.38413 L 0.28576 -0.38413 L 0.25469 -0.26803 L 0.08715 -0.0814 L 0 0 Z " pathEditMode="relative" ptsTypes="AAAAAAAAAAAAAA">
                                      <p:cBhvr>
                                        <p:cTn id="73" dur="5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-0.02243 L -0.22969 -0.06383 L -0.35174 -0.16952 L -0.25434 -0.16952 L -0.0816 -0.16952 L -0.06476 -0.41166 L -0.16215 -0.34066 L -0.22969 -0.40634 L -0.15955 -0.33904 L -0.16094 -0.45652 L -0.08559 -0.38922 L -0.09722 -0.17646 L -0.37778 -0.17646 L -0.2401 -0.03793 L -0.11545 0.02266 " pathEditMode="relative" rAng="0" ptsTypes="AAAAAAAAAAAAAAA">
                                      <p:cBhvr>
                                        <p:cTn id="82" dur="5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5" grpId="1" animBg="1"/>
      <p:bldP spid="287" grpId="0" animBg="1"/>
      <p:bldP spid="288" grpId="0" animBg="1"/>
      <p:bldP spid="286" grpId="0" animBg="1"/>
      <p:bldP spid="28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75450" y="5280025"/>
            <a:ext cx="1905000" cy="457200"/>
          </a:xfrm>
          <a:ln/>
        </p:spPr>
        <p:txBody>
          <a:bodyPr/>
          <a:lstStyle/>
          <a:p>
            <a:pPr>
              <a:defRPr/>
            </a:pPr>
            <a:fld id="{30F47802-589C-45FA-B532-3596E131B04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541421" y="152400"/>
            <a:ext cx="8061157" cy="1143000"/>
          </a:xfrm>
        </p:spPr>
        <p:txBody>
          <a:bodyPr/>
          <a:lstStyle/>
          <a:p>
            <a:r>
              <a:rPr lang="en-US" dirty="0" smtClean="0"/>
              <a:t>Interworking </a:t>
            </a:r>
            <a:r>
              <a:rPr lang="en-US" dirty="0" smtClean="0"/>
              <a:t>Architecture Effects</a:t>
            </a:r>
            <a:endParaRPr lang="en-US" dirty="0" smtClean="0"/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Interworking architectures effects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Different architecture specific nodes in path from UE (user equipment) to IMS server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Architecture specific nodes require modeling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TCWC delay example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Source Node (SN) in 3G network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SN → BSC → RNC → SGSN → GGSN →P-CSCF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LCWC delay example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Correspondent Node (CN) in </a:t>
            </a:r>
            <a:r>
              <a:rPr lang="en-US" sz="1600" dirty="0" err="1" smtClean="0">
                <a:latin typeface="Times" pitchFamily="48" charset="0"/>
              </a:rPr>
              <a:t>WiMax</a:t>
            </a:r>
            <a:r>
              <a:rPr lang="en-US" sz="1600" dirty="0" smtClean="0">
                <a:latin typeface="Times" pitchFamily="48" charset="0"/>
              </a:rPr>
              <a:t> network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CN → WBSC → WNC → WAG → Internet →P-CSCF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Our analysis is valid for any interworking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theme/theme1.xml><?xml version="1.0" encoding="utf-8"?>
<a:theme xmlns:a="http://schemas.openxmlformats.org/drawingml/2006/main" name="PPT-white-2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PPT-white-2</Template>
  <TotalTime>3443</TotalTime>
  <Words>2102</Words>
  <Application>Microsoft PowerPoint</Application>
  <PresentationFormat>On-screen Show (4:3)</PresentationFormat>
  <Paragraphs>464</Paragraphs>
  <Slides>27</Slides>
  <Notes>25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PPT-white-2</vt:lpstr>
      <vt:lpstr>Equation</vt:lpstr>
      <vt:lpstr>Slide 1</vt:lpstr>
      <vt:lpstr>Introduction</vt:lpstr>
      <vt:lpstr>Introduction</vt:lpstr>
      <vt:lpstr>Motivation</vt:lpstr>
      <vt:lpstr>WiMax-3G Interworking</vt:lpstr>
      <vt:lpstr>WiMax-3G Interworking Paradigms</vt:lpstr>
      <vt:lpstr>Tightly Coupled WiMax Cellular (TCWC) Architecture</vt:lpstr>
      <vt:lpstr>Slide 8</vt:lpstr>
      <vt:lpstr>Interworking Architecture Effects</vt:lpstr>
      <vt:lpstr>Contributions</vt:lpstr>
      <vt:lpstr>IMS Registration Procedure</vt:lpstr>
      <vt:lpstr>IMS Registration – reg event Subscription</vt:lpstr>
      <vt:lpstr>IMS Registration Procedure</vt:lpstr>
      <vt:lpstr>IMS Registration – reg event subscription</vt:lpstr>
      <vt:lpstr>Delay Analysis Model</vt:lpstr>
      <vt:lpstr>Transmission Delay</vt:lpstr>
      <vt:lpstr>Processing Delay</vt:lpstr>
      <vt:lpstr>Queueing Delay</vt:lpstr>
      <vt:lpstr>Total Delay</vt:lpstr>
      <vt:lpstr>SIP-Message Analysis</vt:lpstr>
      <vt:lpstr>SIP-Message Analysis</vt:lpstr>
      <vt:lpstr>Numerical Delay Analysis Assumptions</vt:lpstr>
      <vt:lpstr>Results – IMS Registration Delay</vt:lpstr>
      <vt:lpstr>Results – Effects of Arrival Rate</vt:lpstr>
      <vt:lpstr>Results – Effects of Frame Error Probability</vt:lpstr>
      <vt:lpstr>Conclusions</vt:lpstr>
      <vt:lpstr>Questions?</vt:lpstr>
    </vt:vector>
  </TitlesOfParts>
  <Company>Ann Gordon-Ross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Gordon-Ross</dc:creator>
  <cp:lastModifiedBy>Ann Gordon-Ross</cp:lastModifiedBy>
  <cp:revision>245</cp:revision>
  <dcterms:created xsi:type="dcterms:W3CDTF">2009-04-22T17:49:56Z</dcterms:created>
  <dcterms:modified xsi:type="dcterms:W3CDTF">2009-04-23T15:04:10Z</dcterms:modified>
</cp:coreProperties>
</file>