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  <p:sldMasterId id="2147483720" r:id="rId2"/>
  </p:sldMasterIdLst>
  <p:notesMasterIdLst>
    <p:notesMasterId r:id="rId14"/>
  </p:notesMasterIdLst>
  <p:handoutMasterIdLst>
    <p:handoutMasterId r:id="rId15"/>
  </p:handoutMasterIdLst>
  <p:sldIdLst>
    <p:sldId id="364" r:id="rId3"/>
    <p:sldId id="365" r:id="rId4"/>
    <p:sldId id="366" r:id="rId5"/>
    <p:sldId id="367" r:id="rId6"/>
    <p:sldId id="368" r:id="rId7"/>
    <p:sldId id="369" r:id="rId8"/>
    <p:sldId id="370" r:id="rId9"/>
    <p:sldId id="372" r:id="rId10"/>
    <p:sldId id="371" r:id="rId11"/>
    <p:sldId id="373" r:id="rId12"/>
    <p:sldId id="3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HA" initials="MHA" lastIdx="2" clrIdx="0"/>
  <p:cmAuthor id="1" name="Ann Gordon-Ross" initials="" lastIdx="2" clrIdx="1"/>
  <p:cmAuthor id="2" name="H A" initials="HA" lastIdx="1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66FF"/>
    <a:srgbClr val="CCCC00"/>
    <a:srgbClr val="FF3300"/>
    <a:srgbClr val="FFFF66"/>
    <a:srgbClr val="2A5556"/>
    <a:srgbClr val="EAF9CF"/>
    <a:srgbClr val="66FF66"/>
    <a:srgbClr val="CC99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9" autoAdjust="0"/>
    <p:restoredTop sz="97326" autoAdjust="0"/>
  </p:normalViewPr>
  <p:slideViewPr>
    <p:cSldViewPr>
      <p:cViewPr varScale="1">
        <p:scale>
          <a:sx n="115" d="100"/>
          <a:sy n="115" d="100"/>
        </p:scale>
        <p:origin x="-14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83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0A3B0-1795-46B6-ADDA-43463B46BAB3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39403B-C237-4D64-BDAD-4C2CCB525A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54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76ECC3-76F9-4471-8DEB-9E8B6DC14D05}" type="datetimeFigureOut">
              <a:rPr lang="en-US" smtClean="0"/>
              <a:pPr/>
              <a:t>10/6/15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6FAB3-9FD7-4D9A-AAFA-06FB90D791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900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8718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CD4C4-7046-4331-AA37-9114E8DD334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71B6F8-B13C-4E4F-9878-FA7DF0D1C8D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38EF41-3118-4E54-914F-56B8AF4F779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B8033-CFE3-41A8-AB19-90942824747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>
            <a:lvl1pPr>
              <a:defRPr sz="4000">
                <a:latin typeface="+mn-lt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>
            <a:lvl1pPr>
              <a:defRPr sz="2000">
                <a:latin typeface="+mn-lt"/>
                <a:cs typeface="Arial" pitchFamily="34" charset="0"/>
              </a:defRPr>
            </a:lvl1pPr>
            <a:lvl2pPr>
              <a:defRPr sz="1800">
                <a:latin typeface="+mn-lt"/>
                <a:cs typeface="Arial" pitchFamily="34" charset="0"/>
              </a:defRPr>
            </a:lvl2pPr>
            <a:lvl3pPr>
              <a:defRPr sz="1600">
                <a:latin typeface="+mn-lt"/>
                <a:cs typeface="Arial" pitchFamily="34" charset="0"/>
              </a:defRPr>
            </a:lvl3pPr>
            <a:lvl4pPr>
              <a:defRPr sz="1600">
                <a:latin typeface="+mn-lt"/>
                <a:cs typeface="Arial" pitchFamily="34" charset="0"/>
              </a:defRPr>
            </a:lvl4pPr>
            <a:lvl5pPr>
              <a:defRPr sz="1400"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51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146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7413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15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065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95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10775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8009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301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21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AD5AF-7CB5-4CD4-A719-F51A283208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06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CD639-039E-41F9-B932-EBE623C2FBA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06C87-387A-4AA9-91BA-B26D0483520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4C85-D64B-497F-9A0F-DE31414A56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16F7E-E9DC-41A6-ADF9-82C3290AB26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B1BCF-6D3A-43DC-AA43-6A196802665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2596C-D93F-40CD-810E-31BF3347BFD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2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0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Relationship Id="rId9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"/>
              </a:defRPr>
            </a:lvl1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Times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7EAB8033-CFE3-41A8-AB19-909428247479}" type="slidenum">
              <a:rPr 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  <p:sldLayoutId id="2147483715" r:id="rId15"/>
    <p:sldLayoutId id="2147483716" r:id="rId16"/>
    <p:sldLayoutId id="2147483717" r:id="rId17"/>
    <p:sldLayoutId id="2147483718" r:id="rId18"/>
    <p:sldLayoutId id="2147483719" r:id="rId19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4A20-09D7-4386-8516-B20C590900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502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61968" y="439737"/>
            <a:ext cx="89916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en-US" sz="3600" dirty="0" smtClean="0">
                <a:solidFill>
                  <a:schemeClr val="accent2"/>
                </a:solidFill>
              </a:rPr>
              <a:t>IEEE Global Virtual </a:t>
            </a:r>
            <a:r>
              <a:rPr lang="en-US" sz="3600" dirty="0">
                <a:solidFill>
                  <a:schemeClr val="accent2"/>
                </a:solidFill>
              </a:rPr>
              <a:t>Workshop on Early </a:t>
            </a:r>
            <a:r>
              <a:rPr lang="en-US" sz="3600" dirty="0" smtClean="0">
                <a:solidFill>
                  <a:schemeClr val="accent2"/>
                </a:solidFill>
              </a:rPr>
              <a:t>Career Faculty Development:</a:t>
            </a:r>
            <a:endParaRPr lang="en-US" sz="3600" dirty="0">
              <a:solidFill>
                <a:schemeClr val="accent2"/>
              </a:solidFill>
            </a:endParaRPr>
          </a:p>
          <a:p>
            <a:pPr algn="ctr"/>
            <a:r>
              <a:rPr lang="en-US" sz="3600" dirty="0" smtClean="0">
                <a:solidFill>
                  <a:schemeClr val="accent2"/>
                </a:solidFill>
              </a:rPr>
              <a:t>Student </a:t>
            </a:r>
            <a:r>
              <a:rPr lang="en-US" sz="3600" dirty="0" smtClean="0">
                <a:solidFill>
                  <a:schemeClr val="accent2"/>
                </a:solidFill>
              </a:rPr>
              <a:t>Assessment, Grading, and Cheating</a:t>
            </a:r>
            <a:endParaRPr lang="en-US" sz="3600" dirty="0">
              <a:solidFill>
                <a:schemeClr val="accent2"/>
              </a:solidFill>
            </a:endParaRPr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273050" y="5092700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1" hangingPunct="1"/>
            <a:endParaRPr lang="en-US" sz="1600">
              <a:latin typeface="Tahoma" pitchFamily="16" charset="0"/>
            </a:endParaRPr>
          </a:p>
        </p:txBody>
      </p:sp>
      <p:sp>
        <p:nvSpPr>
          <p:cNvPr id="7174" name="Text Box 10"/>
          <p:cNvSpPr txBox="1">
            <a:spLocks noChangeArrowheads="1"/>
          </p:cNvSpPr>
          <p:nvPr/>
        </p:nvSpPr>
        <p:spPr bwMode="auto">
          <a:xfrm>
            <a:off x="1600200" y="4111492"/>
            <a:ext cx="5029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/>
            <a:r>
              <a:rPr lang="en-US" sz="1600" baseline="30000" dirty="0">
                <a:latin typeface="Tahoma" pitchFamily="16" charset="0"/>
              </a:rPr>
              <a:t>+ </a:t>
            </a:r>
            <a:r>
              <a:rPr lang="en-US" sz="1600" dirty="0">
                <a:latin typeface="Tahoma" pitchFamily="16" charset="0"/>
              </a:rPr>
              <a:t>Also Affiliated with NSF Center for High-Performance Reconfigurable Computing </a:t>
            </a:r>
          </a:p>
        </p:txBody>
      </p:sp>
      <p:pic>
        <p:nvPicPr>
          <p:cNvPr id="717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4111492"/>
            <a:ext cx="21812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679938" y="2286001"/>
            <a:ext cx="7737231" cy="1419224"/>
          </a:xfrm>
          <a:prstGeom prst="rect">
            <a:avLst/>
          </a:prstGeom>
          <a:noFill/>
          <a:ln w="9525">
            <a:noFill/>
            <a:miter lim="800000"/>
            <a:headEnd/>
            <a:tailEnd type="none" w="sm" len="sm"/>
          </a:ln>
        </p:spPr>
        <p:txBody>
          <a:bodyPr lIns="0" tIns="0" rIns="0" bIns="0"/>
          <a:lstStyle/>
          <a:p>
            <a:pPr algn="ctr">
              <a:spcAft>
                <a:spcPts val="400"/>
              </a:spcAft>
            </a:pPr>
            <a:r>
              <a:rPr lang="en-US" dirty="0" smtClean="0">
                <a:ea typeface="ＭＳ Ｐゴシック" pitchFamily="16" charset="-128"/>
              </a:rPr>
              <a:t>Dr. </a:t>
            </a:r>
            <a:r>
              <a:rPr lang="en-US" sz="1800" dirty="0" smtClean="0">
                <a:ea typeface="ＭＳ Ｐゴシック" pitchFamily="16" charset="-128"/>
              </a:rPr>
              <a:t>Ann Gordon-Ross</a:t>
            </a:r>
            <a:endParaRPr lang="en-US" sz="1800" baseline="30000" dirty="0">
              <a:ea typeface="ＭＳ Ｐゴシック" pitchFamily="16" charset="-128"/>
            </a:endParaRPr>
          </a:p>
          <a:p>
            <a:pPr algn="ctr">
              <a:spcAft>
                <a:spcPts val="0"/>
              </a:spcAft>
            </a:pPr>
            <a:r>
              <a:rPr lang="en-US" sz="1800" dirty="0">
                <a:ea typeface="ＭＳ Ｐゴシック" pitchFamily="16" charset="-128"/>
              </a:rPr>
              <a:t/>
            </a:r>
            <a:br>
              <a:rPr lang="en-US" sz="1800" dirty="0">
                <a:ea typeface="ＭＳ Ｐゴシック" pitchFamily="16" charset="-128"/>
              </a:rPr>
            </a:b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Associate Professor – Department </a:t>
            </a:r>
            <a:r>
              <a:rPr lang="en-US" sz="1600" i="1" dirty="0">
                <a:latin typeface="Helvetica" pitchFamily="16" charset="0"/>
                <a:ea typeface="ＭＳ Ｐゴシック" pitchFamily="16" charset="-128"/>
              </a:rPr>
              <a:t>of Electrical and Computer </a:t>
            </a:r>
            <a:r>
              <a:rPr lang="en-US" sz="1600" i="1" dirty="0" smtClean="0">
                <a:latin typeface="Helvetica" pitchFamily="16" charset="0"/>
                <a:ea typeface="ＭＳ Ｐゴシック" pitchFamily="16" charset="-128"/>
              </a:rPr>
              <a:t>Engineering</a:t>
            </a:r>
          </a:p>
          <a:p>
            <a:pPr algn="ctr">
              <a:spcAft>
                <a:spcPts val="0"/>
              </a:spcAft>
            </a:pPr>
            <a:r>
              <a:rPr lang="en-US" sz="1600" i="1" dirty="0">
                <a:ea typeface="ＭＳ Ｐゴシック" pitchFamily="16" charset="-128"/>
              </a:rPr>
              <a:t>University of </a:t>
            </a:r>
            <a:r>
              <a:rPr lang="en-US" sz="1600" i="1" dirty="0" smtClean="0">
                <a:ea typeface="ＭＳ Ｐゴシック" pitchFamily="16" charset="-128"/>
              </a:rPr>
              <a:t>Florida, Gainesville, Florida, USA</a:t>
            </a:r>
          </a:p>
        </p:txBody>
      </p:sp>
    </p:spTree>
    <p:extLst>
      <p:ext uri="{BB962C8B-B14F-4D97-AF65-F5344CB8AC3E}">
        <p14:creationId xmlns:p14="http://schemas.microsoft.com/office/powerpoint/2010/main" val="1272862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Always keep a keen eye</a:t>
            </a:r>
          </a:p>
          <a:p>
            <a:pPr lvl="1"/>
            <a:r>
              <a:rPr lang="en-US" dirty="0" smtClean="0"/>
              <a:t>Your good students will appreciate it!</a:t>
            </a:r>
            <a:endParaRPr lang="en-US" dirty="0" smtClean="0"/>
          </a:p>
          <a:p>
            <a:r>
              <a:rPr lang="en-US" dirty="0" smtClean="0">
                <a:solidFill>
                  <a:srgbClr val="0033CC"/>
                </a:solidFill>
              </a:rPr>
              <a:t>University level repercussions</a:t>
            </a:r>
          </a:p>
          <a:p>
            <a:pPr lvl="1"/>
            <a:r>
              <a:rPr lang="en-US" dirty="0" smtClean="0"/>
              <a:t>Depends on university </a:t>
            </a:r>
            <a:r>
              <a:rPr lang="en-US" dirty="0" smtClean="0"/>
              <a:t>policy</a:t>
            </a:r>
          </a:p>
          <a:p>
            <a:pPr lvl="2"/>
            <a:r>
              <a:rPr lang="en-US" dirty="0" smtClean="0"/>
              <a:t>Most have a two strike policy – expelled on secon</a:t>
            </a:r>
            <a:r>
              <a:rPr lang="en-US" dirty="0" smtClean="0"/>
              <a:t>d offense</a:t>
            </a:r>
          </a:p>
          <a:p>
            <a:pPr lvl="2"/>
            <a:r>
              <a:rPr lang="en-US" dirty="0" smtClean="0"/>
              <a:t>Lying/denying and found guilty are the two strikes = expulsion</a:t>
            </a:r>
          </a:p>
          <a:p>
            <a:pPr lvl="2"/>
            <a:r>
              <a:rPr lang="en-US" dirty="0" smtClean="0"/>
              <a:t>Admitting to is one strike, not on transcripts, does not leave private university file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Course repercussions</a:t>
            </a:r>
          </a:p>
          <a:p>
            <a:pPr lvl="1"/>
            <a:r>
              <a:rPr lang="en-US" dirty="0" smtClean="0"/>
              <a:t>I advocate NO tolerance</a:t>
            </a:r>
          </a:p>
          <a:p>
            <a:pPr lvl="1"/>
            <a:r>
              <a:rPr lang="en-US" dirty="0" smtClean="0"/>
              <a:t>Cheating = automatic F in course</a:t>
            </a:r>
          </a:p>
          <a:p>
            <a:pPr lvl="1"/>
            <a:r>
              <a:rPr lang="en-US" dirty="0" smtClean="0"/>
              <a:t>But…consider how it affects GPA</a:t>
            </a:r>
          </a:p>
          <a:p>
            <a:pPr lvl="2"/>
            <a:r>
              <a:rPr lang="en-US" dirty="0" smtClean="0"/>
              <a:t>Does the F count in GPA after the course is retaken?</a:t>
            </a:r>
          </a:p>
          <a:p>
            <a:pPr lvl="1"/>
            <a:r>
              <a:rPr lang="en-US" dirty="0" smtClean="0"/>
              <a:t>Must consider how the punishment fits the crime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Do not let the students sway you, they will have many excuses, but none are </a:t>
            </a:r>
            <a:r>
              <a:rPr lang="en-US" i="1" dirty="0" smtClean="0">
                <a:solidFill>
                  <a:srgbClr val="0033CC"/>
                </a:solidFill>
              </a:rPr>
              <a:t>fair</a:t>
            </a:r>
            <a:r>
              <a:rPr lang="en-US" dirty="0" smtClean="0">
                <a:solidFill>
                  <a:srgbClr val="0033CC"/>
                </a:solidFill>
              </a:rPr>
              <a:t> to ignore for the honest students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Talk </a:t>
            </a:r>
            <a:r>
              <a:rPr lang="en-US" dirty="0" smtClean="0"/>
              <a:t>about UCR policy</a:t>
            </a:r>
          </a:p>
          <a:p>
            <a:r>
              <a:rPr lang="en-US" dirty="0" smtClean="0"/>
              <a:t>Not always the best case</a:t>
            </a:r>
          </a:p>
          <a:p>
            <a:r>
              <a:rPr lang="en-US" dirty="0" smtClean="0"/>
              <a:t>BE STRICT! If you know they cheated, nail them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55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Determine a grading scheme and stick to it consistently</a:t>
            </a:r>
          </a:p>
          <a:p>
            <a:r>
              <a:rPr lang="en-US" dirty="0">
                <a:solidFill>
                  <a:srgbClr val="0033CC"/>
                </a:solidFill>
              </a:rPr>
              <a:t>Be </a:t>
            </a:r>
            <a:r>
              <a:rPr lang="en-US" i="1" dirty="0">
                <a:solidFill>
                  <a:srgbClr val="0033CC"/>
                </a:solidFill>
              </a:rPr>
              <a:t>fair</a:t>
            </a:r>
            <a:r>
              <a:rPr lang="en-US" dirty="0">
                <a:solidFill>
                  <a:srgbClr val="0033CC"/>
                </a:solidFill>
              </a:rPr>
              <a:t> to all students</a:t>
            </a:r>
          </a:p>
          <a:p>
            <a:pPr lvl="1"/>
            <a:r>
              <a:rPr lang="en-US" dirty="0"/>
              <a:t>If you give one student a special opportunity, open it up to all</a:t>
            </a:r>
          </a:p>
          <a:p>
            <a:pPr lvl="1"/>
            <a:r>
              <a:rPr lang="en-US" dirty="0"/>
              <a:t>It makes it easy say no, ask how they would feel if someone else had the opportunity and they did not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Establish student-grade responsibility</a:t>
            </a:r>
          </a:p>
          <a:p>
            <a:pPr lvl="1"/>
            <a:r>
              <a:rPr lang="en-US" dirty="0" smtClean="0"/>
              <a:t>You assign the grade they </a:t>
            </a:r>
            <a:r>
              <a:rPr lang="en-US" i="1" dirty="0" smtClean="0"/>
              <a:t>earn</a:t>
            </a:r>
            <a:endParaRPr lang="en-US" dirty="0"/>
          </a:p>
          <a:p>
            <a:r>
              <a:rPr lang="en-US" dirty="0" smtClean="0">
                <a:solidFill>
                  <a:srgbClr val="0033CC"/>
                </a:solidFill>
              </a:rPr>
              <a:t>Watch for cheating – be firm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It is okay to make exceptions!</a:t>
            </a:r>
          </a:p>
          <a:p>
            <a:pPr lvl="1"/>
            <a:r>
              <a:rPr lang="en-US" dirty="0" smtClean="0"/>
              <a:t>Smaller class sizes allow personal evaluation of students</a:t>
            </a:r>
          </a:p>
          <a:p>
            <a:pPr lvl="2"/>
            <a:r>
              <a:rPr lang="en-US" dirty="0" smtClean="0"/>
              <a:t>E.g., you can tell when they truly need more time for an assignment</a:t>
            </a:r>
          </a:p>
          <a:p>
            <a:pPr lvl="1"/>
            <a:r>
              <a:rPr lang="en-US" dirty="0" smtClean="0"/>
              <a:t>Extenuating circumstances</a:t>
            </a:r>
          </a:p>
          <a:p>
            <a:pPr lvl="2"/>
            <a:r>
              <a:rPr lang="en-US" dirty="0" smtClean="0"/>
              <a:t>E.g., personal/emotional issues</a:t>
            </a:r>
          </a:p>
        </p:txBody>
      </p:sp>
    </p:spTree>
    <p:extLst>
      <p:ext uri="{BB962C8B-B14F-4D97-AF65-F5344CB8AC3E}">
        <p14:creationId xmlns:p14="http://schemas.microsoft.com/office/powerpoint/2010/main" val="417678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Am 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Education</a:t>
            </a:r>
          </a:p>
          <a:p>
            <a:pPr lvl="1"/>
            <a:r>
              <a:rPr lang="en-US" dirty="0" smtClean="0"/>
              <a:t>B.S. (2000) and Ph.D. (2007) in Computer Science and Engineering at the University of California, Riverside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Work experience</a:t>
            </a:r>
          </a:p>
          <a:p>
            <a:pPr lvl="1"/>
            <a:r>
              <a:rPr lang="en-US" dirty="0" smtClean="0"/>
              <a:t>Grader, teaching assistant, lecturer</a:t>
            </a:r>
          </a:p>
          <a:p>
            <a:pPr lvl="1"/>
            <a:r>
              <a:rPr lang="en-US" dirty="0" smtClean="0"/>
              <a:t>Associate Professor of Electrical and Computer Engineering at the University of Florida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Associations</a:t>
            </a:r>
          </a:p>
          <a:p>
            <a:pPr lvl="1"/>
            <a:r>
              <a:rPr lang="en-US" dirty="0"/>
              <a:t>NSF Center for High-Performance Reconfigurable Computing (CHREC) at the University of Florida</a:t>
            </a:r>
          </a:p>
          <a:p>
            <a:pPr lvl="1"/>
            <a:r>
              <a:rPr lang="en-US" dirty="0" smtClean="0"/>
              <a:t>Faculty advisor for the Women in Electrical and Computer Engineering (WECE) at the University of Florida</a:t>
            </a:r>
          </a:p>
          <a:p>
            <a:pPr lvl="1"/>
            <a:r>
              <a:rPr lang="en-US" dirty="0" smtClean="0"/>
              <a:t>Faculty advisor for Phi Sigma Rho at the University of Florida</a:t>
            </a:r>
          </a:p>
          <a:p>
            <a:pPr lvl="1"/>
            <a:r>
              <a:rPr lang="en-US" dirty="0" smtClean="0"/>
              <a:t>Volunteer mentor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9467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Motivations and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Both of my parents are educators</a:t>
            </a:r>
          </a:p>
          <a:p>
            <a:pPr lvl="1"/>
            <a:r>
              <a:rPr lang="en-US" dirty="0" smtClean="0"/>
              <a:t>Mother</a:t>
            </a:r>
          </a:p>
          <a:p>
            <a:pPr lvl="2"/>
            <a:r>
              <a:rPr lang="en-US" dirty="0" smtClean="0"/>
              <a:t>Started out as teachers aid for my elementary school</a:t>
            </a:r>
          </a:p>
          <a:p>
            <a:pPr lvl="2"/>
            <a:r>
              <a:rPr lang="en-US" dirty="0" smtClean="0"/>
              <a:t>Obtained her degrees and qualifications to become a teacher</a:t>
            </a:r>
          </a:p>
          <a:p>
            <a:pPr lvl="2"/>
            <a:r>
              <a:rPr lang="en-US" dirty="0" smtClean="0"/>
              <a:t>Has been teaching mostly middle school for 25+ years</a:t>
            </a:r>
          </a:p>
          <a:p>
            <a:pPr lvl="1"/>
            <a:r>
              <a:rPr lang="en-US" dirty="0" smtClean="0"/>
              <a:t>Father </a:t>
            </a:r>
          </a:p>
          <a:p>
            <a:pPr lvl="2"/>
            <a:r>
              <a:rPr lang="en-US" dirty="0" smtClean="0"/>
              <a:t>Retired high school woodshop teacher of 35+ years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Early influence on my views of grading and assessment</a:t>
            </a:r>
          </a:p>
          <a:p>
            <a:pPr lvl="1"/>
            <a:r>
              <a:rPr lang="en-US" u="sng" dirty="0" smtClean="0"/>
              <a:t>Proper</a:t>
            </a:r>
            <a:r>
              <a:rPr lang="en-US" dirty="0" smtClean="0"/>
              <a:t> and </a:t>
            </a:r>
            <a:r>
              <a:rPr lang="en-US" u="sng" dirty="0" smtClean="0"/>
              <a:t>fair</a:t>
            </a:r>
            <a:r>
              <a:rPr lang="en-US" dirty="0" smtClean="0"/>
              <a:t> assessment</a:t>
            </a:r>
          </a:p>
          <a:p>
            <a:pPr lvl="1"/>
            <a:r>
              <a:rPr lang="en-US" dirty="0" smtClean="0"/>
              <a:t>Assignment of </a:t>
            </a:r>
            <a:r>
              <a:rPr lang="en-US" u="sng" dirty="0" smtClean="0"/>
              <a:t>responsibility</a:t>
            </a:r>
          </a:p>
          <a:p>
            <a:pPr lvl="1"/>
            <a:r>
              <a:rPr lang="en-US" dirty="0" smtClean="0"/>
              <a:t>Need to weed out </a:t>
            </a:r>
            <a:r>
              <a:rPr lang="en-US" u="sng" dirty="0" smtClean="0"/>
              <a:t>cheaters</a:t>
            </a:r>
            <a:r>
              <a:rPr lang="en-US" dirty="0" smtClean="0"/>
              <a:t>!</a:t>
            </a:r>
          </a:p>
          <a:p>
            <a:r>
              <a:rPr lang="en-US" u="sng" dirty="0" smtClean="0">
                <a:solidFill>
                  <a:srgbClr val="0033CC"/>
                </a:solidFill>
              </a:rPr>
              <a:t>Everyone</a:t>
            </a:r>
            <a:r>
              <a:rPr lang="en-US" dirty="0" smtClean="0">
                <a:solidFill>
                  <a:srgbClr val="0033CC"/>
                </a:solidFill>
              </a:rPr>
              <a:t> witnesses cheating in K-12 years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415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Experience - Undergraduate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3886200"/>
          </a:xfrm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Still witnessed rampant cheating amongst peers</a:t>
            </a:r>
          </a:p>
          <a:p>
            <a:pPr lvl="1"/>
            <a:r>
              <a:rPr lang="en-US" dirty="0" smtClean="0"/>
              <a:t>Frustrated by lack of diligence by professors and graders</a:t>
            </a:r>
          </a:p>
          <a:p>
            <a:pPr lvl="1"/>
            <a:r>
              <a:rPr lang="en-US" dirty="0" smtClean="0"/>
              <a:t>Cheaters obtain the same degree as non-cheaters, no way to distinguish when competing for a job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Undergraduate grading experience</a:t>
            </a:r>
          </a:p>
          <a:p>
            <a:pPr lvl="1"/>
            <a:r>
              <a:rPr lang="en-US" dirty="0" smtClean="0"/>
              <a:t>Served as grader for many courses </a:t>
            </a:r>
          </a:p>
          <a:p>
            <a:pPr lvl="1"/>
            <a:r>
              <a:rPr lang="en-US" dirty="0" smtClean="0"/>
              <a:t>Diligent about catching cheating</a:t>
            </a:r>
          </a:p>
          <a:p>
            <a:pPr lvl="1"/>
            <a:r>
              <a:rPr lang="en-US" dirty="0" smtClean="0"/>
              <a:t>Easy with programming courses</a:t>
            </a:r>
          </a:p>
          <a:p>
            <a:pPr lvl="2"/>
            <a:r>
              <a:rPr lang="en-US" dirty="0" smtClean="0"/>
              <a:t>Online programs, such as Moss from Berkeley automatically compare code</a:t>
            </a:r>
          </a:p>
          <a:p>
            <a:pPr lvl="1"/>
            <a:r>
              <a:rPr lang="en-US" dirty="0" smtClean="0"/>
              <a:t>Sense of accomplishment by catching those that cheat their way through the system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015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Early Experience - Graduate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Served as instructor for a key high-level programming course</a:t>
            </a:r>
            <a:endParaRPr lang="en-US" dirty="0">
              <a:solidFill>
                <a:srgbClr val="0033CC"/>
              </a:solidFill>
            </a:endParaRPr>
          </a:p>
          <a:p>
            <a:r>
              <a:rPr lang="en-US" dirty="0" smtClean="0">
                <a:solidFill>
                  <a:srgbClr val="0033CC"/>
                </a:solidFill>
              </a:rPr>
              <a:t>Course was critical and necessary for advancement in degree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Still diligent about thwarting cheating!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New challenges: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Fair student assessment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Test creation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Grading scales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Strictness on course policies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Watching for cheating during tests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298168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143000"/>
          </a:xfrm>
        </p:spPr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Experience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Associate Professor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124200"/>
          </a:xfrm>
        </p:spPr>
        <p:txBody>
          <a:bodyPr/>
          <a:lstStyle/>
          <a:p>
            <a:r>
              <a:rPr lang="en-US" sz="2800" dirty="0" smtClean="0">
                <a:solidFill>
                  <a:srgbClr val="0033CC"/>
                </a:solidFill>
              </a:rPr>
              <a:t>Early experiences and influences prepared me well</a:t>
            </a:r>
          </a:p>
          <a:p>
            <a:pPr lvl="1"/>
            <a:r>
              <a:rPr lang="en-US" sz="2400" dirty="0" smtClean="0"/>
              <a:t>Not many have the opportunities I did (e.g., grader, instructor, teaching assistant)</a:t>
            </a:r>
          </a:p>
          <a:p>
            <a:pPr lvl="1"/>
            <a:r>
              <a:rPr lang="en-US" sz="2400" dirty="0" smtClean="0"/>
              <a:t>Grateful for these experiences</a:t>
            </a:r>
          </a:p>
          <a:p>
            <a:r>
              <a:rPr lang="en-US" sz="2600" dirty="0" smtClean="0">
                <a:solidFill>
                  <a:srgbClr val="0033CC"/>
                </a:solidFill>
              </a:rPr>
              <a:t>Teaching brings about new challenges</a:t>
            </a:r>
          </a:p>
          <a:p>
            <a:pPr lvl="1"/>
            <a:r>
              <a:rPr lang="en-US" sz="2400" dirty="0" smtClean="0"/>
              <a:t>Following slides give my perspective and advice to solve these challenges</a:t>
            </a:r>
          </a:p>
          <a:p>
            <a:pPr lvl="1"/>
            <a:r>
              <a:rPr lang="en-US" sz="2400" dirty="0" smtClean="0"/>
              <a:t>All are hinged on personal experiences -&gt; key motivations!</a:t>
            </a:r>
          </a:p>
        </p:txBody>
      </p:sp>
    </p:spTree>
    <p:extLst>
      <p:ext uri="{BB962C8B-B14F-4D97-AF65-F5344CB8AC3E}">
        <p14:creationId xmlns:p14="http://schemas.microsoft.com/office/powerpoint/2010/main" val="3692561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 sz="3600" dirty="0" smtClean="0"/>
              <a:t>Fair Assessment and Adherence to Course Policies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Key to assessment – BE FAIR</a:t>
            </a:r>
          </a:p>
          <a:p>
            <a:pPr lvl="1"/>
            <a:r>
              <a:rPr lang="en-US" dirty="0" smtClean="0"/>
              <a:t>Do not make any exception for one student that you do not present to all students</a:t>
            </a:r>
          </a:p>
          <a:p>
            <a:pPr lvl="2"/>
            <a:r>
              <a:rPr lang="en-US" dirty="0" smtClean="0"/>
              <a:t>E.g., Do not accept one late homework, unless all students have the opportunity</a:t>
            </a:r>
          </a:p>
          <a:p>
            <a:pPr lvl="1"/>
            <a:r>
              <a:rPr lang="en-US" u="sng" dirty="0" smtClean="0"/>
              <a:t>NO PER-STUDENT SPECIAL TREATMENT!</a:t>
            </a:r>
            <a:endParaRPr lang="en-US" u="sng" dirty="0" smtClean="0"/>
          </a:p>
          <a:p>
            <a:r>
              <a:rPr lang="en-US" dirty="0" smtClean="0">
                <a:solidFill>
                  <a:srgbClr val="0033CC"/>
                </a:solidFill>
              </a:rPr>
              <a:t>Unbiased grading</a:t>
            </a:r>
          </a:p>
          <a:p>
            <a:pPr lvl="1"/>
            <a:r>
              <a:rPr lang="en-US" dirty="0" smtClean="0"/>
              <a:t>Som</a:t>
            </a:r>
            <a:r>
              <a:rPr lang="en-US" dirty="0" smtClean="0"/>
              <a:t>e students stand out in the crowd</a:t>
            </a:r>
          </a:p>
          <a:p>
            <a:pPr lvl="1"/>
            <a:r>
              <a:rPr lang="en-US" dirty="0" smtClean="0"/>
              <a:t>Must grade all students the same, even those that stand out as exceptional 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Adhere strictly to course policies</a:t>
            </a:r>
          </a:p>
          <a:p>
            <a:pPr lvl="1"/>
            <a:r>
              <a:rPr lang="en-US" dirty="0" smtClean="0"/>
              <a:t>Set a standard and do not deviate</a:t>
            </a:r>
          </a:p>
          <a:p>
            <a:pPr lvl="1"/>
            <a:r>
              <a:rPr lang="en-US" dirty="0" smtClean="0"/>
              <a:t>Students will continue to take advantage if you allow any small deviation.</a:t>
            </a:r>
          </a:p>
          <a:p>
            <a:pPr lvl="1"/>
            <a:r>
              <a:rPr lang="en-US" dirty="0" smtClean="0"/>
              <a:t>E.g., Late </a:t>
            </a:r>
            <a:r>
              <a:rPr lang="en-US" dirty="0" err="1" smtClean="0"/>
              <a:t>homeworks</a:t>
            </a:r>
            <a:r>
              <a:rPr lang="en-US" dirty="0" smtClean="0"/>
              <a:t> will not be accepted! If you say, stick to it!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1890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Scales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Set a grading scale for the course</a:t>
            </a:r>
          </a:p>
          <a:p>
            <a:pPr lvl="1"/>
            <a:r>
              <a:rPr lang="en-US" dirty="0" smtClean="0"/>
              <a:t>Do not deviate from the scale (within reason ≈ &lt; 1% might be acceptable to bump up a demarcation)</a:t>
            </a:r>
            <a:endParaRPr lang="en-US" dirty="0" smtClean="0"/>
          </a:p>
          <a:p>
            <a:r>
              <a:rPr lang="en-US" dirty="0" smtClean="0">
                <a:solidFill>
                  <a:srgbClr val="0033CC"/>
                </a:solidFill>
              </a:rPr>
              <a:t>Curve per-assessed item, not the entire </a:t>
            </a:r>
            <a:r>
              <a:rPr lang="en-US" dirty="0" smtClean="0">
                <a:solidFill>
                  <a:srgbClr val="0033CC"/>
                </a:solidFill>
              </a:rPr>
              <a:t>course at the </a:t>
            </a:r>
            <a:r>
              <a:rPr lang="en-US" dirty="0" smtClean="0">
                <a:solidFill>
                  <a:srgbClr val="0033CC"/>
                </a:solidFill>
              </a:rPr>
              <a:t>end</a:t>
            </a:r>
          </a:p>
          <a:p>
            <a:pPr lvl="1"/>
            <a:r>
              <a:rPr lang="en-US" dirty="0" smtClean="0"/>
              <a:t>More fair assessment</a:t>
            </a:r>
          </a:p>
          <a:p>
            <a:pPr lvl="1"/>
            <a:r>
              <a:rPr lang="en-US" dirty="0" smtClean="0"/>
              <a:t>Granularity should be small (e.g., one bad test)</a:t>
            </a:r>
          </a:p>
          <a:p>
            <a:pPr lvl="1"/>
            <a:r>
              <a:rPr lang="en-US" dirty="0" smtClean="0"/>
              <a:t>Curving at the end lumps all scores into one</a:t>
            </a:r>
          </a:p>
          <a:p>
            <a:pPr lvl="1"/>
            <a:r>
              <a:rPr lang="en-US" dirty="0" smtClean="0"/>
              <a:t>If you curve per assessed item, no need for curve at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22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KEY! Establish </a:t>
            </a:r>
            <a:r>
              <a:rPr lang="en-US" dirty="0" smtClean="0"/>
              <a:t>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33CC"/>
                </a:solidFill>
              </a:rPr>
              <a:t>The students earn a grade, you do not assign a grade</a:t>
            </a:r>
          </a:p>
          <a:p>
            <a:r>
              <a:rPr lang="en-US" dirty="0" smtClean="0">
                <a:solidFill>
                  <a:srgbClr val="0033CC"/>
                </a:solidFill>
              </a:rPr>
              <a:t>Grade responsibility is the student</a:t>
            </a:r>
          </a:p>
          <a:p>
            <a:pPr lvl="1"/>
            <a:r>
              <a:rPr lang="en-US" dirty="0" smtClean="0"/>
              <a:t>Otherwise they think you can arbitrarily change or assign their grade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33CC"/>
                </a:solidFill>
              </a:rPr>
              <a:t>Progress reports</a:t>
            </a:r>
          </a:p>
          <a:p>
            <a:pPr lvl="1"/>
            <a:r>
              <a:rPr lang="en-US" dirty="0" smtClean="0"/>
              <a:t>If few graded items, easy for them to calculate</a:t>
            </a:r>
          </a:p>
          <a:p>
            <a:pPr lvl="1"/>
            <a:r>
              <a:rPr lang="en-US" dirty="0" smtClean="0"/>
              <a:t>If many, can send progress reports</a:t>
            </a:r>
          </a:p>
          <a:p>
            <a:pPr lvl="2"/>
            <a:r>
              <a:rPr lang="en-US" dirty="0" smtClean="0"/>
              <a:t>List grade attained on each graded item</a:t>
            </a:r>
          </a:p>
          <a:p>
            <a:pPr lvl="2"/>
            <a:r>
              <a:rPr lang="en-US" dirty="0" smtClean="0"/>
              <a:t>Calculate what is needed to get a particular grade in the course</a:t>
            </a:r>
          </a:p>
          <a:p>
            <a:pPr lvl="3"/>
            <a:r>
              <a:rPr lang="en-US" dirty="0" smtClean="0"/>
              <a:t>E.g., you must get 86% on the remaining material to attain a B+ in the course.</a:t>
            </a:r>
          </a:p>
        </p:txBody>
      </p:sp>
    </p:spTree>
    <p:extLst>
      <p:ext uri="{BB962C8B-B14F-4D97-AF65-F5344CB8AC3E}">
        <p14:creationId xmlns:p14="http://schemas.microsoft.com/office/powerpoint/2010/main" val="3623375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2_gatorEng">
  <a:themeElements>
    <a:clrScheme name="PPT-white-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-white-2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PPT-white-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-white-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-white-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14002</TotalTime>
  <Words>937</Words>
  <Application>Microsoft Macintosh PowerPoint</Application>
  <PresentationFormat>On-screen Show (4:3)</PresentationFormat>
  <Paragraphs>122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2_gatorEng</vt:lpstr>
      <vt:lpstr>Custom Design</vt:lpstr>
      <vt:lpstr>PowerPoint Presentation</vt:lpstr>
      <vt:lpstr>Who Am I?</vt:lpstr>
      <vt:lpstr>Personal Motivations and Influences</vt:lpstr>
      <vt:lpstr>Early Experience - Undergraduate</vt:lpstr>
      <vt:lpstr>Early Experience - Graduate</vt:lpstr>
      <vt:lpstr>Current Experience  Associate Professor</vt:lpstr>
      <vt:lpstr>Fair Assessment and Adherence to Course Policies</vt:lpstr>
      <vt:lpstr>Grading Scales</vt:lpstr>
      <vt:lpstr>KEY! Establish Responsibility</vt:lpstr>
      <vt:lpstr>Cheating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marisha</dc:creator>
  <cp:lastModifiedBy>Ann Gordon-Ross</cp:lastModifiedBy>
  <cp:revision>714</cp:revision>
  <dcterms:created xsi:type="dcterms:W3CDTF">2011-05-19T16:23:59Z</dcterms:created>
  <dcterms:modified xsi:type="dcterms:W3CDTF">2015-10-07T15:06:41Z</dcterms:modified>
</cp:coreProperties>
</file>