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833" r:id="rId2"/>
    <p:sldMasterId id="2147483845" r:id="rId3"/>
  </p:sldMasterIdLst>
  <p:notesMasterIdLst>
    <p:notesMasterId r:id="rId22"/>
  </p:notesMasterIdLst>
  <p:handoutMasterIdLst>
    <p:handoutMasterId r:id="rId23"/>
  </p:handoutMasterIdLst>
  <p:sldIdLst>
    <p:sldId id="544" r:id="rId4"/>
    <p:sldId id="573" r:id="rId5"/>
    <p:sldId id="613" r:id="rId6"/>
    <p:sldId id="609" r:id="rId7"/>
    <p:sldId id="610" r:id="rId8"/>
    <p:sldId id="611" r:id="rId9"/>
    <p:sldId id="604" r:id="rId10"/>
    <p:sldId id="605" r:id="rId11"/>
    <p:sldId id="606" r:id="rId12"/>
    <p:sldId id="607" r:id="rId13"/>
    <p:sldId id="602" r:id="rId14"/>
    <p:sldId id="614" r:id="rId15"/>
    <p:sldId id="615" r:id="rId16"/>
    <p:sldId id="616" r:id="rId17"/>
    <p:sldId id="617" r:id="rId18"/>
    <p:sldId id="608" r:id="rId19"/>
    <p:sldId id="575" r:id="rId20"/>
    <p:sldId id="612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" id="{C6D94035-075C-4018-B538-35D7AA0ECBC1}">
          <p14:sldIdLst>
            <p14:sldId id="544"/>
            <p14:sldId id="573"/>
            <p14:sldId id="613"/>
            <p14:sldId id="609"/>
            <p14:sldId id="610"/>
            <p14:sldId id="611"/>
            <p14:sldId id="604"/>
            <p14:sldId id="605"/>
            <p14:sldId id="606"/>
            <p14:sldId id="607"/>
            <p14:sldId id="602"/>
            <p14:sldId id="614"/>
            <p14:sldId id="615"/>
            <p14:sldId id="616"/>
            <p14:sldId id="617"/>
            <p14:sldId id="608"/>
            <p14:sldId id="575"/>
            <p14:sldId id="612"/>
          </p14:sldIdLst>
        </p14:section>
        <p14:section name="Appendix" id="{6CFA9282-7F9B-407E-8B93-D58F43D50CB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4A00"/>
    <a:srgbClr val="CC3300"/>
    <a:srgbClr val="D1FFE8"/>
    <a:srgbClr val="FFF2CD"/>
    <a:srgbClr val="FFFF85"/>
    <a:srgbClr val="FFFF00"/>
    <a:srgbClr val="FFDC79"/>
    <a:srgbClr val="00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BDFB4-552B-46A5-BC17-3DCD603E8DCE}" v="865" dt="2017-02-17T21:22:00.52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3116" autoAdjust="0"/>
  </p:normalViewPr>
  <p:slideViewPr>
    <p:cSldViewPr>
      <p:cViewPr varScale="1">
        <p:scale>
          <a:sx n="112" d="100"/>
          <a:sy n="112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39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AC028A-4142-4F44-825E-A4F8D9669A99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01D2DE-650C-48D9-B1C5-460A4E8B235F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77D829-2099-4B78-B85F-B10520CDA4CB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1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57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r="23901"/>
          <a:stretch/>
        </p:blipFill>
        <p:spPr bwMode="auto">
          <a:xfrm>
            <a:off x="385135" y="4800600"/>
            <a:ext cx="24342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41DB-2DB7-4C4C-9866-4E1123D93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9A-79A8-4D81-ADA3-22F46D038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F487-10D8-498E-9B8C-DAB252B7D2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6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49D6-EB8E-4835-8086-2EB49E94D1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64A3-703F-4D18-AEEB-D3E4AE2A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A0F9-5604-448E-A562-46003D2F8E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7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19AD1-3246-4E05-8C46-0EA53C0A92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95C3-198A-40E0-B595-1AE9728881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DA5-FF4E-487D-B35D-BF4B5737C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53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F36F-E211-4725-9C6A-515F8725D8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2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7189-845E-4D0C-8817-4FD5303F3A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0264-AFB8-4B6A-93C5-3D3B5F51A6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37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5105400"/>
            <a:ext cx="31988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719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FFFF"/>
                </a:solidFill>
                <a:latin typeface="Georgia" pitchFamily="64" charset="0"/>
              </a:rPr>
              <a:t>DATE 2011          Workshop W2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6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F487-10D8-498E-9B8C-DAB252B7D2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3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49D6-EB8E-4835-8086-2EB49E94D1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03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64A3-703F-4D18-AEEB-D3E4AE2A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A0F9-5604-448E-A562-46003D2F8E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0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19AD1-3246-4E05-8C46-0EA53C0A92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95C3-198A-40E0-B595-1AE9728881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DA5-FF4E-487D-B35D-BF4B5737C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4396-281B-46DC-8533-9466036C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F36F-E211-4725-9C6A-515F8725D8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66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7189-845E-4D0C-8817-4FD5303F3A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75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0264-AFB8-4B6A-93C5-3D3B5F51A6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30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5105400"/>
            <a:ext cx="31988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719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FFFF"/>
                </a:solidFill>
                <a:latin typeface="Georgia" pitchFamily="64" charset="0"/>
              </a:rPr>
              <a:t>DATE 2011          Workshop W2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7D40-D8A8-4797-953F-D3651DBF6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0C9-09E3-4D87-AC57-A781079D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72E6-AE85-4A61-A838-5BB8BF3B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9C15-8E16-48C4-9A3A-C1FD57F5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56F6-95AA-4941-AEDC-9966AA962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1896" t="8838" r="24331" b="7182"/>
          <a:stretch/>
        </p:blipFill>
        <p:spPr bwMode="auto">
          <a:xfrm>
            <a:off x="7806968" y="6229350"/>
            <a:ext cx="118612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6A612702-B2F1-4A33-B8CB-C35EDC83E2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6A612702-B2F1-4A33-B8CB-C35EDC83E2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Full-adder.svg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Exascale</a:t>
            </a:r>
            <a:r>
              <a:rPr lang="en-US" sz="4000" dirty="0"/>
              <a:t> May Not Be Possible Without FPGAs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657600" y="4800599"/>
            <a:ext cx="4724400" cy="14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1800" b="1" u="sng" kern="0" dirty="0" smtClean="0"/>
              <a:t>Ann Gordon-Ross and Greg </a:t>
            </a:r>
            <a:r>
              <a:rPr lang="en-US" sz="1800" b="1" u="sng" kern="0" dirty="0"/>
              <a:t>Stitt</a:t>
            </a:r>
          </a:p>
          <a:p>
            <a:pPr eaLnBrk="1" hangingPunct="1"/>
            <a:r>
              <a:rPr lang="en-US" sz="1200" kern="0" dirty="0">
                <a:solidFill>
                  <a:srgbClr val="FF4900"/>
                </a:solidFill>
              </a:rPr>
              <a:t>Assoc. </a:t>
            </a:r>
            <a:r>
              <a:rPr lang="en-US" sz="1200" kern="0" dirty="0" smtClean="0">
                <a:solidFill>
                  <a:srgbClr val="FF4900"/>
                </a:solidFill>
              </a:rPr>
              <a:t>Professors </a:t>
            </a:r>
            <a:r>
              <a:rPr lang="en-US" sz="1200" kern="0" dirty="0">
                <a:solidFill>
                  <a:srgbClr val="FF4900"/>
                </a:solidFill>
              </a:rPr>
              <a:t>of ECE</a:t>
            </a:r>
          </a:p>
          <a:p>
            <a:pPr eaLnBrk="1" hangingPunct="1"/>
            <a:r>
              <a:rPr lang="en-US" sz="1200" kern="0" dirty="0">
                <a:solidFill>
                  <a:srgbClr val="FF4900"/>
                </a:solidFill>
              </a:rPr>
              <a:t>University of Florida</a:t>
            </a:r>
          </a:p>
          <a:p>
            <a:pPr eaLnBrk="1" hangingPunct="1"/>
            <a:endParaRPr lang="en-US" sz="1200" u="sng" kern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FPGAs?</a:t>
            </a:r>
            <a:endParaRPr lang="en-US" dirty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1524000"/>
          </a:xfrm>
        </p:spPr>
        <p:txBody>
          <a:bodyPr/>
          <a:lstStyle/>
          <a:p>
            <a:r>
              <a:rPr lang="en-US" altLang="en-US" sz="2400" dirty="0" smtClean="0"/>
              <a:t>FPGAs also commonly include:</a:t>
            </a:r>
          </a:p>
          <a:p>
            <a:pPr lvl="1"/>
            <a:r>
              <a:rPr lang="en-US" altLang="en-US" sz="2000" dirty="0" smtClean="0"/>
              <a:t>Small on-chip block RAM (BR)</a:t>
            </a:r>
          </a:p>
          <a:p>
            <a:pPr lvl="1"/>
            <a:r>
              <a:rPr lang="en-US" altLang="en-US" sz="2000" dirty="0" smtClean="0"/>
              <a:t>DSP units (multipliers, adders, etc.)</a:t>
            </a:r>
          </a:p>
          <a:p>
            <a:endParaRPr lang="en-US" altLang="en-US" dirty="0" smtClean="0"/>
          </a:p>
        </p:txBody>
      </p:sp>
      <p:grpSp>
        <p:nvGrpSpPr>
          <p:cNvPr id="9220" name="Group 173"/>
          <p:cNvGrpSpPr>
            <a:grpSpLocks/>
          </p:cNvGrpSpPr>
          <p:nvPr/>
        </p:nvGrpSpPr>
        <p:grpSpPr bwMode="auto">
          <a:xfrm>
            <a:off x="381000" y="2362200"/>
            <a:ext cx="8077200" cy="3789363"/>
            <a:chOff x="511175" y="2506663"/>
            <a:chExt cx="8499475" cy="4170362"/>
          </a:xfrm>
        </p:grpSpPr>
        <p:sp>
          <p:nvSpPr>
            <p:cNvPr id="9222" name="Line 9"/>
            <p:cNvSpPr>
              <a:spLocks noChangeShapeType="1"/>
            </p:cNvSpPr>
            <p:nvPr/>
          </p:nvSpPr>
          <p:spPr bwMode="auto">
            <a:xfrm>
              <a:off x="2762250" y="2554288"/>
              <a:ext cx="0" cy="3795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26"/>
            <p:cNvSpPr>
              <a:spLocks noChangeShapeType="1"/>
            </p:cNvSpPr>
            <p:nvPr/>
          </p:nvSpPr>
          <p:spPr bwMode="auto">
            <a:xfrm>
              <a:off x="4038600" y="2582863"/>
              <a:ext cx="0" cy="3795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40"/>
            <p:cNvSpPr>
              <a:spLocks noChangeShapeType="1"/>
            </p:cNvSpPr>
            <p:nvPr/>
          </p:nvSpPr>
          <p:spPr bwMode="auto">
            <a:xfrm>
              <a:off x="5324475" y="2573338"/>
              <a:ext cx="0" cy="3805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84"/>
            <p:cNvSpPr>
              <a:spLocks noChangeShapeType="1"/>
            </p:cNvSpPr>
            <p:nvPr/>
          </p:nvSpPr>
          <p:spPr bwMode="auto">
            <a:xfrm>
              <a:off x="1562100" y="2506663"/>
              <a:ext cx="0" cy="38242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3"/>
            <p:cNvSpPr>
              <a:spLocks noChangeShapeType="1"/>
            </p:cNvSpPr>
            <p:nvPr/>
          </p:nvSpPr>
          <p:spPr bwMode="auto">
            <a:xfrm>
              <a:off x="6591300" y="2592388"/>
              <a:ext cx="0" cy="3786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79"/>
            <p:cNvSpPr>
              <a:spLocks noChangeArrowheads="1"/>
            </p:cNvSpPr>
            <p:nvPr/>
          </p:nvSpPr>
          <p:spPr bwMode="auto">
            <a:xfrm>
              <a:off x="1893888" y="2659063"/>
              <a:ext cx="457200" cy="48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 smtClean="0">
                  <a:ea typeface="MS PGothic" pitchFamily="34" charset="-128"/>
                </a:rPr>
                <a:t>CLB</a:t>
              </a:r>
              <a:endParaRPr lang="en-US" altLang="en-US" sz="1600" dirty="0">
                <a:ea typeface="MS PGothic" pitchFamily="34" charset="-128"/>
              </a:endParaRPr>
            </a:p>
          </p:txBody>
        </p:sp>
        <p:sp>
          <p:nvSpPr>
            <p:cNvPr id="9228" name="Rectangle 180"/>
            <p:cNvSpPr>
              <a:spLocks noChangeArrowheads="1"/>
            </p:cNvSpPr>
            <p:nvPr/>
          </p:nvSpPr>
          <p:spPr bwMode="auto">
            <a:xfrm>
              <a:off x="3173413" y="2659063"/>
              <a:ext cx="458787" cy="48101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229" name="Line 172"/>
            <p:cNvSpPr>
              <a:spLocks noChangeShapeType="1"/>
            </p:cNvSpPr>
            <p:nvPr/>
          </p:nvSpPr>
          <p:spPr bwMode="auto">
            <a:xfrm>
              <a:off x="568325" y="3397250"/>
              <a:ext cx="3206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182"/>
            <p:cNvSpPr>
              <a:spLocks noChangeArrowheads="1"/>
            </p:cNvSpPr>
            <p:nvPr/>
          </p:nvSpPr>
          <p:spPr bwMode="auto">
            <a:xfrm>
              <a:off x="2578100" y="321945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31" name="Rectangle 183"/>
            <p:cNvSpPr>
              <a:spLocks noChangeArrowheads="1"/>
            </p:cNvSpPr>
            <p:nvPr/>
          </p:nvSpPr>
          <p:spPr bwMode="auto">
            <a:xfrm>
              <a:off x="2624138" y="2765425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32" name="Rectangle 184"/>
            <p:cNvSpPr>
              <a:spLocks noChangeArrowheads="1"/>
            </p:cNvSpPr>
            <p:nvPr/>
          </p:nvSpPr>
          <p:spPr bwMode="auto">
            <a:xfrm>
              <a:off x="3289300" y="327660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33" name="Rectangle 185"/>
            <p:cNvSpPr>
              <a:spLocks noChangeArrowheads="1"/>
            </p:cNvSpPr>
            <p:nvPr/>
          </p:nvSpPr>
          <p:spPr bwMode="auto">
            <a:xfrm>
              <a:off x="2009775" y="326866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34" name="Line 177"/>
            <p:cNvSpPr>
              <a:spLocks noChangeShapeType="1"/>
            </p:cNvSpPr>
            <p:nvPr/>
          </p:nvSpPr>
          <p:spPr bwMode="auto">
            <a:xfrm>
              <a:off x="2122488" y="3135313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78"/>
            <p:cNvSpPr>
              <a:spLocks noChangeShapeType="1"/>
            </p:cNvSpPr>
            <p:nvPr/>
          </p:nvSpPr>
          <p:spPr bwMode="auto">
            <a:xfrm>
              <a:off x="2122488" y="3502025"/>
              <a:ext cx="0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79"/>
            <p:cNvSpPr>
              <a:spLocks noChangeShapeType="1"/>
            </p:cNvSpPr>
            <p:nvPr/>
          </p:nvSpPr>
          <p:spPr bwMode="auto">
            <a:xfrm>
              <a:off x="3408363" y="314642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80"/>
            <p:cNvSpPr>
              <a:spLocks noChangeShapeType="1"/>
            </p:cNvSpPr>
            <p:nvPr/>
          </p:nvSpPr>
          <p:spPr bwMode="auto">
            <a:xfrm>
              <a:off x="3419475" y="351313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81"/>
            <p:cNvSpPr>
              <a:spLocks noChangeShapeType="1"/>
            </p:cNvSpPr>
            <p:nvPr/>
          </p:nvSpPr>
          <p:spPr bwMode="auto">
            <a:xfrm>
              <a:off x="2355850" y="288607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82"/>
            <p:cNvSpPr>
              <a:spLocks noChangeShapeType="1"/>
            </p:cNvSpPr>
            <p:nvPr/>
          </p:nvSpPr>
          <p:spPr bwMode="auto">
            <a:xfrm>
              <a:off x="2865438" y="2881313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83"/>
            <p:cNvSpPr>
              <a:spLocks noChangeShapeType="1"/>
            </p:cNvSpPr>
            <p:nvPr/>
          </p:nvSpPr>
          <p:spPr bwMode="auto">
            <a:xfrm flipH="1">
              <a:off x="3686175" y="3397250"/>
              <a:ext cx="1965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Rectangle 193"/>
            <p:cNvSpPr>
              <a:spLocks noChangeArrowheads="1"/>
            </p:cNvSpPr>
            <p:nvPr/>
          </p:nvSpPr>
          <p:spPr bwMode="auto">
            <a:xfrm>
              <a:off x="4449763" y="2649538"/>
              <a:ext cx="458787" cy="48101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242" name="Rectangle 194"/>
            <p:cNvSpPr>
              <a:spLocks noChangeArrowheads="1"/>
            </p:cNvSpPr>
            <p:nvPr/>
          </p:nvSpPr>
          <p:spPr bwMode="auto">
            <a:xfrm>
              <a:off x="3854450" y="320992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43" name="Rectangle 195"/>
            <p:cNvSpPr>
              <a:spLocks noChangeArrowheads="1"/>
            </p:cNvSpPr>
            <p:nvPr/>
          </p:nvSpPr>
          <p:spPr bwMode="auto">
            <a:xfrm>
              <a:off x="3900488" y="2755900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44" name="Rectangle 196"/>
            <p:cNvSpPr>
              <a:spLocks noChangeArrowheads="1"/>
            </p:cNvSpPr>
            <p:nvPr/>
          </p:nvSpPr>
          <p:spPr bwMode="auto">
            <a:xfrm>
              <a:off x="4565650" y="3267075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45" name="Line 188"/>
            <p:cNvSpPr>
              <a:spLocks noChangeShapeType="1"/>
            </p:cNvSpPr>
            <p:nvPr/>
          </p:nvSpPr>
          <p:spPr bwMode="auto">
            <a:xfrm>
              <a:off x="4684713" y="3136900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89"/>
            <p:cNvSpPr>
              <a:spLocks noChangeShapeType="1"/>
            </p:cNvSpPr>
            <p:nvPr/>
          </p:nvSpPr>
          <p:spPr bwMode="auto">
            <a:xfrm>
              <a:off x="4695825" y="350361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190"/>
            <p:cNvSpPr>
              <a:spLocks noChangeShapeType="1"/>
            </p:cNvSpPr>
            <p:nvPr/>
          </p:nvSpPr>
          <p:spPr bwMode="auto">
            <a:xfrm>
              <a:off x="3632200" y="287655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91"/>
            <p:cNvSpPr>
              <a:spLocks noChangeShapeType="1"/>
            </p:cNvSpPr>
            <p:nvPr/>
          </p:nvSpPr>
          <p:spPr bwMode="auto">
            <a:xfrm>
              <a:off x="4141788" y="287178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92"/>
            <p:cNvSpPr>
              <a:spLocks noChangeShapeType="1"/>
            </p:cNvSpPr>
            <p:nvPr/>
          </p:nvSpPr>
          <p:spPr bwMode="auto">
            <a:xfrm flipH="1">
              <a:off x="4972050" y="3397250"/>
              <a:ext cx="14509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02"/>
            <p:cNvSpPr>
              <a:spLocks noChangeArrowheads="1"/>
            </p:cNvSpPr>
            <p:nvPr/>
          </p:nvSpPr>
          <p:spPr bwMode="auto">
            <a:xfrm>
              <a:off x="5735638" y="2649538"/>
              <a:ext cx="458787" cy="48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 smtClean="0">
                  <a:ea typeface="MS PGothic" pitchFamily="34" charset="-128"/>
                </a:rPr>
                <a:t>CLB</a:t>
              </a:r>
              <a:endParaRPr lang="en-US" altLang="en-US" sz="1600" dirty="0">
                <a:ea typeface="MS PGothic" pitchFamily="34" charset="-128"/>
              </a:endParaRPr>
            </a:p>
          </p:txBody>
        </p:sp>
        <p:sp>
          <p:nvSpPr>
            <p:cNvPr id="9251" name="Rectangle 203"/>
            <p:cNvSpPr>
              <a:spLocks noChangeArrowheads="1"/>
            </p:cNvSpPr>
            <p:nvPr/>
          </p:nvSpPr>
          <p:spPr bwMode="auto">
            <a:xfrm>
              <a:off x="5140325" y="320992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52" name="Rectangle 204"/>
            <p:cNvSpPr>
              <a:spLocks noChangeArrowheads="1"/>
            </p:cNvSpPr>
            <p:nvPr/>
          </p:nvSpPr>
          <p:spPr bwMode="auto">
            <a:xfrm>
              <a:off x="5186363" y="2755900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53" name="Rectangle 205"/>
            <p:cNvSpPr>
              <a:spLocks noChangeArrowheads="1"/>
            </p:cNvSpPr>
            <p:nvPr/>
          </p:nvSpPr>
          <p:spPr bwMode="auto">
            <a:xfrm>
              <a:off x="5851525" y="3267075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54" name="Line 197"/>
            <p:cNvSpPr>
              <a:spLocks noChangeShapeType="1"/>
            </p:cNvSpPr>
            <p:nvPr/>
          </p:nvSpPr>
          <p:spPr bwMode="auto">
            <a:xfrm>
              <a:off x="5970588" y="3136900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98"/>
            <p:cNvSpPr>
              <a:spLocks noChangeShapeType="1"/>
            </p:cNvSpPr>
            <p:nvPr/>
          </p:nvSpPr>
          <p:spPr bwMode="auto">
            <a:xfrm>
              <a:off x="5981700" y="350361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99"/>
            <p:cNvSpPr>
              <a:spLocks noChangeShapeType="1"/>
            </p:cNvSpPr>
            <p:nvPr/>
          </p:nvSpPr>
          <p:spPr bwMode="auto">
            <a:xfrm>
              <a:off x="4918075" y="287655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200"/>
            <p:cNvSpPr>
              <a:spLocks noChangeShapeType="1"/>
            </p:cNvSpPr>
            <p:nvPr/>
          </p:nvSpPr>
          <p:spPr bwMode="auto">
            <a:xfrm>
              <a:off x="5427663" y="287178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210"/>
            <p:cNvSpPr>
              <a:spLocks noChangeArrowheads="1"/>
            </p:cNvSpPr>
            <p:nvPr/>
          </p:nvSpPr>
          <p:spPr bwMode="auto">
            <a:xfrm>
              <a:off x="693738" y="2640013"/>
              <a:ext cx="457200" cy="4810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BR</a:t>
              </a:r>
            </a:p>
          </p:txBody>
        </p:sp>
        <p:sp>
          <p:nvSpPr>
            <p:cNvPr id="9259" name="Rectangle 211"/>
            <p:cNvSpPr>
              <a:spLocks noChangeArrowheads="1"/>
            </p:cNvSpPr>
            <p:nvPr/>
          </p:nvSpPr>
          <p:spPr bwMode="auto">
            <a:xfrm>
              <a:off x="1377950" y="32004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60" name="Rectangle 212"/>
            <p:cNvSpPr>
              <a:spLocks noChangeArrowheads="1"/>
            </p:cNvSpPr>
            <p:nvPr/>
          </p:nvSpPr>
          <p:spPr bwMode="auto">
            <a:xfrm>
              <a:off x="1423988" y="2746375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61" name="Rectangle 213"/>
            <p:cNvSpPr>
              <a:spLocks noChangeArrowheads="1"/>
            </p:cNvSpPr>
            <p:nvPr/>
          </p:nvSpPr>
          <p:spPr bwMode="auto">
            <a:xfrm>
              <a:off x="809625" y="32496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62" name="Line 205"/>
            <p:cNvSpPr>
              <a:spLocks noChangeShapeType="1"/>
            </p:cNvSpPr>
            <p:nvPr/>
          </p:nvSpPr>
          <p:spPr bwMode="auto">
            <a:xfrm>
              <a:off x="922338" y="3116263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206"/>
            <p:cNvSpPr>
              <a:spLocks noChangeShapeType="1"/>
            </p:cNvSpPr>
            <p:nvPr/>
          </p:nvSpPr>
          <p:spPr bwMode="auto">
            <a:xfrm>
              <a:off x="922338" y="3482975"/>
              <a:ext cx="0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207"/>
            <p:cNvSpPr>
              <a:spLocks noChangeShapeType="1"/>
            </p:cNvSpPr>
            <p:nvPr/>
          </p:nvSpPr>
          <p:spPr bwMode="auto">
            <a:xfrm>
              <a:off x="1155700" y="28670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208"/>
            <p:cNvSpPr>
              <a:spLocks noChangeShapeType="1"/>
            </p:cNvSpPr>
            <p:nvPr/>
          </p:nvSpPr>
          <p:spPr bwMode="auto">
            <a:xfrm flipH="1">
              <a:off x="6238875" y="3397250"/>
              <a:ext cx="14509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218"/>
            <p:cNvSpPr>
              <a:spLocks noChangeArrowheads="1"/>
            </p:cNvSpPr>
            <p:nvPr/>
          </p:nvSpPr>
          <p:spPr bwMode="auto">
            <a:xfrm>
              <a:off x="7002463" y="2649538"/>
              <a:ext cx="458787" cy="4810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ea typeface="MS PGothic" pitchFamily="34" charset="-128"/>
                </a:rPr>
                <a:t>BR</a:t>
              </a:r>
            </a:p>
          </p:txBody>
        </p:sp>
        <p:sp>
          <p:nvSpPr>
            <p:cNvPr id="9267" name="Rectangle 219"/>
            <p:cNvSpPr>
              <a:spLocks noChangeArrowheads="1"/>
            </p:cNvSpPr>
            <p:nvPr/>
          </p:nvSpPr>
          <p:spPr bwMode="auto">
            <a:xfrm>
              <a:off x="6407150" y="320992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68" name="Rectangle 220"/>
            <p:cNvSpPr>
              <a:spLocks noChangeArrowheads="1"/>
            </p:cNvSpPr>
            <p:nvPr/>
          </p:nvSpPr>
          <p:spPr bwMode="auto">
            <a:xfrm>
              <a:off x="6453188" y="2755900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69" name="Rectangle 221"/>
            <p:cNvSpPr>
              <a:spLocks noChangeArrowheads="1"/>
            </p:cNvSpPr>
            <p:nvPr/>
          </p:nvSpPr>
          <p:spPr bwMode="auto">
            <a:xfrm>
              <a:off x="7118350" y="3267075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70" name="Line 213"/>
            <p:cNvSpPr>
              <a:spLocks noChangeShapeType="1"/>
            </p:cNvSpPr>
            <p:nvPr/>
          </p:nvSpPr>
          <p:spPr bwMode="auto">
            <a:xfrm>
              <a:off x="7237413" y="3136900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214"/>
            <p:cNvSpPr>
              <a:spLocks noChangeShapeType="1"/>
            </p:cNvSpPr>
            <p:nvPr/>
          </p:nvSpPr>
          <p:spPr bwMode="auto">
            <a:xfrm>
              <a:off x="7248525" y="350361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215"/>
            <p:cNvSpPr>
              <a:spLocks noChangeShapeType="1"/>
            </p:cNvSpPr>
            <p:nvPr/>
          </p:nvSpPr>
          <p:spPr bwMode="auto">
            <a:xfrm>
              <a:off x="6184900" y="287655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216"/>
            <p:cNvSpPr>
              <a:spLocks noChangeShapeType="1"/>
            </p:cNvSpPr>
            <p:nvPr/>
          </p:nvSpPr>
          <p:spPr bwMode="auto">
            <a:xfrm>
              <a:off x="6694488" y="287178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217"/>
            <p:cNvSpPr>
              <a:spLocks noChangeShapeType="1"/>
            </p:cNvSpPr>
            <p:nvPr/>
          </p:nvSpPr>
          <p:spPr bwMode="auto">
            <a:xfrm>
              <a:off x="1651000" y="28670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227"/>
            <p:cNvSpPr>
              <a:spLocks noChangeArrowheads="1"/>
            </p:cNvSpPr>
            <p:nvPr/>
          </p:nvSpPr>
          <p:spPr bwMode="auto">
            <a:xfrm>
              <a:off x="1903413" y="3640138"/>
              <a:ext cx="457200" cy="48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dirty="0">
                  <a:ea typeface="MS PGothic" pitchFamily="34" charset="-128"/>
                </a:rPr>
                <a:t>CLB</a:t>
              </a:r>
            </a:p>
          </p:txBody>
        </p:sp>
        <p:sp>
          <p:nvSpPr>
            <p:cNvPr id="9276" name="Rectangle 228"/>
            <p:cNvSpPr>
              <a:spLocks noChangeArrowheads="1"/>
            </p:cNvSpPr>
            <p:nvPr/>
          </p:nvSpPr>
          <p:spPr bwMode="auto">
            <a:xfrm>
              <a:off x="3182938" y="3640138"/>
              <a:ext cx="458787" cy="48101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277" name="Rectangle 229"/>
            <p:cNvSpPr>
              <a:spLocks noChangeArrowheads="1"/>
            </p:cNvSpPr>
            <p:nvPr/>
          </p:nvSpPr>
          <p:spPr bwMode="auto">
            <a:xfrm>
              <a:off x="1909763" y="4664075"/>
              <a:ext cx="458787" cy="479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CLB</a:t>
              </a:r>
            </a:p>
          </p:txBody>
        </p:sp>
        <p:sp>
          <p:nvSpPr>
            <p:cNvPr id="9278" name="Rectangle 230"/>
            <p:cNvSpPr>
              <a:spLocks noChangeArrowheads="1"/>
            </p:cNvSpPr>
            <p:nvPr/>
          </p:nvSpPr>
          <p:spPr bwMode="auto">
            <a:xfrm>
              <a:off x="3190875" y="4664075"/>
              <a:ext cx="458788" cy="47942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279" name="Line 8"/>
            <p:cNvSpPr>
              <a:spLocks noChangeShapeType="1"/>
            </p:cNvSpPr>
            <p:nvPr/>
          </p:nvSpPr>
          <p:spPr bwMode="auto">
            <a:xfrm>
              <a:off x="577850" y="4378325"/>
              <a:ext cx="3206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Rectangle 232"/>
            <p:cNvSpPr>
              <a:spLocks noChangeArrowheads="1"/>
            </p:cNvSpPr>
            <p:nvPr/>
          </p:nvSpPr>
          <p:spPr bwMode="auto">
            <a:xfrm>
              <a:off x="2587625" y="420052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81" name="Rectangle 233"/>
            <p:cNvSpPr>
              <a:spLocks noChangeArrowheads="1"/>
            </p:cNvSpPr>
            <p:nvPr/>
          </p:nvSpPr>
          <p:spPr bwMode="auto">
            <a:xfrm>
              <a:off x="2633663" y="3746500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82" name="Rectangle 234"/>
            <p:cNvSpPr>
              <a:spLocks noChangeArrowheads="1"/>
            </p:cNvSpPr>
            <p:nvPr/>
          </p:nvSpPr>
          <p:spPr bwMode="auto">
            <a:xfrm>
              <a:off x="2625725" y="479583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83" name="Rectangle 235"/>
            <p:cNvSpPr>
              <a:spLocks noChangeArrowheads="1"/>
            </p:cNvSpPr>
            <p:nvPr/>
          </p:nvSpPr>
          <p:spPr bwMode="auto">
            <a:xfrm>
              <a:off x="3298825" y="4257675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84" name="Rectangle 236"/>
            <p:cNvSpPr>
              <a:spLocks noChangeArrowheads="1"/>
            </p:cNvSpPr>
            <p:nvPr/>
          </p:nvSpPr>
          <p:spPr bwMode="auto">
            <a:xfrm>
              <a:off x="2019300" y="424973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85" name="Line 15"/>
            <p:cNvSpPr>
              <a:spLocks noChangeShapeType="1"/>
            </p:cNvSpPr>
            <p:nvPr/>
          </p:nvSpPr>
          <p:spPr bwMode="auto">
            <a:xfrm>
              <a:off x="2132013" y="4116388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16"/>
            <p:cNvSpPr>
              <a:spLocks noChangeShapeType="1"/>
            </p:cNvSpPr>
            <p:nvPr/>
          </p:nvSpPr>
          <p:spPr bwMode="auto">
            <a:xfrm>
              <a:off x="2132013" y="4483100"/>
              <a:ext cx="0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17"/>
            <p:cNvSpPr>
              <a:spLocks noChangeShapeType="1"/>
            </p:cNvSpPr>
            <p:nvPr/>
          </p:nvSpPr>
          <p:spPr bwMode="auto">
            <a:xfrm>
              <a:off x="3417888" y="4127500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18"/>
            <p:cNvSpPr>
              <a:spLocks noChangeShapeType="1"/>
            </p:cNvSpPr>
            <p:nvPr/>
          </p:nvSpPr>
          <p:spPr bwMode="auto">
            <a:xfrm>
              <a:off x="3429000" y="449421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19"/>
            <p:cNvSpPr>
              <a:spLocks noChangeShapeType="1"/>
            </p:cNvSpPr>
            <p:nvPr/>
          </p:nvSpPr>
          <p:spPr bwMode="auto">
            <a:xfrm>
              <a:off x="2365375" y="386715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20"/>
            <p:cNvSpPr>
              <a:spLocks noChangeShapeType="1"/>
            </p:cNvSpPr>
            <p:nvPr/>
          </p:nvSpPr>
          <p:spPr bwMode="auto">
            <a:xfrm>
              <a:off x="2874963" y="386238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21"/>
            <p:cNvSpPr>
              <a:spLocks noChangeShapeType="1"/>
            </p:cNvSpPr>
            <p:nvPr/>
          </p:nvSpPr>
          <p:spPr bwMode="auto">
            <a:xfrm>
              <a:off x="2370138" y="4914900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22"/>
            <p:cNvSpPr>
              <a:spLocks noChangeShapeType="1"/>
            </p:cNvSpPr>
            <p:nvPr/>
          </p:nvSpPr>
          <p:spPr bwMode="auto">
            <a:xfrm>
              <a:off x="2863850" y="4908550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Line 23"/>
            <p:cNvSpPr>
              <a:spLocks noChangeShapeType="1"/>
            </p:cNvSpPr>
            <p:nvPr/>
          </p:nvSpPr>
          <p:spPr bwMode="auto">
            <a:xfrm flipH="1">
              <a:off x="3695700" y="4378325"/>
              <a:ext cx="1965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246"/>
            <p:cNvSpPr>
              <a:spLocks noChangeArrowheads="1"/>
            </p:cNvSpPr>
            <p:nvPr/>
          </p:nvSpPr>
          <p:spPr bwMode="auto">
            <a:xfrm>
              <a:off x="4459288" y="3630613"/>
              <a:ext cx="458787" cy="48101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295" name="Rectangle 247"/>
            <p:cNvSpPr>
              <a:spLocks noChangeArrowheads="1"/>
            </p:cNvSpPr>
            <p:nvPr/>
          </p:nvSpPr>
          <p:spPr bwMode="auto">
            <a:xfrm>
              <a:off x="4467225" y="4654550"/>
              <a:ext cx="458788" cy="47942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296" name="Rectangle 248"/>
            <p:cNvSpPr>
              <a:spLocks noChangeArrowheads="1"/>
            </p:cNvSpPr>
            <p:nvPr/>
          </p:nvSpPr>
          <p:spPr bwMode="auto">
            <a:xfrm>
              <a:off x="3863975" y="41910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97" name="Rectangle 249"/>
            <p:cNvSpPr>
              <a:spLocks noChangeArrowheads="1"/>
            </p:cNvSpPr>
            <p:nvPr/>
          </p:nvSpPr>
          <p:spPr bwMode="auto">
            <a:xfrm>
              <a:off x="3910013" y="3736975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98" name="Rectangle 250"/>
            <p:cNvSpPr>
              <a:spLocks noChangeArrowheads="1"/>
            </p:cNvSpPr>
            <p:nvPr/>
          </p:nvSpPr>
          <p:spPr bwMode="auto">
            <a:xfrm>
              <a:off x="3902075" y="47863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299" name="Rectangle 251"/>
            <p:cNvSpPr>
              <a:spLocks noChangeArrowheads="1"/>
            </p:cNvSpPr>
            <p:nvPr/>
          </p:nvSpPr>
          <p:spPr bwMode="auto">
            <a:xfrm>
              <a:off x="4575175" y="424815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00" name="Line 31"/>
            <p:cNvSpPr>
              <a:spLocks noChangeShapeType="1"/>
            </p:cNvSpPr>
            <p:nvPr/>
          </p:nvSpPr>
          <p:spPr bwMode="auto">
            <a:xfrm>
              <a:off x="4694238" y="411797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32"/>
            <p:cNvSpPr>
              <a:spLocks noChangeShapeType="1"/>
            </p:cNvSpPr>
            <p:nvPr/>
          </p:nvSpPr>
          <p:spPr bwMode="auto">
            <a:xfrm>
              <a:off x="4705350" y="448468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33"/>
            <p:cNvSpPr>
              <a:spLocks noChangeShapeType="1"/>
            </p:cNvSpPr>
            <p:nvPr/>
          </p:nvSpPr>
          <p:spPr bwMode="auto">
            <a:xfrm>
              <a:off x="3641725" y="38576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34"/>
            <p:cNvSpPr>
              <a:spLocks noChangeShapeType="1"/>
            </p:cNvSpPr>
            <p:nvPr/>
          </p:nvSpPr>
          <p:spPr bwMode="auto">
            <a:xfrm>
              <a:off x="4151313" y="3852863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35"/>
            <p:cNvSpPr>
              <a:spLocks noChangeShapeType="1"/>
            </p:cNvSpPr>
            <p:nvPr/>
          </p:nvSpPr>
          <p:spPr bwMode="auto">
            <a:xfrm>
              <a:off x="3646488" y="490537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36"/>
            <p:cNvSpPr>
              <a:spLocks noChangeShapeType="1"/>
            </p:cNvSpPr>
            <p:nvPr/>
          </p:nvSpPr>
          <p:spPr bwMode="auto">
            <a:xfrm>
              <a:off x="4140200" y="4899025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37"/>
            <p:cNvSpPr>
              <a:spLocks noChangeShapeType="1"/>
            </p:cNvSpPr>
            <p:nvPr/>
          </p:nvSpPr>
          <p:spPr bwMode="auto">
            <a:xfrm flipH="1">
              <a:off x="4981575" y="4378325"/>
              <a:ext cx="14509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259"/>
            <p:cNvSpPr>
              <a:spLocks noChangeArrowheads="1"/>
            </p:cNvSpPr>
            <p:nvPr/>
          </p:nvSpPr>
          <p:spPr bwMode="auto">
            <a:xfrm>
              <a:off x="5745163" y="3630613"/>
              <a:ext cx="458787" cy="48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CLB</a:t>
              </a:r>
            </a:p>
          </p:txBody>
        </p:sp>
        <p:sp>
          <p:nvSpPr>
            <p:cNvPr id="9308" name="Rectangle 260"/>
            <p:cNvSpPr>
              <a:spLocks noChangeArrowheads="1"/>
            </p:cNvSpPr>
            <p:nvPr/>
          </p:nvSpPr>
          <p:spPr bwMode="auto">
            <a:xfrm>
              <a:off x="5753100" y="4654550"/>
              <a:ext cx="458788" cy="479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CLB</a:t>
              </a:r>
            </a:p>
          </p:txBody>
        </p:sp>
        <p:sp>
          <p:nvSpPr>
            <p:cNvPr id="9309" name="Rectangle 261"/>
            <p:cNvSpPr>
              <a:spLocks noChangeArrowheads="1"/>
            </p:cNvSpPr>
            <p:nvPr/>
          </p:nvSpPr>
          <p:spPr bwMode="auto">
            <a:xfrm>
              <a:off x="5149850" y="41910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10" name="Rectangle 262"/>
            <p:cNvSpPr>
              <a:spLocks noChangeArrowheads="1"/>
            </p:cNvSpPr>
            <p:nvPr/>
          </p:nvSpPr>
          <p:spPr bwMode="auto">
            <a:xfrm>
              <a:off x="5195888" y="3736975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11" name="Rectangle 263"/>
            <p:cNvSpPr>
              <a:spLocks noChangeArrowheads="1"/>
            </p:cNvSpPr>
            <p:nvPr/>
          </p:nvSpPr>
          <p:spPr bwMode="auto">
            <a:xfrm>
              <a:off x="5187950" y="47863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12" name="Rectangle 264"/>
            <p:cNvSpPr>
              <a:spLocks noChangeArrowheads="1"/>
            </p:cNvSpPr>
            <p:nvPr/>
          </p:nvSpPr>
          <p:spPr bwMode="auto">
            <a:xfrm>
              <a:off x="5861050" y="424815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13" name="Line 45"/>
            <p:cNvSpPr>
              <a:spLocks noChangeShapeType="1"/>
            </p:cNvSpPr>
            <p:nvPr/>
          </p:nvSpPr>
          <p:spPr bwMode="auto">
            <a:xfrm>
              <a:off x="5980113" y="411797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46"/>
            <p:cNvSpPr>
              <a:spLocks noChangeShapeType="1"/>
            </p:cNvSpPr>
            <p:nvPr/>
          </p:nvSpPr>
          <p:spPr bwMode="auto">
            <a:xfrm>
              <a:off x="5991225" y="448468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47"/>
            <p:cNvSpPr>
              <a:spLocks noChangeShapeType="1"/>
            </p:cNvSpPr>
            <p:nvPr/>
          </p:nvSpPr>
          <p:spPr bwMode="auto">
            <a:xfrm>
              <a:off x="4927600" y="38576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Line 48"/>
            <p:cNvSpPr>
              <a:spLocks noChangeShapeType="1"/>
            </p:cNvSpPr>
            <p:nvPr/>
          </p:nvSpPr>
          <p:spPr bwMode="auto">
            <a:xfrm>
              <a:off x="5437188" y="3852863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49"/>
            <p:cNvSpPr>
              <a:spLocks noChangeShapeType="1"/>
            </p:cNvSpPr>
            <p:nvPr/>
          </p:nvSpPr>
          <p:spPr bwMode="auto">
            <a:xfrm>
              <a:off x="4932363" y="490537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50"/>
            <p:cNvSpPr>
              <a:spLocks noChangeShapeType="1"/>
            </p:cNvSpPr>
            <p:nvPr/>
          </p:nvSpPr>
          <p:spPr bwMode="auto">
            <a:xfrm>
              <a:off x="5426075" y="4899025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Rectangle 271"/>
            <p:cNvSpPr>
              <a:spLocks noChangeArrowheads="1"/>
            </p:cNvSpPr>
            <p:nvPr/>
          </p:nvSpPr>
          <p:spPr bwMode="auto">
            <a:xfrm>
              <a:off x="1900238" y="5692775"/>
              <a:ext cx="458787" cy="479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CLB</a:t>
              </a:r>
            </a:p>
          </p:txBody>
        </p:sp>
        <p:sp>
          <p:nvSpPr>
            <p:cNvPr id="9320" name="Rectangle 272"/>
            <p:cNvSpPr>
              <a:spLocks noChangeArrowheads="1"/>
            </p:cNvSpPr>
            <p:nvPr/>
          </p:nvSpPr>
          <p:spPr bwMode="auto">
            <a:xfrm>
              <a:off x="3181350" y="5692775"/>
              <a:ext cx="458788" cy="47942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321" name="Line 53"/>
            <p:cNvSpPr>
              <a:spLocks noChangeShapeType="1"/>
            </p:cNvSpPr>
            <p:nvPr/>
          </p:nvSpPr>
          <p:spPr bwMode="auto">
            <a:xfrm>
              <a:off x="511175" y="5407025"/>
              <a:ext cx="3263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Rectangle 274"/>
            <p:cNvSpPr>
              <a:spLocks noChangeArrowheads="1"/>
            </p:cNvSpPr>
            <p:nvPr/>
          </p:nvSpPr>
          <p:spPr bwMode="auto">
            <a:xfrm>
              <a:off x="2578100" y="522922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23" name="Rectangle 275"/>
            <p:cNvSpPr>
              <a:spLocks noChangeArrowheads="1"/>
            </p:cNvSpPr>
            <p:nvPr/>
          </p:nvSpPr>
          <p:spPr bwMode="auto">
            <a:xfrm>
              <a:off x="2616200" y="582453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24" name="Rectangle 276"/>
            <p:cNvSpPr>
              <a:spLocks noChangeArrowheads="1"/>
            </p:cNvSpPr>
            <p:nvPr/>
          </p:nvSpPr>
          <p:spPr bwMode="auto">
            <a:xfrm>
              <a:off x="3289300" y="5286375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25" name="Rectangle 277"/>
            <p:cNvSpPr>
              <a:spLocks noChangeArrowheads="1"/>
            </p:cNvSpPr>
            <p:nvPr/>
          </p:nvSpPr>
          <p:spPr bwMode="auto">
            <a:xfrm>
              <a:off x="2009775" y="527843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26" name="Line 58"/>
            <p:cNvSpPr>
              <a:spLocks noChangeShapeType="1"/>
            </p:cNvSpPr>
            <p:nvPr/>
          </p:nvSpPr>
          <p:spPr bwMode="auto">
            <a:xfrm>
              <a:off x="2122488" y="5145088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59"/>
            <p:cNvSpPr>
              <a:spLocks noChangeShapeType="1"/>
            </p:cNvSpPr>
            <p:nvPr/>
          </p:nvSpPr>
          <p:spPr bwMode="auto">
            <a:xfrm>
              <a:off x="2122488" y="5511800"/>
              <a:ext cx="0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Line 60"/>
            <p:cNvSpPr>
              <a:spLocks noChangeShapeType="1"/>
            </p:cNvSpPr>
            <p:nvPr/>
          </p:nvSpPr>
          <p:spPr bwMode="auto">
            <a:xfrm>
              <a:off x="3408363" y="5156200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61"/>
            <p:cNvSpPr>
              <a:spLocks noChangeShapeType="1"/>
            </p:cNvSpPr>
            <p:nvPr/>
          </p:nvSpPr>
          <p:spPr bwMode="auto">
            <a:xfrm>
              <a:off x="3419475" y="552291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62"/>
            <p:cNvSpPr>
              <a:spLocks noChangeShapeType="1"/>
            </p:cNvSpPr>
            <p:nvPr/>
          </p:nvSpPr>
          <p:spPr bwMode="auto">
            <a:xfrm>
              <a:off x="2360613" y="5943600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63"/>
            <p:cNvSpPr>
              <a:spLocks noChangeShapeType="1"/>
            </p:cNvSpPr>
            <p:nvPr/>
          </p:nvSpPr>
          <p:spPr bwMode="auto">
            <a:xfrm>
              <a:off x="2854325" y="5937250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64"/>
            <p:cNvSpPr>
              <a:spLocks noChangeShapeType="1"/>
            </p:cNvSpPr>
            <p:nvPr/>
          </p:nvSpPr>
          <p:spPr bwMode="auto">
            <a:xfrm flipH="1">
              <a:off x="3686175" y="5407025"/>
              <a:ext cx="1965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Rectangle 285"/>
            <p:cNvSpPr>
              <a:spLocks noChangeArrowheads="1"/>
            </p:cNvSpPr>
            <p:nvPr/>
          </p:nvSpPr>
          <p:spPr bwMode="auto">
            <a:xfrm>
              <a:off x="4457700" y="5683250"/>
              <a:ext cx="458788" cy="47942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dirty="0">
                  <a:ea typeface="MS PGothic" pitchFamily="34" charset="-128"/>
                </a:rPr>
                <a:t>DSP</a:t>
              </a:r>
            </a:p>
          </p:txBody>
        </p:sp>
        <p:sp>
          <p:nvSpPr>
            <p:cNvPr id="9334" name="Rectangle 286"/>
            <p:cNvSpPr>
              <a:spLocks noChangeArrowheads="1"/>
            </p:cNvSpPr>
            <p:nvPr/>
          </p:nvSpPr>
          <p:spPr bwMode="auto">
            <a:xfrm>
              <a:off x="3854450" y="52197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35" name="Rectangle 287"/>
            <p:cNvSpPr>
              <a:spLocks noChangeArrowheads="1"/>
            </p:cNvSpPr>
            <p:nvPr/>
          </p:nvSpPr>
          <p:spPr bwMode="auto">
            <a:xfrm>
              <a:off x="3892550" y="58150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36" name="Rectangle 288"/>
            <p:cNvSpPr>
              <a:spLocks noChangeArrowheads="1"/>
            </p:cNvSpPr>
            <p:nvPr/>
          </p:nvSpPr>
          <p:spPr bwMode="auto">
            <a:xfrm>
              <a:off x="4565650" y="527685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37" name="Line 69"/>
            <p:cNvSpPr>
              <a:spLocks noChangeShapeType="1"/>
            </p:cNvSpPr>
            <p:nvPr/>
          </p:nvSpPr>
          <p:spPr bwMode="auto">
            <a:xfrm>
              <a:off x="4684713" y="514667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Line 70"/>
            <p:cNvSpPr>
              <a:spLocks noChangeShapeType="1"/>
            </p:cNvSpPr>
            <p:nvPr/>
          </p:nvSpPr>
          <p:spPr bwMode="auto">
            <a:xfrm>
              <a:off x="4695825" y="551338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71"/>
            <p:cNvSpPr>
              <a:spLocks noChangeShapeType="1"/>
            </p:cNvSpPr>
            <p:nvPr/>
          </p:nvSpPr>
          <p:spPr bwMode="auto">
            <a:xfrm>
              <a:off x="3636963" y="593407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72"/>
            <p:cNvSpPr>
              <a:spLocks noChangeShapeType="1"/>
            </p:cNvSpPr>
            <p:nvPr/>
          </p:nvSpPr>
          <p:spPr bwMode="auto">
            <a:xfrm>
              <a:off x="4130675" y="5927725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Line 73"/>
            <p:cNvSpPr>
              <a:spLocks noChangeShapeType="1"/>
            </p:cNvSpPr>
            <p:nvPr/>
          </p:nvSpPr>
          <p:spPr bwMode="auto">
            <a:xfrm flipH="1">
              <a:off x="4972050" y="5407025"/>
              <a:ext cx="149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2" name="Rectangle 294"/>
            <p:cNvSpPr>
              <a:spLocks noChangeArrowheads="1"/>
            </p:cNvSpPr>
            <p:nvPr/>
          </p:nvSpPr>
          <p:spPr bwMode="auto">
            <a:xfrm>
              <a:off x="5743575" y="5683250"/>
              <a:ext cx="458788" cy="479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CLB</a:t>
              </a:r>
            </a:p>
          </p:txBody>
        </p:sp>
        <p:sp>
          <p:nvSpPr>
            <p:cNvPr id="9343" name="Rectangle 295"/>
            <p:cNvSpPr>
              <a:spLocks noChangeArrowheads="1"/>
            </p:cNvSpPr>
            <p:nvPr/>
          </p:nvSpPr>
          <p:spPr bwMode="auto">
            <a:xfrm>
              <a:off x="5140325" y="52197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44" name="Rectangle 296"/>
            <p:cNvSpPr>
              <a:spLocks noChangeArrowheads="1"/>
            </p:cNvSpPr>
            <p:nvPr/>
          </p:nvSpPr>
          <p:spPr bwMode="auto">
            <a:xfrm>
              <a:off x="5178425" y="58150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45" name="Rectangle 297"/>
            <p:cNvSpPr>
              <a:spLocks noChangeArrowheads="1"/>
            </p:cNvSpPr>
            <p:nvPr/>
          </p:nvSpPr>
          <p:spPr bwMode="auto">
            <a:xfrm>
              <a:off x="5851525" y="527685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46" name="Line 78"/>
            <p:cNvSpPr>
              <a:spLocks noChangeShapeType="1"/>
            </p:cNvSpPr>
            <p:nvPr/>
          </p:nvSpPr>
          <p:spPr bwMode="auto">
            <a:xfrm>
              <a:off x="5970588" y="514667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Line 79"/>
            <p:cNvSpPr>
              <a:spLocks noChangeShapeType="1"/>
            </p:cNvSpPr>
            <p:nvPr/>
          </p:nvSpPr>
          <p:spPr bwMode="auto">
            <a:xfrm>
              <a:off x="5981700" y="551338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80"/>
            <p:cNvSpPr>
              <a:spLocks noChangeShapeType="1"/>
            </p:cNvSpPr>
            <p:nvPr/>
          </p:nvSpPr>
          <p:spPr bwMode="auto">
            <a:xfrm>
              <a:off x="4922838" y="593407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81"/>
            <p:cNvSpPr>
              <a:spLocks noChangeShapeType="1"/>
            </p:cNvSpPr>
            <p:nvPr/>
          </p:nvSpPr>
          <p:spPr bwMode="auto">
            <a:xfrm>
              <a:off x="5416550" y="5927725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Rectangle 302"/>
            <p:cNvSpPr>
              <a:spLocks noChangeArrowheads="1"/>
            </p:cNvSpPr>
            <p:nvPr/>
          </p:nvSpPr>
          <p:spPr bwMode="auto">
            <a:xfrm>
              <a:off x="703263" y="3621088"/>
              <a:ext cx="457200" cy="4810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ea typeface="MS PGothic" pitchFamily="34" charset="-128"/>
                </a:rPr>
                <a:t>BR</a:t>
              </a:r>
            </a:p>
          </p:txBody>
        </p:sp>
        <p:sp>
          <p:nvSpPr>
            <p:cNvPr id="9351" name="Rectangle 303"/>
            <p:cNvSpPr>
              <a:spLocks noChangeArrowheads="1"/>
            </p:cNvSpPr>
            <p:nvPr/>
          </p:nvSpPr>
          <p:spPr bwMode="auto">
            <a:xfrm>
              <a:off x="709613" y="4645025"/>
              <a:ext cx="458787" cy="4794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ea typeface="MS PGothic" pitchFamily="34" charset="-128"/>
                </a:rPr>
                <a:t>BR</a:t>
              </a:r>
            </a:p>
          </p:txBody>
        </p:sp>
        <p:sp>
          <p:nvSpPr>
            <p:cNvPr id="9352" name="Rectangle 304"/>
            <p:cNvSpPr>
              <a:spLocks noChangeArrowheads="1"/>
            </p:cNvSpPr>
            <p:nvPr/>
          </p:nvSpPr>
          <p:spPr bwMode="auto">
            <a:xfrm>
              <a:off x="1387475" y="418147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53" name="Rectangle 305"/>
            <p:cNvSpPr>
              <a:spLocks noChangeArrowheads="1"/>
            </p:cNvSpPr>
            <p:nvPr/>
          </p:nvSpPr>
          <p:spPr bwMode="auto">
            <a:xfrm>
              <a:off x="1433513" y="3727450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54" name="Rectangle 306"/>
            <p:cNvSpPr>
              <a:spLocks noChangeArrowheads="1"/>
            </p:cNvSpPr>
            <p:nvPr/>
          </p:nvSpPr>
          <p:spPr bwMode="auto">
            <a:xfrm>
              <a:off x="1425575" y="477678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55" name="Rectangle 307"/>
            <p:cNvSpPr>
              <a:spLocks noChangeArrowheads="1"/>
            </p:cNvSpPr>
            <p:nvPr/>
          </p:nvSpPr>
          <p:spPr bwMode="auto">
            <a:xfrm>
              <a:off x="819150" y="423068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56" name="Line 89"/>
            <p:cNvSpPr>
              <a:spLocks noChangeShapeType="1"/>
            </p:cNvSpPr>
            <p:nvPr/>
          </p:nvSpPr>
          <p:spPr bwMode="auto">
            <a:xfrm>
              <a:off x="931863" y="4097338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90"/>
            <p:cNvSpPr>
              <a:spLocks noChangeShapeType="1"/>
            </p:cNvSpPr>
            <p:nvPr/>
          </p:nvSpPr>
          <p:spPr bwMode="auto">
            <a:xfrm>
              <a:off x="931863" y="4464050"/>
              <a:ext cx="0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91"/>
            <p:cNvSpPr>
              <a:spLocks noChangeShapeType="1"/>
            </p:cNvSpPr>
            <p:nvPr/>
          </p:nvSpPr>
          <p:spPr bwMode="auto">
            <a:xfrm>
              <a:off x="1165225" y="384810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Line 92"/>
            <p:cNvSpPr>
              <a:spLocks noChangeShapeType="1"/>
            </p:cNvSpPr>
            <p:nvPr/>
          </p:nvSpPr>
          <p:spPr bwMode="auto">
            <a:xfrm>
              <a:off x="1169988" y="4895850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Rectangle 312"/>
            <p:cNvSpPr>
              <a:spLocks noChangeArrowheads="1"/>
            </p:cNvSpPr>
            <p:nvPr/>
          </p:nvSpPr>
          <p:spPr bwMode="auto">
            <a:xfrm>
              <a:off x="700088" y="5673725"/>
              <a:ext cx="458787" cy="4794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ea typeface="MS PGothic" pitchFamily="34" charset="-128"/>
                </a:rPr>
                <a:t>BR</a:t>
              </a:r>
            </a:p>
          </p:txBody>
        </p:sp>
        <p:sp>
          <p:nvSpPr>
            <p:cNvPr id="9361" name="Rectangle 313"/>
            <p:cNvSpPr>
              <a:spLocks noChangeArrowheads="1"/>
            </p:cNvSpPr>
            <p:nvPr/>
          </p:nvSpPr>
          <p:spPr bwMode="auto">
            <a:xfrm>
              <a:off x="1377950" y="5210175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62" name="Rectangle 314"/>
            <p:cNvSpPr>
              <a:spLocks noChangeArrowheads="1"/>
            </p:cNvSpPr>
            <p:nvPr/>
          </p:nvSpPr>
          <p:spPr bwMode="auto">
            <a:xfrm>
              <a:off x="1416050" y="580548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63" name="Rectangle 315"/>
            <p:cNvSpPr>
              <a:spLocks noChangeArrowheads="1"/>
            </p:cNvSpPr>
            <p:nvPr/>
          </p:nvSpPr>
          <p:spPr bwMode="auto">
            <a:xfrm>
              <a:off x="809625" y="5259388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64" name="Line 97"/>
            <p:cNvSpPr>
              <a:spLocks noChangeShapeType="1"/>
            </p:cNvSpPr>
            <p:nvPr/>
          </p:nvSpPr>
          <p:spPr bwMode="auto">
            <a:xfrm>
              <a:off x="922338" y="5126038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Line 98"/>
            <p:cNvSpPr>
              <a:spLocks noChangeShapeType="1"/>
            </p:cNvSpPr>
            <p:nvPr/>
          </p:nvSpPr>
          <p:spPr bwMode="auto">
            <a:xfrm>
              <a:off x="922338" y="5492750"/>
              <a:ext cx="0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99"/>
            <p:cNvSpPr>
              <a:spLocks noChangeShapeType="1"/>
            </p:cNvSpPr>
            <p:nvPr/>
          </p:nvSpPr>
          <p:spPr bwMode="auto">
            <a:xfrm>
              <a:off x="1160463" y="5924550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100"/>
            <p:cNvSpPr>
              <a:spLocks noChangeShapeType="1"/>
            </p:cNvSpPr>
            <p:nvPr/>
          </p:nvSpPr>
          <p:spPr bwMode="auto">
            <a:xfrm flipH="1">
              <a:off x="6248400" y="4378325"/>
              <a:ext cx="14509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8" name="Rectangle 320"/>
            <p:cNvSpPr>
              <a:spLocks noChangeArrowheads="1"/>
            </p:cNvSpPr>
            <p:nvPr/>
          </p:nvSpPr>
          <p:spPr bwMode="auto">
            <a:xfrm>
              <a:off x="7011988" y="3630613"/>
              <a:ext cx="458787" cy="4810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ea typeface="MS PGothic" pitchFamily="34" charset="-128"/>
                </a:rPr>
                <a:t>BR</a:t>
              </a:r>
            </a:p>
          </p:txBody>
        </p:sp>
        <p:sp>
          <p:nvSpPr>
            <p:cNvPr id="9369" name="Rectangle 321"/>
            <p:cNvSpPr>
              <a:spLocks noChangeArrowheads="1"/>
            </p:cNvSpPr>
            <p:nvPr/>
          </p:nvSpPr>
          <p:spPr bwMode="auto">
            <a:xfrm>
              <a:off x="7019925" y="4654550"/>
              <a:ext cx="458788" cy="4794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ea typeface="MS PGothic" pitchFamily="34" charset="-128"/>
                </a:rPr>
                <a:t>BR</a:t>
              </a:r>
            </a:p>
          </p:txBody>
        </p:sp>
        <p:sp>
          <p:nvSpPr>
            <p:cNvPr id="9370" name="Rectangle 322"/>
            <p:cNvSpPr>
              <a:spLocks noChangeArrowheads="1"/>
            </p:cNvSpPr>
            <p:nvPr/>
          </p:nvSpPr>
          <p:spPr bwMode="auto">
            <a:xfrm>
              <a:off x="6416675" y="41910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71" name="Rectangle 323"/>
            <p:cNvSpPr>
              <a:spLocks noChangeArrowheads="1"/>
            </p:cNvSpPr>
            <p:nvPr/>
          </p:nvSpPr>
          <p:spPr bwMode="auto">
            <a:xfrm>
              <a:off x="6462713" y="3736975"/>
              <a:ext cx="236537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72" name="Rectangle 324"/>
            <p:cNvSpPr>
              <a:spLocks noChangeArrowheads="1"/>
            </p:cNvSpPr>
            <p:nvPr/>
          </p:nvSpPr>
          <p:spPr bwMode="auto">
            <a:xfrm>
              <a:off x="6454775" y="47863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73" name="Rectangle 325"/>
            <p:cNvSpPr>
              <a:spLocks noChangeArrowheads="1"/>
            </p:cNvSpPr>
            <p:nvPr/>
          </p:nvSpPr>
          <p:spPr bwMode="auto">
            <a:xfrm>
              <a:off x="7127875" y="424815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74" name="Line 108"/>
            <p:cNvSpPr>
              <a:spLocks noChangeShapeType="1"/>
            </p:cNvSpPr>
            <p:nvPr/>
          </p:nvSpPr>
          <p:spPr bwMode="auto">
            <a:xfrm>
              <a:off x="7246938" y="411797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109"/>
            <p:cNvSpPr>
              <a:spLocks noChangeShapeType="1"/>
            </p:cNvSpPr>
            <p:nvPr/>
          </p:nvSpPr>
          <p:spPr bwMode="auto">
            <a:xfrm>
              <a:off x="7258050" y="448468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110"/>
            <p:cNvSpPr>
              <a:spLocks noChangeShapeType="1"/>
            </p:cNvSpPr>
            <p:nvPr/>
          </p:nvSpPr>
          <p:spPr bwMode="auto">
            <a:xfrm>
              <a:off x="6194425" y="38576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111"/>
            <p:cNvSpPr>
              <a:spLocks noChangeShapeType="1"/>
            </p:cNvSpPr>
            <p:nvPr/>
          </p:nvSpPr>
          <p:spPr bwMode="auto">
            <a:xfrm>
              <a:off x="6704013" y="3852863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112"/>
            <p:cNvSpPr>
              <a:spLocks noChangeShapeType="1"/>
            </p:cNvSpPr>
            <p:nvPr/>
          </p:nvSpPr>
          <p:spPr bwMode="auto">
            <a:xfrm>
              <a:off x="6199188" y="490537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113"/>
            <p:cNvSpPr>
              <a:spLocks noChangeShapeType="1"/>
            </p:cNvSpPr>
            <p:nvPr/>
          </p:nvSpPr>
          <p:spPr bwMode="auto">
            <a:xfrm>
              <a:off x="6692900" y="4899025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114"/>
            <p:cNvSpPr>
              <a:spLocks noChangeShapeType="1"/>
            </p:cNvSpPr>
            <p:nvPr/>
          </p:nvSpPr>
          <p:spPr bwMode="auto">
            <a:xfrm flipH="1">
              <a:off x="6238875" y="5407025"/>
              <a:ext cx="149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1" name="Rectangle 333"/>
            <p:cNvSpPr>
              <a:spLocks noChangeArrowheads="1"/>
            </p:cNvSpPr>
            <p:nvPr/>
          </p:nvSpPr>
          <p:spPr bwMode="auto">
            <a:xfrm>
              <a:off x="7010400" y="5683250"/>
              <a:ext cx="458788" cy="4794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ea typeface="MS PGothic" pitchFamily="34" charset="-128"/>
                </a:rPr>
                <a:t>BR</a:t>
              </a:r>
            </a:p>
          </p:txBody>
        </p:sp>
        <p:sp>
          <p:nvSpPr>
            <p:cNvPr id="9382" name="Rectangle 334"/>
            <p:cNvSpPr>
              <a:spLocks noChangeArrowheads="1"/>
            </p:cNvSpPr>
            <p:nvPr/>
          </p:nvSpPr>
          <p:spPr bwMode="auto">
            <a:xfrm>
              <a:off x="6407150" y="5219700"/>
              <a:ext cx="363538" cy="3635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83" name="Rectangle 335"/>
            <p:cNvSpPr>
              <a:spLocks noChangeArrowheads="1"/>
            </p:cNvSpPr>
            <p:nvPr/>
          </p:nvSpPr>
          <p:spPr bwMode="auto">
            <a:xfrm>
              <a:off x="6445250" y="5815013"/>
              <a:ext cx="236538" cy="2365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84" name="Rectangle 336"/>
            <p:cNvSpPr>
              <a:spLocks noChangeArrowheads="1"/>
            </p:cNvSpPr>
            <p:nvPr/>
          </p:nvSpPr>
          <p:spPr bwMode="auto">
            <a:xfrm>
              <a:off x="7118350" y="5276850"/>
              <a:ext cx="236538" cy="2365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9385" name="Line 119"/>
            <p:cNvSpPr>
              <a:spLocks noChangeShapeType="1"/>
            </p:cNvSpPr>
            <p:nvPr/>
          </p:nvSpPr>
          <p:spPr bwMode="auto">
            <a:xfrm>
              <a:off x="7237413" y="5146675"/>
              <a:ext cx="0" cy="133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20"/>
            <p:cNvSpPr>
              <a:spLocks noChangeShapeType="1"/>
            </p:cNvSpPr>
            <p:nvPr/>
          </p:nvSpPr>
          <p:spPr bwMode="auto">
            <a:xfrm>
              <a:off x="7248525" y="5513388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121"/>
            <p:cNvSpPr>
              <a:spLocks noChangeShapeType="1"/>
            </p:cNvSpPr>
            <p:nvPr/>
          </p:nvSpPr>
          <p:spPr bwMode="auto">
            <a:xfrm>
              <a:off x="6189663" y="593407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122"/>
            <p:cNvSpPr>
              <a:spLocks noChangeShapeType="1"/>
            </p:cNvSpPr>
            <p:nvPr/>
          </p:nvSpPr>
          <p:spPr bwMode="auto">
            <a:xfrm>
              <a:off x="6683375" y="5927725"/>
              <a:ext cx="333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Text Box 123"/>
            <p:cNvSpPr txBox="1">
              <a:spLocks noChangeArrowheads="1"/>
            </p:cNvSpPr>
            <p:nvPr/>
          </p:nvSpPr>
          <p:spPr bwMode="auto">
            <a:xfrm>
              <a:off x="7829550" y="4067175"/>
              <a:ext cx="1181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ea typeface="MS PGothic" pitchFamily="34" charset="-128"/>
                </a:rPr>
                <a:t>. . .</a:t>
              </a:r>
            </a:p>
          </p:txBody>
        </p:sp>
        <p:sp>
          <p:nvSpPr>
            <p:cNvPr id="9390" name="Text Box 124"/>
            <p:cNvSpPr txBox="1">
              <a:spLocks noChangeArrowheads="1"/>
            </p:cNvSpPr>
            <p:nvPr/>
          </p:nvSpPr>
          <p:spPr bwMode="auto">
            <a:xfrm>
              <a:off x="3619500" y="6219825"/>
              <a:ext cx="1181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ea typeface="MS PGothic" pitchFamily="34" charset="-128"/>
                </a:rPr>
                <a:t>. . . .</a:t>
              </a:r>
            </a:p>
          </p:txBody>
        </p:sp>
        <p:sp>
          <p:nvSpPr>
            <p:cNvPr id="9391" name="Line 125"/>
            <p:cNvSpPr>
              <a:spLocks noChangeShapeType="1"/>
            </p:cNvSpPr>
            <p:nvPr/>
          </p:nvSpPr>
          <p:spPr bwMode="auto">
            <a:xfrm>
              <a:off x="1670050" y="48863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126"/>
            <p:cNvSpPr>
              <a:spLocks noChangeShapeType="1"/>
            </p:cNvSpPr>
            <p:nvPr/>
          </p:nvSpPr>
          <p:spPr bwMode="auto">
            <a:xfrm>
              <a:off x="1660525" y="592455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127"/>
            <p:cNvSpPr>
              <a:spLocks noChangeShapeType="1"/>
            </p:cNvSpPr>
            <p:nvPr/>
          </p:nvSpPr>
          <p:spPr bwMode="auto">
            <a:xfrm>
              <a:off x="1660525" y="3848100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DCC0D-5A36-4328-A124-3921CA3BF82D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78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Microsoft’s Project Catapult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0475"/>
            <a:ext cx="8534400" cy="4911725"/>
          </a:xfrm>
        </p:spPr>
        <p:txBody>
          <a:bodyPr/>
          <a:lstStyle/>
          <a:p>
            <a:r>
              <a:rPr lang="en-US" dirty="0" smtClean="0"/>
              <a:t>Technology behind Microsoft’s </a:t>
            </a:r>
            <a:r>
              <a:rPr lang="en-US" dirty="0" err="1" smtClean="0"/>
              <a:t>hyperscale</a:t>
            </a:r>
            <a:r>
              <a:rPr lang="en-US" dirty="0" smtClean="0"/>
              <a:t> acceleration fabric</a:t>
            </a:r>
          </a:p>
          <a:p>
            <a:endParaRPr lang="en-US" dirty="0" smtClean="0"/>
          </a:p>
          <a:p>
            <a:r>
              <a:rPr lang="en-US" dirty="0" smtClean="0"/>
              <a:t>Nearly every new Microsoft data center combines an FPGA with a unique distributed architecture</a:t>
            </a:r>
          </a:p>
          <a:p>
            <a:endParaRPr lang="en-US" dirty="0" smtClean="0"/>
          </a:p>
          <a:p>
            <a:r>
              <a:rPr lang="en-US" dirty="0" smtClean="0"/>
              <a:t>Main driving force behind Bing search algorithms based on deep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72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Placement Evolution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01916"/>
            <a:ext cx="4038600" cy="501788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038600" cy="4911725"/>
          </a:xfrm>
        </p:spPr>
        <p:txBody>
          <a:bodyPr/>
          <a:lstStyle/>
          <a:p>
            <a:r>
              <a:rPr lang="en-US" sz="2400" dirty="0" smtClean="0"/>
              <a:t>Version 0 – FPGAs in Torus network attached to each CPU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Version 1 – Single FPGA tightly coupled with each CPU</a:t>
            </a:r>
          </a:p>
          <a:p>
            <a:endParaRPr lang="en-US" sz="2400" dirty="0" smtClean="0"/>
          </a:p>
          <a:p>
            <a:r>
              <a:rPr lang="en-US" sz="2400" dirty="0" smtClean="0"/>
              <a:t>Version 2 – </a:t>
            </a:r>
            <a:r>
              <a:rPr lang="en-US" sz="2400" dirty="0"/>
              <a:t>Single FPGA </a:t>
            </a:r>
            <a:r>
              <a:rPr lang="en-US" sz="2400" dirty="0" smtClean="0"/>
              <a:t>placed between network and CPU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6172200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“Microsoft Bets its Future on a Reprogrammable Computer Chip,” </a:t>
            </a:r>
            <a:br>
              <a:rPr lang="en-US" sz="1200" dirty="0" smtClean="0"/>
            </a:br>
            <a:r>
              <a:rPr lang="en-US" sz="1200" dirty="0" smtClean="0"/>
              <a:t>Cade Metz, </a:t>
            </a:r>
            <a:r>
              <a:rPr lang="en-US" sz="1200" i="1" dirty="0" smtClean="0"/>
              <a:t>Wired, 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5363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Catapult Version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23950"/>
            <a:ext cx="8705850" cy="4133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6320135"/>
            <a:ext cx="565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“A Cloud-Scale Acceleration </a:t>
            </a:r>
            <a:r>
              <a:rPr lang="en-US" sz="1200" dirty="0" smtClean="0"/>
              <a:t>Architecture,” </a:t>
            </a:r>
            <a:r>
              <a:rPr lang="en-US" sz="1200" dirty="0" err="1" smtClean="0"/>
              <a:t>Caufield</a:t>
            </a:r>
            <a:r>
              <a:rPr lang="en-US" sz="1200" dirty="0"/>
              <a:t> et al., </a:t>
            </a:r>
            <a:r>
              <a:rPr lang="en-US" sz="1200" i="1" dirty="0"/>
              <a:t>9th Annual IEEE/ACM </a:t>
            </a:r>
            <a:endParaRPr lang="en-US" sz="1200" i="1" dirty="0" smtClean="0"/>
          </a:p>
          <a:p>
            <a:r>
              <a:rPr lang="en-US" sz="1200" i="1" dirty="0" smtClean="0"/>
              <a:t>International </a:t>
            </a:r>
            <a:r>
              <a:rPr lang="en-US" sz="1200" i="1" dirty="0"/>
              <a:t>Symposium on </a:t>
            </a:r>
            <a:r>
              <a:rPr lang="en-US" sz="1200" i="1" dirty="0" smtClean="0"/>
              <a:t>Microarchitecture, 2016.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8940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Brainwave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</a:p>
          <a:p>
            <a:pPr lvl="1"/>
            <a:r>
              <a:rPr lang="en-US" dirty="0" smtClean="0"/>
              <a:t>14 nm </a:t>
            </a:r>
            <a:r>
              <a:rPr lang="en-US" dirty="0" err="1" smtClean="0"/>
              <a:t>Stratix</a:t>
            </a:r>
            <a:r>
              <a:rPr lang="en-US" dirty="0" smtClean="0"/>
              <a:t> 10 </a:t>
            </a:r>
          </a:p>
          <a:p>
            <a:pPr lvl="1"/>
            <a:r>
              <a:rPr lang="en-US" dirty="0" smtClean="0"/>
              <a:t>GRU model 5X larger than Resnet-10</a:t>
            </a:r>
          </a:p>
          <a:p>
            <a:pPr lvl="1"/>
            <a:r>
              <a:rPr lang="en-US" dirty="0" smtClean="0"/>
              <a:t>Microsoft’s custom 8-bit floating point format</a:t>
            </a:r>
          </a:p>
          <a:p>
            <a:pPr lvl="1"/>
            <a:r>
              <a:rPr lang="en-US" dirty="0" smtClean="0"/>
              <a:t>No batching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39.5 Teraflops sustained</a:t>
            </a:r>
          </a:p>
          <a:p>
            <a:pPr lvl="1"/>
            <a:r>
              <a:rPr lang="en-US" dirty="0" smtClean="0"/>
              <a:t>Each request running in under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130,000 compute operations per cycle, one macro-instruction issued each 10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243935"/>
            <a:ext cx="5248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“Accelerating Persistent Neural Networks at Datacenter Scale,” Chung, E., </a:t>
            </a:r>
          </a:p>
          <a:p>
            <a:r>
              <a:rPr lang="en-US" sz="1200" i="1" dirty="0" err="1" smtClean="0"/>
              <a:t>Fowers</a:t>
            </a:r>
            <a:r>
              <a:rPr lang="en-US" sz="1200" i="1" dirty="0" smtClean="0"/>
              <a:t>, J., </a:t>
            </a:r>
            <a:r>
              <a:rPr lang="en-US" sz="1200" i="1" dirty="0" err="1" smtClean="0"/>
              <a:t>Ovtcharov</a:t>
            </a:r>
            <a:r>
              <a:rPr lang="en-US" sz="1200" i="1" dirty="0" smtClean="0"/>
              <a:t>, K., et al., Hot  Chips, 2017.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9849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r>
              <a:rPr lang="en-US" dirty="0" smtClean="0"/>
              <a:t>Brainwave 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Experimental setup</a:t>
            </a:r>
          </a:p>
          <a:p>
            <a:pPr lvl="1"/>
            <a:r>
              <a:rPr lang="en-US" sz="2000" dirty="0" smtClean="0"/>
              <a:t>Measures limitations of entire FPGA card (e.g., DRAM, </a:t>
            </a:r>
            <a:br>
              <a:rPr lang="en-US" sz="2000" dirty="0" smtClean="0"/>
            </a:br>
            <a:r>
              <a:rPr lang="en-US" sz="2000" dirty="0" smtClean="0"/>
              <a:t>I/O channels, and </a:t>
            </a:r>
            <a:r>
              <a:rPr lang="en-US" sz="2000" dirty="0" err="1" smtClean="0"/>
              <a:t>PCIe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Used power virus that exercises nearly all FPGA interfaces, logic, and DSP blocks</a:t>
            </a:r>
          </a:p>
          <a:p>
            <a:pPr lvl="1"/>
            <a:r>
              <a:rPr lang="en-US" sz="2000" dirty="0" smtClean="0"/>
              <a:t>Thermal chamber at worse case conditions (e.g., peak ambient temperature, high CPU load, and min air flow due to failed fan)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29.2 W</a:t>
            </a:r>
          </a:p>
          <a:p>
            <a:pPr lvl="1"/>
            <a:r>
              <a:rPr lang="en-US" sz="2000" dirty="0" smtClean="0"/>
              <a:t>Well within 32W TDP limitations for a single server</a:t>
            </a:r>
          </a:p>
          <a:p>
            <a:r>
              <a:rPr lang="en-US" dirty="0" smtClean="0"/>
              <a:t>However, Catapult </a:t>
            </a:r>
            <a:r>
              <a:rPr lang="en-US" dirty="0"/>
              <a:t>only available for Microsoft’s computing needs – public can’t buy/rent services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243935"/>
            <a:ext cx="5248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“Accelerating Persistent Neural Networks at Datacenter Scale,” Chung, E., </a:t>
            </a:r>
          </a:p>
          <a:p>
            <a:r>
              <a:rPr lang="en-US" sz="1200" i="1" dirty="0" err="1" smtClean="0"/>
              <a:t>Fowers</a:t>
            </a:r>
            <a:r>
              <a:rPr lang="en-US" sz="1200" i="1" dirty="0" smtClean="0"/>
              <a:t>, J., </a:t>
            </a:r>
            <a:r>
              <a:rPr lang="en-US" sz="1200" i="1" dirty="0" err="1" smtClean="0"/>
              <a:t>Ovtcharov</a:t>
            </a:r>
            <a:r>
              <a:rPr lang="en-US" sz="1200" i="1" dirty="0" smtClean="0"/>
              <a:t>, K., et al., Hot  Chips, 2017.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4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Web Services (AWS)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FPGA-based compute network for public use</a:t>
            </a:r>
          </a:p>
          <a:p>
            <a:r>
              <a:rPr lang="en-US" dirty="0" smtClean="0"/>
              <a:t>Buy/rent server time</a:t>
            </a:r>
          </a:p>
          <a:p>
            <a:r>
              <a:rPr lang="en-US" dirty="0" smtClean="0"/>
              <a:t>Amazon EC2 F1</a:t>
            </a:r>
          </a:p>
          <a:p>
            <a:pPr lvl="1"/>
            <a:r>
              <a:rPr lang="en-US" dirty="0" smtClean="0"/>
              <a:t>Compute instance with FPGA</a:t>
            </a:r>
          </a:p>
          <a:p>
            <a:pPr lvl="1"/>
            <a:r>
              <a:rPr lang="en-US" dirty="0" smtClean="0"/>
              <a:t>Easy to program</a:t>
            </a:r>
          </a:p>
          <a:p>
            <a:pPr lvl="1"/>
            <a:r>
              <a:rPr lang="en-US" dirty="0" smtClean="0"/>
              <a:t>Complete environment with developing, simulation, debugging and compile hardware accelerators</a:t>
            </a:r>
          </a:p>
          <a:p>
            <a:pPr lvl="2"/>
            <a:r>
              <a:rPr lang="en-US" dirty="0" smtClean="0"/>
              <a:t>FPGA Developer AMI </a:t>
            </a:r>
          </a:p>
          <a:p>
            <a:pPr lvl="2"/>
            <a:r>
              <a:rPr lang="en-US" dirty="0" smtClean="0"/>
              <a:t>Hardware Developer Kit (HDK)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5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vs. GPU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11725"/>
          </a:xfrm>
        </p:spPr>
        <p:txBody>
          <a:bodyPr/>
          <a:lstStyle/>
          <a:p>
            <a:r>
              <a:rPr lang="en-US" sz="2000" dirty="0"/>
              <a:t>FPGA performance relies heavily on parallelism</a:t>
            </a:r>
          </a:p>
          <a:p>
            <a:pPr lvl="1"/>
            <a:r>
              <a:rPr lang="en-US" sz="1800" dirty="0"/>
              <a:t>Clock speeds generally between 100-200 MHz</a:t>
            </a:r>
          </a:p>
          <a:p>
            <a:r>
              <a:rPr lang="en-US" sz="2000" dirty="0"/>
              <a:t>Pipelining (deep parallelism) main FPGA advantage over other devices</a:t>
            </a:r>
          </a:p>
          <a:p>
            <a:pPr lvl="1"/>
            <a:r>
              <a:rPr lang="en-US" sz="1800" dirty="0"/>
              <a:t>Ideally one output per </a:t>
            </a:r>
            <a:r>
              <a:rPr lang="en-US" sz="1800" dirty="0" smtClean="0"/>
              <a:t>cycle</a:t>
            </a:r>
            <a:endParaRPr lang="en-US" sz="2000" dirty="0" smtClean="0"/>
          </a:p>
          <a:p>
            <a:r>
              <a:rPr lang="en-US" sz="2000" dirty="0" smtClean="0"/>
              <a:t>Replication </a:t>
            </a:r>
            <a:r>
              <a:rPr lang="en-US" sz="2000" dirty="0"/>
              <a:t>(wide parallelism) generates multiple outputs per cycle</a:t>
            </a:r>
          </a:p>
          <a:p>
            <a:pPr lvl="1"/>
            <a:r>
              <a:rPr lang="en-US" sz="1800" dirty="0"/>
              <a:t>Similar to GPU &amp; multi-core parallelism</a:t>
            </a:r>
          </a:p>
          <a:p>
            <a:pPr lvl="1"/>
            <a:r>
              <a:rPr lang="en-US" sz="1800" dirty="0"/>
              <a:t>GPUs have more pipes (cores), but much less throughput per pipe</a:t>
            </a:r>
          </a:p>
          <a:p>
            <a:pPr lvl="2"/>
            <a:r>
              <a:rPr lang="en-US" sz="1600" dirty="0"/>
              <a:t>100s to 1000s of cores, throughput depends on application</a:t>
            </a:r>
          </a:p>
          <a:p>
            <a:pPr lvl="1"/>
            <a:r>
              <a:rPr lang="en-US" sz="1800" dirty="0"/>
              <a:t>FPGAs have high-throughput pipelines, but generally fewer of them</a:t>
            </a:r>
          </a:p>
          <a:p>
            <a:pPr lvl="2"/>
            <a:r>
              <a:rPr lang="en-US" sz="1600" dirty="0"/>
              <a:t>1 cycle per output per </a:t>
            </a:r>
            <a:r>
              <a:rPr lang="en-US" sz="1600" dirty="0" smtClean="0"/>
              <a:t>pipeline</a:t>
            </a:r>
          </a:p>
          <a:p>
            <a:r>
              <a:rPr lang="en-US" sz="2000" dirty="0" smtClean="0"/>
              <a:t>General trends:</a:t>
            </a:r>
          </a:p>
          <a:p>
            <a:pPr lvl="1"/>
            <a:r>
              <a:rPr lang="en-US" sz="1800" dirty="0" smtClean="0"/>
              <a:t>FPGA wins when parallelism from </a:t>
            </a:r>
            <a:r>
              <a:rPr lang="en-US" sz="1800" dirty="0" err="1" smtClean="0"/>
              <a:t>pipelining+replication</a:t>
            </a:r>
            <a:r>
              <a:rPr lang="en-US" sz="1800" dirty="0" smtClean="0"/>
              <a:t> outweighs GPUs larger number of cores</a:t>
            </a:r>
            <a:endParaRPr lang="en-US" sz="1800" dirty="0"/>
          </a:p>
          <a:p>
            <a:r>
              <a:rPr lang="en-US" sz="2000" dirty="0"/>
              <a:t>FPGAs also have custom buffering capabilities that significantly </a:t>
            </a:r>
            <a:r>
              <a:rPr lang="en-US" sz="2000" dirty="0" smtClean="0"/>
              <a:t>improve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6248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*Not using AVX2</a:t>
            </a:r>
          </a:p>
        </p:txBody>
      </p:sp>
    </p:spTree>
    <p:extLst>
      <p:ext uri="{BB962C8B-B14F-4D97-AF65-F5344CB8AC3E}">
        <p14:creationId xmlns:p14="http://schemas.microsoft.com/office/powerpoint/2010/main" val="103192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Why aren’t FPGAs more widely used?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781800" cy="4911725"/>
          </a:xfrm>
        </p:spPr>
        <p:txBody>
          <a:bodyPr/>
          <a:lstStyle/>
          <a:p>
            <a:r>
              <a:rPr lang="en-US" altLang="en-US" sz="2400" smtClean="0"/>
              <a:t>5 main barriers preventing wider usage</a:t>
            </a:r>
          </a:p>
          <a:p>
            <a:pPr lvl="1"/>
            <a:r>
              <a:rPr lang="en-US" altLang="en-US" sz="2000" smtClean="0"/>
              <a:t>Increased application design complexity</a:t>
            </a:r>
          </a:p>
          <a:p>
            <a:pPr lvl="2"/>
            <a:r>
              <a:rPr lang="en-US" altLang="en-US" sz="1800" smtClean="0"/>
              <a:t>Significantly more complex that microprocessors or GPUs</a:t>
            </a:r>
          </a:p>
          <a:p>
            <a:pPr lvl="1"/>
            <a:r>
              <a:rPr lang="en-US" altLang="en-US" sz="2000" smtClean="0"/>
              <a:t>Limited applicability</a:t>
            </a:r>
          </a:p>
          <a:p>
            <a:pPr lvl="2"/>
            <a:r>
              <a:rPr lang="en-US" altLang="en-US" sz="1800" smtClean="0"/>
              <a:t>Not all applications benefit from FPGAs</a:t>
            </a:r>
          </a:p>
          <a:p>
            <a:pPr lvl="1"/>
            <a:r>
              <a:rPr lang="en-US" altLang="en-US" sz="2000" smtClean="0"/>
              <a:t>Prohibitive compilation times</a:t>
            </a:r>
          </a:p>
          <a:p>
            <a:pPr lvl="2"/>
            <a:r>
              <a:rPr lang="en-US" altLang="en-US" sz="1800" smtClean="0"/>
              <a:t>Placement and routing often takes hours, days, even more than a week</a:t>
            </a:r>
          </a:p>
          <a:p>
            <a:pPr lvl="1"/>
            <a:r>
              <a:rPr lang="en-US" altLang="en-US" sz="2000" smtClean="0"/>
              <a:t>Device cost</a:t>
            </a:r>
          </a:p>
          <a:p>
            <a:pPr lvl="2"/>
            <a:r>
              <a:rPr lang="en-US" altLang="en-US" sz="1800" smtClean="0"/>
              <a:t>Newest devices cost more than $10,000</a:t>
            </a:r>
          </a:p>
          <a:p>
            <a:pPr lvl="1"/>
            <a:r>
              <a:rPr lang="en-US" altLang="en-US" sz="2000" smtClean="0"/>
              <a:t>Lack of application/tool portability, standardization</a:t>
            </a:r>
          </a:p>
          <a:p>
            <a:pPr lvl="2"/>
            <a:r>
              <a:rPr lang="en-US" altLang="en-US" sz="1800" smtClean="0"/>
              <a:t>Application and tool designers must start over for new systems</a:t>
            </a:r>
          </a:p>
        </p:txBody>
      </p:sp>
      <p:pic>
        <p:nvPicPr>
          <p:cNvPr id="15364" name="Picture 5" descr="C:\Users\gstitt\AppData\Local\Microsoft\Windows\Temporary Internet Files\Content.IE5\LW6BJHXA\MC900060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C:\Users\gstitt\AppData\Local\Microsoft\Windows\Temporary Internet Files\Content.IE5\WMK7W4T8\MC9003517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8192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0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67650-15D0-4A85-93E6-E8A6489D2BD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Enable </a:t>
            </a:r>
            <a:r>
              <a:rPr lang="en-US" sz="2000" dirty="0" err="1" smtClean="0"/>
              <a:t>exascale</a:t>
            </a:r>
            <a:r>
              <a:rPr lang="en-US" sz="2000" dirty="0" smtClean="0"/>
              <a:t> computing</a:t>
            </a:r>
          </a:p>
          <a:p>
            <a:r>
              <a:rPr lang="en-US" sz="2000" dirty="0" smtClean="0"/>
              <a:t>Problem: </a:t>
            </a:r>
            <a:r>
              <a:rPr lang="en-US" sz="2000" dirty="0" err="1" smtClean="0"/>
              <a:t>petascale</a:t>
            </a:r>
            <a:r>
              <a:rPr lang="en-US" sz="2000" dirty="0" smtClean="0"/>
              <a:t> systems require &gt; 10 MW of power</a:t>
            </a:r>
          </a:p>
          <a:p>
            <a:pPr lvl="1"/>
            <a:r>
              <a:rPr lang="en-US" sz="1600" dirty="0" smtClean="0"/>
              <a:t>Power and cooling costs exceed $1 million per </a:t>
            </a:r>
            <a:r>
              <a:rPr lang="en-US" sz="1600" b="1" u="sng" dirty="0" smtClean="0"/>
              <a:t>month</a:t>
            </a:r>
          </a:p>
          <a:p>
            <a:pPr lvl="1"/>
            <a:r>
              <a:rPr lang="en-US" sz="1600" dirty="0" smtClean="0"/>
              <a:t>Clearly can’t just make </a:t>
            </a:r>
            <a:r>
              <a:rPr lang="en-US" sz="1600" dirty="0" err="1" smtClean="0"/>
              <a:t>petascale</a:t>
            </a:r>
            <a:r>
              <a:rPr lang="en-US" sz="1600" dirty="0" smtClean="0"/>
              <a:t> system 1000x bigger</a:t>
            </a:r>
          </a:p>
          <a:p>
            <a:r>
              <a:rPr lang="en-US" sz="2000" dirty="0" smtClean="0"/>
              <a:t>Heavy focus on GPUs and specialized accelerators (e.g., KNL)</a:t>
            </a:r>
          </a:p>
          <a:p>
            <a:pPr lvl="1"/>
            <a:r>
              <a:rPr lang="en-US" sz="1600" dirty="0" smtClean="0"/>
              <a:t>Excellent performance, but high power (200+ W)</a:t>
            </a:r>
          </a:p>
          <a:p>
            <a:pPr lvl="1"/>
            <a:r>
              <a:rPr lang="en-US" sz="1600" dirty="0" smtClean="0"/>
              <a:t>Energy better than multi-core Xeon, but not enough for </a:t>
            </a:r>
            <a:r>
              <a:rPr lang="en-US" sz="1600" dirty="0" err="1" smtClean="0"/>
              <a:t>exascale</a:t>
            </a:r>
            <a:endParaRPr lang="en-US" sz="1600" dirty="0" smtClean="0"/>
          </a:p>
          <a:p>
            <a:pPr lvl="1"/>
            <a:r>
              <a:rPr lang="en-US" sz="1600" dirty="0" smtClean="0"/>
              <a:t>Hard to cool 200 W devices in a supercomputer and/or datacenter </a:t>
            </a:r>
          </a:p>
          <a:p>
            <a:r>
              <a:rPr lang="en-US" altLang="en-US" sz="2000" dirty="0"/>
              <a:t>FPGAs widely shown to have </a:t>
            </a:r>
            <a:r>
              <a:rPr lang="en-US" altLang="en-US" sz="2000" dirty="0" smtClean="0"/>
              <a:t>significant energy advantages</a:t>
            </a:r>
          </a:p>
          <a:p>
            <a:pPr lvl="1"/>
            <a:r>
              <a:rPr lang="en-US" sz="1800" dirty="0" smtClean="0"/>
              <a:t>Reconfigurable </a:t>
            </a:r>
            <a:r>
              <a:rPr lang="en-US" sz="1800" dirty="0"/>
              <a:t>hardware</a:t>
            </a:r>
            <a:r>
              <a:rPr lang="en-US" sz="1400" dirty="0" smtClean="0"/>
              <a:t> </a:t>
            </a:r>
            <a:r>
              <a:rPr lang="en-US" sz="1800" dirty="0"/>
              <a:t>e</a:t>
            </a:r>
            <a:r>
              <a:rPr lang="en-US" sz="1800" dirty="0" smtClean="0"/>
              <a:t>nables custom digital circuits </a:t>
            </a:r>
            <a:br>
              <a:rPr lang="en-US" sz="1800" dirty="0" smtClean="0"/>
            </a:br>
            <a:r>
              <a:rPr lang="en-US" sz="1800" dirty="0" smtClean="0"/>
              <a:t>without </a:t>
            </a:r>
            <a:r>
              <a:rPr lang="en-US" sz="1800" dirty="0"/>
              <a:t>creating </a:t>
            </a:r>
            <a:r>
              <a:rPr lang="en-US" sz="1800" dirty="0" smtClean="0"/>
              <a:t>ASICs</a:t>
            </a:r>
            <a:endParaRPr lang="en-US" sz="1800" dirty="0"/>
          </a:p>
          <a:p>
            <a:pPr lvl="1"/>
            <a:r>
              <a:rPr lang="en-US" sz="1800" dirty="0" smtClean="0"/>
              <a:t>Enables circuits to act as a </a:t>
            </a:r>
            <a:r>
              <a:rPr lang="en-US" sz="1800" dirty="0"/>
              <a:t>new form of software</a:t>
            </a:r>
          </a:p>
          <a:p>
            <a:r>
              <a:rPr lang="en-US" sz="2000" dirty="0" err="1" smtClean="0"/>
              <a:t>Exascale</a:t>
            </a:r>
            <a:r>
              <a:rPr lang="en-US" sz="2000" dirty="0" smtClean="0"/>
              <a:t> may not be possible without FPGAs</a:t>
            </a:r>
          </a:p>
          <a:p>
            <a:pPr lvl="1"/>
            <a:r>
              <a:rPr lang="en-US" sz="1800" dirty="0" smtClean="0"/>
              <a:t>But many reasons why FPGAs are not yet a mainstream computing technology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Motivating Example: Intel </a:t>
            </a:r>
            <a:r>
              <a:rPr lang="en-US" sz="3600" dirty="0" err="1" smtClean="0"/>
              <a:t>Xeon+FPGA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267200" cy="4911725"/>
          </a:xfrm>
        </p:spPr>
        <p:txBody>
          <a:bodyPr/>
          <a:lstStyle/>
          <a:p>
            <a:r>
              <a:rPr lang="en-US" sz="2000" dirty="0" err="1" smtClean="0"/>
              <a:t>Xeon+FPGA</a:t>
            </a:r>
            <a:endParaRPr lang="en-US" sz="2000" dirty="0" smtClean="0"/>
          </a:p>
          <a:p>
            <a:pPr lvl="1"/>
            <a:r>
              <a:rPr lang="en-US" sz="1800" dirty="0" err="1" smtClean="0"/>
              <a:t>Arria</a:t>
            </a:r>
            <a:r>
              <a:rPr lang="en-US" sz="1800" dirty="0" smtClean="0"/>
              <a:t> 10 FPGA and Xeon Broadwell on same package</a:t>
            </a:r>
          </a:p>
          <a:p>
            <a:pPr lvl="1"/>
            <a:r>
              <a:rPr lang="en-US" sz="1800" dirty="0" smtClean="0"/>
              <a:t>FPGA shares memory with Xeon</a:t>
            </a:r>
          </a:p>
          <a:p>
            <a:r>
              <a:rPr lang="en-US" sz="2000" dirty="0" smtClean="0"/>
              <a:t>2D convolution study</a:t>
            </a:r>
          </a:p>
          <a:p>
            <a:pPr lvl="1"/>
            <a:r>
              <a:rPr lang="en-US" sz="1800" dirty="0" err="1" smtClean="0"/>
              <a:t>Broadwell</a:t>
            </a:r>
            <a:r>
              <a:rPr lang="en-US" sz="1800" dirty="0" smtClean="0"/>
              <a:t> comparison</a:t>
            </a:r>
          </a:p>
          <a:p>
            <a:pPr lvl="2"/>
            <a:r>
              <a:rPr lang="en-US" sz="1600" dirty="0" smtClean="0"/>
              <a:t>96x </a:t>
            </a:r>
            <a:r>
              <a:rPr lang="en-US" sz="1600" dirty="0"/>
              <a:t>less energy </a:t>
            </a:r>
            <a:endParaRPr lang="en-US" sz="1600" dirty="0" smtClean="0"/>
          </a:p>
          <a:p>
            <a:pPr lvl="2"/>
            <a:r>
              <a:rPr lang="en-US" sz="1600" dirty="0" smtClean="0"/>
              <a:t>81x faster </a:t>
            </a:r>
          </a:p>
          <a:p>
            <a:pPr lvl="1"/>
            <a:r>
              <a:rPr lang="en-US" sz="1800" dirty="0" smtClean="0"/>
              <a:t>P6000 </a:t>
            </a:r>
            <a:r>
              <a:rPr lang="en-US" sz="1800" dirty="0"/>
              <a:t>comparison</a:t>
            </a:r>
          </a:p>
          <a:p>
            <a:pPr lvl="2"/>
            <a:r>
              <a:rPr lang="en-US" sz="1600" dirty="0"/>
              <a:t>15.7x less energy</a:t>
            </a:r>
          </a:p>
          <a:p>
            <a:pPr lvl="2"/>
            <a:r>
              <a:rPr lang="en-US" sz="1600" dirty="0"/>
              <a:t>12.6x </a:t>
            </a:r>
            <a:r>
              <a:rPr lang="en-US" sz="1600" dirty="0" smtClean="0"/>
              <a:t>faster</a:t>
            </a:r>
          </a:p>
          <a:p>
            <a:r>
              <a:rPr lang="en-US" sz="2000" dirty="0" smtClean="0"/>
              <a:t>Not representative of all applications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hows potential benefits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01520" y="3923181"/>
            <a:ext cx="449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Energy Comparison of BDW+A10 vs. P6000 GPU</a:t>
            </a:r>
            <a:endParaRPr lang="en-US" sz="1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54890" y="1086313"/>
            <a:ext cx="449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Energy Comparison of BDW+A10 vs. Broadwell</a:t>
            </a:r>
            <a:endParaRPr lang="en-US" sz="1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68" y="1353817"/>
            <a:ext cx="4401989" cy="2394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24" y="4175190"/>
            <a:ext cx="4409937" cy="24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pPr>
              <a:defRPr/>
            </a:pPr>
            <a:r>
              <a:rPr lang="en-US"/>
              <a:t>CD/W Results</a:t>
            </a:r>
            <a:r>
              <a:rPr lang="en-US" sz="3600"/>
              <a:t> </a:t>
            </a:r>
            <a:r>
              <a:rPr lang="en-US" sz="2800"/>
              <a:t>(selected HPC-related devices)</a:t>
            </a: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CD/W: Computational Density per Watt</a:t>
            </a:r>
          </a:p>
        </p:txBody>
      </p:sp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1341438"/>
            <a:ext cx="858361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875" y="1536700"/>
            <a:ext cx="6096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638" y="1530350"/>
            <a:ext cx="6223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7" name="WordArt 11"/>
          <p:cNvSpPr>
            <a:spLocks noChangeArrowheads="1" noChangeShapeType="1" noTextEdit="1"/>
          </p:cNvSpPr>
          <p:nvPr/>
        </p:nvSpPr>
        <p:spPr bwMode="auto">
          <a:xfrm>
            <a:off x="3233738" y="2992438"/>
            <a:ext cx="267652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Bit Operations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5CB01-7692-4914-A92B-8D57D33384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pPr>
              <a:defRPr/>
            </a:pPr>
            <a:r>
              <a:rPr lang="en-US" dirty="0"/>
              <a:t>CD/W Results</a:t>
            </a:r>
            <a:r>
              <a:rPr lang="en-US" sz="3600" dirty="0"/>
              <a:t> </a:t>
            </a:r>
            <a:r>
              <a:rPr lang="en-US" sz="2800" dirty="0"/>
              <a:t>(selected HPC-related devices)</a:t>
            </a: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CD/W: Computational Density per Watt</a:t>
            </a:r>
          </a:p>
        </p:txBody>
      </p:sp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1355725"/>
            <a:ext cx="86010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2767013" y="2832100"/>
            <a:ext cx="35433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32-bit Integer </a:t>
            </a:r>
          </a:p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Operations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1554163"/>
            <a:ext cx="609600" cy="82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725" y="1543050"/>
            <a:ext cx="6096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99BEA-3331-41A2-BE2C-BC2F703E1E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5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8BAE-6953-4B7F-8C74-20455B1F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pPr>
              <a:defRPr/>
            </a:pPr>
            <a:r>
              <a:rPr lang="en-US"/>
              <a:t>CD/W Results</a:t>
            </a:r>
            <a:r>
              <a:rPr lang="en-US" sz="3600"/>
              <a:t> </a:t>
            </a:r>
            <a:r>
              <a:rPr lang="en-US" sz="2800"/>
              <a:t>(selected HPC-related devices)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533400" y="990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CD/W: Computational Density per Watt</a:t>
            </a:r>
          </a:p>
        </p:txBody>
      </p:sp>
      <p:pic>
        <p:nvPicPr>
          <p:cNvPr id="12" name="Picture 11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352550"/>
            <a:ext cx="85820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4" name="WordArt 7"/>
          <p:cNvSpPr>
            <a:spLocks noChangeArrowheads="1" noChangeShapeType="1" noTextEdit="1"/>
          </p:cNvSpPr>
          <p:nvPr/>
        </p:nvSpPr>
        <p:spPr bwMode="auto">
          <a:xfrm>
            <a:off x="3005138" y="3105150"/>
            <a:ext cx="306705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Float Operations</a:t>
            </a:r>
          </a:p>
        </p:txBody>
      </p:sp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576388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568450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1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are FPGAs?</a:t>
            </a:r>
            <a:endParaRPr lang="en-US" dirty="0"/>
          </a:p>
        </p:txBody>
      </p:sp>
      <p:pic>
        <p:nvPicPr>
          <p:cNvPr id="6147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882900"/>
            <a:ext cx="29003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5" descr="Full adder circuit diagram Inputs: {A, B, CarryIn} → Outputs: {Sum, CarryOut}">
            <a:hlinkClick r:id="rId3" tooltip="Full adder circuit diagram Inputs: {A, B, CarryIn} → Outputs: {Sum, CarryOut}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97238"/>
            <a:ext cx="25304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tab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811463"/>
            <a:ext cx="1541463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368"/>
          <p:cNvSpPr>
            <a:spLocks noChangeShapeType="1"/>
          </p:cNvSpPr>
          <p:nvPr/>
        </p:nvSpPr>
        <p:spPr bwMode="auto">
          <a:xfrm>
            <a:off x="6453188" y="340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371"/>
          <p:cNvSpPr>
            <a:spLocks noChangeShapeType="1"/>
          </p:cNvSpPr>
          <p:nvPr/>
        </p:nvSpPr>
        <p:spPr bwMode="auto">
          <a:xfrm>
            <a:off x="6453188" y="375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372"/>
          <p:cNvSpPr>
            <a:spLocks noChangeShapeType="1"/>
          </p:cNvSpPr>
          <p:nvPr/>
        </p:nvSpPr>
        <p:spPr bwMode="auto">
          <a:xfrm>
            <a:off x="6478588" y="416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373"/>
          <p:cNvSpPr>
            <a:spLocks noChangeShapeType="1"/>
          </p:cNvSpPr>
          <p:nvPr/>
        </p:nvSpPr>
        <p:spPr bwMode="auto">
          <a:xfrm>
            <a:off x="7626350" y="5311775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374"/>
          <p:cNvSpPr>
            <a:spLocks noChangeShapeType="1"/>
          </p:cNvSpPr>
          <p:nvPr/>
        </p:nvSpPr>
        <p:spPr bwMode="auto">
          <a:xfrm>
            <a:off x="8324850" y="5311775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375"/>
          <p:cNvSpPr txBox="1">
            <a:spLocks noChangeArrowheads="1"/>
          </p:cNvSpPr>
          <p:nvPr/>
        </p:nvSpPr>
        <p:spPr bwMode="auto">
          <a:xfrm>
            <a:off x="6507163" y="3101975"/>
            <a:ext cx="477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MS PGothic" pitchFamily="34" charset="-128"/>
              </a:rPr>
              <a:t>A</a:t>
            </a:r>
          </a:p>
        </p:txBody>
      </p:sp>
      <p:sp>
        <p:nvSpPr>
          <p:cNvPr id="6156" name="Text Box 376"/>
          <p:cNvSpPr txBox="1">
            <a:spLocks noChangeArrowheads="1"/>
          </p:cNvSpPr>
          <p:nvPr/>
        </p:nvSpPr>
        <p:spPr bwMode="auto">
          <a:xfrm>
            <a:off x="6519863" y="3470275"/>
            <a:ext cx="477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MS PGothic" pitchFamily="34" charset="-128"/>
              </a:rPr>
              <a:t>B</a:t>
            </a:r>
          </a:p>
        </p:txBody>
      </p:sp>
      <p:sp>
        <p:nvSpPr>
          <p:cNvPr id="6157" name="Text Box 377"/>
          <p:cNvSpPr txBox="1">
            <a:spLocks noChangeArrowheads="1"/>
          </p:cNvSpPr>
          <p:nvPr/>
        </p:nvSpPr>
        <p:spPr bwMode="auto">
          <a:xfrm>
            <a:off x="6494463" y="3851275"/>
            <a:ext cx="477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MS PGothic" pitchFamily="34" charset="-128"/>
              </a:rPr>
              <a:t>Cin</a:t>
            </a:r>
          </a:p>
        </p:txBody>
      </p:sp>
      <p:sp>
        <p:nvSpPr>
          <p:cNvPr id="6158" name="Text Box 378"/>
          <p:cNvSpPr txBox="1">
            <a:spLocks noChangeArrowheads="1"/>
          </p:cNvSpPr>
          <p:nvPr/>
        </p:nvSpPr>
        <p:spPr bwMode="auto">
          <a:xfrm>
            <a:off x="7464425" y="5645150"/>
            <a:ext cx="477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MS PGothic" pitchFamily="34" charset="-128"/>
              </a:rPr>
              <a:t>S</a:t>
            </a:r>
          </a:p>
        </p:txBody>
      </p:sp>
      <p:sp>
        <p:nvSpPr>
          <p:cNvPr id="6159" name="Text Box 379"/>
          <p:cNvSpPr txBox="1">
            <a:spLocks noChangeArrowheads="1"/>
          </p:cNvSpPr>
          <p:nvPr/>
        </p:nvSpPr>
        <p:spPr bwMode="auto">
          <a:xfrm>
            <a:off x="8175625" y="56451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MS PGothic" pitchFamily="34" charset="-128"/>
              </a:rPr>
              <a:t>Cout</a:t>
            </a:r>
          </a:p>
        </p:txBody>
      </p:sp>
      <p:sp>
        <p:nvSpPr>
          <p:cNvPr id="6160" name="Text Box 380"/>
          <p:cNvSpPr txBox="1">
            <a:spLocks noChangeArrowheads="1"/>
          </p:cNvSpPr>
          <p:nvPr/>
        </p:nvSpPr>
        <p:spPr bwMode="auto">
          <a:xfrm>
            <a:off x="3392488" y="2374900"/>
            <a:ext cx="265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ea typeface="MS PGothic" pitchFamily="34" charset="-128"/>
              </a:rPr>
              <a:t>Truth Table</a:t>
            </a:r>
          </a:p>
        </p:txBody>
      </p:sp>
      <p:sp>
        <p:nvSpPr>
          <p:cNvPr id="6161" name="Text Box 381"/>
          <p:cNvSpPr txBox="1">
            <a:spLocks noChangeArrowheads="1"/>
          </p:cNvSpPr>
          <p:nvPr/>
        </p:nvSpPr>
        <p:spPr bwMode="auto">
          <a:xfrm>
            <a:off x="6186488" y="22860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ea typeface="MS PGothic" pitchFamily="34" charset="-128"/>
              </a:rPr>
              <a:t>3-input, 2-output LUT</a:t>
            </a:r>
          </a:p>
        </p:txBody>
      </p:sp>
      <p:sp>
        <p:nvSpPr>
          <p:cNvPr id="6162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11725"/>
          </a:xfrm>
        </p:spPr>
        <p:txBody>
          <a:bodyPr/>
          <a:lstStyle/>
          <a:p>
            <a:r>
              <a:rPr lang="en-US" altLang="en-US" sz="2400" smtClean="0"/>
              <a:t>Fundamental resource is look-up table (LUT)</a:t>
            </a:r>
          </a:p>
          <a:p>
            <a:pPr lvl="1"/>
            <a:r>
              <a:rPr lang="en-US" altLang="en-US" sz="1800" smtClean="0"/>
              <a:t>Enables specification of any combinational logic with same number of inputs and outputs</a:t>
            </a:r>
          </a:p>
          <a:p>
            <a:endParaRPr lang="en-US" altLang="en-US" sz="2000" b="1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F9591-DA45-4AD9-8606-398C6133C133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234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FPGAs?</a:t>
            </a:r>
            <a:endParaRPr lang="en-US" dirty="0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LUTs typically combined into larger configurable logic blocks (CLBs)</a:t>
            </a:r>
          </a:p>
          <a:p>
            <a:pPr lvl="1"/>
            <a:r>
              <a:rPr lang="en-US" altLang="en-US" sz="2000" smtClean="0"/>
              <a:t>Enables sequential logic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67300" y="3517900"/>
            <a:ext cx="2247900" cy="77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ea typeface="MS PGothic" pitchFamily="34" charset="-128"/>
              </a:rPr>
              <a:t>3-in, 2-out </a:t>
            </a:r>
          </a:p>
          <a:p>
            <a:pPr algn="ctr"/>
            <a:r>
              <a:rPr lang="en-US" altLang="en-US">
                <a:ea typeface="MS PGothic" pitchFamily="34" charset="-128"/>
              </a:rPr>
              <a:t>LUT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6654800" y="42926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362700" y="45720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FF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6121400" y="52324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2x1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6248400" y="4406900"/>
            <a:ext cx="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6604000" y="49403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6248400" y="44069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6400800" y="56007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27"/>
          <p:cNvSpPr>
            <a:spLocks noChangeShapeType="1"/>
          </p:cNvSpPr>
          <p:nvPr/>
        </p:nvSpPr>
        <p:spPr bwMode="auto">
          <a:xfrm>
            <a:off x="5702300" y="43053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5410200" y="45847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FF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5168900" y="52451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2x1</a:t>
            </a:r>
          </a:p>
        </p:txBody>
      </p:sp>
      <p:sp>
        <p:nvSpPr>
          <p:cNvPr id="7183" name="Line 30"/>
          <p:cNvSpPr>
            <a:spLocks noChangeShapeType="1"/>
          </p:cNvSpPr>
          <p:nvPr/>
        </p:nvSpPr>
        <p:spPr bwMode="auto">
          <a:xfrm>
            <a:off x="5295900" y="4419600"/>
            <a:ext cx="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31"/>
          <p:cNvSpPr>
            <a:spLocks noChangeShapeType="1"/>
          </p:cNvSpPr>
          <p:nvPr/>
        </p:nvSpPr>
        <p:spPr bwMode="auto">
          <a:xfrm>
            <a:off x="5651500" y="49530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32"/>
          <p:cNvSpPr>
            <a:spLocks noChangeShapeType="1"/>
          </p:cNvSpPr>
          <p:nvPr/>
        </p:nvSpPr>
        <p:spPr bwMode="auto">
          <a:xfrm>
            <a:off x="5295900" y="4419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33"/>
          <p:cNvSpPr>
            <a:spLocks noChangeShapeType="1"/>
          </p:cNvSpPr>
          <p:nvPr/>
        </p:nvSpPr>
        <p:spPr bwMode="auto">
          <a:xfrm>
            <a:off x="5448300" y="56134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Rectangle 20"/>
          <p:cNvSpPr>
            <a:spLocks noChangeArrowheads="1"/>
          </p:cNvSpPr>
          <p:nvPr/>
        </p:nvSpPr>
        <p:spPr bwMode="auto">
          <a:xfrm>
            <a:off x="2197100" y="3530600"/>
            <a:ext cx="2247900" cy="77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ea typeface="MS PGothic" pitchFamily="34" charset="-128"/>
              </a:rPr>
              <a:t>3-in, 2-out </a:t>
            </a:r>
          </a:p>
          <a:p>
            <a:pPr algn="ctr"/>
            <a:r>
              <a:rPr lang="en-US" altLang="en-US">
                <a:ea typeface="MS PGothic" pitchFamily="34" charset="-128"/>
              </a:rPr>
              <a:t>LUT</a:t>
            </a:r>
          </a:p>
        </p:txBody>
      </p:sp>
      <p:sp>
        <p:nvSpPr>
          <p:cNvPr id="7188" name="Line 35"/>
          <p:cNvSpPr>
            <a:spLocks noChangeShapeType="1"/>
          </p:cNvSpPr>
          <p:nvPr/>
        </p:nvSpPr>
        <p:spPr bwMode="auto">
          <a:xfrm>
            <a:off x="2895600" y="2463800"/>
            <a:ext cx="127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37"/>
          <p:cNvSpPr>
            <a:spLocks noChangeShapeType="1"/>
          </p:cNvSpPr>
          <p:nvPr/>
        </p:nvSpPr>
        <p:spPr bwMode="auto">
          <a:xfrm>
            <a:off x="3644900" y="32258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38"/>
          <p:cNvSpPr>
            <a:spLocks noChangeShapeType="1"/>
          </p:cNvSpPr>
          <p:nvPr/>
        </p:nvSpPr>
        <p:spPr bwMode="auto">
          <a:xfrm>
            <a:off x="3784600" y="43053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Rectangle 24"/>
          <p:cNvSpPr>
            <a:spLocks noChangeArrowheads="1"/>
          </p:cNvSpPr>
          <p:nvPr/>
        </p:nvSpPr>
        <p:spPr bwMode="auto">
          <a:xfrm>
            <a:off x="3492500" y="45847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FF</a:t>
            </a:r>
          </a:p>
        </p:txBody>
      </p:sp>
      <p:sp>
        <p:nvSpPr>
          <p:cNvPr id="7192" name="Rectangle 25"/>
          <p:cNvSpPr>
            <a:spLocks noChangeArrowheads="1"/>
          </p:cNvSpPr>
          <p:nvPr/>
        </p:nvSpPr>
        <p:spPr bwMode="auto">
          <a:xfrm>
            <a:off x="3251200" y="52451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2x1</a:t>
            </a:r>
          </a:p>
        </p:txBody>
      </p:sp>
      <p:sp>
        <p:nvSpPr>
          <p:cNvPr id="7193" name="Line 41"/>
          <p:cNvSpPr>
            <a:spLocks noChangeShapeType="1"/>
          </p:cNvSpPr>
          <p:nvPr/>
        </p:nvSpPr>
        <p:spPr bwMode="auto">
          <a:xfrm>
            <a:off x="3378200" y="4419600"/>
            <a:ext cx="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42"/>
          <p:cNvSpPr>
            <a:spLocks noChangeShapeType="1"/>
          </p:cNvSpPr>
          <p:nvPr/>
        </p:nvSpPr>
        <p:spPr bwMode="auto">
          <a:xfrm>
            <a:off x="3733800" y="49530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43"/>
          <p:cNvSpPr>
            <a:spLocks noChangeShapeType="1"/>
          </p:cNvSpPr>
          <p:nvPr/>
        </p:nvSpPr>
        <p:spPr bwMode="auto">
          <a:xfrm>
            <a:off x="3378200" y="4419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44"/>
          <p:cNvSpPr>
            <a:spLocks noChangeShapeType="1"/>
          </p:cNvSpPr>
          <p:nvPr/>
        </p:nvSpPr>
        <p:spPr bwMode="auto">
          <a:xfrm>
            <a:off x="3530600" y="56134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45"/>
          <p:cNvSpPr>
            <a:spLocks noChangeShapeType="1"/>
          </p:cNvSpPr>
          <p:nvPr/>
        </p:nvSpPr>
        <p:spPr bwMode="auto">
          <a:xfrm>
            <a:off x="2832100" y="43180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Rectangle 31"/>
          <p:cNvSpPr>
            <a:spLocks noChangeArrowheads="1"/>
          </p:cNvSpPr>
          <p:nvPr/>
        </p:nvSpPr>
        <p:spPr bwMode="auto">
          <a:xfrm>
            <a:off x="2540000" y="45974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FF</a:t>
            </a:r>
          </a:p>
        </p:txBody>
      </p:sp>
      <p:sp>
        <p:nvSpPr>
          <p:cNvPr id="7199" name="Rectangle 32"/>
          <p:cNvSpPr>
            <a:spLocks noChangeArrowheads="1"/>
          </p:cNvSpPr>
          <p:nvPr/>
        </p:nvSpPr>
        <p:spPr bwMode="auto">
          <a:xfrm>
            <a:off x="2298700" y="52578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2x1</a:t>
            </a:r>
          </a:p>
        </p:txBody>
      </p:sp>
      <p:sp>
        <p:nvSpPr>
          <p:cNvPr id="7200" name="Line 48"/>
          <p:cNvSpPr>
            <a:spLocks noChangeShapeType="1"/>
          </p:cNvSpPr>
          <p:nvPr/>
        </p:nvSpPr>
        <p:spPr bwMode="auto">
          <a:xfrm>
            <a:off x="2425700" y="4432300"/>
            <a:ext cx="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49"/>
          <p:cNvSpPr>
            <a:spLocks noChangeShapeType="1"/>
          </p:cNvSpPr>
          <p:nvPr/>
        </p:nvSpPr>
        <p:spPr bwMode="auto">
          <a:xfrm>
            <a:off x="2781300" y="49657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50"/>
          <p:cNvSpPr>
            <a:spLocks noChangeShapeType="1"/>
          </p:cNvSpPr>
          <p:nvPr/>
        </p:nvSpPr>
        <p:spPr bwMode="auto">
          <a:xfrm>
            <a:off x="2425700" y="44323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51"/>
          <p:cNvSpPr>
            <a:spLocks noChangeShapeType="1"/>
          </p:cNvSpPr>
          <p:nvPr/>
        </p:nvSpPr>
        <p:spPr bwMode="auto">
          <a:xfrm>
            <a:off x="2578100" y="562610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Rectangle 37"/>
          <p:cNvSpPr>
            <a:spLocks noChangeArrowheads="1"/>
          </p:cNvSpPr>
          <p:nvPr/>
        </p:nvSpPr>
        <p:spPr bwMode="auto">
          <a:xfrm>
            <a:off x="3441700" y="2984500"/>
            <a:ext cx="584200" cy="35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2x1</a:t>
            </a:r>
          </a:p>
        </p:txBody>
      </p:sp>
      <p:sp>
        <p:nvSpPr>
          <p:cNvPr id="7205" name="Line 53"/>
          <p:cNvSpPr>
            <a:spLocks noChangeShapeType="1"/>
          </p:cNvSpPr>
          <p:nvPr/>
        </p:nvSpPr>
        <p:spPr bwMode="auto">
          <a:xfrm>
            <a:off x="3238500" y="2501900"/>
            <a:ext cx="127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Line 57"/>
          <p:cNvSpPr>
            <a:spLocks noChangeShapeType="1"/>
          </p:cNvSpPr>
          <p:nvPr/>
        </p:nvSpPr>
        <p:spPr bwMode="auto">
          <a:xfrm>
            <a:off x="3581400" y="2501900"/>
            <a:ext cx="127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Line 59"/>
          <p:cNvSpPr>
            <a:spLocks noChangeShapeType="1"/>
          </p:cNvSpPr>
          <p:nvPr/>
        </p:nvSpPr>
        <p:spPr bwMode="auto">
          <a:xfrm flipH="1">
            <a:off x="4889500" y="5676900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60"/>
          <p:cNvSpPr>
            <a:spLocks noChangeShapeType="1"/>
          </p:cNvSpPr>
          <p:nvPr/>
        </p:nvSpPr>
        <p:spPr bwMode="auto">
          <a:xfrm>
            <a:off x="3840163" y="2806700"/>
            <a:ext cx="7937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61"/>
          <p:cNvSpPr>
            <a:spLocks noChangeShapeType="1"/>
          </p:cNvSpPr>
          <p:nvPr/>
        </p:nvSpPr>
        <p:spPr bwMode="auto">
          <a:xfrm>
            <a:off x="3835400" y="2806700"/>
            <a:ext cx="104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62"/>
          <p:cNvSpPr>
            <a:spLocks noChangeShapeType="1"/>
          </p:cNvSpPr>
          <p:nvPr/>
        </p:nvSpPr>
        <p:spPr bwMode="auto">
          <a:xfrm>
            <a:off x="4876800" y="2806700"/>
            <a:ext cx="0" cy="288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Line 63"/>
          <p:cNvSpPr>
            <a:spLocks noChangeShapeType="1"/>
          </p:cNvSpPr>
          <p:nvPr/>
        </p:nvSpPr>
        <p:spPr bwMode="auto">
          <a:xfrm>
            <a:off x="5664200" y="2463800"/>
            <a:ext cx="127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64"/>
          <p:cNvSpPr>
            <a:spLocks noChangeShapeType="1"/>
          </p:cNvSpPr>
          <p:nvPr/>
        </p:nvSpPr>
        <p:spPr bwMode="auto">
          <a:xfrm>
            <a:off x="6083300" y="2463800"/>
            <a:ext cx="127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Line 65"/>
          <p:cNvSpPr>
            <a:spLocks noChangeShapeType="1"/>
          </p:cNvSpPr>
          <p:nvPr/>
        </p:nvSpPr>
        <p:spPr bwMode="auto">
          <a:xfrm>
            <a:off x="6477000" y="2476500"/>
            <a:ext cx="127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Rectangle 47"/>
          <p:cNvSpPr>
            <a:spLocks noChangeArrowheads="1"/>
          </p:cNvSpPr>
          <p:nvPr/>
        </p:nvSpPr>
        <p:spPr bwMode="auto">
          <a:xfrm>
            <a:off x="1981200" y="2590800"/>
            <a:ext cx="5562600" cy="3175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7215" name="Text Box 67"/>
          <p:cNvSpPr txBox="1">
            <a:spLocks noChangeArrowheads="1"/>
          </p:cNvSpPr>
          <p:nvPr/>
        </p:nvSpPr>
        <p:spPr bwMode="auto">
          <a:xfrm>
            <a:off x="1206500" y="377190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ea typeface="MS PGothic" pitchFamily="34" charset="-128"/>
              </a:rPr>
              <a:t>CLB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22CBD-8A4C-4E60-AE3A-D2D4C74348BB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70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FPGAs?</a:t>
            </a:r>
            <a:endParaRPr lang="en-US" dirty="0"/>
          </a:p>
        </p:txBody>
      </p:sp>
      <p:sp>
        <p:nvSpPr>
          <p:cNvPr id="8195" name="Rectangle 162"/>
          <p:cNvSpPr>
            <a:spLocks noChangeArrowheads="1"/>
          </p:cNvSpPr>
          <p:nvPr/>
        </p:nvSpPr>
        <p:spPr bwMode="auto">
          <a:xfrm>
            <a:off x="915988" y="2857500"/>
            <a:ext cx="457200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196" name="Rectangle 163"/>
          <p:cNvSpPr>
            <a:spLocks noChangeArrowheads="1"/>
          </p:cNvSpPr>
          <p:nvPr/>
        </p:nvSpPr>
        <p:spPr bwMode="auto">
          <a:xfrm>
            <a:off x="2195513" y="2857500"/>
            <a:ext cx="458787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197" name="Rectangle 164"/>
          <p:cNvSpPr>
            <a:spLocks noChangeArrowheads="1"/>
          </p:cNvSpPr>
          <p:nvPr/>
        </p:nvSpPr>
        <p:spPr bwMode="auto">
          <a:xfrm>
            <a:off x="922338" y="3881438"/>
            <a:ext cx="458787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198" name="Rectangle 165"/>
          <p:cNvSpPr>
            <a:spLocks noChangeArrowheads="1"/>
          </p:cNvSpPr>
          <p:nvPr/>
        </p:nvSpPr>
        <p:spPr bwMode="auto">
          <a:xfrm>
            <a:off x="2203450" y="3881438"/>
            <a:ext cx="458788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771525" y="3595688"/>
            <a:ext cx="2025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1774825" y="2686050"/>
            <a:ext cx="0" cy="288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168"/>
          <p:cNvSpPr>
            <a:spLocks noChangeArrowheads="1"/>
          </p:cNvSpPr>
          <p:nvPr/>
        </p:nvSpPr>
        <p:spPr bwMode="auto">
          <a:xfrm>
            <a:off x="1600200" y="3417888"/>
            <a:ext cx="363538" cy="36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02" name="Rectangle 169"/>
          <p:cNvSpPr>
            <a:spLocks noChangeArrowheads="1"/>
          </p:cNvSpPr>
          <p:nvPr/>
        </p:nvSpPr>
        <p:spPr bwMode="auto">
          <a:xfrm>
            <a:off x="1646238" y="2963863"/>
            <a:ext cx="236537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03" name="Rectangle 170"/>
          <p:cNvSpPr>
            <a:spLocks noChangeArrowheads="1"/>
          </p:cNvSpPr>
          <p:nvPr/>
        </p:nvSpPr>
        <p:spPr bwMode="auto">
          <a:xfrm>
            <a:off x="1638300" y="4013200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04" name="Rectangle 171"/>
          <p:cNvSpPr>
            <a:spLocks noChangeArrowheads="1"/>
          </p:cNvSpPr>
          <p:nvPr/>
        </p:nvSpPr>
        <p:spPr bwMode="auto">
          <a:xfrm>
            <a:off x="2311400" y="3475038"/>
            <a:ext cx="236538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05" name="Rectangle 172"/>
          <p:cNvSpPr>
            <a:spLocks noChangeArrowheads="1"/>
          </p:cNvSpPr>
          <p:nvPr/>
        </p:nvSpPr>
        <p:spPr bwMode="auto">
          <a:xfrm>
            <a:off x="1031875" y="3467100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06" name="Line 20"/>
          <p:cNvSpPr>
            <a:spLocks noChangeShapeType="1"/>
          </p:cNvSpPr>
          <p:nvPr/>
        </p:nvSpPr>
        <p:spPr bwMode="auto">
          <a:xfrm>
            <a:off x="1144588" y="3333750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/>
          <p:cNvSpPr>
            <a:spLocks noChangeShapeType="1"/>
          </p:cNvSpPr>
          <p:nvPr/>
        </p:nvSpPr>
        <p:spPr bwMode="auto">
          <a:xfrm>
            <a:off x="1144588" y="3700463"/>
            <a:ext cx="0" cy="17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>
            <a:off x="2430463" y="3344863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>
            <a:off x="2441575" y="3711575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24"/>
          <p:cNvSpPr>
            <a:spLocks noChangeShapeType="1"/>
          </p:cNvSpPr>
          <p:nvPr/>
        </p:nvSpPr>
        <p:spPr bwMode="auto">
          <a:xfrm>
            <a:off x="1377950" y="3084513"/>
            <a:ext cx="265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25"/>
          <p:cNvSpPr>
            <a:spLocks noChangeShapeType="1"/>
          </p:cNvSpPr>
          <p:nvPr/>
        </p:nvSpPr>
        <p:spPr bwMode="auto">
          <a:xfrm>
            <a:off x="1887538" y="307975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6"/>
          <p:cNvSpPr>
            <a:spLocks noChangeShapeType="1"/>
          </p:cNvSpPr>
          <p:nvPr/>
        </p:nvSpPr>
        <p:spPr bwMode="auto">
          <a:xfrm>
            <a:off x="1382713" y="4132263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7"/>
          <p:cNvSpPr>
            <a:spLocks noChangeShapeType="1"/>
          </p:cNvSpPr>
          <p:nvPr/>
        </p:nvSpPr>
        <p:spPr bwMode="auto">
          <a:xfrm>
            <a:off x="1876425" y="4125913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32"/>
          <p:cNvSpPr>
            <a:spLocks noChangeShapeType="1"/>
          </p:cNvSpPr>
          <p:nvPr/>
        </p:nvSpPr>
        <p:spPr bwMode="auto">
          <a:xfrm flipH="1">
            <a:off x="2708275" y="3595688"/>
            <a:ext cx="196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182"/>
          <p:cNvSpPr>
            <a:spLocks noChangeArrowheads="1"/>
          </p:cNvSpPr>
          <p:nvPr/>
        </p:nvSpPr>
        <p:spPr bwMode="auto">
          <a:xfrm>
            <a:off x="3471863" y="2847975"/>
            <a:ext cx="458787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16" name="Rectangle 183"/>
          <p:cNvSpPr>
            <a:spLocks noChangeArrowheads="1"/>
          </p:cNvSpPr>
          <p:nvPr/>
        </p:nvSpPr>
        <p:spPr bwMode="auto">
          <a:xfrm>
            <a:off x="3479800" y="3871913"/>
            <a:ext cx="458788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17" name="Line 251"/>
          <p:cNvSpPr>
            <a:spLocks noChangeShapeType="1"/>
          </p:cNvSpPr>
          <p:nvPr/>
        </p:nvSpPr>
        <p:spPr bwMode="auto">
          <a:xfrm>
            <a:off x="3051175" y="2667000"/>
            <a:ext cx="0" cy="2928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Rectangle 185"/>
          <p:cNvSpPr>
            <a:spLocks noChangeArrowheads="1"/>
          </p:cNvSpPr>
          <p:nvPr/>
        </p:nvSpPr>
        <p:spPr bwMode="auto">
          <a:xfrm>
            <a:off x="2876550" y="3408363"/>
            <a:ext cx="363538" cy="36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19" name="Rectangle 186"/>
          <p:cNvSpPr>
            <a:spLocks noChangeArrowheads="1"/>
          </p:cNvSpPr>
          <p:nvPr/>
        </p:nvSpPr>
        <p:spPr bwMode="auto">
          <a:xfrm>
            <a:off x="2922588" y="2954338"/>
            <a:ext cx="236537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20" name="Rectangle 187"/>
          <p:cNvSpPr>
            <a:spLocks noChangeArrowheads="1"/>
          </p:cNvSpPr>
          <p:nvPr/>
        </p:nvSpPr>
        <p:spPr bwMode="auto">
          <a:xfrm>
            <a:off x="2914650" y="4003675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21" name="Rectangle 188"/>
          <p:cNvSpPr>
            <a:spLocks noChangeArrowheads="1"/>
          </p:cNvSpPr>
          <p:nvPr/>
        </p:nvSpPr>
        <p:spPr bwMode="auto">
          <a:xfrm>
            <a:off x="3587750" y="3465513"/>
            <a:ext cx="236538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22" name="Line 256"/>
          <p:cNvSpPr>
            <a:spLocks noChangeShapeType="1"/>
          </p:cNvSpPr>
          <p:nvPr/>
        </p:nvSpPr>
        <p:spPr bwMode="auto">
          <a:xfrm>
            <a:off x="3706813" y="3335338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57"/>
          <p:cNvSpPr>
            <a:spLocks noChangeShapeType="1"/>
          </p:cNvSpPr>
          <p:nvPr/>
        </p:nvSpPr>
        <p:spPr bwMode="auto">
          <a:xfrm>
            <a:off x="3717925" y="370205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258"/>
          <p:cNvSpPr>
            <a:spLocks noChangeShapeType="1"/>
          </p:cNvSpPr>
          <p:nvPr/>
        </p:nvSpPr>
        <p:spPr bwMode="auto">
          <a:xfrm>
            <a:off x="2654300" y="3074988"/>
            <a:ext cx="265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259"/>
          <p:cNvSpPr>
            <a:spLocks noChangeShapeType="1"/>
          </p:cNvSpPr>
          <p:nvPr/>
        </p:nvSpPr>
        <p:spPr bwMode="auto">
          <a:xfrm>
            <a:off x="3163888" y="30702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260"/>
          <p:cNvSpPr>
            <a:spLocks noChangeShapeType="1"/>
          </p:cNvSpPr>
          <p:nvPr/>
        </p:nvSpPr>
        <p:spPr bwMode="auto">
          <a:xfrm>
            <a:off x="2659063" y="4122738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261"/>
          <p:cNvSpPr>
            <a:spLocks noChangeShapeType="1"/>
          </p:cNvSpPr>
          <p:nvPr/>
        </p:nvSpPr>
        <p:spPr bwMode="auto">
          <a:xfrm>
            <a:off x="3152775" y="4116388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263"/>
          <p:cNvSpPr>
            <a:spLocks noChangeShapeType="1"/>
          </p:cNvSpPr>
          <p:nvPr/>
        </p:nvSpPr>
        <p:spPr bwMode="auto">
          <a:xfrm flipH="1">
            <a:off x="3994150" y="3595688"/>
            <a:ext cx="1450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Rectangle 196"/>
          <p:cNvSpPr>
            <a:spLocks noChangeArrowheads="1"/>
          </p:cNvSpPr>
          <p:nvPr/>
        </p:nvSpPr>
        <p:spPr bwMode="auto">
          <a:xfrm>
            <a:off x="4757738" y="2847975"/>
            <a:ext cx="458787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30" name="Rectangle 197"/>
          <p:cNvSpPr>
            <a:spLocks noChangeArrowheads="1"/>
          </p:cNvSpPr>
          <p:nvPr/>
        </p:nvSpPr>
        <p:spPr bwMode="auto">
          <a:xfrm>
            <a:off x="4765675" y="3871913"/>
            <a:ext cx="458788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31" name="Line 266"/>
          <p:cNvSpPr>
            <a:spLocks noChangeShapeType="1"/>
          </p:cNvSpPr>
          <p:nvPr/>
        </p:nvSpPr>
        <p:spPr bwMode="auto">
          <a:xfrm>
            <a:off x="4337050" y="2714625"/>
            <a:ext cx="0" cy="288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199"/>
          <p:cNvSpPr>
            <a:spLocks noChangeArrowheads="1"/>
          </p:cNvSpPr>
          <p:nvPr/>
        </p:nvSpPr>
        <p:spPr bwMode="auto">
          <a:xfrm>
            <a:off x="4162425" y="3408363"/>
            <a:ext cx="363538" cy="36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33" name="Rectangle 200"/>
          <p:cNvSpPr>
            <a:spLocks noChangeArrowheads="1"/>
          </p:cNvSpPr>
          <p:nvPr/>
        </p:nvSpPr>
        <p:spPr bwMode="auto">
          <a:xfrm>
            <a:off x="4208463" y="2954338"/>
            <a:ext cx="236537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34" name="Rectangle 201"/>
          <p:cNvSpPr>
            <a:spLocks noChangeArrowheads="1"/>
          </p:cNvSpPr>
          <p:nvPr/>
        </p:nvSpPr>
        <p:spPr bwMode="auto">
          <a:xfrm>
            <a:off x="4200525" y="4003675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35" name="Rectangle 202"/>
          <p:cNvSpPr>
            <a:spLocks noChangeArrowheads="1"/>
          </p:cNvSpPr>
          <p:nvPr/>
        </p:nvSpPr>
        <p:spPr bwMode="auto">
          <a:xfrm>
            <a:off x="4873625" y="3465513"/>
            <a:ext cx="236538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36" name="Line 271"/>
          <p:cNvSpPr>
            <a:spLocks noChangeShapeType="1"/>
          </p:cNvSpPr>
          <p:nvPr/>
        </p:nvSpPr>
        <p:spPr bwMode="auto">
          <a:xfrm>
            <a:off x="4992688" y="3335338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Line 272"/>
          <p:cNvSpPr>
            <a:spLocks noChangeShapeType="1"/>
          </p:cNvSpPr>
          <p:nvPr/>
        </p:nvSpPr>
        <p:spPr bwMode="auto">
          <a:xfrm>
            <a:off x="5003800" y="370205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Line 273"/>
          <p:cNvSpPr>
            <a:spLocks noChangeShapeType="1"/>
          </p:cNvSpPr>
          <p:nvPr/>
        </p:nvSpPr>
        <p:spPr bwMode="auto">
          <a:xfrm>
            <a:off x="3940175" y="3074988"/>
            <a:ext cx="265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9" name="Line 274"/>
          <p:cNvSpPr>
            <a:spLocks noChangeShapeType="1"/>
          </p:cNvSpPr>
          <p:nvPr/>
        </p:nvSpPr>
        <p:spPr bwMode="auto">
          <a:xfrm>
            <a:off x="4449763" y="30702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275"/>
          <p:cNvSpPr>
            <a:spLocks noChangeShapeType="1"/>
          </p:cNvSpPr>
          <p:nvPr/>
        </p:nvSpPr>
        <p:spPr bwMode="auto">
          <a:xfrm>
            <a:off x="3944938" y="4122738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Line 276"/>
          <p:cNvSpPr>
            <a:spLocks noChangeShapeType="1"/>
          </p:cNvSpPr>
          <p:nvPr/>
        </p:nvSpPr>
        <p:spPr bwMode="auto">
          <a:xfrm>
            <a:off x="4438650" y="4116388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2" name="Rectangle 209"/>
          <p:cNvSpPr>
            <a:spLocks noChangeArrowheads="1"/>
          </p:cNvSpPr>
          <p:nvPr/>
        </p:nvSpPr>
        <p:spPr bwMode="auto">
          <a:xfrm>
            <a:off x="912813" y="4910138"/>
            <a:ext cx="458787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43" name="Rectangle 210"/>
          <p:cNvSpPr>
            <a:spLocks noChangeArrowheads="1"/>
          </p:cNvSpPr>
          <p:nvPr/>
        </p:nvSpPr>
        <p:spPr bwMode="auto">
          <a:xfrm>
            <a:off x="2193925" y="4910138"/>
            <a:ext cx="458788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44" name="Line 279"/>
          <p:cNvSpPr>
            <a:spLocks noChangeShapeType="1"/>
          </p:cNvSpPr>
          <p:nvPr/>
        </p:nvSpPr>
        <p:spPr bwMode="auto">
          <a:xfrm>
            <a:off x="762000" y="4624388"/>
            <a:ext cx="2025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Rectangle 212"/>
          <p:cNvSpPr>
            <a:spLocks noChangeArrowheads="1"/>
          </p:cNvSpPr>
          <p:nvPr/>
        </p:nvSpPr>
        <p:spPr bwMode="auto">
          <a:xfrm>
            <a:off x="1590675" y="4446588"/>
            <a:ext cx="363538" cy="36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46" name="Rectangle 213"/>
          <p:cNvSpPr>
            <a:spLocks noChangeArrowheads="1"/>
          </p:cNvSpPr>
          <p:nvPr/>
        </p:nvSpPr>
        <p:spPr bwMode="auto">
          <a:xfrm>
            <a:off x="1628775" y="5041900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47" name="Rectangle 214"/>
          <p:cNvSpPr>
            <a:spLocks noChangeArrowheads="1"/>
          </p:cNvSpPr>
          <p:nvPr/>
        </p:nvSpPr>
        <p:spPr bwMode="auto">
          <a:xfrm>
            <a:off x="2301875" y="4503738"/>
            <a:ext cx="236538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48" name="Rectangle 215"/>
          <p:cNvSpPr>
            <a:spLocks noChangeArrowheads="1"/>
          </p:cNvSpPr>
          <p:nvPr/>
        </p:nvSpPr>
        <p:spPr bwMode="auto">
          <a:xfrm>
            <a:off x="1022350" y="4495800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49" name="Line 284"/>
          <p:cNvSpPr>
            <a:spLocks noChangeShapeType="1"/>
          </p:cNvSpPr>
          <p:nvPr/>
        </p:nvSpPr>
        <p:spPr bwMode="auto">
          <a:xfrm>
            <a:off x="1135063" y="4362450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0" name="Line 285"/>
          <p:cNvSpPr>
            <a:spLocks noChangeShapeType="1"/>
          </p:cNvSpPr>
          <p:nvPr/>
        </p:nvSpPr>
        <p:spPr bwMode="auto">
          <a:xfrm>
            <a:off x="1135063" y="4729163"/>
            <a:ext cx="0" cy="17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1" name="Line 286"/>
          <p:cNvSpPr>
            <a:spLocks noChangeShapeType="1"/>
          </p:cNvSpPr>
          <p:nvPr/>
        </p:nvSpPr>
        <p:spPr bwMode="auto">
          <a:xfrm>
            <a:off x="2420938" y="4373563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287"/>
          <p:cNvSpPr>
            <a:spLocks noChangeShapeType="1"/>
          </p:cNvSpPr>
          <p:nvPr/>
        </p:nvSpPr>
        <p:spPr bwMode="auto">
          <a:xfrm>
            <a:off x="2432050" y="4740275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288"/>
          <p:cNvSpPr>
            <a:spLocks noChangeShapeType="1"/>
          </p:cNvSpPr>
          <p:nvPr/>
        </p:nvSpPr>
        <p:spPr bwMode="auto">
          <a:xfrm>
            <a:off x="1373188" y="5160963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289"/>
          <p:cNvSpPr>
            <a:spLocks noChangeShapeType="1"/>
          </p:cNvSpPr>
          <p:nvPr/>
        </p:nvSpPr>
        <p:spPr bwMode="auto">
          <a:xfrm>
            <a:off x="1866900" y="5154613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290"/>
          <p:cNvSpPr>
            <a:spLocks noChangeShapeType="1"/>
          </p:cNvSpPr>
          <p:nvPr/>
        </p:nvSpPr>
        <p:spPr bwMode="auto">
          <a:xfrm flipH="1">
            <a:off x="2698750" y="4624388"/>
            <a:ext cx="196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6" name="Rectangle 223"/>
          <p:cNvSpPr>
            <a:spLocks noChangeArrowheads="1"/>
          </p:cNvSpPr>
          <p:nvPr/>
        </p:nvSpPr>
        <p:spPr bwMode="auto">
          <a:xfrm>
            <a:off x="3470275" y="4900613"/>
            <a:ext cx="458788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57" name="Rectangle 224"/>
          <p:cNvSpPr>
            <a:spLocks noChangeArrowheads="1"/>
          </p:cNvSpPr>
          <p:nvPr/>
        </p:nvSpPr>
        <p:spPr bwMode="auto">
          <a:xfrm>
            <a:off x="2867025" y="4437063"/>
            <a:ext cx="363538" cy="36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58" name="Rectangle 225"/>
          <p:cNvSpPr>
            <a:spLocks noChangeArrowheads="1"/>
          </p:cNvSpPr>
          <p:nvPr/>
        </p:nvSpPr>
        <p:spPr bwMode="auto">
          <a:xfrm>
            <a:off x="2905125" y="5032375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59" name="Rectangle 226"/>
          <p:cNvSpPr>
            <a:spLocks noChangeArrowheads="1"/>
          </p:cNvSpPr>
          <p:nvPr/>
        </p:nvSpPr>
        <p:spPr bwMode="auto">
          <a:xfrm>
            <a:off x="3578225" y="4494213"/>
            <a:ext cx="236538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60" name="Line 295"/>
          <p:cNvSpPr>
            <a:spLocks noChangeShapeType="1"/>
          </p:cNvSpPr>
          <p:nvPr/>
        </p:nvSpPr>
        <p:spPr bwMode="auto">
          <a:xfrm>
            <a:off x="3697288" y="4364038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1" name="Line 296"/>
          <p:cNvSpPr>
            <a:spLocks noChangeShapeType="1"/>
          </p:cNvSpPr>
          <p:nvPr/>
        </p:nvSpPr>
        <p:spPr bwMode="auto">
          <a:xfrm>
            <a:off x="3708400" y="473075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2" name="Line 297"/>
          <p:cNvSpPr>
            <a:spLocks noChangeShapeType="1"/>
          </p:cNvSpPr>
          <p:nvPr/>
        </p:nvSpPr>
        <p:spPr bwMode="auto">
          <a:xfrm>
            <a:off x="2649538" y="5151438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3" name="Line 298"/>
          <p:cNvSpPr>
            <a:spLocks noChangeShapeType="1"/>
          </p:cNvSpPr>
          <p:nvPr/>
        </p:nvSpPr>
        <p:spPr bwMode="auto">
          <a:xfrm>
            <a:off x="3143250" y="5145088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" name="Line 299"/>
          <p:cNvSpPr>
            <a:spLocks noChangeShapeType="1"/>
          </p:cNvSpPr>
          <p:nvPr/>
        </p:nvSpPr>
        <p:spPr bwMode="auto">
          <a:xfrm flipH="1">
            <a:off x="3984625" y="4624388"/>
            <a:ext cx="149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" name="Rectangle 232"/>
          <p:cNvSpPr>
            <a:spLocks noChangeArrowheads="1"/>
          </p:cNvSpPr>
          <p:nvPr/>
        </p:nvSpPr>
        <p:spPr bwMode="auto">
          <a:xfrm>
            <a:off x="4756150" y="4900613"/>
            <a:ext cx="458788" cy="47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ea typeface="MS PGothic" pitchFamily="34" charset="-128"/>
              </a:rPr>
              <a:t>CLB</a:t>
            </a:r>
          </a:p>
        </p:txBody>
      </p:sp>
      <p:sp>
        <p:nvSpPr>
          <p:cNvPr id="8266" name="Rectangle 233"/>
          <p:cNvSpPr>
            <a:spLocks noChangeArrowheads="1"/>
          </p:cNvSpPr>
          <p:nvPr/>
        </p:nvSpPr>
        <p:spPr bwMode="auto">
          <a:xfrm>
            <a:off x="4152900" y="4437063"/>
            <a:ext cx="363538" cy="36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67" name="Rectangle 234"/>
          <p:cNvSpPr>
            <a:spLocks noChangeArrowheads="1"/>
          </p:cNvSpPr>
          <p:nvPr/>
        </p:nvSpPr>
        <p:spPr bwMode="auto">
          <a:xfrm>
            <a:off x="4191000" y="5032375"/>
            <a:ext cx="236538" cy="236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68" name="Rectangle 235"/>
          <p:cNvSpPr>
            <a:spLocks noChangeArrowheads="1"/>
          </p:cNvSpPr>
          <p:nvPr/>
        </p:nvSpPr>
        <p:spPr bwMode="auto">
          <a:xfrm>
            <a:off x="4864100" y="4494213"/>
            <a:ext cx="236538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69" name="Line 304"/>
          <p:cNvSpPr>
            <a:spLocks noChangeShapeType="1"/>
          </p:cNvSpPr>
          <p:nvPr/>
        </p:nvSpPr>
        <p:spPr bwMode="auto">
          <a:xfrm>
            <a:off x="4983163" y="4364038"/>
            <a:ext cx="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0" name="Line 305"/>
          <p:cNvSpPr>
            <a:spLocks noChangeShapeType="1"/>
          </p:cNvSpPr>
          <p:nvPr/>
        </p:nvSpPr>
        <p:spPr bwMode="auto">
          <a:xfrm>
            <a:off x="4994275" y="473075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1" name="Line 306"/>
          <p:cNvSpPr>
            <a:spLocks noChangeShapeType="1"/>
          </p:cNvSpPr>
          <p:nvPr/>
        </p:nvSpPr>
        <p:spPr bwMode="auto">
          <a:xfrm>
            <a:off x="3935413" y="5151438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2" name="Line 307"/>
          <p:cNvSpPr>
            <a:spLocks noChangeShapeType="1"/>
          </p:cNvSpPr>
          <p:nvPr/>
        </p:nvSpPr>
        <p:spPr bwMode="auto">
          <a:xfrm>
            <a:off x="4429125" y="5145088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3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295400"/>
          </a:xfrm>
        </p:spPr>
        <p:txBody>
          <a:bodyPr/>
          <a:lstStyle/>
          <a:p>
            <a:r>
              <a:rPr lang="en-US" altLang="en-US" sz="2400" smtClean="0"/>
              <a:t>CLBs embedded in reconfigurable interconnect</a:t>
            </a:r>
          </a:p>
          <a:p>
            <a:pPr lvl="1"/>
            <a:r>
              <a:rPr lang="en-US" altLang="en-US" sz="2000" smtClean="0"/>
              <a:t>Routing tracks, switch boxes, connection boxes</a:t>
            </a:r>
          </a:p>
          <a:p>
            <a:pPr lvl="1"/>
            <a:r>
              <a:rPr lang="en-US" altLang="en-US" sz="2000" smtClean="0"/>
              <a:t>Enable arbitrary routing between CLBs</a:t>
            </a:r>
          </a:p>
        </p:txBody>
      </p:sp>
      <p:sp>
        <p:nvSpPr>
          <p:cNvPr id="8274" name="Rectangle 241"/>
          <p:cNvSpPr>
            <a:spLocks noChangeArrowheads="1"/>
          </p:cNvSpPr>
          <p:nvPr/>
        </p:nvSpPr>
        <p:spPr bwMode="auto">
          <a:xfrm>
            <a:off x="5849938" y="3649663"/>
            <a:ext cx="236537" cy="2365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75" name="Rectangle 242"/>
          <p:cNvSpPr>
            <a:spLocks noChangeArrowheads="1"/>
          </p:cNvSpPr>
          <p:nvPr/>
        </p:nvSpPr>
        <p:spPr bwMode="auto">
          <a:xfrm>
            <a:off x="5791200" y="4648200"/>
            <a:ext cx="363538" cy="363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ea typeface="MS PGothic" pitchFamily="34" charset="-128"/>
            </a:endParaRPr>
          </a:p>
        </p:txBody>
      </p:sp>
      <p:sp>
        <p:nvSpPr>
          <p:cNvPr id="8276" name="TextBox 243"/>
          <p:cNvSpPr txBox="1">
            <a:spLocks noChangeArrowheads="1"/>
          </p:cNvSpPr>
          <p:nvPr/>
        </p:nvSpPr>
        <p:spPr bwMode="auto">
          <a:xfrm>
            <a:off x="6154738" y="34544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Connection box: Connects CLBs to tracks</a:t>
            </a:r>
          </a:p>
        </p:txBody>
      </p:sp>
      <p:sp>
        <p:nvSpPr>
          <p:cNvPr id="8277" name="TextBox 244"/>
          <p:cNvSpPr txBox="1">
            <a:spLocks noChangeArrowheads="1"/>
          </p:cNvSpPr>
          <p:nvPr/>
        </p:nvSpPr>
        <p:spPr bwMode="auto">
          <a:xfrm>
            <a:off x="6230938" y="45212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Switch box:        Connects different tracks</a:t>
            </a:r>
          </a:p>
        </p:txBody>
      </p:sp>
      <p:sp>
        <p:nvSpPr>
          <p:cNvPr id="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ACC0A-4BBA-4EE2-87C5-EF46C17AF60A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917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16271</TotalTime>
  <Words>965</Words>
  <Application>Microsoft Macintosh PowerPoint</Application>
  <PresentationFormat>On-screen Show (4:3)</PresentationFormat>
  <Paragraphs>214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Edge</vt:lpstr>
      <vt:lpstr>2_Edge</vt:lpstr>
      <vt:lpstr>4_Edge</vt:lpstr>
      <vt:lpstr>Exascale May Not Be Possible Without FPGAs</vt:lpstr>
      <vt:lpstr>Introduction</vt:lpstr>
      <vt:lpstr>Motivating Example: Intel Xeon+FPGA</vt:lpstr>
      <vt:lpstr>CD/W Results (selected HPC-related devices)</vt:lpstr>
      <vt:lpstr>CD/W Results (selected HPC-related devices)</vt:lpstr>
      <vt:lpstr>CD/W Results (selected HPC-related devices)</vt:lpstr>
      <vt:lpstr>What are FPGAs?</vt:lpstr>
      <vt:lpstr>What are FPGAs?</vt:lpstr>
      <vt:lpstr>What are FPGAs?</vt:lpstr>
      <vt:lpstr>What are FPGAs?</vt:lpstr>
      <vt:lpstr>Microsoft’s Project Catapult </vt:lpstr>
      <vt:lpstr>FPGA Placement Evolution </vt:lpstr>
      <vt:lpstr>Catapult Version 2</vt:lpstr>
      <vt:lpstr>Project Brainwave Results</vt:lpstr>
      <vt:lpstr>Brainwave Power Consumption</vt:lpstr>
      <vt:lpstr>Amazon Web Services (AWS)</vt:lpstr>
      <vt:lpstr>FPGA vs. GPU Performance</vt:lpstr>
      <vt:lpstr>Why aren’t FPGAs more widely used?</vt:lpstr>
    </vt:vector>
  </TitlesOfParts>
  <Company>University of Florida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CMW16 template</dc:title>
  <dc:creator>Dr. Alan D. George</dc:creator>
  <cp:lastModifiedBy>Ann Gordon-Ross</cp:lastModifiedBy>
  <cp:revision>1559</cp:revision>
  <dcterms:created xsi:type="dcterms:W3CDTF">2003-07-12T15:21:27Z</dcterms:created>
  <dcterms:modified xsi:type="dcterms:W3CDTF">2017-10-24T01:32:53Z</dcterms:modified>
</cp:coreProperties>
</file>