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8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66" r:id="rId4"/>
    <p:sldId id="268" r:id="rId5"/>
    <p:sldId id="259" r:id="rId6"/>
    <p:sldId id="262" r:id="rId7"/>
    <p:sldId id="269" r:id="rId8"/>
    <p:sldId id="260" r:id="rId9"/>
    <p:sldId id="261" r:id="rId10"/>
    <p:sldId id="263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6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80" autoAdjust="0"/>
  </p:normalViewPr>
  <p:slideViewPr>
    <p:cSldViewPr snapToGrid="0">
      <p:cViewPr>
        <p:scale>
          <a:sx n="77" d="100"/>
          <a:sy n="77" d="100"/>
        </p:scale>
        <p:origin x="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moreResults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moreResults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moreResul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moreResul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moreResults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egbija\Dropbox\HP\newResults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NormtoHigh!$G$2</c:f>
              <c:strCache>
                <c:ptCount val="1"/>
                <c:pt idx="0">
                  <c:v>conf1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NormtoHigh!$A$3:$A$20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NormtoHigh!$G$3:$G$20</c:f>
              <c:numCache>
                <c:formatCode>General</c:formatCode>
                <c:ptCount val="18"/>
                <c:pt idx="0">
                  <c:v>172.97197493981193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173.2864724210132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112.4405719719134</c:v>
                </c:pt>
                <c:pt idx="9">
                  <c:v>112.49212782241723</c:v>
                </c:pt>
                <c:pt idx="10">
                  <c:v>351.53334239186114</c:v>
                </c:pt>
                <c:pt idx="11">
                  <c:v>359.41214847732459</c:v>
                </c:pt>
                <c:pt idx="12">
                  <c:v>156.62110109978812</c:v>
                </c:pt>
                <c:pt idx="13">
                  <c:v>0</c:v>
                </c:pt>
                <c:pt idx="14">
                  <c:v>177.51747318221683</c:v>
                </c:pt>
                <c:pt idx="15">
                  <c:v>0</c:v>
                </c:pt>
                <c:pt idx="16">
                  <c:v>0</c:v>
                </c:pt>
                <c:pt idx="17">
                  <c:v>202.03440153829331</c:v>
                </c:pt>
              </c:numCache>
            </c:numRef>
          </c:val>
        </c:ser>
        <c:ser>
          <c:idx val="1"/>
          <c:order val="1"/>
          <c:tx>
            <c:strRef>
              <c:f>NormtoHigh!$H$2</c:f>
              <c:strCache>
                <c:ptCount val="1"/>
                <c:pt idx="0">
                  <c:v>conf2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NormtoHigh!$A$3:$A$20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NormtoHigh!$H$3:$H$20</c:f>
              <c:numCache>
                <c:formatCode>General</c:formatCode>
                <c:ptCount val="18"/>
                <c:pt idx="0">
                  <c:v>20.940042908191703</c:v>
                </c:pt>
                <c:pt idx="1">
                  <c:v>20.933422814013159</c:v>
                </c:pt>
                <c:pt idx="2">
                  <c:v>29.343742807424064</c:v>
                </c:pt>
                <c:pt idx="3">
                  <c:v>31.483030401152039</c:v>
                </c:pt>
                <c:pt idx="4">
                  <c:v>23.446791082668287</c:v>
                </c:pt>
                <c:pt idx="5">
                  <c:v>15.951719672479532</c:v>
                </c:pt>
                <c:pt idx="6">
                  <c:v>6.4046297265698868</c:v>
                </c:pt>
                <c:pt idx="7">
                  <c:v>6.4637183130965843</c:v>
                </c:pt>
                <c:pt idx="8">
                  <c:v>13.493303292478824</c:v>
                </c:pt>
                <c:pt idx="9">
                  <c:v>13.499077710656763</c:v>
                </c:pt>
                <c:pt idx="10">
                  <c:v>42.205161953458401</c:v>
                </c:pt>
                <c:pt idx="11">
                  <c:v>43.131537831053706</c:v>
                </c:pt>
                <c:pt idx="12">
                  <c:v>18.960779238121251</c:v>
                </c:pt>
                <c:pt idx="13">
                  <c:v>17.729282133861339</c:v>
                </c:pt>
                <c:pt idx="14">
                  <c:v>22.303376203585334</c:v>
                </c:pt>
                <c:pt idx="15">
                  <c:v>21.708734953739903</c:v>
                </c:pt>
                <c:pt idx="16">
                  <c:v>10.380093850181087</c:v>
                </c:pt>
                <c:pt idx="17">
                  <c:v>21.081084993690105</c:v>
                </c:pt>
              </c:numCache>
            </c:numRef>
          </c:val>
        </c:ser>
        <c:ser>
          <c:idx val="2"/>
          <c:order val="2"/>
          <c:tx>
            <c:strRef>
              <c:f>NormtoHigh!$I$2</c:f>
              <c:strCache>
                <c:ptCount val="1"/>
                <c:pt idx="0">
                  <c:v>conf3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NormtoHigh!$A$3:$A$20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NormtoHigh!$I$3:$I$20</c:f>
              <c:numCache>
                <c:formatCode>General</c:formatCode>
                <c:ptCount val="18"/>
                <c:pt idx="0">
                  <c:v>8.4196113223175821</c:v>
                </c:pt>
                <c:pt idx="1">
                  <c:v>8.5433329634250352</c:v>
                </c:pt>
                <c:pt idx="2">
                  <c:v>11.776207756554594</c:v>
                </c:pt>
                <c:pt idx="3">
                  <c:v>12.44764938769433</c:v>
                </c:pt>
                <c:pt idx="4">
                  <c:v>10.744614281654062</c:v>
                </c:pt>
                <c:pt idx="5">
                  <c:v>9.3019741130433555</c:v>
                </c:pt>
                <c:pt idx="6">
                  <c:v>3.7271671749158837</c:v>
                </c:pt>
                <c:pt idx="7">
                  <c:v>3.7678510283390034</c:v>
                </c:pt>
                <c:pt idx="8">
                  <c:v>5.3979618294131457</c:v>
                </c:pt>
                <c:pt idx="9">
                  <c:v>5.3996640482567146</c:v>
                </c:pt>
                <c:pt idx="10">
                  <c:v>16.909105726633641</c:v>
                </c:pt>
                <c:pt idx="11">
                  <c:v>17.255273367416752</c:v>
                </c:pt>
                <c:pt idx="12">
                  <c:v>7.5321203382382214</c:v>
                </c:pt>
                <c:pt idx="13">
                  <c:v>7.0613340640179008</c:v>
                </c:pt>
                <c:pt idx="14">
                  <c:v>9.168545335528087</c:v>
                </c:pt>
                <c:pt idx="15">
                  <c:v>10.256629043631346</c:v>
                </c:pt>
                <c:pt idx="16">
                  <c:v>4.9016426358097744</c:v>
                </c:pt>
                <c:pt idx="17">
                  <c:v>8.9770990833464346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7736"/>
        <c:axId val="413446752"/>
      </c:barChart>
      <c:catAx>
        <c:axId val="41343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18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6752"/>
        <c:crosses val="autoZero"/>
        <c:auto val="1"/>
        <c:lblAlgn val="ctr"/>
        <c:lblOffset val="100"/>
        <c:noMultiLvlLbl val="0"/>
      </c:catAx>
      <c:valAx>
        <c:axId val="413446752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</a:t>
                </a:r>
                <a:r>
                  <a:rPr lang="en-US" baseline="0"/>
                  <a:t> time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7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64173228346457"/>
          <c:y val="5.5555555555555552E-2"/>
          <c:w val="0.30471653543307087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SingleSmallMemory!$H$36</c:f>
              <c:strCache>
                <c:ptCount val="1"/>
                <c:pt idx="0">
                  <c:v>GOP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SingleSmallMemory!$A$37:$A$44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SingleSmallMemory!$H$37:$H$44</c:f>
              <c:numCache>
                <c:formatCode>General</c:formatCode>
                <c:ptCount val="8"/>
                <c:pt idx="0">
                  <c:v>0.95620847531345743</c:v>
                </c:pt>
                <c:pt idx="1">
                  <c:v>0.84907426158045574</c:v>
                </c:pt>
                <c:pt idx="2">
                  <c:v>1.0009793127079429</c:v>
                </c:pt>
                <c:pt idx="3">
                  <c:v>1.0000000102818711</c:v>
                </c:pt>
                <c:pt idx="4">
                  <c:v>1.0001913295679641</c:v>
                </c:pt>
                <c:pt idx="5">
                  <c:v>0.96956906167241552</c:v>
                </c:pt>
                <c:pt idx="6">
                  <c:v>0.99705929452997122</c:v>
                </c:pt>
                <c:pt idx="7">
                  <c:v>0.96758310652201118</c:v>
                </c:pt>
              </c:numCache>
            </c:numRef>
          </c:val>
        </c:ser>
        <c:ser>
          <c:idx val="1"/>
          <c:order val="1"/>
          <c:tx>
            <c:strRef>
              <c:f>SingleSmallMemory!$I$36</c:f>
              <c:strCache>
                <c:ptCount val="1"/>
                <c:pt idx="0">
                  <c:v>GOP/W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SingleSmallMemory!$A$37:$A$44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SingleSmallMemory!$I$37:$I$44</c:f>
              <c:numCache>
                <c:formatCode>General</c:formatCode>
                <c:ptCount val="8"/>
                <c:pt idx="0">
                  <c:v>1.040464977778774</c:v>
                </c:pt>
                <c:pt idx="1">
                  <c:v>0.97019572777382446</c:v>
                </c:pt>
                <c:pt idx="2">
                  <c:v>1.0847526027467551</c:v>
                </c:pt>
                <c:pt idx="3">
                  <c:v>1.0724102717580974</c:v>
                </c:pt>
                <c:pt idx="4">
                  <c:v>1.0555641019182598</c:v>
                </c:pt>
                <c:pt idx="5">
                  <c:v>1.0447887652107772</c:v>
                </c:pt>
                <c:pt idx="6">
                  <c:v>1.0606528129699264</c:v>
                </c:pt>
                <c:pt idx="7">
                  <c:v>1.0469756085937736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48664"/>
        <c:axId val="358955720"/>
      </c:barChart>
      <c:catAx>
        <c:axId val="358948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55720"/>
        <c:crosses val="autoZero"/>
        <c:auto val="1"/>
        <c:lblAlgn val="ctr"/>
        <c:lblOffset val="100"/>
        <c:noMultiLvlLbl val="0"/>
      </c:catAx>
      <c:valAx>
        <c:axId val="358955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Performance</a:t>
                </a:r>
                <a:r>
                  <a:rPr lang="en-US" baseline="0" dirty="0"/>
                  <a:t> and efficiency normalized to </a:t>
                </a:r>
                <a:r>
                  <a:rPr lang="en-US" i="1" baseline="0" dirty="0" smtClean="0"/>
                  <a:t>conf4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86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SingleSmallMemory!$E$59</c:f>
              <c:strCache>
                <c:ptCount val="1"/>
                <c:pt idx="0">
                  <c:v>Norm to 32k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SingleSmallMemory!$A$60:$A$67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SingleSmallMemory!$E$60:$E$67</c:f>
              <c:numCache>
                <c:formatCode>General</c:formatCode>
                <c:ptCount val="8"/>
                <c:pt idx="0">
                  <c:v>1.3494515334676516</c:v>
                </c:pt>
                <c:pt idx="1">
                  <c:v>1.822357153977892</c:v>
                </c:pt>
                <c:pt idx="2">
                  <c:v>1.0054146300353954</c:v>
                </c:pt>
                <c:pt idx="3">
                  <c:v>1</c:v>
                </c:pt>
                <c:pt idx="4">
                  <c:v>1</c:v>
                </c:pt>
                <c:pt idx="5">
                  <c:v>1.0978473581213308</c:v>
                </c:pt>
                <c:pt idx="6">
                  <c:v>1.0001342281879195</c:v>
                </c:pt>
                <c:pt idx="7">
                  <c:v>1.1821721291128842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49840"/>
        <c:axId val="358945528"/>
      </c:barChart>
      <c:catAx>
        <c:axId val="358949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5528"/>
        <c:crosses val="autoZero"/>
        <c:auto val="1"/>
        <c:lblAlgn val="ctr"/>
        <c:lblOffset val="100"/>
        <c:noMultiLvlLbl val="0"/>
      </c:catAx>
      <c:valAx>
        <c:axId val="35894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Data</a:t>
                </a:r>
                <a:r>
                  <a:rPr lang="en-US" baseline="0"/>
                  <a:t> cache miss rates normalized to 32k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9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err="1" smtClean="0"/>
              <a:t>crc_large</a:t>
            </a:r>
            <a:r>
              <a:rPr lang="en-US" i="1" dirty="0" smtClean="0"/>
              <a:t> - longest</a:t>
            </a:r>
            <a:endParaRPr lang="en-US" i="1" dirty="0"/>
          </a:p>
        </c:rich>
      </c:tx>
      <c:layout>
        <c:manualLayout>
          <c:xMode val="edge"/>
          <c:yMode val="edge"/>
          <c:x val="0.4030060882800609"/>
          <c:y val="7.4404761904761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Periodic!$M$11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Periodic!$A$12:$A$14</c:f>
              <c:strCache>
                <c:ptCount val="3"/>
                <c:pt idx="0">
                  <c:v>conf1</c:v>
                </c:pt>
                <c:pt idx="1">
                  <c:v>conf2</c:v>
                </c:pt>
                <c:pt idx="2">
                  <c:v>conf3</c:v>
                </c:pt>
              </c:strCache>
            </c:strRef>
          </c:cat>
          <c:val>
            <c:numRef>
              <c:f>Periodic!$M$12:$M$14</c:f>
              <c:numCache>
                <c:formatCode>General</c:formatCode>
                <c:ptCount val="3"/>
                <c:pt idx="0">
                  <c:v>0.32348065127893155</c:v>
                </c:pt>
                <c:pt idx="1">
                  <c:v>0.34759655305377035</c:v>
                </c:pt>
                <c:pt idx="2">
                  <c:v>0.76860477349428491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46312"/>
        <c:axId val="358945920"/>
      </c:barChart>
      <c:catAx>
        <c:axId val="358946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5920"/>
        <c:crosses val="autoZero"/>
        <c:auto val="1"/>
        <c:lblAlgn val="ctr"/>
        <c:lblOffset val="100"/>
        <c:noMultiLvlLbl val="0"/>
      </c:catAx>
      <c:valAx>
        <c:axId val="35894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energy</a:t>
                </a:r>
                <a:r>
                  <a:rPr lang="en-US" i="1" baseline="0"/>
                  <a:t> </a:t>
                </a:r>
                <a:r>
                  <a:rPr lang="en-US" i="0" baseline="0"/>
                  <a:t>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6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err="1" smtClean="0"/>
              <a:t>matrixTrans</a:t>
            </a:r>
            <a:r>
              <a:rPr lang="en-US" i="1" dirty="0" smtClean="0"/>
              <a:t> – shortest</a:t>
            </a:r>
            <a:endParaRPr lang="en-US" i="1" dirty="0"/>
          </a:p>
        </c:rich>
      </c:tx>
      <c:layout>
        <c:manualLayout>
          <c:xMode val="edge"/>
          <c:yMode val="edge"/>
          <c:x val="0.35606487066880016"/>
          <c:y val="6.1896448703439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Periodic!$M$2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Periodic!$A$3:$A$5</c:f>
              <c:strCache>
                <c:ptCount val="3"/>
                <c:pt idx="0">
                  <c:v>conf1</c:v>
                </c:pt>
                <c:pt idx="1">
                  <c:v>conf2</c:v>
                </c:pt>
                <c:pt idx="2">
                  <c:v>conf3</c:v>
                </c:pt>
              </c:strCache>
            </c:strRef>
          </c:cat>
          <c:val>
            <c:numRef>
              <c:f>Periodic!$M$3:$M$5</c:f>
              <c:numCache>
                <c:formatCode>General</c:formatCode>
                <c:ptCount val="3"/>
                <c:pt idx="0">
                  <c:v>0.27048356437676663</c:v>
                </c:pt>
                <c:pt idx="1">
                  <c:v>0.34144637818654677</c:v>
                </c:pt>
                <c:pt idx="2">
                  <c:v>0.7632203953838772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66696"/>
        <c:axId val="358957680"/>
      </c:barChart>
      <c:catAx>
        <c:axId val="358966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57680"/>
        <c:crosses val="autoZero"/>
        <c:auto val="1"/>
        <c:lblAlgn val="ctr"/>
        <c:lblOffset val="100"/>
        <c:noMultiLvlLbl val="0"/>
      </c:catAx>
      <c:valAx>
        <c:axId val="358957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energy </a:t>
                </a:r>
                <a:r>
                  <a:rPr lang="en-US" i="0" baseline="0"/>
                  <a:t>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66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err="1" smtClean="0"/>
              <a:t>crc_large</a:t>
            </a:r>
            <a:r>
              <a:rPr lang="en-US" i="1" dirty="0" smtClean="0"/>
              <a:t> - longest</a:t>
            </a:r>
            <a:endParaRPr lang="en-US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Periodic!$N$32</c:f>
              <c:strCache>
                <c:ptCount val="1"/>
                <c:pt idx="0">
                  <c:v>withPowerGating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Periodic!$L$33:$L$35</c:f>
              <c:strCache>
                <c:ptCount val="3"/>
                <c:pt idx="0">
                  <c:v>conf1</c:v>
                </c:pt>
                <c:pt idx="1">
                  <c:v>conf2</c:v>
                </c:pt>
                <c:pt idx="2">
                  <c:v>conf3</c:v>
                </c:pt>
              </c:strCache>
            </c:strRef>
          </c:cat>
          <c:val>
            <c:numRef>
              <c:f>Periodic!$N$33:$N$35</c:f>
              <c:numCache>
                <c:formatCode>General</c:formatCode>
                <c:ptCount val="3"/>
                <c:pt idx="0">
                  <c:v>2.4036012728833986</c:v>
                </c:pt>
                <c:pt idx="1">
                  <c:v>0.61875357357838767</c:v>
                </c:pt>
                <c:pt idx="2">
                  <c:v>0.99158312838015483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499352"/>
        <c:axId val="41149896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Periodic!$M$32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Periodic!$L$33:$L$35</c15:sqref>
                        </c15:formulaRef>
                      </c:ext>
                    </c:extLst>
                    <c:strCache>
                      <c:ptCount val="3"/>
                      <c:pt idx="0">
                        <c:v>conf1</c:v>
                      </c:pt>
                      <c:pt idx="1">
                        <c:v>conf2</c:v>
                      </c:pt>
                      <c:pt idx="2">
                        <c:v>conf3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Periodic!$M$33:$M$35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</c15:ser>
            </c15:filteredBarSeries>
          </c:ext>
        </c:extLst>
      </c:barChart>
      <c:catAx>
        <c:axId val="411499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498960"/>
        <c:crosses val="autoZero"/>
        <c:auto val="1"/>
        <c:lblAlgn val="ctr"/>
        <c:lblOffset val="100"/>
        <c:noMultiLvlLbl val="0"/>
      </c:catAx>
      <c:valAx>
        <c:axId val="411498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energy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499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i="1" dirty="0" err="1" smtClean="0"/>
              <a:t>matrixTrans</a:t>
            </a:r>
            <a:r>
              <a:rPr lang="en-US" i="1" dirty="0" smtClean="0"/>
              <a:t> - shortest</a:t>
            </a:r>
            <a:endParaRPr lang="en-US" i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Periodic!$N$21</c:f>
              <c:strCache>
                <c:ptCount val="1"/>
                <c:pt idx="0">
                  <c:v>withPowerGating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Periodic!$L$22:$L$24</c:f>
              <c:strCache>
                <c:ptCount val="3"/>
                <c:pt idx="0">
                  <c:v>conf1</c:v>
                </c:pt>
                <c:pt idx="1">
                  <c:v>conf2</c:v>
                </c:pt>
                <c:pt idx="2">
                  <c:v>conf3</c:v>
                </c:pt>
              </c:strCache>
            </c:strRef>
          </c:cat>
          <c:val>
            <c:numRef>
              <c:f>Periodic!$N$22:$N$24</c:f>
              <c:numCache>
                <c:formatCode>General</c:formatCode>
                <c:ptCount val="3"/>
                <c:pt idx="0">
                  <c:v>0.28358892750500225</c:v>
                </c:pt>
                <c:pt idx="1">
                  <c:v>0.34342727481885688</c:v>
                </c:pt>
                <c:pt idx="2">
                  <c:v>0.76520682976769039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497000"/>
        <c:axId val="411501704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Periodic!$M$21</c15:sqref>
                        </c15:formulaRef>
                      </c:ext>
                    </c:extLst>
                    <c:strCache>
                      <c:ptCount val="1"/>
                      <c:pt idx="0">
                        <c:v>noPowerGating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Periodic!$L$22:$L$24</c15:sqref>
                        </c15:formulaRef>
                      </c:ext>
                    </c:extLst>
                    <c:strCache>
                      <c:ptCount val="3"/>
                      <c:pt idx="0">
                        <c:v>conf1</c:v>
                      </c:pt>
                      <c:pt idx="1">
                        <c:v>conf2</c:v>
                      </c:pt>
                      <c:pt idx="2">
                        <c:v>conf3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Periodic!$M$22:$M$24</c15:sqref>
                        </c15:formulaRef>
                      </c:ext>
                    </c:extLst>
                    <c:numCache>
                      <c:formatCode>General</c:formatCode>
                      <c:ptCount val="3"/>
                      <c:pt idx="0">
                        <c:v>0.27048356437676663</c:v>
                      </c:pt>
                      <c:pt idx="1">
                        <c:v>0.34144637818654677</c:v>
                      </c:pt>
                      <c:pt idx="2">
                        <c:v>0.7632203953838772</c:v>
                      </c:pt>
                    </c:numCache>
                  </c:numRef>
                </c:val>
              </c15:ser>
            </c15:filteredBarSeries>
          </c:ext>
        </c:extLst>
      </c:barChart>
      <c:catAx>
        <c:axId val="411497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01704"/>
        <c:crosses val="autoZero"/>
        <c:auto val="1"/>
        <c:lblAlgn val="ctr"/>
        <c:lblOffset val="100"/>
        <c:noMultiLvlLbl val="0"/>
      </c:catAx>
      <c:valAx>
        <c:axId val="41150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energy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497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multiplePeriodic!$M$11:$M$12</c:f>
              <c:strCache>
                <c:ptCount val="2"/>
                <c:pt idx="0">
                  <c:v>noPowerGating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multiplePeriodic!$L$13:$L$14</c:f>
              <c:strCache>
                <c:ptCount val="2"/>
                <c:pt idx="0">
                  <c:v>conf2</c:v>
                </c:pt>
                <c:pt idx="1">
                  <c:v>conf3</c:v>
                </c:pt>
              </c:strCache>
            </c:strRef>
          </c:cat>
          <c:val>
            <c:numRef>
              <c:f>multiplePeriodic!$M$13:$M$14</c:f>
              <c:numCache>
                <c:formatCode>General</c:formatCode>
                <c:ptCount val="2"/>
                <c:pt idx="0">
                  <c:v>0.43597747405513193</c:v>
                </c:pt>
                <c:pt idx="1">
                  <c:v>0.84399885425815901</c:v>
                </c:pt>
              </c:numCache>
            </c:numRef>
          </c:val>
        </c:ser>
        <c:ser>
          <c:idx val="1"/>
          <c:order val="1"/>
          <c:tx>
            <c:strRef>
              <c:f>multiplePeriodic!$N$11:$N$12</c:f>
              <c:strCache>
                <c:ptCount val="2"/>
                <c:pt idx="0">
                  <c:v>withPowerGating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multiplePeriodic!$L$13:$L$14</c:f>
              <c:strCache>
                <c:ptCount val="2"/>
                <c:pt idx="0">
                  <c:v>conf2</c:v>
                </c:pt>
                <c:pt idx="1">
                  <c:v>conf3</c:v>
                </c:pt>
              </c:strCache>
            </c:strRef>
          </c:cat>
          <c:val>
            <c:numRef>
              <c:f>multiplePeriodic!$N$13:$N$14</c:f>
              <c:numCache>
                <c:formatCode>General</c:formatCode>
                <c:ptCount val="2"/>
                <c:pt idx="0">
                  <c:v>1.7977723194646735</c:v>
                </c:pt>
                <c:pt idx="1">
                  <c:v>2.0047419655815455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1501312"/>
        <c:axId val="411498568"/>
      </c:barChart>
      <c:catAx>
        <c:axId val="411501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498568"/>
        <c:crosses val="autoZero"/>
        <c:auto val="1"/>
        <c:lblAlgn val="ctr"/>
        <c:lblOffset val="100"/>
        <c:noMultiLvlLbl val="0"/>
      </c:catAx>
      <c:valAx>
        <c:axId val="4114985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</a:t>
                </a:r>
                <a:r>
                  <a:rPr lang="en-US" baseline="0"/>
                  <a:t> energy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150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9922338474813936"/>
          <c:y val="6.2003968253968256E-2"/>
          <c:w val="0.63960468126415704"/>
          <c:h val="0.1012563859205099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singleGraphs!$G$3</c:f>
              <c:strCache>
                <c:ptCount val="1"/>
                <c:pt idx="0">
                  <c:v>conf1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singleGraphs!$A$4:$A$21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singleGraphs!$G$4:$G$21</c:f>
              <c:numCache>
                <c:formatCode>General</c:formatCode>
                <c:ptCount val="18"/>
                <c:pt idx="0">
                  <c:v>32.683801754183243</c:v>
                </c:pt>
                <c:pt idx="4">
                  <c:v>33.74207278549477</c:v>
                </c:pt>
                <c:pt idx="8">
                  <c:v>24.723124091130003</c:v>
                </c:pt>
                <c:pt idx="9">
                  <c:v>24.722655773075275</c:v>
                </c:pt>
                <c:pt idx="10">
                  <c:v>50.04393955095815</c:v>
                </c:pt>
                <c:pt idx="11">
                  <c:v>50.551810520473332</c:v>
                </c:pt>
                <c:pt idx="12">
                  <c:v>28.998751797808396</c:v>
                </c:pt>
                <c:pt idx="14">
                  <c:v>32.992907265995328</c:v>
                </c:pt>
                <c:pt idx="17">
                  <c:v>34.807382942389808</c:v>
                </c:pt>
              </c:numCache>
            </c:numRef>
          </c:val>
        </c:ser>
        <c:ser>
          <c:idx val="1"/>
          <c:order val="1"/>
          <c:tx>
            <c:strRef>
              <c:f>singleGraphs!$H$3</c:f>
              <c:strCache>
                <c:ptCount val="1"/>
                <c:pt idx="0">
                  <c:v>conf2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singleGraphs!$A$4:$A$21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singleGraphs!$H$4:$H$21</c:f>
              <c:numCache>
                <c:formatCode>General</c:formatCode>
                <c:ptCount val="18"/>
                <c:pt idx="0">
                  <c:v>4.703564108741797</c:v>
                </c:pt>
                <c:pt idx="1">
                  <c:v>4.7543679545334623</c:v>
                </c:pt>
                <c:pt idx="2">
                  <c:v>6.017372985783914</c:v>
                </c:pt>
                <c:pt idx="3">
                  <c:v>6.348968982467869</c:v>
                </c:pt>
                <c:pt idx="4">
                  <c:v>5.3990103266638005</c:v>
                </c:pt>
                <c:pt idx="5">
                  <c:v>4.1722537639728197</c:v>
                </c:pt>
                <c:pt idx="6">
                  <c:v>1.9643469360382533</c:v>
                </c:pt>
                <c:pt idx="7">
                  <c:v>1.9787841387001956</c:v>
                </c:pt>
                <c:pt idx="8">
                  <c:v>3.5282533043695548</c:v>
                </c:pt>
                <c:pt idx="9">
                  <c:v>3.5292724706401826</c:v>
                </c:pt>
                <c:pt idx="10">
                  <c:v>7.1399135242289669</c:v>
                </c:pt>
                <c:pt idx="11">
                  <c:v>7.2091925597216218</c:v>
                </c:pt>
                <c:pt idx="12">
                  <c:v>4.1864086525459632</c:v>
                </c:pt>
                <c:pt idx="13">
                  <c:v>3.9902572484546543</c:v>
                </c:pt>
                <c:pt idx="14">
                  <c:v>4.9317464065592196</c:v>
                </c:pt>
                <c:pt idx="15">
                  <c:v>4.8615141960386294</c:v>
                </c:pt>
                <c:pt idx="16">
                  <c:v>2.9914544405912946</c:v>
                </c:pt>
                <c:pt idx="17">
                  <c:v>4.5709812941207177</c:v>
                </c:pt>
              </c:numCache>
            </c:numRef>
          </c:val>
        </c:ser>
        <c:ser>
          <c:idx val="2"/>
          <c:order val="2"/>
          <c:tx>
            <c:strRef>
              <c:f>singleGraphs!$I$3</c:f>
              <c:strCache>
                <c:ptCount val="1"/>
                <c:pt idx="0">
                  <c:v>conf3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singleGraphs!$A$4:$A$21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singleGraphs!$I$4:$I$21</c:f>
              <c:numCache>
                <c:formatCode>General</c:formatCode>
                <c:ptCount val="18"/>
                <c:pt idx="0">
                  <c:v>4.5315740769396022</c:v>
                </c:pt>
                <c:pt idx="1">
                  <c:v>4.6426225769422604</c:v>
                </c:pt>
                <c:pt idx="2">
                  <c:v>5.7682365866094401</c:v>
                </c:pt>
                <c:pt idx="3">
                  <c:v>5.996576083731977</c:v>
                </c:pt>
                <c:pt idx="4">
                  <c:v>5.8349231595372748</c:v>
                </c:pt>
                <c:pt idx="5">
                  <c:v>5.6574303456334896</c:v>
                </c:pt>
                <c:pt idx="6">
                  <c:v>2.6584694363602788</c:v>
                </c:pt>
                <c:pt idx="7">
                  <c:v>2.6822485244214551</c:v>
                </c:pt>
                <c:pt idx="8">
                  <c:v>3.384333380516662</c:v>
                </c:pt>
                <c:pt idx="9">
                  <c:v>3.3849665424457971</c:v>
                </c:pt>
                <c:pt idx="10">
                  <c:v>6.8552899771517035</c:v>
                </c:pt>
                <c:pt idx="11">
                  <c:v>6.9127757127957707</c:v>
                </c:pt>
                <c:pt idx="12">
                  <c:v>4.0064059128835723</c:v>
                </c:pt>
                <c:pt idx="13">
                  <c:v>3.8298541720982686</c:v>
                </c:pt>
                <c:pt idx="14">
                  <c:v>4.8539850113270093</c:v>
                </c:pt>
                <c:pt idx="15">
                  <c:v>5.4384160005778899</c:v>
                </c:pt>
                <c:pt idx="16">
                  <c:v>3.3448642521147631</c:v>
                </c:pt>
                <c:pt idx="17">
                  <c:v>4.6931159854168953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5384"/>
        <c:axId val="413442048"/>
      </c:barChart>
      <c:catAx>
        <c:axId val="413435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0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2048"/>
        <c:crosses val="autoZero"/>
        <c:auto val="1"/>
        <c:lblAlgn val="ctr"/>
        <c:lblOffset val="100"/>
        <c:noMultiLvlLbl val="0"/>
      </c:catAx>
      <c:valAx>
        <c:axId val="413442048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</a:t>
                </a:r>
                <a:r>
                  <a:rPr lang="en-US" baseline="0"/>
                  <a:t> normalized to 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5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64173228346457"/>
          <c:y val="7.407407407407407E-2"/>
          <c:w val="0.30471653543307087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NormtoHigh!$G$27</c:f>
              <c:strCache>
                <c:ptCount val="1"/>
                <c:pt idx="0">
                  <c:v>conf1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NormtoHigh!$A$28:$A$45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NormtoHigh!$G$28:$G$45</c:f>
              <c:numCache>
                <c:formatCode>General</c:formatCode>
                <c:ptCount val="18"/>
                <c:pt idx="0">
                  <c:v>5.7436558537957991E-3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5.7693377428661291E-3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8.8934466905333676E-3</c:v>
                </c:pt>
                <c:pt idx="9">
                  <c:v>8.8893842840679499E-3</c:v>
                </c:pt>
                <c:pt idx="10">
                  <c:v>2.8220773329145194E-3</c:v>
                </c:pt>
                <c:pt idx="11">
                  <c:v>2.7603392915477262E-3</c:v>
                </c:pt>
                <c:pt idx="12">
                  <c:v>6.2760971095453168E-3</c:v>
                </c:pt>
                <c:pt idx="13">
                  <c:v>0</c:v>
                </c:pt>
                <c:pt idx="14">
                  <c:v>5.5209594972669539E-3</c:v>
                </c:pt>
                <c:pt idx="15">
                  <c:v>0</c:v>
                </c:pt>
                <c:pt idx="17">
                  <c:v>5.8344122253172204E-3</c:v>
                </c:pt>
              </c:numCache>
            </c:numRef>
          </c:val>
        </c:ser>
        <c:ser>
          <c:idx val="1"/>
          <c:order val="1"/>
          <c:tx>
            <c:strRef>
              <c:f>NormtoHigh!$H$27</c:f>
              <c:strCache>
                <c:ptCount val="1"/>
                <c:pt idx="0">
                  <c:v>conf2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NormtoHigh!$A$28:$A$45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NormtoHigh!$H$28:$H$45</c:f>
              <c:numCache>
                <c:formatCode>General</c:formatCode>
                <c:ptCount val="18"/>
                <c:pt idx="0">
                  <c:v>4.744457787223634E-2</c:v>
                </c:pt>
                <c:pt idx="1">
                  <c:v>4.7677302214555253E-2</c:v>
                </c:pt>
                <c:pt idx="2">
                  <c:v>3.3805239899173938E-2</c:v>
                </c:pt>
                <c:pt idx="3">
                  <c:v>3.1457555558343668E-2</c:v>
                </c:pt>
                <c:pt idx="4">
                  <c:v>4.2639019648436631E-2</c:v>
                </c:pt>
                <c:pt idx="5">
                  <c:v>6.2698281322285429E-2</c:v>
                </c:pt>
                <c:pt idx="6">
                  <c:v>0.15614896398258879</c:v>
                </c:pt>
                <c:pt idx="7">
                  <c:v>0.15479014156401491</c:v>
                </c:pt>
                <c:pt idx="8">
                  <c:v>7.4109668404376799E-2</c:v>
                </c:pt>
                <c:pt idx="9">
                  <c:v>7.4078079597728858E-2</c:v>
                </c:pt>
                <c:pt idx="10">
                  <c:v>2.3505519974588274E-2</c:v>
                </c:pt>
                <c:pt idx="11">
                  <c:v>2.3001718120684699E-2</c:v>
                </c:pt>
                <c:pt idx="12">
                  <c:v>5.1842238526246677E-2</c:v>
                </c:pt>
                <c:pt idx="13">
                  <c:v>5.5375912325249667E-2</c:v>
                </c:pt>
                <c:pt idx="14">
                  <c:v>4.3942526777475531E-2</c:v>
                </c:pt>
                <c:pt idx="15">
                  <c:v>4.5145175313940841E-2</c:v>
                </c:pt>
                <c:pt idx="17">
                  <c:v>6.04788700688704E-2</c:v>
                </c:pt>
              </c:numCache>
            </c:numRef>
          </c:val>
        </c:ser>
        <c:ser>
          <c:idx val="2"/>
          <c:order val="2"/>
          <c:tx>
            <c:strRef>
              <c:f>NormtoHigh!$I$27</c:f>
              <c:strCache>
                <c:ptCount val="1"/>
                <c:pt idx="0">
                  <c:v>conf3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NormtoHigh!$A$28:$A$45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NormtoHigh!$I$28:$I$45</c:f>
              <c:numCache>
                <c:formatCode>General</c:formatCode>
                <c:ptCount val="18"/>
                <c:pt idx="0">
                  <c:v>0.1179843940376069</c:v>
                </c:pt>
                <c:pt idx="1">
                  <c:v>0.11682198623903918</c:v>
                </c:pt>
                <c:pt idx="2">
                  <c:v>8.4235289122892701E-2</c:v>
                </c:pt>
                <c:pt idx="3">
                  <c:v>7.9139409302448407E-2</c:v>
                </c:pt>
                <c:pt idx="4">
                  <c:v>9.3046447220884093E-2</c:v>
                </c:pt>
                <c:pt idx="5">
                  <c:v>0.10751969371715825</c:v>
                </c:pt>
                <c:pt idx="6">
                  <c:v>0.26832069461454505</c:v>
                </c:pt>
                <c:pt idx="7">
                  <c:v>0.26554125022166775</c:v>
                </c:pt>
                <c:pt idx="8">
                  <c:v>0.18525218671174074</c:v>
                </c:pt>
                <c:pt idx="9">
                  <c:v>0.18519406841038621</c:v>
                </c:pt>
                <c:pt idx="10">
                  <c:v>5.8669813929373267E-2</c:v>
                </c:pt>
                <c:pt idx="11">
                  <c:v>5.7495435502069363E-2</c:v>
                </c:pt>
                <c:pt idx="12">
                  <c:v>0.13050363205952242</c:v>
                </c:pt>
                <c:pt idx="13">
                  <c:v>0.1390335181329862</c:v>
                </c:pt>
                <c:pt idx="14">
                  <c:v>0.10689391498258341</c:v>
                </c:pt>
                <c:pt idx="15">
                  <c:v>9.5552039867656965E-2</c:v>
                </c:pt>
                <c:pt idx="17">
                  <c:v>0.13070023587953505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43616"/>
        <c:axId val="413426760"/>
      </c:barChart>
      <c:catAx>
        <c:axId val="41344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26760"/>
        <c:crosses val="autoZero"/>
        <c:auto val="1"/>
        <c:lblAlgn val="ctr"/>
        <c:lblOffset val="100"/>
        <c:noMultiLvlLbl val="0"/>
      </c:catAx>
      <c:valAx>
        <c:axId val="413426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smtClean="0"/>
                  <a:t>Performance (GOPS)</a:t>
                </a:r>
                <a:r>
                  <a:rPr lang="en-US" baseline="0" dirty="0" smtClean="0"/>
                  <a:t> </a:t>
                </a:r>
                <a:r>
                  <a:rPr lang="en-US" baseline="0" dirty="0"/>
                  <a:t>normalized to </a:t>
                </a:r>
                <a:r>
                  <a:rPr lang="en-US" i="1" baseline="0" dirty="0"/>
                  <a:t>conf4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4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764173228346457"/>
          <c:y val="4.1666666666666664E-2"/>
          <c:w val="0.30471653543307087"/>
          <c:h val="7.8125546806649182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singleGraphs!$G$24</c:f>
              <c:strCache>
                <c:ptCount val="1"/>
                <c:pt idx="0">
                  <c:v>conf1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singleGraphs!$A$25:$A$42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singleGraphs!$G$25:$G$42</c:f>
              <c:numCache>
                <c:formatCode>General</c:formatCode>
                <c:ptCount val="18"/>
                <c:pt idx="0">
                  <c:v>3.0397060411691938E-2</c:v>
                </c:pt>
                <c:pt idx="4">
                  <c:v>2.9639125617376187E-2</c:v>
                </c:pt>
                <c:pt idx="8">
                  <c:v>4.0447324901146275E-2</c:v>
                </c:pt>
                <c:pt idx="9">
                  <c:v>4.0434508645279608E-2</c:v>
                </c:pt>
                <c:pt idx="10">
                  <c:v>1.9823664688060235E-2</c:v>
                </c:pt>
                <c:pt idx="11">
                  <c:v>1.9625399468130765E-2</c:v>
                </c:pt>
                <c:pt idx="12">
                  <c:v>3.3896950005292081E-2</c:v>
                </c:pt>
                <c:pt idx="14">
                  <c:v>2.970537793455727E-2</c:v>
                </c:pt>
                <c:pt idx="17">
                  <c:v>3.0496176458941798E-2</c:v>
                </c:pt>
              </c:numCache>
            </c:numRef>
          </c:val>
        </c:ser>
        <c:ser>
          <c:idx val="1"/>
          <c:order val="1"/>
          <c:tx>
            <c:strRef>
              <c:f>singleGraphs!$H$24</c:f>
              <c:strCache>
                <c:ptCount val="1"/>
                <c:pt idx="0">
                  <c:v>conf2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singleGraphs!$A$25:$A$42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singleGraphs!$H$25:$H$42</c:f>
              <c:numCache>
                <c:formatCode>General</c:formatCode>
                <c:ptCount val="18"/>
                <c:pt idx="0">
                  <c:v>0.2112209961291312</c:v>
                </c:pt>
                <c:pt idx="1">
                  <c:v>0.20992256708635587</c:v>
                </c:pt>
                <c:pt idx="2">
                  <c:v>0.16485138406546704</c:v>
                </c:pt>
                <c:pt idx="3">
                  <c:v>0.15599055228086792</c:v>
                </c:pt>
                <c:pt idx="4">
                  <c:v>0.18517248998937444</c:v>
                </c:pt>
                <c:pt idx="5">
                  <c:v>0.23971346523443923</c:v>
                </c:pt>
                <c:pt idx="6">
                  <c:v>0.50911388316819373</c:v>
                </c:pt>
                <c:pt idx="7">
                  <c:v>0.50562355597379494</c:v>
                </c:pt>
                <c:pt idx="8">
                  <c:v>0.28342189361712311</c:v>
                </c:pt>
                <c:pt idx="9">
                  <c:v>0.28334047922476491</c:v>
                </c:pt>
                <c:pt idx="10">
                  <c:v>0.13894485892038597</c:v>
                </c:pt>
                <c:pt idx="11">
                  <c:v>0.13761589346974737</c:v>
                </c:pt>
                <c:pt idx="12">
                  <c:v>0.23480011663658187</c:v>
                </c:pt>
                <c:pt idx="13">
                  <c:v>0.24604307740172449</c:v>
                </c:pt>
                <c:pt idx="14">
                  <c:v>0.19872609523285117</c:v>
                </c:pt>
                <c:pt idx="15">
                  <c:v>0.2015924680687029</c:v>
                </c:pt>
                <c:pt idx="16">
                  <c:v>0.21699300922131551</c:v>
                </c:pt>
                <c:pt idx="17">
                  <c:v>0.24253451680710714</c:v>
                </c:pt>
              </c:numCache>
            </c:numRef>
          </c:val>
        </c:ser>
        <c:ser>
          <c:idx val="2"/>
          <c:order val="2"/>
          <c:tx>
            <c:strRef>
              <c:f>singleGraphs!$I$24</c:f>
              <c:strCache>
                <c:ptCount val="1"/>
                <c:pt idx="0">
                  <c:v>conf3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singleGraphs!$A$25:$A$42</c:f>
              <c:strCache>
                <c:ptCount val="18"/>
                <c:pt idx="0">
                  <c:v>cjpeg_small</c:v>
                </c:pt>
                <c:pt idx="1">
                  <c:v>cjpeg_large</c:v>
                </c:pt>
                <c:pt idx="2">
                  <c:v>lz4_mr</c:v>
                </c:pt>
                <c:pt idx="3">
                  <c:v>lz4_xray</c:v>
                </c:pt>
                <c:pt idx="4">
                  <c:v>matrixTrans_128</c:v>
                </c:pt>
                <c:pt idx="5">
                  <c:v>matrixTrans_256</c:v>
                </c:pt>
                <c:pt idx="6">
                  <c:v>matrixTrans_512</c:v>
                </c:pt>
                <c:pt idx="7">
                  <c:v>matrixTrans_1024</c:v>
                </c:pt>
                <c:pt idx="8">
                  <c:v>crc_small</c:v>
                </c:pt>
                <c:pt idx="9">
                  <c:v>crc_large</c:v>
                </c:pt>
                <c:pt idx="10">
                  <c:v>sha_small</c:v>
                </c:pt>
                <c:pt idx="11">
                  <c:v>sha_large</c:v>
                </c:pt>
                <c:pt idx="12">
                  <c:v>fft_small</c:v>
                </c:pt>
                <c:pt idx="13">
                  <c:v>fft_large</c:v>
                </c:pt>
                <c:pt idx="14">
                  <c:v>matrixMult_128</c:v>
                </c:pt>
                <c:pt idx="15">
                  <c:v>matrixMult_256</c:v>
                </c:pt>
                <c:pt idx="16">
                  <c:v>matrixMult_512</c:v>
                </c:pt>
                <c:pt idx="17">
                  <c:v>average</c:v>
                </c:pt>
              </c:strCache>
            </c:strRef>
          </c:cat>
          <c:val>
            <c:numRef>
              <c:f>singleGraphs!$I$25:$I$42</c:f>
              <c:numCache>
                <c:formatCode>General</c:formatCode>
                <c:ptCount val="18"/>
                <c:pt idx="0">
                  <c:v>0.21921361607017906</c:v>
                </c:pt>
                <c:pt idx="1">
                  <c:v>0.21497528807222313</c:v>
                </c:pt>
                <c:pt idx="2">
                  <c:v>0.17197149427737107</c:v>
                </c:pt>
                <c:pt idx="3">
                  <c:v>0.16427701508175227</c:v>
                </c:pt>
                <c:pt idx="4">
                  <c:v>0.17133870632599124</c:v>
                </c:pt>
                <c:pt idx="5">
                  <c:v>0.17678439618285133</c:v>
                </c:pt>
                <c:pt idx="6">
                  <c:v>0.37618490987324255</c:v>
                </c:pt>
                <c:pt idx="7">
                  <c:v>0.37301535021999555</c:v>
                </c:pt>
                <c:pt idx="8">
                  <c:v>0.2954745056861488</c:v>
                </c:pt>
                <c:pt idx="9">
                  <c:v>0.29541968601657742</c:v>
                </c:pt>
                <c:pt idx="10">
                  <c:v>0.14471365762792768</c:v>
                </c:pt>
                <c:pt idx="11">
                  <c:v>0.14351680109199508</c:v>
                </c:pt>
                <c:pt idx="12">
                  <c:v>0.24534934368195455</c:v>
                </c:pt>
                <c:pt idx="13">
                  <c:v>0.25634451692316684</c:v>
                </c:pt>
                <c:pt idx="14">
                  <c:v>0.20190867984200192</c:v>
                </c:pt>
                <c:pt idx="15">
                  <c:v>0.18020721974572942</c:v>
                </c:pt>
                <c:pt idx="16">
                  <c:v>0.29296226800317365</c:v>
                </c:pt>
                <c:pt idx="17">
                  <c:v>0.23080337968954592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28328"/>
        <c:axId val="413429112"/>
      </c:barChart>
      <c:catAx>
        <c:axId val="413428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29112"/>
        <c:crosses val="autoZero"/>
        <c:auto val="1"/>
        <c:lblAlgn val="ctr"/>
        <c:lblOffset val="100"/>
        <c:noMultiLvlLbl val="0"/>
      </c:catAx>
      <c:valAx>
        <c:axId val="413429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Efficiency</a:t>
                </a:r>
                <a:r>
                  <a:rPr lang="en-US" baseline="0"/>
                  <a:t> normalized to 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28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smallFreq!$H$13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smallFreq!$A$14:$A$21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smallFreq!$H$14:$H$21</c:f>
              <c:numCache>
                <c:formatCode>General</c:formatCode>
                <c:ptCount val="8"/>
                <c:pt idx="0">
                  <c:v>1.8557852466984446</c:v>
                </c:pt>
                <c:pt idx="1">
                  <c:v>1.8014014757885726</c:v>
                </c:pt>
                <c:pt idx="2">
                  <c:v>1.0042590835378695</c:v>
                </c:pt>
                <c:pt idx="3">
                  <c:v>1.8999834856941908</c:v>
                </c:pt>
                <c:pt idx="4">
                  <c:v>1.8986889130565536</c:v>
                </c:pt>
                <c:pt idx="5">
                  <c:v>1.8993399005323122</c:v>
                </c:pt>
                <c:pt idx="6">
                  <c:v>1.8976282344883904</c:v>
                </c:pt>
                <c:pt idx="7">
                  <c:v>1.6225296258542963</c:v>
                </c:pt>
              </c:numCache>
            </c:numRef>
          </c:val>
        </c:ser>
        <c:ser>
          <c:idx val="1"/>
          <c:order val="1"/>
          <c:tx>
            <c:strRef>
              <c:f>smallFreq!$I$13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smallFreq!$A$14:$A$21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smallFreq!$I$14:$I$21</c:f>
              <c:numCache>
                <c:formatCode>General</c:formatCode>
                <c:ptCount val="8"/>
                <c:pt idx="0">
                  <c:v>1.4987959060585339</c:v>
                </c:pt>
                <c:pt idx="1">
                  <c:v>1.4218659805331992</c:v>
                </c:pt>
                <c:pt idx="2">
                  <c:v>0.96497390706862063</c:v>
                </c:pt>
                <c:pt idx="3">
                  <c:v>1.6029180285609299</c:v>
                </c:pt>
                <c:pt idx="4">
                  <c:v>1.3852307605132641</c:v>
                </c:pt>
                <c:pt idx="5">
                  <c:v>1.5167564975400603</c:v>
                </c:pt>
                <c:pt idx="6">
                  <c:v>1.5081702229659277</c:v>
                </c:pt>
                <c:pt idx="7">
                  <c:v>1.3203641948642921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29504"/>
        <c:axId val="413429896"/>
      </c:barChart>
      <c:catAx>
        <c:axId val="413429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29896"/>
        <c:crosses val="autoZero"/>
        <c:auto val="1"/>
        <c:lblAlgn val="ctr"/>
        <c:lblOffset val="100"/>
        <c:noMultiLvlLbl val="0"/>
      </c:catAx>
      <c:valAx>
        <c:axId val="413429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Execution</a:t>
                </a:r>
                <a:r>
                  <a:rPr lang="en-US" baseline="0"/>
                  <a:t> time and energy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29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smallFreq!$H$35</c:f>
              <c:strCache>
                <c:ptCount val="1"/>
                <c:pt idx="0">
                  <c:v>GOPS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smallFreq!$A$36:$A$43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smallFreq!$H$36:$H$43</c:f>
              <c:numCache>
                <c:formatCode>General</c:formatCode>
                <c:ptCount val="8"/>
                <c:pt idx="0">
                  <c:v>0.53957822378279585</c:v>
                </c:pt>
                <c:pt idx="1">
                  <c:v>0.55512185334581432</c:v>
                </c:pt>
                <c:pt idx="2">
                  <c:v>0.9962662129070865</c:v>
                </c:pt>
                <c:pt idx="3">
                  <c:v>0.52632036305406993</c:v>
                </c:pt>
                <c:pt idx="4">
                  <c:v>0.52665730639117725</c:v>
                </c:pt>
                <c:pt idx="5">
                  <c:v>0.52651550134465874</c:v>
                </c:pt>
                <c:pt idx="6">
                  <c:v>0.52697360938540494</c:v>
                </c:pt>
                <c:pt idx="7">
                  <c:v>0.5996332957444297</c:v>
                </c:pt>
              </c:numCache>
            </c:numRef>
          </c:val>
        </c:ser>
        <c:ser>
          <c:idx val="1"/>
          <c:order val="1"/>
          <c:tx>
            <c:strRef>
              <c:f>smallFreq!$I$35</c:f>
              <c:strCache>
                <c:ptCount val="1"/>
                <c:pt idx="0">
                  <c:v>GOPS/W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smallFreq!$A$36:$A$43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smallFreq!$I$36:$I$43</c:f>
              <c:numCache>
                <c:formatCode>General</c:formatCode>
                <c:ptCount val="8"/>
                <c:pt idx="0">
                  <c:v>0.66809717259579859</c:v>
                </c:pt>
                <c:pt idx="1">
                  <c:v>0.70329928386403828</c:v>
                </c:pt>
                <c:pt idx="2">
                  <c:v>1.0368253344519367</c:v>
                </c:pt>
                <c:pt idx="3">
                  <c:v>0.6238622188840719</c:v>
                </c:pt>
                <c:pt idx="4">
                  <c:v>0.72187134239976469</c:v>
                </c:pt>
                <c:pt idx="5">
                  <c:v>0.6593226411586689</c:v>
                </c:pt>
                <c:pt idx="6">
                  <c:v>0.66305512784453946</c:v>
                </c:pt>
                <c:pt idx="7">
                  <c:v>0.72519044588554549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0680"/>
        <c:axId val="413431464"/>
      </c:barChart>
      <c:catAx>
        <c:axId val="41343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1464"/>
        <c:crosses val="autoZero"/>
        <c:auto val="1"/>
        <c:lblAlgn val="ctr"/>
        <c:lblOffset val="100"/>
        <c:noMultiLvlLbl val="0"/>
      </c:catAx>
      <c:valAx>
        <c:axId val="41343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Performance</a:t>
                </a:r>
                <a:r>
                  <a:rPr lang="en-US" baseline="0"/>
                  <a:t> and efficiency normalized to </a:t>
                </a:r>
                <a:r>
                  <a:rPr lang="en-US" i="1" baseline="0"/>
                  <a:t>conf4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0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OoO_vs_inorder!$I$2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OoO_vs_inorder!$H$3:$H$10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OoO_vs_inorder!$I$3:$I$10</c:f>
              <c:numCache>
                <c:formatCode>General</c:formatCode>
                <c:ptCount val="8"/>
                <c:pt idx="0">
                  <c:v>4.5009632989637725</c:v>
                </c:pt>
                <c:pt idx="1">
                  <c:v>6.2555877264290114</c:v>
                </c:pt>
                <c:pt idx="2">
                  <c:v>2.3154239022934151</c:v>
                </c:pt>
                <c:pt idx="3">
                  <c:v>2.8419376111568528</c:v>
                </c:pt>
                <c:pt idx="4">
                  <c:v>9.0824849512847585</c:v>
                </c:pt>
                <c:pt idx="5">
                  <c:v>3.7158025405745216</c:v>
                </c:pt>
                <c:pt idx="6">
                  <c:v>4.8255419952186385</c:v>
                </c:pt>
                <c:pt idx="7">
                  <c:v>4.7911060037029953</c:v>
                </c:pt>
              </c:numCache>
            </c:numRef>
          </c:val>
        </c:ser>
        <c:ser>
          <c:idx val="1"/>
          <c:order val="1"/>
          <c:tx>
            <c:strRef>
              <c:f>OoO_vs_inorder!$J$2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OoO_vs_inorder!$H$3:$H$10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OoO_vs_inorder!$J$3:$J$10</c:f>
              <c:numCache>
                <c:formatCode>General</c:formatCode>
                <c:ptCount val="8"/>
                <c:pt idx="0">
                  <c:v>2.8592177016019908</c:v>
                </c:pt>
                <c:pt idx="1">
                  <c:v>3.5687633850246239</c:v>
                </c:pt>
                <c:pt idx="2">
                  <c:v>1.8625301845160152</c:v>
                </c:pt>
                <c:pt idx="3">
                  <c:v>2.0864831026640798</c:v>
                </c:pt>
                <c:pt idx="4">
                  <c:v>4.2578706120556102</c:v>
                </c:pt>
                <c:pt idx="5">
                  <c:v>2.3730232153397792</c:v>
                </c:pt>
                <c:pt idx="6">
                  <c:v>2.9907046539816777</c:v>
                </c:pt>
                <c:pt idx="7">
                  <c:v>2.8569418364548249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2248"/>
        <c:axId val="413434208"/>
      </c:barChart>
      <c:catAx>
        <c:axId val="413432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4208"/>
        <c:crosses val="autoZero"/>
        <c:auto val="1"/>
        <c:lblAlgn val="ctr"/>
        <c:lblOffset val="100"/>
        <c:noMultiLvlLbl val="0"/>
      </c:catAx>
      <c:valAx>
        <c:axId val="413434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and energy normalized to </a:t>
                </a:r>
                <a:r>
                  <a:rPr lang="en-US" i="1" baseline="0" dirty="0" smtClean="0"/>
                  <a:t>conf4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2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OoO_vs_inorder!$I$13</c:f>
              <c:strCache>
                <c:ptCount val="1"/>
                <c:pt idx="0">
                  <c:v>GOP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OoO_vs_inorder!$H$14:$H$21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OoO_vs_inorder!$I$14:$I$21</c:f>
              <c:numCache>
                <c:formatCode>General</c:formatCode>
                <c:ptCount val="8"/>
                <c:pt idx="0">
                  <c:v>0.22173304660139032</c:v>
                </c:pt>
                <c:pt idx="1">
                  <c:v>0.15857379170844013</c:v>
                </c:pt>
                <c:pt idx="2">
                  <c:v>0.43211088549406768</c:v>
                </c:pt>
                <c:pt idx="3">
                  <c:v>0.35186759527029121</c:v>
                </c:pt>
                <c:pt idx="4">
                  <c:v>0.10923216083353338</c:v>
                </c:pt>
                <c:pt idx="5">
                  <c:v>0.26421519412681599</c:v>
                </c:pt>
                <c:pt idx="6">
                  <c:v>0.20309981905146665</c:v>
                </c:pt>
                <c:pt idx="7">
                  <c:v>0.24869035615514362</c:v>
                </c:pt>
              </c:numCache>
            </c:numRef>
          </c:val>
        </c:ser>
        <c:ser>
          <c:idx val="1"/>
          <c:order val="1"/>
          <c:tx>
            <c:strRef>
              <c:f>OoO_vs_inorder!$J$13</c:f>
              <c:strCache>
                <c:ptCount val="1"/>
                <c:pt idx="0">
                  <c:v>GOP/W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OoO_vs_inorder!$H$14:$H$21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OoO_vs_inorder!$J$14:$J$21</c:f>
              <c:numCache>
                <c:formatCode>General</c:formatCode>
                <c:ptCount val="8"/>
                <c:pt idx="0">
                  <c:v>0.34905082756066652</c:v>
                </c:pt>
                <c:pt idx="1">
                  <c:v>0.27795966224804336</c:v>
                </c:pt>
                <c:pt idx="2">
                  <c:v>0.53718317213426847</c:v>
                </c:pt>
                <c:pt idx="3">
                  <c:v>0.47926856051177602</c:v>
                </c:pt>
                <c:pt idx="4">
                  <c:v>0.23300366482670515</c:v>
                </c:pt>
                <c:pt idx="5">
                  <c:v>0.41372182254619838</c:v>
                </c:pt>
                <c:pt idx="6">
                  <c:v>0.32770427689987569</c:v>
                </c:pt>
                <c:pt idx="7">
                  <c:v>0.37398456953250475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3433032"/>
        <c:axId val="413433424"/>
      </c:barChart>
      <c:catAx>
        <c:axId val="41343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3424"/>
        <c:crosses val="autoZero"/>
        <c:auto val="1"/>
        <c:lblAlgn val="ctr"/>
        <c:lblOffset val="100"/>
        <c:noMultiLvlLbl val="0"/>
      </c:catAx>
      <c:valAx>
        <c:axId val="41343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Performance</a:t>
                </a:r>
                <a:r>
                  <a:rPr lang="en-US" baseline="0" dirty="0"/>
                  <a:t> and efficiency normalized to </a:t>
                </a:r>
                <a:r>
                  <a:rPr lang="en-US" i="1" baseline="0" dirty="0" smtClean="0"/>
                  <a:t>conf4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3433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SingleSmallMemory!$H$14</c:f>
              <c:strCache>
                <c:ptCount val="1"/>
                <c:pt idx="0">
                  <c:v>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SingleSmallMemory!$A$15:$A$22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SingleSmallMemory!$H$15:$H$22</c:f>
              <c:numCache>
                <c:formatCode>General</c:formatCode>
                <c:ptCount val="8"/>
                <c:pt idx="0">
                  <c:v>1.0477010914329976</c:v>
                </c:pt>
                <c:pt idx="1">
                  <c:v>1.1777433378216482</c:v>
                </c:pt>
                <c:pt idx="2">
                  <c:v>0.99904824846947682</c:v>
                </c:pt>
                <c:pt idx="3">
                  <c:v>0.99999998971812964</c:v>
                </c:pt>
                <c:pt idx="4">
                  <c:v>0.99978265759956741</c:v>
                </c:pt>
                <c:pt idx="5">
                  <c:v>1.0309150842486305</c:v>
                </c:pt>
                <c:pt idx="6">
                  <c:v>1.0029197775594596</c:v>
                </c:pt>
                <c:pt idx="7">
                  <c:v>1.0368728838357015</c:v>
                </c:pt>
              </c:numCache>
            </c:numRef>
          </c:val>
        </c:ser>
        <c:ser>
          <c:idx val="1"/>
          <c:order val="1"/>
          <c:tx>
            <c:strRef>
              <c:f>SingleSmallMemory!$I$14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SingleSmallMemory!$A$15:$A$22</c:f>
              <c:strCache>
                <c:ptCount val="8"/>
                <c:pt idx="0">
                  <c:v>cjpeg_large</c:v>
                </c:pt>
                <c:pt idx="1">
                  <c:v>lz4_mr</c:v>
                </c:pt>
                <c:pt idx="2">
                  <c:v>matrixTrans_1024</c:v>
                </c:pt>
                <c:pt idx="3">
                  <c:v>crc_large</c:v>
                </c:pt>
                <c:pt idx="4">
                  <c:v>sha_large</c:v>
                </c:pt>
                <c:pt idx="5">
                  <c:v>fft_large</c:v>
                </c:pt>
                <c:pt idx="6">
                  <c:v>matrixMult_128</c:v>
                </c:pt>
                <c:pt idx="7">
                  <c:v>AVERAGE</c:v>
                </c:pt>
              </c:strCache>
            </c:strRef>
          </c:cat>
          <c:val>
            <c:numRef>
              <c:f>SingleSmallMemory!$I$15:$I$22</c:f>
              <c:numCache>
                <c:formatCode>General</c:formatCode>
                <c:ptCount val="8"/>
                <c:pt idx="0">
                  <c:v>0.96285861092808589</c:v>
                </c:pt>
                <c:pt idx="1">
                  <c:v>1.0307111506115998</c:v>
                </c:pt>
                <c:pt idx="2">
                  <c:v>0.92189373556959864</c:v>
                </c:pt>
                <c:pt idx="3">
                  <c:v>0.93247894610391213</c:v>
                </c:pt>
                <c:pt idx="4">
                  <c:v>0.94733606776345203</c:v>
                </c:pt>
                <c:pt idx="5">
                  <c:v>0.95669421818221279</c:v>
                </c:pt>
                <c:pt idx="6">
                  <c:v>0.942787756422934</c:v>
                </c:pt>
                <c:pt idx="7">
                  <c:v>0.95639435508311355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8954152"/>
        <c:axId val="358948272"/>
      </c:barChart>
      <c:catAx>
        <c:axId val="358954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48272"/>
        <c:crosses val="autoZero"/>
        <c:auto val="1"/>
        <c:lblAlgn val="ctr"/>
        <c:lblOffset val="100"/>
        <c:noMultiLvlLbl val="0"/>
      </c:catAx>
      <c:valAx>
        <c:axId val="358948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Time</a:t>
                </a:r>
                <a:r>
                  <a:rPr lang="en-US" baseline="0" dirty="0"/>
                  <a:t> and energy normalized to </a:t>
                </a:r>
                <a:r>
                  <a:rPr lang="en-US" i="1" baseline="0" dirty="0" smtClean="0"/>
                  <a:t>conf4</a:t>
                </a:r>
                <a:endParaRPr lang="en-US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8954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5FFCE-3E92-40F2-B709-42683CE8CFBB}" type="datetimeFigureOut">
              <a:rPr lang="en-US" smtClean="0"/>
              <a:t>11/14/2015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A0CA1-820B-4744-A55D-1B0373AFD8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72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A0CA1-820B-4744-A55D-1B0373AFD80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593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3233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Conf1 could not run these benchmarks</a:t>
            </a:r>
            <a:r>
              <a:rPr lang="en-US" baseline="0" dirty="0" smtClean="0"/>
              <a:t> (selected randomly)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4969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Given application requirements, our work provides a framework for analyzing </a:t>
            </a:r>
            <a:r>
              <a:rPr lang="en-US" dirty="0" err="1" smtClean="0"/>
              <a:t>IoT</a:t>
            </a:r>
            <a:r>
              <a:rPr lang="en-US" dirty="0" smtClean="0"/>
              <a:t> devices and selecting the best configurations for edge computing on the </a:t>
            </a:r>
            <a:r>
              <a:rPr lang="en-US" dirty="0" err="1" smtClean="0"/>
              <a:t>IoT</a:t>
            </a:r>
            <a:r>
              <a:rPr lang="en-US" smtClean="0"/>
              <a:t>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9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Evaluated on conf4</a:t>
            </a:r>
          </a:p>
          <a:p>
            <a:r>
              <a:rPr lang="en-US" dirty="0" smtClean="0"/>
              <a:t>MPI</a:t>
            </a:r>
            <a:r>
              <a:rPr lang="en-US" baseline="0" dirty="0" smtClean="0"/>
              <a:t> is microarchitecture-independent; IPC is microarchitecture-dependent</a:t>
            </a:r>
            <a:endParaRPr lang="en-US" dirty="0" smtClean="0"/>
          </a:p>
          <a:p>
            <a:r>
              <a:rPr lang="en-US" dirty="0" err="1" smtClean="0"/>
              <a:t>MatrixTrans</a:t>
            </a:r>
            <a:r>
              <a:rPr lang="en-US" baseline="0" dirty="0" smtClean="0"/>
              <a:t> is the most memory intensive (memory intensity has to do with memory references per instruction, and not data sizes)</a:t>
            </a:r>
          </a:p>
          <a:p>
            <a:r>
              <a:rPr lang="en-US" baseline="0" dirty="0" smtClean="0"/>
              <a:t>FFT is compute intensive but not memory intensive (relative to the other benchmarks)</a:t>
            </a:r>
          </a:p>
          <a:p>
            <a:r>
              <a:rPr lang="en-US" baseline="0" dirty="0" smtClean="0"/>
              <a:t>SHA is both memory intensive and compute intensive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2755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 that this does not include the effect of leakage power.</a:t>
            </a:r>
          </a:p>
          <a:p>
            <a:r>
              <a:rPr lang="en-US" dirty="0" smtClean="0"/>
              <a:t>Execution time: Conf1, conf2, and conf3 increase 202x,</a:t>
            </a:r>
            <a:r>
              <a:rPr lang="en-US" baseline="0" dirty="0" smtClean="0"/>
              <a:t> 23x, and 9x.</a:t>
            </a:r>
          </a:p>
          <a:p>
            <a:r>
              <a:rPr lang="en-US" baseline="0" dirty="0" smtClean="0"/>
              <a:t>	Run on conf4, estimate performance on smaller configurations</a:t>
            </a:r>
          </a:p>
          <a:p>
            <a:r>
              <a:rPr lang="en-US" baseline="0" dirty="0" smtClean="0"/>
              <a:t>Energy: conf1, conf2, and conf3 increase 35x, 4.6x, and 4.7x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4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Similar</a:t>
            </a:r>
            <a:r>
              <a:rPr lang="en-US" baseline="0" dirty="0" smtClean="0"/>
              <a:t> results to previous slides.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2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see which </a:t>
            </a:r>
            <a:r>
              <a:rPr lang="en-US" dirty="0" err="1" smtClean="0"/>
              <a:t>microarchitectural</a:t>
            </a:r>
            <a:r>
              <a:rPr lang="en-US" dirty="0" smtClean="0"/>
              <a:t> characteristics have the highest impact</a:t>
            </a:r>
          </a:p>
          <a:p>
            <a:r>
              <a:rPr lang="en-US" dirty="0" smtClean="0"/>
              <a:t>Mention that conf4</a:t>
            </a:r>
            <a:r>
              <a:rPr lang="en-US" baseline="0" dirty="0" smtClean="0"/>
              <a:t> is the baseline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5278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Big picture: </a:t>
            </a:r>
            <a:r>
              <a:rPr lang="en-US" dirty="0" err="1" smtClean="0"/>
              <a:t>OoO</a:t>
            </a:r>
            <a:r>
              <a:rPr lang="en-US" dirty="0" smtClean="0"/>
              <a:t> is the better option,</a:t>
            </a:r>
            <a:r>
              <a:rPr lang="en-US" baseline="0" dirty="0" smtClean="0"/>
              <a:t> complexity depends on specific implementation</a:t>
            </a:r>
          </a:p>
          <a:p>
            <a:r>
              <a:rPr lang="en-US" baseline="0" dirty="0" smtClean="0"/>
              <a:t>Execution order has the biggest impact on overall performance and energy consumption.</a:t>
            </a:r>
          </a:p>
          <a:p>
            <a:r>
              <a:rPr lang="en-US" baseline="0" dirty="0" smtClean="0"/>
              <a:t>Bigger impact for more compute intensive and memory intensive benchmarks: can continue computations while waiting for memory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985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99810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625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opposite</a:t>
            </a:r>
            <a:r>
              <a:rPr lang="en-US" baseline="0" dirty="0" smtClean="0"/>
              <a:t> of single executions</a:t>
            </a:r>
          </a:p>
          <a:p>
            <a:r>
              <a:rPr lang="en-US" baseline="0" dirty="0" smtClean="0"/>
              <a:t>Without optimization, conf1 is the best option</a:t>
            </a:r>
          </a:p>
          <a:p>
            <a:r>
              <a:rPr lang="en-US" baseline="0" dirty="0" smtClean="0"/>
              <a:t>What happens when we optimize the energy across all the configurations?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622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9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933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5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441960" y="1001854"/>
            <a:ext cx="10822941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441960" y="313419"/>
            <a:ext cx="10822941" cy="574516"/>
          </a:xfrm>
        </p:spPr>
        <p:txBody>
          <a:bodyPr wrap="square">
            <a:noAutofit/>
          </a:bodyPr>
          <a:lstStyle>
            <a:lvl1pPr>
              <a:defRPr b="0" i="0">
                <a:solidFill>
                  <a:srgbClr val="000000"/>
                </a:solidFill>
                <a:latin typeface="+mj-lt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438912" y="1584962"/>
            <a:ext cx="10826496" cy="4305300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98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581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38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3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95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779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0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0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271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643FAF-EFD6-45CC-9DC7-FCE79FD302E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919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image" Target="../media/image5.emf"/><Relationship Id="rId16" Type="http://schemas.openxmlformats.org/officeDocument/2006/relationships/image" Target="../media/image19.emf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emf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Enabling Right-Provisioned Microprocessor Architectures for the Internet of Things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1800" dirty="0" smtClean="0"/>
              <a:t>Tosiron Adegbija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, Anita Rogacs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</a:t>
            </a:r>
            <a:r>
              <a:rPr lang="en-US" sz="1800" dirty="0" err="1" smtClean="0"/>
              <a:t>Chandrakant</a:t>
            </a:r>
            <a:r>
              <a:rPr lang="en-US" sz="1800" dirty="0" smtClean="0"/>
              <a:t> Patel</a:t>
            </a:r>
            <a:r>
              <a:rPr lang="en-US" sz="1800" baseline="30000" dirty="0" smtClean="0"/>
              <a:t>2</a:t>
            </a:r>
            <a:r>
              <a:rPr lang="en-US" sz="1800" dirty="0" smtClean="0"/>
              <a:t>, and Ann Gordon-Ross</a:t>
            </a:r>
            <a:r>
              <a:rPr lang="en-US" sz="1800" baseline="30000" dirty="0" smtClean="0"/>
              <a:t>3+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400" i="1" baseline="30000" dirty="0" smtClean="0"/>
              <a:t>1</a:t>
            </a:r>
            <a:r>
              <a:rPr lang="en-US" sz="1400" i="1" dirty="0" smtClean="0"/>
              <a:t>Department of Electrical and Computer Engineering</a:t>
            </a:r>
            <a:br>
              <a:rPr lang="en-US" sz="1400" i="1" dirty="0" smtClean="0"/>
            </a:br>
            <a:r>
              <a:rPr lang="en-US" sz="1400" i="1" dirty="0" smtClean="0"/>
              <a:t>University of Arizona, Arizona, USA</a:t>
            </a:r>
            <a:br>
              <a:rPr lang="en-US" sz="1400" i="1" dirty="0" smtClean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baseline="30000" dirty="0" smtClean="0"/>
              <a:t>2</a:t>
            </a:r>
            <a:r>
              <a:rPr lang="en-US" sz="1400" i="1" dirty="0" smtClean="0"/>
              <a:t>Hewlett-Packard (HP) Laboratories</a:t>
            </a:r>
            <a:br>
              <a:rPr lang="en-US" sz="1400" i="1" dirty="0" smtClean="0"/>
            </a:br>
            <a:r>
              <a:rPr lang="en-US" sz="1400" i="1" dirty="0" smtClean="0"/>
              <a:t>Palo Alto, California, USA</a:t>
            </a:r>
            <a:br>
              <a:rPr lang="en-US" sz="1400" i="1" dirty="0" smtClean="0"/>
            </a:b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baseline="30000" dirty="0" smtClean="0"/>
              <a:t>3</a:t>
            </a:r>
            <a:r>
              <a:rPr lang="en-US" sz="1400" i="1" dirty="0" smtClean="0"/>
              <a:t>Department of Electrical and Computer Engineering</a:t>
            </a:r>
            <a:br>
              <a:rPr lang="en-US" sz="1400" i="1" dirty="0" smtClean="0"/>
            </a:br>
            <a:r>
              <a:rPr lang="en-US" sz="1400" i="1" dirty="0" smtClean="0"/>
              <a:t>University of Florida, Florida, USA</a:t>
            </a:r>
            <a:br>
              <a:rPr lang="en-US" sz="1400" i="1" dirty="0" smtClean="0"/>
            </a:br>
            <a:r>
              <a:rPr lang="en-US" sz="1400" i="1" dirty="0"/>
              <a:t/>
            </a:r>
            <a:br>
              <a:rPr lang="en-US" sz="1400" i="1" dirty="0"/>
            </a:br>
            <a:r>
              <a:rPr lang="en-US" sz="1400" i="1" dirty="0" smtClean="0"/>
              <a:t>+Also Affiliated with NSF Center for High-Performance Reconfigurable Computing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097280" y="5729128"/>
            <a:ext cx="4092284" cy="52322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square">
            <a:spAutoFit/>
          </a:bodyPr>
          <a:lstStyle/>
          <a:p>
            <a:r>
              <a:rPr lang="en-US" sz="1400" i="1" dirty="0" smtClean="0">
                <a:latin typeface="Times New Roman" pitchFamily="48" charset="0"/>
              </a:rPr>
              <a:t>This work was supported </a:t>
            </a:r>
            <a:r>
              <a:rPr lang="en-US" sz="1400" i="1" dirty="0" smtClean="0">
                <a:latin typeface="Times New Roman" pitchFamily="48" charset="0"/>
              </a:rPr>
              <a:t>in part by </a:t>
            </a:r>
            <a:r>
              <a:rPr lang="en-US" sz="1400" i="1" dirty="0" smtClean="0">
                <a:latin typeface="Times New Roman" pitchFamily="48" charset="0"/>
              </a:rPr>
              <a:t>National Science Foundation (NSF) grant CNS-0953447 </a:t>
            </a:r>
            <a:endParaRPr lang="en-US" sz="1400" i="1" dirty="0">
              <a:latin typeface="Times New Roman" pitchFamily="48" charset="0"/>
            </a:endParaRPr>
          </a:p>
        </p:txBody>
      </p:sp>
      <p:pic>
        <p:nvPicPr>
          <p:cNvPr id="5" name="Picture 4" descr="HP_Blue_RGB_150_S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5" y="4455620"/>
            <a:ext cx="1113906" cy="11139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273" y="4453958"/>
            <a:ext cx="1212574" cy="11155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9349" y="4453958"/>
            <a:ext cx="1981648" cy="11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30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Methodology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Simulators</a:t>
            </a: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GEM5 Simulator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Did </a:t>
            </a:r>
            <a:r>
              <a:rPr lang="en-US" sz="1600" dirty="0">
                <a:solidFill>
                  <a:schemeClr val="tx1"/>
                </a:solidFill>
              </a:rPr>
              <a:t>not simulate the impact of </a:t>
            </a:r>
            <a:r>
              <a:rPr lang="en-US" sz="1600" dirty="0" smtClean="0">
                <a:solidFill>
                  <a:schemeClr val="tx1"/>
                </a:solidFill>
              </a:rPr>
              <a:t>parallelism</a:t>
            </a:r>
          </a:p>
          <a:p>
            <a:pPr lvl="1"/>
            <a:r>
              <a:rPr lang="en-US" sz="1600" dirty="0" err="1" smtClean="0">
                <a:solidFill>
                  <a:schemeClr val="tx1"/>
                </a:solidFill>
              </a:rPr>
              <a:t>McPAT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  <a:r>
              <a:rPr lang="en-US" sz="1600" dirty="0" smtClean="0">
                <a:solidFill>
                  <a:schemeClr val="tx1"/>
                </a:solidFill>
              </a:rPr>
              <a:t>power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Perl </a:t>
            </a:r>
            <a:r>
              <a:rPr lang="en-US" sz="1600" dirty="0">
                <a:solidFill>
                  <a:schemeClr val="tx1"/>
                </a:solidFill>
              </a:rPr>
              <a:t>scripts to drive simulations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Analysis</a:t>
            </a:r>
            <a:endParaRPr lang="en-US" sz="1750" dirty="0" smtClean="0">
              <a:solidFill>
                <a:schemeClr val="tx1"/>
              </a:solidFill>
            </a:endParaRPr>
          </a:p>
          <a:p>
            <a:pPr lvl="1"/>
            <a:r>
              <a:rPr lang="en-US" sz="1400" dirty="0" smtClean="0">
                <a:solidFill>
                  <a:schemeClr val="tx1"/>
                </a:solidFill>
              </a:rPr>
              <a:t>Execution </a:t>
            </a:r>
            <a:r>
              <a:rPr lang="en-US" sz="1400" dirty="0">
                <a:solidFill>
                  <a:schemeClr val="tx1"/>
                </a:solidFill>
              </a:rPr>
              <a:t>characteristics: memory and compute </a:t>
            </a:r>
            <a:r>
              <a:rPr lang="en-US" sz="1400" dirty="0" smtClean="0">
                <a:solidFill>
                  <a:schemeClr val="tx1"/>
                </a:solidFill>
              </a:rPr>
              <a:t>intensity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Impact </a:t>
            </a:r>
            <a:r>
              <a:rPr lang="en-US" sz="1600" dirty="0">
                <a:solidFill>
                  <a:schemeClr val="tx1"/>
                </a:solidFill>
              </a:rPr>
              <a:t>of different data </a:t>
            </a:r>
            <a:r>
              <a:rPr lang="en-US" sz="1600" dirty="0" smtClean="0">
                <a:solidFill>
                  <a:schemeClr val="tx1"/>
                </a:solidFill>
              </a:rPr>
              <a:t>sizes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Benchmarks</a:t>
            </a:r>
            <a:r>
              <a:rPr lang="en-US" sz="1600" dirty="0">
                <a:solidFill>
                  <a:schemeClr val="tx1"/>
                </a:solidFill>
              </a:rPr>
              <a:t>’ execution time, energy, performance and </a:t>
            </a:r>
            <a:r>
              <a:rPr lang="en-US" sz="1600" dirty="0" smtClean="0">
                <a:solidFill>
                  <a:schemeClr val="tx1"/>
                </a:solidFill>
              </a:rPr>
              <a:t>efficiency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Sensitivity </a:t>
            </a:r>
            <a:r>
              <a:rPr lang="en-US" sz="1600" dirty="0">
                <a:solidFill>
                  <a:schemeClr val="tx1"/>
                </a:solidFill>
              </a:rPr>
              <a:t>to </a:t>
            </a:r>
            <a:r>
              <a:rPr lang="en-US" sz="1600" i="1" dirty="0">
                <a:solidFill>
                  <a:schemeClr val="tx1"/>
                </a:solidFill>
              </a:rPr>
              <a:t>clock frequency, </a:t>
            </a:r>
            <a:r>
              <a:rPr lang="en-US" sz="1600" i="1" dirty="0" err="1">
                <a:solidFill>
                  <a:schemeClr val="tx1"/>
                </a:solidFill>
              </a:rPr>
              <a:t>inorder</a:t>
            </a:r>
            <a:r>
              <a:rPr lang="en-US" sz="1600" i="1" dirty="0">
                <a:solidFill>
                  <a:schemeClr val="tx1"/>
                </a:solidFill>
              </a:rPr>
              <a:t> vs. out-of-order execution, cache </a:t>
            </a:r>
            <a:r>
              <a:rPr lang="en-US" sz="1600" i="1" dirty="0" smtClean="0">
                <a:solidFill>
                  <a:schemeClr val="tx1"/>
                </a:solidFill>
              </a:rPr>
              <a:t>sizes</a:t>
            </a:r>
          </a:p>
          <a:p>
            <a:pPr lvl="1"/>
            <a:r>
              <a:rPr lang="en-US" sz="1600" dirty="0" smtClean="0">
                <a:solidFill>
                  <a:schemeClr val="tx1"/>
                </a:solidFill>
              </a:rPr>
              <a:t>Impact </a:t>
            </a:r>
            <a:r>
              <a:rPr lang="en-US" sz="1600" dirty="0">
                <a:solidFill>
                  <a:schemeClr val="tx1"/>
                </a:solidFill>
              </a:rPr>
              <a:t>of idle energy/power optimization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43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45893" y="1333534"/>
            <a:ext cx="9258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Memory references per instruction (MPI) and Instructions per Cycle (IPC)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93336" y="4665699"/>
            <a:ext cx="5596435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Similar characteristics for different data sizes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Exception: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and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matrixMult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: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IPC reduction from 128 to 512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MatrixMult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: IPC reduction from 256 to 512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127739" y="894893"/>
            <a:ext cx="6439487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Execution characteristics</a:t>
            </a:r>
            <a:endParaRPr lang="en-US" b="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70" y="4307280"/>
            <a:ext cx="5621393" cy="19868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223" y="1801259"/>
            <a:ext cx="4159155" cy="24977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3338" y="1799356"/>
            <a:ext cx="4166828" cy="250231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194451"/>
              </p:ext>
            </p:extLst>
          </p:nvPr>
        </p:nvGraphicFramePr>
        <p:xfrm>
          <a:off x="606555" y="1809257"/>
          <a:ext cx="4874388" cy="290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6"/>
          <p:cNvSpPr/>
          <p:nvPr/>
        </p:nvSpPr>
        <p:spPr>
          <a:xfrm>
            <a:off x="1861777" y="1279139"/>
            <a:ext cx="8780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Energy and execution time normalized to </a:t>
            </a:r>
            <a:r>
              <a:rPr lang="en-US" sz="2400" i="1" dirty="0">
                <a:solidFill>
                  <a:srgbClr val="00B0F0"/>
                </a:solidFill>
              </a:rPr>
              <a:t>conf4 </a:t>
            </a:r>
            <a:r>
              <a:rPr lang="en-US" sz="2400" dirty="0">
                <a:solidFill>
                  <a:srgbClr val="00B0F0"/>
                </a:solidFill>
              </a:rPr>
              <a:t>for a single execution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190106" y="818138"/>
            <a:ext cx="9774381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Comparison of the Configurations</a:t>
            </a:r>
            <a:endParaRPr lang="en-US" b="0" dirty="0">
              <a:latin typeface="+mj-lt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5484864"/>
              </p:ext>
            </p:extLst>
          </p:nvPr>
        </p:nvGraphicFramePr>
        <p:xfrm>
          <a:off x="6372732" y="1945177"/>
          <a:ext cx="4874388" cy="2908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0300" y="4786079"/>
            <a:ext cx="11751700" cy="151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133" i="1" dirty="0">
                <a:solidFill>
                  <a:srgbClr val="000000"/>
                </a:solidFill>
                <a:cs typeface="HP Simplified" pitchFamily="34" charset="0"/>
              </a:rPr>
              <a:t>Conf1 </a:t>
            </a:r>
            <a:r>
              <a:rPr lang="en-US" sz="2133" dirty="0">
                <a:solidFill>
                  <a:srgbClr val="000000"/>
                </a:solidFill>
                <a:cs typeface="HP Simplified" pitchFamily="34" charset="0"/>
              </a:rPr>
              <a:t>could not execute some applications due to insufficient memory</a:t>
            </a:r>
            <a:endParaRPr lang="en-US" sz="2133" i="1" dirty="0">
              <a:solidFill>
                <a:srgbClr val="000000"/>
              </a:solidFill>
              <a:cs typeface="HP Simplified" pitchFamily="34" charset="0"/>
            </a:endParaRPr>
          </a:p>
          <a:p>
            <a:pPr marL="457189" indent="-457189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sz="2133" i="1" dirty="0">
                <a:solidFill>
                  <a:srgbClr val="000000"/>
                </a:solidFill>
                <a:cs typeface="HP Simplified" pitchFamily="34" charset="0"/>
              </a:rPr>
              <a:t>Conf4 </a:t>
            </a:r>
            <a:r>
              <a:rPr lang="en-US" sz="2133" dirty="0">
                <a:solidFill>
                  <a:srgbClr val="000000"/>
                </a:solidFill>
                <a:cs typeface="HP Simplified" pitchFamily="34" charset="0"/>
              </a:rPr>
              <a:t>outperforms all configurations for a single execution</a:t>
            </a:r>
          </a:p>
          <a:p>
            <a:pPr marL="1066773" lvl="1" indent="-457189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rgbClr val="000000"/>
                </a:solidFill>
                <a:cs typeface="HP Simplified" pitchFamily="34" charset="0"/>
              </a:rPr>
              <a:t>Energy does </a:t>
            </a:r>
            <a:r>
              <a:rPr lang="en-US" sz="1867" i="1" dirty="0">
                <a:solidFill>
                  <a:srgbClr val="000000"/>
                </a:solidFill>
                <a:cs typeface="HP Simplified" pitchFamily="34" charset="0"/>
              </a:rPr>
              <a:t>not </a:t>
            </a:r>
            <a:r>
              <a:rPr lang="en-US" sz="1867" dirty="0">
                <a:solidFill>
                  <a:srgbClr val="000000"/>
                </a:solidFill>
                <a:cs typeface="HP Simplified" pitchFamily="34" charset="0"/>
              </a:rPr>
              <a:t>take into account idle energy</a:t>
            </a:r>
          </a:p>
          <a:p>
            <a:pPr marL="1066773" lvl="1" indent="-457189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sz="1867" dirty="0">
                <a:solidFill>
                  <a:srgbClr val="000000"/>
                </a:solidFill>
                <a:cs typeface="HP Simplified" pitchFamily="34" charset="0"/>
              </a:rPr>
              <a:t>For specific latency requirements, only benchmark on one configuration and extrapolate to others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3055576"/>
              </p:ext>
            </p:extLst>
          </p:nvPr>
        </p:nvGraphicFramePr>
        <p:xfrm>
          <a:off x="199293" y="1892280"/>
          <a:ext cx="5679211" cy="30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ctangle 7"/>
          <p:cNvSpPr/>
          <p:nvPr/>
        </p:nvSpPr>
        <p:spPr>
          <a:xfrm>
            <a:off x="2111526" y="1291794"/>
            <a:ext cx="8450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Performance (GOPS) and efficiency (GOPS/W) normalized to </a:t>
            </a:r>
            <a:r>
              <a:rPr lang="en-US" sz="2400" i="1" dirty="0">
                <a:solidFill>
                  <a:srgbClr val="00B0F0"/>
                </a:solidFill>
              </a:rPr>
              <a:t>conf4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7010" y="5082941"/>
            <a:ext cx="547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Conf1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, conf2,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conf3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had 33x,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4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x, and 4x worse efficiency than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conf4,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respectively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300" y="5106387"/>
            <a:ext cx="547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Conf1, conf2,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and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conf3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 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had 171x, 17x, and 8x worse performance than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conf4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, respectively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39666" y="5783495"/>
            <a:ext cx="7808548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What are the highest-impact </a:t>
            </a:r>
            <a:r>
              <a:rPr lang="en-US" sz="2133" dirty="0" err="1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microarchitectural</a:t>
            </a:r>
            <a:r>
              <a:rPr lang="en-US" sz="2133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 characteristics?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8073800"/>
              </p:ext>
            </p:extLst>
          </p:nvPr>
        </p:nvGraphicFramePr>
        <p:xfrm>
          <a:off x="6050047" y="1845424"/>
          <a:ext cx="5679211" cy="301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1156856" y="883878"/>
            <a:ext cx="9649690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Comparison of the Configurations</a:t>
            </a:r>
            <a:endParaRPr lang="en-US" b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95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5797" y="1286944"/>
            <a:ext cx="84130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 GHz clock frequency normalized to 1.9 GHz (evaluated on </a:t>
            </a:r>
            <a:r>
              <a:rPr lang="en-US" sz="2400" i="1" dirty="0">
                <a:solidFill>
                  <a:srgbClr val="00B0F0"/>
                </a:solidFill>
              </a:rPr>
              <a:t>conf4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0302" y="4813307"/>
            <a:ext cx="547985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 GHz increased execution time and energy by 62% and 32% on average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No execution time change for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 GHz reduced energy by 4% for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2302" y="4813307"/>
            <a:ext cx="5479853" cy="987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 GHz reduced performance and efficiency by 40% and 27% on average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4% efficiency improvement for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378723"/>
              </p:ext>
            </p:extLst>
          </p:nvPr>
        </p:nvGraphicFramePr>
        <p:xfrm>
          <a:off x="153339" y="1812174"/>
          <a:ext cx="5592972" cy="309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3886007"/>
              </p:ext>
            </p:extLst>
          </p:nvPr>
        </p:nvGraphicFramePr>
        <p:xfrm>
          <a:off x="5920155" y="1812174"/>
          <a:ext cx="5592972" cy="3095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248295" y="903623"/>
            <a:ext cx="6962140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Clock Frequency</a:t>
            </a:r>
            <a:endParaRPr lang="en-US" b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2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1539"/>
              </p:ext>
            </p:extLst>
          </p:nvPr>
        </p:nvGraphicFramePr>
        <p:xfrm>
          <a:off x="234461" y="1802805"/>
          <a:ext cx="5376114" cy="298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2837000" y="1328142"/>
            <a:ext cx="68906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B0F0"/>
                </a:solidFill>
              </a:rPr>
              <a:t>Inorder</a:t>
            </a:r>
            <a:r>
              <a:rPr lang="en-US" sz="2400" dirty="0">
                <a:solidFill>
                  <a:srgbClr val="00B0F0"/>
                </a:solidFill>
              </a:rPr>
              <a:t> normalized to out-of-order </a:t>
            </a:r>
            <a:r>
              <a:rPr lang="en-US" sz="2133" dirty="0">
                <a:solidFill>
                  <a:srgbClr val="00B0F0"/>
                </a:solidFill>
              </a:rPr>
              <a:t>(evaluated on </a:t>
            </a:r>
            <a:r>
              <a:rPr lang="en-US" sz="2133" i="1" dirty="0">
                <a:solidFill>
                  <a:srgbClr val="00B0F0"/>
                </a:solidFill>
              </a:rPr>
              <a:t>conf4</a:t>
            </a:r>
            <a:r>
              <a:rPr lang="en-US" sz="2133" dirty="0">
                <a:solidFill>
                  <a:srgbClr val="00B0F0"/>
                </a:solidFill>
              </a:rPr>
              <a:t>)</a:t>
            </a:r>
            <a:endParaRPr lang="en-US" sz="2333" dirty="0">
              <a:solidFill>
                <a:srgbClr val="00B0F0"/>
              </a:solidFill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2273419"/>
              </p:ext>
            </p:extLst>
          </p:nvPr>
        </p:nvGraphicFramePr>
        <p:xfrm>
          <a:off x="6153639" y="1828799"/>
          <a:ext cx="5376114" cy="298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40302" y="4813307"/>
            <a:ext cx="5479853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Inorder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average 4.8x slower than </a:t>
            </a: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OoO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As high as 9x for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sha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Inorder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consumes average 2.9x more energy than </a:t>
            </a: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OoO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82302" y="4813307"/>
            <a:ext cx="5479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Inorder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4.8x and 2.9x worse performance and efficiency, respectively</a:t>
            </a:r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1239983" y="1013425"/>
            <a:ext cx="6962140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Execution Order </a:t>
            </a:r>
            <a:endParaRPr lang="en-US" b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17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0257801"/>
              </p:ext>
            </p:extLst>
          </p:nvPr>
        </p:nvGraphicFramePr>
        <p:xfrm>
          <a:off x="193431" y="1770148"/>
          <a:ext cx="5578232" cy="31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92687"/>
              </p:ext>
            </p:extLst>
          </p:nvPr>
        </p:nvGraphicFramePr>
        <p:xfrm>
          <a:off x="6101860" y="1828800"/>
          <a:ext cx="5578232" cy="312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Rectangle 7"/>
          <p:cNvSpPr/>
          <p:nvPr/>
        </p:nvSpPr>
        <p:spPr>
          <a:xfrm>
            <a:off x="2360541" y="1308483"/>
            <a:ext cx="7966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16 K data cache normalized to 32 K cache</a:t>
            </a:r>
            <a:r>
              <a:rPr lang="en-US" sz="2400" i="1" dirty="0">
                <a:solidFill>
                  <a:srgbClr val="00B0F0"/>
                </a:solidFill>
              </a:rPr>
              <a:t> </a:t>
            </a:r>
            <a:r>
              <a:rPr lang="en-US" sz="2400" dirty="0">
                <a:solidFill>
                  <a:srgbClr val="00B0F0"/>
                </a:solidFill>
              </a:rPr>
              <a:t>(evaluated on </a:t>
            </a:r>
            <a:r>
              <a:rPr lang="en-US" sz="2400" i="1" dirty="0">
                <a:solidFill>
                  <a:srgbClr val="00B0F0"/>
                </a:solidFill>
              </a:rPr>
              <a:t>conf4</a:t>
            </a:r>
            <a:r>
              <a:rPr lang="en-US" sz="2400" dirty="0">
                <a:solidFill>
                  <a:srgbClr val="00B0F0"/>
                </a:solidFill>
              </a:rPr>
              <a:t>)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0302" y="5207007"/>
            <a:ext cx="5479853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Very little change in execution time (&lt; 4%)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16K consumes about 4% less energy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00239" y="5207006"/>
            <a:ext cx="5479853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16K degrades performance by 3% on average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16K improves efficiency by 5% on average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1190106" y="970938"/>
            <a:ext cx="6962140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Cache Sizes </a:t>
            </a:r>
            <a:endParaRPr lang="en-US" b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09921" y="1287618"/>
            <a:ext cx="67515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Data cache miss rates: 16 K cache normalized to 32 K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14453" y="2671892"/>
            <a:ext cx="5221947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16K results in average 18% more cache miss rates than 32K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As high as 82% for 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lz4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No change for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matrixTrans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,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crc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, and </a:t>
            </a:r>
            <a:r>
              <a:rPr lang="en-US" i="1" dirty="0" err="1">
                <a:solidFill>
                  <a:srgbClr val="000000"/>
                </a:solidFill>
                <a:cs typeface="HP Simplified" pitchFamily="34" charset="0"/>
              </a:rPr>
              <a:t>matrixMult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49947"/>
              </p:ext>
            </p:extLst>
          </p:nvPr>
        </p:nvGraphicFramePr>
        <p:xfrm>
          <a:off x="440300" y="1856295"/>
          <a:ext cx="60960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15044" y="969171"/>
            <a:ext cx="6962140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Cache Sizes </a:t>
            </a:r>
            <a:endParaRPr lang="en-US" b="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42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53935" y="1968406"/>
            <a:ext cx="547985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Sensor readings every 40s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Energy consumed in 1 hour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90 readings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9635" y="4783936"/>
            <a:ext cx="5479853" cy="1051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CRC every 10 </a:t>
            </a: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mins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Energy consumed in 1 hour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6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computations</a:t>
            </a:r>
            <a:endParaRPr lang="en-US" i="1" dirty="0">
              <a:solidFill>
                <a:srgbClr val="000000"/>
              </a:solidFill>
              <a:cs typeface="HP Simplified" pitchFamily="34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4792494"/>
              </p:ext>
            </p:extLst>
          </p:nvPr>
        </p:nvGraphicFramePr>
        <p:xfrm>
          <a:off x="374502" y="4191129"/>
          <a:ext cx="4347128" cy="2131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7319353"/>
              </p:ext>
            </p:extLst>
          </p:nvPr>
        </p:nvGraphicFramePr>
        <p:xfrm>
          <a:off x="385327" y="1762822"/>
          <a:ext cx="4267860" cy="2135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1490149" y="2888372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27%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586222" y="2793170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34%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38558" y="225311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76%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03826" y="5252038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32%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602881" y="5224183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35%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80162" y="4642571"/>
            <a:ext cx="595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1600" dirty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76%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39634" y="3431433"/>
            <a:ext cx="4522167" cy="7104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Conf1 consumes least energy overall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Conf3 and conf4 have high leakage power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24581" y="5902424"/>
            <a:ext cx="3966279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73603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FF0000"/>
                </a:solidFill>
                <a:cs typeface="HP Simplified" pitchFamily="34" charset="0"/>
              </a:rPr>
              <a:t>Can the idle energy be optimized?</a:t>
            </a:r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>
          <a:xfrm>
            <a:off x="1202451" y="938051"/>
            <a:ext cx="10989549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Idle Energy on Overall Energy Consumption</a:t>
            </a:r>
            <a:endParaRPr lang="en-US" b="0" dirty="0">
              <a:latin typeface="+mj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580976" y="1295276"/>
            <a:ext cx="42128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Execution of a single benchmark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65656" y="1858995"/>
            <a:ext cx="6165051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Sensor readings every 40s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Energy consumed in 1 hour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90 readings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Conf1 provides the most benefit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53933" y="4609062"/>
            <a:ext cx="6000928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CRC every 10 </a:t>
            </a: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mins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Energy consumed in 1 hour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6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computations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Conf2 provides the most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03886" y="3452381"/>
            <a:ext cx="4129784" cy="8129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603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FF0000"/>
                </a:solidFill>
                <a:cs typeface="HP Simplified" pitchFamily="34" charset="0"/>
              </a:rPr>
              <a:t>Impact of power gating depends on</a:t>
            </a:r>
          </a:p>
          <a:p>
            <a:pPr algn="ctr" defTabSz="573603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FF0000"/>
                </a:solidFill>
                <a:cs typeface="HP Simplified" pitchFamily="34" charset="0"/>
              </a:rPr>
              <a:t>application run time</a:t>
            </a:r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1202451" y="920023"/>
            <a:ext cx="10989549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Idle Energy on Overall Energy Consumption</a:t>
            </a:r>
            <a:endParaRPr lang="en-US" b="0" dirty="0">
              <a:latin typeface="+mj-lt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563672"/>
              </p:ext>
            </p:extLst>
          </p:nvPr>
        </p:nvGraphicFramePr>
        <p:xfrm>
          <a:off x="470353" y="4065642"/>
          <a:ext cx="4001894" cy="2227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441993"/>
              </p:ext>
            </p:extLst>
          </p:nvPr>
        </p:nvGraphicFramePr>
        <p:xfrm>
          <a:off x="347430" y="1787236"/>
          <a:ext cx="4249508" cy="2086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2734613" y="1274531"/>
            <a:ext cx="6921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Impact of </a:t>
            </a:r>
            <a:r>
              <a:rPr lang="en-US" sz="2400" u="sng" dirty="0">
                <a:solidFill>
                  <a:srgbClr val="00B0F0"/>
                </a:solidFill>
              </a:rPr>
              <a:t>power gating:</a:t>
            </a:r>
            <a:r>
              <a:rPr lang="en-US" sz="2400" dirty="0">
                <a:solidFill>
                  <a:srgbClr val="00B0F0"/>
                </a:solidFill>
              </a:rPr>
              <a:t> 95% leakage power reduction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2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829795" cy="4023360"/>
          </a:xfrm>
        </p:spPr>
        <p:txBody>
          <a:bodyPr/>
          <a:lstStyle/>
          <a:p>
            <a:r>
              <a:rPr lang="en-US" dirty="0" smtClean="0"/>
              <a:t>Internet of Things (IoT): pervasive presence of uniquely identifiable, connected devices</a:t>
            </a:r>
          </a:p>
          <a:p>
            <a:r>
              <a:rPr lang="en-US" dirty="0" smtClean="0"/>
              <a:t>Goal: Reduce reliance on human intervention for data acquisition, visualization and use</a:t>
            </a:r>
          </a:p>
        </p:txBody>
      </p:sp>
      <p:pic>
        <p:nvPicPr>
          <p:cNvPr id="5" name="Picture 10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5314" y="3570577"/>
            <a:ext cx="14224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http://farm6.static.flickr.com/5202/5330220583_0e1eb6932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412" y="2024361"/>
            <a:ext cx="1770175" cy="1115211"/>
          </a:xfrm>
          <a:prstGeom prst="rect">
            <a:avLst/>
          </a:prstGeom>
          <a:noFill/>
        </p:spPr>
      </p:pic>
      <p:pic>
        <p:nvPicPr>
          <p:cNvPr id="7" name="Picture 6" descr="http://store.storeimages.cdn-apple.com/2851/as-images.apple.com/is/image/AppleInc/step0-iphone4s-gallery-image3?wid=488&amp;hei=531&amp;fmt=png-alpha&amp;qlt=9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1819" y="3606010"/>
            <a:ext cx="1096812" cy="1193457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06699" y="3956292"/>
            <a:ext cx="1311582" cy="982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4437" y="424428"/>
            <a:ext cx="12700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4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025" y="1901145"/>
            <a:ext cx="1320800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4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88" y="2746665"/>
            <a:ext cx="1206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0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288" y="3411828"/>
            <a:ext cx="10858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Picture 102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917" y="4827288"/>
            <a:ext cx="1873250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5" name="Picture 10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899" y="3773067"/>
            <a:ext cx="12287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" name="Picture 103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338" y="4965990"/>
            <a:ext cx="1428750" cy="101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" name="Picture 103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161" y="3272270"/>
            <a:ext cx="1285875" cy="96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" name="Picture 103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288" y="4956465"/>
            <a:ext cx="104775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04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815" y="5383503"/>
            <a:ext cx="1030287" cy="77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04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088" y="4615153"/>
            <a:ext cx="128270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 descr="http://www.blogcdn.com/www.engadget.com/media/2011/08/apple-tv-new-remote-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44088" y="4814375"/>
            <a:ext cx="1703358" cy="1322941"/>
          </a:xfrm>
          <a:prstGeom prst="rect">
            <a:avLst/>
          </a:prstGeom>
          <a:noFill/>
        </p:spPr>
      </p:pic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36796" y="2004274"/>
            <a:ext cx="929182" cy="1477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http://www.drcellphonehouston.com/images/ipodclassic.jp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6192569" y="4003965"/>
            <a:ext cx="637719" cy="760412"/>
          </a:xfrm>
          <a:prstGeom prst="rect">
            <a:avLst/>
          </a:prstGeom>
          <a:noFill/>
        </p:spPr>
      </p:pic>
      <p:pic>
        <p:nvPicPr>
          <p:cNvPr id="24" name="Picture 2" descr="http://www.world-import.com/images/C/BluRay-Player-Disc-icon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811" y="3693888"/>
            <a:ext cx="1376877" cy="137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3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25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75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25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75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75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75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75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4200" y="1323431"/>
            <a:ext cx="44296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Execution of multiple benchmarks</a:t>
            </a:r>
            <a:endParaRPr lang="en-US" sz="2333" dirty="0">
              <a:solidFill>
                <a:srgbClr val="00B0F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8465" y="2340649"/>
            <a:ext cx="6000928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Six applications in succession every 10 </a:t>
            </a:r>
            <a:r>
              <a:rPr lang="en-US" dirty="0" err="1">
                <a:solidFill>
                  <a:srgbClr val="000000"/>
                </a:solidFill>
                <a:cs typeface="HP Simplified" pitchFamily="34" charset="0"/>
              </a:rPr>
              <a:t>mins</a:t>
            </a:r>
            <a:endParaRPr lang="en-US" dirty="0">
              <a:solidFill>
                <a:srgbClr val="000000"/>
              </a:solidFill>
              <a:cs typeface="HP Simplified" pitchFamily="34" charset="0"/>
            </a:endParaRP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Energy consumed in 1 hour</a:t>
            </a:r>
          </a:p>
          <a:p>
            <a:pPr marL="990575" lvl="1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6</a:t>
            </a:r>
            <a:r>
              <a:rPr lang="en-US" dirty="0">
                <a:solidFill>
                  <a:srgbClr val="000000"/>
                </a:solidFill>
                <a:cs typeface="HP Simplified" pitchFamily="34" charset="0"/>
              </a:rPr>
              <a:t> computations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Conf2 provides the most benefit </a:t>
            </a:r>
            <a:r>
              <a:rPr lang="en-US" b="1" i="1" dirty="0">
                <a:solidFill>
                  <a:srgbClr val="000000"/>
                </a:solidFill>
                <a:cs typeface="HP Simplified" pitchFamily="34" charset="0"/>
              </a:rPr>
              <a:t>without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 power gating</a:t>
            </a:r>
          </a:p>
          <a:p>
            <a:pPr marL="380990" indent="-380990" defTabSz="573603">
              <a:spcAft>
                <a:spcPts val="533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Conf4 provides the most benefit </a:t>
            </a:r>
            <a:r>
              <a:rPr lang="en-US" b="1" i="1" dirty="0">
                <a:solidFill>
                  <a:srgbClr val="000000"/>
                </a:solidFill>
                <a:cs typeface="HP Simplified" pitchFamily="34" charset="0"/>
              </a:rPr>
              <a:t>with</a:t>
            </a:r>
            <a:r>
              <a:rPr lang="en-US" i="1" dirty="0">
                <a:solidFill>
                  <a:srgbClr val="000000"/>
                </a:solidFill>
                <a:cs typeface="HP Simplified" pitchFamily="34" charset="0"/>
              </a:rPr>
              <a:t> power gating</a:t>
            </a: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1358586"/>
              </p:ext>
            </p:extLst>
          </p:nvPr>
        </p:nvGraphicFramePr>
        <p:xfrm>
          <a:off x="440300" y="1961803"/>
          <a:ext cx="4356144" cy="25081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749754" y="5410603"/>
            <a:ext cx="899066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573603">
              <a:spcAft>
                <a:spcPts val="533"/>
              </a:spcAft>
              <a:buSzPct val="100000"/>
            </a:pPr>
            <a:r>
              <a:rPr lang="en-US" sz="2133" dirty="0">
                <a:solidFill>
                  <a:srgbClr val="FF0000"/>
                </a:solidFill>
                <a:cs typeface="HP Simplified" pitchFamily="34" charset="0"/>
              </a:rPr>
              <a:t>Longer executions on larger configurations provide greater optimization benefit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202451" y="978211"/>
            <a:ext cx="10989549" cy="513256"/>
          </a:xfrm>
        </p:spPr>
        <p:txBody>
          <a:bodyPr/>
          <a:lstStyle/>
          <a:p>
            <a:r>
              <a:rPr lang="en-US" b="0" dirty="0" smtClean="0">
                <a:latin typeface="+mj-lt"/>
              </a:rPr>
              <a:t>Impact of Idle Energy on Overall Energy Consumption</a:t>
            </a:r>
            <a:endParaRPr lang="en-US" b="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1120555" y="1979421"/>
            <a:ext cx="10826496" cy="3477640"/>
          </a:xfrm>
        </p:spPr>
        <p:txBody>
          <a:bodyPr/>
          <a:lstStyle/>
          <a:p>
            <a:r>
              <a:rPr lang="en-US" b="0" dirty="0" smtClean="0">
                <a:solidFill>
                  <a:schemeClr val="tx1"/>
                </a:solidFill>
              </a:rPr>
              <a:t>Explored architectural support for the Internet of Things (</a:t>
            </a:r>
            <a:r>
              <a:rPr lang="en-US" b="0" dirty="0" err="1" smtClean="0">
                <a:solidFill>
                  <a:schemeClr val="tx1"/>
                </a:solidFill>
              </a:rPr>
              <a:t>IoT</a:t>
            </a:r>
            <a:r>
              <a:rPr lang="en-US" b="0" dirty="0" smtClean="0">
                <a:solidFill>
                  <a:schemeClr val="tx1"/>
                </a:solidFill>
              </a:rPr>
              <a:t>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Foundation </a:t>
            </a:r>
            <a:r>
              <a:rPr lang="en-US" dirty="0" smtClean="0">
                <a:solidFill>
                  <a:schemeClr val="tx1"/>
                </a:solidFill>
              </a:rPr>
              <a:t>for further </a:t>
            </a:r>
            <a:r>
              <a:rPr lang="en-US" dirty="0" smtClean="0">
                <a:solidFill>
                  <a:schemeClr val="tx1"/>
                </a:solidFill>
              </a:rPr>
              <a:t>research</a:t>
            </a:r>
          </a:p>
          <a:p>
            <a:pPr lvl="1"/>
            <a:r>
              <a:rPr lang="en-US" b="0" dirty="0" smtClean="0">
                <a:solidFill>
                  <a:schemeClr val="tx1"/>
                </a:solidFill>
              </a:rPr>
              <a:t>Proposed </a:t>
            </a:r>
            <a:r>
              <a:rPr lang="en-US" b="0" dirty="0" err="1" smtClean="0">
                <a:solidFill>
                  <a:schemeClr val="tx1"/>
                </a:solidFill>
              </a:rPr>
              <a:t>IoT</a:t>
            </a:r>
            <a:r>
              <a:rPr lang="en-US" b="0" dirty="0" smtClean="0">
                <a:solidFill>
                  <a:schemeClr val="tx1"/>
                </a:solidFill>
              </a:rPr>
              <a:t> application functions and </a:t>
            </a:r>
            <a:r>
              <a:rPr lang="en-US" b="0" dirty="0" smtClean="0">
                <a:solidFill>
                  <a:schemeClr val="tx1"/>
                </a:solidFill>
              </a:rPr>
              <a:t>benchmarks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Quantified </a:t>
            </a:r>
            <a:r>
              <a:rPr lang="en-US" dirty="0" smtClean="0">
                <a:solidFill>
                  <a:schemeClr val="tx1"/>
                </a:solidFill>
              </a:rPr>
              <a:t>impact of execution order, frequency, and cache </a:t>
            </a:r>
            <a:r>
              <a:rPr lang="en-US" dirty="0" smtClean="0">
                <a:solidFill>
                  <a:schemeClr val="tx1"/>
                </a:solidFill>
              </a:rPr>
              <a:t>sizes</a:t>
            </a:r>
          </a:p>
          <a:p>
            <a:pPr lvl="1"/>
            <a:r>
              <a:rPr lang="en-US" sz="2133" dirty="0" smtClean="0">
                <a:solidFill>
                  <a:schemeClr val="tx1"/>
                </a:solidFill>
              </a:rPr>
              <a:t>Showed </a:t>
            </a:r>
            <a:r>
              <a:rPr lang="en-US" sz="2133" dirty="0">
                <a:solidFill>
                  <a:schemeClr val="tx1"/>
                </a:solidFill>
              </a:rPr>
              <a:t>that power optimization depends on configuration and application runtime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Enabling right-provisioning for </a:t>
            </a:r>
            <a:r>
              <a:rPr lang="en-US" b="0" dirty="0" err="1" smtClean="0">
                <a:solidFill>
                  <a:schemeClr val="tx1"/>
                </a:solidFill>
              </a:rPr>
              <a:t>IoT</a:t>
            </a:r>
            <a:r>
              <a:rPr lang="en-US" b="0" dirty="0" smtClean="0">
                <a:solidFill>
                  <a:schemeClr val="tx1"/>
                </a:solidFill>
              </a:rPr>
              <a:t> </a:t>
            </a:r>
            <a:r>
              <a:rPr lang="en-US" b="0" dirty="0" smtClean="0">
                <a:solidFill>
                  <a:schemeClr val="tx1"/>
                </a:solidFill>
              </a:rPr>
              <a:t>devices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sz="1933" dirty="0" smtClean="0">
                <a:solidFill>
                  <a:schemeClr val="tx1"/>
                </a:solidFill>
              </a:rPr>
              <a:t>Our </a:t>
            </a:r>
            <a:r>
              <a:rPr lang="en-US" sz="1933" dirty="0">
                <a:solidFill>
                  <a:schemeClr val="tx1"/>
                </a:solidFill>
              </a:rPr>
              <a:t>work helps to reduce design space </a:t>
            </a:r>
            <a:r>
              <a:rPr lang="en-US" sz="1933" dirty="0" smtClean="0">
                <a:solidFill>
                  <a:schemeClr val="tx1"/>
                </a:solidFill>
              </a:rPr>
              <a:t>exploration</a:t>
            </a:r>
            <a:endParaRPr lang="en-US" sz="1933" dirty="0">
              <a:solidFill>
                <a:schemeClr val="tx1"/>
              </a:solidFill>
            </a:endParaRPr>
          </a:p>
          <a:p>
            <a:pPr lvl="1"/>
            <a:r>
              <a:rPr lang="en-US" sz="2133" dirty="0" smtClean="0">
                <a:solidFill>
                  <a:schemeClr val="tx1"/>
                </a:solidFill>
              </a:rPr>
              <a:t>Given </a:t>
            </a:r>
            <a:r>
              <a:rPr lang="en-US" sz="2133" dirty="0">
                <a:solidFill>
                  <a:schemeClr val="tx1"/>
                </a:solidFill>
              </a:rPr>
              <a:t>application requirements, estimate configurations</a:t>
            </a:r>
          </a:p>
          <a:p>
            <a:pPr lvl="3" indent="0"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683667" lvl="2" indent="-457189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683667" lvl="2" indent="-457189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683667" lvl="2" indent="-457189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  <a:p>
            <a:pPr marL="912261" lvl="3" indent="-457189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202451" y="1244445"/>
            <a:ext cx="10989549" cy="513256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32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07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– </a:t>
            </a:r>
            <a:r>
              <a:rPr lang="en-US" dirty="0" err="1" smtClean="0"/>
              <a:t>IoT</a:t>
            </a:r>
            <a:r>
              <a:rPr lang="en-US" dirty="0" smtClean="0"/>
              <a:t>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409902" cy="4023360"/>
          </a:xfrm>
        </p:spPr>
        <p:txBody>
          <a:bodyPr/>
          <a:lstStyle/>
          <a:p>
            <a:r>
              <a:rPr lang="en-US" dirty="0" smtClean="0"/>
              <a:t>Wide-ranging use-cases</a:t>
            </a:r>
          </a:p>
          <a:p>
            <a:pPr lvl="1"/>
            <a:r>
              <a:rPr lang="en-US" dirty="0" smtClean="0"/>
              <a:t>Healthcare, manufacturing, smart cities, </a:t>
            </a:r>
            <a:r>
              <a:rPr lang="en-US" dirty="0" smtClean="0"/>
              <a:t>transportation</a:t>
            </a:r>
          </a:p>
          <a:p>
            <a:pPr lvl="1"/>
            <a:r>
              <a:rPr lang="en-US" dirty="0" smtClean="0"/>
              <a:t>Transformative to work, life, and the global economy</a:t>
            </a:r>
            <a:endParaRPr lang="en-US" dirty="0"/>
          </a:p>
        </p:txBody>
      </p:sp>
      <p:pic>
        <p:nvPicPr>
          <p:cNvPr id="5" name="Picture 2" descr="http://forecastjoy.com/wp-content/uploads/2014/03/deviceforeca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2305" y="1893933"/>
            <a:ext cx="5766350" cy="432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134083" y="4340333"/>
            <a:ext cx="2271776" cy="764977"/>
            <a:chOff x="7054521" y="2819400"/>
            <a:chExt cx="2271776" cy="764977"/>
          </a:xfrm>
        </p:grpSpPr>
        <p:sp>
          <p:nvSpPr>
            <p:cNvPr id="7" name="TextBox 6"/>
            <p:cNvSpPr txBox="1"/>
            <p:nvPr/>
          </p:nvSpPr>
          <p:spPr>
            <a:xfrm>
              <a:off x="7109022" y="3033417"/>
              <a:ext cx="21291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26 billion devices by 2020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54521" y="3276600"/>
              <a:ext cx="2271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$3 trillion economic impact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239000" y="2819400"/>
              <a:ext cx="174759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[Gartner Research, 2014]</a:t>
              </a:r>
              <a:endParaRPr lang="en-US" sz="1200" dirty="0"/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82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</a:t>
            </a:r>
            <a:r>
              <a:rPr lang="en-US" dirty="0" err="1" smtClean="0"/>
              <a:t>IoT</a:t>
            </a:r>
            <a:r>
              <a:rPr lang="en-US" dirty="0" smtClean="0"/>
              <a:t> Model and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3809" y="4572002"/>
            <a:ext cx="2975956" cy="162791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Transmission is expensive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Bandwidth bottleneck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Real-time constraints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Complex applications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883732" y="5121631"/>
            <a:ext cx="5569527" cy="369332"/>
            <a:chOff x="4447309" y="4872243"/>
            <a:chExt cx="5569527" cy="369332"/>
          </a:xfrm>
        </p:grpSpPr>
        <p:sp>
          <p:nvSpPr>
            <p:cNvPr id="5" name="Right Arrow 4"/>
            <p:cNvSpPr/>
            <p:nvPr/>
          </p:nvSpPr>
          <p:spPr>
            <a:xfrm>
              <a:off x="4447309" y="4946073"/>
              <a:ext cx="755073" cy="221672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 flipH="1">
              <a:off x="5379718" y="4872243"/>
              <a:ext cx="463711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Increased energy consumption and latency</a:t>
              </a:r>
              <a:endParaRPr lang="en-US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5991" y="2324101"/>
            <a:ext cx="2838450" cy="1616052"/>
          </a:xfrm>
          <a:prstGeom prst="rect">
            <a:avLst/>
          </a:prstGeom>
        </p:spPr>
      </p:pic>
      <p:sp>
        <p:nvSpPr>
          <p:cNvPr id="9" name="Flowchart: Connector 8"/>
          <p:cNvSpPr/>
          <p:nvPr/>
        </p:nvSpPr>
        <p:spPr>
          <a:xfrm>
            <a:off x="1464420" y="2552195"/>
            <a:ext cx="1323109" cy="1323109"/>
          </a:xfrm>
          <a:prstGeom prst="flowChartConnector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Head node</a:t>
            </a:r>
            <a:endParaRPr lang="en-US" sz="1400" dirty="0"/>
          </a:p>
        </p:txBody>
      </p:sp>
      <p:sp>
        <p:nvSpPr>
          <p:cNvPr id="10" name="Flowchart: Connector 9"/>
          <p:cNvSpPr/>
          <p:nvPr/>
        </p:nvSpPr>
        <p:spPr>
          <a:xfrm>
            <a:off x="3937465" y="1891897"/>
            <a:ext cx="637309" cy="6373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Edge node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4574774" y="2333205"/>
            <a:ext cx="637309" cy="6373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Edge node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5079604" y="2933199"/>
            <a:ext cx="637309" cy="6373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Edge node</a:t>
            </a:r>
          </a:p>
        </p:txBody>
      </p:sp>
      <p:sp>
        <p:nvSpPr>
          <p:cNvPr id="13" name="Flowchart: Connector 12"/>
          <p:cNvSpPr/>
          <p:nvPr/>
        </p:nvSpPr>
        <p:spPr>
          <a:xfrm>
            <a:off x="4602482" y="3500959"/>
            <a:ext cx="637309" cy="6373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Edge node</a:t>
            </a:r>
          </a:p>
        </p:txBody>
      </p:sp>
      <p:sp>
        <p:nvSpPr>
          <p:cNvPr id="14" name="Flowchart: Connector 13"/>
          <p:cNvSpPr/>
          <p:nvPr/>
        </p:nvSpPr>
        <p:spPr>
          <a:xfrm>
            <a:off x="3944392" y="3909664"/>
            <a:ext cx="637309" cy="63730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/>
              <a:t>Edge node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2610390" y="2333205"/>
            <a:ext cx="2485840" cy="1895114"/>
            <a:chOff x="2593764" y="2333205"/>
            <a:chExt cx="2485840" cy="1895114"/>
          </a:xfrm>
        </p:grpSpPr>
        <p:cxnSp>
          <p:nvCxnSpPr>
            <p:cNvPr id="16" name="Straight Arrow Connector 15"/>
            <p:cNvCxnSpPr>
              <a:stCxn id="9" idx="7"/>
            </p:cNvCxnSpPr>
            <p:nvPr/>
          </p:nvCxnSpPr>
          <p:spPr>
            <a:xfrm flipV="1">
              <a:off x="2593764" y="2333205"/>
              <a:ext cx="1350628" cy="412755"/>
            </a:xfrm>
            <a:prstGeom prst="straightConnector1">
              <a:avLst/>
            </a:prstGeom>
            <a:ln w="2222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1" idx="2"/>
            </p:cNvCxnSpPr>
            <p:nvPr/>
          </p:nvCxnSpPr>
          <p:spPr>
            <a:xfrm flipV="1">
              <a:off x="2746164" y="2651860"/>
              <a:ext cx="1828610" cy="246501"/>
            </a:xfrm>
            <a:prstGeom prst="straightConnector1">
              <a:avLst/>
            </a:prstGeom>
            <a:ln w="2222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endCxn id="12" idx="2"/>
            </p:cNvCxnSpPr>
            <p:nvPr/>
          </p:nvCxnSpPr>
          <p:spPr>
            <a:xfrm>
              <a:off x="2787529" y="3145780"/>
              <a:ext cx="2292075" cy="106074"/>
            </a:xfrm>
            <a:prstGeom prst="straightConnector1">
              <a:avLst/>
            </a:prstGeom>
            <a:ln w="2222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2770902" y="3367474"/>
              <a:ext cx="1814954" cy="345722"/>
            </a:xfrm>
            <a:prstGeom prst="straightConnector1">
              <a:avLst/>
            </a:prstGeom>
            <a:ln w="2222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endCxn id="14" idx="2"/>
            </p:cNvCxnSpPr>
            <p:nvPr/>
          </p:nvCxnSpPr>
          <p:spPr>
            <a:xfrm>
              <a:off x="2682438" y="3591381"/>
              <a:ext cx="1261954" cy="636938"/>
            </a:xfrm>
            <a:prstGeom prst="straightConnector1">
              <a:avLst/>
            </a:prstGeom>
            <a:ln w="22225"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18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IoT</a:t>
            </a:r>
            <a:r>
              <a:rPr lang="en-US" dirty="0" smtClean="0"/>
              <a:t> Optimization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Edge Computing</a:t>
            </a:r>
            <a:endParaRPr lang="en-US" b="1" u="sng" dirty="0"/>
          </a:p>
          <a:p>
            <a:pPr lvl="1"/>
            <a:r>
              <a:rPr lang="en-US" i="1" dirty="0" smtClean="0"/>
              <a:t>Move computations to the edge nodes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Medical diagnostics</a:t>
            </a:r>
          </a:p>
          <a:p>
            <a:r>
              <a:rPr lang="en-US" dirty="0" smtClean="0"/>
              <a:t>Requirements</a:t>
            </a:r>
          </a:p>
          <a:p>
            <a:pPr lvl="1"/>
            <a:r>
              <a:rPr lang="en-US" dirty="0" smtClean="0"/>
              <a:t>Sufficient compute power</a:t>
            </a:r>
          </a:p>
          <a:p>
            <a:pPr lvl="1"/>
            <a:r>
              <a:rPr lang="en-US" dirty="0" smtClean="0"/>
              <a:t>Maintain low-energy</a:t>
            </a:r>
          </a:p>
          <a:p>
            <a:pPr lvl="1"/>
            <a:r>
              <a:rPr lang="en-US" dirty="0" smtClean="0"/>
              <a:t>Maintain form factor</a:t>
            </a:r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2706" y="2316527"/>
            <a:ext cx="6935636" cy="3660941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058371" y="5960842"/>
            <a:ext cx="6069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defTabSz="430213">
              <a:spcAft>
                <a:spcPts val="400"/>
              </a:spcAft>
              <a:buSzPct val="100000"/>
            </a:pPr>
            <a:r>
              <a:rPr lang="en-US" sz="1600" i="1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What </a:t>
            </a:r>
            <a:r>
              <a:rPr lang="en-US" sz="1600" i="1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microprocessor architectures </a:t>
            </a:r>
            <a:r>
              <a:rPr lang="en-US" sz="1600" i="1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will support </a:t>
            </a:r>
            <a:r>
              <a:rPr lang="en-US" sz="1600" i="1" dirty="0" smtClean="0">
                <a:solidFill>
                  <a:srgbClr val="FF0000"/>
                </a:solidFill>
                <a:latin typeface="HP Simplified" pitchFamily="34" charset="0"/>
                <a:cs typeface="HP Simplified" pitchFamily="34" charset="0"/>
              </a:rPr>
              <a:t>edge computing?</a:t>
            </a:r>
            <a:endParaRPr lang="en-US" sz="1600" i="1" dirty="0" smtClean="0">
              <a:solidFill>
                <a:srgbClr val="FF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76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Propose broad and tractable classification of </a:t>
            </a:r>
            <a:r>
              <a:rPr lang="en-US" dirty="0" err="1" smtClean="0"/>
              <a:t>IoT</a:t>
            </a:r>
            <a:r>
              <a:rPr lang="en-US" dirty="0" smtClean="0"/>
              <a:t> applications</a:t>
            </a:r>
          </a:p>
          <a:p>
            <a:pPr lvl="1"/>
            <a:r>
              <a:rPr lang="en-US" dirty="0" smtClean="0"/>
              <a:t>Identify key application functions</a:t>
            </a:r>
          </a:p>
          <a:p>
            <a:r>
              <a:rPr lang="en-US" dirty="0" smtClean="0"/>
              <a:t>Evaluated state of the art microprocessor characteristics</a:t>
            </a:r>
          </a:p>
          <a:p>
            <a:pPr lvl="1"/>
            <a:r>
              <a:rPr lang="en-US" dirty="0" smtClean="0"/>
              <a:t>Focus on CPU component</a:t>
            </a:r>
          </a:p>
          <a:p>
            <a:r>
              <a:rPr lang="en-US" dirty="0" smtClean="0"/>
              <a:t>Identify highest impact microarchitecture characteristics</a:t>
            </a:r>
            <a:endParaRPr lang="en-US" dirty="0"/>
          </a:p>
          <a:p>
            <a:pPr lvl="1"/>
            <a:r>
              <a:rPr lang="en-US" dirty="0" smtClean="0"/>
              <a:t>Enable efficient design space exploration</a:t>
            </a:r>
          </a:p>
          <a:p>
            <a:pPr lvl="1"/>
            <a:r>
              <a:rPr lang="en-US" dirty="0" smtClean="0"/>
              <a:t>Impact of leakage power optimization</a:t>
            </a:r>
            <a:endParaRPr lang="en-US" dirty="0" smtClean="0"/>
          </a:p>
          <a:p>
            <a:r>
              <a:rPr lang="en-US" dirty="0" smtClean="0"/>
              <a:t>Lay foundation for right-provisioning of </a:t>
            </a:r>
            <a:r>
              <a:rPr lang="en-US" dirty="0" err="1" smtClean="0"/>
              <a:t>IoT</a:t>
            </a:r>
            <a:r>
              <a:rPr lang="en-US" dirty="0" smtClean="0"/>
              <a:t> device microprocessors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2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a Right-Provisioned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843565"/>
              </p:ext>
            </p:extLst>
          </p:nvPr>
        </p:nvGraphicFramePr>
        <p:xfrm>
          <a:off x="2509774" y="2712455"/>
          <a:ext cx="7277423" cy="258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1498"/>
                <a:gridCol w="2428875"/>
                <a:gridCol w="3067050"/>
              </a:tblGrid>
              <a:tr h="370840">
                <a:tc gridSpan="3">
                  <a:txBody>
                    <a:bodyPr/>
                    <a:lstStyle/>
                    <a:p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HP Simplified" panose="020B0604020204020204" pitchFamily="34" charset="0"/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HP Simplified" panose="020B0604020204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Image capture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Sensing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Memory intensity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Image processing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Compute/memory intensity, parallelism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Face detection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Image processing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Compute/memory intensity, parallelism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Face recognition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Image processing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Compute/memory intensity, parallelism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Data encryption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Security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 intensity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Data transmission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Compression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 intensity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Communication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HP Simplified" panose="020B0604020204020204" pitchFamily="34" charset="0"/>
                        </a:rPr>
                        <a:t>Compute intensity</a:t>
                      </a:r>
                      <a:endParaRPr lang="en-US" sz="1200" dirty="0">
                        <a:latin typeface="HP Simplified" panose="020B0604020204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 bwMode="auto">
          <a:xfrm rot="5400000">
            <a:off x="8408470" y="5222713"/>
            <a:ext cx="418493" cy="2988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10736" y="1892122"/>
            <a:ext cx="1455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0" dirty="0" err="1" smtClean="0">
                <a:latin typeface="HP Simplified" panose="020B0604020204020204" pitchFamily="34" charset="0"/>
              </a:rPr>
              <a:t>IoT</a:t>
            </a:r>
            <a:r>
              <a:rPr lang="en-US" sz="1400" b="0" dirty="0" smtClean="0">
                <a:latin typeface="HP Simplified" panose="020B0604020204020204" pitchFamily="34" charset="0"/>
              </a:rPr>
              <a:t> </a:t>
            </a:r>
          </a:p>
          <a:p>
            <a:pPr algn="ctr"/>
            <a:r>
              <a:rPr lang="en-US" sz="1400" b="0" dirty="0" smtClean="0">
                <a:latin typeface="HP Simplified" panose="020B0604020204020204" pitchFamily="34" charset="0"/>
              </a:rPr>
              <a:t>use case</a:t>
            </a:r>
            <a:endParaRPr lang="en-US" sz="1400" b="0" dirty="0">
              <a:latin typeface="HP Simplified" panose="020B0604020204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37255" y="2800068"/>
            <a:ext cx="6548878" cy="318379"/>
            <a:chOff x="803408" y="1637902"/>
            <a:chExt cx="6548878" cy="318379"/>
          </a:xfrm>
        </p:grpSpPr>
        <p:grpSp>
          <p:nvGrpSpPr>
            <p:cNvPr id="8" name="Group 7"/>
            <p:cNvGrpSpPr/>
            <p:nvPr/>
          </p:nvGrpSpPr>
          <p:grpSpPr>
            <a:xfrm>
              <a:off x="803408" y="1637902"/>
              <a:ext cx="6548878" cy="318379"/>
              <a:chOff x="18818780" y="10937369"/>
              <a:chExt cx="6382724" cy="318379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23231465" y="10937369"/>
                <a:ext cx="19700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atin typeface="HP Simplified" panose="020B0604020204020204" pitchFamily="34" charset="0"/>
                  </a:rPr>
                  <a:t>Execution characteristics</a:t>
                </a:r>
                <a:endParaRPr lang="en-US" sz="1400" dirty="0">
                  <a:latin typeface="HP Simplified" panose="020B0604020204020204" pitchFamily="34" charset="0"/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8818780" y="10937772"/>
                <a:ext cx="3488633" cy="317976"/>
                <a:chOff x="18818780" y="10937772"/>
                <a:chExt cx="3488633" cy="317976"/>
              </a:xfrm>
            </p:grpSpPr>
            <p:sp>
              <p:nvSpPr>
                <p:cNvPr id="12" name="TextBox 11"/>
                <p:cNvSpPr txBox="1"/>
                <p:nvPr/>
              </p:nvSpPr>
              <p:spPr>
                <a:xfrm>
                  <a:off x="18818780" y="10947796"/>
                  <a:ext cx="1067573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HP Simplified" panose="020B0604020204020204" pitchFamily="34" charset="0"/>
                    </a:rPr>
                    <a:t>Applications</a:t>
                  </a:r>
                  <a:endParaRPr lang="en-US" sz="1400" dirty="0">
                    <a:latin typeface="HP Simplified" panose="020B0604020204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20602408" y="10937772"/>
                  <a:ext cx="1705005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dirty="0" smtClean="0">
                      <a:latin typeface="HP Simplified" panose="020B0604020204020204" pitchFamily="34" charset="0"/>
                    </a:rPr>
                    <a:t>Application functions</a:t>
                  </a:r>
                  <a:endParaRPr lang="en-US" sz="1400" dirty="0">
                    <a:latin typeface="HP Simplified" panose="020B0604020204020204" pitchFamily="34" charset="0"/>
                  </a:endParaRPr>
                </a:p>
              </p:txBody>
            </p:sp>
            <p:sp>
              <p:nvSpPr>
                <p:cNvPr id="14" name="Right Arrow 13"/>
                <p:cNvSpPr/>
                <p:nvPr/>
              </p:nvSpPr>
              <p:spPr bwMode="auto">
                <a:xfrm>
                  <a:off x="20030698" y="10981032"/>
                  <a:ext cx="487939" cy="274716"/>
                </a:xfrm>
                <a:prstGeom prst="rightArrow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3762375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14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Futura Bk" pitchFamily="34" charset="0"/>
                  </a:endParaRPr>
                </a:p>
              </p:txBody>
            </p:sp>
          </p:grpSp>
        </p:grpSp>
        <p:sp>
          <p:nvSpPr>
            <p:cNvPr id="9" name="Right Arrow 8"/>
            <p:cNvSpPr/>
            <p:nvPr/>
          </p:nvSpPr>
          <p:spPr bwMode="auto">
            <a:xfrm>
              <a:off x="4492545" y="1674756"/>
              <a:ext cx="500641" cy="274716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7623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Futura Bk" pitchFamily="34" charset="0"/>
              </a:endParaRPr>
            </a:p>
          </p:txBody>
        </p:sp>
      </p:grpSp>
      <p:sp>
        <p:nvSpPr>
          <p:cNvPr id="15" name="Right Arrow 14"/>
          <p:cNvSpPr/>
          <p:nvPr/>
        </p:nvSpPr>
        <p:spPr bwMode="auto">
          <a:xfrm rot="5400000">
            <a:off x="3201490" y="2531015"/>
            <a:ext cx="418493" cy="29886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7623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2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Futura Bk" pitchFamily="34" charset="0"/>
            </a:endParaRPr>
          </a:p>
        </p:txBody>
      </p:sp>
      <p:pic>
        <p:nvPicPr>
          <p:cNvPr id="16" name="Picture 2" descr="http://pogospring.com/wp-content/uploads/2014/01/cctv-camer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081" y="1845734"/>
            <a:ext cx="737711" cy="57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hitechglobal.com/images/V4IP-5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66" y="5606331"/>
            <a:ext cx="780226" cy="57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9100793" y="5427019"/>
            <a:ext cx="1532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dirty="0" smtClean="0">
                <a:latin typeface="HP Simplified" panose="020B0604020204020204" pitchFamily="34" charset="0"/>
              </a:rPr>
              <a:t>Right-provisioned architecture</a:t>
            </a:r>
            <a:endParaRPr lang="en-US" sz="1400" b="0" dirty="0">
              <a:latin typeface="HP Simplified" panose="020B0604020204020204" pitchFamily="34" charset="0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10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Application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Surveyed several </a:t>
            </a:r>
            <a:r>
              <a:rPr lang="en-US" dirty="0" err="1" smtClean="0"/>
              <a:t>IoT</a:t>
            </a:r>
            <a:r>
              <a:rPr lang="en-US" dirty="0" smtClean="0"/>
              <a:t> use-cases</a:t>
            </a:r>
          </a:p>
          <a:p>
            <a:r>
              <a:rPr lang="en-US" dirty="0" smtClean="0"/>
              <a:t>Classified applications based on functions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64251"/>
              </p:ext>
            </p:extLst>
          </p:nvPr>
        </p:nvGraphicFramePr>
        <p:xfrm>
          <a:off x="1865070" y="3090430"/>
          <a:ext cx="8522820" cy="192024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805149"/>
                <a:gridCol w="3105338"/>
                <a:gridCol w="3612333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Application </a:t>
                      </a:r>
                      <a:r>
                        <a:rPr lang="en-US" sz="1400" dirty="0" smtClean="0">
                          <a:effectLst/>
                        </a:rPr>
                        <a:t>function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Benchmark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Benchmark description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Sensing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matrixTrans (_128, _256, _512, _1024)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Dense matrix transpose of n × n matrix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Communications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fft (_small and _large)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Fast Fourier Transform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512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Image processing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matrixMult (_128, _256, _512)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Dense matrix multiplication of n × n matrix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Lossy</a:t>
                      </a:r>
                      <a:r>
                        <a:rPr lang="en-US" sz="1400" dirty="0">
                          <a:effectLst/>
                        </a:rPr>
                        <a:t> compression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jpeg (_small and _large)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Joint Photographic Experts Group (JPEG) compression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Lossless compression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lz4 (_mr and _xray)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Lossless data compression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Security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sha (_small and _large)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Secure hash algorithm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Fault tolerance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crc (_small and _large)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Cyclic redundancy check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IoT Microarchitecture Configurations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Surveyed state of the art </a:t>
            </a:r>
            <a:r>
              <a:rPr lang="en-US" dirty="0" err="1" smtClean="0"/>
              <a:t>IoT</a:t>
            </a:r>
            <a:r>
              <a:rPr lang="en-US" dirty="0" smtClean="0"/>
              <a:t> microprocessors</a:t>
            </a:r>
          </a:p>
          <a:p>
            <a:pPr lvl="1"/>
            <a:r>
              <a:rPr lang="en-US" dirty="0" smtClean="0"/>
              <a:t>Ranging from microcontrollers to high-performance embedded systems microprocessors</a:t>
            </a:r>
          </a:p>
          <a:p>
            <a:pPr lvl="1"/>
            <a:r>
              <a:rPr lang="en-US" dirty="0" smtClean="0"/>
              <a:t>Goal: Identify technology gaps in state of the art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627705"/>
              </p:ext>
            </p:extLst>
          </p:nvPr>
        </p:nvGraphicFramePr>
        <p:xfrm>
          <a:off x="2066447" y="3151188"/>
          <a:ext cx="8120065" cy="1706880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624013"/>
                <a:gridCol w="1624013"/>
                <a:gridCol w="1624013"/>
                <a:gridCol w="1624013"/>
                <a:gridCol w="1624013"/>
              </a:tblGrid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Conf1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Conf2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Conf3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i="1" dirty="0">
                          <a:effectLst/>
                        </a:rPr>
                        <a:t>Conf4</a:t>
                      </a:r>
                      <a:endParaRPr lang="en-US" sz="1600" i="1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Sample CPU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ARM Cortex M4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Intel Quark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ARM Cortex A7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ARM Cortex A15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Frequency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48 MHz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400 MHz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GHz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1.9 GHz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Number of cores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Pipeline stages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Cache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None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 KB i/d L1, 1MB L2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32 KB i/d L1, 2MB L2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Memory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512 KB flash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GB RAM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 GB support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 TB RAM support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716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Execution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In-order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In-order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In-order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Out-of-order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43FAF-EFD6-45CC-9DC7-FCE79FD302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370</TotalTime>
  <Words>1490</Words>
  <Application>Microsoft Office PowerPoint</Application>
  <PresentationFormat>Widescreen</PresentationFormat>
  <Paragraphs>316</Paragraphs>
  <Slides>22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SimSun</vt:lpstr>
      <vt:lpstr>Arial</vt:lpstr>
      <vt:lpstr>Calibri</vt:lpstr>
      <vt:lpstr>Calibri Light</vt:lpstr>
      <vt:lpstr>Futura Bk</vt:lpstr>
      <vt:lpstr>HP Simplified</vt:lpstr>
      <vt:lpstr>Times New Roman</vt:lpstr>
      <vt:lpstr>Wingdings</vt:lpstr>
      <vt:lpstr>Retrospect</vt:lpstr>
      <vt:lpstr>Enabling Right-Provisioned Microprocessor Architectures for the Internet of Things  Tosiron Adegbija1, Anita Rogacs2, Chandrakant Patel2, and Ann Gordon-Ross3+  1Department of Electrical and Computer Engineering University of Arizona, Arizona, USA  2Hewlett-Packard (HP) Laboratories Palo Alto, California, USA  3Department of Electrical and Computer Engineering University of Florida, Florida, USA  +Also Affiliated with NSF Center for High-Performance Reconfigurable Computing</vt:lpstr>
      <vt:lpstr>Introduction</vt:lpstr>
      <vt:lpstr>Motivation – IoT Impact</vt:lpstr>
      <vt:lpstr>Traditional IoT Model and Challenges</vt:lpstr>
      <vt:lpstr>IoT Optimization</vt:lpstr>
      <vt:lpstr>Contributions</vt:lpstr>
      <vt:lpstr>Determining a Right-Provisioned Architecture</vt:lpstr>
      <vt:lpstr>IoT Application Classification</vt:lpstr>
      <vt:lpstr>IoT Microarchitecture Configurations</vt:lpstr>
      <vt:lpstr>Experimental Methodology</vt:lpstr>
      <vt:lpstr>Execution characteristics</vt:lpstr>
      <vt:lpstr>Comparison of the Configurations</vt:lpstr>
      <vt:lpstr>Comparison of the Configurations</vt:lpstr>
      <vt:lpstr>Impact of Clock Frequency</vt:lpstr>
      <vt:lpstr>Impact of Execution Order </vt:lpstr>
      <vt:lpstr>Impact of Cache Sizes </vt:lpstr>
      <vt:lpstr>Impact of Cache Sizes </vt:lpstr>
      <vt:lpstr>Impact of Idle Energy on Overall Energy Consumption</vt:lpstr>
      <vt:lpstr>Impact of Idle Energy on Overall Energy Consumption</vt:lpstr>
      <vt:lpstr>Impact of Idle Energy on Overall Energy Consumption</vt:lpstr>
      <vt:lpstr>Conclusions</vt:lpstr>
      <vt:lpstr>Questions and Comments</vt:lpstr>
    </vt:vector>
  </TitlesOfParts>
  <Company>The University of Arizona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Adegbija, Tosiron - (tosiron)</dc:creator>
  <cp:lastModifiedBy>Tosiron Adegbija</cp:lastModifiedBy>
  <cp:revision>30</cp:revision>
  <dcterms:created xsi:type="dcterms:W3CDTF">2015-11-10T22:59:45Z</dcterms:created>
  <dcterms:modified xsi:type="dcterms:W3CDTF">2015-11-14T16:36:55Z</dcterms:modified>
</cp:coreProperties>
</file>