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tiff" ContentType="image/tif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71" r:id="rId3"/>
    <p:sldId id="508" r:id="rId4"/>
    <p:sldId id="507" r:id="rId5"/>
    <p:sldId id="492" r:id="rId6"/>
    <p:sldId id="493" r:id="rId7"/>
    <p:sldId id="494" r:id="rId8"/>
    <p:sldId id="495" r:id="rId9"/>
    <p:sldId id="496" r:id="rId10"/>
    <p:sldId id="497" r:id="rId11"/>
    <p:sldId id="498" r:id="rId12"/>
    <p:sldId id="499" r:id="rId13"/>
    <p:sldId id="500" r:id="rId14"/>
    <p:sldId id="501" r:id="rId15"/>
    <p:sldId id="502" r:id="rId16"/>
    <p:sldId id="503" r:id="rId17"/>
    <p:sldId id="504" r:id="rId18"/>
    <p:sldId id="505" r:id="rId19"/>
    <p:sldId id="506" r:id="rId2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00"/>
    <a:srgbClr val="CB91DF"/>
    <a:srgbClr val="FF0000"/>
    <a:srgbClr val="DB22A6"/>
    <a:srgbClr val="DADADA"/>
    <a:srgbClr val="D5E467"/>
    <a:srgbClr val="E3D1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4" autoAdjust="0"/>
    <p:restoredTop sz="99272" autoAdjust="0"/>
  </p:normalViewPr>
  <p:slideViewPr>
    <p:cSldViewPr snapToGrid="0">
      <p:cViewPr varScale="1">
        <p:scale>
          <a:sx n="68" d="100"/>
          <a:sy n="68" d="100"/>
        </p:scale>
        <p:origin x="-1195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-2726" y="-8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86C83-CED6-46A5-BACE-B3FE55D989AD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1294C-A325-48B4-9C38-792C63AFB5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8301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54771C-BB30-445B-8653-2A3BA4A3F4B5}" type="datetimeFigureOut">
              <a:rPr lang="en-US"/>
              <a:pPr/>
              <a:t>11/29/2012</a:t>
            </a:fld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584CD0-639A-4BC0-8501-29713AABBFE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1194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92925" y="6248400"/>
            <a:ext cx="1905000" cy="457200"/>
          </a:xfrm>
        </p:spPr>
        <p:txBody>
          <a:bodyPr/>
          <a:lstStyle>
            <a:lvl1pPr>
              <a:defRPr>
                <a:latin typeface="Times" pitchFamily="48" charset="0"/>
              </a:defRPr>
            </a:lvl1pPr>
          </a:lstStyle>
          <a:p>
            <a:fld id="{88D1A942-F44E-498C-A08A-3FE98F7FD2C2}" type="slidenum">
              <a:rPr lang="en-US" smtClean="0"/>
              <a:pPr/>
              <a:t>‹#›</a:t>
            </a:fld>
            <a:r>
              <a:rPr lang="en-US" dirty="0" smtClean="0"/>
              <a:t> of 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C1316-384F-40EC-A270-72F0F8684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DAD97-6108-4C9C-88DF-C80096A81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3B4F5-3279-42F3-B984-B2B466453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60CA43-FB71-4A6F-BFB3-52D25D400D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0E37E-966C-48E7-8197-9618DAE5B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60CA43-FB71-4A6F-BFB3-52D25D400D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F0B35-CE42-430B-9984-8FBC465A9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1825A-4733-4397-9A67-9ECC490E0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39224-2F60-4024-9227-9176686FD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0547C-C1A9-45DB-8D19-B187334CB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ED7AF-FFE3-4887-B4DB-DDD4FB2E0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"/>
              </a:defRPr>
            </a:lvl1pPr>
          </a:lstStyle>
          <a:p>
            <a:pPr>
              <a:defRPr/>
            </a:pPr>
            <a:fld id="{7E60CA43-FB71-4A6F-BFB3-52D25D400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2A85306-65AE-40DD-BE64-C0F568435330}" type="slidenum">
              <a:rPr lang="en-US" sz="1400">
                <a:latin typeface="Times" pitchFamily="48" charset="0"/>
              </a:rPr>
              <a:pPr algn="r"/>
              <a:t>‹#›</a:t>
            </a:fld>
            <a:r>
              <a:rPr lang="en-US" sz="1400" dirty="0">
                <a:latin typeface="Times" pitchFamily="48" charset="0"/>
              </a:rPr>
              <a:t> of</a:t>
            </a:r>
            <a:r>
              <a:rPr lang="en-US" sz="1400" dirty="0" smtClean="0">
                <a:latin typeface="Times" pitchFamily="48" charset="0"/>
              </a:rPr>
              <a:t> 19</a:t>
            </a:r>
            <a:endParaRPr lang="en-US" sz="1400" dirty="0">
              <a:latin typeface="Times" pitchFamily="4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7CE337C3-B2F9-4F09-9D70-D70087ECCB0F}" type="slidenum">
              <a:rPr lang="en-US"/>
              <a:pPr/>
              <a:t>1</a:t>
            </a:fld>
            <a:r>
              <a:rPr lang="en-US" dirty="0"/>
              <a:t> of </a:t>
            </a:r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662653" y="488311"/>
            <a:ext cx="10523519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3600" dirty="0" smtClean="0">
                <a:solidFill>
                  <a:schemeClr val="accent2"/>
                </a:solidFill>
              </a:rPr>
              <a:t>Parallelized Benchmark-Driven Performance Evaluation of SMPs and Tiled Multi-Core Architectures for Embedded Systems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57200" y="2253710"/>
            <a:ext cx="8077200" cy="196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76" rIns="73025" bIns="36576"/>
          <a:lstStyle/>
          <a:p>
            <a:pPr>
              <a:spcBef>
                <a:spcPct val="20000"/>
              </a:spcBef>
            </a:pPr>
            <a:r>
              <a:rPr lang="en-US" sz="1800" b="1" u="sng" dirty="0" err="1" smtClean="0"/>
              <a:t>Arslan</a:t>
            </a:r>
            <a:r>
              <a:rPr lang="en-US" sz="1800" b="1" u="sng" dirty="0" smtClean="0"/>
              <a:t> </a:t>
            </a:r>
            <a:r>
              <a:rPr lang="en-US" sz="1800" b="1" u="sng" dirty="0" err="1" smtClean="0"/>
              <a:t>Munir</a:t>
            </a:r>
            <a:r>
              <a:rPr lang="en-US" sz="1800" b="1" u="sng" dirty="0" smtClean="0"/>
              <a:t>*</a:t>
            </a:r>
            <a:r>
              <a:rPr lang="en-US" sz="1800" dirty="0" smtClean="0"/>
              <a:t>, Ann Gordon-Ross</a:t>
            </a:r>
            <a:r>
              <a:rPr lang="en-US" sz="1800" baseline="30000" dirty="0" smtClean="0"/>
              <a:t>+ </a:t>
            </a:r>
            <a:r>
              <a:rPr lang="en-US" sz="1800" dirty="0" smtClean="0"/>
              <a:t>, and Sanjay </a:t>
            </a:r>
            <a:r>
              <a:rPr lang="en-US" sz="1800" dirty="0" err="1" smtClean="0"/>
              <a:t>Ranka</a:t>
            </a:r>
            <a:r>
              <a:rPr lang="en-US" sz="1800" baseline="30000" dirty="0" smtClean="0"/>
              <a:t>#</a:t>
            </a:r>
          </a:p>
          <a:p>
            <a:pPr>
              <a:spcBef>
                <a:spcPct val="20000"/>
              </a:spcBef>
            </a:pPr>
            <a:endParaRPr lang="en-US" sz="800" i="1" baseline="30000" dirty="0" smtClean="0"/>
          </a:p>
          <a:p>
            <a:pPr>
              <a:spcBef>
                <a:spcPct val="20000"/>
              </a:spcBef>
            </a:pPr>
            <a:r>
              <a:rPr lang="en-US" sz="2000" i="1" dirty="0" smtClean="0"/>
              <a:t>Department </a:t>
            </a:r>
            <a:r>
              <a:rPr lang="en-US" sz="2000" i="1" dirty="0"/>
              <a:t>of Electrical and Computer </a:t>
            </a:r>
            <a:r>
              <a:rPr lang="en-US" sz="2000" i="1" dirty="0" smtClean="0"/>
              <a:t>Engineering</a:t>
            </a:r>
          </a:p>
          <a:p>
            <a:pPr>
              <a:spcBef>
                <a:spcPct val="20000"/>
              </a:spcBef>
            </a:pPr>
            <a:r>
              <a:rPr lang="en-US" sz="2000" i="1" baseline="30000" dirty="0" smtClean="0"/>
              <a:t>#</a:t>
            </a:r>
            <a:r>
              <a:rPr lang="en-US" sz="2000" i="1" dirty="0" smtClean="0"/>
              <a:t>Department of Computer and Information Science and Engineering</a:t>
            </a:r>
            <a:endParaRPr lang="en-US" sz="2000" i="1" dirty="0"/>
          </a:p>
          <a:p>
            <a:pPr>
              <a:spcBef>
                <a:spcPct val="20000"/>
              </a:spcBef>
            </a:pPr>
            <a:r>
              <a:rPr lang="en-US" sz="2000" i="1" dirty="0" smtClean="0"/>
              <a:t>*Rice University, Houston, Texas</a:t>
            </a:r>
          </a:p>
          <a:p>
            <a:pPr>
              <a:spcBef>
                <a:spcPct val="20000"/>
              </a:spcBef>
            </a:pPr>
            <a:r>
              <a:rPr lang="en-US" sz="2000" i="1" baseline="30000" dirty="0" smtClean="0"/>
              <a:t>+#</a:t>
            </a:r>
            <a:r>
              <a:rPr lang="en-US" sz="2000" i="1" dirty="0" smtClean="0"/>
              <a:t>University </a:t>
            </a:r>
            <a:r>
              <a:rPr lang="en-US" sz="2000" i="1" dirty="0"/>
              <a:t>of </a:t>
            </a:r>
            <a:r>
              <a:rPr lang="en-US" sz="2000" i="1" dirty="0" smtClean="0"/>
              <a:t>Florida, Gainesville, Florida, USA</a:t>
            </a:r>
          </a:p>
          <a:p>
            <a:pPr>
              <a:lnSpc>
                <a:spcPts val="1100"/>
              </a:lnSpc>
              <a:spcBef>
                <a:spcPct val="20000"/>
              </a:spcBef>
            </a:pPr>
            <a:endParaRPr lang="en-US" sz="2000" i="1" dirty="0" smtClean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5249" y="6008668"/>
            <a:ext cx="5095876" cy="738664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  <a:effectLst/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Times New Roman" pitchFamily="48" charset="0"/>
              </a:rPr>
              <a:t>This work was supported by the Natural Sciences and Engineering Research Council of  Canada (NSERC) and the National Science Foundation (NSF) (CNS-0953447 and CNS-0905308)</a:t>
            </a:r>
            <a:endParaRPr lang="en-US" sz="1400" i="1" dirty="0">
              <a:latin typeface="Times New Roman" pitchFamily="48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73050" y="50927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07575" y="4292754"/>
            <a:ext cx="5029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600" baseline="30000" dirty="0">
                <a:latin typeface="Tahoma" pitchFamily="48" charset="0"/>
              </a:rPr>
              <a:t>+ </a:t>
            </a:r>
            <a:r>
              <a:rPr lang="en-US" sz="1600" dirty="0">
                <a:latin typeface="Tahoma" pitchFamily="48" charset="0"/>
              </a:rPr>
              <a:t>Also</a:t>
            </a:r>
            <a:r>
              <a:rPr lang="en-US" sz="1600" dirty="0" smtClean="0">
                <a:latin typeface="Tahoma" pitchFamily="48" charset="0"/>
              </a:rPr>
              <a:t> affiliated </a:t>
            </a:r>
            <a:r>
              <a:rPr lang="en-US" sz="1600" dirty="0">
                <a:latin typeface="Tahoma" pitchFamily="48" charset="0"/>
              </a:rPr>
              <a:t>with NSF Center for High-Performance </a:t>
            </a:r>
            <a:r>
              <a:rPr lang="en-US" sz="1600" dirty="0" smtClean="0">
                <a:latin typeface="Tahoma" pitchFamily="48" charset="0"/>
              </a:rPr>
              <a:t>Reconfigurable </a:t>
            </a:r>
            <a:r>
              <a:rPr lang="en-US" sz="1600" dirty="0">
                <a:latin typeface="Tahoma" pitchFamily="48" charset="0"/>
              </a:rPr>
              <a:t>Computing </a:t>
            </a: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6425" y="4264179"/>
            <a:ext cx="21812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75351" y="171601"/>
            <a:ext cx="8449574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Benchmarks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9" y="1249850"/>
            <a:ext cx="8199435" cy="5160476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Gaussian Elimination</a:t>
            </a:r>
          </a:p>
          <a:p>
            <a:pPr lvl="1"/>
            <a:r>
              <a:rPr lang="en-US" sz="1800" dirty="0" smtClean="0"/>
              <a:t>Solves a system of </a:t>
            </a:r>
            <a:r>
              <a:rPr lang="en-US" sz="1800" b="1" dirty="0" smtClean="0">
                <a:solidFill>
                  <a:srgbClr val="008000"/>
                </a:solidFill>
              </a:rPr>
              <a:t>linear equations</a:t>
            </a:r>
          </a:p>
          <a:p>
            <a:pPr lvl="1"/>
            <a:r>
              <a:rPr lang="en-US" sz="1800" dirty="0" smtClean="0"/>
              <a:t>Used in many scientific applications</a:t>
            </a:r>
          </a:p>
          <a:p>
            <a:pPr lvl="2"/>
            <a:r>
              <a:rPr lang="en-US" sz="1600" b="1" dirty="0" smtClean="0">
                <a:solidFill>
                  <a:srgbClr val="008000"/>
                </a:solidFill>
              </a:rPr>
              <a:t>LINPACK</a:t>
            </a:r>
            <a:r>
              <a:rPr lang="en-US" sz="1600" dirty="0" smtClean="0"/>
              <a:t> benchmark  </a:t>
            </a:r>
            <a:r>
              <a:rPr lang="en-US" sz="16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/>
              <a:t>  ranks supercomputers</a:t>
            </a:r>
          </a:p>
          <a:p>
            <a:pPr lvl="2"/>
            <a:r>
              <a:rPr lang="en-US" sz="1600" dirty="0" smtClean="0"/>
              <a:t>Decoding algorithm for network coding  </a:t>
            </a:r>
            <a:r>
              <a:rPr lang="en-US" sz="16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/>
              <a:t>  Variant of GE</a:t>
            </a:r>
          </a:p>
          <a:p>
            <a:pPr lvl="1"/>
            <a:r>
              <a:rPr lang="en-US" sz="1800" i="1" dirty="0" smtClean="0"/>
              <a:t>O(n</a:t>
            </a:r>
            <a:r>
              <a:rPr lang="en-US" sz="1800" i="1" baseline="30000" dirty="0" smtClean="0"/>
              <a:t>3</a:t>
            </a:r>
            <a:r>
              <a:rPr lang="en-US" sz="1800" i="1" dirty="0" smtClean="0"/>
              <a:t>)</a:t>
            </a:r>
            <a:r>
              <a:rPr lang="en-US" sz="1800" dirty="0" smtClean="0"/>
              <a:t> operations</a:t>
            </a:r>
          </a:p>
          <a:p>
            <a:pPr lvl="2"/>
            <a:r>
              <a:rPr lang="en-US" sz="1600" i="1" dirty="0" smtClean="0"/>
              <a:t>n</a:t>
            </a:r>
            <a:r>
              <a:rPr lang="en-US" sz="1600" dirty="0" smtClean="0"/>
              <a:t>  </a:t>
            </a:r>
            <a:r>
              <a:rPr lang="en-US" sz="16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/>
              <a:t> number of linear equations to be solved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Embarrassingly Parallel</a:t>
            </a:r>
          </a:p>
          <a:p>
            <a:pPr lvl="1"/>
            <a:r>
              <a:rPr lang="en-US" sz="1800" dirty="0" smtClean="0"/>
              <a:t>Quantifies the peak attainable performance of a parallel architecture</a:t>
            </a:r>
          </a:p>
          <a:p>
            <a:pPr lvl="1"/>
            <a:r>
              <a:rPr lang="en-US" sz="1800" dirty="0" smtClean="0"/>
              <a:t>Generation of </a:t>
            </a:r>
            <a:r>
              <a:rPr lang="en-US" sz="1800" b="1" dirty="0" smtClean="0">
                <a:solidFill>
                  <a:srgbClr val="008000"/>
                </a:solidFill>
              </a:rPr>
              <a:t>normally distributed random </a:t>
            </a:r>
            <a:r>
              <a:rPr lang="en-US" sz="1800" b="1" dirty="0" err="1" smtClean="0">
                <a:solidFill>
                  <a:srgbClr val="008000"/>
                </a:solidFill>
              </a:rPr>
              <a:t>variates</a:t>
            </a:r>
            <a:endParaRPr lang="en-US" sz="1800" b="1" dirty="0" smtClean="0">
              <a:solidFill>
                <a:srgbClr val="008000"/>
              </a:solidFill>
            </a:endParaRPr>
          </a:p>
          <a:p>
            <a:pPr lvl="2"/>
            <a:r>
              <a:rPr lang="en-US" sz="1600" dirty="0" smtClean="0"/>
              <a:t>Box-Muller’s algorithm</a:t>
            </a:r>
          </a:p>
          <a:p>
            <a:pPr lvl="2"/>
            <a:r>
              <a:rPr lang="en-US" sz="1600" dirty="0" smtClean="0"/>
              <a:t>99</a:t>
            </a:r>
            <a:r>
              <a:rPr lang="en-US" sz="1600" i="1" dirty="0" smtClean="0"/>
              <a:t>n</a:t>
            </a:r>
            <a:r>
              <a:rPr lang="en-US" sz="1600" dirty="0" smtClean="0"/>
              <a:t> floating point (FP) operations</a:t>
            </a:r>
          </a:p>
          <a:p>
            <a:pPr lvl="3"/>
            <a:r>
              <a:rPr lang="en-US" sz="1600" i="1" dirty="0" smtClean="0"/>
              <a:t>n</a:t>
            </a:r>
            <a:r>
              <a:rPr lang="en-US" sz="1600" dirty="0" smtClean="0"/>
              <a:t>  </a:t>
            </a:r>
            <a:r>
              <a:rPr lang="en-US" sz="16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/>
              <a:t> number of random </a:t>
            </a:r>
            <a:r>
              <a:rPr lang="en-US" sz="1600" dirty="0" err="1" smtClean="0"/>
              <a:t>variates</a:t>
            </a:r>
            <a:r>
              <a:rPr lang="en-US" sz="1600" dirty="0" smtClean="0"/>
              <a:t> to be generated</a:t>
            </a:r>
          </a:p>
          <a:p>
            <a:pPr lvl="2"/>
            <a:endParaRPr lang="en-US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28575" y="68473"/>
            <a:ext cx="9058275" cy="1143000"/>
          </a:xfrm>
        </p:spPr>
        <p:txBody>
          <a:bodyPr/>
          <a:lstStyle/>
          <a:p>
            <a:r>
              <a:rPr lang="en-US" dirty="0" smtClean="0"/>
              <a:t>Parallel Computing Device Metrics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64883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251277" y="1291215"/>
            <a:ext cx="2609850" cy="723879"/>
          </a:xfrm>
          <a:prstGeom prst="rect">
            <a:avLst/>
          </a:prstGeom>
          <a:solidFill>
            <a:srgbClr val="00B05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Parallel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Computing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baseline="0" dirty="0" smtClean="0">
                <a:latin typeface="Times"/>
              </a:rPr>
              <a:t>Device</a:t>
            </a:r>
            <a:r>
              <a:rPr lang="en-US" sz="2000" b="1" dirty="0" smtClean="0">
                <a:latin typeface="Times"/>
              </a:rPr>
              <a:t> Metrics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74728" y="2986644"/>
            <a:ext cx="1095374" cy="371496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Run </a:t>
            </a:r>
            <a:r>
              <a:rPr lang="en-US" sz="1600" b="1" dirty="0" smtClean="0">
                <a:latin typeface="Times"/>
              </a:rPr>
              <a:t>Time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20" name="Straight Connector 19"/>
          <p:cNvCxnSpPr>
            <a:stCxn id="13" idx="2"/>
          </p:cNvCxnSpPr>
          <p:nvPr/>
        </p:nvCxnSpPr>
        <p:spPr bwMode="auto">
          <a:xfrm>
            <a:off x="4556202" y="2015094"/>
            <a:ext cx="0" cy="5334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917652" y="2538990"/>
            <a:ext cx="1" cy="4476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662734" y="2548674"/>
            <a:ext cx="3680" cy="4570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917652" y="2538990"/>
            <a:ext cx="7200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ounded Rectangular Callout 25"/>
          <p:cNvSpPr/>
          <p:nvPr/>
        </p:nvSpPr>
        <p:spPr bwMode="auto">
          <a:xfrm>
            <a:off x="132031" y="4091566"/>
            <a:ext cx="2555875" cy="2276474"/>
          </a:xfrm>
          <a:prstGeom prst="wedgeRoundRectCallout">
            <a:avLst>
              <a:gd name="adj1" fmla="val -25120"/>
              <a:gd name="adj2" fmla="val -82093"/>
              <a:gd name="adj3" fmla="val 16667"/>
            </a:avLst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buFont typeface="Wingdings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Times" pitchFamily="48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Times" pitchFamily="48" charset="0"/>
              </a:rPr>
              <a:t>Serial run time</a:t>
            </a:r>
            <a:r>
              <a:rPr lang="en-US" sz="1400" b="1" dirty="0" smtClean="0">
                <a:solidFill>
                  <a:srgbClr val="FF0000"/>
                </a:solidFill>
                <a:latin typeface="Times" pitchFamily="48" charset="0"/>
              </a:rPr>
              <a:t> </a:t>
            </a:r>
            <a:r>
              <a:rPr lang="en-US" sz="1400" i="1" dirty="0" smtClean="0">
                <a:solidFill>
                  <a:srgbClr val="000000"/>
                </a:solidFill>
                <a:latin typeface="Times" pitchFamily="48" charset="0"/>
              </a:rPr>
              <a:t>T</a:t>
            </a:r>
            <a:r>
              <a:rPr lang="en-US" sz="1400" i="1" baseline="-25000" dirty="0" smtClean="0">
                <a:solidFill>
                  <a:srgbClr val="000000"/>
                </a:solidFill>
                <a:latin typeface="Times" pitchFamily="48" charset="0"/>
              </a:rPr>
              <a:t>s</a:t>
            </a:r>
          </a:p>
          <a:p>
            <a:pPr lvl="1" algn="l">
              <a:buFont typeface="Wingdings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Times" pitchFamily="48" charset="0"/>
              </a:rPr>
              <a:t>Time elapsed between</a:t>
            </a:r>
          </a:p>
          <a:p>
            <a:pPr lvl="1" algn="l"/>
            <a:r>
              <a:rPr lang="en-US" sz="1400" dirty="0" smtClean="0">
                <a:solidFill>
                  <a:srgbClr val="000000"/>
                </a:solidFill>
                <a:latin typeface="Times" pitchFamily="48" charset="0"/>
              </a:rPr>
              <a:t>    the beginning and the </a:t>
            </a:r>
          </a:p>
          <a:p>
            <a:pPr lvl="1" algn="l"/>
            <a:r>
              <a:rPr lang="en-US" sz="1400" dirty="0" smtClean="0">
                <a:solidFill>
                  <a:srgbClr val="000000"/>
                </a:solidFill>
                <a:latin typeface="Times" pitchFamily="48" charset="0"/>
              </a:rPr>
              <a:t>     end of the program</a:t>
            </a:r>
          </a:p>
          <a:p>
            <a:pPr algn="l">
              <a:buFont typeface="Wingdings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Times" pitchFamily="48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Times" pitchFamily="48" charset="0"/>
              </a:rPr>
              <a:t>Parallel run time</a:t>
            </a:r>
            <a:r>
              <a:rPr lang="en-US" sz="1400" b="1" dirty="0" smtClean="0">
                <a:solidFill>
                  <a:srgbClr val="FF0000"/>
                </a:solidFill>
                <a:latin typeface="Times" pitchFamily="48" charset="0"/>
              </a:rPr>
              <a:t> </a:t>
            </a:r>
            <a:r>
              <a:rPr lang="en-US" sz="1400" i="1" dirty="0" smtClean="0">
                <a:solidFill>
                  <a:srgbClr val="000000"/>
                </a:solidFill>
                <a:latin typeface="Times" pitchFamily="48" charset="0"/>
              </a:rPr>
              <a:t>T</a:t>
            </a:r>
            <a:r>
              <a:rPr lang="en-US" sz="1400" i="1" baseline="-25000" dirty="0" smtClean="0">
                <a:solidFill>
                  <a:srgbClr val="000000"/>
                </a:solidFill>
                <a:latin typeface="Times" pitchFamily="48" charset="0"/>
              </a:rPr>
              <a:t>p</a:t>
            </a:r>
          </a:p>
          <a:p>
            <a:pPr lvl="1" algn="l">
              <a:buFont typeface="Wingdings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Times" pitchFamily="48" charset="0"/>
              </a:rPr>
              <a:t>Time elapsed from the </a:t>
            </a:r>
          </a:p>
          <a:p>
            <a:pPr lvl="1" algn="l"/>
            <a:r>
              <a:rPr lang="en-US" sz="1400" dirty="0" smtClean="0">
                <a:solidFill>
                  <a:srgbClr val="000000"/>
                </a:solidFill>
                <a:latin typeface="Times" pitchFamily="48" charset="0"/>
              </a:rPr>
              <a:t>    the beginning of a </a:t>
            </a:r>
          </a:p>
          <a:p>
            <a:pPr lvl="1" algn="l"/>
            <a:r>
              <a:rPr lang="en-US" sz="1400" dirty="0" smtClean="0">
                <a:solidFill>
                  <a:srgbClr val="000000"/>
                </a:solidFill>
                <a:latin typeface="Times" pitchFamily="48" charset="0"/>
              </a:rPr>
              <a:t>    program to the moment </a:t>
            </a:r>
          </a:p>
          <a:p>
            <a:pPr lvl="1" algn="l"/>
            <a:r>
              <a:rPr lang="en-US" sz="1400" dirty="0" smtClean="0">
                <a:solidFill>
                  <a:srgbClr val="000000"/>
                </a:solidFill>
                <a:latin typeface="Times" pitchFamily="48" charset="0"/>
              </a:rPr>
              <a:t>    last processor finishes </a:t>
            </a:r>
          </a:p>
          <a:p>
            <a:pPr lvl="1" algn="l"/>
            <a:r>
              <a:rPr lang="en-US" sz="1400" dirty="0" smtClean="0">
                <a:solidFill>
                  <a:srgbClr val="000000"/>
                </a:solidFill>
                <a:latin typeface="Times" pitchFamily="48" charset="0"/>
              </a:rPr>
              <a:t>    execution</a:t>
            </a:r>
          </a:p>
        </p:txBody>
      </p:sp>
      <p:sp>
        <p:nvSpPr>
          <p:cNvPr id="27" name="Rounded Rectangular Callout 26"/>
          <p:cNvSpPr/>
          <p:nvPr/>
        </p:nvSpPr>
        <p:spPr bwMode="auto">
          <a:xfrm>
            <a:off x="2893025" y="3815807"/>
            <a:ext cx="2085975" cy="1114424"/>
          </a:xfrm>
          <a:prstGeom prst="wedgeRoundRectCallout">
            <a:avLst>
              <a:gd name="adj1" fmla="val 17696"/>
              <a:gd name="adj2" fmla="val -87842"/>
              <a:gd name="adj3" fmla="val 16667"/>
            </a:avLst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l">
              <a:buFont typeface="Wingdings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Times" pitchFamily="48" charset="0"/>
              </a:rPr>
              <a:t>Measures the fraction </a:t>
            </a:r>
          </a:p>
          <a:p>
            <a:pPr marL="285750" indent="-285750" algn="l"/>
            <a:r>
              <a:rPr lang="en-US" sz="1400" dirty="0" smtClean="0">
                <a:solidFill>
                  <a:srgbClr val="000000"/>
                </a:solidFill>
                <a:latin typeface="Times" pitchFamily="48" charset="0"/>
              </a:rPr>
              <a:t>	of time for which the </a:t>
            </a:r>
          </a:p>
          <a:p>
            <a:pPr marL="285750" indent="-285750" algn="l"/>
            <a:r>
              <a:rPr lang="en-US" sz="1400" dirty="0" smtClean="0">
                <a:solidFill>
                  <a:srgbClr val="000000"/>
                </a:solidFill>
                <a:latin typeface="Times" pitchFamily="48" charset="0"/>
              </a:rPr>
              <a:t>	processor is usefully </a:t>
            </a:r>
          </a:p>
          <a:p>
            <a:pPr marL="285750" indent="-285750" algn="l"/>
            <a:r>
              <a:rPr lang="en-US" sz="1400" dirty="0" smtClean="0">
                <a:solidFill>
                  <a:srgbClr val="000000"/>
                </a:solidFill>
                <a:latin typeface="Times" pitchFamily="48" charset="0"/>
              </a:rPr>
              <a:t>	employed</a:t>
            </a:r>
            <a:endParaRPr lang="en-US" sz="1400" dirty="0">
              <a:solidFill>
                <a:srgbClr val="000000"/>
              </a:solidFill>
              <a:latin typeface="Times" pitchFamily="48" charset="0"/>
            </a:endParaRPr>
          </a:p>
          <a:p>
            <a:pPr marL="285750" indent="-285750" algn="l">
              <a:buFont typeface="Wingdings" charset="2"/>
              <a:buChar char="Ø"/>
            </a:pPr>
            <a:r>
              <a:rPr lang="en-US" sz="1400" i="1" dirty="0" smtClean="0">
                <a:solidFill>
                  <a:srgbClr val="000000"/>
                </a:solidFill>
                <a:latin typeface="Times" pitchFamily="48" charset="0"/>
              </a:rPr>
              <a:t>E = S/p</a:t>
            </a:r>
            <a:endParaRPr lang="en-US" sz="1400" i="1" dirty="0">
              <a:solidFill>
                <a:srgbClr val="000000"/>
              </a:solidFill>
              <a:latin typeface="Times" pitchFamily="48" charset="0"/>
            </a:endParaRPr>
          </a:p>
        </p:txBody>
      </p:sp>
      <p:sp>
        <p:nvSpPr>
          <p:cNvPr id="29" name="Rounded Rectangular Callout 28"/>
          <p:cNvSpPr/>
          <p:nvPr/>
        </p:nvSpPr>
        <p:spPr bwMode="auto">
          <a:xfrm>
            <a:off x="5686215" y="5288225"/>
            <a:ext cx="2867467" cy="666750"/>
          </a:xfrm>
          <a:prstGeom prst="wedgeRoundRectCallout">
            <a:avLst>
              <a:gd name="adj1" fmla="val 46454"/>
              <a:gd name="adj2" fmla="val -334706"/>
              <a:gd name="adj3" fmla="val 16667"/>
            </a:avLst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l">
              <a:buFont typeface="Wingdings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Times" pitchFamily="48" charset="0"/>
              </a:rPr>
              <a:t>Measures the system	capacity </a:t>
            </a:r>
          </a:p>
          <a:p>
            <a:pPr marL="285750" indent="-285750" algn="l"/>
            <a:r>
              <a:rPr lang="en-US" sz="1400" dirty="0" smtClean="0">
                <a:solidFill>
                  <a:srgbClr val="000000"/>
                </a:solidFill>
                <a:latin typeface="Times" pitchFamily="48" charset="0"/>
              </a:rPr>
              <a:t>	to increase speedup in proportion </a:t>
            </a:r>
          </a:p>
          <a:p>
            <a:pPr marL="285750" indent="-285750" algn="l"/>
            <a:r>
              <a:rPr lang="en-US" sz="1400" dirty="0" smtClean="0">
                <a:solidFill>
                  <a:srgbClr val="000000"/>
                </a:solidFill>
                <a:latin typeface="Times" pitchFamily="48" charset="0"/>
              </a:rPr>
              <a:t>	to the number of processors</a:t>
            </a:r>
            <a:endParaRPr lang="en-US" sz="1400" dirty="0">
              <a:solidFill>
                <a:srgbClr val="000000"/>
              </a:solidFill>
              <a:latin typeface="Times" pitchFamily="48" charset="0"/>
            </a:endParaRPr>
          </a:p>
        </p:txBody>
      </p:sp>
      <p:sp>
        <p:nvSpPr>
          <p:cNvPr id="25" name="Rounded Rectangular Callout 24"/>
          <p:cNvSpPr/>
          <p:nvPr/>
        </p:nvSpPr>
        <p:spPr bwMode="auto">
          <a:xfrm>
            <a:off x="6736521" y="1500533"/>
            <a:ext cx="2086416" cy="542925"/>
          </a:xfrm>
          <a:prstGeom prst="wedgeRoundRectCallout">
            <a:avLst>
              <a:gd name="adj1" fmla="val -91907"/>
              <a:gd name="adj2" fmla="val -6209"/>
              <a:gd name="adj3" fmla="val 16667"/>
            </a:avLst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l">
              <a:buFont typeface="Wingdings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Times" pitchFamily="48" charset="0"/>
              </a:rPr>
              <a:t>Helps in comparing</a:t>
            </a:r>
          </a:p>
          <a:p>
            <a:pPr marL="285750" indent="-285750" algn="l"/>
            <a:r>
              <a:rPr lang="en-US" sz="1400" dirty="0" smtClean="0">
                <a:solidFill>
                  <a:srgbClr val="000000"/>
                </a:solidFill>
                <a:latin typeface="Times" pitchFamily="48" charset="0"/>
              </a:rPr>
              <a:t> 	different architectures</a:t>
            </a:r>
            <a:endParaRPr lang="en-US" sz="1400" dirty="0">
              <a:solidFill>
                <a:srgbClr val="000000"/>
              </a:solidFill>
              <a:latin typeface="Times" pitchFamily="4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155201" y="3015219"/>
            <a:ext cx="1019174" cy="371496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Speed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up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4555722" y="2538990"/>
            <a:ext cx="4763" cy="4667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4060423" y="3015219"/>
            <a:ext cx="1019174" cy="371496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Efficiency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301497" y="2539149"/>
            <a:ext cx="3680" cy="4570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5967040" y="3005694"/>
            <a:ext cx="704849" cy="371496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Cost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8101713" y="2539149"/>
            <a:ext cx="3680" cy="4570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/>
          <p:nvPr/>
        </p:nvSpPr>
        <p:spPr bwMode="auto">
          <a:xfrm>
            <a:off x="7605331" y="3005694"/>
            <a:ext cx="1019174" cy="371496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Scalability</a:t>
            </a:r>
          </a:p>
        </p:txBody>
      </p:sp>
      <p:sp>
        <p:nvSpPr>
          <p:cNvPr id="48" name="Rounded Rectangular Callout 47"/>
          <p:cNvSpPr/>
          <p:nvPr/>
        </p:nvSpPr>
        <p:spPr bwMode="auto">
          <a:xfrm>
            <a:off x="243234" y="1338841"/>
            <a:ext cx="2800349" cy="685800"/>
          </a:xfrm>
          <a:prstGeom prst="wedgeRoundRectCallout">
            <a:avLst>
              <a:gd name="adj1" fmla="val 36553"/>
              <a:gd name="adj2" fmla="val 124536"/>
              <a:gd name="adj3" fmla="val 16667"/>
            </a:avLst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l">
              <a:buFont typeface="Wingdings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Times" pitchFamily="48" charset="0"/>
              </a:rPr>
              <a:t>Measures the performance</a:t>
            </a:r>
          </a:p>
          <a:p>
            <a:pPr marL="285750" indent="-285750" algn="l"/>
            <a:r>
              <a:rPr lang="en-US" sz="1400" dirty="0" smtClean="0">
                <a:solidFill>
                  <a:srgbClr val="000000"/>
                </a:solidFill>
                <a:latin typeface="Times" pitchFamily="48" charset="0"/>
              </a:rPr>
              <a:t>      gain achieved by parallelization</a:t>
            </a:r>
          </a:p>
          <a:p>
            <a:pPr marL="285750" indent="-285750" algn="l">
              <a:buFont typeface="Wingdings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Times" pitchFamily="48" charset="0"/>
              </a:rPr>
              <a:t>S = </a:t>
            </a:r>
            <a:r>
              <a:rPr lang="en-US" sz="1400" i="1" dirty="0" smtClean="0">
                <a:solidFill>
                  <a:srgbClr val="000000"/>
                </a:solidFill>
                <a:latin typeface="Times" pitchFamily="48" charset="0"/>
              </a:rPr>
              <a:t>T</a:t>
            </a:r>
            <a:r>
              <a:rPr lang="en-US" sz="1400" i="1" baseline="-25000" dirty="0" smtClean="0">
                <a:solidFill>
                  <a:srgbClr val="000000"/>
                </a:solidFill>
                <a:latin typeface="Times" pitchFamily="48" charset="0"/>
              </a:rPr>
              <a:t>s</a:t>
            </a:r>
            <a:r>
              <a:rPr lang="en-US" sz="1400" i="1" dirty="0" smtClean="0">
                <a:solidFill>
                  <a:srgbClr val="000000"/>
                </a:solidFill>
                <a:latin typeface="Times" pitchFamily="48" charset="0"/>
              </a:rPr>
              <a:t>/T</a:t>
            </a:r>
            <a:r>
              <a:rPr lang="en-US" sz="1400" i="1" baseline="-25000" dirty="0" smtClean="0">
                <a:solidFill>
                  <a:srgbClr val="000000"/>
                </a:solidFill>
                <a:latin typeface="Times" pitchFamily="48" charset="0"/>
              </a:rPr>
              <a:t>p</a:t>
            </a:r>
            <a:endParaRPr lang="en-US" sz="1400" i="1" baseline="-25000" dirty="0">
              <a:solidFill>
                <a:srgbClr val="000000"/>
              </a:solidFill>
              <a:latin typeface="Times" pitchFamily="48" charset="0"/>
            </a:endParaRPr>
          </a:p>
        </p:txBody>
      </p:sp>
      <p:sp>
        <p:nvSpPr>
          <p:cNvPr id="49" name="Rounded Rectangular Callout 48"/>
          <p:cNvSpPr/>
          <p:nvPr/>
        </p:nvSpPr>
        <p:spPr bwMode="auto">
          <a:xfrm>
            <a:off x="5375324" y="3739375"/>
            <a:ext cx="1952625" cy="1114424"/>
          </a:xfrm>
          <a:prstGeom prst="wedgeRoundRectCallout">
            <a:avLst>
              <a:gd name="adj1" fmla="val 10114"/>
              <a:gd name="adj2" fmla="val -81985"/>
              <a:gd name="adj3" fmla="val 16667"/>
            </a:avLst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l">
              <a:buFont typeface="Wingdings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Times" pitchFamily="48" charset="0"/>
              </a:rPr>
              <a:t>Measures the sum</a:t>
            </a:r>
          </a:p>
          <a:p>
            <a:pPr marL="285750" indent="-285750" algn="l"/>
            <a:r>
              <a:rPr lang="en-US" sz="1400" dirty="0" smtClean="0">
                <a:solidFill>
                  <a:srgbClr val="000000"/>
                </a:solidFill>
                <a:latin typeface="Times" pitchFamily="48" charset="0"/>
              </a:rPr>
              <a:t>	of time that each</a:t>
            </a:r>
          </a:p>
          <a:p>
            <a:pPr marL="285750" indent="-285750" algn="l"/>
            <a:r>
              <a:rPr lang="en-US" sz="1400" dirty="0" smtClean="0">
                <a:solidFill>
                  <a:srgbClr val="000000"/>
                </a:solidFill>
                <a:latin typeface="Times" pitchFamily="48" charset="0"/>
              </a:rPr>
              <a:t>	processor spends </a:t>
            </a:r>
          </a:p>
          <a:p>
            <a:pPr marL="285750" indent="-285750" algn="l"/>
            <a:r>
              <a:rPr lang="en-US" sz="1400" dirty="0" smtClean="0">
                <a:solidFill>
                  <a:srgbClr val="000000"/>
                </a:solidFill>
                <a:latin typeface="Times" pitchFamily="48" charset="0"/>
              </a:rPr>
              <a:t>	solving the problem</a:t>
            </a:r>
            <a:endParaRPr lang="en-US" sz="1400" dirty="0">
              <a:solidFill>
                <a:srgbClr val="000000"/>
              </a:solidFill>
              <a:latin typeface="Times" pitchFamily="48" charset="0"/>
            </a:endParaRPr>
          </a:p>
          <a:p>
            <a:pPr marL="285750" indent="-285750" algn="l">
              <a:buFont typeface="Wingdings" charset="2"/>
              <a:buChar char="Ø"/>
            </a:pPr>
            <a:r>
              <a:rPr lang="en-US" sz="1400" i="1" dirty="0" smtClean="0">
                <a:solidFill>
                  <a:srgbClr val="000000"/>
                </a:solidFill>
                <a:latin typeface="Times" pitchFamily="48" charset="0"/>
              </a:rPr>
              <a:t>C = T</a:t>
            </a:r>
            <a:r>
              <a:rPr lang="en-US" sz="1400" i="1" baseline="-25000" dirty="0" smtClean="0">
                <a:solidFill>
                  <a:srgbClr val="000000"/>
                </a:solidFill>
                <a:latin typeface="Times" pitchFamily="48" charset="0"/>
              </a:rPr>
              <a:t>p</a:t>
            </a:r>
            <a:r>
              <a:rPr lang="en-US" sz="1400" i="1" dirty="0" smtClean="0">
                <a:solidFill>
                  <a:srgbClr val="000000"/>
                </a:solidFill>
                <a:latin typeface="Times" pitchFamily="48" charset="0"/>
              </a:rPr>
              <a:t> . p</a:t>
            </a:r>
            <a:endParaRPr lang="en-US" sz="1400" i="1" dirty="0">
              <a:solidFill>
                <a:srgbClr val="000000"/>
              </a:solidFill>
              <a:latin typeface="Times" pitchFamily="4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6" grpId="0" animBg="1"/>
      <p:bldP spid="27" grpId="0" animBg="1"/>
      <p:bldP spid="29" grpId="0" animBg="1"/>
      <p:bldP spid="25" grpId="0" animBg="1"/>
      <p:bldP spid="28" grpId="0" animBg="1"/>
      <p:bldP spid="32" grpId="0" animBg="1"/>
      <p:bldP spid="34" grpId="0" animBg="1"/>
      <p:bldP spid="37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7113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-203726" y="84272"/>
            <a:ext cx="9595376" cy="1143000"/>
          </a:xfrm>
        </p:spPr>
        <p:txBody>
          <a:bodyPr/>
          <a:lstStyle/>
          <a:p>
            <a:r>
              <a:rPr lang="en-US" sz="4000" dirty="0" smtClean="0"/>
              <a:t>Results – Information Fusion Application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001134"/>
            <a:ext cx="8217568" cy="538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b="1" dirty="0" smtClean="0">
                <a:solidFill>
                  <a:srgbClr val="008000"/>
                </a:solidFill>
                <a:latin typeface="Times" pitchFamily="48" charset="0"/>
              </a:rPr>
              <a:t>Performance results</a:t>
            </a:r>
            <a:r>
              <a:rPr lang="en-US" sz="1800" dirty="0" smtClean="0">
                <a:latin typeface="Times" pitchFamily="48" charset="0"/>
              </a:rPr>
              <a:t> for the information fusion application for </a:t>
            </a:r>
            <a:r>
              <a:rPr lang="en-US" sz="1800" b="1" dirty="0" smtClean="0">
                <a:solidFill>
                  <a:srgbClr val="008000"/>
                </a:solidFill>
                <a:latin typeface="Times" pitchFamily="48" charset="0"/>
              </a:rPr>
              <a:t>SMP</a:t>
            </a:r>
            <a:r>
              <a:rPr lang="en-US" sz="1800" b="1" baseline="30000" dirty="0" smtClean="0">
                <a:solidFill>
                  <a:srgbClr val="008000"/>
                </a:solidFill>
                <a:latin typeface="Times" pitchFamily="48" charset="0"/>
              </a:rPr>
              <a:t>2xQuadXeon</a:t>
            </a:r>
            <a:r>
              <a:rPr lang="en-US" sz="1800" b="1" dirty="0" smtClean="0">
                <a:solidFill>
                  <a:srgbClr val="008000"/>
                </a:solidFill>
                <a:latin typeface="Times" pitchFamily="48" charset="0"/>
              </a:rPr>
              <a:t> </a:t>
            </a:r>
            <a:r>
              <a:rPr lang="en-US" sz="1800" dirty="0" smtClean="0">
                <a:latin typeface="Times" pitchFamily="48" charset="0"/>
              </a:rPr>
              <a:t>when </a:t>
            </a:r>
            <a:r>
              <a:rPr lang="en-US" sz="1800" b="1" dirty="0" smtClean="0">
                <a:solidFill>
                  <a:srgbClr val="008000"/>
                </a:solidFill>
                <a:latin typeface="Times" pitchFamily="48" charset="0"/>
              </a:rPr>
              <a:t>M = 40</a:t>
            </a: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solidFill>
                <a:srgbClr val="FF0000"/>
              </a:solidFill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solidFill>
                <a:srgbClr val="FF0000"/>
              </a:solidFill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solidFill>
                <a:srgbClr val="FF0000"/>
              </a:solidFill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The multi-core processor </a:t>
            </a:r>
            <a:r>
              <a:rPr lang="en-US" sz="1800" b="1" dirty="0" smtClean="0">
                <a:solidFill>
                  <a:srgbClr val="002060"/>
                </a:solidFill>
                <a:latin typeface="Times" pitchFamily="48" charset="0"/>
              </a:rPr>
              <a:t>speeds up</a:t>
            </a:r>
            <a:r>
              <a:rPr lang="en-US" sz="1800" b="1" dirty="0" smtClean="0">
                <a:solidFill>
                  <a:srgbClr val="FF0000"/>
                </a:solidFill>
                <a:latin typeface="Times" pitchFamily="48" charset="0"/>
              </a:rPr>
              <a:t> </a:t>
            </a:r>
            <a:r>
              <a:rPr lang="en-US" sz="1800" dirty="0" smtClean="0">
                <a:latin typeface="Times" pitchFamily="48" charset="0"/>
              </a:rPr>
              <a:t>the execution time as compared to a single-core processor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The multi-core processor 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Times" pitchFamily="48" charset="0"/>
              </a:rPr>
              <a:t>the </a:t>
            </a:r>
            <a:r>
              <a:rPr lang="en-US" sz="1800" b="1" dirty="0" smtClean="0">
                <a:solidFill>
                  <a:srgbClr val="002060"/>
                </a:solidFill>
                <a:latin typeface="Times" pitchFamily="48" charset="0"/>
              </a:rPr>
              <a:t>throughput</a:t>
            </a:r>
            <a:r>
              <a:rPr lang="en-US" sz="1800" dirty="0" smtClean="0">
                <a:latin typeface="Times" pitchFamily="48" charset="0"/>
              </a:rPr>
              <a:t> (MOPS) as compared to a single-core processor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The multi-core processor 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Times" pitchFamily="48" charset="0"/>
              </a:rPr>
              <a:t>the </a:t>
            </a:r>
            <a:r>
              <a:rPr lang="en-US" sz="1800" b="1" dirty="0" smtClean="0">
                <a:solidFill>
                  <a:srgbClr val="002060"/>
                </a:solidFill>
                <a:latin typeface="Times" pitchFamily="48" charset="0"/>
              </a:rPr>
              <a:t>power-efficiency</a:t>
            </a:r>
            <a:r>
              <a:rPr lang="en-US" sz="1800" dirty="0" smtClean="0">
                <a:latin typeface="Times" pitchFamily="48" charset="0"/>
              </a:rPr>
              <a:t> as compared to a single-core processor</a:t>
            </a:r>
            <a:endParaRPr lang="en-US" sz="1800" b="1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Four processor cores (</a:t>
            </a:r>
            <a:r>
              <a:rPr lang="en-US" sz="1600" b="1" dirty="0" smtClean="0">
                <a:solidFill>
                  <a:srgbClr val="002060"/>
                </a:solidFill>
                <a:latin typeface="Times" pitchFamily="48" charset="0"/>
              </a:rPr>
              <a:t>p = 4</a:t>
            </a:r>
            <a:r>
              <a:rPr lang="en-US" sz="1600" dirty="0" smtClean="0">
                <a:latin typeface="Times" pitchFamily="48" charset="0"/>
              </a:rPr>
              <a:t>) attain </a:t>
            </a:r>
            <a:r>
              <a:rPr lang="en-US" sz="1600" b="1" dirty="0" smtClean="0">
                <a:solidFill>
                  <a:srgbClr val="002060"/>
                </a:solidFill>
                <a:latin typeface="Times" pitchFamily="48" charset="0"/>
              </a:rPr>
              <a:t>49%</a:t>
            </a:r>
            <a:r>
              <a:rPr lang="en-US" sz="1600" dirty="0" smtClean="0">
                <a:latin typeface="Times" pitchFamily="48" charset="0"/>
              </a:rPr>
              <a:t> better performance per watt than a single-core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800" dirty="0" smtClean="0">
              <a:solidFill>
                <a:srgbClr val="FF0000"/>
              </a:solidFill>
              <a:latin typeface="Times" pitchFamily="4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5" y="1529584"/>
            <a:ext cx="210502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1600" b="1" dirty="0" smtClean="0">
                <a:solidFill>
                  <a:srgbClr val="0070C0"/>
                </a:solidFill>
                <a:latin typeface="Times" pitchFamily="48" charset="0"/>
              </a:rPr>
              <a:t>N denotes the number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600" b="1" dirty="0" smtClean="0">
                <a:solidFill>
                  <a:srgbClr val="0070C0"/>
                </a:solidFill>
                <a:latin typeface="Times" pitchFamily="48" charset="0"/>
              </a:rPr>
              <a:t>of samples to be fused</a:t>
            </a:r>
            <a:endParaRPr lang="en-US" sz="1600" b="1" baseline="30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2299" y="1348609"/>
            <a:ext cx="3819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Times"/>
              </a:rPr>
              <a:t>M is moving average filter’s window size</a:t>
            </a:r>
            <a:endParaRPr lang="en-US" sz="1600" b="1" baseline="300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548" y="2176586"/>
            <a:ext cx="8534400" cy="1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996873" y="2085975"/>
            <a:ext cx="161926" cy="4000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2152653" y="1466854"/>
            <a:ext cx="1066797" cy="666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4829176" y="1615309"/>
            <a:ext cx="3267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Times"/>
              </a:rPr>
              <a:t>Results are obtained with compiler optimization level -O3</a:t>
            </a:r>
            <a:endParaRPr lang="en-US" sz="1600" b="1" baseline="30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 rot="5400000">
            <a:off x="3801315" y="3095393"/>
            <a:ext cx="128239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Oval 12"/>
          <p:cNvSpPr/>
          <p:nvPr/>
        </p:nvSpPr>
        <p:spPr bwMode="auto">
          <a:xfrm rot="5400000">
            <a:off x="6540190" y="3005256"/>
            <a:ext cx="1349297" cy="7136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5" name="Oval 14"/>
          <p:cNvSpPr/>
          <p:nvPr/>
        </p:nvSpPr>
        <p:spPr bwMode="auto">
          <a:xfrm rot="5400000">
            <a:off x="7533383" y="3035727"/>
            <a:ext cx="1282390" cy="62300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872759" y="3233853"/>
            <a:ext cx="591017" cy="245325"/>
          </a:xfrm>
          <a:prstGeom prst="rect">
            <a:avLst/>
          </a:prstGeom>
          <a:solidFill>
            <a:srgbClr val="00B05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550017" y="3233855"/>
            <a:ext cx="880949" cy="256478"/>
          </a:xfrm>
          <a:prstGeom prst="rect">
            <a:avLst/>
          </a:prstGeom>
          <a:solidFill>
            <a:srgbClr val="00B05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uiExpand="1" build="p"/>
      <p:bldP spid="8" grpId="0" uiExpand="1"/>
      <p:bldP spid="14" grpId="0" uiExpand="1"/>
      <p:bldP spid="36" grpId="0" uiExpand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7113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-203726" y="84272"/>
            <a:ext cx="9595376" cy="1143000"/>
          </a:xfrm>
        </p:spPr>
        <p:txBody>
          <a:bodyPr/>
          <a:lstStyle/>
          <a:p>
            <a:r>
              <a:rPr lang="en-US" sz="4000" dirty="0" smtClean="0"/>
              <a:t>Results – Information Fusion Application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001133"/>
            <a:ext cx="8217568" cy="544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b="1" dirty="0" smtClean="0">
                <a:solidFill>
                  <a:srgbClr val="008000"/>
                </a:solidFill>
                <a:latin typeface="Times" pitchFamily="48" charset="0"/>
              </a:rPr>
              <a:t>Performance results</a:t>
            </a:r>
            <a:r>
              <a:rPr lang="en-US" sz="1800" dirty="0" smtClean="0">
                <a:latin typeface="Times" pitchFamily="48" charset="0"/>
              </a:rPr>
              <a:t> for the information fusion application for </a:t>
            </a:r>
            <a:r>
              <a:rPr lang="en-US" sz="1800" b="1" dirty="0" smtClean="0">
                <a:solidFill>
                  <a:srgbClr val="008000"/>
                </a:solidFill>
                <a:latin typeface="Times" pitchFamily="48" charset="0"/>
              </a:rPr>
              <a:t>TILEPro64 </a:t>
            </a:r>
            <a:r>
              <a:rPr lang="en-US" sz="1800" dirty="0" smtClean="0">
                <a:latin typeface="Times" pitchFamily="48" charset="0"/>
              </a:rPr>
              <a:t>when </a:t>
            </a:r>
            <a:r>
              <a:rPr lang="en-US" sz="1800" b="1" dirty="0" smtClean="0">
                <a:solidFill>
                  <a:srgbClr val="008000"/>
                </a:solidFill>
                <a:latin typeface="Times" pitchFamily="48" charset="0"/>
              </a:rPr>
              <a:t>M = 40</a:t>
            </a: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solidFill>
                <a:srgbClr val="FF0000"/>
              </a:solidFill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solidFill>
                <a:srgbClr val="FF0000"/>
              </a:solidFill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solidFill>
                <a:srgbClr val="FF0000"/>
              </a:solidFill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The multi-core processor </a:t>
            </a:r>
            <a:r>
              <a:rPr lang="en-US" sz="1800" b="1" dirty="0" smtClean="0">
                <a:solidFill>
                  <a:srgbClr val="002060"/>
                </a:solidFill>
                <a:latin typeface="Times" pitchFamily="48" charset="0"/>
              </a:rPr>
              <a:t>speeds up</a:t>
            </a:r>
            <a:r>
              <a:rPr lang="en-US" sz="1800" b="1" dirty="0" smtClean="0">
                <a:solidFill>
                  <a:srgbClr val="FF0000"/>
                </a:solidFill>
                <a:latin typeface="Times" pitchFamily="48" charset="0"/>
              </a:rPr>
              <a:t> </a:t>
            </a:r>
            <a:r>
              <a:rPr lang="en-US" sz="1800" dirty="0" smtClean="0">
                <a:latin typeface="Times" pitchFamily="48" charset="0"/>
              </a:rPr>
              <a:t>the execution time</a:t>
            </a:r>
            <a:endParaRPr lang="en-US" sz="1800" b="1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Speedup is proportional to the number of tiles </a:t>
            </a:r>
            <a:r>
              <a:rPr lang="en-US" sz="1600" i="1" dirty="0" smtClean="0">
                <a:latin typeface="Times" pitchFamily="48" charset="0"/>
              </a:rPr>
              <a:t>p</a:t>
            </a:r>
            <a:r>
              <a:rPr lang="en-US" sz="1600" dirty="0" smtClean="0">
                <a:latin typeface="Times" pitchFamily="48" charset="0"/>
              </a:rPr>
              <a:t> (i.e., ideal speedup)</a:t>
            </a: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The </a:t>
            </a:r>
            <a:r>
              <a:rPr lang="en-US" sz="1800" b="1" dirty="0" smtClean="0">
                <a:solidFill>
                  <a:srgbClr val="002060"/>
                </a:solidFill>
                <a:latin typeface="Times" pitchFamily="48" charset="0"/>
              </a:rPr>
              <a:t>efficiency</a:t>
            </a:r>
            <a:r>
              <a:rPr lang="en-US" sz="1800" dirty="0" smtClean="0">
                <a:latin typeface="Times" pitchFamily="48" charset="0"/>
              </a:rPr>
              <a:t> remains close to 1 and </a:t>
            </a:r>
            <a:r>
              <a:rPr lang="en-US" sz="1800" b="1" dirty="0" smtClean="0">
                <a:solidFill>
                  <a:srgbClr val="002060"/>
                </a:solidFill>
                <a:latin typeface="Times" pitchFamily="48" charset="0"/>
              </a:rPr>
              <a:t>cost</a:t>
            </a:r>
            <a:r>
              <a:rPr lang="en-US" sz="1800" dirty="0" smtClean="0">
                <a:latin typeface="Times" pitchFamily="48" charset="0"/>
              </a:rPr>
              <a:t> remains constant indicating ideal scalability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The multi-core processor 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Times" pitchFamily="48" charset="0"/>
              </a:rPr>
              <a:t>the </a:t>
            </a:r>
            <a:r>
              <a:rPr lang="en-US" sz="1800" b="1" dirty="0" smtClean="0">
                <a:solidFill>
                  <a:srgbClr val="002060"/>
                </a:solidFill>
                <a:latin typeface="Times" pitchFamily="48" charset="0"/>
              </a:rPr>
              <a:t>throughput</a:t>
            </a:r>
            <a:r>
              <a:rPr lang="en-US" sz="1800" dirty="0" smtClean="0">
                <a:latin typeface="Times" pitchFamily="48" charset="0"/>
              </a:rPr>
              <a:t> and </a:t>
            </a:r>
            <a:r>
              <a:rPr lang="en-US" sz="1800" b="1" dirty="0" smtClean="0">
                <a:solidFill>
                  <a:srgbClr val="002060"/>
                </a:solidFill>
                <a:latin typeface="Times" pitchFamily="48" charset="0"/>
              </a:rPr>
              <a:t>power-efficiency</a:t>
            </a:r>
            <a:r>
              <a:rPr lang="en-US" sz="1800" dirty="0" smtClean="0">
                <a:latin typeface="Times" pitchFamily="48" charset="0"/>
              </a:rPr>
              <a:t> as compared to a single-core processor</a:t>
            </a:r>
            <a:endParaRPr lang="en-US" sz="1800" b="1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Increases </a:t>
            </a:r>
            <a:r>
              <a:rPr lang="en-US" sz="1600" b="1" dirty="0" smtClean="0">
                <a:latin typeface="Times" pitchFamily="48" charset="0"/>
              </a:rPr>
              <a:t>MOPS</a:t>
            </a:r>
            <a:r>
              <a:rPr lang="en-US" sz="1600" dirty="0" smtClean="0">
                <a:latin typeface="Times" pitchFamily="48" charset="0"/>
              </a:rPr>
              <a:t> by </a:t>
            </a:r>
            <a:r>
              <a:rPr lang="en-US" sz="1600" b="1" dirty="0" smtClean="0">
                <a:latin typeface="Times" pitchFamily="48" charset="0"/>
              </a:rPr>
              <a:t>48.4x</a:t>
            </a:r>
            <a:r>
              <a:rPr lang="en-US" sz="1600" dirty="0" smtClean="0">
                <a:latin typeface="Times" pitchFamily="48" charset="0"/>
              </a:rPr>
              <a:t> and </a:t>
            </a:r>
            <a:r>
              <a:rPr lang="en-US" sz="1600" b="1" dirty="0" smtClean="0">
                <a:latin typeface="Times" pitchFamily="48" charset="0"/>
              </a:rPr>
              <a:t>MOPS/W</a:t>
            </a:r>
            <a:r>
              <a:rPr lang="en-US" sz="1600" dirty="0" smtClean="0">
                <a:latin typeface="Times" pitchFamily="48" charset="0"/>
              </a:rPr>
              <a:t> by </a:t>
            </a:r>
            <a:r>
              <a:rPr lang="en-US" sz="1600" b="1" dirty="0" smtClean="0">
                <a:latin typeface="Times" pitchFamily="48" charset="0"/>
              </a:rPr>
              <a:t>11.3x</a:t>
            </a:r>
            <a:r>
              <a:rPr lang="en-US" sz="1600" dirty="0" smtClean="0">
                <a:latin typeface="Times" pitchFamily="48" charset="0"/>
              </a:rPr>
              <a:t> for </a:t>
            </a:r>
            <a:r>
              <a:rPr lang="en-US" sz="1600" i="1" dirty="0" smtClean="0">
                <a:latin typeface="Times" pitchFamily="48" charset="0"/>
              </a:rPr>
              <a:t>p</a:t>
            </a:r>
            <a:r>
              <a:rPr lang="en-US" sz="1600" dirty="0" smtClean="0">
                <a:latin typeface="Times" pitchFamily="48" charset="0"/>
              </a:rPr>
              <a:t> = 50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800" dirty="0" smtClean="0">
              <a:solidFill>
                <a:srgbClr val="FF0000"/>
              </a:solidFill>
              <a:latin typeface="Times" pitchFamily="4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19651" y="1243834"/>
            <a:ext cx="3267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Times"/>
              </a:rPr>
              <a:t>Results are obtained with compiler optimization level -O3</a:t>
            </a:r>
            <a:endParaRPr lang="en-US" sz="1600" b="1" baseline="30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1760670"/>
            <a:ext cx="8667750" cy="235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 rot="5400000">
            <a:off x="3536633" y="2931075"/>
            <a:ext cx="1773047" cy="54980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" name="Oval 7"/>
          <p:cNvSpPr/>
          <p:nvPr/>
        </p:nvSpPr>
        <p:spPr bwMode="auto">
          <a:xfrm rot="5400000">
            <a:off x="4491905" y="2916210"/>
            <a:ext cx="1773047" cy="54980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" name="Oval 8"/>
          <p:cNvSpPr/>
          <p:nvPr/>
        </p:nvSpPr>
        <p:spPr bwMode="auto">
          <a:xfrm rot="5400000">
            <a:off x="5464095" y="2806398"/>
            <a:ext cx="1773047" cy="72482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" name="Oval 9"/>
          <p:cNvSpPr/>
          <p:nvPr/>
        </p:nvSpPr>
        <p:spPr bwMode="auto">
          <a:xfrm rot="5400000">
            <a:off x="6324604" y="2789672"/>
            <a:ext cx="1802773" cy="8028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" name="Oval 10"/>
          <p:cNvSpPr/>
          <p:nvPr/>
        </p:nvSpPr>
        <p:spPr bwMode="auto">
          <a:xfrm rot="5400000">
            <a:off x="7300323" y="2776664"/>
            <a:ext cx="1784182" cy="8028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846846" y="3780263"/>
            <a:ext cx="769437" cy="245327"/>
          </a:xfrm>
          <a:prstGeom prst="rect">
            <a:avLst/>
          </a:prstGeom>
          <a:solidFill>
            <a:srgbClr val="00B05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623714" y="3787698"/>
            <a:ext cx="1174599" cy="226741"/>
          </a:xfrm>
          <a:prstGeom prst="rect">
            <a:avLst/>
          </a:prstGeom>
          <a:solidFill>
            <a:srgbClr val="00B05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535148" y="3798849"/>
            <a:ext cx="851213" cy="249044"/>
          </a:xfrm>
          <a:prstGeom prst="rect">
            <a:avLst/>
          </a:prstGeom>
          <a:solidFill>
            <a:srgbClr val="00B05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uiExpand="1" build="p"/>
      <p:bldP spid="36" grpId="0" uiExpand="1"/>
      <p:bldP spid="7" grpId="0" uiExpand="1" animBg="1"/>
      <p:bldP spid="8" grpId="0" uiExpand="1" animBg="1"/>
      <p:bldP spid="9" grpId="0" uiExpand="1" animBg="1"/>
      <p:bldP spid="10" grpId="0" uiExpand="1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ArslanMunir\ResearchWithAnnGordonRoss\PhDDissertationPresentation\MOPSperWCompSMP2xQuadXeonTILEPro64WSNInfoFusion3000000_Presentatio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4451" y="2047875"/>
            <a:ext cx="6660874" cy="3805237"/>
          </a:xfrm>
          <a:prstGeom prst="rect">
            <a:avLst/>
          </a:prstGeom>
          <a:noFill/>
        </p:spPr>
      </p:pic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28575" y="116098"/>
            <a:ext cx="9058275" cy="1143000"/>
          </a:xfrm>
        </p:spPr>
        <p:txBody>
          <a:bodyPr/>
          <a:lstStyle/>
          <a:p>
            <a:r>
              <a:rPr lang="en-US" sz="3800" dirty="0" smtClean="0">
                <a:latin typeface="Arial" pitchFamily="34" charset="0"/>
                <a:cs typeface="Arial" pitchFamily="34" charset="0"/>
              </a:rPr>
              <a:t>Results – Information Fusion Application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64883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9524" y="57607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Performance per watt (MOPS/W) comparison between SMP</a:t>
            </a:r>
            <a:r>
              <a:rPr lang="en-US" sz="2000" b="1" baseline="30000" dirty="0" smtClean="0">
                <a:latin typeface="+mn-lt"/>
              </a:rPr>
              <a:t>2xQuadXeon</a:t>
            </a:r>
            <a:r>
              <a:rPr lang="en-US" sz="2000" b="1" dirty="0" smtClean="0">
                <a:latin typeface="+mn-lt"/>
              </a:rPr>
              <a:t> and TILEPro64 for the information fusion application when N = 3000,000</a:t>
            </a:r>
            <a:endParaRPr lang="en-US" sz="2000" b="1" i="1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9449" y="941098"/>
            <a:ext cx="3857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B0F0"/>
                </a:solidFill>
                <a:latin typeface="+mn-lt"/>
              </a:rPr>
              <a:t>Operation on private data of various sensors/sources </a:t>
            </a:r>
            <a:r>
              <a:rPr lang="en-US" sz="1800" b="1" dirty="0" smtClean="0">
                <a:solidFill>
                  <a:srgbClr val="00B0F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b="1" dirty="0" smtClean="0">
                <a:solidFill>
                  <a:srgbClr val="00B0F0"/>
                </a:solidFill>
                <a:latin typeface="+mn-lt"/>
              </a:rPr>
              <a:t>  very well parallelizable using </a:t>
            </a:r>
            <a:r>
              <a:rPr lang="en-US" sz="1800" b="1" dirty="0" err="1" smtClean="0">
                <a:solidFill>
                  <a:srgbClr val="00B0F0"/>
                </a:solidFill>
                <a:latin typeface="+mn-lt"/>
              </a:rPr>
              <a:t>Tilera’s</a:t>
            </a:r>
            <a:r>
              <a:rPr lang="en-US" sz="1800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  <a:latin typeface="+mn-lt"/>
              </a:rPr>
              <a:t>ilib</a:t>
            </a:r>
            <a:r>
              <a:rPr lang="en-US" sz="1800" b="1" dirty="0" smtClean="0">
                <a:solidFill>
                  <a:srgbClr val="00B0F0"/>
                </a:solidFill>
                <a:latin typeface="+mn-lt"/>
              </a:rPr>
              <a:t> API</a:t>
            </a:r>
            <a:endParaRPr lang="en-US" sz="18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1825" y="919459"/>
            <a:ext cx="1657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TILEPro64 exploits data locality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47625" y="2748259"/>
            <a:ext cx="2190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OpenMP</a:t>
            </a:r>
            <a:r>
              <a:rPr lang="en-US" sz="18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sections</a:t>
            </a:r>
            <a:r>
              <a:rPr lang="en-US" sz="18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and </a:t>
            </a:r>
            <a:r>
              <a:rPr lang="en-US" sz="1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parallel</a:t>
            </a:r>
            <a:r>
              <a:rPr lang="en-US" sz="18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construct requires sensed data to be shared by operating threads</a:t>
            </a:r>
            <a:endParaRPr lang="en-US" sz="1800" b="1" dirty="0">
              <a:solidFill>
                <a:srgbClr val="008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2875" y="1138534"/>
            <a:ext cx="3257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TILEPro64 delivers higher performance per watt as compared to SMP</a:t>
            </a:r>
            <a:r>
              <a:rPr lang="en-US" sz="1800" b="1" baseline="30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2xQuadXeon</a:t>
            </a:r>
            <a:endParaRPr lang="en-US" sz="1800" b="1" baseline="30000" dirty="0">
              <a:solidFill>
                <a:srgbClr val="008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3086100" y="1971675"/>
            <a:ext cx="2047875" cy="15906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6981825" y="2114550"/>
            <a:ext cx="752475" cy="4286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1971675" y="2238375"/>
            <a:ext cx="2295525" cy="21431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553325" y="1900534"/>
            <a:ext cx="15906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TILEPro64 attains 466% better performance per watt than the SMP for </a:t>
            </a:r>
          </a:p>
          <a:p>
            <a:r>
              <a:rPr lang="en-US" sz="18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p = 8</a:t>
            </a:r>
            <a:endParaRPr lang="en-US" sz="1800" b="1" baseline="30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7" grpId="0"/>
      <p:bldP spid="29" grpId="0"/>
      <p:bldP spid="31" grpId="0"/>
      <p:bldP spid="33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6" y="2126957"/>
            <a:ext cx="8553449" cy="187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7113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-203726" y="46172"/>
            <a:ext cx="9595376" cy="1143000"/>
          </a:xfrm>
        </p:spPr>
        <p:txBody>
          <a:bodyPr/>
          <a:lstStyle/>
          <a:p>
            <a:r>
              <a:rPr lang="en-US" dirty="0" smtClean="0"/>
              <a:t>Results – Gaussian Elimination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982084"/>
            <a:ext cx="8217568" cy="547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b="1" dirty="0" smtClean="0">
                <a:solidFill>
                  <a:srgbClr val="008000"/>
                </a:solidFill>
                <a:latin typeface="Times" pitchFamily="48" charset="0"/>
              </a:rPr>
              <a:t>Performance results</a:t>
            </a:r>
            <a:r>
              <a:rPr lang="en-US" sz="1800" dirty="0" smtClean="0">
                <a:latin typeface="Times" pitchFamily="48" charset="0"/>
              </a:rPr>
              <a:t> for the Gaussian elimination benchmark for </a:t>
            </a:r>
            <a:r>
              <a:rPr lang="en-US" sz="1800" b="1" dirty="0" smtClean="0">
                <a:solidFill>
                  <a:srgbClr val="008000"/>
                </a:solidFill>
                <a:latin typeface="Times" pitchFamily="48" charset="0"/>
              </a:rPr>
              <a:t>SMP</a:t>
            </a:r>
            <a:r>
              <a:rPr lang="en-US" sz="1800" b="1" baseline="30000" dirty="0" smtClean="0">
                <a:solidFill>
                  <a:srgbClr val="008000"/>
                </a:solidFill>
                <a:latin typeface="Times" pitchFamily="48" charset="0"/>
              </a:rPr>
              <a:t>2xQuadXeon</a:t>
            </a: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solidFill>
                <a:srgbClr val="FF0000"/>
              </a:solidFill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solidFill>
                <a:srgbClr val="FF0000"/>
              </a:solidFill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solidFill>
                <a:srgbClr val="FF0000"/>
              </a:solidFill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The multi-core processor </a:t>
            </a:r>
            <a:r>
              <a:rPr lang="en-US" sz="1800" b="1" dirty="0" smtClean="0">
                <a:solidFill>
                  <a:srgbClr val="002060"/>
                </a:solidFill>
                <a:latin typeface="Times" pitchFamily="48" charset="0"/>
              </a:rPr>
              <a:t>speeds up</a:t>
            </a:r>
            <a:r>
              <a:rPr lang="en-US" sz="1800" b="1" dirty="0" smtClean="0">
                <a:solidFill>
                  <a:srgbClr val="FF0000"/>
                </a:solidFill>
                <a:latin typeface="Times" pitchFamily="48" charset="0"/>
              </a:rPr>
              <a:t> </a:t>
            </a:r>
            <a:r>
              <a:rPr lang="en-US" sz="1800" dirty="0" smtClean="0">
                <a:latin typeface="Times" pitchFamily="48" charset="0"/>
              </a:rPr>
              <a:t>the execution time as compared to a single-core processor</a:t>
            </a:r>
            <a:endParaRPr lang="en-US" sz="1800" b="1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Speedup is proportional to the number of tiles </a:t>
            </a:r>
            <a:r>
              <a:rPr lang="en-US" sz="1600" i="1" dirty="0" smtClean="0">
                <a:latin typeface="Times" pitchFamily="48" charset="0"/>
              </a:rPr>
              <a:t>p</a:t>
            </a:r>
            <a:r>
              <a:rPr lang="en-US" sz="1600" dirty="0" smtClean="0">
                <a:latin typeface="Times" pitchFamily="48" charset="0"/>
              </a:rPr>
              <a:t> (i.e., ideal speedup)</a:t>
            </a: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The </a:t>
            </a:r>
            <a:r>
              <a:rPr lang="en-US" sz="1800" b="1" dirty="0" smtClean="0">
                <a:solidFill>
                  <a:srgbClr val="002060"/>
                </a:solidFill>
                <a:latin typeface="Times" pitchFamily="48" charset="0"/>
              </a:rPr>
              <a:t>efficiency</a:t>
            </a:r>
            <a:r>
              <a:rPr lang="en-US" sz="1800" dirty="0" smtClean="0">
                <a:latin typeface="Times" pitchFamily="48" charset="0"/>
              </a:rPr>
              <a:t> remains close to 1 and </a:t>
            </a:r>
            <a:r>
              <a:rPr lang="en-US" sz="1800" b="1" dirty="0" smtClean="0">
                <a:solidFill>
                  <a:srgbClr val="002060"/>
                </a:solidFill>
                <a:latin typeface="Times" pitchFamily="48" charset="0"/>
              </a:rPr>
              <a:t>cost</a:t>
            </a:r>
            <a:r>
              <a:rPr lang="en-US" sz="1800" dirty="0" smtClean="0">
                <a:latin typeface="Times" pitchFamily="48" charset="0"/>
              </a:rPr>
              <a:t> remains constant indicating ideal scalability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The multi-core processor 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Times" pitchFamily="48" charset="0"/>
              </a:rPr>
              <a:t>the </a:t>
            </a:r>
            <a:r>
              <a:rPr lang="en-US" sz="1800" b="1" dirty="0" smtClean="0">
                <a:solidFill>
                  <a:srgbClr val="002060"/>
                </a:solidFill>
                <a:latin typeface="Times" pitchFamily="48" charset="0"/>
              </a:rPr>
              <a:t>throughput</a:t>
            </a:r>
            <a:r>
              <a:rPr lang="en-US" sz="1800" dirty="0" smtClean="0">
                <a:latin typeface="Times" pitchFamily="48" charset="0"/>
              </a:rPr>
              <a:t> and </a:t>
            </a:r>
            <a:r>
              <a:rPr lang="en-US" sz="1800" b="1" dirty="0" smtClean="0">
                <a:solidFill>
                  <a:srgbClr val="002060"/>
                </a:solidFill>
                <a:latin typeface="Times" pitchFamily="48" charset="0"/>
              </a:rPr>
              <a:t>power-efficiency</a:t>
            </a:r>
            <a:r>
              <a:rPr lang="en-US" sz="1800" dirty="0" smtClean="0">
                <a:latin typeface="Times" pitchFamily="48" charset="0"/>
              </a:rPr>
              <a:t> as compared to a single-core processor</a:t>
            </a:r>
            <a:endParaRPr lang="en-US" sz="1800" b="1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Increases </a:t>
            </a:r>
            <a:r>
              <a:rPr lang="en-US" sz="1600" b="1" dirty="0" smtClean="0">
                <a:latin typeface="Times" pitchFamily="48" charset="0"/>
              </a:rPr>
              <a:t>MOPS</a:t>
            </a:r>
            <a:r>
              <a:rPr lang="en-US" sz="1600" dirty="0" smtClean="0">
                <a:latin typeface="Times" pitchFamily="48" charset="0"/>
              </a:rPr>
              <a:t> by </a:t>
            </a:r>
            <a:r>
              <a:rPr lang="en-US" sz="1600" b="1" dirty="0" smtClean="0">
                <a:latin typeface="Times" pitchFamily="48" charset="0"/>
              </a:rPr>
              <a:t>7.4x</a:t>
            </a:r>
            <a:r>
              <a:rPr lang="en-US" sz="1600" dirty="0" smtClean="0">
                <a:latin typeface="Times" pitchFamily="48" charset="0"/>
              </a:rPr>
              <a:t> and </a:t>
            </a:r>
            <a:r>
              <a:rPr lang="en-US" sz="1600" b="1" dirty="0" smtClean="0">
                <a:latin typeface="Times" pitchFamily="48" charset="0"/>
              </a:rPr>
              <a:t>MOPS/W</a:t>
            </a:r>
            <a:r>
              <a:rPr lang="en-US" sz="1600" dirty="0" smtClean="0">
                <a:latin typeface="Times" pitchFamily="48" charset="0"/>
              </a:rPr>
              <a:t> by </a:t>
            </a:r>
            <a:r>
              <a:rPr lang="en-US" sz="1600" b="1" dirty="0" smtClean="0">
                <a:latin typeface="Times" pitchFamily="48" charset="0"/>
              </a:rPr>
              <a:t>2.2x</a:t>
            </a:r>
            <a:r>
              <a:rPr lang="en-US" sz="1600" dirty="0" smtClean="0">
                <a:latin typeface="Times" pitchFamily="48" charset="0"/>
              </a:rPr>
              <a:t> for </a:t>
            </a:r>
            <a:r>
              <a:rPr lang="en-US" sz="1600" i="1" dirty="0" smtClean="0">
                <a:latin typeface="Times" pitchFamily="48" charset="0"/>
              </a:rPr>
              <a:t>p</a:t>
            </a:r>
            <a:r>
              <a:rPr lang="en-US" sz="1600" dirty="0" smtClean="0">
                <a:latin typeface="Times" pitchFamily="48" charset="0"/>
              </a:rPr>
              <a:t> = 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123" y="1348609"/>
            <a:ext cx="4438651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 dirty="0" smtClean="0">
                <a:solidFill>
                  <a:srgbClr val="0070C0"/>
                </a:solidFill>
                <a:latin typeface="Times" pitchFamily="48" charset="0"/>
              </a:rPr>
              <a:t>m is the number of  linear equations and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 b="1" dirty="0" smtClean="0">
                <a:solidFill>
                  <a:srgbClr val="0070C0"/>
                </a:solidFill>
                <a:latin typeface="Times" pitchFamily="48" charset="0"/>
              </a:rPr>
              <a:t>n is the number of variables in a linear equation</a:t>
            </a:r>
            <a:endParaRPr lang="en-US" sz="1600" b="1" baseline="30000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866775" y="1933575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4905376" y="1348609"/>
            <a:ext cx="3267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Times"/>
              </a:rPr>
              <a:t>Results are obtained with compiler optimization level -O3</a:t>
            </a:r>
            <a:endParaRPr lang="en-US" sz="1600" b="1" baseline="30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Oval 9"/>
          <p:cNvSpPr/>
          <p:nvPr/>
        </p:nvSpPr>
        <p:spPr bwMode="auto">
          <a:xfrm rot="5400000">
            <a:off x="3642572" y="3070463"/>
            <a:ext cx="1271240" cy="54980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" name="Oval 10"/>
          <p:cNvSpPr/>
          <p:nvPr/>
        </p:nvSpPr>
        <p:spPr bwMode="auto">
          <a:xfrm rot="5400000">
            <a:off x="4575542" y="3066749"/>
            <a:ext cx="1271240" cy="54980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Oval 11"/>
          <p:cNvSpPr/>
          <p:nvPr/>
        </p:nvSpPr>
        <p:spPr bwMode="auto">
          <a:xfrm rot="5400000">
            <a:off x="5501075" y="3044447"/>
            <a:ext cx="1271240" cy="54980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Oval 12"/>
          <p:cNvSpPr/>
          <p:nvPr/>
        </p:nvSpPr>
        <p:spPr bwMode="auto">
          <a:xfrm rot="5400000">
            <a:off x="6456555" y="2951359"/>
            <a:ext cx="1271240" cy="75828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4" name="Oval 13"/>
          <p:cNvSpPr/>
          <p:nvPr/>
        </p:nvSpPr>
        <p:spPr bwMode="auto">
          <a:xfrm rot="5400000">
            <a:off x="7486177" y="2977391"/>
            <a:ext cx="1271240" cy="67649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634973" y="3713356"/>
            <a:ext cx="903252" cy="223024"/>
          </a:xfrm>
          <a:prstGeom prst="rect">
            <a:avLst/>
          </a:prstGeom>
          <a:solidFill>
            <a:srgbClr val="00B05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556792" y="3709637"/>
            <a:ext cx="1107706" cy="237895"/>
          </a:xfrm>
          <a:prstGeom prst="rect">
            <a:avLst/>
          </a:prstGeom>
          <a:solidFill>
            <a:srgbClr val="00B05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397602" y="3705926"/>
            <a:ext cx="899549" cy="230454"/>
          </a:xfrm>
          <a:prstGeom prst="rect">
            <a:avLst/>
          </a:prstGeom>
          <a:solidFill>
            <a:srgbClr val="00B05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uiExpand="1" build="p"/>
      <p:bldP spid="8" grpId="0" uiExpand="1"/>
      <p:bldP spid="36" grpId="0" uiExpand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101" y="1752600"/>
            <a:ext cx="8560100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7113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-203726" y="46172"/>
            <a:ext cx="9595376" cy="1143000"/>
          </a:xfrm>
        </p:spPr>
        <p:txBody>
          <a:bodyPr/>
          <a:lstStyle/>
          <a:p>
            <a:r>
              <a:rPr lang="en-US" dirty="0" smtClean="0"/>
              <a:t>Results – Gaussian Elimination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867784"/>
            <a:ext cx="8217568" cy="558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b="1" dirty="0" smtClean="0">
                <a:solidFill>
                  <a:srgbClr val="008000"/>
                </a:solidFill>
                <a:latin typeface="Times" pitchFamily="48" charset="0"/>
              </a:rPr>
              <a:t>Performance results</a:t>
            </a:r>
            <a:r>
              <a:rPr lang="en-US" sz="1800" dirty="0" smtClean="0">
                <a:latin typeface="Times" pitchFamily="48" charset="0"/>
              </a:rPr>
              <a:t> for the Gaussian elimination benchmark for </a:t>
            </a:r>
            <a:r>
              <a:rPr lang="en-US" sz="1800" b="1" dirty="0" smtClean="0">
                <a:solidFill>
                  <a:srgbClr val="008000"/>
                </a:solidFill>
                <a:latin typeface="Times" pitchFamily="48" charset="0"/>
              </a:rPr>
              <a:t>TILEPro64</a:t>
            </a: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solidFill>
                <a:srgbClr val="FF0000"/>
              </a:solidFill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solidFill>
                <a:srgbClr val="FF0000"/>
              </a:solidFill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solidFill>
                <a:srgbClr val="FF0000"/>
              </a:solidFill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The multi-core processor </a:t>
            </a:r>
            <a:r>
              <a:rPr lang="en-US" sz="1800" b="1" dirty="0" smtClean="0">
                <a:solidFill>
                  <a:srgbClr val="002060"/>
                </a:solidFill>
                <a:latin typeface="Times" pitchFamily="48" charset="0"/>
              </a:rPr>
              <a:t>speeds up</a:t>
            </a:r>
            <a:r>
              <a:rPr lang="en-US" sz="1800" b="1" dirty="0" smtClean="0">
                <a:solidFill>
                  <a:srgbClr val="FF0000"/>
                </a:solidFill>
                <a:latin typeface="Times" pitchFamily="48" charset="0"/>
              </a:rPr>
              <a:t> </a:t>
            </a:r>
            <a:r>
              <a:rPr lang="en-US" sz="1800" dirty="0" smtClean="0">
                <a:latin typeface="Times" pitchFamily="48" charset="0"/>
              </a:rPr>
              <a:t>the execution time</a:t>
            </a:r>
            <a:endParaRPr lang="en-US" sz="1800" b="1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Speedup is much less than the number of tiles </a:t>
            </a:r>
            <a:r>
              <a:rPr lang="en-US" sz="1600" i="1" dirty="0" smtClean="0">
                <a:latin typeface="Times" pitchFamily="48" charset="0"/>
              </a:rPr>
              <a:t>p</a:t>
            </a: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The </a:t>
            </a:r>
            <a:r>
              <a:rPr lang="en-US" sz="1800" b="1" dirty="0" smtClean="0">
                <a:solidFill>
                  <a:srgbClr val="002060"/>
                </a:solidFill>
                <a:latin typeface="Times" pitchFamily="48" charset="0"/>
              </a:rPr>
              <a:t>efficiency</a:t>
            </a:r>
            <a:r>
              <a:rPr lang="en-US" sz="1800" b="1" dirty="0" smtClean="0">
                <a:solidFill>
                  <a:srgbClr val="FF0000"/>
                </a:solidFill>
                <a:latin typeface="Times" pitchFamily="48" charset="0"/>
              </a:rPr>
              <a:t> 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Times" pitchFamily="48" charset="0"/>
              </a:rPr>
              <a:t>and </a:t>
            </a:r>
            <a:r>
              <a:rPr lang="en-US" sz="1800" b="1" dirty="0" smtClean="0">
                <a:solidFill>
                  <a:srgbClr val="002060"/>
                </a:solidFill>
                <a:latin typeface="Times" pitchFamily="48" charset="0"/>
              </a:rPr>
              <a:t>cost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Times" pitchFamily="48" charset="0"/>
              </a:rPr>
              <a:t>as </a:t>
            </a:r>
            <a:r>
              <a:rPr lang="en-US" sz="1800" i="1" dirty="0" smtClean="0">
                <a:latin typeface="Times" pitchFamily="48" charset="0"/>
              </a:rPr>
              <a:t>p 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Times" pitchFamily="48" charset="0"/>
              </a:rPr>
              <a:t>indicating poor scalability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The multi-core processor 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Times" pitchFamily="48" charset="0"/>
              </a:rPr>
              <a:t>the </a:t>
            </a:r>
            <a:r>
              <a:rPr lang="en-US" sz="1800" b="1" dirty="0" smtClean="0">
                <a:solidFill>
                  <a:srgbClr val="002060"/>
                </a:solidFill>
                <a:latin typeface="Times" pitchFamily="48" charset="0"/>
              </a:rPr>
              <a:t>throughput</a:t>
            </a:r>
            <a:r>
              <a:rPr lang="en-US" sz="1800" dirty="0" smtClean="0">
                <a:latin typeface="Times" pitchFamily="48" charset="0"/>
              </a:rPr>
              <a:t> and </a:t>
            </a:r>
            <a:r>
              <a:rPr lang="en-US" sz="1800" b="1" dirty="0" smtClean="0">
                <a:solidFill>
                  <a:srgbClr val="002060"/>
                </a:solidFill>
                <a:latin typeface="Times" pitchFamily="48" charset="0"/>
              </a:rPr>
              <a:t>power-efficiency</a:t>
            </a:r>
            <a:r>
              <a:rPr lang="en-US" sz="1800" dirty="0" smtClean="0">
                <a:latin typeface="Times" pitchFamily="48" charset="0"/>
              </a:rPr>
              <a:t> as compared to a single-core processor</a:t>
            </a:r>
            <a:endParaRPr lang="en-US" sz="1800" b="1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Increases </a:t>
            </a:r>
            <a:r>
              <a:rPr lang="en-US" sz="1600" b="1" dirty="0" smtClean="0">
                <a:latin typeface="Times" pitchFamily="48" charset="0"/>
              </a:rPr>
              <a:t>MOPS</a:t>
            </a:r>
            <a:r>
              <a:rPr lang="en-US" sz="1600" dirty="0" smtClean="0">
                <a:latin typeface="Times" pitchFamily="48" charset="0"/>
              </a:rPr>
              <a:t> by </a:t>
            </a:r>
            <a:r>
              <a:rPr lang="en-US" sz="1600" b="1" dirty="0" smtClean="0">
                <a:latin typeface="Times" pitchFamily="48" charset="0"/>
              </a:rPr>
              <a:t>14x</a:t>
            </a:r>
            <a:r>
              <a:rPr lang="en-US" sz="1600" dirty="0" smtClean="0">
                <a:latin typeface="Times" pitchFamily="48" charset="0"/>
              </a:rPr>
              <a:t> and </a:t>
            </a:r>
            <a:r>
              <a:rPr lang="en-US" sz="1600" b="1" dirty="0" smtClean="0">
                <a:latin typeface="Times" pitchFamily="48" charset="0"/>
              </a:rPr>
              <a:t>MOPS/W</a:t>
            </a:r>
            <a:r>
              <a:rPr lang="en-US" sz="1600" dirty="0" smtClean="0">
                <a:latin typeface="Times" pitchFamily="48" charset="0"/>
              </a:rPr>
              <a:t> by </a:t>
            </a:r>
            <a:r>
              <a:rPr lang="en-US" sz="1600" b="1" dirty="0" smtClean="0">
                <a:latin typeface="Times" pitchFamily="48" charset="0"/>
              </a:rPr>
              <a:t>3x</a:t>
            </a:r>
            <a:r>
              <a:rPr lang="en-US" sz="1600" dirty="0" smtClean="0">
                <a:latin typeface="Times" pitchFamily="48" charset="0"/>
              </a:rPr>
              <a:t> for </a:t>
            </a:r>
            <a:r>
              <a:rPr lang="en-US" sz="1600" i="1" dirty="0" smtClean="0">
                <a:latin typeface="Times" pitchFamily="48" charset="0"/>
              </a:rPr>
              <a:t>p</a:t>
            </a:r>
            <a:r>
              <a:rPr lang="en-US" sz="1600" dirty="0" smtClean="0">
                <a:latin typeface="Times" pitchFamily="48" charset="0"/>
              </a:rPr>
              <a:t> = 56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86326" y="1186684"/>
            <a:ext cx="3267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Times"/>
              </a:rPr>
              <a:t> Results are obtained with compiler optimization level -O3</a:t>
            </a:r>
            <a:endParaRPr lang="en-US" sz="1600" b="1" baseline="30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Oval 6"/>
          <p:cNvSpPr/>
          <p:nvPr/>
        </p:nvSpPr>
        <p:spPr bwMode="auto">
          <a:xfrm rot="5400000">
            <a:off x="3224400" y="3131798"/>
            <a:ext cx="2196791" cy="54980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" name="Oval 7"/>
          <p:cNvSpPr/>
          <p:nvPr/>
        </p:nvSpPr>
        <p:spPr bwMode="auto">
          <a:xfrm rot="5400000">
            <a:off x="4168689" y="3116764"/>
            <a:ext cx="2196791" cy="59474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" name="Oval 8"/>
          <p:cNvSpPr/>
          <p:nvPr/>
        </p:nvSpPr>
        <p:spPr bwMode="auto">
          <a:xfrm rot="5400000">
            <a:off x="5094232" y="2938337"/>
            <a:ext cx="2196791" cy="92930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" name="Oval 9"/>
          <p:cNvSpPr/>
          <p:nvPr/>
        </p:nvSpPr>
        <p:spPr bwMode="auto">
          <a:xfrm rot="5400000">
            <a:off x="6077414" y="2951366"/>
            <a:ext cx="2196791" cy="9255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" name="Oval 10"/>
          <p:cNvSpPr/>
          <p:nvPr/>
        </p:nvSpPr>
        <p:spPr bwMode="auto">
          <a:xfrm rot="5400000">
            <a:off x="7090280" y="3094433"/>
            <a:ext cx="2196791" cy="63940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34848" y="4267187"/>
            <a:ext cx="1141161" cy="237906"/>
          </a:xfrm>
          <a:prstGeom prst="rect">
            <a:avLst/>
          </a:prstGeom>
          <a:solidFill>
            <a:srgbClr val="00B05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713034" y="4267187"/>
            <a:ext cx="925552" cy="226754"/>
          </a:xfrm>
          <a:prstGeom prst="rect">
            <a:avLst/>
          </a:prstGeom>
          <a:solidFill>
            <a:srgbClr val="00B05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490547" y="4274620"/>
            <a:ext cx="851209" cy="230473"/>
          </a:xfrm>
          <a:prstGeom prst="rect">
            <a:avLst/>
          </a:prstGeom>
          <a:solidFill>
            <a:srgbClr val="00B05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uiExpand="1" build="p"/>
      <p:bldP spid="36" grpId="0" uiExpand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ArslanMunir\ResearchWithAnnGordonRoss\PhDDissertationPresentation\MFLOPSperWCompSMP2xQuadXeonTILEPro64GE2000by2000_Presentatio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75" y="2010873"/>
            <a:ext cx="7248525" cy="3995319"/>
          </a:xfrm>
          <a:prstGeom prst="rect">
            <a:avLst/>
          </a:prstGeom>
          <a:noFill/>
        </p:spPr>
      </p:pic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28575" y="58948"/>
            <a:ext cx="9058275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Results – Gaussian Elimination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64883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19049" y="577027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Performance per watt (MFLOPS/W) comparison between SMP</a:t>
            </a:r>
            <a:r>
              <a:rPr lang="en-US" sz="2000" b="1" baseline="30000" dirty="0" smtClean="0">
                <a:latin typeface="+mn-lt"/>
              </a:rPr>
              <a:t>2xQuadXeon</a:t>
            </a:r>
            <a:r>
              <a:rPr lang="en-US" sz="2000" b="1" dirty="0" smtClean="0">
                <a:latin typeface="+mn-lt"/>
              </a:rPr>
              <a:t> and TILEPro64 for the GE benchmark when (m, n) = (2000, 2000)</a:t>
            </a:r>
            <a:endParaRPr lang="en-US" sz="2000" b="1" i="1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62349" y="931573"/>
            <a:ext cx="4867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B0F0"/>
                </a:solidFill>
                <a:latin typeface="+mn-lt"/>
              </a:rPr>
              <a:t>Lots of communication and synchronization operations </a:t>
            </a:r>
            <a:r>
              <a:rPr lang="en-US" sz="1800" b="1" dirty="0" smtClean="0">
                <a:solidFill>
                  <a:srgbClr val="00B0F0"/>
                </a:solidFill>
              </a:rPr>
              <a:t> </a:t>
            </a:r>
            <a:r>
              <a:rPr lang="en-US" sz="1800" b="1" dirty="0" smtClean="0">
                <a:solidFill>
                  <a:srgbClr val="00B0F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b="1" dirty="0" smtClean="0">
                <a:solidFill>
                  <a:srgbClr val="00B0F0"/>
                </a:solidFill>
              </a:rPr>
              <a:t> f</a:t>
            </a:r>
            <a:r>
              <a:rPr lang="en-US" sz="1800" b="1" dirty="0" smtClean="0">
                <a:solidFill>
                  <a:srgbClr val="00B0F0"/>
                </a:solidFill>
                <a:latin typeface="+mn-lt"/>
              </a:rPr>
              <a:t>avors SMPs as communication transforms to read &amp; write in shared memory</a:t>
            </a:r>
            <a:endParaRPr lang="en-US" sz="18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38101" y="2548234"/>
            <a:ext cx="1724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Higher external memory bandwidth of  the SMP helps attaining better performance than TILEPro64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2875" y="1138534"/>
            <a:ext cx="3257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SMP</a:t>
            </a:r>
            <a:r>
              <a:rPr lang="en-US" sz="1800" b="1" baseline="30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2xQuadXeon </a:t>
            </a:r>
            <a:r>
              <a:rPr lang="en-US" sz="18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delivers higher MFLOPS/W than TILEPro64</a:t>
            </a:r>
            <a:endParaRPr lang="en-US" sz="1800" b="1" baseline="30000" dirty="0">
              <a:solidFill>
                <a:srgbClr val="008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2428875" y="1790700"/>
            <a:ext cx="2152650" cy="1181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6943726" y="2114550"/>
            <a:ext cx="657224" cy="4762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1209675" y="1819275"/>
            <a:ext cx="2247900" cy="15906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553325" y="1900534"/>
            <a:ext cx="15906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SMP</a:t>
            </a:r>
            <a:r>
              <a:rPr lang="en-US" sz="1800" b="1" baseline="300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2xQuadXeon </a:t>
            </a:r>
            <a:r>
              <a:rPr lang="en-US" sz="18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attains 563% better performance per watt than  TILEPro64 for p = 8</a:t>
            </a:r>
            <a:endParaRPr lang="en-US" sz="1800" b="1" baseline="30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7" grpId="0"/>
      <p:bldP spid="29" grpId="0"/>
      <p:bldP spid="33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9150" y="344446"/>
            <a:ext cx="8478150" cy="1143000"/>
          </a:xfrm>
        </p:spPr>
        <p:txBody>
          <a:bodyPr/>
          <a:lstStyle/>
          <a:p>
            <a:r>
              <a:rPr lang="en-US" sz="4200" dirty="0" smtClean="0">
                <a:latin typeface="Arial" pitchFamily="34" charset="0"/>
                <a:cs typeface="Arial" pitchFamily="34" charset="0"/>
              </a:rPr>
              <a:t>Insights Obtained from Parallelized Benchmark-Driven Evaluation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264" y="1467067"/>
            <a:ext cx="8199435" cy="4967187"/>
          </a:xfrm>
        </p:spPr>
        <p:txBody>
          <a:bodyPr/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Compiler optimization flag – O3</a:t>
            </a:r>
            <a:r>
              <a:rPr lang="en-US" sz="1600" dirty="0" smtClean="0"/>
              <a:t>  </a:t>
            </a:r>
            <a:r>
              <a:rPr lang="en-US" sz="16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/>
              <a:t> optimizes performance both for </a:t>
            </a:r>
            <a:r>
              <a:rPr lang="en-US" sz="1600" b="1" dirty="0" smtClean="0">
                <a:solidFill>
                  <a:srgbClr val="0070C0"/>
                </a:solidFill>
              </a:rPr>
              <a:t>SMPs </a:t>
            </a:r>
            <a:r>
              <a:rPr lang="en-US" sz="1600" dirty="0" smtClean="0"/>
              <a:t>and  </a:t>
            </a:r>
            <a:r>
              <a:rPr lang="en-US" sz="1600" b="1" dirty="0" smtClean="0">
                <a:solidFill>
                  <a:srgbClr val="0070C0"/>
                </a:solidFill>
              </a:rPr>
              <a:t>TMAs</a:t>
            </a:r>
            <a:endParaRPr lang="en-US" sz="1600" dirty="0" smtClean="0"/>
          </a:p>
          <a:p>
            <a:r>
              <a:rPr lang="en-US" sz="1600" dirty="0" smtClean="0">
                <a:latin typeface="Times" pitchFamily="48" charset="0"/>
              </a:rPr>
              <a:t>The multi-core processor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1600" b="1" dirty="0" smtClean="0">
                <a:solidFill>
                  <a:srgbClr val="FF0000"/>
                </a:solidFill>
                <a:latin typeface="Times" pitchFamily="48" charset="0"/>
                <a:sym typeface="Wingdings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Times" pitchFamily="48" charset="0"/>
              </a:rPr>
              <a:t>speeds up</a:t>
            </a:r>
            <a:r>
              <a:rPr lang="en-US" sz="1600" dirty="0" smtClean="0">
                <a:latin typeface="Times" pitchFamily="48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Times" pitchFamily="48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Times" pitchFamily="48" charset="0"/>
              </a:rPr>
              <a:t>throughput</a:t>
            </a:r>
            <a:r>
              <a:rPr lang="en-US" sz="1600" dirty="0" smtClean="0">
                <a:latin typeface="Times" pitchFamily="48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Times" pitchFamily="48" charset="0"/>
              </a:rPr>
              <a:t> </a:t>
            </a:r>
            <a:r>
              <a:rPr lang="en-US" sz="1600" dirty="0" smtClean="0">
                <a:latin typeface="Times" pitchFamily="48" charset="0"/>
              </a:rPr>
              <a:t>and </a:t>
            </a:r>
            <a:r>
              <a:rPr lang="en-US" sz="1600" b="1" dirty="0" smtClean="0">
                <a:solidFill>
                  <a:srgbClr val="002060"/>
                </a:solidFill>
                <a:latin typeface="Times" pitchFamily="48" charset="0"/>
              </a:rPr>
              <a:t>power-efficiency</a:t>
            </a:r>
            <a:r>
              <a:rPr lang="en-US" sz="1600" b="1" dirty="0" smtClean="0">
                <a:solidFill>
                  <a:srgbClr val="FF0000"/>
                </a:solidFill>
                <a:latin typeface="Times" pitchFamily="48" charset="0"/>
              </a:rPr>
              <a:t> </a:t>
            </a:r>
            <a:r>
              <a:rPr lang="en-US" sz="1600" dirty="0" smtClean="0">
                <a:latin typeface="Times" pitchFamily="48" charset="0"/>
              </a:rPr>
              <a:t>as compared to a single-core processor both for SMPs and TMAs</a:t>
            </a:r>
            <a:endParaRPr lang="en-US" sz="1600" dirty="0" smtClean="0"/>
          </a:p>
          <a:p>
            <a:r>
              <a:rPr lang="en-US" sz="1600" dirty="0" smtClean="0"/>
              <a:t>State-of-the-art </a:t>
            </a:r>
            <a:r>
              <a:rPr lang="en-US" sz="1600" b="1" dirty="0" smtClean="0">
                <a:solidFill>
                  <a:srgbClr val="002060"/>
                </a:solidFill>
              </a:rPr>
              <a:t>SMPs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outperform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TMAs</a:t>
            </a:r>
            <a:r>
              <a:rPr lang="en-US" sz="1600" dirty="0" smtClean="0"/>
              <a:t> in terms of </a:t>
            </a:r>
            <a:r>
              <a:rPr lang="en-US" sz="1600" b="1" dirty="0" smtClean="0">
                <a:solidFill>
                  <a:srgbClr val="002060"/>
                </a:solidFill>
              </a:rPr>
              <a:t>execution </a:t>
            </a:r>
            <a:r>
              <a:rPr lang="en-US" sz="1600" b="1" dirty="0" smtClean="0">
                <a:solidFill>
                  <a:srgbClr val="002060"/>
                </a:solidFill>
              </a:rPr>
              <a:t>time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lvl="1"/>
            <a:r>
              <a:rPr lang="en-US" sz="1600" dirty="0" smtClean="0"/>
              <a:t>For </a:t>
            </a:r>
            <a:r>
              <a:rPr lang="en-US" sz="1600" b="1" dirty="0" smtClean="0">
                <a:solidFill>
                  <a:srgbClr val="00B0F0"/>
                </a:solidFill>
              </a:rPr>
              <a:t>EP</a:t>
            </a:r>
            <a:r>
              <a:rPr lang="en-US" sz="1600" dirty="0" smtClean="0"/>
              <a:t> benchmark: Intel-based SMP </a:t>
            </a:r>
            <a:r>
              <a:rPr lang="en-US" sz="16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ea typeface="Wingdings"/>
                <a:cs typeface="Wingdings"/>
                <a:sym typeface="Wingdings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4x </a:t>
            </a:r>
            <a:r>
              <a:rPr lang="en-US" sz="1600" dirty="0" smtClean="0"/>
              <a:t>better </a:t>
            </a:r>
            <a:r>
              <a:rPr lang="en-US" sz="1600" dirty="0" smtClean="0"/>
              <a:t>performance </a:t>
            </a:r>
            <a:r>
              <a:rPr lang="en-US" sz="1600" dirty="0" smtClean="0"/>
              <a:t>per watt when p = 8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r>
              <a:rPr lang="en-US" sz="1600" b="1" dirty="0" smtClean="0">
                <a:solidFill>
                  <a:srgbClr val="002060"/>
                </a:solidFill>
              </a:rPr>
              <a:t>TMAs</a:t>
            </a:r>
            <a:r>
              <a:rPr lang="en-US" sz="1600" dirty="0" smtClean="0"/>
              <a:t> can provide </a:t>
            </a:r>
            <a:r>
              <a:rPr lang="en-US" sz="1600" b="1" dirty="0" smtClean="0">
                <a:solidFill>
                  <a:srgbClr val="002060"/>
                </a:solidFill>
              </a:rPr>
              <a:t>comparable performance per watt</a:t>
            </a:r>
            <a:r>
              <a:rPr lang="en-US" sz="1600" dirty="0" smtClean="0"/>
              <a:t> as that of </a:t>
            </a:r>
            <a:r>
              <a:rPr lang="en-US" sz="1600" b="1" dirty="0" smtClean="0">
                <a:solidFill>
                  <a:srgbClr val="002060"/>
                </a:solidFill>
              </a:rPr>
              <a:t>SMPs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TMAs outperforms SMPs</a:t>
            </a:r>
            <a:r>
              <a:rPr lang="en-US" sz="1600" dirty="0" smtClean="0"/>
              <a:t> for applications</a:t>
            </a:r>
          </a:p>
          <a:p>
            <a:pPr lvl="1"/>
            <a:r>
              <a:rPr lang="en-US" sz="1400" dirty="0" smtClean="0"/>
              <a:t>More private data</a:t>
            </a:r>
          </a:p>
          <a:p>
            <a:pPr lvl="1"/>
            <a:r>
              <a:rPr lang="en-US" sz="1400" dirty="0" smtClean="0"/>
              <a:t>Little dependency</a:t>
            </a:r>
          </a:p>
          <a:p>
            <a:pPr lvl="1"/>
            <a:r>
              <a:rPr lang="en-US" sz="1400" dirty="0" smtClean="0"/>
              <a:t>Data locality</a:t>
            </a:r>
          </a:p>
          <a:p>
            <a:r>
              <a:rPr lang="en-US" sz="1600" dirty="0" smtClean="0">
                <a:latin typeface="Times" pitchFamily="48" charset="0"/>
              </a:rPr>
              <a:t>For </a:t>
            </a:r>
            <a:r>
              <a:rPr lang="en-US" sz="1600" b="1" dirty="0" smtClean="0">
                <a:solidFill>
                  <a:srgbClr val="0070C0"/>
                </a:solidFill>
                <a:latin typeface="Times" pitchFamily="48" charset="0"/>
              </a:rPr>
              <a:t>information fusion application</a:t>
            </a:r>
            <a:r>
              <a:rPr lang="en-US" sz="1600" dirty="0" smtClean="0">
                <a:latin typeface="Times" pitchFamily="48" charset="0"/>
              </a:rPr>
              <a:t>: TILEPro64 </a:t>
            </a:r>
            <a:r>
              <a:rPr lang="en-US" sz="1600" b="1" dirty="0" smtClean="0">
                <a:solidFill>
                  <a:srgbClr val="002060"/>
                </a:solidFill>
                <a:latin typeface="Times" pitchFamily="48" charset="0"/>
              </a:rPr>
              <a:t>efficiency</a:t>
            </a:r>
            <a:r>
              <a:rPr lang="en-US" sz="1600" dirty="0" smtClean="0">
                <a:latin typeface="Times" pitchFamily="48" charset="0"/>
              </a:rPr>
              <a:t> </a:t>
            </a:r>
            <a:r>
              <a:rPr lang="en-US" sz="16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latin typeface="Times" pitchFamily="48" charset="0"/>
                <a:sym typeface="Wingdings"/>
              </a:rPr>
              <a:t> </a:t>
            </a:r>
            <a:r>
              <a:rPr lang="en-US" sz="1600" dirty="0" smtClean="0">
                <a:latin typeface="Times" pitchFamily="48" charset="0"/>
              </a:rPr>
              <a:t>close to 1 and 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Times" pitchFamily="48" charset="0"/>
              </a:rPr>
              <a:t>	</a:t>
            </a:r>
            <a:r>
              <a:rPr lang="en-US" sz="1600" b="1" dirty="0" smtClean="0">
                <a:solidFill>
                  <a:srgbClr val="002060"/>
                </a:solidFill>
                <a:latin typeface="Times" pitchFamily="48" charset="0"/>
              </a:rPr>
              <a:t>cost</a:t>
            </a:r>
            <a:r>
              <a:rPr lang="en-US" sz="1600" b="1" dirty="0" smtClean="0">
                <a:solidFill>
                  <a:srgbClr val="FF0000"/>
                </a:solidFill>
                <a:latin typeface="Times" pitchFamily="48" charset="0"/>
              </a:rPr>
              <a:t> </a:t>
            </a:r>
            <a:r>
              <a:rPr lang="en-US" sz="16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latin typeface="Times" pitchFamily="48" charset="0"/>
                <a:sym typeface="Wingdings"/>
              </a:rPr>
              <a:t> </a:t>
            </a:r>
            <a:r>
              <a:rPr lang="en-US" sz="1600" dirty="0" smtClean="0">
                <a:latin typeface="Times" pitchFamily="48" charset="0"/>
              </a:rPr>
              <a:t>constant </a:t>
            </a:r>
            <a:r>
              <a:rPr lang="en-US" sz="16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Times" pitchFamily="48" charset="0"/>
              </a:rPr>
              <a:t>ideal scalability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lvl="1"/>
            <a:r>
              <a:rPr lang="en-US" sz="1600" dirty="0" smtClean="0"/>
              <a:t>TILEPro64 </a:t>
            </a:r>
            <a:r>
              <a:rPr lang="en-US" sz="16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ea typeface="Wingdings"/>
                <a:cs typeface="Wingdings"/>
                <a:sym typeface="Wingdings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466%</a:t>
            </a:r>
            <a:r>
              <a:rPr lang="en-US" sz="1600" dirty="0" smtClean="0"/>
              <a:t> better performance per watt than an Intel-based SMP when </a:t>
            </a:r>
            <a:r>
              <a:rPr lang="en-US" sz="1600" i="1" dirty="0" smtClean="0"/>
              <a:t>p</a:t>
            </a:r>
            <a:r>
              <a:rPr lang="en-US" sz="1600" dirty="0" smtClean="0"/>
              <a:t> = 8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SMPs outperforms TMAs</a:t>
            </a:r>
            <a:r>
              <a:rPr lang="en-US" sz="1600" dirty="0" smtClean="0"/>
              <a:t> for applications</a:t>
            </a:r>
          </a:p>
          <a:p>
            <a:pPr lvl="1"/>
            <a:r>
              <a:rPr lang="en-US" sz="1400" dirty="0" smtClean="0"/>
              <a:t>Excessive synchronization</a:t>
            </a:r>
          </a:p>
          <a:p>
            <a:pPr lvl="1"/>
            <a:r>
              <a:rPr lang="en-US" sz="1400" dirty="0" smtClean="0"/>
              <a:t>Excessive dependency</a:t>
            </a:r>
          </a:p>
          <a:p>
            <a:pPr lvl="1"/>
            <a:r>
              <a:rPr lang="en-US" sz="1400" dirty="0" smtClean="0"/>
              <a:t>Shared data</a:t>
            </a:r>
          </a:p>
          <a:p>
            <a:r>
              <a:rPr lang="en-US" sz="1600" dirty="0" smtClean="0"/>
              <a:t>For </a:t>
            </a:r>
            <a:r>
              <a:rPr lang="en-US" sz="1600" b="1" dirty="0" smtClean="0">
                <a:solidFill>
                  <a:srgbClr val="0070C0"/>
                </a:solidFill>
              </a:rPr>
              <a:t>GE</a:t>
            </a:r>
            <a:r>
              <a:rPr lang="en-US" sz="1600" dirty="0" smtClean="0"/>
              <a:t> benchmark: Intel-based SMP </a:t>
            </a:r>
            <a:r>
              <a:rPr lang="en-US" sz="16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563%</a:t>
            </a:r>
            <a:r>
              <a:rPr lang="en-US" sz="1600" dirty="0" smtClean="0"/>
              <a:t> better </a:t>
            </a:r>
            <a:r>
              <a:rPr lang="en-US" sz="1600" dirty="0" err="1" smtClean="0"/>
              <a:t>perf</a:t>
            </a:r>
            <a:r>
              <a:rPr lang="en-US" sz="1600" dirty="0" smtClean="0"/>
              <a:t>./watt than TILEPro64 when </a:t>
            </a:r>
            <a:r>
              <a:rPr lang="en-US" sz="1600" i="1" dirty="0" smtClean="0"/>
              <a:t>p</a:t>
            </a:r>
            <a:r>
              <a:rPr lang="en-US" sz="1600" dirty="0" smtClean="0"/>
              <a:t> = 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Questions?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3" descr="MPj043316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9913" y="2505481"/>
            <a:ext cx="2922588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622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0300" y="2271713"/>
            <a:ext cx="2800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590549" y="136047"/>
            <a:ext cx="8105775" cy="1143000"/>
          </a:xfrm>
        </p:spPr>
        <p:txBody>
          <a:bodyPr/>
          <a:lstStyle/>
          <a:p>
            <a:r>
              <a:rPr lang="en-US" sz="4000" dirty="0" smtClean="0"/>
              <a:t>Introduction and Motivation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173192"/>
            <a:ext cx="8458200" cy="520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sp>
        <p:nvSpPr>
          <p:cNvPr id="36" name="Cloud Callout 35"/>
          <p:cNvSpPr/>
          <p:nvPr/>
        </p:nvSpPr>
        <p:spPr bwMode="auto">
          <a:xfrm>
            <a:off x="4238624" y="1057275"/>
            <a:ext cx="2438401" cy="1400175"/>
          </a:xfrm>
          <a:prstGeom prst="cloudCallout">
            <a:avLst>
              <a:gd name="adj1" fmla="val -101606"/>
              <a:gd name="adj2" fmla="val -3727"/>
            </a:avLst>
          </a:prstGeom>
          <a:solidFill>
            <a:srgbClr val="92D05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Times"/>
              </a:rPr>
              <a:t>S</a:t>
            </a:r>
            <a:r>
              <a:rPr lang="en-US" sz="1400" dirty="0" smtClean="0">
                <a:latin typeface="Times"/>
              </a:rPr>
              <a:t>ystems within or 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>
                <a:latin typeface="Times"/>
              </a:rPr>
              <a:t>embedded </a:t>
            </a:r>
            <a:r>
              <a:rPr lang="en-US" sz="1400" dirty="0" smtClean="0">
                <a:latin typeface="Times"/>
              </a:rPr>
              <a:t>into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other systems 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25256" y="1351206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Automotive</a:t>
            </a:r>
            <a:endParaRPr lang="en-US" sz="1400" b="1" dirty="0"/>
          </a:p>
        </p:txBody>
      </p:sp>
      <p:cxnSp>
        <p:nvCxnSpPr>
          <p:cNvPr id="38" name="Straight Arrow Connector 37"/>
          <p:cNvCxnSpPr/>
          <p:nvPr/>
        </p:nvCxnSpPr>
        <p:spPr bwMode="auto">
          <a:xfrm rot="16200000" flipH="1">
            <a:off x="7670232" y="1879032"/>
            <a:ext cx="575992" cy="2379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4865058" y="3103273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Medical</a:t>
            </a:r>
            <a:endParaRPr lang="en-US" sz="1400" b="1" dirty="0"/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2466975" y="2152650"/>
            <a:ext cx="828675" cy="39052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1479419" y="231377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Applications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5572128" y="3448053"/>
            <a:ext cx="695322" cy="4762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809626" y="1257301"/>
            <a:ext cx="1999350" cy="923924"/>
          </a:xfrm>
          <a:prstGeom prst="ellipse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>
                <a:latin typeface="Times"/>
              </a:rPr>
              <a:t>Embedded </a:t>
            </a:r>
          </a:p>
          <a:p>
            <a:r>
              <a:rPr lang="en-US" sz="2000" b="1" dirty="0" smtClean="0">
                <a:latin typeface="Times"/>
              </a:rPr>
              <a:t>Systems</a:t>
            </a:r>
          </a:p>
        </p:txBody>
      </p:sp>
      <p:pic>
        <p:nvPicPr>
          <p:cNvPr id="64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3976687"/>
            <a:ext cx="21050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 bwMode="auto">
          <a:xfrm>
            <a:off x="1447800" y="3095625"/>
            <a:ext cx="619125" cy="2381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0750" y="2790825"/>
            <a:ext cx="218427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76633" y="2865681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Space</a:t>
            </a:r>
            <a:endParaRPr lang="en-US" sz="1400" b="1" dirty="0"/>
          </a:p>
        </p:txBody>
      </p:sp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6464" y="4772025"/>
            <a:ext cx="202328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363302" y="4342056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Consumer </a:t>
            </a:r>
          </a:p>
          <a:p>
            <a:r>
              <a:rPr lang="en-US" sz="1400" b="1" dirty="0" smtClean="0"/>
              <a:t>Electronics</a:t>
            </a:r>
            <a:endParaRPr lang="en-US" sz="1400" b="1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533525" y="4962525"/>
            <a:ext cx="59055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91025" y="3990975"/>
            <a:ext cx="1530698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4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4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9" grpId="0"/>
      <p:bldP spid="45" grpId="0"/>
      <p:bldP spid="23" grpId="0" animBg="1"/>
      <p:bldP spid="22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7113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282050" y="131897"/>
            <a:ext cx="8861950" cy="1143000"/>
          </a:xfrm>
        </p:spPr>
        <p:txBody>
          <a:bodyPr/>
          <a:lstStyle/>
          <a:p>
            <a:r>
              <a:rPr lang="en-US" dirty="0" smtClean="0"/>
              <a:t>Introduction and Motivation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Multi-core embedded systems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Moore’s law supplying billion of transistors on-chip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Increased computing demands from embedded system with constrained energy/power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A 3G mobile handset’s signal processing requires 35-40 GOPS</a:t>
            </a:r>
          </a:p>
          <a:p>
            <a:pPr marL="1657350" lvl="3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Constraints: power dissipation budget of </a:t>
            </a:r>
            <a:r>
              <a:rPr lang="en-US" sz="1600" dirty="0" smtClean="0">
                <a:solidFill>
                  <a:srgbClr val="FF0000"/>
                </a:solidFill>
                <a:latin typeface="Times" pitchFamily="48" charset="0"/>
              </a:rPr>
              <a:t>1W</a:t>
            </a:r>
          </a:p>
          <a:p>
            <a:pPr marL="1657350" lvl="3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Performance efficiency required: </a:t>
            </a:r>
            <a:r>
              <a:rPr lang="en-US" sz="1600" dirty="0" smtClean="0">
                <a:solidFill>
                  <a:srgbClr val="008000"/>
                </a:solidFill>
                <a:latin typeface="Times" pitchFamily="48" charset="0"/>
              </a:rPr>
              <a:t>25 </a:t>
            </a:r>
            <a:r>
              <a:rPr lang="en-US" sz="1600" dirty="0" err="1" smtClean="0">
                <a:solidFill>
                  <a:srgbClr val="008000"/>
                </a:solidFill>
                <a:latin typeface="Times" pitchFamily="48" charset="0"/>
              </a:rPr>
              <a:t>mW</a:t>
            </a:r>
            <a:r>
              <a:rPr lang="en-US" sz="1600" dirty="0" smtClean="0">
                <a:solidFill>
                  <a:srgbClr val="008000"/>
                </a:solidFill>
                <a:latin typeface="Times" pitchFamily="48" charset="0"/>
              </a:rPr>
              <a:t>/GOP</a:t>
            </a:r>
            <a:r>
              <a:rPr lang="en-US" sz="1600" dirty="0" smtClean="0">
                <a:latin typeface="Times" pitchFamily="48" charset="0"/>
              </a:rPr>
              <a:t> or </a:t>
            </a:r>
            <a:r>
              <a:rPr lang="en-US" sz="1600" dirty="0" smtClean="0">
                <a:solidFill>
                  <a:srgbClr val="008000"/>
                </a:solidFill>
                <a:latin typeface="Times" pitchFamily="48" charset="0"/>
              </a:rPr>
              <a:t>25 </a:t>
            </a:r>
            <a:r>
              <a:rPr lang="en-US" sz="1600" dirty="0" err="1" smtClean="0">
                <a:solidFill>
                  <a:srgbClr val="008000"/>
                </a:solidFill>
                <a:latin typeface="Times" pitchFamily="48" charset="0"/>
              </a:rPr>
              <a:t>pJ</a:t>
            </a:r>
            <a:r>
              <a:rPr lang="en-US" sz="1600" dirty="0" smtClean="0">
                <a:solidFill>
                  <a:srgbClr val="008000"/>
                </a:solidFill>
                <a:latin typeface="Times" pitchFamily="48" charset="0"/>
              </a:rPr>
              <a:t>/operation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Multi-core embedded systems provide a promising solution 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	to meet these performance and power constraints</a:t>
            </a:r>
          </a:p>
          <a:p>
            <a:pPr marL="1200150" lvl="2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Multi-core embedded systems architecture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Processor cores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Caches: level one instruction (L1-I), level one data (L1-D), 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	last-level caches (LLCs)         level two (L2) or level three (L3)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 Memory controllers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Interconnection network</a:t>
            </a:r>
          </a:p>
        </p:txBody>
      </p:sp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2004" y="2263698"/>
            <a:ext cx="1205724" cy="191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Cloud Callout 33"/>
          <p:cNvSpPr/>
          <p:nvPr/>
        </p:nvSpPr>
        <p:spPr bwMode="auto">
          <a:xfrm>
            <a:off x="6345042" y="4282069"/>
            <a:ext cx="2727867" cy="1807582"/>
          </a:xfrm>
          <a:prstGeom prst="cloudCallout">
            <a:avLst>
              <a:gd name="adj1" fmla="val -70030"/>
              <a:gd name="adj2" fmla="val -51844"/>
            </a:avLst>
          </a:prstGeom>
          <a:solidFill>
            <a:srgbClr val="00B0F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latin typeface="Times"/>
              </a:rPr>
              <a:t>         </a:t>
            </a:r>
            <a:r>
              <a:rPr lang="en-US" sz="1400" b="1" dirty="0" smtClean="0">
                <a:solidFill>
                  <a:srgbClr val="FF0000"/>
                </a:solidFill>
                <a:latin typeface="Times"/>
              </a:rPr>
              <a:t>Challenge: </a:t>
            </a:r>
            <a:r>
              <a:rPr lang="en-US" sz="1400" dirty="0" smtClean="0">
                <a:latin typeface="Times"/>
              </a:rPr>
              <a:t>Evaluation of </a:t>
            </a:r>
          </a:p>
          <a:p>
            <a:r>
              <a:rPr lang="en-US" sz="1400" dirty="0" smtClean="0">
                <a:latin typeface="Times"/>
              </a:rPr>
              <a:t>        diverse multi-core architectures</a:t>
            </a:r>
          </a:p>
          <a:p>
            <a:endParaRPr lang="en-US" sz="1400" dirty="0" smtClean="0">
              <a:latin typeface="Times"/>
            </a:endParaRPr>
          </a:p>
          <a:p>
            <a:r>
              <a:rPr lang="en-US" sz="1400" dirty="0" smtClean="0">
                <a:latin typeface="Times"/>
              </a:rPr>
              <a:t>Many architectures support </a:t>
            </a:r>
          </a:p>
          <a:p>
            <a:r>
              <a:rPr lang="en-US" sz="1400" dirty="0" smtClean="0">
                <a:latin typeface="Times"/>
              </a:rPr>
              <a:t>different parallel programming </a:t>
            </a:r>
          </a:p>
          <a:p>
            <a:r>
              <a:rPr lang="en-US" sz="1400" dirty="0" smtClean="0">
                <a:latin typeface="Times"/>
              </a:rPr>
              <a:t>languages</a:t>
            </a:r>
          </a:p>
        </p:txBody>
      </p:sp>
      <p:sp>
        <p:nvSpPr>
          <p:cNvPr id="35" name="Line Callout 1 34"/>
          <p:cNvSpPr/>
          <p:nvPr/>
        </p:nvSpPr>
        <p:spPr bwMode="auto">
          <a:xfrm>
            <a:off x="2999676" y="5776333"/>
            <a:ext cx="2828153" cy="568712"/>
          </a:xfrm>
          <a:prstGeom prst="borderCallout1">
            <a:avLst>
              <a:gd name="adj1" fmla="val -4493"/>
              <a:gd name="adj2" fmla="val 49430"/>
              <a:gd name="adj3" fmla="val -92256"/>
              <a:gd name="adj4" fmla="val 32453"/>
            </a:avLst>
          </a:prstGeom>
          <a:solidFill>
            <a:srgbClr val="CB91DF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/>
            </a:endParaRPr>
          </a:p>
          <a:p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/>
              </a:rPr>
              <a:t>Motivation</a:t>
            </a:r>
            <a:r>
              <a:rPr lang="en-US" sz="1400" b="1" dirty="0" smtClean="0">
                <a:solidFill>
                  <a:srgbClr val="FF0000"/>
                </a:solidFill>
                <a:latin typeface="Times"/>
              </a:rPr>
              <a:t>:</a:t>
            </a:r>
            <a:r>
              <a:rPr lang="en-US" sz="1400" dirty="0" smtClean="0">
                <a:latin typeface="Times"/>
              </a:rPr>
              <a:t> Proliferation of diverse </a:t>
            </a:r>
          </a:p>
          <a:p>
            <a:r>
              <a:rPr lang="en-US" sz="1400" dirty="0" smtClean="0">
                <a:latin typeface="Times"/>
              </a:rPr>
              <a:t>multi-core architectures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238500" y="5010150"/>
            <a:ext cx="29527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7734064" y="4928845"/>
            <a:ext cx="4879" cy="2114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build="p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Introduction and Motivation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sp>
        <p:nvSpPr>
          <p:cNvPr id="30" name="Line Callout 1 29"/>
          <p:cNvSpPr/>
          <p:nvPr/>
        </p:nvSpPr>
        <p:spPr bwMode="auto">
          <a:xfrm>
            <a:off x="790575" y="2863251"/>
            <a:ext cx="1800226" cy="622900"/>
          </a:xfrm>
          <a:prstGeom prst="borderCallout1">
            <a:avLst>
              <a:gd name="adj1" fmla="val -498"/>
              <a:gd name="adj2" fmla="val 49013"/>
              <a:gd name="adj3" fmla="val -131518"/>
              <a:gd name="adj4" fmla="val 126200"/>
            </a:avLst>
          </a:prstGeom>
          <a:solidFill>
            <a:srgbClr val="92D05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Benchmark-driven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simulative approach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067050" y="1216334"/>
            <a:ext cx="2305050" cy="836762"/>
          </a:xfrm>
          <a:prstGeom prst="rect">
            <a:avLst/>
          </a:prstGeom>
          <a:solidFill>
            <a:srgbClr val="7030A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Multi-core Architecture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baseline="0" dirty="0" smtClean="0">
                <a:latin typeface="Times"/>
              </a:rPr>
              <a:t>Evaluation Approaches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7" name="Line Callout 1 16"/>
          <p:cNvSpPr/>
          <p:nvPr/>
        </p:nvSpPr>
        <p:spPr bwMode="auto">
          <a:xfrm>
            <a:off x="3238500" y="2877449"/>
            <a:ext cx="1952624" cy="599175"/>
          </a:xfrm>
          <a:prstGeom prst="borderCallout1">
            <a:avLst>
              <a:gd name="adj1" fmla="val 383"/>
              <a:gd name="adj2" fmla="val 50119"/>
              <a:gd name="adj3" fmla="val -135546"/>
              <a:gd name="adj4" fmla="val 50282"/>
            </a:avLst>
          </a:prstGeom>
          <a:solidFill>
            <a:srgbClr val="92D05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b="1" dirty="0" smtClean="0">
                <a:latin typeface="Times"/>
              </a:rPr>
              <a:t>Benchmark-driven </a:t>
            </a:r>
          </a:p>
          <a:p>
            <a:r>
              <a:rPr lang="en-US" sz="1400" b="1" dirty="0" smtClean="0">
                <a:latin typeface="Times"/>
              </a:rPr>
              <a:t>experimental approach</a:t>
            </a:r>
          </a:p>
        </p:txBody>
      </p:sp>
      <p:sp>
        <p:nvSpPr>
          <p:cNvPr id="18" name="Line Callout 1 17"/>
          <p:cNvSpPr/>
          <p:nvPr/>
        </p:nvSpPr>
        <p:spPr bwMode="auto">
          <a:xfrm>
            <a:off x="6124574" y="2872059"/>
            <a:ext cx="1828801" cy="595041"/>
          </a:xfrm>
          <a:prstGeom prst="borderCallout1">
            <a:avLst>
              <a:gd name="adj1" fmla="val 228"/>
              <a:gd name="adj2" fmla="val 49832"/>
              <a:gd name="adj3" fmla="val -140231"/>
              <a:gd name="adj4" fmla="val -41445"/>
            </a:avLst>
          </a:prstGeom>
          <a:solidFill>
            <a:srgbClr val="92D05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b="1" dirty="0" smtClean="0">
                <a:latin typeface="Times"/>
              </a:rPr>
              <a:t>Analytical modeling </a:t>
            </a:r>
          </a:p>
          <a:p>
            <a:r>
              <a:rPr lang="en-US" sz="1400" b="1" dirty="0" smtClean="0">
                <a:latin typeface="Times"/>
              </a:rPr>
              <a:t>approach</a:t>
            </a:r>
          </a:p>
        </p:txBody>
      </p:sp>
      <p:sp>
        <p:nvSpPr>
          <p:cNvPr id="14" name="Line Callout 1 13"/>
          <p:cNvSpPr/>
          <p:nvPr/>
        </p:nvSpPr>
        <p:spPr bwMode="auto">
          <a:xfrm>
            <a:off x="428624" y="5216525"/>
            <a:ext cx="3800475" cy="1123949"/>
          </a:xfrm>
          <a:prstGeom prst="borderCallout1">
            <a:avLst>
              <a:gd name="adj1" fmla="val -600"/>
              <a:gd name="adj2" fmla="val 13512"/>
              <a:gd name="adj3" fmla="val -154439"/>
              <a:gd name="adj4" fmla="val 34598"/>
            </a:avLst>
          </a:prstGeom>
          <a:solidFill>
            <a:srgbClr val="CB91DF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800" b="1" dirty="0" smtClean="0">
                <a:solidFill>
                  <a:srgbClr val="FF0000"/>
                </a:solidFill>
                <a:latin typeface="Times"/>
              </a:rPr>
              <a:t>+</a:t>
            </a:r>
            <a:r>
              <a:rPr lang="en-US" sz="1400" dirty="0" smtClean="0">
                <a:latin typeface="Times"/>
              </a:rPr>
              <a:t>  </a:t>
            </a:r>
            <a:r>
              <a:rPr lang="en-US" sz="1400" dirty="0">
                <a:latin typeface="Times"/>
              </a:rPr>
              <a:t>G</a:t>
            </a:r>
            <a:r>
              <a:rPr lang="en-US" sz="1400" dirty="0" smtClean="0">
                <a:latin typeface="Times"/>
              </a:rPr>
              <a:t>ood method for design evaluation</a:t>
            </a:r>
          </a:p>
          <a:p>
            <a:pPr algn="l"/>
            <a:r>
              <a:rPr lang="en-US" sz="1800" b="1" dirty="0" smtClean="0">
                <a:solidFill>
                  <a:srgbClr val="FF0000"/>
                </a:solidFill>
                <a:latin typeface="Times"/>
              </a:rPr>
              <a:t>‒</a:t>
            </a:r>
            <a:r>
              <a:rPr lang="en-US" sz="1400" dirty="0" smtClean="0">
                <a:latin typeface="Times"/>
              </a:rPr>
              <a:t>  Requires an accurate multi-core simulator</a:t>
            </a:r>
          </a:p>
          <a:p>
            <a:pPr algn="l"/>
            <a:r>
              <a:rPr lang="en-US" sz="1800" b="1" dirty="0" smtClean="0">
                <a:solidFill>
                  <a:srgbClr val="FF0000"/>
                </a:solidFill>
                <a:latin typeface="Times"/>
              </a:rPr>
              <a:t>‒</a:t>
            </a:r>
            <a:r>
              <a:rPr lang="en-US" sz="1400" dirty="0" smtClean="0">
                <a:latin typeface="Times"/>
              </a:rPr>
              <a:t>  Requires </a:t>
            </a:r>
            <a:r>
              <a:rPr lang="en-US" sz="1400" dirty="0">
                <a:latin typeface="Times"/>
              </a:rPr>
              <a:t>representative and diverse benchmarks</a:t>
            </a:r>
            <a:endParaRPr lang="en-US" sz="1400" dirty="0" smtClean="0">
              <a:latin typeface="Times"/>
            </a:endParaRPr>
          </a:p>
          <a:p>
            <a:pPr algn="l"/>
            <a:r>
              <a:rPr lang="en-US" sz="1800" b="1" dirty="0" smtClean="0">
                <a:solidFill>
                  <a:srgbClr val="FF0000"/>
                </a:solidFill>
                <a:latin typeface="Times"/>
              </a:rPr>
              <a:t>‒</a:t>
            </a:r>
            <a:r>
              <a:rPr lang="en-US" sz="1400" b="1" dirty="0" smtClean="0">
                <a:solidFill>
                  <a:srgbClr val="FF0000"/>
                </a:solidFill>
                <a:latin typeface="Times"/>
              </a:rPr>
              <a:t>  </a:t>
            </a:r>
            <a:r>
              <a:rPr lang="en-US" sz="1400" dirty="0" smtClean="0">
                <a:latin typeface="Times"/>
              </a:rPr>
              <a:t>Lengthy simulation time</a:t>
            </a:r>
          </a:p>
        </p:txBody>
      </p:sp>
      <p:sp>
        <p:nvSpPr>
          <p:cNvPr id="19" name="Line Callout 1 18"/>
          <p:cNvSpPr/>
          <p:nvPr/>
        </p:nvSpPr>
        <p:spPr bwMode="auto">
          <a:xfrm>
            <a:off x="2266949" y="3857625"/>
            <a:ext cx="3829051" cy="1123950"/>
          </a:xfrm>
          <a:prstGeom prst="borderCallout1">
            <a:avLst>
              <a:gd name="adj1" fmla="val -1552"/>
              <a:gd name="adj2" fmla="val 50874"/>
              <a:gd name="adj3" fmla="val -33342"/>
              <a:gd name="adj4" fmla="val 50832"/>
            </a:avLst>
          </a:prstGeom>
          <a:solidFill>
            <a:srgbClr val="CB91DF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800" b="1" dirty="0" smtClean="0">
                <a:solidFill>
                  <a:srgbClr val="FF0000"/>
                </a:solidFill>
                <a:latin typeface="Times"/>
              </a:rPr>
              <a:t>+</a:t>
            </a:r>
            <a:r>
              <a:rPr lang="en-US" sz="1400" b="1" dirty="0" smtClean="0">
                <a:solidFill>
                  <a:srgbClr val="FF0000"/>
                </a:solidFill>
                <a:latin typeface="Times"/>
              </a:rPr>
              <a:t>  </a:t>
            </a:r>
            <a:r>
              <a:rPr lang="en-US" sz="1400" dirty="0" smtClean="0">
                <a:latin typeface="Times"/>
              </a:rPr>
              <a:t>Most accurate</a:t>
            </a:r>
          </a:p>
          <a:p>
            <a:pPr algn="l"/>
            <a:r>
              <a:rPr lang="en-US" sz="1800" b="1" dirty="0" smtClean="0">
                <a:solidFill>
                  <a:srgbClr val="FF0000"/>
                </a:solidFill>
                <a:latin typeface="Times"/>
              </a:rPr>
              <a:t>+</a:t>
            </a:r>
            <a:r>
              <a:rPr lang="en-US" sz="1400" dirty="0" smtClean="0">
                <a:latin typeface="Times"/>
              </a:rPr>
              <a:t>  </a:t>
            </a:r>
            <a:r>
              <a:rPr lang="en-US" sz="1400" dirty="0">
                <a:latin typeface="Times"/>
              </a:rPr>
              <a:t>F</a:t>
            </a:r>
            <a:r>
              <a:rPr lang="en-US" sz="1400" dirty="0" smtClean="0">
                <a:latin typeface="Times"/>
              </a:rPr>
              <a:t>aster than simulative</a:t>
            </a:r>
          </a:p>
          <a:p>
            <a:pPr algn="l"/>
            <a:r>
              <a:rPr lang="en-US" sz="1800" b="1" dirty="0" smtClean="0">
                <a:solidFill>
                  <a:srgbClr val="FF0000"/>
                </a:solidFill>
                <a:latin typeface="Times"/>
              </a:rPr>
              <a:t>‒</a:t>
            </a:r>
            <a:r>
              <a:rPr lang="en-US" sz="1400" b="1" dirty="0" smtClean="0">
                <a:solidFill>
                  <a:srgbClr val="FF0000"/>
                </a:solidFill>
                <a:latin typeface="Times"/>
              </a:rPr>
              <a:t>  </a:t>
            </a:r>
            <a:r>
              <a:rPr lang="en-US" sz="1400" dirty="0" smtClean="0">
                <a:latin typeface="Times"/>
              </a:rPr>
              <a:t>Cannot be used for design tradeoff evaluation </a:t>
            </a:r>
          </a:p>
          <a:p>
            <a:pPr algn="l"/>
            <a:r>
              <a:rPr lang="en-US" sz="1800" b="1" dirty="0" smtClean="0">
                <a:solidFill>
                  <a:srgbClr val="FF0000"/>
                </a:solidFill>
                <a:latin typeface="Times"/>
              </a:rPr>
              <a:t>‒</a:t>
            </a:r>
            <a:r>
              <a:rPr lang="en-US" sz="1400" b="1" dirty="0" smtClean="0">
                <a:solidFill>
                  <a:srgbClr val="FF0000"/>
                </a:solidFill>
                <a:latin typeface="Times"/>
              </a:rPr>
              <a:t>  </a:t>
            </a:r>
            <a:r>
              <a:rPr lang="en-US" sz="1400" dirty="0" smtClean="0">
                <a:latin typeface="Times"/>
              </a:rPr>
              <a:t>Requires representative and diverse benchmarks</a:t>
            </a:r>
          </a:p>
        </p:txBody>
      </p:sp>
      <p:sp>
        <p:nvSpPr>
          <p:cNvPr id="20" name="Line Callout 1 19"/>
          <p:cNvSpPr/>
          <p:nvPr/>
        </p:nvSpPr>
        <p:spPr bwMode="auto">
          <a:xfrm>
            <a:off x="4629150" y="5219700"/>
            <a:ext cx="4171950" cy="1142999"/>
          </a:xfrm>
          <a:prstGeom prst="borderCallout1">
            <a:avLst>
              <a:gd name="adj1" fmla="val -600"/>
              <a:gd name="adj2" fmla="val 89459"/>
              <a:gd name="adj3" fmla="val -152586"/>
              <a:gd name="adj4" fmla="val 59330"/>
            </a:avLst>
          </a:prstGeom>
          <a:solidFill>
            <a:srgbClr val="CB91DF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800" b="1" dirty="0" smtClean="0">
                <a:solidFill>
                  <a:srgbClr val="FF0000"/>
                </a:solidFill>
                <a:latin typeface="Times"/>
              </a:rPr>
              <a:t>+</a:t>
            </a:r>
            <a:r>
              <a:rPr lang="en-US" sz="1400" dirty="0" smtClean="0">
                <a:latin typeface="Times"/>
              </a:rPr>
              <a:t>  Fastest</a:t>
            </a:r>
          </a:p>
          <a:p>
            <a:pPr algn="l"/>
            <a:r>
              <a:rPr lang="en-US" sz="1800" b="1" dirty="0" smtClean="0">
                <a:solidFill>
                  <a:srgbClr val="FF0000"/>
                </a:solidFill>
                <a:latin typeface="Times"/>
              </a:rPr>
              <a:t>+</a:t>
            </a:r>
            <a:r>
              <a:rPr lang="en-US" sz="1400" b="1" dirty="0" smtClean="0">
                <a:solidFill>
                  <a:srgbClr val="FF0000"/>
                </a:solidFill>
                <a:latin typeface="Times"/>
              </a:rPr>
              <a:t>  </a:t>
            </a:r>
            <a:r>
              <a:rPr lang="en-US" sz="1400" dirty="0" smtClean="0">
                <a:latin typeface="Times"/>
              </a:rPr>
              <a:t>Benchmarks are not required</a:t>
            </a:r>
          </a:p>
          <a:p>
            <a:pPr algn="l"/>
            <a:r>
              <a:rPr lang="en-US" sz="1800" b="1" dirty="0" smtClean="0">
                <a:solidFill>
                  <a:srgbClr val="FF0000"/>
                </a:solidFill>
                <a:latin typeface="Times"/>
              </a:rPr>
              <a:t>‒</a:t>
            </a:r>
            <a:r>
              <a:rPr lang="en-US" sz="1400" b="1" dirty="0" smtClean="0">
                <a:solidFill>
                  <a:srgbClr val="FF0000"/>
                </a:solidFill>
                <a:latin typeface="Times"/>
              </a:rPr>
              <a:t>  </a:t>
            </a:r>
            <a:r>
              <a:rPr lang="en-US" sz="1400" dirty="0" smtClean="0">
                <a:latin typeface="Times"/>
              </a:rPr>
              <a:t>Accurate model development is challenging</a:t>
            </a:r>
          </a:p>
          <a:p>
            <a:pPr algn="l"/>
            <a:r>
              <a:rPr lang="en-US" sz="1800" b="1" dirty="0" smtClean="0">
                <a:solidFill>
                  <a:srgbClr val="FF0000"/>
                </a:solidFill>
                <a:latin typeface="Times"/>
              </a:rPr>
              <a:t>‒</a:t>
            </a:r>
            <a:r>
              <a:rPr lang="en-US" sz="1400" dirty="0" smtClean="0">
                <a:latin typeface="Times"/>
              </a:rPr>
              <a:t>  Trades off accuracy for faster evaluation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04145" y="2234173"/>
            <a:ext cx="1838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+mn-lt"/>
              </a:rPr>
              <a:t>Focus of our work</a:t>
            </a:r>
            <a:endParaRPr lang="en-US" sz="1600" b="1" dirty="0">
              <a:solidFill>
                <a:srgbClr val="7030A0"/>
              </a:solidFill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237570" y="2521800"/>
            <a:ext cx="486937" cy="3552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Cloud Callout 14"/>
          <p:cNvSpPr/>
          <p:nvPr/>
        </p:nvSpPr>
        <p:spPr bwMode="auto">
          <a:xfrm>
            <a:off x="247649" y="1219200"/>
            <a:ext cx="2085975" cy="962025"/>
          </a:xfrm>
          <a:prstGeom prst="cloudCallout">
            <a:avLst>
              <a:gd name="adj1" fmla="val 9447"/>
              <a:gd name="adj2" fmla="val 110747"/>
            </a:avLst>
          </a:prstGeom>
          <a:solidFill>
            <a:srgbClr val="00B0F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Benchmark runs </a:t>
            </a:r>
            <a:br>
              <a:rPr lang="en-US" sz="1400" dirty="0" smtClean="0">
                <a:latin typeface="Times"/>
              </a:rPr>
            </a:br>
            <a:r>
              <a:rPr lang="en-US" sz="1400" dirty="0" smtClean="0">
                <a:latin typeface="Times"/>
              </a:rPr>
              <a:t>on a multi-core </a:t>
            </a:r>
            <a:br>
              <a:rPr lang="en-US" sz="1400" dirty="0" smtClean="0">
                <a:latin typeface="Times"/>
              </a:rPr>
            </a:br>
            <a:r>
              <a:rPr lang="en-US" sz="1400" dirty="0" smtClean="0">
                <a:latin typeface="Times"/>
              </a:rPr>
              <a:t>simulator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6" name="Cloud Callout 15"/>
          <p:cNvSpPr/>
          <p:nvPr/>
        </p:nvSpPr>
        <p:spPr bwMode="auto">
          <a:xfrm>
            <a:off x="5753099" y="971550"/>
            <a:ext cx="2428876" cy="1076325"/>
          </a:xfrm>
          <a:prstGeom prst="cloudCallout">
            <a:avLst>
              <a:gd name="adj1" fmla="val -91337"/>
              <a:gd name="adj2" fmla="val 117827"/>
            </a:avLst>
          </a:prstGeom>
          <a:solidFill>
            <a:srgbClr val="00B0F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Benchmark runs on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Times"/>
              </a:rPr>
              <a:t>a</a:t>
            </a:r>
            <a:r>
              <a:rPr lang="en-US" sz="1400" dirty="0" smtClean="0">
                <a:latin typeface="Times"/>
              </a:rPr>
              <a:t> physical multi-core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platform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" name="Cloud Callout 23"/>
          <p:cNvSpPr/>
          <p:nvPr/>
        </p:nvSpPr>
        <p:spPr bwMode="auto">
          <a:xfrm>
            <a:off x="7324724" y="3657600"/>
            <a:ext cx="1762126" cy="962025"/>
          </a:xfrm>
          <a:prstGeom prst="cloudCallout">
            <a:avLst>
              <a:gd name="adj1" fmla="val -50553"/>
              <a:gd name="adj2" fmla="val -60540"/>
            </a:avLst>
          </a:prstGeom>
          <a:solidFill>
            <a:srgbClr val="00B0F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      Models the multi-</a:t>
            </a:r>
            <a:br>
              <a:rPr lang="en-US" sz="1400" dirty="0" smtClean="0">
                <a:latin typeface="Times"/>
              </a:rPr>
            </a:br>
            <a:r>
              <a:rPr lang="en-US" sz="1400" dirty="0" smtClean="0">
                <a:latin typeface="Times"/>
              </a:rPr>
              <a:t>core architectures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2" grpId="0" animBg="1"/>
      <p:bldP spid="17" grpId="0" animBg="1"/>
      <p:bldP spid="18" grpId="0" animBg="1"/>
      <p:bldP spid="14" grpId="0" animBg="1"/>
      <p:bldP spid="19" grpId="0" animBg="1"/>
      <p:bldP spid="20" grpId="0" animBg="1"/>
      <p:bldP spid="21" grpId="0"/>
      <p:bldP spid="15" grpId="0" animBg="1"/>
      <p:bldP spid="16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7081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76275" y="47625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Contributions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sp>
        <p:nvSpPr>
          <p:cNvPr id="30" name="Line Callout 1 29"/>
          <p:cNvSpPr/>
          <p:nvPr/>
        </p:nvSpPr>
        <p:spPr bwMode="auto">
          <a:xfrm>
            <a:off x="2697898" y="2054790"/>
            <a:ext cx="3562350" cy="699100"/>
          </a:xfrm>
          <a:prstGeom prst="borderCallout1">
            <a:avLst>
              <a:gd name="adj1" fmla="val -498"/>
              <a:gd name="adj2" fmla="val 49013"/>
              <a:gd name="adj3" fmla="val -97238"/>
              <a:gd name="adj4" fmla="val 49202"/>
            </a:avLst>
          </a:prstGeom>
          <a:solidFill>
            <a:schemeClr val="accent3">
              <a:lumMod val="75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0070C0"/>
                </a:solidFill>
                <a:latin typeface="Times"/>
              </a:rPr>
              <a:t>Evaluates symmetric multiprocessors (SMPs)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0070C0"/>
                </a:solidFill>
                <a:latin typeface="Times"/>
              </a:rPr>
              <a:t>and tiled multi-core architectures (TMAs)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"/>
            </a:endParaRPr>
          </a:p>
        </p:txBody>
      </p:sp>
      <p:sp>
        <p:nvSpPr>
          <p:cNvPr id="21" name="Rectangular Callout 20"/>
          <p:cNvSpPr/>
          <p:nvPr/>
        </p:nvSpPr>
        <p:spPr bwMode="auto">
          <a:xfrm>
            <a:off x="3108988" y="2992014"/>
            <a:ext cx="3182623" cy="1019175"/>
          </a:xfrm>
          <a:prstGeom prst="wedgeRectCallout">
            <a:avLst>
              <a:gd name="adj1" fmla="val -8832"/>
              <a:gd name="adj2" fmla="val -73385"/>
            </a:avLst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400" b="1" dirty="0" smtClean="0">
                <a:latin typeface="Times"/>
              </a:rPr>
              <a:t>Parallelized benchmarks</a:t>
            </a:r>
          </a:p>
          <a:p>
            <a:pPr marL="742950" lvl="1" indent="-285750" algn="l">
              <a:buFontTx/>
              <a:buChar char="•"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Informatio</a:t>
            </a:r>
            <a:r>
              <a:rPr lang="en-US" sz="1400" dirty="0" smtClean="0">
                <a:latin typeface="Times"/>
              </a:rPr>
              <a:t>n fusion application</a:t>
            </a:r>
            <a:endParaRPr kumimoji="0" lang="en-US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  <a:p>
            <a:pPr marL="742950" lvl="1" indent="-285750" algn="l">
              <a:buFontTx/>
              <a:buChar char="•"/>
            </a:pPr>
            <a:r>
              <a:rPr lang="en-US" sz="1400" baseline="0" dirty="0" smtClean="0">
                <a:latin typeface="Times"/>
              </a:rPr>
              <a:t>Gaussian elimination (GE)</a:t>
            </a:r>
            <a:endParaRPr lang="en-US" sz="1400" dirty="0" smtClean="0">
              <a:latin typeface="Times"/>
            </a:endParaRPr>
          </a:p>
          <a:p>
            <a:pPr marL="742950" lvl="1" indent="-285750" algn="l">
              <a:buFontTx/>
              <a:buChar char="•"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Embarrassingly parallel (EP)</a:t>
            </a:r>
          </a:p>
        </p:txBody>
      </p:sp>
      <p:sp>
        <p:nvSpPr>
          <p:cNvPr id="22" name="Cloud Callout 21"/>
          <p:cNvSpPr/>
          <p:nvPr/>
        </p:nvSpPr>
        <p:spPr bwMode="auto">
          <a:xfrm>
            <a:off x="160298" y="4130136"/>
            <a:ext cx="2962275" cy="981076"/>
          </a:xfrm>
          <a:prstGeom prst="cloudCallout">
            <a:avLst>
              <a:gd name="adj1" fmla="val 45504"/>
              <a:gd name="adj2" fmla="val -110924"/>
            </a:avLst>
          </a:prstGeom>
          <a:solidFill>
            <a:srgbClr val="FFC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      Benchmarks parallelization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for SMPs using </a:t>
            </a:r>
            <a:r>
              <a:rPr lang="en-US" sz="1400" b="1" dirty="0" err="1" smtClean="0">
                <a:solidFill>
                  <a:srgbClr val="002060"/>
                </a:solidFill>
                <a:latin typeface="Times"/>
              </a:rPr>
              <a:t>OpenMP</a:t>
            </a:r>
            <a:endParaRPr lang="en-US" sz="1400" b="1" dirty="0" smtClean="0">
              <a:solidFill>
                <a:srgbClr val="002060"/>
              </a:solidFill>
              <a:latin typeface="Times"/>
            </a:endParaRPr>
          </a:p>
        </p:txBody>
      </p:sp>
      <p:sp>
        <p:nvSpPr>
          <p:cNvPr id="23" name="Cloud Callout 22"/>
          <p:cNvSpPr/>
          <p:nvPr/>
        </p:nvSpPr>
        <p:spPr bwMode="auto">
          <a:xfrm>
            <a:off x="2895599" y="5209713"/>
            <a:ext cx="2905125" cy="981076"/>
          </a:xfrm>
          <a:prstGeom prst="cloudCallout">
            <a:avLst>
              <a:gd name="adj1" fmla="val 17941"/>
              <a:gd name="adj2" fmla="val -161032"/>
            </a:avLst>
          </a:prstGeom>
          <a:solidFill>
            <a:srgbClr val="FFC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      Benchmarks parallelization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for TMAs (TILEPro64)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using </a:t>
            </a:r>
            <a:r>
              <a:rPr lang="en-US" sz="1400" b="1" dirty="0" err="1" smtClean="0">
                <a:solidFill>
                  <a:srgbClr val="002060"/>
                </a:solidFill>
                <a:latin typeface="Times"/>
              </a:rPr>
              <a:t>Tilera’s</a:t>
            </a:r>
            <a:r>
              <a:rPr lang="en-US" sz="1400" b="1" dirty="0" smtClean="0">
                <a:solidFill>
                  <a:srgbClr val="002060"/>
                </a:solidFill>
                <a:latin typeface="Times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"/>
              </a:rPr>
              <a:t>ilib</a:t>
            </a:r>
            <a:r>
              <a:rPr lang="en-US" sz="1400" b="1" dirty="0" smtClean="0">
                <a:solidFill>
                  <a:srgbClr val="002060"/>
                </a:solidFill>
                <a:latin typeface="Times"/>
              </a:rPr>
              <a:t> API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3750" y="2195148"/>
            <a:ext cx="1695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+mn-lt"/>
              </a:rPr>
              <a:t>First work to </a:t>
            </a:r>
          </a:p>
          <a:p>
            <a:r>
              <a:rPr lang="en-US" sz="1600" b="1" dirty="0" smtClean="0">
                <a:solidFill>
                  <a:srgbClr val="7030A0"/>
                </a:solidFill>
                <a:latin typeface="+mn-lt"/>
              </a:rPr>
              <a:t>cross-evaluate </a:t>
            </a:r>
          </a:p>
          <a:p>
            <a:r>
              <a:rPr lang="en-US" sz="1600" b="1" dirty="0" smtClean="0">
                <a:solidFill>
                  <a:srgbClr val="7030A0"/>
                </a:solidFill>
                <a:latin typeface="+mn-lt"/>
              </a:rPr>
              <a:t>SMPs and TMAs</a:t>
            </a:r>
            <a:endParaRPr lang="en-US" sz="1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6" name="Line Callout 1 25"/>
          <p:cNvSpPr/>
          <p:nvPr/>
        </p:nvSpPr>
        <p:spPr bwMode="auto">
          <a:xfrm>
            <a:off x="6197898" y="4736714"/>
            <a:ext cx="2441277" cy="1514476"/>
          </a:xfrm>
          <a:prstGeom prst="borderCallout1">
            <a:avLst>
              <a:gd name="adj1" fmla="val 52792"/>
              <a:gd name="adj2" fmla="val -597"/>
              <a:gd name="adj3" fmla="val -47591"/>
              <a:gd name="adj4" fmla="val -27851"/>
            </a:avLst>
          </a:prstGeom>
          <a:solidFill>
            <a:srgbClr val="92D05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l">
              <a:buFontTx/>
              <a:buChar char="•"/>
            </a:pPr>
            <a:r>
              <a:rPr lang="en-US" sz="1400" b="1" dirty="0" smtClean="0">
                <a:latin typeface="Times"/>
              </a:rPr>
              <a:t>Performance metrics</a:t>
            </a:r>
          </a:p>
          <a:p>
            <a:pPr marL="742950" lvl="1" indent="-285750" algn="l">
              <a:buFontTx/>
              <a:buChar char="•"/>
            </a:pPr>
            <a:r>
              <a:rPr lang="en-US" sz="1400" dirty="0" smtClean="0">
                <a:latin typeface="Times"/>
              </a:rPr>
              <a:t>Execution time</a:t>
            </a:r>
          </a:p>
          <a:p>
            <a:pPr marL="742950" lvl="1" indent="-285750" algn="l">
              <a:buFontTx/>
              <a:buChar char="•"/>
            </a:pPr>
            <a:r>
              <a:rPr lang="en-US" sz="1400" dirty="0" smtClean="0">
                <a:latin typeface="Times"/>
              </a:rPr>
              <a:t>Speedup</a:t>
            </a:r>
          </a:p>
          <a:p>
            <a:pPr marL="742950" lvl="1" indent="-285750" algn="l">
              <a:buFontTx/>
              <a:buChar char="•"/>
            </a:pPr>
            <a:r>
              <a:rPr lang="en-US" sz="1400" dirty="0" smtClean="0">
                <a:latin typeface="Times"/>
              </a:rPr>
              <a:t>Efficiency</a:t>
            </a:r>
          </a:p>
          <a:p>
            <a:pPr marL="742950" lvl="1" indent="-285750" algn="l">
              <a:buFontTx/>
              <a:buChar char="•"/>
            </a:pPr>
            <a:r>
              <a:rPr lang="en-US" sz="1400" dirty="0" smtClean="0">
                <a:latin typeface="Times"/>
              </a:rPr>
              <a:t>Cost</a:t>
            </a:r>
          </a:p>
          <a:p>
            <a:pPr marL="742950" lvl="1" indent="-285750" algn="l">
              <a:buFontTx/>
              <a:buChar char="•"/>
            </a:pPr>
            <a:r>
              <a:rPr lang="en-US" sz="1400" dirty="0" smtClean="0">
                <a:latin typeface="Times"/>
              </a:rPr>
              <a:t>Performance</a:t>
            </a:r>
          </a:p>
          <a:p>
            <a:pPr marL="742950" lvl="1" indent="-285750" algn="l">
              <a:buFontTx/>
              <a:buChar char="•"/>
            </a:pPr>
            <a:r>
              <a:rPr lang="en-US" sz="1400" dirty="0" smtClean="0">
                <a:latin typeface="Times"/>
              </a:rPr>
              <a:t>Performance per watt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1" grpId="0" animBg="1"/>
      <p:bldP spid="22" grpId="0" animBg="1"/>
      <p:bldP spid="23" grpId="0" animBg="1"/>
      <p:bldP spid="24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7113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58225" y="431819"/>
            <a:ext cx="886195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Related Work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402557" y="1488689"/>
            <a:ext cx="8458200" cy="487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b="1" dirty="0" smtClean="0">
                <a:latin typeface="Times" pitchFamily="48" charset="0"/>
              </a:rPr>
              <a:t>Parallelization and performance analysis</a:t>
            </a: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Sun et al. [IEEE TPDS, 1995] investigated performance metrics (e.g., speedup, efficiency, scalability) for shared memory systems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Brown et al. [Springer LNCS, 2008] studied performance and programmability comparison for Born calculation using </a:t>
            </a:r>
            <a:r>
              <a:rPr lang="en-US" sz="1600" dirty="0" err="1" smtClean="0">
                <a:latin typeface="Times" pitchFamily="48" charset="0"/>
              </a:rPr>
              <a:t>OpenMP</a:t>
            </a:r>
            <a:r>
              <a:rPr lang="en-US" sz="1600" dirty="0" smtClean="0">
                <a:latin typeface="Times" pitchFamily="48" charset="0"/>
              </a:rPr>
              <a:t> and MPI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Zhu et al. [IWOMP, 2005] studied performance of </a:t>
            </a:r>
            <a:r>
              <a:rPr lang="en-US" sz="1600" dirty="0" err="1" smtClean="0">
                <a:latin typeface="Times" pitchFamily="48" charset="0"/>
              </a:rPr>
              <a:t>OpenMP</a:t>
            </a:r>
            <a:r>
              <a:rPr lang="en-US" sz="1600" dirty="0" smtClean="0">
                <a:latin typeface="Times" pitchFamily="48" charset="0"/>
              </a:rPr>
              <a:t> on IBM Cyclops-64 architecture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008000"/>
                </a:solidFill>
                <a:latin typeface="Times" pitchFamily="48" charset="0"/>
              </a:rPr>
              <a:t>Our work differs from the previous parallelization and performance analysis work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8000"/>
                </a:solidFill>
                <a:latin typeface="Times" pitchFamily="48" charset="0"/>
              </a:rPr>
              <a:t>Compares performance of different benchmarks using </a:t>
            </a:r>
            <a:r>
              <a:rPr lang="en-US" sz="1400" dirty="0" err="1" smtClean="0">
                <a:solidFill>
                  <a:srgbClr val="008000"/>
                </a:solidFill>
                <a:latin typeface="Times" pitchFamily="48" charset="0"/>
              </a:rPr>
              <a:t>OpenMP</a:t>
            </a:r>
            <a:r>
              <a:rPr lang="en-US" sz="1400" dirty="0" smtClean="0">
                <a:solidFill>
                  <a:srgbClr val="008000"/>
                </a:solidFill>
                <a:latin typeface="Times" pitchFamily="48" charset="0"/>
              </a:rPr>
              <a:t> and </a:t>
            </a:r>
            <a:r>
              <a:rPr lang="en-US" sz="1400" dirty="0" err="1" smtClean="0">
                <a:solidFill>
                  <a:srgbClr val="008000"/>
                </a:solidFill>
                <a:latin typeface="Times" pitchFamily="48" charset="0"/>
              </a:rPr>
              <a:t>Tilera’s</a:t>
            </a:r>
            <a:r>
              <a:rPr lang="en-US" sz="1400" dirty="0" smtClean="0">
                <a:solidFill>
                  <a:srgbClr val="008000"/>
                </a:solidFill>
                <a:latin typeface="Times" pitchFamily="48" charset="0"/>
              </a:rPr>
              <a:t> </a:t>
            </a:r>
            <a:r>
              <a:rPr lang="en-US" sz="1400" dirty="0" err="1" smtClean="0">
                <a:solidFill>
                  <a:srgbClr val="008000"/>
                </a:solidFill>
                <a:latin typeface="Times" pitchFamily="48" charset="0"/>
              </a:rPr>
              <a:t>ilib</a:t>
            </a:r>
            <a:r>
              <a:rPr lang="en-US" sz="1400" dirty="0" smtClean="0">
                <a:solidFill>
                  <a:srgbClr val="008000"/>
                </a:solidFill>
                <a:latin typeface="Times" pitchFamily="48" charset="0"/>
              </a:rPr>
              <a:t> API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8000"/>
                </a:solidFill>
                <a:latin typeface="Times" pitchFamily="48" charset="0"/>
              </a:rPr>
              <a:t>Compares two different multi-core architectures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b="1" dirty="0" smtClean="0">
                <a:latin typeface="Times" pitchFamily="48" charset="0"/>
              </a:rPr>
              <a:t>Multi-core architectures for parallel and distributed embedded systems</a:t>
            </a:r>
            <a:endParaRPr lang="en-US" sz="1800" dirty="0" smtClean="0">
              <a:latin typeface="Times" pitchFamily="1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err="1" smtClean="0">
                <a:latin typeface="Times" pitchFamily="18" charset="0"/>
              </a:rPr>
              <a:t>Dogan</a:t>
            </a:r>
            <a:r>
              <a:rPr lang="en-US" sz="1600" dirty="0" smtClean="0">
                <a:latin typeface="Times" pitchFamily="18" charset="0"/>
              </a:rPr>
              <a:t> et al. [PATMOS, 2011] evaluated single- and multi-core architectures for biomedical signal processing in wireless body sensor networks (WBSNs)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18" charset="0"/>
              </a:rPr>
              <a:t>Kwok et al. [ICPPW, 2006] proposed FPGA-based multi-core computing for batch processing of image data in distributed embedded wireless sensor networks (EWSNs)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008000"/>
                </a:solidFill>
                <a:latin typeface="Times" pitchFamily="48" charset="0"/>
              </a:rPr>
              <a:t>Our work differs from the previous work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8000"/>
                </a:solidFill>
                <a:latin typeface="Times" pitchFamily="48" charset="0"/>
              </a:rPr>
              <a:t>Parallelize information fusion application and GE for two multi-core architectures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75351" y="123976"/>
            <a:ext cx="8449574" cy="1143000"/>
          </a:xfrm>
        </p:spPr>
        <p:txBody>
          <a:bodyPr/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Symmetric Multiprocessors (SMPs)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9" y="1154599"/>
            <a:ext cx="8199435" cy="5246201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SMPs</a:t>
            </a:r>
            <a:r>
              <a:rPr lang="en-US" sz="2000" dirty="0" smtClean="0"/>
              <a:t> </a:t>
            </a:r>
            <a:r>
              <a:rPr lang="en-US" sz="20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/>
              <a:t> most </a:t>
            </a:r>
            <a:r>
              <a:rPr lang="en-US" sz="2000" b="1" dirty="0" smtClean="0">
                <a:solidFill>
                  <a:srgbClr val="002060"/>
                </a:solidFill>
              </a:rPr>
              <a:t>pervasive</a:t>
            </a:r>
            <a:r>
              <a:rPr lang="en-US" sz="2000" dirty="0" smtClean="0"/>
              <a:t> and prevalent type of multi-core architecture</a:t>
            </a:r>
            <a:endParaRPr lang="en-US" sz="1800" dirty="0" smtClean="0"/>
          </a:p>
          <a:p>
            <a:r>
              <a:rPr lang="en-US" sz="2000" dirty="0" smtClean="0"/>
              <a:t>SMP architecture</a:t>
            </a:r>
          </a:p>
          <a:p>
            <a:pPr lvl="1"/>
            <a:r>
              <a:rPr lang="en-US" sz="1800" b="1" dirty="0" smtClean="0">
                <a:solidFill>
                  <a:srgbClr val="008000"/>
                </a:solidFill>
              </a:rPr>
              <a:t>Symmetric</a:t>
            </a:r>
            <a:r>
              <a:rPr lang="en-US" sz="1800" dirty="0" smtClean="0"/>
              <a:t> access to all of main memory </a:t>
            </a:r>
          </a:p>
          <a:p>
            <a:pPr lvl="1">
              <a:buNone/>
            </a:pPr>
            <a:r>
              <a:rPr lang="en-US" sz="1800" dirty="0" smtClean="0"/>
              <a:t>	from any processor core</a:t>
            </a:r>
          </a:p>
          <a:p>
            <a:pPr lvl="1"/>
            <a:r>
              <a:rPr lang="en-US" sz="1800" dirty="0" smtClean="0"/>
              <a:t>Each processor has a </a:t>
            </a:r>
            <a:r>
              <a:rPr lang="en-US" sz="1800" b="1" dirty="0" smtClean="0">
                <a:solidFill>
                  <a:srgbClr val="008000"/>
                </a:solidFill>
              </a:rPr>
              <a:t>private cache</a:t>
            </a:r>
          </a:p>
          <a:p>
            <a:pPr lvl="1"/>
            <a:r>
              <a:rPr lang="en-US" sz="1800" dirty="0" smtClean="0"/>
              <a:t>Processors and memory modules attach </a:t>
            </a:r>
          </a:p>
          <a:p>
            <a:pPr lvl="1">
              <a:buNone/>
            </a:pPr>
            <a:r>
              <a:rPr lang="en-US" sz="1800" dirty="0" smtClean="0"/>
              <a:t>	to a shared interconnect  </a:t>
            </a:r>
            <a:r>
              <a:rPr lang="en-US" sz="18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 smtClean="0"/>
              <a:t> typically a </a:t>
            </a:r>
            <a:r>
              <a:rPr lang="en-US" sz="1800" b="1" dirty="0" smtClean="0">
                <a:solidFill>
                  <a:srgbClr val="008000"/>
                </a:solidFill>
              </a:rPr>
              <a:t>shared bus</a:t>
            </a:r>
          </a:p>
          <a:p>
            <a:r>
              <a:rPr lang="en-US" sz="2000" dirty="0" smtClean="0"/>
              <a:t>SMP </a:t>
            </a:r>
            <a:r>
              <a:rPr lang="en-US" sz="20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/>
              <a:t> in this work</a:t>
            </a:r>
          </a:p>
          <a:p>
            <a:pPr lvl="1"/>
            <a:r>
              <a:rPr lang="en-US" sz="1800" dirty="0" smtClean="0"/>
              <a:t>Intel-based SMP</a:t>
            </a:r>
          </a:p>
          <a:p>
            <a:pPr lvl="1"/>
            <a:r>
              <a:rPr lang="en-US" sz="1800" dirty="0" smtClean="0"/>
              <a:t>8-core SMP</a:t>
            </a:r>
          </a:p>
          <a:p>
            <a:pPr lvl="2"/>
            <a:r>
              <a:rPr lang="en-US" sz="1600" dirty="0" smtClean="0"/>
              <a:t>2x Intel’s Xeon E5430 quad-core processor (SMP</a:t>
            </a:r>
            <a:r>
              <a:rPr lang="en-US" sz="1600" baseline="30000" dirty="0" smtClean="0"/>
              <a:t>2xQuadXeon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dirty="0" smtClean="0"/>
              <a:t>45 nm CMOS lithography</a:t>
            </a:r>
          </a:p>
          <a:p>
            <a:pPr lvl="2"/>
            <a:r>
              <a:rPr lang="en-US" sz="1600" dirty="0" smtClean="0"/>
              <a:t>Maximum clock frequency  </a:t>
            </a:r>
            <a:r>
              <a:rPr lang="en-US" sz="1600" b="1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1600" dirty="0" smtClean="0"/>
              <a:t>2.66 GHz</a:t>
            </a:r>
          </a:p>
          <a:p>
            <a:pPr lvl="2"/>
            <a:r>
              <a:rPr lang="en-US" sz="1600" dirty="0" smtClean="0"/>
              <a:t>32 KB L1-I and 32 KB L1-D cache per Xeon E5430 chip</a:t>
            </a:r>
          </a:p>
          <a:p>
            <a:pPr lvl="2"/>
            <a:r>
              <a:rPr lang="en-US" sz="1600" dirty="0" smtClean="0"/>
              <a:t>12 MB unified L2 cache per Xeon E5430 chip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449" y="1513672"/>
            <a:ext cx="3756181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ArslanMunir\ResearchWithAnnGordonRoss\PhDDissertationPresentation\TILEProHardwareArch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0031" y="2228850"/>
            <a:ext cx="5548876" cy="2943225"/>
          </a:xfrm>
          <a:prstGeom prst="rect">
            <a:avLst/>
          </a:prstGeom>
          <a:noFill/>
        </p:spPr>
      </p:pic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0" y="154198"/>
            <a:ext cx="9144000" cy="1143000"/>
          </a:xfrm>
        </p:spPr>
        <p:txBody>
          <a:bodyPr/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Tiled Multi-core Architectures (TMAs)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626512" y="5198293"/>
            <a:ext cx="1787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Tilera’s</a:t>
            </a:r>
            <a:r>
              <a:rPr lang="en-US" sz="1400" b="1" dirty="0" smtClean="0"/>
              <a:t> TILEPro64 </a:t>
            </a:r>
          </a:p>
          <a:p>
            <a:r>
              <a:rPr lang="en-US" sz="1400" b="1" dirty="0" smtClean="0"/>
              <a:t>Many-core Chip</a:t>
            </a:r>
          </a:p>
        </p:txBody>
      </p:sp>
      <p:sp>
        <p:nvSpPr>
          <p:cNvPr id="35" name="Line Callout 1 34"/>
          <p:cNvSpPr/>
          <p:nvPr/>
        </p:nvSpPr>
        <p:spPr bwMode="auto">
          <a:xfrm>
            <a:off x="457200" y="2066925"/>
            <a:ext cx="2352675" cy="380998"/>
          </a:xfrm>
          <a:prstGeom prst="borderCallout1">
            <a:avLst>
              <a:gd name="adj1" fmla="val 101095"/>
              <a:gd name="adj2" fmla="val 50051"/>
              <a:gd name="adj3" fmla="val 248668"/>
              <a:gd name="adj4" fmla="val 98190"/>
            </a:avLst>
          </a:prstGeom>
          <a:solidFill>
            <a:srgbClr val="CB91DF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400" dirty="0" smtClean="0">
                <a:latin typeface="Times" pitchFamily="48" charset="0"/>
              </a:rPr>
              <a:t>A processor core with a switch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38225" y="1676399"/>
            <a:ext cx="790575" cy="367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  <a:latin typeface="+mn-lt"/>
              </a:rPr>
              <a:t>Tile</a:t>
            </a:r>
            <a:endParaRPr lang="en-US" sz="1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09974" y="1057277"/>
            <a:ext cx="2733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  <a:latin typeface="+mn-lt"/>
              </a:rPr>
              <a:t>Interconnection Network</a:t>
            </a:r>
            <a:endParaRPr lang="en-US" sz="1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2" name="Line Callout 1 41"/>
          <p:cNvSpPr/>
          <p:nvPr/>
        </p:nvSpPr>
        <p:spPr bwMode="auto">
          <a:xfrm>
            <a:off x="3864275" y="1440611"/>
            <a:ext cx="2036193" cy="399151"/>
          </a:xfrm>
          <a:prstGeom prst="borderCallout1">
            <a:avLst>
              <a:gd name="adj1" fmla="val 102195"/>
              <a:gd name="adj2" fmla="val 49776"/>
              <a:gd name="adj3" fmla="val 395228"/>
              <a:gd name="adj4" fmla="val 21564"/>
            </a:avLst>
          </a:prstGeom>
          <a:solidFill>
            <a:srgbClr val="CB91DF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400" dirty="0" smtClean="0">
                <a:latin typeface="Times" pitchFamily="48" charset="0"/>
              </a:rPr>
              <a:t>Connects tiles on the chip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86575" y="3933827"/>
            <a:ext cx="173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  <a:latin typeface="+mn-lt"/>
              </a:rPr>
              <a:t>TMA Examples</a:t>
            </a:r>
            <a:endParaRPr lang="en-US" sz="1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" name="Line Callout 1 50"/>
          <p:cNvSpPr/>
          <p:nvPr/>
        </p:nvSpPr>
        <p:spPr bwMode="auto">
          <a:xfrm>
            <a:off x="6629401" y="4591050"/>
            <a:ext cx="1962150" cy="1190625"/>
          </a:xfrm>
          <a:prstGeom prst="borderCallout1">
            <a:avLst>
              <a:gd name="adj1" fmla="val -402"/>
              <a:gd name="adj2" fmla="val 49776"/>
              <a:gd name="adj3" fmla="val -28296"/>
              <a:gd name="adj4" fmla="val 49753"/>
            </a:avLst>
          </a:prstGeom>
          <a:solidFill>
            <a:srgbClr val="CB91DF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1400" dirty="0" smtClean="0">
                <a:latin typeface="Times" pitchFamily="48" charset="0"/>
              </a:rPr>
              <a:t>  Raw processor</a:t>
            </a:r>
          </a:p>
          <a:p>
            <a:pPr algn="l">
              <a:buFont typeface="Wingdings" pitchFamily="2" charset="2"/>
              <a:buChar char="Ø"/>
            </a:pPr>
            <a:r>
              <a:rPr lang="en-US" sz="1400" dirty="0" smtClean="0">
                <a:latin typeface="Times" pitchFamily="48" charset="0"/>
              </a:rPr>
              <a:t>  Intel’s </a:t>
            </a:r>
            <a:r>
              <a:rPr lang="en-US" sz="1400" dirty="0" err="1" smtClean="0">
                <a:latin typeface="Times" pitchFamily="48" charset="0"/>
              </a:rPr>
              <a:t>Tera</a:t>
            </a:r>
            <a:r>
              <a:rPr lang="en-US" sz="1400" dirty="0" smtClean="0">
                <a:latin typeface="Times" pitchFamily="48" charset="0"/>
              </a:rPr>
              <a:t>-Scale </a:t>
            </a:r>
          </a:p>
          <a:p>
            <a:pPr algn="l"/>
            <a:r>
              <a:rPr lang="en-US" sz="1400" dirty="0" smtClean="0">
                <a:latin typeface="Times" pitchFamily="48" charset="0"/>
              </a:rPr>
              <a:t>      research processor</a:t>
            </a:r>
          </a:p>
          <a:p>
            <a:pPr algn="l">
              <a:buFont typeface="Wingdings" pitchFamily="2" charset="2"/>
              <a:buChar char="Ø"/>
            </a:pPr>
            <a:r>
              <a:rPr lang="en-US" sz="1400" dirty="0" smtClean="0">
                <a:latin typeface="Times" pitchFamily="48" charset="0"/>
              </a:rPr>
              <a:t>  </a:t>
            </a:r>
            <a:r>
              <a:rPr lang="en-US" sz="1400" dirty="0" err="1" smtClean="0">
                <a:latin typeface="Times" pitchFamily="48" charset="0"/>
              </a:rPr>
              <a:t>Tilera’s</a:t>
            </a:r>
            <a:r>
              <a:rPr lang="en-US" sz="1400" dirty="0" smtClean="0">
                <a:latin typeface="Times" pitchFamily="48" charset="0"/>
              </a:rPr>
              <a:t> TILE64</a:t>
            </a:r>
          </a:p>
          <a:p>
            <a:pPr algn="l">
              <a:buFont typeface="Wingdings" pitchFamily="2" charset="2"/>
              <a:buChar char="Ø"/>
            </a:pPr>
            <a:r>
              <a:rPr lang="en-US" sz="1400" dirty="0" smtClean="0">
                <a:latin typeface="Times" pitchFamily="48" charset="0"/>
              </a:rPr>
              <a:t>  </a:t>
            </a:r>
            <a:r>
              <a:rPr lang="en-US" sz="1400" dirty="0" err="1" smtClean="0">
                <a:latin typeface="Times" pitchFamily="48" charset="0"/>
              </a:rPr>
              <a:t>Tilera’s</a:t>
            </a:r>
            <a:r>
              <a:rPr lang="en-US" sz="1400" dirty="0" smtClean="0">
                <a:latin typeface="Times" pitchFamily="48" charset="0"/>
              </a:rPr>
              <a:t> TILEPro64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14300" y="4257677"/>
            <a:ext cx="173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  <a:latin typeface="+mn-lt"/>
              </a:rPr>
              <a:t>TILEPro64</a:t>
            </a:r>
            <a:endParaRPr lang="en-US" sz="1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7" name="Line Callout 1 56"/>
          <p:cNvSpPr/>
          <p:nvPr/>
        </p:nvSpPr>
        <p:spPr bwMode="auto">
          <a:xfrm>
            <a:off x="123826" y="4933949"/>
            <a:ext cx="2952749" cy="1504951"/>
          </a:xfrm>
          <a:prstGeom prst="borderCallout1">
            <a:avLst>
              <a:gd name="adj1" fmla="val -402"/>
              <a:gd name="adj2" fmla="val 49776"/>
              <a:gd name="adj3" fmla="val -22451"/>
              <a:gd name="adj4" fmla="val 30075"/>
            </a:avLst>
          </a:prstGeom>
          <a:solidFill>
            <a:srgbClr val="CB91DF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1400" dirty="0" smtClean="0">
                <a:latin typeface="Times" pitchFamily="48" charset="0"/>
              </a:rPr>
              <a:t>  8x8 grid of 64 tiles</a:t>
            </a:r>
          </a:p>
          <a:p>
            <a:pPr algn="l">
              <a:buFont typeface="Wingdings" pitchFamily="2" charset="2"/>
              <a:buChar char="Ø"/>
            </a:pPr>
            <a:r>
              <a:rPr lang="en-US" sz="1400" dirty="0" smtClean="0">
                <a:latin typeface="Times" pitchFamily="48" charset="0"/>
              </a:rPr>
              <a:t>  Each tile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1400" dirty="0" smtClean="0">
                <a:latin typeface="Times" pitchFamily="48" charset="0"/>
              </a:rPr>
              <a:t>  3-way VLIW pipe-lined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1400" dirty="0" smtClean="0">
                <a:latin typeface="Times" pitchFamily="48" charset="0"/>
              </a:rPr>
              <a:t>  max clock frequency</a:t>
            </a:r>
          </a:p>
          <a:p>
            <a:pPr lvl="2" algn="l">
              <a:buFont typeface="Wingdings" pitchFamily="2" charset="2"/>
              <a:buChar char="Ø"/>
            </a:pPr>
            <a:r>
              <a:rPr lang="en-US" sz="1400" dirty="0" smtClean="0">
                <a:latin typeface="Times" pitchFamily="48" charset="0"/>
              </a:rPr>
              <a:t>  866 MHz</a:t>
            </a:r>
          </a:p>
          <a:p>
            <a:pPr algn="l">
              <a:buFont typeface="Wingdings" pitchFamily="2" charset="2"/>
              <a:buChar char="Ø"/>
            </a:pPr>
            <a:r>
              <a:rPr lang="en-US" sz="1400" dirty="0" smtClean="0">
                <a:latin typeface="Times" pitchFamily="48" charset="0"/>
              </a:rPr>
              <a:t>  Private L1 and L2 cache</a:t>
            </a:r>
          </a:p>
          <a:p>
            <a:pPr algn="l">
              <a:buFont typeface="Wingdings" pitchFamily="2" charset="2"/>
              <a:buChar char="Ø"/>
            </a:pPr>
            <a:r>
              <a:rPr lang="en-US" sz="1400" dirty="0" smtClean="0">
                <a:latin typeface="Times" pitchFamily="48" charset="0"/>
              </a:rPr>
              <a:t>  Dynamic Distributed Cache (DDC)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35" grpId="0" animBg="1"/>
      <p:bldP spid="37" grpId="0"/>
      <p:bldP spid="40" grpId="0"/>
      <p:bldP spid="42" grpId="0" animBg="1"/>
      <p:bldP spid="43" grpId="0"/>
      <p:bldP spid="51" grpId="0" animBg="1"/>
      <p:bldP spid="56" grpId="0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75351" y="152551"/>
            <a:ext cx="8449574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Benchmarks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9" y="1230800"/>
            <a:ext cx="8199435" cy="5198576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Information Fusion</a:t>
            </a:r>
          </a:p>
          <a:p>
            <a:pPr lvl="1"/>
            <a:r>
              <a:rPr lang="en-US" sz="1800" dirty="0" smtClean="0"/>
              <a:t>A crucial processing task in </a:t>
            </a:r>
            <a:r>
              <a:rPr lang="en-US" sz="1800" b="1" dirty="0" smtClean="0">
                <a:solidFill>
                  <a:srgbClr val="008000"/>
                </a:solidFill>
              </a:rPr>
              <a:t>distributed embedded systems</a:t>
            </a:r>
          </a:p>
          <a:p>
            <a:pPr lvl="1"/>
            <a:r>
              <a:rPr lang="en-US" sz="1800" dirty="0" smtClean="0"/>
              <a:t>Condenses the sensed data from different sources</a:t>
            </a:r>
          </a:p>
          <a:p>
            <a:pPr lvl="1"/>
            <a:r>
              <a:rPr lang="en-US" sz="1800" dirty="0" smtClean="0"/>
              <a:t>Transmits selected fused information to a base station node</a:t>
            </a:r>
          </a:p>
          <a:p>
            <a:pPr lvl="2"/>
            <a:r>
              <a:rPr lang="en-US" sz="1600" dirty="0" smtClean="0"/>
              <a:t>Important  </a:t>
            </a:r>
            <a:r>
              <a:rPr lang="en-US" sz="16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/>
              <a:t> applications with limited transmission bandwidth (e.g., EWSNs)</a:t>
            </a:r>
          </a:p>
          <a:p>
            <a:pPr lvl="1"/>
            <a:r>
              <a:rPr lang="en-US" sz="1800" dirty="0" smtClean="0"/>
              <a:t>Considered Application</a:t>
            </a:r>
          </a:p>
          <a:p>
            <a:pPr lvl="2"/>
            <a:r>
              <a:rPr lang="en-US" sz="1600" dirty="0" smtClean="0"/>
              <a:t>Cluster  </a:t>
            </a:r>
            <a:r>
              <a:rPr lang="en-US" sz="16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/>
              <a:t> 10 sensor nodes</a:t>
            </a:r>
          </a:p>
          <a:p>
            <a:pPr lvl="3"/>
            <a:r>
              <a:rPr lang="en-US" sz="1600" dirty="0" smtClean="0"/>
              <a:t>Attached </a:t>
            </a:r>
            <a:r>
              <a:rPr lang="en-US" sz="1600" b="1" dirty="0" smtClean="0">
                <a:solidFill>
                  <a:srgbClr val="008000"/>
                </a:solidFill>
              </a:rPr>
              <a:t>sensors</a:t>
            </a:r>
            <a:r>
              <a:rPr lang="en-US" sz="1600" dirty="0" smtClean="0"/>
              <a:t>: Temperature, pressure, humidity, acoustic, magnetometer, </a:t>
            </a:r>
          </a:p>
          <a:p>
            <a:pPr lvl="6">
              <a:buNone/>
            </a:pPr>
            <a:r>
              <a:rPr lang="en-US" sz="1600" dirty="0" smtClean="0"/>
              <a:t>        accelerometer, gyroscope, proximity, orientation </a:t>
            </a:r>
          </a:p>
          <a:p>
            <a:pPr lvl="2"/>
            <a:r>
              <a:rPr lang="en-US" sz="1600" dirty="0" smtClean="0"/>
              <a:t>Cluster head</a:t>
            </a:r>
          </a:p>
          <a:p>
            <a:pPr lvl="3"/>
            <a:r>
              <a:rPr lang="en-US" sz="1600" dirty="0" smtClean="0"/>
              <a:t>Implements </a:t>
            </a:r>
            <a:r>
              <a:rPr lang="en-US" sz="1600" b="1" dirty="0" smtClean="0">
                <a:solidFill>
                  <a:srgbClr val="008000"/>
                </a:solidFill>
              </a:rPr>
              <a:t>moving average filter</a:t>
            </a:r>
            <a:r>
              <a:rPr lang="en-US" sz="1600" dirty="0" smtClean="0"/>
              <a:t>  </a:t>
            </a:r>
            <a:r>
              <a:rPr lang="en-US" sz="16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/>
              <a:t> reduces noise from measurements</a:t>
            </a:r>
          </a:p>
          <a:p>
            <a:pPr lvl="3"/>
            <a:r>
              <a:rPr lang="en-US" sz="1600" dirty="0" smtClean="0"/>
              <a:t>Calculates </a:t>
            </a:r>
            <a:r>
              <a:rPr lang="en-US" sz="1600" b="1" dirty="0" smtClean="0">
                <a:solidFill>
                  <a:srgbClr val="008000"/>
                </a:solidFill>
              </a:rPr>
              <a:t>minimum</a:t>
            </a:r>
            <a:r>
              <a:rPr lang="en-US" sz="1600" dirty="0" smtClean="0"/>
              <a:t>, </a:t>
            </a:r>
            <a:r>
              <a:rPr lang="en-US" sz="1600" b="1" dirty="0" smtClean="0">
                <a:solidFill>
                  <a:srgbClr val="008000"/>
                </a:solidFill>
              </a:rPr>
              <a:t>maximum</a:t>
            </a:r>
            <a:r>
              <a:rPr lang="en-US" sz="1600" dirty="0" smtClean="0"/>
              <a:t>, and </a:t>
            </a:r>
            <a:r>
              <a:rPr lang="en-US" sz="1600" b="1" dirty="0" smtClean="0">
                <a:solidFill>
                  <a:srgbClr val="008000"/>
                </a:solidFill>
              </a:rPr>
              <a:t>average</a:t>
            </a:r>
            <a:r>
              <a:rPr lang="en-US" sz="1600" dirty="0" smtClean="0"/>
              <a:t> of sensed data</a:t>
            </a:r>
          </a:p>
          <a:p>
            <a:pPr lvl="3"/>
            <a:r>
              <a:rPr lang="en-US" sz="1600" dirty="0" smtClean="0"/>
              <a:t>O(NM) operations </a:t>
            </a:r>
          </a:p>
          <a:p>
            <a:pPr lvl="4"/>
            <a:r>
              <a:rPr lang="en-US" sz="1600" dirty="0" smtClean="0"/>
              <a:t>N </a:t>
            </a:r>
            <a:r>
              <a:rPr lang="en-US" sz="16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/>
              <a:t> number of samples to be fused</a:t>
            </a:r>
          </a:p>
          <a:p>
            <a:pPr lvl="4"/>
            <a:r>
              <a:rPr lang="en-US" sz="1600" dirty="0" smtClean="0"/>
              <a:t>M </a:t>
            </a:r>
            <a:r>
              <a:rPr lang="en-US" sz="16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/>
              <a:t> moving average window size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build="p" bldLvl="2"/>
    </p:bldLst>
  </p:timing>
</p:sld>
</file>

<file path=ppt/theme/theme1.xml><?xml version="1.0" encoding="utf-8"?>
<a:theme xmlns:a="http://schemas.openxmlformats.org/drawingml/2006/main" name="PPT-white-2">
  <a:themeElements>
    <a:clrScheme name="PPT-white-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-white-2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PPT-white-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PPT-white-2</Template>
  <TotalTime>13797</TotalTime>
  <Words>1544</Words>
  <Application>Microsoft Office PowerPoint</Application>
  <PresentationFormat>On-screen Show (4:3)</PresentationFormat>
  <Paragraphs>360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PPT-white-2</vt:lpstr>
      <vt:lpstr>Slide 1</vt:lpstr>
      <vt:lpstr>Introduction and Motivation</vt:lpstr>
      <vt:lpstr>Introduction and Motivation</vt:lpstr>
      <vt:lpstr>Introduction and Motivation</vt:lpstr>
      <vt:lpstr>Contributions</vt:lpstr>
      <vt:lpstr>Related Work</vt:lpstr>
      <vt:lpstr>Symmetric Multiprocessors (SMPs)</vt:lpstr>
      <vt:lpstr>Tiled Multi-core Architectures (TMAs)</vt:lpstr>
      <vt:lpstr>Benchmarks</vt:lpstr>
      <vt:lpstr>Benchmarks</vt:lpstr>
      <vt:lpstr>Parallel Computing Device Metrics</vt:lpstr>
      <vt:lpstr>Results – Information Fusion Application</vt:lpstr>
      <vt:lpstr>Results – Information Fusion Application</vt:lpstr>
      <vt:lpstr>Results – Information Fusion Application</vt:lpstr>
      <vt:lpstr>Results – Gaussian Elimination</vt:lpstr>
      <vt:lpstr>Results – Gaussian Elimination</vt:lpstr>
      <vt:lpstr>Results – Gaussian Elimination</vt:lpstr>
      <vt:lpstr>Insights Obtained from Parallelized Benchmark-Driven Evaluation</vt:lpstr>
      <vt:lpstr>Questions?</vt:lpstr>
    </vt:vector>
  </TitlesOfParts>
  <Company>Ann Gordon-Ross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Arslan Munir</dc:creator>
  <cp:lastModifiedBy>arslan</cp:lastModifiedBy>
  <cp:revision>1118</cp:revision>
  <dcterms:created xsi:type="dcterms:W3CDTF">2009-10-11T18:34:47Z</dcterms:created>
  <dcterms:modified xsi:type="dcterms:W3CDTF">2012-11-29T19:29:47Z</dcterms:modified>
</cp:coreProperties>
</file>