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21"/>
  </p:notesMasterIdLst>
  <p:handoutMasterIdLst>
    <p:handoutMasterId r:id="rId22"/>
  </p:handoutMasterIdLst>
  <p:sldIdLst>
    <p:sldId id="364" r:id="rId2"/>
    <p:sldId id="366" r:id="rId3"/>
    <p:sldId id="370" r:id="rId4"/>
    <p:sldId id="384" r:id="rId5"/>
    <p:sldId id="365" r:id="rId6"/>
    <p:sldId id="374" r:id="rId7"/>
    <p:sldId id="371" r:id="rId8"/>
    <p:sldId id="376" r:id="rId9"/>
    <p:sldId id="385" r:id="rId10"/>
    <p:sldId id="386" r:id="rId11"/>
    <p:sldId id="378" r:id="rId12"/>
    <p:sldId id="379" r:id="rId13"/>
    <p:sldId id="367" r:id="rId14"/>
    <p:sldId id="369" r:id="rId15"/>
    <p:sldId id="381" r:id="rId16"/>
    <p:sldId id="382" r:id="rId17"/>
    <p:sldId id="383" r:id="rId18"/>
    <p:sldId id="368" r:id="rId19"/>
    <p:sldId id="35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F9CF"/>
    <a:srgbClr val="DD5B64"/>
    <a:srgbClr val="CEA702"/>
    <a:srgbClr val="6666FF"/>
    <a:srgbClr val="FFFFCC"/>
    <a:srgbClr val="FF33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097" autoAdjust="0"/>
  </p:normalViewPr>
  <p:slideViewPr>
    <p:cSldViewPr>
      <p:cViewPr varScale="1">
        <p:scale>
          <a:sx n="58" d="100"/>
          <a:sy n="58" d="100"/>
        </p:scale>
        <p:origin x="17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0A3B0-1795-46B6-ADDA-43463B46BAB3}" type="datetimeFigureOut">
              <a:rPr lang="en-US" smtClean="0"/>
              <a:pPr/>
              <a:t>12/6/2014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9403B-C237-4D64-BDAD-4C2CCB525A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5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76ECC3-76F9-4471-8DEB-9E8B6DC14D05}" type="datetimeFigureOut">
              <a:rPr lang="en-US" smtClean="0"/>
              <a:pPr/>
              <a:t>12/6/2014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6FAB3-9FD7-4D9A-AAFA-06FB90D791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00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587186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556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894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794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300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498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Cache tuners can impose additional</a:t>
            </a:r>
            <a:r>
              <a:rPr lang="en-US" baseline="0" dirty="0" smtClean="0"/>
              <a:t> overheads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Tuning delay: cycles elapsed during tuning – may stall the processor</a:t>
            </a:r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smtClean="0"/>
              <a:t>Options</a:t>
            </a:r>
            <a:r>
              <a:rPr lang="en-US" baseline="0" dirty="0" smtClean="0"/>
              <a:t> for cache tuners	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Software: intrusive, affects application and cache behavior due to context switching</a:t>
            </a:r>
          </a:p>
          <a:p>
            <a:pPr marL="1085850" lvl="2" indent="-171450">
              <a:buFontTx/>
              <a:buChar char="-"/>
            </a:pPr>
            <a:r>
              <a:rPr lang="en-US" baseline="0" dirty="0" smtClean="0"/>
              <a:t>Can select non-optimal configurations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Hardware: non-intrusive, must be low overhead</a:t>
            </a:r>
          </a:p>
          <a:p>
            <a:pPr marL="171450" lvl="0" indent="-171450">
              <a:buFontTx/>
              <a:buChar char="-"/>
            </a:pPr>
            <a:r>
              <a:rPr lang="en-US" baseline="0" dirty="0" smtClean="0"/>
              <a:t>Previous work: single and dual-core cache tuners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Additional cores increase design complexity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1138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2763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5940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7025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FAB3-9FD7-4D9A-AAFA-06FB90D7918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299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3ECAB0-B4AC-4210-BE3A-77B157AC1065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en-US" dirty="0" smtClean="0">
                <a:solidFill>
                  <a:srgbClr val="000000"/>
                </a:solidFill>
              </a:rPr>
              <a:t> of 19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CD4C4-7046-4331-AA37-9114E8DD334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1B6F8-B13C-4E4F-9878-FA7DF0D1C8D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8EF41-3118-4E54-914F-56B8AF4F779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>
            <a:lvl1pPr>
              <a:defRPr sz="4000">
                <a:latin typeface="+mn-lt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>
            <a:lvl1pPr>
              <a:defRPr sz="2000">
                <a:latin typeface="+mn-lt"/>
                <a:cs typeface="Arial" pitchFamily="34" charset="0"/>
              </a:defRPr>
            </a:lvl1pPr>
            <a:lvl2pPr>
              <a:defRPr sz="1800">
                <a:latin typeface="+mn-lt"/>
                <a:cs typeface="Arial" pitchFamily="34" charset="0"/>
              </a:defRPr>
            </a:lvl2pPr>
            <a:lvl3pPr>
              <a:defRPr sz="1600">
                <a:latin typeface="+mn-lt"/>
                <a:cs typeface="Arial" pitchFamily="34" charset="0"/>
              </a:defRPr>
            </a:lvl3pPr>
            <a:lvl4pPr>
              <a:defRPr sz="1600">
                <a:latin typeface="+mn-lt"/>
                <a:cs typeface="Arial" pitchFamily="34" charset="0"/>
              </a:defRPr>
            </a:lvl4pPr>
            <a:lvl5pPr>
              <a:defRPr sz="1400"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en-US" dirty="0" smtClean="0">
                <a:solidFill>
                  <a:srgbClr val="000000"/>
                </a:solidFill>
              </a:rPr>
              <a:t> of 19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AD5AF-7CB5-4CD4-A719-F51A283208B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CD639-039E-41F9-B932-EBE623C2FBA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06C87-387A-4AA9-91BA-B26D04835205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14C85-D64B-497F-9A0F-DE31414A56F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16F7E-E9DC-41A6-ADF9-82C3290AB26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B1BCF-6D3A-43DC-AA43-6A196802665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2596C-D93F-40CD-810E-31BF3347BFD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latin typeface="Times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"/>
              </a:defRPr>
            </a:lvl1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EAB8033-CFE3-41A8-AB19-909428247479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  <p:sldLayoutId id="2147483717" r:id="rId17"/>
    <p:sldLayoutId id="2147483718" r:id="rId18"/>
    <p:sldLayoutId id="2147483719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61968" y="130210"/>
            <a:ext cx="8991600" cy="169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3600" dirty="0" smtClean="0">
                <a:solidFill>
                  <a:schemeClr val="accent2"/>
                </a:solidFill>
              </a:rPr>
              <a:t>Analysis of Cache Tuner Architectural Layouts for Multicore Embedded Systems</a:t>
            </a:r>
          </a:p>
        </p:txBody>
      </p:sp>
      <p:sp>
        <p:nvSpPr>
          <p:cNvPr id="7173" name="Text Box 9"/>
          <p:cNvSpPr txBox="1">
            <a:spLocks noChangeArrowheads="1"/>
          </p:cNvSpPr>
          <p:nvPr/>
        </p:nvSpPr>
        <p:spPr bwMode="auto">
          <a:xfrm>
            <a:off x="273050" y="5092700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endParaRPr lang="en-US" sz="1600">
              <a:latin typeface="Tahoma" pitchFamily="16" charset="0"/>
            </a:endParaRPr>
          </a:p>
        </p:txBody>
      </p:sp>
      <p:sp>
        <p:nvSpPr>
          <p:cNvPr id="7174" name="Text Box 10"/>
          <p:cNvSpPr txBox="1">
            <a:spLocks noChangeArrowheads="1"/>
          </p:cNvSpPr>
          <p:nvPr/>
        </p:nvSpPr>
        <p:spPr bwMode="auto">
          <a:xfrm>
            <a:off x="1600200" y="4111492"/>
            <a:ext cx="5029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/>
            <a:r>
              <a:rPr lang="en-US" sz="1600" baseline="30000" dirty="0">
                <a:latin typeface="Tahoma" pitchFamily="16" charset="0"/>
              </a:rPr>
              <a:t>+ </a:t>
            </a:r>
            <a:r>
              <a:rPr lang="en-US" sz="1600" dirty="0">
                <a:latin typeface="Tahoma" pitchFamily="16" charset="0"/>
              </a:rPr>
              <a:t>Also Affiliated with NSF Center for High-Performance Reconfigurable Computing </a:t>
            </a:r>
          </a:p>
        </p:txBody>
      </p:sp>
      <p:pic>
        <p:nvPicPr>
          <p:cNvPr id="717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4111492"/>
            <a:ext cx="21812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69325" y="6051098"/>
            <a:ext cx="4092284" cy="52322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med" len="lg"/>
          </a:ln>
          <a:effectLst/>
        </p:spPr>
        <p:txBody>
          <a:bodyPr wrap="square">
            <a:spAutoFit/>
          </a:bodyPr>
          <a:lstStyle/>
          <a:p>
            <a:r>
              <a:rPr lang="en-US" sz="1400" i="1" dirty="0" smtClean="0">
                <a:latin typeface="Times New Roman" pitchFamily="48" charset="0"/>
              </a:rPr>
              <a:t>This work was supported by National Science Foundation (NSF) grant CNS-0953447 </a:t>
            </a:r>
            <a:endParaRPr lang="en-US" sz="1400" i="1" dirty="0">
              <a:latin typeface="Times New Roman" pitchFamily="48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685800" y="2133600"/>
            <a:ext cx="7737231" cy="1731485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lIns="0" tIns="0" rIns="0" bIns="0"/>
          <a:lstStyle/>
          <a:p>
            <a:pPr algn="ctr">
              <a:spcAft>
                <a:spcPts val="400"/>
              </a:spcAft>
            </a:pPr>
            <a:r>
              <a:rPr lang="en-US" sz="1800" dirty="0" smtClean="0">
                <a:ea typeface="ＭＳ Ｐゴシック" pitchFamily="16" charset="-128"/>
              </a:rPr>
              <a:t>Tosiron Adegbija</a:t>
            </a:r>
            <a:r>
              <a:rPr lang="en-US" sz="1800" baseline="30000" dirty="0" smtClean="0">
                <a:ea typeface="ＭＳ Ｐゴシック" pitchFamily="16" charset="-128"/>
              </a:rPr>
              <a:t>1</a:t>
            </a:r>
            <a:r>
              <a:rPr lang="en-US" dirty="0" smtClean="0">
                <a:ea typeface="ＭＳ Ｐゴシック" pitchFamily="16" charset="-128"/>
              </a:rPr>
              <a:t>, Ann Gordon-Ross</a:t>
            </a:r>
            <a:r>
              <a:rPr lang="en-US" baseline="30000" dirty="0" smtClean="0">
                <a:ea typeface="ＭＳ Ｐゴシック" pitchFamily="16" charset="-128"/>
              </a:rPr>
              <a:t>1+</a:t>
            </a:r>
            <a:r>
              <a:rPr lang="en-US" sz="1800" dirty="0" smtClean="0">
                <a:ea typeface="ＭＳ Ｐゴシック" pitchFamily="16" charset="-128"/>
              </a:rPr>
              <a:t>,</a:t>
            </a:r>
            <a:r>
              <a:rPr lang="en-US" dirty="0" smtClean="0">
                <a:ea typeface="ＭＳ Ｐゴシック" pitchFamily="16" charset="-128"/>
              </a:rPr>
              <a:t>and </a:t>
            </a:r>
            <a:r>
              <a:rPr lang="en-US" dirty="0" err="1" smtClean="0">
                <a:ea typeface="ＭＳ Ｐゴシック" pitchFamily="16" charset="-128"/>
              </a:rPr>
              <a:t>Marisha</a:t>
            </a:r>
            <a:r>
              <a:rPr lang="en-US" dirty="0" smtClean="0">
                <a:ea typeface="ＭＳ Ｐゴシック" pitchFamily="16" charset="-128"/>
              </a:rPr>
              <a:t> Rawlins</a:t>
            </a:r>
            <a:r>
              <a:rPr lang="en-US" baseline="30000" dirty="0" smtClean="0">
                <a:ea typeface="ＭＳ Ｐゴシック" pitchFamily="16" charset="-128"/>
              </a:rPr>
              <a:t>2</a:t>
            </a:r>
            <a:endParaRPr lang="en-US" sz="1800" baseline="30000" dirty="0">
              <a:ea typeface="ＭＳ Ｐゴシック" pitchFamily="16" charset="-128"/>
            </a:endParaRPr>
          </a:p>
          <a:p>
            <a:pPr algn="ctr">
              <a:spcAft>
                <a:spcPts val="0"/>
              </a:spcAft>
            </a:pPr>
            <a:r>
              <a:rPr lang="en-US" sz="1800" dirty="0">
                <a:ea typeface="ＭＳ Ｐゴシック" pitchFamily="16" charset="-128"/>
              </a:rPr>
              <a:t/>
            </a:r>
            <a:br>
              <a:rPr lang="en-US" sz="1800" dirty="0">
                <a:ea typeface="ＭＳ Ｐゴシック" pitchFamily="16" charset="-128"/>
              </a:rPr>
            </a:br>
            <a:r>
              <a:rPr lang="en-US" sz="1400" i="1" baseline="30000" dirty="0" smtClean="0">
                <a:ea typeface="ＭＳ Ｐゴシック" pitchFamily="16" charset="-128"/>
              </a:rPr>
              <a:t>1</a:t>
            </a:r>
            <a:r>
              <a:rPr lang="en-US" sz="1400" i="1" dirty="0" smtClean="0">
                <a:ea typeface="ＭＳ Ｐゴシック" pitchFamily="16" charset="-128"/>
              </a:rPr>
              <a:t>Department </a:t>
            </a:r>
            <a:r>
              <a:rPr lang="en-US" sz="1400" i="1" dirty="0">
                <a:ea typeface="ＭＳ Ｐゴシック" pitchFamily="16" charset="-128"/>
              </a:rPr>
              <a:t>of Electrical and Computer </a:t>
            </a:r>
            <a:r>
              <a:rPr lang="en-US" sz="1400" i="1" dirty="0" smtClean="0">
                <a:ea typeface="ＭＳ Ｐゴシック" pitchFamily="16" charset="-128"/>
              </a:rPr>
              <a:t>Engineering</a:t>
            </a:r>
          </a:p>
          <a:p>
            <a:pPr algn="ctr">
              <a:spcAft>
                <a:spcPts val="0"/>
              </a:spcAft>
            </a:pPr>
            <a:r>
              <a:rPr lang="en-US" sz="1400" i="1" dirty="0">
                <a:ea typeface="ＭＳ Ｐゴシック" pitchFamily="16" charset="-128"/>
              </a:rPr>
              <a:t>University of </a:t>
            </a:r>
            <a:r>
              <a:rPr lang="en-US" sz="1400" i="1" dirty="0" smtClean="0">
                <a:ea typeface="ＭＳ Ｐゴシック" pitchFamily="16" charset="-128"/>
              </a:rPr>
              <a:t>Florida, Gainesville, Florida, USA</a:t>
            </a:r>
            <a:br>
              <a:rPr lang="en-US" sz="1400" i="1" dirty="0" smtClean="0">
                <a:ea typeface="ＭＳ Ｐゴシック" pitchFamily="16" charset="-128"/>
              </a:rPr>
            </a:br>
            <a:r>
              <a:rPr lang="en-US" sz="1400" i="1" dirty="0" smtClean="0">
                <a:ea typeface="ＭＳ Ｐゴシック" pitchFamily="16" charset="-128"/>
              </a:rPr>
              <a:t/>
            </a:r>
            <a:br>
              <a:rPr lang="en-US" sz="1400" i="1" dirty="0" smtClean="0">
                <a:ea typeface="ＭＳ Ｐゴシック" pitchFamily="16" charset="-128"/>
              </a:rPr>
            </a:br>
            <a:r>
              <a:rPr lang="en-US" sz="1400" i="1" baseline="30000" dirty="0" smtClean="0">
                <a:ea typeface="ＭＳ Ｐゴシック" pitchFamily="16" charset="-128"/>
              </a:rPr>
              <a:t>2</a:t>
            </a:r>
            <a:r>
              <a:rPr lang="en-US" sz="1400" i="1" dirty="0" smtClean="0">
                <a:ea typeface="ＭＳ Ｐゴシック" pitchFamily="16" charset="-128"/>
              </a:rPr>
              <a:t>Center for Information and Communication Technology</a:t>
            </a:r>
            <a:br>
              <a:rPr lang="en-US" sz="1400" i="1" dirty="0" smtClean="0">
                <a:ea typeface="ＭＳ Ｐゴシック" pitchFamily="16" charset="-128"/>
              </a:rPr>
            </a:br>
            <a:r>
              <a:rPr lang="en-US" sz="1400" i="1" dirty="0" smtClean="0">
                <a:ea typeface="ＭＳ Ｐゴシック" pitchFamily="16" charset="-128"/>
              </a:rPr>
              <a:t>University of Trinidad and Tobago, Trinidad and Tobago</a:t>
            </a:r>
          </a:p>
        </p:txBody>
      </p:sp>
    </p:spTree>
    <p:extLst>
      <p:ext uri="{BB962C8B-B14F-4D97-AF65-F5344CB8AC3E}">
        <p14:creationId xmlns:p14="http://schemas.microsoft.com/office/powerpoint/2010/main" val="127286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Group 103"/>
          <p:cNvGrpSpPr/>
          <p:nvPr/>
        </p:nvGrpSpPr>
        <p:grpSpPr>
          <a:xfrm>
            <a:off x="1496160" y="2442383"/>
            <a:ext cx="6428640" cy="1215217"/>
            <a:chOff x="596928" y="2382128"/>
            <a:chExt cx="6428640" cy="1215217"/>
          </a:xfrm>
        </p:grpSpPr>
        <p:sp>
          <p:nvSpPr>
            <p:cNvPr id="98" name="Rounded Rectangle 97"/>
            <p:cNvSpPr/>
            <p:nvPr/>
          </p:nvSpPr>
          <p:spPr bwMode="auto">
            <a:xfrm>
              <a:off x="596928" y="2438401"/>
              <a:ext cx="6428640" cy="1158944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3045276" y="2382128"/>
              <a:ext cx="13580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Cache tuner</a:t>
              </a:r>
              <a:endParaRPr lang="en-US" b="1" i="1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Implementation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r>
              <a:rPr lang="en-US" smtClean="0">
                <a:solidFill>
                  <a:srgbClr val="000000"/>
                </a:solidFill>
              </a:rPr>
              <a:t> of 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757568"/>
          </a:xfrm>
        </p:spPr>
        <p:txBody>
          <a:bodyPr/>
          <a:lstStyle/>
          <a:p>
            <a:r>
              <a:rPr lang="en-US" dirty="0" smtClean="0"/>
              <a:t>Implemented cache tuners in multiple architectural layouts</a:t>
            </a:r>
          </a:p>
          <a:p>
            <a:pPr lvl="1"/>
            <a:r>
              <a:rPr lang="en-US" dirty="0" smtClean="0"/>
              <a:t>2-, 4-, 8-, and 16-core systems</a:t>
            </a:r>
          </a:p>
        </p:txBody>
      </p:sp>
      <p:grpSp>
        <p:nvGrpSpPr>
          <p:cNvPr id="100" name="Group 99"/>
          <p:cNvGrpSpPr/>
          <p:nvPr/>
        </p:nvGrpSpPr>
        <p:grpSpPr>
          <a:xfrm>
            <a:off x="1596752" y="2817304"/>
            <a:ext cx="3874483" cy="759336"/>
            <a:chOff x="697520" y="2757049"/>
            <a:chExt cx="3874483" cy="759336"/>
          </a:xfrm>
        </p:grpSpPr>
        <p:pic>
          <p:nvPicPr>
            <p:cNvPr id="96" name="Picture 9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33425" y="2757049"/>
              <a:ext cx="3838578" cy="70008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99" name="TextBox 98"/>
            <p:cNvSpPr txBox="1"/>
            <p:nvPr/>
          </p:nvSpPr>
          <p:spPr>
            <a:xfrm>
              <a:off x="697520" y="3208608"/>
              <a:ext cx="12362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/>
                <a:t>State machine</a:t>
              </a:r>
              <a:endParaRPr lang="en-US" sz="1400" b="1" i="1" dirty="0"/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5713900" y="2808053"/>
            <a:ext cx="2095500" cy="805466"/>
            <a:chOff x="4952706" y="2730847"/>
            <a:chExt cx="2095500" cy="805466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52706" y="2730847"/>
              <a:ext cx="2095500" cy="777541"/>
            </a:xfrm>
            <a:prstGeom prst="rect">
              <a:avLst/>
            </a:prstGeom>
          </p:spPr>
        </p:pic>
        <p:sp>
          <p:nvSpPr>
            <p:cNvPr id="101" name="TextBox 100"/>
            <p:cNvSpPr txBox="1"/>
            <p:nvPr/>
          </p:nvSpPr>
          <p:spPr>
            <a:xfrm>
              <a:off x="5203036" y="3228536"/>
              <a:ext cx="87235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err="1" smtClean="0"/>
                <a:t>Datapath</a:t>
              </a:r>
              <a:endParaRPr lang="en-US" sz="1400" b="1" i="1" dirty="0"/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533400" y="3810000"/>
            <a:ext cx="3581664" cy="1046720"/>
            <a:chOff x="533400" y="3810000"/>
            <a:chExt cx="3581664" cy="1046720"/>
          </a:xfrm>
        </p:grpSpPr>
        <p:grpSp>
          <p:nvGrpSpPr>
            <p:cNvPr id="158" name="Group 157"/>
            <p:cNvGrpSpPr/>
            <p:nvPr/>
          </p:nvGrpSpPr>
          <p:grpSpPr>
            <a:xfrm>
              <a:off x="533400" y="3810000"/>
              <a:ext cx="3581664" cy="1046720"/>
              <a:chOff x="308124" y="3810000"/>
              <a:chExt cx="3581664" cy="1046720"/>
            </a:xfrm>
          </p:grpSpPr>
          <p:pic>
            <p:nvPicPr>
              <p:cNvPr id="109" name="Picture 108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8124" y="4260382"/>
                <a:ext cx="1368994" cy="24968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  <p:pic>
            <p:nvPicPr>
              <p:cNvPr id="112" name="Picture 111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05000" y="4260382"/>
                <a:ext cx="685800" cy="254468"/>
              </a:xfrm>
              <a:prstGeom prst="rect">
                <a:avLst/>
              </a:prstGeom>
            </p:spPr>
          </p:pic>
          <p:sp>
            <p:nvSpPr>
              <p:cNvPr id="144" name="Rectangle 143"/>
              <p:cNvSpPr/>
              <p:nvPr/>
            </p:nvSpPr>
            <p:spPr bwMode="auto">
              <a:xfrm>
                <a:off x="2971800" y="3810000"/>
                <a:ext cx="917988" cy="16075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rPr>
                  <a:t>Core1</a:t>
                </a:r>
              </a:p>
            </p:txBody>
          </p:sp>
          <p:sp>
            <p:nvSpPr>
              <p:cNvPr id="145" name="Rectangle 144"/>
              <p:cNvSpPr/>
              <p:nvPr/>
            </p:nvSpPr>
            <p:spPr bwMode="auto">
              <a:xfrm>
                <a:off x="2971800" y="4115192"/>
                <a:ext cx="917988" cy="16075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rPr>
                  <a:t>Core2</a:t>
                </a:r>
              </a:p>
            </p:txBody>
          </p:sp>
          <p:sp>
            <p:nvSpPr>
              <p:cNvPr id="146" name="Rectangle 145"/>
              <p:cNvSpPr/>
              <p:nvPr/>
            </p:nvSpPr>
            <p:spPr bwMode="auto">
              <a:xfrm>
                <a:off x="2971800" y="4415802"/>
                <a:ext cx="917988" cy="16075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rPr>
                  <a:t>Core3</a:t>
                </a:r>
              </a:p>
            </p:txBody>
          </p:sp>
          <p:sp>
            <p:nvSpPr>
              <p:cNvPr id="147" name="Rectangle 146"/>
              <p:cNvSpPr/>
              <p:nvPr/>
            </p:nvSpPr>
            <p:spPr bwMode="auto">
              <a:xfrm>
                <a:off x="2971800" y="4695968"/>
                <a:ext cx="917988" cy="16075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rPr>
                  <a:t>Core4</a:t>
                </a:r>
              </a:p>
            </p:txBody>
          </p:sp>
          <p:cxnSp>
            <p:nvCxnSpPr>
              <p:cNvPr id="148" name="Straight Arrow Connector 147"/>
              <p:cNvCxnSpPr>
                <a:stCxn id="112" idx="3"/>
                <a:endCxn id="144" idx="1"/>
              </p:cNvCxnSpPr>
              <p:nvPr/>
            </p:nvCxnSpPr>
            <p:spPr bwMode="auto">
              <a:xfrm flipV="1">
                <a:off x="2590800" y="3890376"/>
                <a:ext cx="381000" cy="4972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stealth"/>
                <a:tailEnd type="stealth"/>
              </a:ln>
              <a:effectLst/>
            </p:spPr>
          </p:cxnSp>
          <p:cxnSp>
            <p:nvCxnSpPr>
              <p:cNvPr id="149" name="Straight Arrow Connector 148"/>
              <p:cNvCxnSpPr>
                <a:stCxn id="112" idx="3"/>
              </p:cNvCxnSpPr>
              <p:nvPr/>
            </p:nvCxnSpPr>
            <p:spPr bwMode="auto">
              <a:xfrm flipV="1">
                <a:off x="2590800" y="4192528"/>
                <a:ext cx="381000" cy="19508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stealth"/>
                <a:tailEnd type="stealth"/>
              </a:ln>
              <a:effectLst/>
            </p:spPr>
          </p:cxnSp>
          <p:cxnSp>
            <p:nvCxnSpPr>
              <p:cNvPr id="150" name="Straight Arrow Connector 149"/>
              <p:cNvCxnSpPr>
                <a:stCxn id="112" idx="3"/>
              </p:cNvCxnSpPr>
              <p:nvPr/>
            </p:nvCxnSpPr>
            <p:spPr bwMode="auto">
              <a:xfrm>
                <a:off x="2590800" y="4387616"/>
                <a:ext cx="381000" cy="109712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stealth"/>
                <a:tailEnd type="stealth"/>
              </a:ln>
              <a:effectLst/>
            </p:spPr>
          </p:cxnSp>
          <p:cxnSp>
            <p:nvCxnSpPr>
              <p:cNvPr id="151" name="Straight Arrow Connector 150"/>
              <p:cNvCxnSpPr>
                <a:stCxn id="112" idx="3"/>
              </p:cNvCxnSpPr>
              <p:nvPr/>
            </p:nvCxnSpPr>
            <p:spPr bwMode="auto">
              <a:xfrm>
                <a:off x="2590800" y="4387616"/>
                <a:ext cx="381000" cy="379256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stealth"/>
                <a:tailEnd type="stealth"/>
              </a:ln>
              <a:effectLst/>
            </p:spPr>
          </p:cxnSp>
          <p:cxnSp>
            <p:nvCxnSpPr>
              <p:cNvPr id="157" name="Straight Arrow Connector 156"/>
              <p:cNvCxnSpPr/>
              <p:nvPr/>
            </p:nvCxnSpPr>
            <p:spPr bwMode="auto">
              <a:xfrm>
                <a:off x="1676400" y="4381500"/>
                <a:ext cx="228600" cy="51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stealth"/>
                <a:tailEnd type="stealth"/>
              </a:ln>
              <a:effectLst/>
            </p:spPr>
          </p:cxnSp>
        </p:grpSp>
        <p:sp>
          <p:nvSpPr>
            <p:cNvPr id="188" name="TextBox 187"/>
            <p:cNvSpPr txBox="1"/>
            <p:nvPr/>
          </p:nvSpPr>
          <p:spPr>
            <a:xfrm>
              <a:off x="879144" y="4514431"/>
              <a:ext cx="112723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/>
                <a:t>Global tuner</a:t>
              </a:r>
              <a:endParaRPr lang="en-US" sz="1400" b="1" i="1" dirty="0"/>
            </a:p>
          </p:txBody>
        </p:sp>
      </p:grpSp>
      <p:grpSp>
        <p:nvGrpSpPr>
          <p:cNvPr id="190" name="Group 189"/>
          <p:cNvGrpSpPr/>
          <p:nvPr/>
        </p:nvGrpSpPr>
        <p:grpSpPr>
          <a:xfrm>
            <a:off x="685800" y="5143500"/>
            <a:ext cx="3391644" cy="1171575"/>
            <a:chOff x="685800" y="5143500"/>
            <a:chExt cx="3391644" cy="1171575"/>
          </a:xfrm>
        </p:grpSpPr>
        <p:grpSp>
          <p:nvGrpSpPr>
            <p:cNvPr id="159" name="Group 158"/>
            <p:cNvGrpSpPr/>
            <p:nvPr/>
          </p:nvGrpSpPr>
          <p:grpSpPr>
            <a:xfrm>
              <a:off x="685800" y="5143500"/>
              <a:ext cx="3391644" cy="1171575"/>
              <a:chOff x="342156" y="5076825"/>
              <a:chExt cx="3391644" cy="1171575"/>
            </a:xfrm>
          </p:grpSpPr>
          <p:sp>
            <p:nvSpPr>
              <p:cNvPr id="118" name="Rectangle 117"/>
              <p:cNvSpPr/>
              <p:nvPr/>
            </p:nvSpPr>
            <p:spPr bwMode="auto">
              <a:xfrm>
                <a:off x="2815812" y="5126908"/>
                <a:ext cx="917988" cy="16075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rPr>
                  <a:t>Core1</a:t>
                </a:r>
              </a:p>
            </p:txBody>
          </p:sp>
          <p:sp>
            <p:nvSpPr>
              <p:cNvPr id="119" name="Rectangle 118"/>
              <p:cNvSpPr/>
              <p:nvPr/>
            </p:nvSpPr>
            <p:spPr bwMode="auto">
              <a:xfrm>
                <a:off x="2815812" y="5432100"/>
                <a:ext cx="917988" cy="16075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rPr>
                  <a:t>Core2</a:t>
                </a:r>
              </a:p>
            </p:txBody>
          </p:sp>
          <p:sp>
            <p:nvSpPr>
              <p:cNvPr id="120" name="Rectangle 119"/>
              <p:cNvSpPr/>
              <p:nvPr/>
            </p:nvSpPr>
            <p:spPr bwMode="auto">
              <a:xfrm>
                <a:off x="2815812" y="5732710"/>
                <a:ext cx="917988" cy="16075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rPr>
                  <a:t>Core3</a:t>
                </a:r>
              </a:p>
            </p:txBody>
          </p:sp>
          <p:sp>
            <p:nvSpPr>
              <p:cNvPr id="121" name="Rectangle 120"/>
              <p:cNvSpPr/>
              <p:nvPr/>
            </p:nvSpPr>
            <p:spPr bwMode="auto">
              <a:xfrm>
                <a:off x="2815812" y="6012876"/>
                <a:ext cx="917988" cy="16075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rPr>
                  <a:t>Core4</a:t>
                </a:r>
              </a:p>
            </p:txBody>
          </p:sp>
          <p:pic>
            <p:nvPicPr>
              <p:cNvPr id="128" name="Picture 127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2156" y="5522476"/>
                <a:ext cx="1368994" cy="24968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  <p:pic>
            <p:nvPicPr>
              <p:cNvPr id="129" name="Picture 128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01412" y="5079532"/>
                <a:ext cx="685800" cy="254468"/>
              </a:xfrm>
              <a:prstGeom prst="rect">
                <a:avLst/>
              </a:prstGeom>
            </p:spPr>
          </p:pic>
          <p:pic>
            <p:nvPicPr>
              <p:cNvPr id="130" name="Picture 129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01412" y="5384332"/>
                <a:ext cx="685800" cy="254468"/>
              </a:xfrm>
              <a:prstGeom prst="rect">
                <a:avLst/>
              </a:prstGeom>
            </p:spPr>
          </p:pic>
          <p:pic>
            <p:nvPicPr>
              <p:cNvPr id="131" name="Picture 130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01412" y="5689132"/>
                <a:ext cx="685800" cy="254468"/>
              </a:xfrm>
              <a:prstGeom prst="rect">
                <a:avLst/>
              </a:prstGeom>
            </p:spPr>
          </p:pic>
          <p:pic>
            <p:nvPicPr>
              <p:cNvPr id="132" name="Picture 131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01412" y="5993932"/>
                <a:ext cx="685800" cy="254468"/>
              </a:xfrm>
              <a:prstGeom prst="rect">
                <a:avLst/>
              </a:prstGeom>
            </p:spPr>
          </p:pic>
          <p:cxnSp>
            <p:nvCxnSpPr>
              <p:cNvPr id="138" name="Straight Arrow Connector 137"/>
              <p:cNvCxnSpPr>
                <a:stCxn id="129" idx="3"/>
                <a:endCxn id="118" idx="1"/>
              </p:cNvCxnSpPr>
              <p:nvPr/>
            </p:nvCxnSpPr>
            <p:spPr bwMode="auto">
              <a:xfrm>
                <a:off x="2587212" y="5206766"/>
                <a:ext cx="228600" cy="51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stealth"/>
                <a:tailEnd type="stealth"/>
              </a:ln>
              <a:effectLst/>
            </p:spPr>
          </p:cxnSp>
          <p:cxnSp>
            <p:nvCxnSpPr>
              <p:cNvPr id="139" name="Straight Arrow Connector 138"/>
              <p:cNvCxnSpPr/>
              <p:nvPr/>
            </p:nvCxnSpPr>
            <p:spPr bwMode="auto">
              <a:xfrm>
                <a:off x="2587212" y="5508918"/>
                <a:ext cx="228600" cy="51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stealth"/>
                <a:tailEnd type="stealth"/>
              </a:ln>
              <a:effectLst/>
            </p:spPr>
          </p:cxnSp>
          <p:cxnSp>
            <p:nvCxnSpPr>
              <p:cNvPr id="140" name="Straight Arrow Connector 139"/>
              <p:cNvCxnSpPr/>
              <p:nvPr/>
            </p:nvCxnSpPr>
            <p:spPr bwMode="auto">
              <a:xfrm>
                <a:off x="2587212" y="5813718"/>
                <a:ext cx="228600" cy="51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stealth"/>
                <a:tailEnd type="stealth"/>
              </a:ln>
              <a:effectLst/>
            </p:spPr>
          </p:cxnSp>
          <p:cxnSp>
            <p:nvCxnSpPr>
              <p:cNvPr id="141" name="Straight Arrow Connector 140"/>
              <p:cNvCxnSpPr/>
              <p:nvPr/>
            </p:nvCxnSpPr>
            <p:spPr bwMode="auto">
              <a:xfrm>
                <a:off x="2587212" y="6083262"/>
                <a:ext cx="228600" cy="51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stealth"/>
                <a:tailEnd type="stealth"/>
              </a:ln>
              <a:effectLst/>
            </p:spPr>
          </p:cxnSp>
          <p:sp>
            <p:nvSpPr>
              <p:cNvPr id="142" name="Left Brace 141"/>
              <p:cNvSpPr/>
              <p:nvPr/>
            </p:nvSpPr>
            <p:spPr bwMode="auto">
              <a:xfrm>
                <a:off x="1749012" y="5076825"/>
                <a:ext cx="152400" cy="1143000"/>
              </a:xfrm>
              <a:prstGeom prst="leftBrac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sp>
          <p:nvSpPr>
            <p:cNvPr id="189" name="TextBox 188"/>
            <p:cNvSpPr txBox="1"/>
            <p:nvPr/>
          </p:nvSpPr>
          <p:spPr>
            <a:xfrm>
              <a:off x="744290" y="5867400"/>
              <a:ext cx="14382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/>
                <a:t>Dedicated tuners</a:t>
              </a:r>
              <a:endParaRPr lang="en-US" sz="1400" b="1" i="1" dirty="0"/>
            </a:p>
          </p:txBody>
        </p:sp>
      </p:grpSp>
      <p:grpSp>
        <p:nvGrpSpPr>
          <p:cNvPr id="193" name="Group 192"/>
          <p:cNvGrpSpPr/>
          <p:nvPr/>
        </p:nvGrpSpPr>
        <p:grpSpPr>
          <a:xfrm>
            <a:off x="4953000" y="4402361"/>
            <a:ext cx="3581664" cy="1084039"/>
            <a:chOff x="5028936" y="4267200"/>
            <a:chExt cx="3581664" cy="1084039"/>
          </a:xfrm>
        </p:grpSpPr>
        <p:grpSp>
          <p:nvGrpSpPr>
            <p:cNvPr id="187" name="Group 186"/>
            <p:cNvGrpSpPr/>
            <p:nvPr/>
          </p:nvGrpSpPr>
          <p:grpSpPr>
            <a:xfrm>
              <a:off x="5028936" y="4267200"/>
              <a:ext cx="3581664" cy="1084039"/>
              <a:chOff x="4343400" y="4515880"/>
              <a:chExt cx="3581664" cy="1084039"/>
            </a:xfrm>
          </p:grpSpPr>
          <p:pic>
            <p:nvPicPr>
              <p:cNvPr id="161" name="Picture 16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343400" y="4966262"/>
                <a:ext cx="1368994" cy="24968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  <p:pic>
            <p:nvPicPr>
              <p:cNvPr id="162" name="Picture 161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49801" y="4629150"/>
                <a:ext cx="685800" cy="254468"/>
              </a:xfrm>
              <a:prstGeom prst="rect">
                <a:avLst/>
              </a:prstGeom>
            </p:spPr>
          </p:pic>
          <p:sp>
            <p:nvSpPr>
              <p:cNvPr id="163" name="Rectangle 162"/>
              <p:cNvSpPr/>
              <p:nvPr/>
            </p:nvSpPr>
            <p:spPr bwMode="auto">
              <a:xfrm>
                <a:off x="7007076" y="4515880"/>
                <a:ext cx="917988" cy="16075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rPr>
                  <a:t>Core1</a:t>
                </a:r>
              </a:p>
            </p:txBody>
          </p:sp>
          <p:sp>
            <p:nvSpPr>
              <p:cNvPr id="164" name="Rectangle 163"/>
              <p:cNvSpPr/>
              <p:nvPr/>
            </p:nvSpPr>
            <p:spPr bwMode="auto">
              <a:xfrm>
                <a:off x="7007076" y="4821072"/>
                <a:ext cx="917988" cy="16075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rPr>
                  <a:t>Core2</a:t>
                </a:r>
              </a:p>
            </p:txBody>
          </p:sp>
          <p:cxnSp>
            <p:nvCxnSpPr>
              <p:cNvPr id="167" name="Straight Arrow Connector 166"/>
              <p:cNvCxnSpPr>
                <a:stCxn id="162" idx="3"/>
                <a:endCxn id="163" idx="1"/>
              </p:cNvCxnSpPr>
              <p:nvPr/>
            </p:nvCxnSpPr>
            <p:spPr bwMode="auto">
              <a:xfrm flipV="1">
                <a:off x="6635601" y="4596256"/>
                <a:ext cx="371475" cy="16012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stealth"/>
                <a:tailEnd type="stealth"/>
              </a:ln>
              <a:effectLst/>
            </p:spPr>
          </p:cxnSp>
          <p:cxnSp>
            <p:nvCxnSpPr>
              <p:cNvPr id="168" name="Straight Arrow Connector 167"/>
              <p:cNvCxnSpPr>
                <a:stCxn id="162" idx="3"/>
                <a:endCxn id="164" idx="1"/>
              </p:cNvCxnSpPr>
              <p:nvPr/>
            </p:nvCxnSpPr>
            <p:spPr bwMode="auto">
              <a:xfrm>
                <a:off x="6635601" y="4756384"/>
                <a:ext cx="371475" cy="145064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stealth"/>
                <a:tailEnd type="stealth"/>
              </a:ln>
              <a:effectLst/>
            </p:spPr>
          </p:cxnSp>
          <p:pic>
            <p:nvPicPr>
              <p:cNvPr id="181" name="Picture 180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43600" y="5247245"/>
                <a:ext cx="685800" cy="254468"/>
              </a:xfrm>
              <a:prstGeom prst="rect">
                <a:avLst/>
              </a:prstGeom>
            </p:spPr>
          </p:pic>
          <p:sp>
            <p:nvSpPr>
              <p:cNvPr id="182" name="Rectangle 181"/>
              <p:cNvSpPr/>
              <p:nvPr/>
            </p:nvSpPr>
            <p:spPr bwMode="auto">
              <a:xfrm>
                <a:off x="7000875" y="5133975"/>
                <a:ext cx="917988" cy="16075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rPr>
                  <a:t>Core3</a:t>
                </a:r>
              </a:p>
            </p:txBody>
          </p:sp>
          <p:sp>
            <p:nvSpPr>
              <p:cNvPr id="183" name="Rectangle 182"/>
              <p:cNvSpPr/>
              <p:nvPr/>
            </p:nvSpPr>
            <p:spPr bwMode="auto">
              <a:xfrm>
                <a:off x="7000875" y="5439167"/>
                <a:ext cx="917988" cy="16075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rPr>
                  <a:t>Core4</a:t>
                </a:r>
              </a:p>
            </p:txBody>
          </p:sp>
          <p:cxnSp>
            <p:nvCxnSpPr>
              <p:cNvPr id="184" name="Straight Arrow Connector 183"/>
              <p:cNvCxnSpPr>
                <a:stCxn id="181" idx="3"/>
                <a:endCxn id="182" idx="1"/>
              </p:cNvCxnSpPr>
              <p:nvPr/>
            </p:nvCxnSpPr>
            <p:spPr bwMode="auto">
              <a:xfrm flipV="1">
                <a:off x="6629400" y="5214351"/>
                <a:ext cx="371475" cy="16012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stealth"/>
                <a:tailEnd type="stealth"/>
              </a:ln>
              <a:effectLst/>
            </p:spPr>
          </p:cxnSp>
          <p:cxnSp>
            <p:nvCxnSpPr>
              <p:cNvPr id="185" name="Straight Arrow Connector 184"/>
              <p:cNvCxnSpPr>
                <a:stCxn id="181" idx="3"/>
                <a:endCxn id="183" idx="1"/>
              </p:cNvCxnSpPr>
              <p:nvPr/>
            </p:nvCxnSpPr>
            <p:spPr bwMode="auto">
              <a:xfrm>
                <a:off x="6629400" y="5374479"/>
                <a:ext cx="371475" cy="145064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stealth"/>
                <a:tailEnd type="stealth"/>
              </a:ln>
              <a:effectLst/>
            </p:spPr>
          </p:cxnSp>
          <p:sp>
            <p:nvSpPr>
              <p:cNvPr id="186" name="Left Brace 185"/>
              <p:cNvSpPr/>
              <p:nvPr/>
            </p:nvSpPr>
            <p:spPr bwMode="auto">
              <a:xfrm>
                <a:off x="5756065" y="4629150"/>
                <a:ext cx="187535" cy="869625"/>
              </a:xfrm>
              <a:prstGeom prst="leftBrac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sp>
          <p:nvSpPr>
            <p:cNvPr id="192" name="TextBox 191"/>
            <p:cNvSpPr txBox="1"/>
            <p:nvPr/>
          </p:nvSpPr>
          <p:spPr>
            <a:xfrm>
              <a:off x="5116280" y="4977319"/>
              <a:ext cx="140936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/>
                <a:t>Clustered tuners</a:t>
              </a:r>
              <a:endParaRPr lang="en-US" sz="1400" b="1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716517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Box 100"/>
          <p:cNvSpPr txBox="1"/>
          <p:nvPr/>
        </p:nvSpPr>
        <p:spPr>
          <a:xfrm>
            <a:off x="4114800" y="4890448"/>
            <a:ext cx="2089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solidFill>
                  <a:srgbClr val="FF0000"/>
                </a:solidFill>
              </a:rPr>
              <a:t>calculates energy consumption</a:t>
            </a:r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509635" y="3137848"/>
            <a:ext cx="31197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solidFill>
                  <a:srgbClr val="FF0000"/>
                </a:solidFill>
              </a:rPr>
              <a:t>changes the value of the parameter being tuned</a:t>
            </a:r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38600" y="1323201"/>
            <a:ext cx="23599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solidFill>
                  <a:srgbClr val="FF0000"/>
                </a:solidFill>
              </a:rPr>
              <a:t>changes the parameter being tuned</a:t>
            </a:r>
            <a:endParaRPr lang="en-US" sz="1200" i="1" dirty="0">
              <a:solidFill>
                <a:srgbClr val="FF0000"/>
              </a:solidFill>
            </a:endParaRPr>
          </a:p>
        </p:txBody>
      </p:sp>
      <p:grpSp>
        <p:nvGrpSpPr>
          <p:cNvPr id="214" name="Group 213"/>
          <p:cNvGrpSpPr/>
          <p:nvPr/>
        </p:nvGrpSpPr>
        <p:grpSpPr>
          <a:xfrm>
            <a:off x="2362200" y="4897130"/>
            <a:ext cx="4280848" cy="1427470"/>
            <a:chOff x="2362200" y="4962436"/>
            <a:chExt cx="4280848" cy="1427470"/>
          </a:xfrm>
        </p:grpSpPr>
        <p:sp>
          <p:nvSpPr>
            <p:cNvPr id="106" name="Rounded Rectangle 105"/>
            <p:cNvSpPr/>
            <p:nvPr/>
          </p:nvSpPr>
          <p:spPr bwMode="auto">
            <a:xfrm>
              <a:off x="2362200" y="4962436"/>
              <a:ext cx="4280848" cy="1411068"/>
            </a:xfrm>
            <a:prstGeom prst="roundRect">
              <a:avLst/>
            </a:prstGeom>
            <a:gradFill>
              <a:gsLst>
                <a:gs pos="0">
                  <a:srgbClr val="CEA702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grpSp>
          <p:nvGrpSpPr>
            <p:cNvPr id="166" name="Group 165"/>
            <p:cNvGrpSpPr/>
            <p:nvPr/>
          </p:nvGrpSpPr>
          <p:grpSpPr>
            <a:xfrm>
              <a:off x="4076632" y="5078104"/>
              <a:ext cx="2400368" cy="734704"/>
              <a:chOff x="6643048" y="2819400"/>
              <a:chExt cx="2400368" cy="734704"/>
            </a:xfrm>
          </p:grpSpPr>
          <p:grpSp>
            <p:nvGrpSpPr>
              <p:cNvPr id="164" name="Group 163"/>
              <p:cNvGrpSpPr/>
              <p:nvPr/>
            </p:nvGrpSpPr>
            <p:grpSpPr>
              <a:xfrm>
                <a:off x="6952488" y="2819400"/>
                <a:ext cx="2090928" cy="734704"/>
                <a:chOff x="6952488" y="2819400"/>
                <a:chExt cx="2090928" cy="734704"/>
              </a:xfrm>
            </p:grpSpPr>
            <p:sp>
              <p:nvSpPr>
                <p:cNvPr id="135" name="Oval 134"/>
                <p:cNvSpPr/>
                <p:nvPr/>
              </p:nvSpPr>
              <p:spPr bwMode="auto">
                <a:xfrm>
                  <a:off x="7555992" y="2831592"/>
                  <a:ext cx="292608" cy="292608"/>
                </a:xfrm>
                <a:prstGeom prst="ellipse">
                  <a:avLst/>
                </a:prstGeom>
                <a:solidFill>
                  <a:srgbClr val="EAF9C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200" dirty="0" smtClean="0">
                      <a:latin typeface="Times"/>
                    </a:rPr>
                    <a:t>C5</a:t>
                  </a:r>
                  <a:endPara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  <p:sp>
              <p:nvSpPr>
                <p:cNvPr id="136" name="Oval 135"/>
                <p:cNvSpPr/>
                <p:nvPr/>
              </p:nvSpPr>
              <p:spPr bwMode="auto">
                <a:xfrm>
                  <a:off x="8153400" y="2819400"/>
                  <a:ext cx="292608" cy="292608"/>
                </a:xfrm>
                <a:prstGeom prst="ellipse">
                  <a:avLst/>
                </a:prstGeom>
                <a:solidFill>
                  <a:srgbClr val="EAF9C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200" dirty="0">
                      <a:latin typeface="Times"/>
                    </a:rPr>
                    <a:t>C</a:t>
                  </a:r>
                  <a:r>
                    <a:rPr lang="en-US" sz="1200" dirty="0" smtClean="0">
                      <a:latin typeface="Times"/>
                    </a:rPr>
                    <a:t>4</a:t>
                  </a:r>
                  <a:endPara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  <p:sp>
              <p:nvSpPr>
                <p:cNvPr id="137" name="Oval 136"/>
                <p:cNvSpPr/>
                <p:nvPr/>
              </p:nvSpPr>
              <p:spPr bwMode="auto">
                <a:xfrm>
                  <a:off x="7555992" y="3256946"/>
                  <a:ext cx="292608" cy="292608"/>
                </a:xfrm>
                <a:prstGeom prst="ellipse">
                  <a:avLst/>
                </a:prstGeom>
                <a:solidFill>
                  <a:srgbClr val="EAF9C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200" dirty="0" smtClean="0">
                      <a:latin typeface="Times"/>
                    </a:rPr>
                    <a:t>C1</a:t>
                  </a:r>
                  <a:endPara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  <p:sp>
              <p:nvSpPr>
                <p:cNvPr id="138" name="Oval 137"/>
                <p:cNvSpPr/>
                <p:nvPr/>
              </p:nvSpPr>
              <p:spPr bwMode="auto">
                <a:xfrm>
                  <a:off x="8153400" y="3261496"/>
                  <a:ext cx="292608" cy="292608"/>
                </a:xfrm>
                <a:prstGeom prst="ellipse">
                  <a:avLst/>
                </a:prstGeom>
                <a:solidFill>
                  <a:srgbClr val="EAF9C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200" dirty="0" smtClean="0">
                      <a:latin typeface="Times"/>
                    </a:rPr>
                    <a:t>C2</a:t>
                  </a:r>
                  <a:endPara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  <p:sp>
              <p:nvSpPr>
                <p:cNvPr id="139" name="Oval 138"/>
                <p:cNvSpPr/>
                <p:nvPr/>
              </p:nvSpPr>
              <p:spPr bwMode="auto">
                <a:xfrm>
                  <a:off x="8750808" y="3001369"/>
                  <a:ext cx="292608" cy="292608"/>
                </a:xfrm>
                <a:prstGeom prst="ellipse">
                  <a:avLst/>
                </a:prstGeom>
                <a:solidFill>
                  <a:srgbClr val="EAF9C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200" dirty="0" smtClean="0">
                      <a:latin typeface="Times"/>
                    </a:rPr>
                    <a:t>C3</a:t>
                  </a:r>
                  <a:endPara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  <p:sp>
              <p:nvSpPr>
                <p:cNvPr id="140" name="Oval 139"/>
                <p:cNvSpPr/>
                <p:nvPr/>
              </p:nvSpPr>
              <p:spPr bwMode="auto">
                <a:xfrm>
                  <a:off x="6952488" y="3001369"/>
                  <a:ext cx="292608" cy="292608"/>
                </a:xfrm>
                <a:prstGeom prst="ellipse">
                  <a:avLst/>
                </a:prstGeom>
                <a:solidFill>
                  <a:srgbClr val="EAF9C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200" dirty="0" smtClean="0">
                      <a:latin typeface="Times"/>
                    </a:rPr>
                    <a:t>C0</a:t>
                  </a:r>
                  <a:endPara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  <p:cxnSp>
              <p:nvCxnSpPr>
                <p:cNvPr id="142" name="Straight Arrow Connector 141"/>
                <p:cNvCxnSpPr>
                  <a:stCxn id="140" idx="5"/>
                  <a:endCxn id="137" idx="2"/>
                </p:cNvCxnSpPr>
                <p:nvPr/>
              </p:nvCxnSpPr>
              <p:spPr bwMode="auto">
                <a:xfrm>
                  <a:off x="7202245" y="3251126"/>
                  <a:ext cx="353747" cy="152124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lg" len="med"/>
                </a:ln>
                <a:effectLst/>
              </p:spPr>
            </p:cxnSp>
            <p:cxnSp>
              <p:nvCxnSpPr>
                <p:cNvPr id="148" name="Straight Arrow Connector 147"/>
                <p:cNvCxnSpPr>
                  <a:stCxn id="137" idx="6"/>
                  <a:endCxn id="138" idx="2"/>
                </p:cNvCxnSpPr>
                <p:nvPr/>
              </p:nvCxnSpPr>
              <p:spPr bwMode="auto">
                <a:xfrm>
                  <a:off x="7848600" y="3403250"/>
                  <a:ext cx="304800" cy="4550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lg" len="med"/>
                </a:ln>
                <a:effectLst/>
              </p:spPr>
            </p:cxnSp>
            <p:cxnSp>
              <p:nvCxnSpPr>
                <p:cNvPr id="153" name="Straight Arrow Connector 152"/>
                <p:cNvCxnSpPr>
                  <a:stCxn id="138" idx="6"/>
                  <a:endCxn id="139" idx="3"/>
                </p:cNvCxnSpPr>
                <p:nvPr/>
              </p:nvCxnSpPr>
              <p:spPr bwMode="auto">
                <a:xfrm flipV="1">
                  <a:off x="8446008" y="3251126"/>
                  <a:ext cx="347651" cy="156674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lg" len="med"/>
                </a:ln>
                <a:effectLst/>
              </p:spPr>
            </p:cxnSp>
            <p:cxnSp>
              <p:nvCxnSpPr>
                <p:cNvPr id="156" name="Straight Arrow Connector 155"/>
                <p:cNvCxnSpPr>
                  <a:stCxn id="139" idx="1"/>
                  <a:endCxn id="136" idx="6"/>
                </p:cNvCxnSpPr>
                <p:nvPr/>
              </p:nvCxnSpPr>
              <p:spPr bwMode="auto">
                <a:xfrm flipH="1" flipV="1">
                  <a:off x="8446008" y="2965704"/>
                  <a:ext cx="347651" cy="78516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lg" len="med"/>
                </a:ln>
                <a:effectLst/>
              </p:spPr>
            </p:cxnSp>
            <p:cxnSp>
              <p:nvCxnSpPr>
                <p:cNvPr id="160" name="Straight Arrow Connector 159"/>
                <p:cNvCxnSpPr/>
                <p:nvPr/>
              </p:nvCxnSpPr>
              <p:spPr bwMode="auto">
                <a:xfrm>
                  <a:off x="7848600" y="2967250"/>
                  <a:ext cx="304800" cy="4550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triangle" w="lg" len="med"/>
                  <a:tailEnd type="none" w="lg" len="med"/>
                </a:ln>
                <a:effectLst/>
              </p:spPr>
            </p:cxnSp>
            <p:cxnSp>
              <p:nvCxnSpPr>
                <p:cNvPr id="163" name="Straight Arrow Connector 162"/>
                <p:cNvCxnSpPr>
                  <a:stCxn id="140" idx="7"/>
                  <a:endCxn id="135" idx="2"/>
                </p:cNvCxnSpPr>
                <p:nvPr/>
              </p:nvCxnSpPr>
              <p:spPr bwMode="auto">
                <a:xfrm flipV="1">
                  <a:off x="7202245" y="2977896"/>
                  <a:ext cx="353747" cy="66324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lg" len="med"/>
                </a:ln>
                <a:effectLst/>
              </p:spPr>
            </p:cxnSp>
          </p:grpSp>
          <p:cxnSp>
            <p:nvCxnSpPr>
              <p:cNvPr id="165" name="Curved Connector 164"/>
              <p:cNvCxnSpPr/>
              <p:nvPr/>
            </p:nvCxnSpPr>
            <p:spPr bwMode="auto">
              <a:xfrm>
                <a:off x="6643048" y="3007056"/>
                <a:ext cx="304800" cy="122479"/>
              </a:xfrm>
              <a:prstGeom prst="curvedConnector3">
                <a:avLst>
                  <a:gd name="adj1" fmla="val 50000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grpSp>
          <p:nvGrpSpPr>
            <p:cNvPr id="173" name="Group 172"/>
            <p:cNvGrpSpPr/>
            <p:nvPr/>
          </p:nvGrpSpPr>
          <p:grpSpPr>
            <a:xfrm>
              <a:off x="4173596" y="5815952"/>
              <a:ext cx="2404640" cy="414010"/>
              <a:chOff x="6790576" y="4656134"/>
              <a:chExt cx="2404640" cy="414010"/>
            </a:xfrm>
          </p:grpSpPr>
          <p:sp>
            <p:nvSpPr>
              <p:cNvPr id="169" name="TextBox 168"/>
              <p:cNvSpPr txBox="1"/>
              <p:nvPr/>
            </p:nvSpPr>
            <p:spPr>
              <a:xfrm>
                <a:off x="6790576" y="4728122"/>
                <a:ext cx="94769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err="1"/>
                  <a:t>t</a:t>
                </a:r>
                <a:r>
                  <a:rPr lang="en-US" sz="1100" i="1" dirty="0" err="1" smtClean="0"/>
                  <a:t>une_again</a:t>
                </a:r>
                <a:r>
                  <a:rPr lang="en-US" sz="1100" i="1" dirty="0" smtClean="0"/>
                  <a:t> =</a:t>
                </a:r>
                <a:endParaRPr lang="en-US" sz="1100" i="1" dirty="0"/>
              </a:p>
            </p:txBody>
          </p:sp>
          <p:sp>
            <p:nvSpPr>
              <p:cNvPr id="170" name="TextBox 169"/>
              <p:cNvSpPr txBox="1"/>
              <p:nvPr/>
            </p:nvSpPr>
            <p:spPr>
              <a:xfrm>
                <a:off x="7691278" y="4656134"/>
                <a:ext cx="150393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1, next parameter value</a:t>
                </a:r>
                <a:endParaRPr lang="en-US" sz="1100" dirty="0"/>
              </a:p>
            </p:txBody>
          </p:sp>
          <p:sp>
            <p:nvSpPr>
              <p:cNvPr id="171" name="TextBox 170"/>
              <p:cNvSpPr txBox="1"/>
              <p:nvPr/>
            </p:nvSpPr>
            <p:spPr>
              <a:xfrm>
                <a:off x="7692126" y="4808534"/>
                <a:ext cx="116410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0, next parameter</a:t>
                </a:r>
                <a:endParaRPr lang="en-US" sz="1100" dirty="0"/>
              </a:p>
            </p:txBody>
          </p:sp>
          <p:sp>
            <p:nvSpPr>
              <p:cNvPr id="172" name="TextBox 171"/>
              <p:cNvSpPr txBox="1"/>
              <p:nvPr/>
            </p:nvSpPr>
            <p:spPr>
              <a:xfrm>
                <a:off x="7557398" y="4659868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{</a:t>
                </a:r>
                <a:endParaRPr lang="en-US" dirty="0"/>
              </a:p>
            </p:txBody>
          </p:sp>
        </p:grpSp>
        <p:sp>
          <p:nvSpPr>
            <p:cNvPr id="174" name="Rounded Rectangle 173"/>
            <p:cNvSpPr/>
            <p:nvPr/>
          </p:nvSpPr>
          <p:spPr bwMode="auto">
            <a:xfrm>
              <a:off x="3043770" y="5241218"/>
              <a:ext cx="585396" cy="186724"/>
            </a:xfrm>
            <a:prstGeom prst="roundRect">
              <a:avLst/>
            </a:prstGeom>
            <a:solidFill>
              <a:srgbClr val="EAF9C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Times"/>
                </a:rPr>
                <a:t>busy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 bit</a:t>
              </a:r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2445716" y="5451187"/>
              <a:ext cx="1529586" cy="9387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C1 – Dynamic energy</a:t>
              </a:r>
            </a:p>
            <a:p>
              <a:r>
                <a:rPr lang="en-US" sz="1100" dirty="0" smtClean="0"/>
                <a:t>C2 – Static energy</a:t>
              </a:r>
            </a:p>
            <a:p>
              <a:r>
                <a:rPr lang="en-US" sz="1100" dirty="0" smtClean="0"/>
                <a:t>C3 – Write back energy</a:t>
              </a:r>
            </a:p>
            <a:p>
              <a:r>
                <a:rPr lang="en-US" sz="1100" dirty="0" smtClean="0"/>
                <a:t>C4 – Cache fill energy</a:t>
              </a:r>
            </a:p>
            <a:p>
              <a:r>
                <a:rPr lang="en-US" sz="1100" dirty="0" smtClean="0"/>
                <a:t>C5 – CPU stall energy</a:t>
              </a:r>
              <a:endParaRPr lang="en-US" sz="1100" dirty="0"/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2385624" y="3119108"/>
            <a:ext cx="4280848" cy="1424716"/>
            <a:chOff x="2385624" y="3184414"/>
            <a:chExt cx="4280848" cy="1424716"/>
          </a:xfrm>
        </p:grpSpPr>
        <p:sp>
          <p:nvSpPr>
            <p:cNvPr id="6" name="Rounded Rectangle 5"/>
            <p:cNvSpPr/>
            <p:nvPr/>
          </p:nvSpPr>
          <p:spPr bwMode="auto">
            <a:xfrm>
              <a:off x="2385624" y="3184414"/>
              <a:ext cx="4280848" cy="1411068"/>
            </a:xfrm>
            <a:prstGeom prst="roundRect">
              <a:avLst/>
            </a:prstGeom>
            <a:gradFill>
              <a:gsLst>
                <a:gs pos="0">
                  <a:srgbClr val="CEA702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grpSp>
          <p:nvGrpSpPr>
            <p:cNvPr id="90" name="Group 89"/>
            <p:cNvGrpSpPr/>
            <p:nvPr/>
          </p:nvGrpSpPr>
          <p:grpSpPr>
            <a:xfrm>
              <a:off x="4227223" y="3235591"/>
              <a:ext cx="2169968" cy="1373539"/>
              <a:chOff x="3116240" y="1575177"/>
              <a:chExt cx="2169968" cy="1373539"/>
            </a:xfrm>
          </p:grpSpPr>
          <p:grpSp>
            <p:nvGrpSpPr>
              <p:cNvPr id="35" name="Group 34"/>
              <p:cNvGrpSpPr/>
              <p:nvPr/>
            </p:nvGrpSpPr>
            <p:grpSpPr>
              <a:xfrm>
                <a:off x="3116240" y="1602474"/>
                <a:ext cx="2169968" cy="1346242"/>
                <a:chOff x="5998192" y="1605886"/>
                <a:chExt cx="2169968" cy="1346242"/>
              </a:xfrm>
            </p:grpSpPr>
            <p:grpSp>
              <p:nvGrpSpPr>
                <p:cNvPr id="22" name="Group 21"/>
                <p:cNvGrpSpPr/>
                <p:nvPr/>
              </p:nvGrpSpPr>
              <p:grpSpPr>
                <a:xfrm>
                  <a:off x="6125138" y="1605886"/>
                  <a:ext cx="2026307" cy="758268"/>
                  <a:chOff x="6582338" y="1371600"/>
                  <a:chExt cx="2026307" cy="758268"/>
                </a:xfrm>
              </p:grpSpPr>
              <p:sp>
                <p:nvSpPr>
                  <p:cNvPr id="7" name="Oval 6"/>
                  <p:cNvSpPr/>
                  <p:nvPr/>
                </p:nvSpPr>
                <p:spPr bwMode="auto">
                  <a:xfrm>
                    <a:off x="7391400" y="1371600"/>
                    <a:ext cx="292608" cy="292608"/>
                  </a:xfrm>
                  <a:prstGeom prst="ellipse">
                    <a:avLst/>
                  </a:prstGeom>
                  <a:solidFill>
                    <a:srgbClr val="EAF9C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rPr>
                      <a:t>V0</a:t>
                    </a:r>
                  </a:p>
                </p:txBody>
              </p:sp>
              <p:sp>
                <p:nvSpPr>
                  <p:cNvPr id="57" name="Oval 56"/>
                  <p:cNvSpPr/>
                  <p:nvPr/>
                </p:nvSpPr>
                <p:spPr bwMode="auto">
                  <a:xfrm>
                    <a:off x="6582338" y="1830346"/>
                    <a:ext cx="292608" cy="292608"/>
                  </a:xfrm>
                  <a:prstGeom prst="ellipse">
                    <a:avLst/>
                  </a:prstGeom>
                  <a:solidFill>
                    <a:srgbClr val="EAF9C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rPr>
                      <a:t>V1</a:t>
                    </a:r>
                  </a:p>
                </p:txBody>
              </p:sp>
              <p:sp>
                <p:nvSpPr>
                  <p:cNvPr id="65" name="Oval 64"/>
                  <p:cNvSpPr/>
                  <p:nvPr/>
                </p:nvSpPr>
                <p:spPr bwMode="auto">
                  <a:xfrm>
                    <a:off x="7014756" y="1839854"/>
                    <a:ext cx="289266" cy="287807"/>
                  </a:xfrm>
                  <a:prstGeom prst="ellipse">
                    <a:avLst/>
                  </a:prstGeom>
                  <a:solidFill>
                    <a:srgbClr val="EAF9C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rPr>
                      <a:t>V2</a:t>
                    </a:r>
                  </a:p>
                </p:txBody>
              </p:sp>
              <p:sp>
                <p:nvSpPr>
                  <p:cNvPr id="66" name="Oval 65"/>
                  <p:cNvSpPr/>
                  <p:nvPr/>
                </p:nvSpPr>
                <p:spPr bwMode="auto">
                  <a:xfrm>
                    <a:off x="7445385" y="1836443"/>
                    <a:ext cx="292608" cy="292608"/>
                  </a:xfrm>
                  <a:prstGeom prst="ellipse">
                    <a:avLst/>
                  </a:prstGeom>
                  <a:solidFill>
                    <a:srgbClr val="EAF9C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rPr>
                      <a:t>V3</a:t>
                    </a:r>
                  </a:p>
                </p:txBody>
              </p:sp>
              <p:sp>
                <p:nvSpPr>
                  <p:cNvPr id="67" name="Oval 66"/>
                  <p:cNvSpPr/>
                  <p:nvPr/>
                </p:nvSpPr>
                <p:spPr bwMode="auto">
                  <a:xfrm>
                    <a:off x="7883619" y="1826526"/>
                    <a:ext cx="292608" cy="293425"/>
                  </a:xfrm>
                  <a:prstGeom prst="ellipse">
                    <a:avLst/>
                  </a:prstGeom>
                  <a:solidFill>
                    <a:srgbClr val="EAF9C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rPr>
                      <a:t>V4</a:t>
                    </a:r>
                  </a:p>
                </p:txBody>
              </p:sp>
              <p:sp>
                <p:nvSpPr>
                  <p:cNvPr id="70" name="Oval 69"/>
                  <p:cNvSpPr/>
                  <p:nvPr/>
                </p:nvSpPr>
                <p:spPr bwMode="auto">
                  <a:xfrm>
                    <a:off x="8316037" y="1836443"/>
                    <a:ext cx="292608" cy="293425"/>
                  </a:xfrm>
                  <a:prstGeom prst="ellipse">
                    <a:avLst/>
                  </a:prstGeom>
                  <a:solidFill>
                    <a:srgbClr val="EAF9C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rPr>
                      <a:t>V5</a:t>
                    </a:r>
                  </a:p>
                </p:txBody>
              </p:sp>
              <p:cxnSp>
                <p:nvCxnSpPr>
                  <p:cNvPr id="10" name="Straight Arrow Connector 9"/>
                  <p:cNvCxnSpPr>
                    <a:stCxn id="57" idx="7"/>
                    <a:endCxn id="7" idx="2"/>
                  </p:cNvCxnSpPr>
                  <p:nvPr/>
                </p:nvCxnSpPr>
                <p:spPr bwMode="auto">
                  <a:xfrm flipV="1">
                    <a:off x="6832095" y="1517904"/>
                    <a:ext cx="559305" cy="355293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triangle"/>
                    <a:tailEnd type="triangle"/>
                  </a:ln>
                  <a:effectLst/>
                </p:spPr>
              </p:cxnSp>
              <p:cxnSp>
                <p:nvCxnSpPr>
                  <p:cNvPr id="14" name="Straight Arrow Connector 13"/>
                  <p:cNvCxnSpPr>
                    <a:stCxn id="65" idx="7"/>
                    <a:endCxn id="7" idx="3"/>
                  </p:cNvCxnSpPr>
                  <p:nvPr/>
                </p:nvCxnSpPr>
                <p:spPr bwMode="auto">
                  <a:xfrm flipV="1">
                    <a:off x="7261660" y="1621357"/>
                    <a:ext cx="172591" cy="260645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triangle"/>
                    <a:tailEnd type="triangle"/>
                  </a:ln>
                  <a:effectLst/>
                </p:spPr>
              </p:cxnSp>
              <p:cxnSp>
                <p:nvCxnSpPr>
                  <p:cNvPr id="17" name="Straight Arrow Connector 16"/>
                  <p:cNvCxnSpPr>
                    <a:stCxn id="66" idx="0"/>
                    <a:endCxn id="7" idx="4"/>
                  </p:cNvCxnSpPr>
                  <p:nvPr/>
                </p:nvCxnSpPr>
                <p:spPr bwMode="auto">
                  <a:xfrm flipH="1" flipV="1">
                    <a:off x="7537704" y="1664208"/>
                    <a:ext cx="53985" cy="172235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triangle"/>
                    <a:tailEnd type="triangle"/>
                  </a:ln>
                  <a:effectLst/>
                </p:spPr>
              </p:cxnSp>
              <p:cxnSp>
                <p:nvCxnSpPr>
                  <p:cNvPr id="19" name="Straight Arrow Connector 18"/>
                  <p:cNvCxnSpPr>
                    <a:stCxn id="67" idx="1"/>
                    <a:endCxn id="7" idx="5"/>
                  </p:cNvCxnSpPr>
                  <p:nvPr/>
                </p:nvCxnSpPr>
                <p:spPr bwMode="auto">
                  <a:xfrm flipH="1" flipV="1">
                    <a:off x="7641157" y="1621357"/>
                    <a:ext cx="285313" cy="24814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triangle"/>
                    <a:tailEnd type="triangle"/>
                  </a:ln>
                  <a:effectLst/>
                </p:spPr>
              </p:cxnSp>
              <p:cxnSp>
                <p:nvCxnSpPr>
                  <p:cNvPr id="21" name="Straight Arrow Connector 20"/>
                  <p:cNvCxnSpPr>
                    <a:stCxn id="70" idx="1"/>
                    <a:endCxn id="7" idx="6"/>
                  </p:cNvCxnSpPr>
                  <p:nvPr/>
                </p:nvCxnSpPr>
                <p:spPr bwMode="auto">
                  <a:xfrm flipH="1" flipV="1">
                    <a:off x="7684008" y="1517904"/>
                    <a:ext cx="674880" cy="36151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triangle"/>
                    <a:tailEnd type="triangle"/>
                  </a:ln>
                  <a:effectLst/>
                </p:spPr>
              </p:cxnSp>
            </p:grpSp>
            <p:sp>
              <p:nvSpPr>
                <p:cNvPr id="23" name="TextBox 22"/>
                <p:cNvSpPr txBox="1"/>
                <p:nvPr/>
              </p:nvSpPr>
              <p:spPr>
                <a:xfrm>
                  <a:off x="5998192" y="2336039"/>
                  <a:ext cx="537327" cy="60016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2</a:t>
                  </a:r>
                </a:p>
                <a:p>
                  <a:pPr algn="ctr"/>
                  <a:r>
                    <a:rPr lang="en-US" sz="1100" dirty="0" smtClean="0"/>
                    <a:t>16</a:t>
                  </a:r>
                </a:p>
                <a:p>
                  <a:pPr algn="ctr"/>
                  <a:r>
                    <a:rPr lang="en-US" sz="1100" dirty="0" smtClean="0"/>
                    <a:t>1-way</a:t>
                  </a:r>
                  <a:endParaRPr lang="en-US" sz="1100" dirty="0"/>
                </a:p>
              </p:txBody>
            </p:sp>
            <p:sp>
              <p:nvSpPr>
                <p:cNvPr id="71" name="TextBox 70"/>
                <p:cNvSpPr txBox="1"/>
                <p:nvPr/>
              </p:nvSpPr>
              <p:spPr>
                <a:xfrm>
                  <a:off x="6441747" y="2340588"/>
                  <a:ext cx="537328" cy="60016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100" dirty="0"/>
                    <a:t>4</a:t>
                  </a:r>
                  <a:endParaRPr lang="en-US" sz="1100" dirty="0" smtClean="0"/>
                </a:p>
                <a:p>
                  <a:pPr algn="ctr"/>
                  <a:r>
                    <a:rPr lang="en-US" sz="1100" dirty="0" smtClean="0"/>
                    <a:t>32</a:t>
                  </a:r>
                </a:p>
                <a:p>
                  <a:pPr algn="ctr"/>
                  <a:r>
                    <a:rPr lang="en-US" sz="1100" dirty="0" smtClean="0"/>
                    <a:t>2-way</a:t>
                  </a:r>
                  <a:endParaRPr lang="en-US" sz="1100" dirty="0"/>
                </a:p>
              </p:txBody>
            </p:sp>
            <p:sp>
              <p:nvSpPr>
                <p:cNvPr id="73" name="TextBox 72"/>
                <p:cNvSpPr txBox="1"/>
                <p:nvPr/>
              </p:nvSpPr>
              <p:spPr>
                <a:xfrm>
                  <a:off x="6867720" y="2351964"/>
                  <a:ext cx="537328" cy="60016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8</a:t>
                  </a:r>
                </a:p>
                <a:p>
                  <a:pPr algn="ctr"/>
                  <a:r>
                    <a:rPr lang="en-US" sz="1100" dirty="0" smtClean="0"/>
                    <a:t>64</a:t>
                  </a:r>
                </a:p>
                <a:p>
                  <a:pPr algn="ctr"/>
                  <a:r>
                    <a:rPr lang="en-US" sz="1100" dirty="0"/>
                    <a:t>4</a:t>
                  </a:r>
                  <a:r>
                    <a:rPr lang="en-US" sz="1100" dirty="0" smtClean="0"/>
                    <a:t>-way</a:t>
                  </a:r>
                  <a:endParaRPr lang="en-US" sz="1100" dirty="0"/>
                </a:p>
              </p:txBody>
            </p:sp>
            <p:sp>
              <p:nvSpPr>
                <p:cNvPr id="77" name="TextBox 76"/>
                <p:cNvSpPr txBox="1"/>
                <p:nvPr/>
              </p:nvSpPr>
              <p:spPr>
                <a:xfrm>
                  <a:off x="7392249" y="2351964"/>
                  <a:ext cx="325730" cy="60016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16</a:t>
                  </a:r>
                </a:p>
                <a:p>
                  <a:pPr algn="ctr"/>
                  <a:r>
                    <a:rPr lang="en-US" sz="1100" dirty="0" smtClean="0"/>
                    <a:t>---</a:t>
                  </a:r>
                </a:p>
                <a:p>
                  <a:pPr algn="ctr"/>
                  <a:r>
                    <a:rPr lang="en-US" sz="1100" dirty="0" smtClean="0"/>
                    <a:t>---</a:t>
                  </a:r>
                  <a:endParaRPr lang="en-US" sz="1100" dirty="0"/>
                </a:p>
              </p:txBody>
            </p:sp>
            <p:sp>
              <p:nvSpPr>
                <p:cNvPr id="82" name="TextBox 81"/>
                <p:cNvSpPr txBox="1"/>
                <p:nvPr/>
              </p:nvSpPr>
              <p:spPr>
                <a:xfrm>
                  <a:off x="7842430" y="2340588"/>
                  <a:ext cx="325730" cy="60016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32</a:t>
                  </a:r>
                </a:p>
                <a:p>
                  <a:pPr algn="ctr"/>
                  <a:r>
                    <a:rPr lang="en-US" sz="1100" dirty="0" smtClean="0"/>
                    <a:t>---</a:t>
                  </a:r>
                </a:p>
                <a:p>
                  <a:pPr algn="ctr"/>
                  <a:r>
                    <a:rPr lang="en-US" sz="1100" dirty="0" smtClean="0"/>
                    <a:t>---</a:t>
                  </a:r>
                  <a:endParaRPr lang="en-US" sz="1100" dirty="0"/>
                </a:p>
              </p:txBody>
            </p:sp>
          </p:grpSp>
          <p:cxnSp>
            <p:nvCxnSpPr>
              <p:cNvPr id="85" name="Curved Connector 84"/>
              <p:cNvCxnSpPr/>
              <p:nvPr/>
            </p:nvCxnSpPr>
            <p:spPr bwMode="auto">
              <a:xfrm>
                <a:off x="3747448" y="1575177"/>
                <a:ext cx="304800" cy="122479"/>
              </a:xfrm>
              <a:prstGeom prst="curvedConnector3">
                <a:avLst>
                  <a:gd name="adj1" fmla="val 50000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91" name="Rounded Rectangle 90"/>
            <p:cNvSpPr/>
            <p:nvPr/>
          </p:nvSpPr>
          <p:spPr bwMode="auto">
            <a:xfrm>
              <a:off x="3681024" y="3336814"/>
              <a:ext cx="1232847" cy="186724"/>
            </a:xfrm>
            <a:prstGeom prst="roundRect">
              <a:avLst/>
            </a:prstGeom>
            <a:solidFill>
              <a:srgbClr val="EAF9C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>
                  <a:latin typeface="Times"/>
                </a:rPr>
                <a:t>c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onfiguration bits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2557858" y="3794014"/>
              <a:ext cx="1199366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i="1" dirty="0" err="1" smtClean="0"/>
                <a:t>adjust_parameter</a:t>
              </a:r>
              <a:endParaRPr lang="en-US" sz="1100" b="1" i="1" dirty="0" smtClean="0"/>
            </a:p>
            <a:p>
              <a:pPr algn="ctr"/>
              <a:r>
                <a:rPr lang="en-US" sz="1100" i="1" dirty="0" smtClean="0"/>
                <a:t>size (KB)</a:t>
              </a:r>
            </a:p>
            <a:p>
              <a:pPr algn="ctr"/>
              <a:r>
                <a:rPr lang="en-US" sz="1100" i="1" dirty="0" err="1" smtClean="0"/>
                <a:t>line_size</a:t>
              </a:r>
              <a:r>
                <a:rPr lang="en-US" sz="1100" i="1" dirty="0" smtClean="0"/>
                <a:t> (byte)</a:t>
              </a:r>
            </a:p>
            <a:p>
              <a:pPr algn="ctr"/>
              <a:r>
                <a:rPr lang="en-US" sz="1100" i="1" dirty="0" smtClean="0"/>
                <a:t>associativity</a:t>
              </a:r>
              <a:endParaRPr lang="en-US" sz="1100" i="1" dirty="0"/>
            </a:p>
          </p:txBody>
        </p:sp>
      </p:grpSp>
      <p:grpSp>
        <p:nvGrpSpPr>
          <p:cNvPr id="209" name="Group 208"/>
          <p:cNvGrpSpPr/>
          <p:nvPr/>
        </p:nvGrpSpPr>
        <p:grpSpPr>
          <a:xfrm>
            <a:off x="2209799" y="1329378"/>
            <a:ext cx="4648201" cy="1411068"/>
            <a:chOff x="2209799" y="1394684"/>
            <a:chExt cx="4648201" cy="1411068"/>
          </a:xfrm>
        </p:grpSpPr>
        <p:sp>
          <p:nvSpPr>
            <p:cNvPr id="105" name="Rounded Rectangle 104"/>
            <p:cNvSpPr/>
            <p:nvPr/>
          </p:nvSpPr>
          <p:spPr bwMode="auto">
            <a:xfrm>
              <a:off x="2209799" y="1394684"/>
              <a:ext cx="4580777" cy="1411068"/>
            </a:xfrm>
            <a:prstGeom prst="roundRect">
              <a:avLst/>
            </a:prstGeom>
            <a:gradFill>
              <a:gsLst>
                <a:gs pos="0">
                  <a:srgbClr val="CEA702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09" name="Oval 108"/>
            <p:cNvSpPr/>
            <p:nvPr/>
          </p:nvSpPr>
          <p:spPr bwMode="auto">
            <a:xfrm>
              <a:off x="2805752" y="1816460"/>
              <a:ext cx="292608" cy="292608"/>
            </a:xfrm>
            <a:prstGeom prst="ellipse">
              <a:avLst/>
            </a:prstGeom>
            <a:solidFill>
              <a:srgbClr val="EAF9C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Times"/>
                </a:rPr>
                <a:t>S0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10" name="Oval 109"/>
            <p:cNvSpPr/>
            <p:nvPr/>
          </p:nvSpPr>
          <p:spPr bwMode="auto">
            <a:xfrm>
              <a:off x="3923730" y="1819692"/>
              <a:ext cx="292608" cy="292608"/>
            </a:xfrm>
            <a:prstGeom prst="ellipse">
              <a:avLst/>
            </a:prstGeom>
            <a:solidFill>
              <a:srgbClr val="EAF9C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Times"/>
                </a:rPr>
                <a:t>S1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5034888" y="1819692"/>
              <a:ext cx="292608" cy="292608"/>
            </a:xfrm>
            <a:prstGeom prst="ellipse">
              <a:avLst/>
            </a:prstGeom>
            <a:solidFill>
              <a:srgbClr val="EAF9C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Times"/>
                </a:rPr>
                <a:t>S3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6136944" y="1819692"/>
              <a:ext cx="292608" cy="292608"/>
            </a:xfrm>
            <a:prstGeom prst="ellipse">
              <a:avLst/>
            </a:prstGeom>
            <a:solidFill>
              <a:srgbClr val="EAF9C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Times"/>
                </a:rPr>
                <a:t>S4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cxnSp>
          <p:nvCxnSpPr>
            <p:cNvPr id="114" name="Straight Arrow Connector 113"/>
            <p:cNvCxnSpPr/>
            <p:nvPr/>
          </p:nvCxnSpPr>
          <p:spPr bwMode="auto">
            <a:xfrm>
              <a:off x="3096904" y="1968478"/>
              <a:ext cx="822960" cy="323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6" name="Straight Arrow Connector 115"/>
            <p:cNvCxnSpPr>
              <a:stCxn id="110" idx="6"/>
              <a:endCxn id="111" idx="2"/>
            </p:cNvCxnSpPr>
            <p:nvPr/>
          </p:nvCxnSpPr>
          <p:spPr bwMode="auto">
            <a:xfrm>
              <a:off x="4216338" y="1965996"/>
              <a:ext cx="81855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18" name="TextBox 117"/>
            <p:cNvSpPr txBox="1"/>
            <p:nvPr/>
          </p:nvSpPr>
          <p:spPr>
            <a:xfrm>
              <a:off x="2307608" y="2322758"/>
              <a:ext cx="119936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i="1" dirty="0" err="1"/>
                <a:t>a</a:t>
              </a:r>
              <a:r>
                <a:rPr lang="en-US" sz="1100" b="1" i="1" dirty="0" err="1" smtClean="0"/>
                <a:t>djust_parameter</a:t>
              </a:r>
              <a:endParaRPr lang="en-US" sz="1100" b="1" i="1" dirty="0" smtClean="0"/>
            </a:p>
            <a:p>
              <a:pPr algn="ctr"/>
              <a:r>
                <a:rPr lang="en-US" sz="1100" i="1" dirty="0" smtClean="0"/>
                <a:t>= none</a:t>
              </a:r>
              <a:endParaRPr lang="en-US" sz="1100" i="1" dirty="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3397484" y="2311822"/>
              <a:ext cx="119936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i="1" dirty="0" err="1"/>
                <a:t>a</a:t>
              </a:r>
              <a:r>
                <a:rPr lang="en-US" sz="1100" b="1" i="1" dirty="0" err="1" smtClean="0"/>
                <a:t>djust_parameter</a:t>
              </a:r>
              <a:endParaRPr lang="en-US" sz="1100" b="1" i="1" dirty="0" smtClean="0"/>
            </a:p>
            <a:p>
              <a:pPr algn="ctr"/>
              <a:r>
                <a:rPr lang="en-US" sz="1100" i="1" dirty="0" smtClean="0"/>
                <a:t>= size</a:t>
              </a:r>
              <a:endParaRPr lang="en-US" sz="1100" i="1" dirty="0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4526048" y="2314528"/>
              <a:ext cx="119936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i="1" dirty="0" err="1"/>
                <a:t>a</a:t>
              </a:r>
              <a:r>
                <a:rPr lang="en-US" sz="1100" b="1" i="1" dirty="0" err="1" smtClean="0"/>
                <a:t>djust_parameter</a:t>
              </a:r>
              <a:endParaRPr lang="en-US" sz="1100" b="1" i="1" dirty="0" smtClean="0"/>
            </a:p>
            <a:p>
              <a:pPr algn="ctr"/>
              <a:r>
                <a:rPr lang="en-US" sz="1100" i="1" dirty="0" smtClean="0"/>
                <a:t>= </a:t>
              </a:r>
              <a:r>
                <a:rPr lang="en-US" sz="1100" i="1" dirty="0" err="1" smtClean="0"/>
                <a:t>line_size</a:t>
              </a:r>
              <a:endParaRPr lang="en-US" sz="1100" i="1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5658633" y="2300880"/>
              <a:ext cx="119936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i="1" dirty="0" err="1"/>
                <a:t>a</a:t>
              </a:r>
              <a:r>
                <a:rPr lang="en-US" sz="1100" b="1" i="1" dirty="0" err="1" smtClean="0"/>
                <a:t>djust_parameter</a:t>
              </a:r>
              <a:endParaRPr lang="en-US" sz="1100" b="1" i="1" dirty="0" smtClean="0"/>
            </a:p>
            <a:p>
              <a:pPr algn="ctr"/>
              <a:r>
                <a:rPr lang="en-US" sz="1100" i="1" dirty="0" smtClean="0"/>
                <a:t>= associativity</a:t>
              </a:r>
              <a:endParaRPr lang="en-US" sz="1100" i="1" dirty="0"/>
            </a:p>
          </p:txBody>
        </p:sp>
        <p:cxnSp>
          <p:nvCxnSpPr>
            <p:cNvPr id="123" name="Straight Arrow Connector 122"/>
            <p:cNvCxnSpPr/>
            <p:nvPr/>
          </p:nvCxnSpPr>
          <p:spPr bwMode="auto">
            <a:xfrm>
              <a:off x="5326354" y="1965588"/>
              <a:ext cx="81855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24" name="TextBox 123"/>
            <p:cNvSpPr txBox="1"/>
            <p:nvPr/>
          </p:nvSpPr>
          <p:spPr>
            <a:xfrm>
              <a:off x="3197286" y="1721092"/>
              <a:ext cx="67678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i="1" dirty="0" smtClean="0"/>
                <a:t>start = 1</a:t>
              </a:r>
              <a:endParaRPr lang="en-US" sz="1100" i="1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072591" y="2026967"/>
              <a:ext cx="67678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i="1" dirty="0" smtClean="0"/>
                <a:t>start = 0</a:t>
              </a:r>
              <a:endParaRPr lang="en-US" sz="1100" i="1" dirty="0"/>
            </a:p>
          </p:txBody>
        </p:sp>
        <p:sp>
          <p:nvSpPr>
            <p:cNvPr id="132" name="Freeform 131"/>
            <p:cNvSpPr/>
            <p:nvPr/>
          </p:nvSpPr>
          <p:spPr bwMode="auto">
            <a:xfrm>
              <a:off x="2794756" y="2048005"/>
              <a:ext cx="269480" cy="208998"/>
            </a:xfrm>
            <a:custGeom>
              <a:avLst/>
              <a:gdLst>
                <a:gd name="connsiteX0" fmla="*/ 341194 w 368490"/>
                <a:gd name="connsiteY0" fmla="*/ 0 h 436728"/>
                <a:gd name="connsiteX1" fmla="*/ 354842 w 368490"/>
                <a:gd name="connsiteY1" fmla="*/ 68239 h 436728"/>
                <a:gd name="connsiteX2" fmla="*/ 368490 w 368490"/>
                <a:gd name="connsiteY2" fmla="*/ 122830 h 436728"/>
                <a:gd name="connsiteX3" fmla="*/ 354842 w 368490"/>
                <a:gd name="connsiteY3" fmla="*/ 368489 h 436728"/>
                <a:gd name="connsiteX4" fmla="*/ 327547 w 368490"/>
                <a:gd name="connsiteY4" fmla="*/ 409433 h 436728"/>
                <a:gd name="connsiteX5" fmla="*/ 272955 w 368490"/>
                <a:gd name="connsiteY5" fmla="*/ 423080 h 436728"/>
                <a:gd name="connsiteX6" fmla="*/ 232012 w 368490"/>
                <a:gd name="connsiteY6" fmla="*/ 436728 h 436728"/>
                <a:gd name="connsiteX7" fmla="*/ 95535 w 368490"/>
                <a:gd name="connsiteY7" fmla="*/ 423080 h 436728"/>
                <a:gd name="connsiteX8" fmla="*/ 40944 w 368490"/>
                <a:gd name="connsiteY8" fmla="*/ 341194 h 436728"/>
                <a:gd name="connsiteX9" fmla="*/ 0 w 368490"/>
                <a:gd name="connsiteY9" fmla="*/ 259307 h 436728"/>
                <a:gd name="connsiteX10" fmla="*/ 40944 w 368490"/>
                <a:gd name="connsiteY10" fmla="*/ 54591 h 436728"/>
                <a:gd name="connsiteX11" fmla="*/ 54591 w 368490"/>
                <a:gd name="connsiteY11" fmla="*/ 40943 h 436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68490" h="436728">
                  <a:moveTo>
                    <a:pt x="341194" y="0"/>
                  </a:moveTo>
                  <a:cubicBezTo>
                    <a:pt x="345743" y="22746"/>
                    <a:pt x="349810" y="45595"/>
                    <a:pt x="354842" y="68239"/>
                  </a:cubicBezTo>
                  <a:cubicBezTo>
                    <a:pt x="358911" y="86549"/>
                    <a:pt x="368490" y="104073"/>
                    <a:pt x="368490" y="122830"/>
                  </a:cubicBezTo>
                  <a:cubicBezTo>
                    <a:pt x="368490" y="204843"/>
                    <a:pt x="366440" y="287301"/>
                    <a:pt x="354842" y="368489"/>
                  </a:cubicBezTo>
                  <a:cubicBezTo>
                    <a:pt x="352522" y="384727"/>
                    <a:pt x="341195" y="400334"/>
                    <a:pt x="327547" y="409433"/>
                  </a:cubicBezTo>
                  <a:cubicBezTo>
                    <a:pt x="311940" y="419838"/>
                    <a:pt x="290991" y="417927"/>
                    <a:pt x="272955" y="423080"/>
                  </a:cubicBezTo>
                  <a:cubicBezTo>
                    <a:pt x="259123" y="427032"/>
                    <a:pt x="245660" y="432179"/>
                    <a:pt x="232012" y="436728"/>
                  </a:cubicBezTo>
                  <a:cubicBezTo>
                    <a:pt x="186520" y="432179"/>
                    <a:pt x="139232" y="436525"/>
                    <a:pt x="95535" y="423080"/>
                  </a:cubicBezTo>
                  <a:cubicBezTo>
                    <a:pt x="49669" y="408967"/>
                    <a:pt x="56781" y="372868"/>
                    <a:pt x="40944" y="341194"/>
                  </a:cubicBezTo>
                  <a:cubicBezTo>
                    <a:pt x="-11972" y="235360"/>
                    <a:pt x="34307" y="362224"/>
                    <a:pt x="0" y="259307"/>
                  </a:cubicBezTo>
                  <a:cubicBezTo>
                    <a:pt x="12001" y="115300"/>
                    <a:pt x="-15838" y="130301"/>
                    <a:pt x="40944" y="54591"/>
                  </a:cubicBezTo>
                  <a:cubicBezTo>
                    <a:pt x="44804" y="49444"/>
                    <a:pt x="50042" y="45492"/>
                    <a:pt x="54591" y="40943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Machine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r>
              <a:rPr lang="en-US" smtClean="0">
                <a:solidFill>
                  <a:srgbClr val="000000"/>
                </a:solidFill>
              </a:rPr>
              <a:t> of 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476428" y="3092232"/>
            <a:ext cx="11420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Value state</a:t>
            </a:r>
            <a:endParaRPr lang="en-US" sz="1600" b="1" dirty="0"/>
          </a:p>
        </p:txBody>
      </p:sp>
      <p:sp>
        <p:nvSpPr>
          <p:cNvPr id="107" name="TextBox 106"/>
          <p:cNvSpPr txBox="1"/>
          <p:nvPr/>
        </p:nvSpPr>
        <p:spPr>
          <a:xfrm>
            <a:off x="2458231" y="1281332"/>
            <a:ext cx="15803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Parameter state</a:t>
            </a:r>
            <a:endParaRPr lang="en-US" sz="1600" b="1" dirty="0"/>
          </a:p>
        </p:txBody>
      </p:sp>
      <p:sp>
        <p:nvSpPr>
          <p:cNvPr id="108" name="TextBox 107"/>
          <p:cNvSpPr txBox="1"/>
          <p:nvPr/>
        </p:nvSpPr>
        <p:spPr>
          <a:xfrm>
            <a:off x="2452468" y="4848664"/>
            <a:ext cx="16642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Calculation state</a:t>
            </a:r>
            <a:endParaRPr lang="en-US" sz="1600" b="1" dirty="0"/>
          </a:p>
        </p:txBody>
      </p:sp>
      <p:grpSp>
        <p:nvGrpSpPr>
          <p:cNvPr id="212" name="Group 211"/>
          <p:cNvGrpSpPr/>
          <p:nvPr/>
        </p:nvGrpSpPr>
        <p:grpSpPr>
          <a:xfrm>
            <a:off x="3212253" y="2740446"/>
            <a:ext cx="1054947" cy="367352"/>
            <a:chOff x="3212253" y="2805752"/>
            <a:chExt cx="1054947" cy="367352"/>
          </a:xfrm>
        </p:grpSpPr>
        <p:cxnSp>
          <p:nvCxnSpPr>
            <p:cNvPr id="177" name="Straight Arrow Connector 176"/>
            <p:cNvCxnSpPr/>
            <p:nvPr/>
          </p:nvCxnSpPr>
          <p:spPr bwMode="auto">
            <a:xfrm>
              <a:off x="4267200" y="2805752"/>
              <a:ext cx="0" cy="3673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lg" len="med"/>
              <a:tailEnd type="none" w="lg" len="med"/>
            </a:ln>
            <a:effectLst/>
          </p:spPr>
        </p:cxnSp>
        <p:sp>
          <p:nvSpPr>
            <p:cNvPr id="184" name="TextBox 183"/>
            <p:cNvSpPr txBox="1"/>
            <p:nvPr/>
          </p:nvSpPr>
          <p:spPr>
            <a:xfrm>
              <a:off x="3212253" y="2846696"/>
              <a:ext cx="10534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i="1" dirty="0" err="1"/>
                <a:t>t</a:t>
              </a:r>
              <a:r>
                <a:rPr lang="en-US" sz="1100" i="1" dirty="0" err="1" smtClean="0"/>
                <a:t>une_again</a:t>
              </a:r>
              <a:r>
                <a:rPr lang="en-US" sz="1100" i="1" dirty="0" smtClean="0"/>
                <a:t> = 0</a:t>
              </a:r>
              <a:endParaRPr lang="en-US" sz="1100" i="1" dirty="0"/>
            </a:p>
          </p:txBody>
        </p:sp>
      </p:grpSp>
      <p:grpSp>
        <p:nvGrpSpPr>
          <p:cNvPr id="210" name="Group 209"/>
          <p:cNvGrpSpPr/>
          <p:nvPr/>
        </p:nvGrpSpPr>
        <p:grpSpPr>
          <a:xfrm>
            <a:off x="4842682" y="2742718"/>
            <a:ext cx="697258" cy="367352"/>
            <a:chOff x="4842682" y="2808024"/>
            <a:chExt cx="697258" cy="367352"/>
          </a:xfrm>
        </p:grpSpPr>
        <p:cxnSp>
          <p:nvCxnSpPr>
            <p:cNvPr id="178" name="Straight Arrow Connector 177"/>
            <p:cNvCxnSpPr/>
            <p:nvPr/>
          </p:nvCxnSpPr>
          <p:spPr bwMode="auto">
            <a:xfrm>
              <a:off x="4842682" y="2808024"/>
              <a:ext cx="0" cy="3673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lg" len="med"/>
              <a:tailEnd type="triangle" w="lg" len="med"/>
            </a:ln>
            <a:effectLst/>
          </p:spPr>
        </p:cxnSp>
        <p:sp>
          <p:nvSpPr>
            <p:cNvPr id="185" name="TextBox 184"/>
            <p:cNvSpPr txBox="1"/>
            <p:nvPr/>
          </p:nvSpPr>
          <p:spPr>
            <a:xfrm>
              <a:off x="4863152" y="2846696"/>
              <a:ext cx="67678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i="1" dirty="0" smtClean="0"/>
                <a:t>start = 1</a:t>
              </a:r>
              <a:endParaRPr lang="en-US" sz="1100" i="1" dirty="0"/>
            </a:p>
          </p:txBody>
        </p:sp>
      </p:grpSp>
      <p:grpSp>
        <p:nvGrpSpPr>
          <p:cNvPr id="216" name="Group 215"/>
          <p:cNvGrpSpPr/>
          <p:nvPr/>
        </p:nvGrpSpPr>
        <p:grpSpPr>
          <a:xfrm>
            <a:off x="3268640" y="4533990"/>
            <a:ext cx="998991" cy="367352"/>
            <a:chOff x="3268640" y="4599296"/>
            <a:chExt cx="998991" cy="367352"/>
          </a:xfrm>
        </p:grpSpPr>
        <p:cxnSp>
          <p:nvCxnSpPr>
            <p:cNvPr id="181" name="Straight Arrow Connector 180"/>
            <p:cNvCxnSpPr/>
            <p:nvPr/>
          </p:nvCxnSpPr>
          <p:spPr bwMode="auto">
            <a:xfrm>
              <a:off x="4267200" y="4599296"/>
              <a:ext cx="0" cy="3673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lg" len="med"/>
              <a:tailEnd type="none" w="lg" len="med"/>
            </a:ln>
            <a:effectLst/>
          </p:spPr>
        </p:cxnSp>
        <p:sp>
          <p:nvSpPr>
            <p:cNvPr id="186" name="TextBox 185"/>
            <p:cNvSpPr txBox="1"/>
            <p:nvPr/>
          </p:nvSpPr>
          <p:spPr>
            <a:xfrm>
              <a:off x="3268640" y="4628838"/>
              <a:ext cx="99899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i="1" dirty="0" err="1"/>
                <a:t>c</a:t>
              </a:r>
              <a:r>
                <a:rPr lang="en-US" sz="1100" i="1" dirty="0" err="1" smtClean="0"/>
                <a:t>alc_done</a:t>
              </a:r>
              <a:r>
                <a:rPr lang="en-US" sz="1100" i="1" dirty="0" smtClean="0"/>
                <a:t> = 1</a:t>
              </a:r>
              <a:endParaRPr lang="en-US" sz="1100" i="1" dirty="0"/>
            </a:p>
          </p:txBody>
        </p:sp>
      </p:grpSp>
      <p:grpSp>
        <p:nvGrpSpPr>
          <p:cNvPr id="213" name="Group 212"/>
          <p:cNvGrpSpPr/>
          <p:nvPr/>
        </p:nvGrpSpPr>
        <p:grpSpPr>
          <a:xfrm>
            <a:off x="4842682" y="4536262"/>
            <a:ext cx="1003624" cy="367352"/>
            <a:chOff x="4842682" y="4601568"/>
            <a:chExt cx="1003624" cy="367352"/>
          </a:xfrm>
        </p:grpSpPr>
        <p:cxnSp>
          <p:nvCxnSpPr>
            <p:cNvPr id="182" name="Straight Arrow Connector 181"/>
            <p:cNvCxnSpPr/>
            <p:nvPr/>
          </p:nvCxnSpPr>
          <p:spPr bwMode="auto">
            <a:xfrm>
              <a:off x="4842682" y="4601568"/>
              <a:ext cx="0" cy="3673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lg" len="med"/>
              <a:tailEnd type="triangle" w="lg" len="med"/>
            </a:ln>
            <a:effectLst/>
          </p:spPr>
        </p:cxnSp>
        <p:sp>
          <p:nvSpPr>
            <p:cNvPr id="187" name="TextBox 186"/>
            <p:cNvSpPr txBox="1"/>
            <p:nvPr/>
          </p:nvSpPr>
          <p:spPr>
            <a:xfrm>
              <a:off x="4864947" y="4628838"/>
              <a:ext cx="9813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i="1" dirty="0" err="1"/>
                <a:t>c</a:t>
              </a:r>
              <a:r>
                <a:rPr lang="en-US" sz="1100" i="1" dirty="0" err="1" smtClean="0"/>
                <a:t>alc_start</a:t>
              </a:r>
              <a:r>
                <a:rPr lang="en-US" sz="1100" i="1" dirty="0" smtClean="0"/>
                <a:t> = 1</a:t>
              </a:r>
              <a:endParaRPr lang="en-US" sz="1100" i="1" dirty="0"/>
            </a:p>
          </p:txBody>
        </p:sp>
      </p:grpSp>
      <p:grpSp>
        <p:nvGrpSpPr>
          <p:cNvPr id="203" name="Group 202"/>
          <p:cNvGrpSpPr/>
          <p:nvPr/>
        </p:nvGrpSpPr>
        <p:grpSpPr>
          <a:xfrm>
            <a:off x="851506" y="3363694"/>
            <a:ext cx="1534118" cy="542019"/>
            <a:chOff x="851506" y="3636715"/>
            <a:chExt cx="1534118" cy="542019"/>
          </a:xfrm>
        </p:grpSpPr>
        <p:grpSp>
          <p:nvGrpSpPr>
            <p:cNvPr id="194" name="Group 193"/>
            <p:cNvGrpSpPr/>
            <p:nvPr/>
          </p:nvGrpSpPr>
          <p:grpSpPr>
            <a:xfrm>
              <a:off x="1905000" y="3636715"/>
              <a:ext cx="480624" cy="542019"/>
              <a:chOff x="1905000" y="3636715"/>
              <a:chExt cx="480624" cy="542019"/>
            </a:xfrm>
          </p:grpSpPr>
          <p:cxnSp>
            <p:nvCxnSpPr>
              <p:cNvPr id="189" name="Straight Connector 188"/>
              <p:cNvCxnSpPr/>
              <p:nvPr/>
            </p:nvCxnSpPr>
            <p:spPr bwMode="auto">
              <a:xfrm flipH="1">
                <a:off x="1905000" y="4178734"/>
                <a:ext cx="480624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lg" len="med"/>
                <a:tailEnd type="none" w="med" len="med"/>
              </a:ln>
              <a:effectLst/>
            </p:spPr>
          </p:cxnSp>
          <p:cxnSp>
            <p:nvCxnSpPr>
              <p:cNvPr id="191" name="Straight Connector 190"/>
              <p:cNvCxnSpPr/>
              <p:nvPr/>
            </p:nvCxnSpPr>
            <p:spPr bwMode="auto">
              <a:xfrm flipV="1">
                <a:off x="1905000" y="3636715"/>
                <a:ext cx="0" cy="542019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3" name="Straight Connector 192"/>
              <p:cNvCxnSpPr/>
              <p:nvPr/>
            </p:nvCxnSpPr>
            <p:spPr bwMode="auto">
              <a:xfrm>
                <a:off x="1905000" y="3636715"/>
                <a:ext cx="480624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97" name="TextBox 196"/>
            <p:cNvSpPr txBox="1"/>
            <p:nvPr/>
          </p:nvSpPr>
          <p:spPr>
            <a:xfrm>
              <a:off x="851506" y="3774744"/>
              <a:ext cx="10534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i="1" dirty="0" err="1"/>
                <a:t>t</a:t>
              </a:r>
              <a:r>
                <a:rPr lang="en-US" sz="1100" i="1" dirty="0" err="1" smtClean="0"/>
                <a:t>une_again</a:t>
              </a:r>
              <a:r>
                <a:rPr lang="en-US" sz="1100" i="1" dirty="0" smtClean="0"/>
                <a:t> = 1</a:t>
              </a:r>
              <a:endParaRPr lang="en-US" sz="1100" i="1" dirty="0"/>
            </a:p>
          </p:txBody>
        </p:sp>
      </p:grpSp>
      <p:grpSp>
        <p:nvGrpSpPr>
          <p:cNvPr id="215" name="Group 214"/>
          <p:cNvGrpSpPr/>
          <p:nvPr/>
        </p:nvGrpSpPr>
        <p:grpSpPr>
          <a:xfrm>
            <a:off x="1493339" y="4023222"/>
            <a:ext cx="894701" cy="2225248"/>
            <a:chOff x="1493339" y="4088528"/>
            <a:chExt cx="894701" cy="2225248"/>
          </a:xfrm>
        </p:grpSpPr>
        <p:sp>
          <p:nvSpPr>
            <p:cNvPr id="198" name="Rounded Rectangle 197"/>
            <p:cNvSpPr/>
            <p:nvPr/>
          </p:nvSpPr>
          <p:spPr bwMode="auto">
            <a:xfrm rot="16200000">
              <a:off x="1151589" y="5474177"/>
              <a:ext cx="1219200" cy="459998"/>
            </a:xfrm>
            <a:prstGeom prst="roundRect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Datapath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grpSp>
          <p:nvGrpSpPr>
            <p:cNvPr id="199" name="Group 198"/>
            <p:cNvGrpSpPr/>
            <p:nvPr/>
          </p:nvGrpSpPr>
          <p:grpSpPr>
            <a:xfrm rot="16200000">
              <a:off x="1891920" y="5486127"/>
              <a:ext cx="575482" cy="369624"/>
              <a:chOff x="4267200" y="2805752"/>
              <a:chExt cx="575482" cy="369624"/>
            </a:xfrm>
          </p:grpSpPr>
          <p:cxnSp>
            <p:nvCxnSpPr>
              <p:cNvPr id="200" name="Straight Arrow Connector 199"/>
              <p:cNvCxnSpPr/>
              <p:nvPr/>
            </p:nvCxnSpPr>
            <p:spPr bwMode="auto">
              <a:xfrm>
                <a:off x="4267200" y="2805752"/>
                <a:ext cx="0" cy="367352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lg" len="med"/>
                <a:tailEnd type="none" w="lg" len="med"/>
              </a:ln>
              <a:effectLst/>
            </p:spPr>
          </p:cxnSp>
          <p:cxnSp>
            <p:nvCxnSpPr>
              <p:cNvPr id="201" name="Straight Arrow Connector 200"/>
              <p:cNvCxnSpPr/>
              <p:nvPr/>
            </p:nvCxnSpPr>
            <p:spPr bwMode="auto">
              <a:xfrm>
                <a:off x="4842682" y="2808024"/>
                <a:ext cx="0" cy="367352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lg" len="med"/>
                <a:tailEnd type="triangle" w="lg" len="med"/>
              </a:ln>
              <a:effectLst/>
            </p:spPr>
          </p:cxnSp>
        </p:grpSp>
        <p:grpSp>
          <p:nvGrpSpPr>
            <p:cNvPr id="206" name="Group 205"/>
            <p:cNvGrpSpPr/>
            <p:nvPr/>
          </p:nvGrpSpPr>
          <p:grpSpPr>
            <a:xfrm>
              <a:off x="1761189" y="4191000"/>
              <a:ext cx="626851" cy="903576"/>
              <a:chOff x="1761189" y="4191000"/>
              <a:chExt cx="626851" cy="903576"/>
            </a:xfrm>
          </p:grpSpPr>
          <p:cxnSp>
            <p:nvCxnSpPr>
              <p:cNvPr id="202" name="Straight Connector 201"/>
              <p:cNvCxnSpPr/>
              <p:nvPr/>
            </p:nvCxnSpPr>
            <p:spPr bwMode="auto">
              <a:xfrm>
                <a:off x="1766248" y="4191000"/>
                <a:ext cx="621792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205" name="Straight Connector 204"/>
              <p:cNvCxnSpPr>
                <a:stCxn id="198" idx="3"/>
              </p:cNvCxnSpPr>
              <p:nvPr/>
            </p:nvCxnSpPr>
            <p:spPr bwMode="auto">
              <a:xfrm flipV="1">
                <a:off x="1761189" y="4191000"/>
                <a:ext cx="0" cy="903576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lg" len="med"/>
                <a:tailEnd type="none" w="med" len="med"/>
              </a:ln>
              <a:effectLst/>
            </p:spPr>
          </p:cxnSp>
        </p:grpSp>
        <p:sp>
          <p:nvSpPr>
            <p:cNvPr id="207" name="TextBox 206"/>
            <p:cNvSpPr txBox="1"/>
            <p:nvPr/>
          </p:nvSpPr>
          <p:spPr>
            <a:xfrm rot="16200000">
              <a:off x="1139876" y="4441991"/>
              <a:ext cx="96853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i="1" dirty="0" smtClean="0"/>
                <a:t>control signal</a:t>
              </a:r>
              <a:endParaRPr lang="en-US" sz="1100" i="1" dirty="0"/>
            </a:p>
          </p:txBody>
        </p:sp>
        <p:sp>
          <p:nvSpPr>
            <p:cNvPr id="208" name="TextBox 207"/>
            <p:cNvSpPr txBox="1"/>
            <p:nvPr/>
          </p:nvSpPr>
          <p:spPr>
            <a:xfrm rot="16200000">
              <a:off x="1865796" y="5444309"/>
              <a:ext cx="59022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i="1" dirty="0"/>
                <a:t>c</a:t>
              </a:r>
              <a:r>
                <a:rPr lang="en-US" sz="1100" i="1" dirty="0" smtClean="0"/>
                <a:t>ontrol</a:t>
              </a:r>
            </a:p>
            <a:p>
              <a:r>
                <a:rPr lang="en-US" sz="1100" i="1" dirty="0" smtClean="0"/>
                <a:t>signals</a:t>
              </a:r>
              <a:endParaRPr lang="en-US" sz="11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513873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/>
      <p:bldP spid="100" grpId="0"/>
      <p:bldP spid="3" grpId="0"/>
      <p:bldP spid="92" grpId="0"/>
      <p:bldP spid="107" grpId="0"/>
      <p:bldP spid="10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Datapath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r>
              <a:rPr lang="en-US" smtClean="0">
                <a:solidFill>
                  <a:srgbClr val="000000"/>
                </a:solidFill>
              </a:rPr>
              <a:t> of 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2514600" y="1905000"/>
            <a:ext cx="6172200" cy="3581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pSp>
        <p:nvGrpSpPr>
          <p:cNvPr id="110" name="Group 109"/>
          <p:cNvGrpSpPr/>
          <p:nvPr/>
        </p:nvGrpSpPr>
        <p:grpSpPr>
          <a:xfrm>
            <a:off x="377483" y="1905000"/>
            <a:ext cx="2137117" cy="3581400"/>
            <a:chOff x="377483" y="1905000"/>
            <a:chExt cx="2137117" cy="3581400"/>
          </a:xfrm>
        </p:grpSpPr>
        <p:sp>
          <p:nvSpPr>
            <p:cNvPr id="6" name="Rectangle 5"/>
            <p:cNvSpPr/>
            <p:nvPr/>
          </p:nvSpPr>
          <p:spPr bwMode="auto">
            <a:xfrm>
              <a:off x="377483" y="1905000"/>
              <a:ext cx="1375117" cy="3581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State machine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latin typeface="Times"/>
                </a:rPr>
                <a:t>f</a:t>
              </a:r>
              <a:r>
                <a:rPr lang="en-US" sz="1400" b="1" dirty="0" smtClean="0">
                  <a:latin typeface="Times"/>
                </a:rPr>
                <a:t>or cores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C(0)… C(</a:t>
              </a:r>
              <a:r>
                <a:rPr kumimoji="0" lang="en-US" sz="14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n-1</a:t>
              </a: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)</a:t>
              </a:r>
            </a:p>
          </p:txBody>
        </p:sp>
        <p:sp>
          <p:nvSpPr>
            <p:cNvPr id="8" name="Left-Right Arrow 7"/>
            <p:cNvSpPr/>
            <p:nvPr/>
          </p:nvSpPr>
          <p:spPr bwMode="auto">
            <a:xfrm>
              <a:off x="1752600" y="3048000"/>
              <a:ext cx="762000" cy="228600"/>
            </a:xfrm>
            <a:prstGeom prst="left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9" name="Left-Right Arrow 8"/>
            <p:cNvSpPr/>
            <p:nvPr/>
          </p:nvSpPr>
          <p:spPr bwMode="auto">
            <a:xfrm>
              <a:off x="1752600" y="3962400"/>
              <a:ext cx="762000" cy="228600"/>
            </a:xfrm>
            <a:prstGeom prst="left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 rot="16200000">
              <a:off x="1772138" y="3354381"/>
              <a:ext cx="69281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c</a:t>
              </a:r>
              <a:r>
                <a:rPr lang="en-US" sz="1400" dirty="0" smtClean="0"/>
                <a:t>ontrol</a:t>
              </a:r>
            </a:p>
            <a:p>
              <a:pPr algn="ctr"/>
              <a:r>
                <a:rPr lang="en-US" sz="1400" dirty="0" smtClean="0"/>
                <a:t>signals</a:t>
              </a:r>
              <a:endParaRPr lang="en-US" sz="1400" dirty="0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638343" y="1981200"/>
            <a:ext cx="1662853" cy="1371600"/>
            <a:chOff x="2736583" y="1981200"/>
            <a:chExt cx="1662853" cy="1371600"/>
          </a:xfrm>
        </p:grpSpPr>
        <p:sp>
          <p:nvSpPr>
            <p:cNvPr id="13" name="Rounded Rectangle 12"/>
            <p:cNvSpPr/>
            <p:nvPr/>
          </p:nvSpPr>
          <p:spPr bwMode="auto">
            <a:xfrm>
              <a:off x="2741273" y="2113672"/>
              <a:ext cx="1005840" cy="186724"/>
            </a:xfrm>
            <a:prstGeom prst="roundRect">
              <a:avLst/>
            </a:prstGeom>
            <a:solidFill>
              <a:srgbClr val="EAF9C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err="1" smtClean="0">
                  <a:latin typeface="Times"/>
                </a:rPr>
                <a:t>accesses_p</a:t>
              </a:r>
              <a:r>
                <a:rPr lang="en-US" sz="1000" dirty="0" smtClean="0">
                  <a:latin typeface="Times"/>
                </a:rPr>
                <a:t>(n)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4" name="Rounded Rectangle 13"/>
            <p:cNvSpPr/>
            <p:nvPr/>
          </p:nvSpPr>
          <p:spPr bwMode="auto">
            <a:xfrm>
              <a:off x="2741273" y="2418472"/>
              <a:ext cx="1005840" cy="186724"/>
            </a:xfrm>
            <a:prstGeom prst="roundRect">
              <a:avLst/>
            </a:prstGeom>
            <a:solidFill>
              <a:srgbClr val="EAF9C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err="1" smtClean="0">
                  <a:latin typeface="Times"/>
                </a:rPr>
                <a:t>total_cycles_p</a:t>
              </a:r>
              <a:r>
                <a:rPr lang="en-US" sz="1000" dirty="0" smtClean="0">
                  <a:latin typeface="Times"/>
                </a:rPr>
                <a:t>(n)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5" name="Rounded Rectangle 14"/>
            <p:cNvSpPr/>
            <p:nvPr/>
          </p:nvSpPr>
          <p:spPr bwMode="auto">
            <a:xfrm>
              <a:off x="2736583" y="2723272"/>
              <a:ext cx="1005840" cy="186724"/>
            </a:xfrm>
            <a:prstGeom prst="roundRect">
              <a:avLst/>
            </a:prstGeom>
            <a:solidFill>
              <a:srgbClr val="EAF9C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err="1" smtClean="0">
                  <a:latin typeface="Times"/>
                </a:rPr>
                <a:t>miss_cycles_p</a:t>
              </a:r>
              <a:r>
                <a:rPr lang="en-US" sz="1000" dirty="0" smtClean="0">
                  <a:latin typeface="Times"/>
                </a:rPr>
                <a:t>(n)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6" name="Rounded Rectangle 15"/>
            <p:cNvSpPr/>
            <p:nvPr/>
          </p:nvSpPr>
          <p:spPr bwMode="auto">
            <a:xfrm>
              <a:off x="2741273" y="3031848"/>
              <a:ext cx="1005840" cy="186724"/>
            </a:xfrm>
            <a:prstGeom prst="roundRect">
              <a:avLst/>
            </a:prstGeom>
            <a:solidFill>
              <a:srgbClr val="EAF9C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err="1" smtClean="0">
                  <a:latin typeface="Times"/>
                </a:rPr>
                <a:t>write_backs_p</a:t>
              </a:r>
              <a:r>
                <a:rPr lang="en-US" sz="1000" dirty="0" smtClean="0">
                  <a:latin typeface="Times"/>
                </a:rPr>
                <a:t>(n)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4024532" y="1981200"/>
              <a:ext cx="374904" cy="1371600"/>
              <a:chOff x="4433668" y="1981200"/>
              <a:chExt cx="374904" cy="1371600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4433668" y="1981200"/>
                <a:ext cx="374904" cy="1371600"/>
                <a:chOff x="4431741" y="1981200"/>
                <a:chExt cx="374904" cy="1371600"/>
              </a:xfrm>
            </p:grpSpPr>
            <p:cxnSp>
              <p:nvCxnSpPr>
                <p:cNvPr id="23" name="Straight Connector 22"/>
                <p:cNvCxnSpPr/>
                <p:nvPr/>
              </p:nvCxnSpPr>
              <p:spPr bwMode="auto">
                <a:xfrm>
                  <a:off x="4431741" y="1981200"/>
                  <a:ext cx="0" cy="137160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5" name="Straight Connector 24"/>
                <p:cNvCxnSpPr/>
                <p:nvPr/>
              </p:nvCxnSpPr>
              <p:spPr bwMode="auto">
                <a:xfrm>
                  <a:off x="4798673" y="2209800"/>
                  <a:ext cx="0" cy="91440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7" name="Straight Connector 26"/>
                <p:cNvCxnSpPr/>
                <p:nvPr/>
              </p:nvCxnSpPr>
              <p:spPr bwMode="auto">
                <a:xfrm>
                  <a:off x="4431741" y="1981200"/>
                  <a:ext cx="374904" cy="225834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9" name="Straight Connector 28"/>
                <p:cNvCxnSpPr/>
                <p:nvPr/>
              </p:nvCxnSpPr>
              <p:spPr bwMode="auto">
                <a:xfrm flipV="1">
                  <a:off x="4431741" y="3123034"/>
                  <a:ext cx="374904" cy="22860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31" name="TextBox 30"/>
              <p:cNvSpPr txBox="1"/>
              <p:nvPr/>
            </p:nvSpPr>
            <p:spPr>
              <a:xfrm rot="16200000">
                <a:off x="4295032" y="2495756"/>
                <a:ext cx="66236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MUX</a:t>
                </a:r>
                <a:endParaRPr lang="en-US" sz="1600" dirty="0"/>
              </a:p>
            </p:txBody>
          </p:sp>
        </p:grpSp>
        <p:cxnSp>
          <p:nvCxnSpPr>
            <p:cNvPr id="35" name="Straight Arrow Connector 34"/>
            <p:cNvCxnSpPr/>
            <p:nvPr/>
          </p:nvCxnSpPr>
          <p:spPr bwMode="auto">
            <a:xfrm>
              <a:off x="3735727" y="2225037"/>
              <a:ext cx="27432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>
              <a:off x="3747868" y="2504043"/>
              <a:ext cx="27432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37" name="Straight Arrow Connector 36"/>
            <p:cNvCxnSpPr/>
            <p:nvPr/>
          </p:nvCxnSpPr>
          <p:spPr bwMode="auto">
            <a:xfrm>
              <a:off x="3747868" y="2825257"/>
              <a:ext cx="27432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>
              <a:off x="3745520" y="3132405"/>
              <a:ext cx="27432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</p:grpSp>
      <p:grpSp>
        <p:nvGrpSpPr>
          <p:cNvPr id="64" name="Group 63"/>
          <p:cNvGrpSpPr/>
          <p:nvPr/>
        </p:nvGrpSpPr>
        <p:grpSpPr>
          <a:xfrm>
            <a:off x="6934200" y="1981200"/>
            <a:ext cx="1649006" cy="1371600"/>
            <a:chOff x="4805710" y="1981200"/>
            <a:chExt cx="1649006" cy="1371600"/>
          </a:xfrm>
        </p:grpSpPr>
        <p:grpSp>
          <p:nvGrpSpPr>
            <p:cNvPr id="46" name="Group 45"/>
            <p:cNvGrpSpPr/>
            <p:nvPr/>
          </p:nvGrpSpPr>
          <p:grpSpPr>
            <a:xfrm rot="10800000">
              <a:off x="4805710" y="1981200"/>
              <a:ext cx="375890" cy="1371600"/>
              <a:chOff x="4419600" y="1981200"/>
              <a:chExt cx="375890" cy="1371600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419600" y="1981200"/>
                <a:ext cx="374904" cy="1371600"/>
                <a:chOff x="4417673" y="1981200"/>
                <a:chExt cx="374904" cy="1371600"/>
              </a:xfrm>
            </p:grpSpPr>
            <p:cxnSp>
              <p:nvCxnSpPr>
                <p:cNvPr id="49" name="Straight Connector 48"/>
                <p:cNvCxnSpPr/>
                <p:nvPr/>
              </p:nvCxnSpPr>
              <p:spPr bwMode="auto">
                <a:xfrm>
                  <a:off x="4431741" y="1981200"/>
                  <a:ext cx="0" cy="137160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50" name="Straight Connector 49"/>
                <p:cNvCxnSpPr/>
                <p:nvPr/>
              </p:nvCxnSpPr>
              <p:spPr bwMode="auto">
                <a:xfrm>
                  <a:off x="4784605" y="2209800"/>
                  <a:ext cx="0" cy="91440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51" name="Straight Connector 50"/>
                <p:cNvCxnSpPr/>
                <p:nvPr/>
              </p:nvCxnSpPr>
              <p:spPr bwMode="auto">
                <a:xfrm>
                  <a:off x="4417673" y="1981200"/>
                  <a:ext cx="374904" cy="225834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52" name="Straight Connector 51"/>
                <p:cNvCxnSpPr/>
                <p:nvPr/>
              </p:nvCxnSpPr>
              <p:spPr bwMode="auto">
                <a:xfrm flipV="1">
                  <a:off x="4417673" y="3123034"/>
                  <a:ext cx="374904" cy="22860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48" name="TextBox 47"/>
              <p:cNvSpPr txBox="1"/>
              <p:nvPr/>
            </p:nvSpPr>
            <p:spPr>
              <a:xfrm rot="16200000">
                <a:off x="4295032" y="2495756"/>
                <a:ext cx="66236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MUX</a:t>
                </a:r>
                <a:endParaRPr lang="en-US" sz="1600" dirty="0"/>
              </a:p>
            </p:txBody>
          </p:sp>
        </p:grpSp>
        <p:cxnSp>
          <p:nvCxnSpPr>
            <p:cNvPr id="54" name="Straight Arrow Connector 53"/>
            <p:cNvCxnSpPr/>
            <p:nvPr/>
          </p:nvCxnSpPr>
          <p:spPr bwMode="auto">
            <a:xfrm flipH="1">
              <a:off x="5162422" y="2126402"/>
              <a:ext cx="27432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lg" len="med"/>
              <a:tailEnd type="triangle" w="lg" len="med"/>
            </a:ln>
            <a:effectLst/>
          </p:spPr>
        </p:cxnSp>
        <p:cxnSp>
          <p:nvCxnSpPr>
            <p:cNvPr id="55" name="Straight Arrow Connector 54"/>
            <p:cNvCxnSpPr/>
            <p:nvPr/>
          </p:nvCxnSpPr>
          <p:spPr bwMode="auto">
            <a:xfrm flipH="1">
              <a:off x="5160074" y="2391346"/>
              <a:ext cx="27432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lg" len="med"/>
              <a:tailEnd type="triangle" w="lg" len="med"/>
            </a:ln>
            <a:effectLst/>
          </p:spPr>
        </p:cxnSp>
        <p:cxnSp>
          <p:nvCxnSpPr>
            <p:cNvPr id="56" name="Straight Arrow Connector 55"/>
            <p:cNvCxnSpPr/>
            <p:nvPr/>
          </p:nvCxnSpPr>
          <p:spPr bwMode="auto">
            <a:xfrm flipH="1">
              <a:off x="5158333" y="2676597"/>
              <a:ext cx="27432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lg" len="med"/>
              <a:tailEnd type="triangle" w="lg" len="med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 flipH="1">
              <a:off x="5167098" y="2938132"/>
              <a:ext cx="27432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lg" len="med"/>
              <a:tailEnd type="triangle" w="lg" len="med"/>
            </a:ln>
            <a:effectLst/>
          </p:spPr>
        </p:cxnSp>
        <p:cxnSp>
          <p:nvCxnSpPr>
            <p:cNvPr id="58" name="Straight Arrow Connector 57"/>
            <p:cNvCxnSpPr/>
            <p:nvPr/>
          </p:nvCxnSpPr>
          <p:spPr bwMode="auto">
            <a:xfrm flipH="1">
              <a:off x="5167098" y="3214468"/>
              <a:ext cx="27432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lg" len="med"/>
              <a:tailEnd type="triangle" w="lg" len="med"/>
            </a:ln>
            <a:effectLst/>
          </p:spPr>
        </p:cxnSp>
        <p:sp>
          <p:nvSpPr>
            <p:cNvPr id="59" name="Rounded Rectangle 58"/>
            <p:cNvSpPr/>
            <p:nvPr/>
          </p:nvSpPr>
          <p:spPr bwMode="auto">
            <a:xfrm>
              <a:off x="5440676" y="2020310"/>
              <a:ext cx="1005840" cy="186724"/>
            </a:xfrm>
            <a:prstGeom prst="roundRect">
              <a:avLst/>
            </a:prstGeom>
            <a:solidFill>
              <a:srgbClr val="EAF9C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err="1" smtClean="0">
                  <a:latin typeface="Times"/>
                </a:rPr>
                <a:t>dynamic_energy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0" name="Rounded Rectangle 59"/>
            <p:cNvSpPr/>
            <p:nvPr/>
          </p:nvSpPr>
          <p:spPr bwMode="auto">
            <a:xfrm>
              <a:off x="5440676" y="2302088"/>
              <a:ext cx="1005840" cy="186724"/>
            </a:xfrm>
            <a:prstGeom prst="roundRect">
              <a:avLst/>
            </a:prstGeom>
            <a:solidFill>
              <a:srgbClr val="EAF9C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err="1" smtClean="0">
                  <a:latin typeface="Times"/>
                </a:rPr>
                <a:t>static_energy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1" name="Rounded Rectangle 60"/>
            <p:cNvSpPr/>
            <p:nvPr/>
          </p:nvSpPr>
          <p:spPr bwMode="auto">
            <a:xfrm>
              <a:off x="5438328" y="2581100"/>
              <a:ext cx="1005840" cy="186724"/>
            </a:xfrm>
            <a:prstGeom prst="roundRect">
              <a:avLst/>
            </a:prstGeom>
            <a:solidFill>
              <a:srgbClr val="EAF9C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err="1" smtClean="0">
                  <a:latin typeface="Times"/>
                </a:rPr>
                <a:t>fill_energy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2" name="Rounded Rectangle 61"/>
            <p:cNvSpPr/>
            <p:nvPr/>
          </p:nvSpPr>
          <p:spPr bwMode="auto">
            <a:xfrm>
              <a:off x="5448876" y="2860112"/>
              <a:ext cx="1005840" cy="186724"/>
            </a:xfrm>
            <a:prstGeom prst="roundRect">
              <a:avLst/>
            </a:prstGeom>
            <a:solidFill>
              <a:srgbClr val="EAF9C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err="1" smtClean="0">
                  <a:latin typeface="Times"/>
                </a:rPr>
                <a:t>write_back_energy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3" name="Rounded Rectangle 62"/>
            <p:cNvSpPr/>
            <p:nvPr/>
          </p:nvSpPr>
          <p:spPr bwMode="auto">
            <a:xfrm>
              <a:off x="5446776" y="3139124"/>
              <a:ext cx="1005840" cy="186724"/>
            </a:xfrm>
            <a:prstGeom prst="roundRect">
              <a:avLst/>
            </a:prstGeom>
            <a:solidFill>
              <a:srgbClr val="EAF9C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err="1" smtClean="0">
                  <a:latin typeface="Times"/>
                </a:rPr>
                <a:t>cpu_stall_energy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2866665" y="2589629"/>
            <a:ext cx="4463775" cy="2732647"/>
            <a:chOff x="2866665" y="2589629"/>
            <a:chExt cx="4463775" cy="2732647"/>
          </a:xfrm>
        </p:grpSpPr>
        <p:sp>
          <p:nvSpPr>
            <p:cNvPr id="99" name="Rounded Rectangle 98"/>
            <p:cNvSpPr/>
            <p:nvPr/>
          </p:nvSpPr>
          <p:spPr bwMode="auto">
            <a:xfrm>
              <a:off x="2866665" y="3833120"/>
              <a:ext cx="1232847" cy="186724"/>
            </a:xfrm>
            <a:prstGeom prst="roundRect">
              <a:avLst/>
            </a:prstGeom>
            <a:solidFill>
              <a:srgbClr val="EAF9C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>
                  <a:latin typeface="Times"/>
                </a:rPr>
                <a:t>c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onfiguration bits</a:t>
              </a:r>
            </a:p>
          </p:txBody>
        </p:sp>
        <p:grpSp>
          <p:nvGrpSpPr>
            <p:cNvPr id="109" name="Group 108"/>
            <p:cNvGrpSpPr/>
            <p:nvPr/>
          </p:nvGrpSpPr>
          <p:grpSpPr>
            <a:xfrm>
              <a:off x="4297680" y="2589629"/>
              <a:ext cx="3032760" cy="2732647"/>
              <a:chOff x="4297680" y="2589629"/>
              <a:chExt cx="3032760" cy="2732647"/>
            </a:xfrm>
          </p:grpSpPr>
          <p:sp>
            <p:nvSpPr>
              <p:cNvPr id="66" name="Rounded Rectangle 65"/>
              <p:cNvSpPr/>
              <p:nvPr/>
            </p:nvSpPr>
            <p:spPr bwMode="auto">
              <a:xfrm>
                <a:off x="4566140" y="2589629"/>
                <a:ext cx="1005840" cy="186724"/>
              </a:xfrm>
              <a:prstGeom prst="roundRect">
                <a:avLst/>
              </a:prstGeom>
              <a:solidFill>
                <a:srgbClr val="EAF9C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000" dirty="0" smtClean="0">
                    <a:latin typeface="Times"/>
                  </a:rPr>
                  <a:t>register</a:t>
                </a:r>
                <a:endPara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67" name="Rounded Rectangle 66"/>
              <p:cNvSpPr/>
              <p:nvPr/>
            </p:nvSpPr>
            <p:spPr bwMode="auto">
              <a:xfrm>
                <a:off x="5682180" y="2589629"/>
                <a:ext cx="1005840" cy="186724"/>
              </a:xfrm>
              <a:prstGeom prst="roundRect">
                <a:avLst/>
              </a:prstGeom>
              <a:solidFill>
                <a:srgbClr val="EAF9C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000" dirty="0" smtClean="0">
                    <a:latin typeface="Times"/>
                  </a:rPr>
                  <a:t>register</a:t>
                </a:r>
                <a:endPara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cxnSp>
            <p:nvCxnSpPr>
              <p:cNvPr id="68" name="Straight Arrow Connector 67"/>
              <p:cNvCxnSpPr/>
              <p:nvPr/>
            </p:nvCxnSpPr>
            <p:spPr bwMode="auto">
              <a:xfrm>
                <a:off x="4297680" y="2682234"/>
                <a:ext cx="274320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69" name="Straight Arrow Connector 68"/>
              <p:cNvCxnSpPr/>
              <p:nvPr/>
            </p:nvCxnSpPr>
            <p:spPr bwMode="auto">
              <a:xfrm flipH="1">
                <a:off x="6679808" y="2667000"/>
                <a:ext cx="274320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lg" len="med"/>
                <a:tailEnd type="triangle" w="lg" len="med"/>
              </a:ln>
              <a:effectLst/>
            </p:spPr>
          </p:cxnSp>
          <p:sp>
            <p:nvSpPr>
              <p:cNvPr id="70" name="Oval 69"/>
              <p:cNvSpPr/>
              <p:nvPr/>
            </p:nvSpPr>
            <p:spPr bwMode="auto">
              <a:xfrm>
                <a:off x="5486400" y="3096064"/>
                <a:ext cx="304800" cy="304800"/>
              </a:xfrm>
              <a:prstGeom prst="ellipse">
                <a:avLst/>
              </a:prstGeom>
              <a:solidFill>
                <a:srgbClr val="EAF9C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</a:p>
            </p:txBody>
          </p:sp>
          <p:cxnSp>
            <p:nvCxnSpPr>
              <p:cNvPr id="78" name="Straight Connector 77"/>
              <p:cNvCxnSpPr/>
              <p:nvPr/>
            </p:nvCxnSpPr>
            <p:spPr bwMode="auto">
              <a:xfrm>
                <a:off x="5057336" y="2777196"/>
                <a:ext cx="0" cy="27432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9" name="Straight Connector 78"/>
              <p:cNvCxnSpPr/>
              <p:nvPr/>
            </p:nvCxnSpPr>
            <p:spPr bwMode="auto">
              <a:xfrm>
                <a:off x="6172200" y="2774848"/>
                <a:ext cx="0" cy="27432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1" name="Straight Arrow Connector 80"/>
              <p:cNvCxnSpPr/>
              <p:nvPr/>
            </p:nvCxnSpPr>
            <p:spPr bwMode="auto">
              <a:xfrm>
                <a:off x="5057336" y="3045916"/>
                <a:ext cx="429064" cy="18262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83" name="Straight Arrow Connector 82"/>
              <p:cNvCxnSpPr/>
              <p:nvPr/>
            </p:nvCxnSpPr>
            <p:spPr bwMode="auto">
              <a:xfrm flipH="1">
                <a:off x="5791200" y="3046836"/>
                <a:ext cx="381000" cy="20162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lg" len="med"/>
                <a:tailEnd type="triangle" w="lg" len="med"/>
              </a:ln>
              <a:effectLst/>
            </p:spPr>
          </p:cxnSp>
          <p:cxnSp>
            <p:nvCxnSpPr>
              <p:cNvPr id="85" name="Straight Arrow Connector 84"/>
              <p:cNvCxnSpPr/>
              <p:nvPr/>
            </p:nvCxnSpPr>
            <p:spPr bwMode="auto">
              <a:xfrm>
                <a:off x="5639976" y="3402032"/>
                <a:ext cx="0" cy="27432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sp>
            <p:nvSpPr>
              <p:cNvPr id="86" name="Rounded Rectangle 85"/>
              <p:cNvSpPr/>
              <p:nvPr/>
            </p:nvSpPr>
            <p:spPr bwMode="auto">
              <a:xfrm>
                <a:off x="5152292" y="3691596"/>
                <a:ext cx="1005840" cy="186724"/>
              </a:xfrm>
              <a:prstGeom prst="roundRect">
                <a:avLst/>
              </a:prstGeom>
              <a:solidFill>
                <a:srgbClr val="EAF9C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000" dirty="0" smtClean="0">
                    <a:latin typeface="Times"/>
                  </a:rPr>
                  <a:t>register</a:t>
                </a:r>
                <a:endPara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87" name="Oval 86"/>
              <p:cNvSpPr/>
              <p:nvPr/>
            </p:nvSpPr>
            <p:spPr bwMode="auto">
              <a:xfrm>
                <a:off x="5486400" y="4168724"/>
                <a:ext cx="304800" cy="304800"/>
              </a:xfrm>
              <a:prstGeom prst="ellipse">
                <a:avLst/>
              </a:prstGeom>
              <a:solidFill>
                <a:srgbClr val="EAF9C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90" name="Straight Arrow Connector 89"/>
              <p:cNvCxnSpPr/>
              <p:nvPr/>
            </p:nvCxnSpPr>
            <p:spPr bwMode="auto">
              <a:xfrm>
                <a:off x="5638800" y="3882684"/>
                <a:ext cx="0" cy="27432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91" name="Straight Arrow Connector 90"/>
              <p:cNvCxnSpPr/>
              <p:nvPr/>
            </p:nvCxnSpPr>
            <p:spPr bwMode="auto">
              <a:xfrm>
                <a:off x="5638800" y="4484076"/>
                <a:ext cx="0" cy="27432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sp>
            <p:nvSpPr>
              <p:cNvPr id="92" name="Rectangle 91"/>
              <p:cNvSpPr/>
              <p:nvPr/>
            </p:nvSpPr>
            <p:spPr bwMode="auto">
              <a:xfrm>
                <a:off x="5929532" y="5139396"/>
                <a:ext cx="621792" cy="182880"/>
              </a:xfrm>
              <a:prstGeom prst="rect">
                <a:avLst/>
              </a:prstGeom>
              <a:solidFill>
                <a:srgbClr val="EAF9C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rPr>
                  <a:t>comparator</a:t>
                </a:r>
              </a:p>
            </p:txBody>
          </p:sp>
          <p:grpSp>
            <p:nvGrpSpPr>
              <p:cNvPr id="98" name="Group 97"/>
              <p:cNvGrpSpPr/>
              <p:nvPr/>
            </p:nvGrpSpPr>
            <p:grpSpPr>
              <a:xfrm>
                <a:off x="5139396" y="4772136"/>
                <a:ext cx="1005840" cy="457528"/>
                <a:chOff x="5139396" y="4772136"/>
                <a:chExt cx="1005840" cy="457528"/>
              </a:xfrm>
            </p:grpSpPr>
            <p:sp>
              <p:nvSpPr>
                <p:cNvPr id="88" name="Rounded Rectangle 87"/>
                <p:cNvSpPr/>
                <p:nvPr/>
              </p:nvSpPr>
              <p:spPr bwMode="auto">
                <a:xfrm>
                  <a:off x="5139396" y="4772136"/>
                  <a:ext cx="1005840" cy="186724"/>
                </a:xfrm>
                <a:prstGeom prst="roundRect">
                  <a:avLst/>
                </a:prstGeom>
                <a:solidFill>
                  <a:srgbClr val="EAF9C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000" dirty="0" err="1" smtClean="0">
                      <a:latin typeface="Times"/>
                    </a:rPr>
                    <a:t>current_energy</a:t>
                  </a:r>
                  <a:endPara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  <p:cxnSp>
              <p:nvCxnSpPr>
                <p:cNvPr id="93" name="Straight Connector 92"/>
                <p:cNvCxnSpPr/>
                <p:nvPr/>
              </p:nvCxnSpPr>
              <p:spPr bwMode="auto">
                <a:xfrm>
                  <a:off x="5638800" y="4955344"/>
                  <a:ext cx="0" cy="27432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95" name="Straight Arrow Connector 94"/>
                <p:cNvCxnSpPr/>
                <p:nvPr/>
              </p:nvCxnSpPr>
              <p:spPr bwMode="auto">
                <a:xfrm>
                  <a:off x="5638800" y="5223804"/>
                  <a:ext cx="27432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lg" len="med"/>
                </a:ln>
                <a:effectLst/>
              </p:spPr>
            </p:cxnSp>
          </p:grpSp>
          <p:grpSp>
            <p:nvGrpSpPr>
              <p:cNvPr id="97" name="Group 96"/>
              <p:cNvGrpSpPr/>
              <p:nvPr/>
            </p:nvGrpSpPr>
            <p:grpSpPr>
              <a:xfrm>
                <a:off x="6324600" y="4766604"/>
                <a:ext cx="1005840" cy="463060"/>
                <a:chOff x="6324600" y="4780672"/>
                <a:chExt cx="1005840" cy="463060"/>
              </a:xfrm>
            </p:grpSpPr>
            <p:sp>
              <p:nvSpPr>
                <p:cNvPr id="89" name="Rounded Rectangle 88"/>
                <p:cNvSpPr/>
                <p:nvPr/>
              </p:nvSpPr>
              <p:spPr bwMode="auto">
                <a:xfrm>
                  <a:off x="6324600" y="4780672"/>
                  <a:ext cx="1005840" cy="186724"/>
                </a:xfrm>
                <a:prstGeom prst="roundRect">
                  <a:avLst/>
                </a:prstGeom>
                <a:solidFill>
                  <a:srgbClr val="EAF9C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000" dirty="0" err="1">
                      <a:latin typeface="Times"/>
                    </a:rPr>
                    <a:t>p</a:t>
                  </a:r>
                  <a:r>
                    <a:rPr lang="en-US" sz="1000" dirty="0" err="1" smtClean="0">
                      <a:latin typeface="Times"/>
                    </a:rPr>
                    <a:t>revious_energy</a:t>
                  </a:r>
                  <a:endPara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  <p:cxnSp>
              <p:nvCxnSpPr>
                <p:cNvPr id="94" name="Straight Connector 93"/>
                <p:cNvCxnSpPr/>
                <p:nvPr/>
              </p:nvCxnSpPr>
              <p:spPr bwMode="auto">
                <a:xfrm>
                  <a:off x="6829864" y="4969412"/>
                  <a:ext cx="0" cy="27432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96" name="Straight Arrow Connector 95"/>
                <p:cNvCxnSpPr/>
                <p:nvPr/>
              </p:nvCxnSpPr>
              <p:spPr bwMode="auto">
                <a:xfrm flipH="1">
                  <a:off x="6553200" y="5229664"/>
                  <a:ext cx="27432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lg" len="med"/>
                  <a:tailEnd type="triangle" w="lg" len="med"/>
                </a:ln>
                <a:effectLst/>
              </p:spPr>
            </p:cxnSp>
          </p:grpSp>
          <p:grpSp>
            <p:nvGrpSpPr>
              <p:cNvPr id="106" name="Group 105"/>
              <p:cNvGrpSpPr/>
              <p:nvPr/>
            </p:nvGrpSpPr>
            <p:grpSpPr>
              <a:xfrm>
                <a:off x="4924864" y="4321124"/>
                <a:ext cx="561536" cy="552910"/>
                <a:chOff x="4924864" y="4321124"/>
                <a:chExt cx="561536" cy="552910"/>
              </a:xfrm>
            </p:grpSpPr>
            <p:cxnSp>
              <p:nvCxnSpPr>
                <p:cNvPr id="101" name="Straight Connector 100"/>
                <p:cNvCxnSpPr/>
                <p:nvPr/>
              </p:nvCxnSpPr>
              <p:spPr bwMode="auto">
                <a:xfrm flipH="1">
                  <a:off x="4924864" y="4874034"/>
                  <a:ext cx="212983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03" name="Straight Connector 102"/>
                <p:cNvCxnSpPr/>
                <p:nvPr/>
              </p:nvCxnSpPr>
              <p:spPr bwMode="auto">
                <a:xfrm>
                  <a:off x="4924864" y="4321124"/>
                  <a:ext cx="0" cy="55291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05" name="Straight Arrow Connector 104"/>
                <p:cNvCxnSpPr>
                  <a:endCxn id="87" idx="2"/>
                </p:cNvCxnSpPr>
                <p:nvPr/>
              </p:nvCxnSpPr>
              <p:spPr bwMode="auto">
                <a:xfrm>
                  <a:off x="4924864" y="4321124"/>
                  <a:ext cx="561536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lg" len="med"/>
                </a:ln>
                <a:effectLst/>
              </p:spPr>
            </p:cxnSp>
          </p:grpSp>
          <p:sp>
            <p:nvSpPr>
              <p:cNvPr id="107" name="TextBox 106"/>
              <p:cNvSpPr txBox="1"/>
              <p:nvPr/>
            </p:nvSpPr>
            <p:spPr>
              <a:xfrm rot="16200000">
                <a:off x="3614952" y="3916696"/>
                <a:ext cx="220445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i="1" dirty="0" smtClean="0"/>
                  <a:t>Multiply accumulate (MAC) unit</a:t>
                </a:r>
                <a:endParaRPr lang="en-US" sz="1200" i="1" dirty="0"/>
              </a:p>
            </p:txBody>
          </p:sp>
        </p:grpSp>
      </p:grpSp>
      <p:sp>
        <p:nvSpPr>
          <p:cNvPr id="112" name="TextBox 111"/>
          <p:cNvSpPr txBox="1"/>
          <p:nvPr/>
        </p:nvSpPr>
        <p:spPr>
          <a:xfrm>
            <a:off x="5166797" y="1920150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Datapath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929353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Cache tuners evaluated</a:t>
            </a:r>
          </a:p>
          <a:p>
            <a:pPr lvl="1"/>
            <a:r>
              <a:rPr lang="en-US" dirty="0" smtClean="0"/>
              <a:t>Global and dedicated tuners: 2-, 4-, 8-, and 16-cores</a:t>
            </a:r>
          </a:p>
          <a:p>
            <a:pPr lvl="1"/>
            <a:r>
              <a:rPr lang="en-US" dirty="0" smtClean="0"/>
              <a:t>Clustered tuners: </a:t>
            </a:r>
          </a:p>
          <a:p>
            <a:pPr lvl="2"/>
            <a:r>
              <a:rPr lang="en-US" dirty="0" smtClean="0"/>
              <a:t>4-, 8-, and 16-cores: 2-core clusters</a:t>
            </a:r>
          </a:p>
          <a:p>
            <a:pPr lvl="2"/>
            <a:r>
              <a:rPr lang="en-US" dirty="0" smtClean="0"/>
              <a:t>8- and 16-cores: 4-core clusters</a:t>
            </a:r>
          </a:p>
          <a:p>
            <a:pPr lvl="2"/>
            <a:r>
              <a:rPr lang="en-US" dirty="0" smtClean="0"/>
              <a:t>16-cores: 8-core clusters</a:t>
            </a:r>
          </a:p>
          <a:p>
            <a:r>
              <a:rPr lang="en-US" dirty="0" smtClean="0"/>
              <a:t>Modeled with synthesizable VHDL in Synopsys Design Compiler</a:t>
            </a:r>
          </a:p>
          <a:p>
            <a:r>
              <a:rPr lang="en-US" dirty="0" smtClean="0"/>
              <a:t>11 benchmarks from Splash-2 benchmark suite</a:t>
            </a:r>
          </a:p>
          <a:p>
            <a:r>
              <a:rPr lang="en-US" dirty="0" smtClean="0"/>
              <a:t>SESC simulator provided cache statistics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r>
              <a:rPr lang="en-US" smtClean="0">
                <a:solidFill>
                  <a:srgbClr val="000000"/>
                </a:solidFill>
              </a:rPr>
              <a:t> of 18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120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and Area Trends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r>
              <a:rPr lang="en-US" smtClean="0">
                <a:solidFill>
                  <a:srgbClr val="000000"/>
                </a:solidFill>
              </a:rPr>
              <a:t> of 18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852287"/>
            <a:ext cx="4390720" cy="278184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352" y="1906458"/>
            <a:ext cx="4398645" cy="278184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66800" y="4805738"/>
            <a:ext cx="327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Power-of-two increase: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Global tuner = 49%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Dedicated tuners = 89%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Clustered tuners = 111%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410200" y="4800600"/>
            <a:ext cx="327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Power-of-two increase: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Global tuner = 51%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Dedicated tuners = 93%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Clustered tuners = 100%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57400" y="1600200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Power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553200" y="1600200"/>
            <a:ext cx="7218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Area</a:t>
            </a:r>
            <a:endParaRPr 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562354" y="6080372"/>
            <a:ext cx="5981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Linear increases: scalability of all layouts to future systems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069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6" grpId="0"/>
      <p:bldP spid="1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Tuning Delay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r>
              <a:rPr lang="en-US" smtClean="0">
                <a:solidFill>
                  <a:srgbClr val="000000"/>
                </a:solidFill>
              </a:rPr>
              <a:t> of 18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6998" y="1295400"/>
            <a:ext cx="5831350" cy="312754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944693" y="6031468"/>
            <a:ext cx="4989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Small clusters reduce bottleneck in large systems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4495800"/>
            <a:ext cx="8610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Average reduction normalized to global tuner: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Dedicated tuners = 3%, 20%, 21%, and 82% in 2-, 4-, 8-, 16-core systems, respectively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2/cluster tuners = 17%, 18%, 82% in 4-, 8-, 16-core systems, respectively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4/cluster tuners = 1% and 78% in 8- and 16-core systems, respectively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8/cluster tuners = 77% in 16-core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161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1981200"/>
            <a:ext cx="4466317" cy="20386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r>
              <a:rPr lang="en-US" dirty="0" smtClean="0"/>
              <a:t>Power/Area Compared to Global Tuner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r>
              <a:rPr lang="en-US" smtClean="0">
                <a:solidFill>
                  <a:srgbClr val="000000"/>
                </a:solidFill>
              </a:rPr>
              <a:t> of 18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1981200"/>
            <a:ext cx="4466317" cy="203197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66800" y="4419600"/>
            <a:ext cx="3276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Power increase: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Dedicated tuners = </a:t>
            </a:r>
            <a:r>
              <a:rPr lang="en-US" dirty="0"/>
              <a:t>149%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2/cluster tuners = 86%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4/cluster </a:t>
            </a:r>
            <a:r>
              <a:rPr lang="en-US" dirty="0" smtClean="0"/>
              <a:t>tuners = 56%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8/cluster tuners = 53%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638300" y="6014219"/>
            <a:ext cx="6134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Clustered tuners can provide good tradeoff in large systems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38800" y="4419600"/>
            <a:ext cx="3276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Area increase: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Dedicated tuners = 156%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2/cluster </a:t>
            </a:r>
            <a:r>
              <a:rPr lang="en-US" dirty="0" smtClean="0"/>
              <a:t>tuners = 87%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4/cluster </a:t>
            </a:r>
            <a:r>
              <a:rPr lang="en-US" dirty="0" smtClean="0"/>
              <a:t>tuners = 44%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8/cluster tuners = 23%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057400" y="1600200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Power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553200" y="1600200"/>
            <a:ext cx="7218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Area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016693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1" grpId="0"/>
      <p:bldP spid="12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0" y="1935258"/>
            <a:ext cx="4430957" cy="24117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304800"/>
            <a:ext cx="8545756" cy="1143000"/>
          </a:xfrm>
        </p:spPr>
        <p:txBody>
          <a:bodyPr/>
          <a:lstStyle/>
          <a:p>
            <a:r>
              <a:rPr lang="en-US" dirty="0" smtClean="0"/>
              <a:t>Overheads Imposed on Microprocessors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4194"/>
            <a:ext cx="7772400" cy="488406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i="1" dirty="0" smtClean="0"/>
              <a:t>Compared to MIPS32 M14K 90nm processor: 12mW power at 200 MHz; 0.21mm</a:t>
            </a:r>
            <a:r>
              <a:rPr lang="en-US" sz="1600" i="1" baseline="30000" dirty="0" smtClean="0"/>
              <a:t>2</a:t>
            </a:r>
            <a:r>
              <a:rPr lang="en-US" sz="1600" i="1" dirty="0" smtClean="0"/>
              <a:t> area</a:t>
            </a:r>
            <a:endParaRPr lang="en-US" sz="16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r>
              <a:rPr lang="en-US" smtClean="0">
                <a:solidFill>
                  <a:srgbClr val="000000"/>
                </a:solidFill>
              </a:rPr>
              <a:t> of 18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164" y="1905000"/>
            <a:ext cx="4353836" cy="243281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90600" y="4783245"/>
            <a:ext cx="327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Global = 0.5%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Dedicated tuners = 1.16%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Clustered tuners = 0.6%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0" y="6014219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Our cache tuners constitute minimal overhead!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57400" y="1676400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Power</a:t>
            </a:r>
            <a:endParaRPr 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553200" y="1676400"/>
            <a:ext cx="7218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Area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334000" y="4791670"/>
            <a:ext cx="327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Global = 4.73%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Dedicated tuners = 11.03%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Clustered tuners = 5.17%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40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2" grpId="0"/>
      <p:bldP spid="13" grpId="0"/>
      <p:bldP spid="1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dirty="0" smtClean="0"/>
              <a:t>Cache tuning specializes system’s cache configuration to varying application requirements</a:t>
            </a:r>
          </a:p>
          <a:p>
            <a:r>
              <a:rPr lang="en-US" dirty="0" smtClean="0"/>
              <a:t>Cache tuner must constitute minimal power, performance, and area overhead</a:t>
            </a:r>
          </a:p>
          <a:p>
            <a:r>
              <a:rPr lang="en-US" dirty="0" smtClean="0"/>
              <a:t>We presented low overhead cache tuners	</a:t>
            </a:r>
          </a:p>
          <a:p>
            <a:pPr lvl="1"/>
            <a:r>
              <a:rPr lang="en-US" dirty="0" smtClean="0"/>
              <a:t>Options: global, dedicated, and </a:t>
            </a:r>
            <a:r>
              <a:rPr lang="en-US" smtClean="0"/>
              <a:t>clustered tuners</a:t>
            </a:r>
          </a:p>
          <a:p>
            <a:pPr lvl="1"/>
            <a:r>
              <a:rPr lang="en-US" dirty="0" smtClean="0"/>
              <a:t>Scales to multiple cores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esigners can select appropriate cache tuners based on design objectives</a:t>
            </a:r>
          </a:p>
          <a:p>
            <a:pPr lvl="2"/>
            <a:r>
              <a:rPr lang="en-US" dirty="0" smtClean="0"/>
              <a:t>Clustered tuners provide tradeoffs</a:t>
            </a:r>
          </a:p>
          <a:p>
            <a:pPr lvl="1"/>
            <a:r>
              <a:rPr lang="en-US" dirty="0" smtClean="0"/>
              <a:t>Analysis applicable to other tuning scenarios</a:t>
            </a:r>
          </a:p>
          <a:p>
            <a:r>
              <a:rPr lang="en-US" dirty="0" smtClean="0"/>
              <a:t>Future work</a:t>
            </a:r>
          </a:p>
          <a:p>
            <a:pPr lvl="1"/>
            <a:r>
              <a:rPr lang="en-US" dirty="0" smtClean="0"/>
              <a:t>Evaluate cache tuners in up to 128 cores</a:t>
            </a:r>
          </a:p>
          <a:p>
            <a:pPr lvl="1"/>
            <a:r>
              <a:rPr lang="en-US" dirty="0" smtClean="0"/>
              <a:t>Incorporate lightweight communication network on cache tuner</a:t>
            </a:r>
          </a:p>
          <a:p>
            <a:pPr lvl="2"/>
            <a:r>
              <a:rPr lang="en-US" dirty="0" smtClean="0"/>
              <a:t>Independent of on-chip communication network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r>
              <a:rPr lang="en-US" smtClean="0">
                <a:solidFill>
                  <a:srgbClr val="000000"/>
                </a:solidFill>
              </a:rPr>
              <a:t> of 18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115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5" name="Picture 33" descr="MPj043316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9913" y="2505481"/>
            <a:ext cx="2922588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333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81000" y="3657600"/>
            <a:ext cx="8305800" cy="2438400"/>
            <a:chOff x="381000" y="3657600"/>
            <a:chExt cx="8305800" cy="2438400"/>
          </a:xfrm>
        </p:grpSpPr>
        <p:pic>
          <p:nvPicPr>
            <p:cNvPr id="13" name="Picture 4" descr="http://farm6.static.flickr.com/5202/5330220583_0e1eb6932d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81400" y="3691536"/>
              <a:ext cx="1760418" cy="1109064"/>
            </a:xfrm>
            <a:prstGeom prst="rect">
              <a:avLst/>
            </a:prstGeom>
            <a:noFill/>
          </p:spPr>
        </p:pic>
        <p:pic>
          <p:nvPicPr>
            <p:cNvPr id="12" name="Picture 8" descr="http://www.blogcdn.com/www.engadget.com/media/2011/08/apple-tv-new-remote-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070340" y="4773059"/>
              <a:ext cx="1703358" cy="1322941"/>
            </a:xfrm>
            <a:prstGeom prst="rect">
              <a:avLst/>
            </a:prstGeom>
            <a:noFill/>
          </p:spPr>
        </p:pic>
        <p:pic>
          <p:nvPicPr>
            <p:cNvPr id="14" name="Picture 1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334000" y="4114800"/>
              <a:ext cx="1246126" cy="1981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086600" y="3657600"/>
              <a:ext cx="1600200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1029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9400" y="5069775"/>
              <a:ext cx="1873250" cy="1001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17" name="Picture 4"/>
            <p:cNvPicPr>
              <a:picLocks noChangeAspect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81000" y="4191000"/>
              <a:ext cx="1311582" cy="982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and Motivation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r>
              <a:rPr lang="en-US" smtClean="0">
                <a:solidFill>
                  <a:srgbClr val="000000"/>
                </a:solidFill>
              </a:rPr>
              <a:t> of 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114800"/>
          </a:xfrm>
        </p:spPr>
        <p:txBody>
          <a:bodyPr/>
          <a:lstStyle/>
          <a:p>
            <a:r>
              <a:rPr lang="en-US" dirty="0" smtClean="0"/>
              <a:t>Embedded systems are ubiquitous and have stringent design constraints</a:t>
            </a:r>
            <a:endParaRPr lang="en-US" dirty="0"/>
          </a:p>
          <a:p>
            <a:pPr lvl="1"/>
            <a:r>
              <a:rPr lang="en-US" dirty="0"/>
              <a:t>Increasing demand for high performance embedded </a:t>
            </a:r>
            <a:r>
              <a:rPr lang="en-US" dirty="0" smtClean="0"/>
              <a:t>systems</a:t>
            </a:r>
          </a:p>
          <a:p>
            <a:r>
              <a:rPr lang="en-US" sz="2200" dirty="0" smtClean="0"/>
              <a:t>Shift to multicore embedded systems</a:t>
            </a:r>
          </a:p>
          <a:p>
            <a:pPr lvl="1"/>
            <a:r>
              <a:rPr lang="en-US" dirty="0" smtClean="0"/>
              <a:t>Increases system and optimization complexity</a:t>
            </a:r>
          </a:p>
          <a:p>
            <a:r>
              <a:rPr lang="en-US" dirty="0" smtClean="0"/>
              <a:t>Need optimizations that reduce power without increasing overheads</a:t>
            </a:r>
          </a:p>
          <a:p>
            <a:pPr lvl="1"/>
            <a:r>
              <a:rPr lang="en-US" dirty="0" smtClean="0"/>
              <a:t>Overheads: performance, area, etc.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386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 – Cache Tuning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r>
              <a:rPr lang="en-US" smtClean="0">
                <a:solidFill>
                  <a:srgbClr val="000000"/>
                </a:solidFill>
              </a:rPr>
              <a:t> of 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Caches are a good candidate for optimization</a:t>
            </a:r>
          </a:p>
          <a:p>
            <a:pPr lvl="1"/>
            <a:r>
              <a:rPr lang="en-US" dirty="0" smtClean="0"/>
              <a:t>Significant impact on power and performance</a:t>
            </a:r>
          </a:p>
          <a:p>
            <a:r>
              <a:rPr lang="en-US" dirty="0" smtClean="0"/>
              <a:t>Different applications have different cache parameter value requirements</a:t>
            </a:r>
          </a:p>
          <a:p>
            <a:pPr lvl="1"/>
            <a:r>
              <a:rPr lang="en-US" dirty="0" smtClean="0"/>
              <a:t>Parameter values: cache size, line size, associativity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Cache tuning</a:t>
            </a:r>
            <a:r>
              <a:rPr lang="en-US" dirty="0" smtClean="0"/>
              <a:t> determines appropriate/optimal parameter values (cache configurations) to meet optimization goals (e.g., lowest energy)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935038" y="4727575"/>
            <a:ext cx="1941513" cy="1555750"/>
            <a:chOff x="808" y="2884"/>
            <a:chExt cx="1223" cy="980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879" y="3355"/>
              <a:ext cx="392" cy="264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18"/>
            <p:cNvSpPr>
              <a:spLocks noChangeShapeType="1"/>
            </p:cNvSpPr>
            <p:nvPr/>
          </p:nvSpPr>
          <p:spPr bwMode="auto">
            <a:xfrm flipH="1">
              <a:off x="1363" y="2884"/>
              <a:ext cx="588" cy="3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" name="Line 19"/>
            <p:cNvSpPr>
              <a:spLocks noChangeShapeType="1"/>
            </p:cNvSpPr>
            <p:nvPr/>
          </p:nvSpPr>
          <p:spPr bwMode="auto">
            <a:xfrm flipH="1">
              <a:off x="1847" y="2903"/>
              <a:ext cx="184" cy="6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830" y="3306"/>
              <a:ext cx="888" cy="55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 Box 21"/>
            <p:cNvSpPr txBox="1">
              <a:spLocks noChangeArrowheads="1"/>
            </p:cNvSpPr>
            <p:nvPr/>
          </p:nvSpPr>
          <p:spPr bwMode="auto">
            <a:xfrm>
              <a:off x="808" y="3341"/>
              <a:ext cx="53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200" b="1" dirty="0">
                  <a:latin typeface="Tahoma" pitchFamily="16" charset="0"/>
                </a:rPr>
                <a:t>Tunable cache</a:t>
              </a:r>
            </a:p>
          </p:txBody>
        </p:sp>
        <p:sp>
          <p:nvSpPr>
            <p:cNvPr id="12" name="Line 22"/>
            <p:cNvSpPr>
              <a:spLocks noChangeShapeType="1"/>
            </p:cNvSpPr>
            <p:nvPr/>
          </p:nvSpPr>
          <p:spPr bwMode="auto">
            <a:xfrm flipV="1">
              <a:off x="879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" name="Line 23"/>
            <p:cNvSpPr>
              <a:spLocks noChangeShapeType="1"/>
            </p:cNvSpPr>
            <p:nvPr/>
          </p:nvSpPr>
          <p:spPr bwMode="auto">
            <a:xfrm flipV="1">
              <a:off x="927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" name="Line 24"/>
            <p:cNvSpPr>
              <a:spLocks noChangeShapeType="1"/>
            </p:cNvSpPr>
            <p:nvPr/>
          </p:nvSpPr>
          <p:spPr bwMode="auto">
            <a:xfrm flipV="1">
              <a:off x="969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Line 25"/>
            <p:cNvSpPr>
              <a:spLocks noChangeShapeType="1"/>
            </p:cNvSpPr>
            <p:nvPr/>
          </p:nvSpPr>
          <p:spPr bwMode="auto">
            <a:xfrm flipV="1">
              <a:off x="1017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Line 26"/>
            <p:cNvSpPr>
              <a:spLocks noChangeShapeType="1"/>
            </p:cNvSpPr>
            <p:nvPr/>
          </p:nvSpPr>
          <p:spPr bwMode="auto">
            <a:xfrm flipV="1">
              <a:off x="1071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" name="Line 27"/>
            <p:cNvSpPr>
              <a:spLocks noChangeShapeType="1"/>
            </p:cNvSpPr>
            <p:nvPr/>
          </p:nvSpPr>
          <p:spPr bwMode="auto">
            <a:xfrm flipV="1">
              <a:off x="1119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" name="Line 28"/>
            <p:cNvSpPr>
              <a:spLocks noChangeShapeType="1"/>
            </p:cNvSpPr>
            <p:nvPr/>
          </p:nvSpPr>
          <p:spPr bwMode="auto">
            <a:xfrm flipV="1">
              <a:off x="1161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" name="Line 29"/>
            <p:cNvSpPr>
              <a:spLocks noChangeShapeType="1"/>
            </p:cNvSpPr>
            <p:nvPr/>
          </p:nvSpPr>
          <p:spPr bwMode="auto">
            <a:xfrm flipV="1">
              <a:off x="1209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" name="Line 30"/>
            <p:cNvSpPr>
              <a:spLocks noChangeShapeType="1"/>
            </p:cNvSpPr>
            <p:nvPr/>
          </p:nvSpPr>
          <p:spPr bwMode="auto">
            <a:xfrm flipV="1">
              <a:off x="1257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" name="Line 31"/>
            <p:cNvSpPr>
              <a:spLocks noChangeShapeType="1"/>
            </p:cNvSpPr>
            <p:nvPr/>
          </p:nvSpPr>
          <p:spPr bwMode="auto">
            <a:xfrm flipV="1">
              <a:off x="1305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" name="Line 32"/>
            <p:cNvSpPr>
              <a:spLocks noChangeShapeType="1"/>
            </p:cNvSpPr>
            <p:nvPr/>
          </p:nvSpPr>
          <p:spPr bwMode="auto">
            <a:xfrm flipV="1">
              <a:off x="1347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" name="Line 33"/>
            <p:cNvSpPr>
              <a:spLocks noChangeShapeType="1"/>
            </p:cNvSpPr>
            <p:nvPr/>
          </p:nvSpPr>
          <p:spPr bwMode="auto">
            <a:xfrm flipV="1">
              <a:off x="1395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" name="Line 34"/>
            <p:cNvSpPr>
              <a:spLocks noChangeShapeType="1"/>
            </p:cNvSpPr>
            <p:nvPr/>
          </p:nvSpPr>
          <p:spPr bwMode="auto">
            <a:xfrm flipV="1">
              <a:off x="1449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" name="Line 35"/>
            <p:cNvSpPr>
              <a:spLocks noChangeShapeType="1"/>
            </p:cNvSpPr>
            <p:nvPr/>
          </p:nvSpPr>
          <p:spPr bwMode="auto">
            <a:xfrm flipV="1">
              <a:off x="1497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" name="Line 36"/>
            <p:cNvSpPr>
              <a:spLocks noChangeShapeType="1"/>
            </p:cNvSpPr>
            <p:nvPr/>
          </p:nvSpPr>
          <p:spPr bwMode="auto">
            <a:xfrm flipV="1">
              <a:off x="1539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" name="Line 37"/>
            <p:cNvSpPr>
              <a:spLocks noChangeShapeType="1"/>
            </p:cNvSpPr>
            <p:nvPr/>
          </p:nvSpPr>
          <p:spPr bwMode="auto">
            <a:xfrm flipV="1">
              <a:off x="1587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" name="Line 38"/>
            <p:cNvSpPr>
              <a:spLocks noChangeShapeType="1"/>
            </p:cNvSpPr>
            <p:nvPr/>
          </p:nvSpPr>
          <p:spPr bwMode="auto">
            <a:xfrm flipV="1">
              <a:off x="1635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" name="Line 39"/>
            <p:cNvSpPr>
              <a:spLocks noChangeShapeType="1"/>
            </p:cNvSpPr>
            <p:nvPr/>
          </p:nvSpPr>
          <p:spPr bwMode="auto">
            <a:xfrm flipV="1">
              <a:off x="1677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" name="Line 40"/>
            <p:cNvSpPr>
              <a:spLocks noChangeShapeType="1"/>
            </p:cNvSpPr>
            <p:nvPr/>
          </p:nvSpPr>
          <p:spPr bwMode="auto">
            <a:xfrm flipV="1">
              <a:off x="1725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" name="Line 41"/>
            <p:cNvSpPr>
              <a:spLocks noChangeShapeType="1"/>
            </p:cNvSpPr>
            <p:nvPr/>
          </p:nvSpPr>
          <p:spPr bwMode="auto">
            <a:xfrm flipV="1">
              <a:off x="1731" y="3293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" name="Line 42"/>
            <p:cNvSpPr>
              <a:spLocks noChangeShapeType="1"/>
            </p:cNvSpPr>
            <p:nvPr/>
          </p:nvSpPr>
          <p:spPr bwMode="auto">
            <a:xfrm flipV="1">
              <a:off x="1731" y="3353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" name="Line 43"/>
            <p:cNvSpPr>
              <a:spLocks noChangeShapeType="1"/>
            </p:cNvSpPr>
            <p:nvPr/>
          </p:nvSpPr>
          <p:spPr bwMode="auto">
            <a:xfrm flipV="1">
              <a:off x="1719" y="3413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" name="Line 44"/>
            <p:cNvSpPr>
              <a:spLocks noChangeShapeType="1"/>
            </p:cNvSpPr>
            <p:nvPr/>
          </p:nvSpPr>
          <p:spPr bwMode="auto">
            <a:xfrm flipV="1">
              <a:off x="1719" y="3473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" name="Line 45"/>
            <p:cNvSpPr>
              <a:spLocks noChangeShapeType="1"/>
            </p:cNvSpPr>
            <p:nvPr/>
          </p:nvSpPr>
          <p:spPr bwMode="auto">
            <a:xfrm flipV="1">
              <a:off x="1731" y="3521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" name="Line 46"/>
            <p:cNvSpPr>
              <a:spLocks noChangeShapeType="1"/>
            </p:cNvSpPr>
            <p:nvPr/>
          </p:nvSpPr>
          <p:spPr bwMode="auto">
            <a:xfrm flipV="1">
              <a:off x="1731" y="3581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" name="Line 47"/>
            <p:cNvSpPr>
              <a:spLocks noChangeShapeType="1"/>
            </p:cNvSpPr>
            <p:nvPr/>
          </p:nvSpPr>
          <p:spPr bwMode="auto">
            <a:xfrm flipV="1">
              <a:off x="1725" y="3647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" name="Line 48"/>
            <p:cNvSpPr>
              <a:spLocks noChangeShapeType="1"/>
            </p:cNvSpPr>
            <p:nvPr/>
          </p:nvSpPr>
          <p:spPr bwMode="auto">
            <a:xfrm flipV="1">
              <a:off x="1725" y="3707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" name="Line 49"/>
            <p:cNvSpPr>
              <a:spLocks noChangeShapeType="1"/>
            </p:cNvSpPr>
            <p:nvPr/>
          </p:nvSpPr>
          <p:spPr bwMode="auto">
            <a:xfrm flipV="1">
              <a:off x="1731" y="3761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1222" y="3539"/>
              <a:ext cx="453" cy="264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 Box 51"/>
            <p:cNvSpPr txBox="1">
              <a:spLocks noChangeArrowheads="1"/>
            </p:cNvSpPr>
            <p:nvPr/>
          </p:nvSpPr>
          <p:spPr bwMode="auto">
            <a:xfrm>
              <a:off x="1156" y="3523"/>
              <a:ext cx="5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sz="1200" b="1" dirty="0" smtClean="0">
                  <a:latin typeface="Tahoma" pitchFamily="16" charset="0"/>
                </a:rPr>
                <a:t>Cache tuner</a:t>
              </a:r>
              <a:endParaRPr lang="en-US" sz="1200" b="1" dirty="0">
                <a:latin typeface="Tahoma" pitchFamily="16" charset="0"/>
              </a:endParaRPr>
            </a:p>
          </p:txBody>
        </p:sp>
      </p:grpSp>
      <p:grpSp>
        <p:nvGrpSpPr>
          <p:cNvPr id="119" name="Group 118"/>
          <p:cNvGrpSpPr>
            <a:grpSpLocks/>
          </p:cNvGrpSpPr>
          <p:nvPr/>
        </p:nvGrpSpPr>
        <p:grpSpPr bwMode="auto">
          <a:xfrm>
            <a:off x="533400" y="4038600"/>
            <a:ext cx="2862263" cy="1195390"/>
            <a:chOff x="336" y="2346"/>
            <a:chExt cx="1803" cy="801"/>
          </a:xfrm>
        </p:grpSpPr>
        <p:sp>
          <p:nvSpPr>
            <p:cNvPr id="120" name="Text Box 168"/>
            <p:cNvSpPr txBox="1">
              <a:spLocks noChangeArrowheads="1"/>
            </p:cNvSpPr>
            <p:nvPr/>
          </p:nvSpPr>
          <p:spPr bwMode="auto">
            <a:xfrm>
              <a:off x="336" y="2346"/>
              <a:ext cx="132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600" dirty="0">
                  <a:latin typeface="Tahoma" pitchFamily="16" charset="0"/>
                </a:rPr>
                <a:t>Download application</a:t>
              </a:r>
            </a:p>
          </p:txBody>
        </p:sp>
        <p:sp>
          <p:nvSpPr>
            <p:cNvPr id="121" name="Freeform 120"/>
            <p:cNvSpPr>
              <a:spLocks/>
            </p:cNvSpPr>
            <p:nvPr/>
          </p:nvSpPr>
          <p:spPr bwMode="auto">
            <a:xfrm>
              <a:off x="1100" y="2595"/>
              <a:ext cx="383" cy="219"/>
            </a:xfrm>
            <a:custGeom>
              <a:avLst/>
              <a:gdLst>
                <a:gd name="T0" fmla="*/ 82 w 505"/>
                <a:gd name="T1" fmla="*/ 0 h 526"/>
                <a:gd name="T2" fmla="*/ 33 w 505"/>
                <a:gd name="T3" fmla="*/ 226 h 526"/>
                <a:gd name="T4" fmla="*/ 278 w 505"/>
                <a:gd name="T5" fmla="*/ 275 h 526"/>
                <a:gd name="T6" fmla="*/ 309 w 505"/>
                <a:gd name="T7" fmla="*/ 490 h 526"/>
                <a:gd name="T8" fmla="*/ 505 w 505"/>
                <a:gd name="T9" fmla="*/ 490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5" h="526">
                  <a:moveTo>
                    <a:pt x="82" y="0"/>
                  </a:moveTo>
                  <a:cubicBezTo>
                    <a:pt x="41" y="90"/>
                    <a:pt x="0" y="180"/>
                    <a:pt x="33" y="226"/>
                  </a:cubicBezTo>
                  <a:cubicBezTo>
                    <a:pt x="66" y="272"/>
                    <a:pt x="232" y="231"/>
                    <a:pt x="278" y="275"/>
                  </a:cubicBezTo>
                  <a:cubicBezTo>
                    <a:pt x="324" y="319"/>
                    <a:pt x="271" y="454"/>
                    <a:pt x="309" y="490"/>
                  </a:cubicBezTo>
                  <a:cubicBezTo>
                    <a:pt x="347" y="526"/>
                    <a:pt x="426" y="508"/>
                    <a:pt x="505" y="49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pic>
          <p:nvPicPr>
            <p:cNvPr id="122" name="Picture 12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3" y="2455"/>
              <a:ext cx="416" cy="6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23" name="Text Box 171"/>
          <p:cNvSpPr txBox="1">
            <a:spLocks noChangeArrowheads="1"/>
          </p:cNvSpPr>
          <p:nvPr/>
        </p:nvSpPr>
        <p:spPr bwMode="auto">
          <a:xfrm>
            <a:off x="884238" y="6251575"/>
            <a:ext cx="10223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 i="1">
                <a:latin typeface="Tahoma" pitchFamily="16" charset="0"/>
              </a:rPr>
              <a:t>Microprocessor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52914" y="4620518"/>
            <a:ext cx="386195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Cache tuning requires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       - tunable/configurable cache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- tuning hardware (cache tuner)</a:t>
            </a:r>
            <a:endParaRPr lang="en-US" sz="2000" dirty="0"/>
          </a:p>
        </p:txBody>
      </p:sp>
      <p:sp>
        <p:nvSpPr>
          <p:cNvPr id="124" name="TextBox 123"/>
          <p:cNvSpPr txBox="1"/>
          <p:nvPr/>
        </p:nvSpPr>
        <p:spPr>
          <a:xfrm>
            <a:off x="4689486" y="5220037"/>
            <a:ext cx="34131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- tuning hardware (cache tuner)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85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123" grpId="0"/>
      <p:bldP spid="3" grpId="0"/>
      <p:bldP spid="1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Configurable Cache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r>
              <a:rPr lang="en-US" smtClean="0">
                <a:solidFill>
                  <a:srgbClr val="000000"/>
                </a:solidFill>
              </a:rPr>
              <a:t> of 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762000"/>
          </a:xfrm>
        </p:spPr>
        <p:txBody>
          <a:bodyPr/>
          <a:lstStyle/>
          <a:p>
            <a:r>
              <a:rPr lang="en-US" dirty="0" smtClean="0"/>
              <a:t>Configurable caches enable cache tuning</a:t>
            </a:r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Design space</a:t>
            </a:r>
            <a:r>
              <a:rPr lang="en-US" dirty="0" smtClean="0"/>
              <a:t>: combination of all possible configurations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148" name="Rectangle 186"/>
          <p:cNvSpPr>
            <a:spLocks noChangeArrowheads="1"/>
          </p:cNvSpPr>
          <p:nvPr/>
        </p:nvSpPr>
        <p:spPr bwMode="auto">
          <a:xfrm>
            <a:off x="2075531" y="2340592"/>
            <a:ext cx="4949372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itchFamily="34" charset="0"/>
              </a:rPr>
              <a:t>A Highly Configurable Cache </a:t>
            </a:r>
            <a:r>
              <a:rPr kumimoji="0" lang="pt-BR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itchFamily="34" charset="0"/>
              </a:rPr>
              <a:t>(Zhang ‘03)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39700" y="2686169"/>
            <a:ext cx="4057650" cy="3586992"/>
            <a:chOff x="139700" y="2686169"/>
            <a:chExt cx="4057650" cy="3586992"/>
          </a:xfrm>
        </p:grpSpPr>
        <p:sp>
          <p:nvSpPr>
            <p:cNvPr id="145" name="Line 71"/>
            <p:cNvSpPr>
              <a:spLocks noChangeShapeType="1"/>
            </p:cNvSpPr>
            <p:nvPr/>
          </p:nvSpPr>
          <p:spPr bwMode="auto">
            <a:xfrm flipH="1">
              <a:off x="4194629" y="2686169"/>
              <a:ext cx="2721" cy="35439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139700" y="2733794"/>
              <a:ext cx="3822700" cy="3539367"/>
              <a:chOff x="139700" y="2733794"/>
              <a:chExt cx="3822700" cy="3539367"/>
            </a:xfrm>
          </p:grpSpPr>
          <p:grpSp>
            <p:nvGrpSpPr>
              <p:cNvPr id="143" name="Group 142"/>
              <p:cNvGrpSpPr>
                <a:grpSpLocks/>
              </p:cNvGrpSpPr>
              <p:nvPr/>
            </p:nvGrpSpPr>
            <p:grpSpPr bwMode="auto">
              <a:xfrm>
                <a:off x="139700" y="2733794"/>
                <a:ext cx="3822700" cy="3133725"/>
                <a:chOff x="88" y="2267"/>
                <a:chExt cx="2408" cy="1974"/>
              </a:xfrm>
            </p:grpSpPr>
            <p:grpSp>
              <p:nvGrpSpPr>
                <p:cNvPr id="188" name="Group 6"/>
                <p:cNvGrpSpPr>
                  <a:grpSpLocks/>
                </p:cNvGrpSpPr>
                <p:nvPr/>
              </p:nvGrpSpPr>
              <p:grpSpPr bwMode="auto">
                <a:xfrm>
                  <a:off x="88" y="2803"/>
                  <a:ext cx="1048" cy="1014"/>
                  <a:chOff x="88" y="2803"/>
                  <a:chExt cx="1048" cy="1014"/>
                </a:xfrm>
              </p:grpSpPr>
              <p:grpSp>
                <p:nvGrpSpPr>
                  <p:cNvPr id="217" name="Group 7"/>
                  <p:cNvGrpSpPr>
                    <a:grpSpLocks/>
                  </p:cNvGrpSpPr>
                  <p:nvPr/>
                </p:nvGrpSpPr>
                <p:grpSpPr bwMode="auto">
                  <a:xfrm>
                    <a:off x="149" y="2852"/>
                    <a:ext cx="212" cy="483"/>
                    <a:chOff x="641" y="1548"/>
                    <a:chExt cx="212" cy="483"/>
                  </a:xfrm>
                </p:grpSpPr>
                <p:sp>
                  <p:nvSpPr>
                    <p:cNvPr id="229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69" y="1548"/>
                      <a:ext cx="167" cy="483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0" name="Text Box 9"/>
                    <p:cNvSpPr txBox="1">
                      <a:spLocks noChangeArrowheads="1"/>
                    </p:cNvSpPr>
                    <p:nvPr/>
                  </p:nvSpPr>
                  <p:spPr bwMode="auto">
                    <a:xfrm rot="-5400000">
                      <a:off x="578" y="1682"/>
                      <a:ext cx="337" cy="212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algn="l" eaLnBrk="1" hangingPunct="1"/>
                      <a:r>
                        <a:rPr lang="en-US" sz="1600">
                          <a:latin typeface="Tahoma" pitchFamily="16" charset="0"/>
                        </a:rPr>
                        <a:t>2KB</a:t>
                      </a:r>
                    </a:p>
                  </p:txBody>
                </p:sp>
              </p:grpSp>
              <p:grpSp>
                <p:nvGrpSpPr>
                  <p:cNvPr id="218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382" y="2855"/>
                    <a:ext cx="212" cy="483"/>
                    <a:chOff x="806" y="1551"/>
                    <a:chExt cx="212" cy="483"/>
                  </a:xfrm>
                </p:grpSpPr>
                <p:sp>
                  <p:nvSpPr>
                    <p:cNvPr id="227" name="Rectangle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34" y="1551"/>
                      <a:ext cx="167" cy="483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8" name="Text Box 12"/>
                    <p:cNvSpPr txBox="1">
                      <a:spLocks noChangeArrowheads="1"/>
                    </p:cNvSpPr>
                    <p:nvPr/>
                  </p:nvSpPr>
                  <p:spPr bwMode="auto">
                    <a:xfrm rot="-5400000">
                      <a:off x="743" y="1685"/>
                      <a:ext cx="337" cy="212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algn="l" eaLnBrk="1" hangingPunct="1"/>
                      <a:r>
                        <a:rPr lang="en-US" sz="1600">
                          <a:latin typeface="Tahoma" pitchFamily="16" charset="0"/>
                        </a:rPr>
                        <a:t>2KB</a:t>
                      </a:r>
                    </a:p>
                  </p:txBody>
                </p:sp>
              </p:grpSp>
              <p:grpSp>
                <p:nvGrpSpPr>
                  <p:cNvPr id="219" name="Group 13"/>
                  <p:cNvGrpSpPr>
                    <a:grpSpLocks/>
                  </p:cNvGrpSpPr>
                  <p:nvPr/>
                </p:nvGrpSpPr>
                <p:grpSpPr bwMode="auto">
                  <a:xfrm>
                    <a:off x="609" y="2849"/>
                    <a:ext cx="212" cy="483"/>
                    <a:chOff x="1214" y="1514"/>
                    <a:chExt cx="212" cy="483"/>
                  </a:xfrm>
                </p:grpSpPr>
                <p:sp>
                  <p:nvSpPr>
                    <p:cNvPr id="225" name="Rectangle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2" y="1514"/>
                      <a:ext cx="167" cy="483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" name="Text Box 15"/>
                    <p:cNvSpPr txBox="1">
                      <a:spLocks noChangeArrowheads="1"/>
                    </p:cNvSpPr>
                    <p:nvPr/>
                  </p:nvSpPr>
                  <p:spPr bwMode="auto">
                    <a:xfrm rot="-5400000">
                      <a:off x="1151" y="1648"/>
                      <a:ext cx="337" cy="212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algn="l" eaLnBrk="1" hangingPunct="1"/>
                      <a:r>
                        <a:rPr lang="en-US" sz="1600" dirty="0">
                          <a:latin typeface="Tahoma" pitchFamily="16" charset="0"/>
                        </a:rPr>
                        <a:t>2KB</a:t>
                      </a:r>
                    </a:p>
                  </p:txBody>
                </p:sp>
              </p:grpSp>
              <p:grpSp>
                <p:nvGrpSpPr>
                  <p:cNvPr id="220" name="Group 16"/>
                  <p:cNvGrpSpPr>
                    <a:grpSpLocks/>
                  </p:cNvGrpSpPr>
                  <p:nvPr/>
                </p:nvGrpSpPr>
                <p:grpSpPr bwMode="auto">
                  <a:xfrm>
                    <a:off x="843" y="2849"/>
                    <a:ext cx="212" cy="483"/>
                    <a:chOff x="1895" y="1570"/>
                    <a:chExt cx="212" cy="483"/>
                  </a:xfrm>
                </p:grpSpPr>
                <p:sp>
                  <p:nvSpPr>
                    <p:cNvPr id="223" name="Rectangle 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23" y="1570"/>
                      <a:ext cx="167" cy="483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4" name="Text Box 18"/>
                    <p:cNvSpPr txBox="1">
                      <a:spLocks noChangeArrowheads="1"/>
                    </p:cNvSpPr>
                    <p:nvPr/>
                  </p:nvSpPr>
                  <p:spPr bwMode="auto">
                    <a:xfrm rot="-5400000">
                      <a:off x="1832" y="1704"/>
                      <a:ext cx="337" cy="212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algn="l" eaLnBrk="1" hangingPunct="1"/>
                      <a:r>
                        <a:rPr lang="en-US" sz="1600">
                          <a:latin typeface="Tahoma" pitchFamily="16" charset="0"/>
                        </a:rPr>
                        <a:t>2KB</a:t>
                      </a:r>
                    </a:p>
                  </p:txBody>
                </p:sp>
              </p:grpSp>
              <p:sp>
                <p:nvSpPr>
                  <p:cNvPr id="221" name="Text Box 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8" y="3451"/>
                    <a:ext cx="1048" cy="36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eaLnBrk="1" hangingPunct="1"/>
                    <a:r>
                      <a:rPr lang="en-US" sz="1600" dirty="0">
                        <a:latin typeface="Tahoma" pitchFamily="16" charset="0"/>
                      </a:rPr>
                      <a:t>8 KB, 4-way base cache</a:t>
                    </a:r>
                  </a:p>
                </p:txBody>
              </p:sp>
              <p:sp>
                <p:nvSpPr>
                  <p:cNvPr id="222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115" y="2803"/>
                    <a:ext cx="985" cy="588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89" name="Rectangle 21"/>
                <p:cNvSpPr>
                  <a:spLocks noChangeArrowheads="1"/>
                </p:cNvSpPr>
                <p:nvPr/>
              </p:nvSpPr>
              <p:spPr bwMode="auto">
                <a:xfrm>
                  <a:off x="1542" y="2393"/>
                  <a:ext cx="167" cy="483"/>
                </a:xfrm>
                <a:prstGeom prst="rect">
                  <a:avLst/>
                </a:prstGeom>
                <a:solidFill>
                  <a:srgbClr val="33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0" name="Text Box 22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1451" y="2527"/>
                  <a:ext cx="337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l" eaLnBrk="1" hangingPunct="1"/>
                  <a:r>
                    <a:rPr lang="en-US" sz="1600">
                      <a:latin typeface="Tahoma" pitchFamily="16" charset="0"/>
                    </a:rPr>
                    <a:t>2KB</a:t>
                  </a:r>
                </a:p>
              </p:txBody>
            </p:sp>
            <p:sp>
              <p:nvSpPr>
                <p:cNvPr id="191" name="Rectangle 23"/>
                <p:cNvSpPr>
                  <a:spLocks noChangeArrowheads="1"/>
                </p:cNvSpPr>
                <p:nvPr/>
              </p:nvSpPr>
              <p:spPr bwMode="auto">
                <a:xfrm>
                  <a:off x="1775" y="2396"/>
                  <a:ext cx="167" cy="483"/>
                </a:xfrm>
                <a:prstGeom prst="rect">
                  <a:avLst/>
                </a:prstGeom>
                <a:solidFill>
                  <a:srgbClr val="33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" name="Text Box 24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1684" y="2530"/>
                  <a:ext cx="337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l" eaLnBrk="1" hangingPunct="1"/>
                  <a:r>
                    <a:rPr lang="en-US" sz="1600">
                      <a:latin typeface="Tahoma" pitchFamily="16" charset="0"/>
                    </a:rPr>
                    <a:t>2KB</a:t>
                  </a:r>
                </a:p>
              </p:txBody>
            </p:sp>
            <p:sp>
              <p:nvSpPr>
                <p:cNvPr id="193" name="Rectangle 25"/>
                <p:cNvSpPr>
                  <a:spLocks noChangeArrowheads="1"/>
                </p:cNvSpPr>
                <p:nvPr/>
              </p:nvSpPr>
              <p:spPr bwMode="auto">
                <a:xfrm>
                  <a:off x="2002" y="2390"/>
                  <a:ext cx="167" cy="483"/>
                </a:xfrm>
                <a:prstGeom prst="rect">
                  <a:avLst/>
                </a:prstGeom>
                <a:solidFill>
                  <a:srgbClr val="FF99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4" name="Text Box 26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1911" y="2524"/>
                  <a:ext cx="337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l" eaLnBrk="1" hangingPunct="1"/>
                  <a:r>
                    <a:rPr lang="en-US" sz="1600">
                      <a:latin typeface="Tahoma" pitchFamily="16" charset="0"/>
                    </a:rPr>
                    <a:t>2KB</a:t>
                  </a:r>
                </a:p>
              </p:txBody>
            </p:sp>
            <p:sp>
              <p:nvSpPr>
                <p:cNvPr id="195" name="Rectangle 27"/>
                <p:cNvSpPr>
                  <a:spLocks noChangeArrowheads="1"/>
                </p:cNvSpPr>
                <p:nvPr/>
              </p:nvSpPr>
              <p:spPr bwMode="auto">
                <a:xfrm>
                  <a:off x="2236" y="2390"/>
                  <a:ext cx="167" cy="483"/>
                </a:xfrm>
                <a:prstGeom prst="rect">
                  <a:avLst/>
                </a:prstGeom>
                <a:solidFill>
                  <a:srgbClr val="FF99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6" name="Text Box 2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2145" y="2524"/>
                  <a:ext cx="337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l" eaLnBrk="1" hangingPunct="1"/>
                  <a:r>
                    <a:rPr lang="en-US" sz="1600">
                      <a:latin typeface="Tahoma" pitchFamily="16" charset="0"/>
                    </a:rPr>
                    <a:t>2KB</a:t>
                  </a:r>
                </a:p>
              </p:txBody>
            </p:sp>
            <p:sp>
              <p:nvSpPr>
                <p:cNvPr id="197" name="Rectangle 29"/>
                <p:cNvSpPr>
                  <a:spLocks noChangeArrowheads="1"/>
                </p:cNvSpPr>
                <p:nvPr/>
              </p:nvSpPr>
              <p:spPr bwMode="auto">
                <a:xfrm>
                  <a:off x="1480" y="2344"/>
                  <a:ext cx="985" cy="58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8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440" y="2964"/>
                  <a:ext cx="1048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1" hangingPunct="1"/>
                  <a:r>
                    <a:rPr lang="en-US" sz="1600">
                      <a:latin typeface="Tahoma" pitchFamily="16" charset="0"/>
                    </a:rPr>
                    <a:t>8 KB, 2-way</a:t>
                  </a:r>
                </a:p>
              </p:txBody>
            </p:sp>
            <p:sp>
              <p:nvSpPr>
                <p:cNvPr id="199" name="Rectangle 31"/>
                <p:cNvSpPr>
                  <a:spLocks noChangeArrowheads="1"/>
                </p:cNvSpPr>
                <p:nvPr/>
              </p:nvSpPr>
              <p:spPr bwMode="auto">
                <a:xfrm>
                  <a:off x="1550" y="3304"/>
                  <a:ext cx="167" cy="483"/>
                </a:xfrm>
                <a:prstGeom prst="rect">
                  <a:avLst/>
                </a:prstGeom>
                <a:solidFill>
                  <a:srgbClr val="FF99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0" name="Text Box 32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1459" y="3438"/>
                  <a:ext cx="337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l" eaLnBrk="1" hangingPunct="1"/>
                  <a:r>
                    <a:rPr lang="en-US" sz="1600" dirty="0">
                      <a:latin typeface="Tahoma" pitchFamily="16" charset="0"/>
                    </a:rPr>
                    <a:t>2KB</a:t>
                  </a:r>
                </a:p>
              </p:txBody>
            </p:sp>
            <p:sp>
              <p:nvSpPr>
                <p:cNvPr id="201" name="Rectangle 33"/>
                <p:cNvSpPr>
                  <a:spLocks noChangeArrowheads="1"/>
                </p:cNvSpPr>
                <p:nvPr/>
              </p:nvSpPr>
              <p:spPr bwMode="auto">
                <a:xfrm>
                  <a:off x="1783" y="3307"/>
                  <a:ext cx="167" cy="483"/>
                </a:xfrm>
                <a:prstGeom prst="rect">
                  <a:avLst/>
                </a:prstGeom>
                <a:solidFill>
                  <a:srgbClr val="FF99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2" name="Text Box 34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1692" y="3441"/>
                  <a:ext cx="337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l" eaLnBrk="1" hangingPunct="1"/>
                  <a:r>
                    <a:rPr lang="en-US" sz="1600">
                      <a:latin typeface="Tahoma" pitchFamily="16" charset="0"/>
                    </a:rPr>
                    <a:t>2KB</a:t>
                  </a:r>
                </a:p>
              </p:txBody>
            </p:sp>
            <p:sp>
              <p:nvSpPr>
                <p:cNvPr id="203" name="Rectangle 35"/>
                <p:cNvSpPr>
                  <a:spLocks noChangeArrowheads="1"/>
                </p:cNvSpPr>
                <p:nvPr/>
              </p:nvSpPr>
              <p:spPr bwMode="auto">
                <a:xfrm>
                  <a:off x="2010" y="3301"/>
                  <a:ext cx="167" cy="483"/>
                </a:xfrm>
                <a:prstGeom prst="rect">
                  <a:avLst/>
                </a:prstGeom>
                <a:solidFill>
                  <a:srgbClr val="FF99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4" name="Text Box 36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1919" y="3435"/>
                  <a:ext cx="337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l" eaLnBrk="1" hangingPunct="1"/>
                  <a:r>
                    <a:rPr lang="en-US" sz="1600">
                      <a:latin typeface="Tahoma" pitchFamily="16" charset="0"/>
                    </a:rPr>
                    <a:t>2KB</a:t>
                  </a:r>
                </a:p>
              </p:txBody>
            </p:sp>
            <p:sp>
              <p:nvSpPr>
                <p:cNvPr id="205" name="Rectangle 37"/>
                <p:cNvSpPr>
                  <a:spLocks noChangeArrowheads="1"/>
                </p:cNvSpPr>
                <p:nvPr/>
              </p:nvSpPr>
              <p:spPr bwMode="auto">
                <a:xfrm>
                  <a:off x="2244" y="3301"/>
                  <a:ext cx="167" cy="483"/>
                </a:xfrm>
                <a:prstGeom prst="rect">
                  <a:avLst/>
                </a:prstGeom>
                <a:solidFill>
                  <a:srgbClr val="FF99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6" name="Text Box 3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2153" y="3435"/>
                  <a:ext cx="337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l" eaLnBrk="1" hangingPunct="1"/>
                  <a:r>
                    <a:rPr lang="en-US" sz="1600">
                      <a:latin typeface="Tahoma" pitchFamily="16" charset="0"/>
                    </a:rPr>
                    <a:t>2KB</a:t>
                  </a:r>
                </a:p>
              </p:txBody>
            </p:sp>
            <p:sp>
              <p:nvSpPr>
                <p:cNvPr id="207" name="Rectangle 39"/>
                <p:cNvSpPr>
                  <a:spLocks noChangeArrowheads="1"/>
                </p:cNvSpPr>
                <p:nvPr/>
              </p:nvSpPr>
              <p:spPr bwMode="auto">
                <a:xfrm>
                  <a:off x="1488" y="3255"/>
                  <a:ext cx="985" cy="58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8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448" y="3875"/>
                  <a:ext cx="1048" cy="3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1" hangingPunct="1"/>
                  <a:r>
                    <a:rPr lang="en-US" sz="1600">
                      <a:latin typeface="Tahoma" pitchFamily="16" charset="0"/>
                    </a:rPr>
                    <a:t>8 KB, direct-mapped</a:t>
                  </a:r>
                </a:p>
              </p:txBody>
            </p:sp>
            <p:sp>
              <p:nvSpPr>
                <p:cNvPr id="209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1169" y="2673"/>
                  <a:ext cx="223" cy="22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10" name="Line 42"/>
                <p:cNvSpPr>
                  <a:spLocks noChangeShapeType="1"/>
                </p:cNvSpPr>
                <p:nvPr/>
              </p:nvSpPr>
              <p:spPr bwMode="auto">
                <a:xfrm>
                  <a:off x="1187" y="3261"/>
                  <a:ext cx="229" cy="13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11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107" y="2356"/>
                  <a:ext cx="1348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l" eaLnBrk="1" hangingPunct="1"/>
                  <a:r>
                    <a:rPr lang="en-US" sz="1600" b="1" dirty="0">
                      <a:solidFill>
                        <a:schemeClr val="hlink"/>
                      </a:solidFill>
                      <a:latin typeface="Tahoma" pitchFamily="16" charset="0"/>
                    </a:rPr>
                    <a:t>Way concatenation</a:t>
                  </a:r>
                </a:p>
              </p:txBody>
            </p:sp>
            <p:sp>
              <p:nvSpPr>
                <p:cNvPr id="212" name="Freeform 44"/>
                <p:cNvSpPr>
                  <a:spLocks/>
                </p:cNvSpPr>
                <p:nvPr/>
              </p:nvSpPr>
              <p:spPr bwMode="auto">
                <a:xfrm>
                  <a:off x="1602" y="2877"/>
                  <a:ext cx="242" cy="11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9" y="118"/>
                    </a:cxn>
                    <a:cxn ang="0">
                      <a:pos x="242" y="0"/>
                    </a:cxn>
                  </a:cxnLst>
                  <a:rect l="0" t="0" r="r" b="b"/>
                  <a:pathLst>
                    <a:path w="242" h="118">
                      <a:moveTo>
                        <a:pt x="0" y="0"/>
                      </a:moveTo>
                      <a:cubicBezTo>
                        <a:pt x="54" y="59"/>
                        <a:pt x="109" y="118"/>
                        <a:pt x="149" y="118"/>
                      </a:cubicBezTo>
                      <a:cubicBezTo>
                        <a:pt x="189" y="118"/>
                        <a:pt x="215" y="59"/>
                        <a:pt x="242" y="0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33CCFF"/>
                  </a:solidFill>
                  <a:prstDash val="solid"/>
                  <a:miter lim="800000"/>
                  <a:headEnd type="none" w="med" len="med"/>
                  <a:tailEnd type="triangle" w="med" len="med"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13" name="Freeform 45"/>
                <p:cNvSpPr>
                  <a:spLocks/>
                </p:cNvSpPr>
                <p:nvPr/>
              </p:nvSpPr>
              <p:spPr bwMode="auto">
                <a:xfrm rot="10800000" flipH="1">
                  <a:off x="2076" y="2267"/>
                  <a:ext cx="242" cy="11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9" y="118"/>
                    </a:cxn>
                    <a:cxn ang="0">
                      <a:pos x="242" y="0"/>
                    </a:cxn>
                  </a:cxnLst>
                  <a:rect l="0" t="0" r="r" b="b"/>
                  <a:pathLst>
                    <a:path w="242" h="118">
                      <a:moveTo>
                        <a:pt x="0" y="0"/>
                      </a:moveTo>
                      <a:cubicBezTo>
                        <a:pt x="54" y="59"/>
                        <a:pt x="109" y="118"/>
                        <a:pt x="149" y="118"/>
                      </a:cubicBezTo>
                      <a:cubicBezTo>
                        <a:pt x="189" y="118"/>
                        <a:pt x="215" y="59"/>
                        <a:pt x="242" y="0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9999"/>
                  </a:solidFill>
                  <a:prstDash val="solid"/>
                  <a:miter lim="800000"/>
                  <a:headEnd type="none" w="med" len="med"/>
                  <a:tailEnd type="triangle" w="med" len="med"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14" name="Freeform 46"/>
                <p:cNvSpPr>
                  <a:spLocks/>
                </p:cNvSpPr>
                <p:nvPr/>
              </p:nvSpPr>
              <p:spPr bwMode="auto">
                <a:xfrm rot="10800000" flipH="1">
                  <a:off x="1614" y="3178"/>
                  <a:ext cx="242" cy="11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9" y="118"/>
                    </a:cxn>
                    <a:cxn ang="0">
                      <a:pos x="242" y="0"/>
                    </a:cxn>
                  </a:cxnLst>
                  <a:rect l="0" t="0" r="r" b="b"/>
                  <a:pathLst>
                    <a:path w="242" h="118">
                      <a:moveTo>
                        <a:pt x="0" y="0"/>
                      </a:moveTo>
                      <a:cubicBezTo>
                        <a:pt x="54" y="59"/>
                        <a:pt x="109" y="118"/>
                        <a:pt x="149" y="118"/>
                      </a:cubicBezTo>
                      <a:cubicBezTo>
                        <a:pt x="189" y="118"/>
                        <a:pt x="215" y="59"/>
                        <a:pt x="242" y="0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9999"/>
                  </a:solidFill>
                  <a:prstDash val="solid"/>
                  <a:miter lim="800000"/>
                  <a:headEnd type="none" w="med" len="med"/>
                  <a:tailEnd type="triangle" w="med" len="med"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15" name="Freeform 47"/>
                <p:cNvSpPr>
                  <a:spLocks/>
                </p:cNvSpPr>
                <p:nvPr/>
              </p:nvSpPr>
              <p:spPr bwMode="auto">
                <a:xfrm rot="10800000" flipH="1">
                  <a:off x="2106" y="3181"/>
                  <a:ext cx="242" cy="11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9" y="118"/>
                    </a:cxn>
                    <a:cxn ang="0">
                      <a:pos x="242" y="0"/>
                    </a:cxn>
                  </a:cxnLst>
                  <a:rect l="0" t="0" r="r" b="b"/>
                  <a:pathLst>
                    <a:path w="242" h="118">
                      <a:moveTo>
                        <a:pt x="0" y="0"/>
                      </a:moveTo>
                      <a:cubicBezTo>
                        <a:pt x="54" y="59"/>
                        <a:pt x="109" y="118"/>
                        <a:pt x="149" y="118"/>
                      </a:cubicBezTo>
                      <a:cubicBezTo>
                        <a:pt x="189" y="118"/>
                        <a:pt x="215" y="59"/>
                        <a:pt x="242" y="0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9999"/>
                  </a:solidFill>
                  <a:prstDash val="solid"/>
                  <a:miter lim="800000"/>
                  <a:headEnd type="none" w="med" len="med"/>
                  <a:tailEnd type="triangle" w="med" len="med"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16" name="Freeform 48"/>
                <p:cNvSpPr>
                  <a:spLocks/>
                </p:cNvSpPr>
                <p:nvPr/>
              </p:nvSpPr>
              <p:spPr bwMode="auto">
                <a:xfrm rot="-10800000" flipH="1" flipV="1">
                  <a:off x="1854" y="3786"/>
                  <a:ext cx="242" cy="11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9" y="118"/>
                    </a:cxn>
                    <a:cxn ang="0">
                      <a:pos x="242" y="0"/>
                    </a:cxn>
                  </a:cxnLst>
                  <a:rect l="0" t="0" r="r" b="b"/>
                  <a:pathLst>
                    <a:path w="242" h="118">
                      <a:moveTo>
                        <a:pt x="0" y="0"/>
                      </a:moveTo>
                      <a:cubicBezTo>
                        <a:pt x="54" y="59"/>
                        <a:pt x="109" y="118"/>
                        <a:pt x="149" y="118"/>
                      </a:cubicBezTo>
                      <a:cubicBezTo>
                        <a:pt x="189" y="118"/>
                        <a:pt x="215" y="59"/>
                        <a:pt x="242" y="0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9999"/>
                  </a:solidFill>
                  <a:prstDash val="solid"/>
                  <a:miter lim="800000"/>
                  <a:headEnd type="none" w="med" len="med"/>
                  <a:tailEnd type="triangle" w="med" len="med"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149" name="Rectangle 186"/>
              <p:cNvSpPr>
                <a:spLocks noChangeArrowheads="1"/>
              </p:cNvSpPr>
              <p:nvPr/>
            </p:nvSpPr>
            <p:spPr bwMode="auto">
              <a:xfrm>
                <a:off x="1008731" y="5903829"/>
                <a:ext cx="2460184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pt-BR" sz="1800" b="1" kern="0" dirty="0" smtClean="0">
                    <a:solidFill>
                      <a:srgbClr val="CC3300"/>
                    </a:solidFill>
                    <a:latin typeface="Trebuchet MS" pitchFamily="34" charset="0"/>
                  </a:rPr>
                  <a:t>Tunable Associativity</a:t>
                </a:r>
                <a:endParaRPr kumimoji="0" lang="pt-B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4180042" y="2700456"/>
            <a:ext cx="2264301" cy="3579962"/>
            <a:chOff x="4180042" y="2700456"/>
            <a:chExt cx="2264301" cy="3579962"/>
          </a:xfrm>
        </p:grpSpPr>
        <p:grpSp>
          <p:nvGrpSpPr>
            <p:cNvPr id="144" name="Group 49"/>
            <p:cNvGrpSpPr>
              <a:grpSpLocks/>
            </p:cNvGrpSpPr>
            <p:nvPr/>
          </p:nvGrpSpPr>
          <p:grpSpPr bwMode="auto">
            <a:xfrm>
              <a:off x="4495801" y="2776657"/>
              <a:ext cx="1704976" cy="3128963"/>
              <a:chOff x="2832" y="2294"/>
              <a:chExt cx="1074" cy="1971"/>
            </a:xfrm>
          </p:grpSpPr>
          <p:sp>
            <p:nvSpPr>
              <p:cNvPr id="167" name="Rectangle 50"/>
              <p:cNvSpPr>
                <a:spLocks noChangeArrowheads="1"/>
              </p:cNvSpPr>
              <p:nvPr/>
            </p:nvSpPr>
            <p:spPr bwMode="auto">
              <a:xfrm>
                <a:off x="2949" y="2555"/>
                <a:ext cx="167" cy="483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8" name="Text Box 51"/>
              <p:cNvSpPr txBox="1">
                <a:spLocks noChangeArrowheads="1"/>
              </p:cNvSpPr>
              <p:nvPr/>
            </p:nvSpPr>
            <p:spPr bwMode="auto">
              <a:xfrm rot="-5400000">
                <a:off x="2858" y="2689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169" name="Rectangle 52"/>
              <p:cNvSpPr>
                <a:spLocks noChangeArrowheads="1"/>
              </p:cNvSpPr>
              <p:nvPr/>
            </p:nvSpPr>
            <p:spPr bwMode="auto">
              <a:xfrm>
                <a:off x="3182" y="2558"/>
                <a:ext cx="167" cy="483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0" name="Text Box 53"/>
              <p:cNvSpPr txBox="1">
                <a:spLocks noChangeArrowheads="1"/>
              </p:cNvSpPr>
              <p:nvPr/>
            </p:nvSpPr>
            <p:spPr bwMode="auto">
              <a:xfrm rot="-5400000">
                <a:off x="3091" y="2692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171" name="Rectangle 54"/>
              <p:cNvSpPr>
                <a:spLocks noChangeArrowheads="1"/>
              </p:cNvSpPr>
              <p:nvPr/>
            </p:nvSpPr>
            <p:spPr bwMode="auto">
              <a:xfrm>
                <a:off x="3409" y="2552"/>
                <a:ext cx="167" cy="48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2" name="Text Box 55"/>
              <p:cNvSpPr txBox="1">
                <a:spLocks noChangeArrowheads="1"/>
              </p:cNvSpPr>
              <p:nvPr/>
            </p:nvSpPr>
            <p:spPr bwMode="auto">
              <a:xfrm rot="-5400000">
                <a:off x="3318" y="2686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173" name="Rectangle 56"/>
              <p:cNvSpPr>
                <a:spLocks noChangeArrowheads="1"/>
              </p:cNvSpPr>
              <p:nvPr/>
            </p:nvSpPr>
            <p:spPr bwMode="auto">
              <a:xfrm>
                <a:off x="3643" y="2552"/>
                <a:ext cx="167" cy="48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" name="Text Box 57"/>
              <p:cNvSpPr txBox="1">
                <a:spLocks noChangeArrowheads="1"/>
              </p:cNvSpPr>
              <p:nvPr/>
            </p:nvSpPr>
            <p:spPr bwMode="auto">
              <a:xfrm rot="-5400000">
                <a:off x="3552" y="2686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175" name="Rectangle 58"/>
              <p:cNvSpPr>
                <a:spLocks noChangeArrowheads="1"/>
              </p:cNvSpPr>
              <p:nvPr/>
            </p:nvSpPr>
            <p:spPr bwMode="auto">
              <a:xfrm>
                <a:off x="2887" y="2506"/>
                <a:ext cx="985" cy="5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6" name="Text Box 59"/>
              <p:cNvSpPr txBox="1">
                <a:spLocks noChangeArrowheads="1"/>
              </p:cNvSpPr>
              <p:nvPr/>
            </p:nvSpPr>
            <p:spPr bwMode="auto">
              <a:xfrm>
                <a:off x="2852" y="3057"/>
                <a:ext cx="104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600" dirty="0">
                    <a:latin typeface="Tahoma" pitchFamily="16" charset="0"/>
                  </a:rPr>
                  <a:t>4 KB, 2-way</a:t>
                </a:r>
              </a:p>
            </p:txBody>
          </p:sp>
          <p:sp>
            <p:nvSpPr>
              <p:cNvPr id="177" name="Rectangle 60"/>
              <p:cNvSpPr>
                <a:spLocks noChangeArrowheads="1"/>
              </p:cNvSpPr>
              <p:nvPr/>
            </p:nvSpPr>
            <p:spPr bwMode="auto">
              <a:xfrm>
                <a:off x="2957" y="3392"/>
                <a:ext cx="167" cy="483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" name="Text Box 61"/>
              <p:cNvSpPr txBox="1">
                <a:spLocks noChangeArrowheads="1"/>
              </p:cNvSpPr>
              <p:nvPr/>
            </p:nvSpPr>
            <p:spPr bwMode="auto">
              <a:xfrm rot="-5400000">
                <a:off x="2866" y="3526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179" name="Rectangle 62"/>
              <p:cNvSpPr>
                <a:spLocks noChangeArrowheads="1"/>
              </p:cNvSpPr>
              <p:nvPr/>
            </p:nvSpPr>
            <p:spPr bwMode="auto">
              <a:xfrm>
                <a:off x="3190" y="3395"/>
                <a:ext cx="167" cy="48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" name="Text Box 63"/>
              <p:cNvSpPr txBox="1">
                <a:spLocks noChangeArrowheads="1"/>
              </p:cNvSpPr>
              <p:nvPr/>
            </p:nvSpPr>
            <p:spPr bwMode="auto">
              <a:xfrm rot="-5400000">
                <a:off x="3099" y="3529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 dirty="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181" name="Rectangle 64"/>
              <p:cNvSpPr>
                <a:spLocks noChangeArrowheads="1"/>
              </p:cNvSpPr>
              <p:nvPr/>
            </p:nvSpPr>
            <p:spPr bwMode="auto">
              <a:xfrm>
                <a:off x="3417" y="3389"/>
                <a:ext cx="167" cy="48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2" name="Text Box 65"/>
              <p:cNvSpPr txBox="1">
                <a:spLocks noChangeArrowheads="1"/>
              </p:cNvSpPr>
              <p:nvPr/>
            </p:nvSpPr>
            <p:spPr bwMode="auto">
              <a:xfrm rot="-5400000">
                <a:off x="3326" y="3523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183" name="Rectangle 66"/>
              <p:cNvSpPr>
                <a:spLocks noChangeArrowheads="1"/>
              </p:cNvSpPr>
              <p:nvPr/>
            </p:nvSpPr>
            <p:spPr bwMode="auto">
              <a:xfrm>
                <a:off x="3651" y="3389"/>
                <a:ext cx="167" cy="48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" name="Text Box 67"/>
              <p:cNvSpPr txBox="1">
                <a:spLocks noChangeArrowheads="1"/>
              </p:cNvSpPr>
              <p:nvPr/>
            </p:nvSpPr>
            <p:spPr bwMode="auto">
              <a:xfrm rot="-5400000">
                <a:off x="3560" y="3523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 dirty="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185" name="Rectangle 68"/>
              <p:cNvSpPr>
                <a:spLocks noChangeArrowheads="1"/>
              </p:cNvSpPr>
              <p:nvPr/>
            </p:nvSpPr>
            <p:spPr bwMode="auto">
              <a:xfrm>
                <a:off x="2895" y="3343"/>
                <a:ext cx="985" cy="5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6" name="Text Box 69"/>
              <p:cNvSpPr txBox="1">
                <a:spLocks noChangeArrowheads="1"/>
              </p:cNvSpPr>
              <p:nvPr/>
            </p:nvSpPr>
            <p:spPr bwMode="auto">
              <a:xfrm>
                <a:off x="2855" y="3899"/>
                <a:ext cx="1048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600">
                    <a:latin typeface="Tahoma" pitchFamily="16" charset="0"/>
                  </a:rPr>
                  <a:t>2 KB, direct-mapped</a:t>
                </a:r>
              </a:p>
            </p:txBody>
          </p:sp>
          <p:sp>
            <p:nvSpPr>
              <p:cNvPr id="187" name="Text Box 70"/>
              <p:cNvSpPr txBox="1">
                <a:spLocks noChangeArrowheads="1"/>
              </p:cNvSpPr>
              <p:nvPr/>
            </p:nvSpPr>
            <p:spPr bwMode="auto">
              <a:xfrm>
                <a:off x="2832" y="2294"/>
                <a:ext cx="107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 b="1" dirty="0">
                    <a:solidFill>
                      <a:schemeClr val="hlink"/>
                    </a:solidFill>
                    <a:latin typeface="Tahoma" pitchFamily="16" charset="0"/>
                  </a:rPr>
                  <a:t>Way shutdown</a:t>
                </a:r>
              </a:p>
            </p:txBody>
          </p:sp>
        </p:grpSp>
        <p:sp>
          <p:nvSpPr>
            <p:cNvPr id="146" name="Line 72"/>
            <p:cNvSpPr>
              <a:spLocks noChangeShapeType="1"/>
            </p:cNvSpPr>
            <p:nvPr/>
          </p:nvSpPr>
          <p:spPr bwMode="auto">
            <a:xfrm>
              <a:off x="6442075" y="2700456"/>
              <a:ext cx="2268" cy="34861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0" name="Rectangle 186"/>
            <p:cNvSpPr>
              <a:spLocks noChangeArrowheads="1"/>
            </p:cNvSpPr>
            <p:nvPr/>
          </p:nvSpPr>
          <p:spPr bwMode="auto">
            <a:xfrm>
              <a:off x="4180042" y="5911086"/>
              <a:ext cx="2003044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t-BR" sz="1800" b="1" kern="0" dirty="0" smtClean="0">
                  <a:solidFill>
                    <a:srgbClr val="CC3300"/>
                  </a:solidFill>
                  <a:latin typeface="Trebuchet MS" pitchFamily="34" charset="0"/>
                </a:rPr>
                <a:t>Tunable Size</a:t>
              </a:r>
              <a:endParaRPr kumimoji="0" lang="pt-B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rebuchet MS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524056" y="3076694"/>
            <a:ext cx="2619944" cy="3196470"/>
            <a:chOff x="6524056" y="3076694"/>
            <a:chExt cx="2619944" cy="3196470"/>
          </a:xfrm>
        </p:grpSpPr>
        <p:grpSp>
          <p:nvGrpSpPr>
            <p:cNvPr id="147" name="Group 73"/>
            <p:cNvGrpSpPr>
              <a:grpSpLocks/>
            </p:cNvGrpSpPr>
            <p:nvPr/>
          </p:nvGrpSpPr>
          <p:grpSpPr bwMode="auto">
            <a:xfrm>
              <a:off x="6575425" y="3076694"/>
              <a:ext cx="2568575" cy="2054225"/>
              <a:chOff x="4142" y="2601"/>
              <a:chExt cx="1618" cy="1294"/>
            </a:xfrm>
          </p:grpSpPr>
          <p:sp>
            <p:nvSpPr>
              <p:cNvPr id="152" name="Rectangle 74"/>
              <p:cNvSpPr>
                <a:spLocks noChangeArrowheads="1"/>
              </p:cNvSpPr>
              <p:nvPr/>
            </p:nvSpPr>
            <p:spPr bwMode="auto">
              <a:xfrm>
                <a:off x="4446" y="2880"/>
                <a:ext cx="167" cy="48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" name="Rectangle 75"/>
              <p:cNvSpPr>
                <a:spLocks noChangeArrowheads="1"/>
              </p:cNvSpPr>
              <p:nvPr/>
            </p:nvSpPr>
            <p:spPr bwMode="auto">
              <a:xfrm>
                <a:off x="4679" y="2883"/>
                <a:ext cx="167" cy="48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" name="Rectangle 76"/>
              <p:cNvSpPr>
                <a:spLocks noChangeArrowheads="1"/>
              </p:cNvSpPr>
              <p:nvPr/>
            </p:nvSpPr>
            <p:spPr bwMode="auto">
              <a:xfrm>
                <a:off x="4906" y="2877"/>
                <a:ext cx="167" cy="48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" name="Rectangle 77"/>
              <p:cNvSpPr>
                <a:spLocks noChangeArrowheads="1"/>
              </p:cNvSpPr>
              <p:nvPr/>
            </p:nvSpPr>
            <p:spPr bwMode="auto">
              <a:xfrm>
                <a:off x="5140" y="2877"/>
                <a:ext cx="167" cy="48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" name="Rectangle 78"/>
              <p:cNvSpPr>
                <a:spLocks noChangeArrowheads="1"/>
              </p:cNvSpPr>
              <p:nvPr/>
            </p:nvSpPr>
            <p:spPr bwMode="auto">
              <a:xfrm>
                <a:off x="4384" y="2831"/>
                <a:ext cx="985" cy="5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" name="Line 79"/>
              <p:cNvSpPr>
                <a:spLocks noChangeShapeType="1"/>
              </p:cNvSpPr>
              <p:nvPr/>
            </p:nvSpPr>
            <p:spPr bwMode="auto">
              <a:xfrm>
                <a:off x="4441" y="2953"/>
                <a:ext cx="16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8" name="Line 80"/>
              <p:cNvSpPr>
                <a:spLocks noChangeShapeType="1"/>
              </p:cNvSpPr>
              <p:nvPr/>
            </p:nvSpPr>
            <p:spPr bwMode="auto">
              <a:xfrm>
                <a:off x="4453" y="3031"/>
                <a:ext cx="16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9" name="Line 81"/>
              <p:cNvSpPr>
                <a:spLocks noChangeShapeType="1"/>
              </p:cNvSpPr>
              <p:nvPr/>
            </p:nvSpPr>
            <p:spPr bwMode="auto">
              <a:xfrm>
                <a:off x="4453" y="3115"/>
                <a:ext cx="16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60" name="Line 82"/>
              <p:cNvSpPr>
                <a:spLocks noChangeShapeType="1"/>
              </p:cNvSpPr>
              <p:nvPr/>
            </p:nvSpPr>
            <p:spPr bwMode="auto">
              <a:xfrm>
                <a:off x="4447" y="3199"/>
                <a:ext cx="16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61" name="Line 83"/>
              <p:cNvSpPr>
                <a:spLocks noChangeShapeType="1"/>
              </p:cNvSpPr>
              <p:nvPr/>
            </p:nvSpPr>
            <p:spPr bwMode="auto">
              <a:xfrm>
                <a:off x="4453" y="3283"/>
                <a:ext cx="16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62" name="Text Box 84"/>
              <p:cNvSpPr txBox="1">
                <a:spLocks noChangeArrowheads="1"/>
              </p:cNvSpPr>
              <p:nvPr/>
            </p:nvSpPr>
            <p:spPr bwMode="auto">
              <a:xfrm>
                <a:off x="4152" y="2601"/>
                <a:ext cx="1608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eaLnBrk="1" hangingPunct="1"/>
                <a:r>
                  <a:rPr lang="en-US" sz="1600" b="1">
                    <a:solidFill>
                      <a:schemeClr val="hlink"/>
                    </a:solidFill>
                    <a:latin typeface="Tahoma" pitchFamily="16" charset="0"/>
                  </a:rPr>
                  <a:t>Configurable Line size</a:t>
                </a:r>
              </a:p>
              <a:p>
                <a:pPr algn="l" eaLnBrk="1" hangingPunct="1"/>
                <a:endParaRPr lang="en-US" sz="1600">
                  <a:latin typeface="Tahoma" pitchFamily="16" charset="0"/>
                </a:endParaRPr>
              </a:p>
            </p:txBody>
          </p:sp>
          <p:sp>
            <p:nvSpPr>
              <p:cNvPr id="163" name="Text Box 85"/>
              <p:cNvSpPr txBox="1">
                <a:spLocks noChangeArrowheads="1"/>
              </p:cNvSpPr>
              <p:nvPr/>
            </p:nvSpPr>
            <p:spPr bwMode="auto">
              <a:xfrm>
                <a:off x="4142" y="3529"/>
                <a:ext cx="1516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 dirty="0">
                    <a:latin typeface="Tahoma" pitchFamily="16" charset="0"/>
                  </a:rPr>
                  <a:t>16 byte physical line size</a:t>
                </a:r>
              </a:p>
              <a:p>
                <a:pPr algn="l" eaLnBrk="1" hangingPunct="1"/>
                <a:endParaRPr lang="en-US" sz="1600" dirty="0">
                  <a:latin typeface="Tahoma" pitchFamily="16" charset="0"/>
                </a:endParaRPr>
              </a:p>
            </p:txBody>
          </p:sp>
          <p:grpSp>
            <p:nvGrpSpPr>
              <p:cNvPr id="164" name="Group 86"/>
              <p:cNvGrpSpPr>
                <a:grpSpLocks/>
              </p:cNvGrpSpPr>
              <p:nvPr/>
            </p:nvGrpSpPr>
            <p:grpSpPr bwMode="auto">
              <a:xfrm>
                <a:off x="4339" y="2941"/>
                <a:ext cx="361" cy="177"/>
                <a:chOff x="4353" y="3072"/>
                <a:chExt cx="323" cy="152"/>
              </a:xfrm>
            </p:grpSpPr>
            <p:sp>
              <p:nvSpPr>
                <p:cNvPr id="165" name="Freeform 87"/>
                <p:cNvSpPr>
                  <a:spLocks/>
                </p:cNvSpPr>
                <p:nvPr/>
              </p:nvSpPr>
              <p:spPr bwMode="auto">
                <a:xfrm>
                  <a:off x="4353" y="3072"/>
                  <a:ext cx="313" cy="74"/>
                </a:xfrm>
                <a:custGeom>
                  <a:avLst/>
                  <a:gdLst/>
                  <a:ahLst/>
                  <a:cxnLst>
                    <a:cxn ang="0">
                      <a:pos x="236" y="0"/>
                    </a:cxn>
                    <a:cxn ang="0">
                      <a:pos x="279" y="25"/>
                    </a:cxn>
                    <a:cxn ang="0">
                      <a:pos x="143" y="37"/>
                    </a:cxn>
                    <a:cxn ang="0">
                      <a:pos x="13" y="43"/>
                    </a:cxn>
                    <a:cxn ang="0">
                      <a:pos x="63" y="74"/>
                    </a:cxn>
                  </a:cxnLst>
                  <a:rect l="0" t="0" r="r" b="b"/>
                  <a:pathLst>
                    <a:path w="294" h="74">
                      <a:moveTo>
                        <a:pt x="236" y="0"/>
                      </a:moveTo>
                      <a:cubicBezTo>
                        <a:pt x="265" y="9"/>
                        <a:pt x="294" y="19"/>
                        <a:pt x="279" y="25"/>
                      </a:cubicBezTo>
                      <a:cubicBezTo>
                        <a:pt x="264" y="31"/>
                        <a:pt x="187" y="34"/>
                        <a:pt x="143" y="37"/>
                      </a:cubicBezTo>
                      <a:cubicBezTo>
                        <a:pt x="99" y="40"/>
                        <a:pt x="26" y="37"/>
                        <a:pt x="13" y="43"/>
                      </a:cubicBezTo>
                      <a:cubicBezTo>
                        <a:pt x="0" y="49"/>
                        <a:pt x="31" y="61"/>
                        <a:pt x="63" y="74"/>
                      </a:cubicBezTo>
                    </a:path>
                  </a:pathLst>
                </a:custGeom>
                <a:noFill/>
                <a:ln w="12700" cap="flat" cmpd="sng">
                  <a:solidFill>
                    <a:schemeClr val="hlink"/>
                  </a:solidFill>
                  <a:prstDash val="solid"/>
                  <a:miter lim="800000"/>
                  <a:headEnd type="none" w="med" len="med"/>
                  <a:tailEnd type="triangle" w="sm" len="sm"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66" name="Freeform 88"/>
                <p:cNvSpPr>
                  <a:spLocks/>
                </p:cNvSpPr>
                <p:nvPr/>
              </p:nvSpPr>
              <p:spPr bwMode="auto">
                <a:xfrm>
                  <a:off x="4358" y="3150"/>
                  <a:ext cx="318" cy="74"/>
                </a:xfrm>
                <a:custGeom>
                  <a:avLst/>
                  <a:gdLst/>
                  <a:ahLst/>
                  <a:cxnLst>
                    <a:cxn ang="0">
                      <a:pos x="236" y="0"/>
                    </a:cxn>
                    <a:cxn ang="0">
                      <a:pos x="279" y="25"/>
                    </a:cxn>
                    <a:cxn ang="0">
                      <a:pos x="143" y="37"/>
                    </a:cxn>
                    <a:cxn ang="0">
                      <a:pos x="13" y="43"/>
                    </a:cxn>
                    <a:cxn ang="0">
                      <a:pos x="63" y="74"/>
                    </a:cxn>
                  </a:cxnLst>
                  <a:rect l="0" t="0" r="r" b="b"/>
                  <a:pathLst>
                    <a:path w="294" h="74">
                      <a:moveTo>
                        <a:pt x="236" y="0"/>
                      </a:moveTo>
                      <a:cubicBezTo>
                        <a:pt x="265" y="9"/>
                        <a:pt x="294" y="19"/>
                        <a:pt x="279" y="25"/>
                      </a:cubicBezTo>
                      <a:cubicBezTo>
                        <a:pt x="264" y="31"/>
                        <a:pt x="187" y="34"/>
                        <a:pt x="143" y="37"/>
                      </a:cubicBezTo>
                      <a:cubicBezTo>
                        <a:pt x="99" y="40"/>
                        <a:pt x="26" y="37"/>
                        <a:pt x="13" y="43"/>
                      </a:cubicBezTo>
                      <a:cubicBezTo>
                        <a:pt x="0" y="49"/>
                        <a:pt x="31" y="61"/>
                        <a:pt x="63" y="74"/>
                      </a:cubicBezTo>
                    </a:path>
                  </a:pathLst>
                </a:custGeom>
                <a:noFill/>
                <a:ln w="12700" cap="flat" cmpd="sng">
                  <a:solidFill>
                    <a:schemeClr val="hlink"/>
                  </a:solidFill>
                  <a:prstDash val="solid"/>
                  <a:miter lim="800000"/>
                  <a:headEnd type="none" w="med" len="med"/>
                  <a:tailEnd type="triangle" w="sm" len="sm"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151" name="Rectangle 186"/>
            <p:cNvSpPr>
              <a:spLocks noChangeArrowheads="1"/>
            </p:cNvSpPr>
            <p:nvPr/>
          </p:nvSpPr>
          <p:spPr bwMode="auto">
            <a:xfrm>
              <a:off x="6524056" y="5903832"/>
              <a:ext cx="2271600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t-BR" sz="1800" b="1" kern="0" dirty="0" smtClean="0">
                  <a:solidFill>
                    <a:srgbClr val="CC3300"/>
                  </a:solidFill>
                  <a:latin typeface="Trebuchet MS" pitchFamily="34" charset="0"/>
                </a:rPr>
                <a:t>Tunable Line Size</a:t>
              </a:r>
              <a:endParaRPr kumimoji="0" lang="pt-B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rebuchet MS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9610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Tuners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1524000"/>
          </a:xfrm>
        </p:spPr>
        <p:txBody>
          <a:bodyPr/>
          <a:lstStyle/>
          <a:p>
            <a:r>
              <a:rPr lang="en-US" dirty="0" smtClean="0"/>
              <a:t>Tuner evaluates different configurations to determine the best configuration</a:t>
            </a:r>
          </a:p>
          <a:p>
            <a:pPr lvl="1"/>
            <a:r>
              <a:rPr lang="en-US" dirty="0" smtClean="0"/>
              <a:t>Implements tuning algorithm/heuristic to search design space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Best configuration</a:t>
            </a:r>
            <a:r>
              <a:rPr lang="en-US" dirty="0" smtClean="0"/>
              <a:t> satisfies design objective (e.g., minimum energy/execution time)</a:t>
            </a:r>
          </a:p>
          <a:p>
            <a:pPr lvl="1"/>
            <a:r>
              <a:rPr lang="en-US" dirty="0" smtClean="0"/>
              <a:t>Can impose overheads (</a:t>
            </a:r>
            <a:r>
              <a:rPr lang="en-US" dirty="0" smtClean="0">
                <a:solidFill>
                  <a:srgbClr val="FF0000"/>
                </a:solidFill>
              </a:rPr>
              <a:t>tuning delay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power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area</a:t>
            </a:r>
            <a:r>
              <a:rPr lang="en-US" dirty="0" smtClean="0"/>
              <a:t>) and complexity</a:t>
            </a:r>
          </a:p>
          <a:p>
            <a:r>
              <a:rPr lang="en-US" dirty="0" smtClean="0"/>
              <a:t>Software cache tuners</a:t>
            </a:r>
          </a:p>
          <a:p>
            <a:pPr lvl="2"/>
            <a:r>
              <a:rPr lang="en-US" dirty="0" smtClean="0"/>
              <a:t>Intrusive to application and cache</a:t>
            </a:r>
          </a:p>
          <a:p>
            <a:pPr lvl="3"/>
            <a:r>
              <a:rPr lang="en-US" dirty="0" smtClean="0"/>
              <a:t>Non-optimal, inferior configurations</a:t>
            </a:r>
          </a:p>
          <a:p>
            <a:r>
              <a:rPr lang="en-US" b="1" i="1" dirty="0" smtClean="0"/>
              <a:t>Hardware cache tuners</a:t>
            </a:r>
            <a:endParaRPr lang="en-US" dirty="0" smtClean="0"/>
          </a:p>
          <a:p>
            <a:pPr lvl="2"/>
            <a:r>
              <a:rPr lang="en-US" dirty="0" smtClean="0"/>
              <a:t>Non-intrusive to application </a:t>
            </a:r>
          </a:p>
          <a:p>
            <a:pPr lvl="2"/>
            <a:r>
              <a:rPr lang="en-US" dirty="0" smtClean="0"/>
              <a:t>Must be low-overhead</a:t>
            </a:r>
          </a:p>
          <a:p>
            <a:r>
              <a:rPr lang="en-US" dirty="0" smtClean="0"/>
              <a:t>Previous work</a:t>
            </a:r>
          </a:p>
          <a:p>
            <a:pPr lvl="1"/>
            <a:r>
              <a:rPr lang="en-US" dirty="0" smtClean="0"/>
              <a:t>Single- and dual-core cache tuners</a:t>
            </a:r>
          </a:p>
          <a:p>
            <a:r>
              <a:rPr lang="en-US" dirty="0" smtClean="0"/>
              <a:t>More cores = more tuner overhead/complexity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r>
              <a:rPr lang="en-US" smtClean="0">
                <a:solidFill>
                  <a:srgbClr val="000000"/>
                </a:solidFill>
              </a:rPr>
              <a:t> of 18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5893854" y="3048000"/>
            <a:ext cx="2926080" cy="2286000"/>
            <a:chOff x="4876800" y="3743442"/>
            <a:chExt cx="2926080" cy="2286000"/>
          </a:xfrm>
        </p:grpSpPr>
        <p:cxnSp>
          <p:nvCxnSpPr>
            <p:cNvPr id="14" name="Straight Connector 13"/>
            <p:cNvCxnSpPr/>
            <p:nvPr/>
          </p:nvCxnSpPr>
          <p:spPr bwMode="auto">
            <a:xfrm>
              <a:off x="4876800" y="3743442"/>
              <a:ext cx="0" cy="228600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4876800" y="6019800"/>
              <a:ext cx="2926080" cy="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1" name="Group 20"/>
          <p:cNvGrpSpPr/>
          <p:nvPr/>
        </p:nvGrpSpPr>
        <p:grpSpPr>
          <a:xfrm>
            <a:off x="5257800" y="3254993"/>
            <a:ext cx="2743775" cy="2438399"/>
            <a:chOff x="4038025" y="3691355"/>
            <a:chExt cx="2743775" cy="2438399"/>
          </a:xfrm>
        </p:grpSpPr>
        <p:sp>
          <p:nvSpPr>
            <p:cNvPr id="18" name="TextBox 17"/>
            <p:cNvSpPr txBox="1"/>
            <p:nvPr/>
          </p:nvSpPr>
          <p:spPr>
            <a:xfrm>
              <a:off x="5144236" y="5791200"/>
              <a:ext cx="16375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Number of cores</a:t>
              </a:r>
              <a:endParaRPr lang="en-US" sz="1600" b="1" dirty="0"/>
            </a:p>
          </p:txBody>
        </p:sp>
        <p:sp>
          <p:nvSpPr>
            <p:cNvPr id="20" name="TextBox 19"/>
            <p:cNvSpPr txBox="1"/>
            <p:nvPr/>
          </p:nvSpPr>
          <p:spPr>
            <a:xfrm rot="16200000">
              <a:off x="3354889" y="4374491"/>
              <a:ext cx="195104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/>
                <a:t>Tuner overhead and</a:t>
              </a:r>
            </a:p>
            <a:p>
              <a:pPr algn="ctr"/>
              <a:r>
                <a:rPr lang="en-US" sz="1600" b="1" dirty="0" smtClean="0"/>
                <a:t>complexity</a:t>
              </a:r>
            </a:p>
          </p:txBody>
        </p:sp>
      </p:grpSp>
      <p:sp>
        <p:nvSpPr>
          <p:cNvPr id="22" name="Right Arrow 21"/>
          <p:cNvSpPr/>
          <p:nvPr/>
        </p:nvSpPr>
        <p:spPr bwMode="auto">
          <a:xfrm rot="18836546">
            <a:off x="5826897" y="4502538"/>
            <a:ext cx="1783080" cy="152400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020375" y="3297438"/>
            <a:ext cx="2818825" cy="598539"/>
            <a:chOff x="4818528" y="2792104"/>
            <a:chExt cx="2818825" cy="598539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01887" y="2792104"/>
              <a:ext cx="457200" cy="45720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4818528" y="2848352"/>
              <a:ext cx="150060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/>
                <a:t>N</a:t>
              </a:r>
              <a:r>
                <a:rPr lang="en-US" sz="1400" b="1" dirty="0" smtClean="0"/>
                <a:t>umber of cores </a:t>
              </a:r>
              <a:endParaRPr lang="en-US" sz="1400" b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353266" y="3082866"/>
              <a:ext cx="228408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Tuner overhead/complexity</a:t>
              </a:r>
              <a:endParaRPr lang="en-US" sz="1400" b="1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49529" y="5888238"/>
            <a:ext cx="5596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Need low-overhead cache tuners for multicore systems!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181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2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Tuner Architectural Layouts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1"/>
            <a:ext cx="3962400" cy="1676400"/>
          </a:xfrm>
        </p:spPr>
        <p:txBody>
          <a:bodyPr/>
          <a:lstStyle/>
          <a:p>
            <a:r>
              <a:rPr lang="en-US" dirty="0" smtClean="0"/>
              <a:t>Global tuner</a:t>
            </a:r>
          </a:p>
          <a:p>
            <a:pPr lvl="1"/>
            <a:r>
              <a:rPr lang="en-US" dirty="0" smtClean="0"/>
              <a:t>Single tuner for all cores</a:t>
            </a:r>
          </a:p>
          <a:p>
            <a:pPr lvl="1"/>
            <a:r>
              <a:rPr lang="en-US" dirty="0"/>
              <a:t>Shared resource bottleneck</a:t>
            </a:r>
          </a:p>
          <a:p>
            <a:pPr lvl="2"/>
            <a:r>
              <a:rPr lang="en-US" dirty="0"/>
              <a:t>Tuning </a:t>
            </a:r>
            <a:r>
              <a:rPr lang="en-US" dirty="0" smtClean="0"/>
              <a:t>delay</a:t>
            </a:r>
          </a:p>
          <a:p>
            <a:pPr lvl="1"/>
            <a:r>
              <a:rPr lang="en-US" dirty="0" smtClean="0"/>
              <a:t>Little area/power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r>
              <a:rPr lang="en-US" smtClean="0">
                <a:solidFill>
                  <a:srgbClr val="000000"/>
                </a:solidFill>
              </a:rPr>
              <a:t> of 18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85800" y="3352800"/>
            <a:ext cx="7696200" cy="2743200"/>
            <a:chOff x="685800" y="3352800"/>
            <a:chExt cx="7696200" cy="2743200"/>
          </a:xfrm>
        </p:grpSpPr>
        <p:grpSp>
          <p:nvGrpSpPr>
            <p:cNvPr id="73" name="Group 72"/>
            <p:cNvGrpSpPr/>
            <p:nvPr/>
          </p:nvGrpSpPr>
          <p:grpSpPr>
            <a:xfrm>
              <a:off x="685800" y="3352800"/>
              <a:ext cx="7696200" cy="2209800"/>
              <a:chOff x="685800" y="3048000"/>
              <a:chExt cx="7696200" cy="2209800"/>
            </a:xfrm>
          </p:grpSpPr>
          <p:grpSp>
            <p:nvGrpSpPr>
              <p:cNvPr id="41" name="Group 40"/>
              <p:cNvGrpSpPr/>
              <p:nvPr/>
            </p:nvGrpSpPr>
            <p:grpSpPr>
              <a:xfrm>
                <a:off x="685800" y="3048000"/>
                <a:ext cx="1752600" cy="533400"/>
                <a:chOff x="76200" y="3048000"/>
                <a:chExt cx="1752600" cy="533400"/>
              </a:xfrm>
            </p:grpSpPr>
            <p:grpSp>
              <p:nvGrpSpPr>
                <p:cNvPr id="15" name="Group 14"/>
                <p:cNvGrpSpPr/>
                <p:nvPr/>
              </p:nvGrpSpPr>
              <p:grpSpPr>
                <a:xfrm>
                  <a:off x="76200" y="3048000"/>
                  <a:ext cx="1752600" cy="533400"/>
                  <a:chOff x="1295400" y="3048000"/>
                  <a:chExt cx="1752600" cy="533400"/>
                </a:xfrm>
              </p:grpSpPr>
              <p:sp>
                <p:nvSpPr>
                  <p:cNvPr id="9" name="Rectangle 8"/>
                  <p:cNvSpPr/>
                  <p:nvPr/>
                </p:nvSpPr>
                <p:spPr bwMode="auto">
                  <a:xfrm>
                    <a:off x="1295400" y="3048000"/>
                    <a:ext cx="609600" cy="533400"/>
                  </a:xfrm>
                  <a:prstGeom prst="rect">
                    <a:avLst/>
                  </a:prstGeom>
                  <a:solidFill>
                    <a:srgbClr val="CEA702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rPr>
                      <a:t>Core 1</a:t>
                    </a:r>
                  </a:p>
                </p:txBody>
              </p:sp>
              <p:sp>
                <p:nvSpPr>
                  <p:cNvPr id="26" name="Rectangle 25"/>
                  <p:cNvSpPr/>
                  <p:nvPr/>
                </p:nvSpPr>
                <p:spPr bwMode="auto">
                  <a:xfrm>
                    <a:off x="2133600" y="3048000"/>
                    <a:ext cx="914400" cy="53340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400" dirty="0" smtClean="0">
                        <a:latin typeface="Times"/>
                      </a:rPr>
                      <a:t>L1 Cache</a:t>
                    </a:r>
                    <a:endParaRPr kumimoji="0" lang="en-US" sz="1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"/>
                    </a:endParaRPr>
                  </a:p>
                </p:txBody>
              </p:sp>
            </p:grpSp>
            <p:cxnSp>
              <p:nvCxnSpPr>
                <p:cNvPr id="40" name="Straight Arrow Connector 39"/>
                <p:cNvCxnSpPr/>
                <p:nvPr/>
              </p:nvCxnSpPr>
              <p:spPr bwMode="auto">
                <a:xfrm>
                  <a:off x="685800" y="3352800"/>
                  <a:ext cx="22860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</p:grpSp>
          <p:grpSp>
            <p:nvGrpSpPr>
              <p:cNvPr id="42" name="Group 41"/>
              <p:cNvGrpSpPr/>
              <p:nvPr/>
            </p:nvGrpSpPr>
            <p:grpSpPr>
              <a:xfrm>
                <a:off x="2667000" y="3048000"/>
                <a:ext cx="1752600" cy="533400"/>
                <a:chOff x="76200" y="3048000"/>
                <a:chExt cx="1752600" cy="533400"/>
              </a:xfrm>
            </p:grpSpPr>
            <p:grpSp>
              <p:nvGrpSpPr>
                <p:cNvPr id="43" name="Group 42"/>
                <p:cNvGrpSpPr/>
                <p:nvPr/>
              </p:nvGrpSpPr>
              <p:grpSpPr>
                <a:xfrm>
                  <a:off x="76200" y="3048000"/>
                  <a:ext cx="1752600" cy="533400"/>
                  <a:chOff x="1295400" y="3048000"/>
                  <a:chExt cx="1752600" cy="533400"/>
                </a:xfrm>
              </p:grpSpPr>
              <p:sp>
                <p:nvSpPr>
                  <p:cNvPr id="45" name="Rectangle 44"/>
                  <p:cNvSpPr/>
                  <p:nvPr/>
                </p:nvSpPr>
                <p:spPr bwMode="auto">
                  <a:xfrm>
                    <a:off x="1295400" y="3048000"/>
                    <a:ext cx="609600" cy="533400"/>
                  </a:xfrm>
                  <a:prstGeom prst="rect">
                    <a:avLst/>
                  </a:prstGeom>
                  <a:solidFill>
                    <a:srgbClr val="CEA702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rPr>
                      <a:t>Core 2</a:t>
                    </a:r>
                  </a:p>
                </p:txBody>
              </p:sp>
              <p:sp>
                <p:nvSpPr>
                  <p:cNvPr id="46" name="Rectangle 45"/>
                  <p:cNvSpPr/>
                  <p:nvPr/>
                </p:nvSpPr>
                <p:spPr bwMode="auto">
                  <a:xfrm>
                    <a:off x="2133600" y="3048000"/>
                    <a:ext cx="914400" cy="53340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400" dirty="0" smtClean="0">
                        <a:latin typeface="Times"/>
                      </a:rPr>
                      <a:t>L1 Cache</a:t>
                    </a:r>
                    <a:endParaRPr kumimoji="0" lang="en-US" sz="1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"/>
                    </a:endParaRPr>
                  </a:p>
                </p:txBody>
              </p:sp>
            </p:grpSp>
            <p:cxnSp>
              <p:nvCxnSpPr>
                <p:cNvPr id="44" name="Straight Arrow Connector 43"/>
                <p:cNvCxnSpPr/>
                <p:nvPr/>
              </p:nvCxnSpPr>
              <p:spPr bwMode="auto">
                <a:xfrm>
                  <a:off x="685800" y="3352800"/>
                  <a:ext cx="22860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</p:grpSp>
          <p:grpSp>
            <p:nvGrpSpPr>
              <p:cNvPr id="47" name="Group 46"/>
              <p:cNvGrpSpPr/>
              <p:nvPr/>
            </p:nvGrpSpPr>
            <p:grpSpPr>
              <a:xfrm>
                <a:off x="4648200" y="3048000"/>
                <a:ext cx="1752600" cy="533400"/>
                <a:chOff x="76200" y="3048000"/>
                <a:chExt cx="1752600" cy="533400"/>
              </a:xfrm>
            </p:grpSpPr>
            <p:grpSp>
              <p:nvGrpSpPr>
                <p:cNvPr id="48" name="Group 47"/>
                <p:cNvGrpSpPr/>
                <p:nvPr/>
              </p:nvGrpSpPr>
              <p:grpSpPr>
                <a:xfrm>
                  <a:off x="76200" y="3048000"/>
                  <a:ext cx="1752600" cy="533400"/>
                  <a:chOff x="1295400" y="3048000"/>
                  <a:chExt cx="1752600" cy="533400"/>
                </a:xfrm>
              </p:grpSpPr>
              <p:sp>
                <p:nvSpPr>
                  <p:cNvPr id="50" name="Rectangle 49"/>
                  <p:cNvSpPr/>
                  <p:nvPr/>
                </p:nvSpPr>
                <p:spPr bwMode="auto">
                  <a:xfrm>
                    <a:off x="1295400" y="3048000"/>
                    <a:ext cx="609600" cy="533400"/>
                  </a:xfrm>
                  <a:prstGeom prst="rect">
                    <a:avLst/>
                  </a:prstGeom>
                  <a:solidFill>
                    <a:srgbClr val="CEA702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rPr>
                      <a:t>Core 3</a:t>
                    </a:r>
                  </a:p>
                </p:txBody>
              </p:sp>
              <p:sp>
                <p:nvSpPr>
                  <p:cNvPr id="51" name="Rectangle 50"/>
                  <p:cNvSpPr/>
                  <p:nvPr/>
                </p:nvSpPr>
                <p:spPr bwMode="auto">
                  <a:xfrm>
                    <a:off x="2133600" y="3048000"/>
                    <a:ext cx="914400" cy="53340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400" dirty="0" smtClean="0">
                        <a:latin typeface="Times"/>
                      </a:rPr>
                      <a:t>L1 Cache</a:t>
                    </a:r>
                    <a:endParaRPr kumimoji="0" lang="en-US" sz="1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"/>
                    </a:endParaRPr>
                  </a:p>
                </p:txBody>
              </p:sp>
            </p:grpSp>
            <p:cxnSp>
              <p:nvCxnSpPr>
                <p:cNvPr id="49" name="Straight Arrow Connector 48"/>
                <p:cNvCxnSpPr/>
                <p:nvPr/>
              </p:nvCxnSpPr>
              <p:spPr bwMode="auto">
                <a:xfrm>
                  <a:off x="685800" y="3352800"/>
                  <a:ext cx="22860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</p:grpSp>
          <p:grpSp>
            <p:nvGrpSpPr>
              <p:cNvPr id="52" name="Group 51"/>
              <p:cNvGrpSpPr/>
              <p:nvPr/>
            </p:nvGrpSpPr>
            <p:grpSpPr>
              <a:xfrm>
                <a:off x="6629400" y="3048000"/>
                <a:ext cx="1752600" cy="533400"/>
                <a:chOff x="76200" y="3048000"/>
                <a:chExt cx="1752600" cy="533400"/>
              </a:xfrm>
            </p:grpSpPr>
            <p:grpSp>
              <p:nvGrpSpPr>
                <p:cNvPr id="53" name="Group 52"/>
                <p:cNvGrpSpPr/>
                <p:nvPr/>
              </p:nvGrpSpPr>
              <p:grpSpPr>
                <a:xfrm>
                  <a:off x="76200" y="3048000"/>
                  <a:ext cx="1752600" cy="533400"/>
                  <a:chOff x="1295400" y="3048000"/>
                  <a:chExt cx="1752600" cy="533400"/>
                </a:xfrm>
              </p:grpSpPr>
              <p:sp>
                <p:nvSpPr>
                  <p:cNvPr id="55" name="Rectangle 54"/>
                  <p:cNvSpPr/>
                  <p:nvPr/>
                </p:nvSpPr>
                <p:spPr bwMode="auto">
                  <a:xfrm>
                    <a:off x="1295400" y="3048000"/>
                    <a:ext cx="609600" cy="533400"/>
                  </a:xfrm>
                  <a:prstGeom prst="rect">
                    <a:avLst/>
                  </a:prstGeom>
                  <a:solidFill>
                    <a:srgbClr val="CEA702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rPr>
                      <a:t>Core 4</a:t>
                    </a:r>
                  </a:p>
                </p:txBody>
              </p:sp>
              <p:sp>
                <p:nvSpPr>
                  <p:cNvPr id="56" name="Rectangle 55"/>
                  <p:cNvSpPr/>
                  <p:nvPr/>
                </p:nvSpPr>
                <p:spPr bwMode="auto">
                  <a:xfrm>
                    <a:off x="2133600" y="3048000"/>
                    <a:ext cx="914400" cy="53340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400" dirty="0" smtClean="0">
                        <a:latin typeface="Times"/>
                      </a:rPr>
                      <a:t>L1 Cache</a:t>
                    </a:r>
                    <a:endParaRPr kumimoji="0" lang="en-US" sz="1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"/>
                    </a:endParaRPr>
                  </a:p>
                </p:txBody>
              </p:sp>
            </p:grpSp>
            <p:cxnSp>
              <p:nvCxnSpPr>
                <p:cNvPr id="54" name="Straight Arrow Connector 53"/>
                <p:cNvCxnSpPr/>
                <p:nvPr/>
              </p:nvCxnSpPr>
              <p:spPr bwMode="auto">
                <a:xfrm>
                  <a:off x="685800" y="3352800"/>
                  <a:ext cx="22860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</p:grpSp>
          <p:sp>
            <p:nvSpPr>
              <p:cNvPr id="57" name="Rounded Rectangle 56"/>
              <p:cNvSpPr/>
              <p:nvPr/>
            </p:nvSpPr>
            <p:spPr bwMode="auto">
              <a:xfrm>
                <a:off x="4114800" y="4648200"/>
                <a:ext cx="1137138" cy="609600"/>
              </a:xfrm>
              <a:prstGeom prst="round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>
                    <a:latin typeface="Times"/>
                  </a:rPr>
                  <a:t>T</a:t>
                </a:r>
                <a:r>
                  <a: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rPr>
                  <a:t>uner</a:t>
                </a:r>
              </a:p>
            </p:txBody>
          </p:sp>
          <p:grpSp>
            <p:nvGrpSpPr>
              <p:cNvPr id="64" name="Group 63"/>
              <p:cNvGrpSpPr/>
              <p:nvPr/>
            </p:nvGrpSpPr>
            <p:grpSpPr>
              <a:xfrm>
                <a:off x="1981200" y="3567752"/>
                <a:ext cx="2133600" cy="1385248"/>
                <a:chOff x="1981200" y="3567752"/>
                <a:chExt cx="2133600" cy="1385248"/>
              </a:xfrm>
            </p:grpSpPr>
            <p:cxnSp>
              <p:nvCxnSpPr>
                <p:cNvPr id="59" name="Straight Arrow Connector 58"/>
                <p:cNvCxnSpPr/>
                <p:nvPr/>
              </p:nvCxnSpPr>
              <p:spPr bwMode="auto">
                <a:xfrm flipV="1">
                  <a:off x="1981200" y="3567752"/>
                  <a:ext cx="0" cy="1380744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lg" len="med"/>
                </a:ln>
                <a:effectLst/>
              </p:spPr>
            </p:cxnSp>
            <p:cxnSp>
              <p:nvCxnSpPr>
                <p:cNvPr id="63" name="Straight Connector 62"/>
                <p:cNvCxnSpPr>
                  <a:stCxn id="57" idx="1"/>
                </p:cNvCxnSpPr>
                <p:nvPr/>
              </p:nvCxnSpPr>
              <p:spPr bwMode="auto">
                <a:xfrm flipH="1">
                  <a:off x="1981200" y="4953000"/>
                  <a:ext cx="2133600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triangle" w="lg" len="med"/>
                  <a:tailEnd type="none" w="med" len="med"/>
                </a:ln>
                <a:effectLst/>
              </p:spPr>
            </p:cxnSp>
          </p:grpSp>
          <p:cxnSp>
            <p:nvCxnSpPr>
              <p:cNvPr id="66" name="Straight Connector 65"/>
              <p:cNvCxnSpPr>
                <a:stCxn id="57" idx="3"/>
              </p:cNvCxnSpPr>
              <p:nvPr/>
            </p:nvCxnSpPr>
            <p:spPr bwMode="auto">
              <a:xfrm>
                <a:off x="5251938" y="4953000"/>
                <a:ext cx="2672862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lg" len="med"/>
                <a:tailEnd type="none" w="med" len="med"/>
              </a:ln>
              <a:effectLst/>
            </p:spPr>
          </p:cxnSp>
          <p:cxnSp>
            <p:nvCxnSpPr>
              <p:cNvPr id="68" name="Straight Connector 67"/>
              <p:cNvCxnSpPr/>
              <p:nvPr/>
            </p:nvCxnSpPr>
            <p:spPr bwMode="auto">
              <a:xfrm>
                <a:off x="7924800" y="3567752"/>
                <a:ext cx="0" cy="1380744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lg" len="med"/>
                <a:tailEnd type="none" w="med" len="med"/>
              </a:ln>
              <a:effectLst/>
            </p:spPr>
          </p:cxnSp>
          <p:cxnSp>
            <p:nvCxnSpPr>
              <p:cNvPr id="69" name="Straight Connector 68"/>
              <p:cNvCxnSpPr/>
              <p:nvPr/>
            </p:nvCxnSpPr>
            <p:spPr bwMode="auto">
              <a:xfrm>
                <a:off x="5943600" y="3567752"/>
                <a:ext cx="0" cy="1380744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lg" len="med"/>
                <a:tailEnd type="none" w="med" len="med"/>
              </a:ln>
              <a:effectLst/>
            </p:spPr>
          </p:cxnSp>
          <p:cxnSp>
            <p:nvCxnSpPr>
              <p:cNvPr id="72" name="Straight Connector 71"/>
              <p:cNvCxnSpPr/>
              <p:nvPr/>
            </p:nvCxnSpPr>
            <p:spPr bwMode="auto">
              <a:xfrm>
                <a:off x="3962400" y="3567752"/>
                <a:ext cx="0" cy="1380744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lg" len="med"/>
                <a:tailEnd type="none" w="med" len="med"/>
              </a:ln>
              <a:effectLst/>
            </p:spPr>
          </p:cxnSp>
        </p:grpSp>
        <p:sp>
          <p:nvSpPr>
            <p:cNvPr id="74" name="TextBox 73"/>
            <p:cNvSpPr txBox="1"/>
            <p:nvPr/>
          </p:nvSpPr>
          <p:spPr>
            <a:xfrm>
              <a:off x="4010749" y="5726668"/>
              <a:ext cx="14478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Global tuner</a:t>
              </a:r>
              <a:endParaRPr lang="en-US" b="1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029200" y="1295400"/>
            <a:ext cx="2958152" cy="1766248"/>
            <a:chOff x="5029200" y="1295400"/>
            <a:chExt cx="2958152" cy="1766248"/>
          </a:xfrm>
        </p:grpSpPr>
        <p:sp>
          <p:nvSpPr>
            <p:cNvPr id="35" name="TextBox 34"/>
            <p:cNvSpPr txBox="1"/>
            <p:nvPr/>
          </p:nvSpPr>
          <p:spPr>
            <a:xfrm>
              <a:off x="5029200" y="1676400"/>
              <a:ext cx="14651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Tuning delay</a:t>
              </a:r>
              <a:endParaRPr lang="en-US" b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562600" y="2133600"/>
              <a:ext cx="16360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Area overhead</a:t>
              </a:r>
              <a:endParaRPr lang="en-US" b="1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019800" y="2678669"/>
              <a:ext cx="17770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Power overhead</a:t>
              </a:r>
              <a:endParaRPr lang="en-US" b="1" dirty="0"/>
            </a:p>
          </p:txBody>
        </p:sp>
        <p:sp>
          <p:nvSpPr>
            <p:cNvPr id="38" name="Up Arrow 37"/>
            <p:cNvSpPr/>
            <p:nvPr/>
          </p:nvSpPr>
          <p:spPr bwMode="auto">
            <a:xfrm>
              <a:off x="6428096" y="1688068"/>
              <a:ext cx="228600" cy="369332"/>
            </a:xfrm>
            <a:prstGeom prst="upArrow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8" name="Down Arrow 57"/>
            <p:cNvSpPr/>
            <p:nvPr/>
          </p:nvSpPr>
          <p:spPr bwMode="auto">
            <a:xfrm>
              <a:off x="7149152" y="2148840"/>
              <a:ext cx="228600" cy="365760"/>
            </a:xfrm>
            <a:prstGeom prst="downArrow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0" name="Down Arrow 59"/>
            <p:cNvSpPr/>
            <p:nvPr/>
          </p:nvSpPr>
          <p:spPr bwMode="auto">
            <a:xfrm>
              <a:off x="7758752" y="2695888"/>
              <a:ext cx="228600" cy="365760"/>
            </a:xfrm>
            <a:prstGeom prst="downArrow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032743" y="1295400"/>
              <a:ext cx="237936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7030A0"/>
                  </a:solidFill>
                </a:rPr>
                <a:t>Overheads incurred</a:t>
              </a:r>
              <a:endParaRPr lang="en-US" sz="2000" b="1" dirty="0">
                <a:solidFill>
                  <a:srgbClr val="7030A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5314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Tuner Architectural Layouts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r>
              <a:rPr lang="en-US" smtClean="0">
                <a:solidFill>
                  <a:srgbClr val="000000"/>
                </a:solidFill>
              </a:rPr>
              <a:t> of 18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85800" y="3352800"/>
            <a:ext cx="7821304" cy="2743200"/>
            <a:chOff x="685800" y="3352800"/>
            <a:chExt cx="7821304" cy="2743200"/>
          </a:xfrm>
        </p:grpSpPr>
        <p:sp>
          <p:nvSpPr>
            <p:cNvPr id="74" name="TextBox 73"/>
            <p:cNvSpPr txBox="1"/>
            <p:nvPr/>
          </p:nvSpPr>
          <p:spPr>
            <a:xfrm>
              <a:off x="3733800" y="5726668"/>
              <a:ext cx="18582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Dedicated tuners</a:t>
              </a:r>
              <a:endParaRPr lang="en-US" b="1" dirty="0"/>
            </a:p>
          </p:txBody>
        </p:sp>
        <p:grpSp>
          <p:nvGrpSpPr>
            <p:cNvPr id="78" name="Group 77"/>
            <p:cNvGrpSpPr/>
            <p:nvPr/>
          </p:nvGrpSpPr>
          <p:grpSpPr>
            <a:xfrm>
              <a:off x="685800" y="3352800"/>
              <a:ext cx="7821304" cy="2209800"/>
              <a:chOff x="685800" y="3352800"/>
              <a:chExt cx="7821304" cy="2209800"/>
            </a:xfrm>
          </p:grpSpPr>
          <p:grpSp>
            <p:nvGrpSpPr>
              <p:cNvPr id="41" name="Group 40"/>
              <p:cNvGrpSpPr/>
              <p:nvPr/>
            </p:nvGrpSpPr>
            <p:grpSpPr>
              <a:xfrm>
                <a:off x="685800" y="3352800"/>
                <a:ext cx="1752600" cy="533400"/>
                <a:chOff x="76200" y="3048000"/>
                <a:chExt cx="1752600" cy="533400"/>
              </a:xfrm>
            </p:grpSpPr>
            <p:grpSp>
              <p:nvGrpSpPr>
                <p:cNvPr id="15" name="Group 14"/>
                <p:cNvGrpSpPr/>
                <p:nvPr/>
              </p:nvGrpSpPr>
              <p:grpSpPr>
                <a:xfrm>
                  <a:off x="76200" y="3048000"/>
                  <a:ext cx="1752600" cy="533400"/>
                  <a:chOff x="1295400" y="3048000"/>
                  <a:chExt cx="1752600" cy="533400"/>
                </a:xfrm>
              </p:grpSpPr>
              <p:sp>
                <p:nvSpPr>
                  <p:cNvPr id="9" name="Rectangle 8"/>
                  <p:cNvSpPr/>
                  <p:nvPr/>
                </p:nvSpPr>
                <p:spPr bwMode="auto">
                  <a:xfrm>
                    <a:off x="1295400" y="3048000"/>
                    <a:ext cx="609600" cy="533400"/>
                  </a:xfrm>
                  <a:prstGeom prst="rect">
                    <a:avLst/>
                  </a:prstGeom>
                  <a:solidFill>
                    <a:srgbClr val="CEA702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rPr>
                      <a:t>Core 1</a:t>
                    </a:r>
                  </a:p>
                </p:txBody>
              </p:sp>
              <p:sp>
                <p:nvSpPr>
                  <p:cNvPr id="26" name="Rectangle 25"/>
                  <p:cNvSpPr/>
                  <p:nvPr/>
                </p:nvSpPr>
                <p:spPr bwMode="auto">
                  <a:xfrm>
                    <a:off x="2133600" y="3048000"/>
                    <a:ext cx="914400" cy="53340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400" dirty="0" smtClean="0">
                        <a:latin typeface="Times"/>
                      </a:rPr>
                      <a:t>L1 Cache</a:t>
                    </a:r>
                    <a:endParaRPr kumimoji="0" lang="en-US" sz="1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"/>
                    </a:endParaRPr>
                  </a:p>
                </p:txBody>
              </p:sp>
            </p:grpSp>
            <p:cxnSp>
              <p:nvCxnSpPr>
                <p:cNvPr id="40" name="Straight Arrow Connector 39"/>
                <p:cNvCxnSpPr/>
                <p:nvPr/>
              </p:nvCxnSpPr>
              <p:spPr bwMode="auto">
                <a:xfrm>
                  <a:off x="685800" y="3352800"/>
                  <a:ext cx="22860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</p:grpSp>
          <p:grpSp>
            <p:nvGrpSpPr>
              <p:cNvPr id="42" name="Group 41"/>
              <p:cNvGrpSpPr/>
              <p:nvPr/>
            </p:nvGrpSpPr>
            <p:grpSpPr>
              <a:xfrm>
                <a:off x="2667000" y="3352800"/>
                <a:ext cx="1752600" cy="533400"/>
                <a:chOff x="76200" y="3048000"/>
                <a:chExt cx="1752600" cy="533400"/>
              </a:xfrm>
            </p:grpSpPr>
            <p:grpSp>
              <p:nvGrpSpPr>
                <p:cNvPr id="43" name="Group 42"/>
                <p:cNvGrpSpPr/>
                <p:nvPr/>
              </p:nvGrpSpPr>
              <p:grpSpPr>
                <a:xfrm>
                  <a:off x="76200" y="3048000"/>
                  <a:ext cx="1752600" cy="533400"/>
                  <a:chOff x="1295400" y="3048000"/>
                  <a:chExt cx="1752600" cy="533400"/>
                </a:xfrm>
              </p:grpSpPr>
              <p:sp>
                <p:nvSpPr>
                  <p:cNvPr id="45" name="Rectangle 44"/>
                  <p:cNvSpPr/>
                  <p:nvPr/>
                </p:nvSpPr>
                <p:spPr bwMode="auto">
                  <a:xfrm>
                    <a:off x="1295400" y="3048000"/>
                    <a:ext cx="609600" cy="533400"/>
                  </a:xfrm>
                  <a:prstGeom prst="rect">
                    <a:avLst/>
                  </a:prstGeom>
                  <a:solidFill>
                    <a:srgbClr val="CEA702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rPr>
                      <a:t>Core 2</a:t>
                    </a:r>
                  </a:p>
                </p:txBody>
              </p:sp>
              <p:sp>
                <p:nvSpPr>
                  <p:cNvPr id="46" name="Rectangle 45"/>
                  <p:cNvSpPr/>
                  <p:nvPr/>
                </p:nvSpPr>
                <p:spPr bwMode="auto">
                  <a:xfrm>
                    <a:off x="2133600" y="3048000"/>
                    <a:ext cx="914400" cy="53340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400" dirty="0" smtClean="0">
                        <a:latin typeface="Times"/>
                      </a:rPr>
                      <a:t>L1 Cache</a:t>
                    </a:r>
                    <a:endParaRPr kumimoji="0" lang="en-US" sz="1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"/>
                    </a:endParaRPr>
                  </a:p>
                </p:txBody>
              </p:sp>
            </p:grpSp>
            <p:cxnSp>
              <p:nvCxnSpPr>
                <p:cNvPr id="44" name="Straight Arrow Connector 43"/>
                <p:cNvCxnSpPr/>
                <p:nvPr/>
              </p:nvCxnSpPr>
              <p:spPr bwMode="auto">
                <a:xfrm>
                  <a:off x="685800" y="3352800"/>
                  <a:ext cx="22860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</p:grpSp>
          <p:grpSp>
            <p:nvGrpSpPr>
              <p:cNvPr id="47" name="Group 46"/>
              <p:cNvGrpSpPr/>
              <p:nvPr/>
            </p:nvGrpSpPr>
            <p:grpSpPr>
              <a:xfrm>
                <a:off x="4648200" y="3352800"/>
                <a:ext cx="1752600" cy="533400"/>
                <a:chOff x="76200" y="3048000"/>
                <a:chExt cx="1752600" cy="533400"/>
              </a:xfrm>
            </p:grpSpPr>
            <p:grpSp>
              <p:nvGrpSpPr>
                <p:cNvPr id="48" name="Group 47"/>
                <p:cNvGrpSpPr/>
                <p:nvPr/>
              </p:nvGrpSpPr>
              <p:grpSpPr>
                <a:xfrm>
                  <a:off x="76200" y="3048000"/>
                  <a:ext cx="1752600" cy="533400"/>
                  <a:chOff x="1295400" y="3048000"/>
                  <a:chExt cx="1752600" cy="533400"/>
                </a:xfrm>
              </p:grpSpPr>
              <p:sp>
                <p:nvSpPr>
                  <p:cNvPr id="50" name="Rectangle 49"/>
                  <p:cNvSpPr/>
                  <p:nvPr/>
                </p:nvSpPr>
                <p:spPr bwMode="auto">
                  <a:xfrm>
                    <a:off x="1295400" y="3048000"/>
                    <a:ext cx="609600" cy="533400"/>
                  </a:xfrm>
                  <a:prstGeom prst="rect">
                    <a:avLst/>
                  </a:prstGeom>
                  <a:solidFill>
                    <a:srgbClr val="CEA702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rPr>
                      <a:t>Core 3</a:t>
                    </a:r>
                  </a:p>
                </p:txBody>
              </p:sp>
              <p:sp>
                <p:nvSpPr>
                  <p:cNvPr id="51" name="Rectangle 50"/>
                  <p:cNvSpPr/>
                  <p:nvPr/>
                </p:nvSpPr>
                <p:spPr bwMode="auto">
                  <a:xfrm>
                    <a:off x="2133600" y="3048000"/>
                    <a:ext cx="914400" cy="53340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400" dirty="0" smtClean="0">
                        <a:latin typeface="Times"/>
                      </a:rPr>
                      <a:t>L1 Cache</a:t>
                    </a:r>
                    <a:endParaRPr kumimoji="0" lang="en-US" sz="1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"/>
                    </a:endParaRPr>
                  </a:p>
                </p:txBody>
              </p:sp>
            </p:grpSp>
            <p:cxnSp>
              <p:nvCxnSpPr>
                <p:cNvPr id="49" name="Straight Arrow Connector 48"/>
                <p:cNvCxnSpPr/>
                <p:nvPr/>
              </p:nvCxnSpPr>
              <p:spPr bwMode="auto">
                <a:xfrm>
                  <a:off x="685800" y="3352800"/>
                  <a:ext cx="22860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</p:grpSp>
          <p:grpSp>
            <p:nvGrpSpPr>
              <p:cNvPr id="52" name="Group 51"/>
              <p:cNvGrpSpPr/>
              <p:nvPr/>
            </p:nvGrpSpPr>
            <p:grpSpPr>
              <a:xfrm>
                <a:off x="6629400" y="3352800"/>
                <a:ext cx="1752600" cy="533400"/>
                <a:chOff x="76200" y="3048000"/>
                <a:chExt cx="1752600" cy="533400"/>
              </a:xfrm>
            </p:grpSpPr>
            <p:grpSp>
              <p:nvGrpSpPr>
                <p:cNvPr id="53" name="Group 52"/>
                <p:cNvGrpSpPr/>
                <p:nvPr/>
              </p:nvGrpSpPr>
              <p:grpSpPr>
                <a:xfrm>
                  <a:off x="76200" y="3048000"/>
                  <a:ext cx="1752600" cy="533400"/>
                  <a:chOff x="1295400" y="3048000"/>
                  <a:chExt cx="1752600" cy="533400"/>
                </a:xfrm>
              </p:grpSpPr>
              <p:sp>
                <p:nvSpPr>
                  <p:cNvPr id="55" name="Rectangle 54"/>
                  <p:cNvSpPr/>
                  <p:nvPr/>
                </p:nvSpPr>
                <p:spPr bwMode="auto">
                  <a:xfrm>
                    <a:off x="1295400" y="3048000"/>
                    <a:ext cx="609600" cy="533400"/>
                  </a:xfrm>
                  <a:prstGeom prst="rect">
                    <a:avLst/>
                  </a:prstGeom>
                  <a:solidFill>
                    <a:srgbClr val="CEA702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rPr>
                      <a:t>Core 4</a:t>
                    </a:r>
                  </a:p>
                </p:txBody>
              </p:sp>
              <p:sp>
                <p:nvSpPr>
                  <p:cNvPr id="56" name="Rectangle 55"/>
                  <p:cNvSpPr/>
                  <p:nvPr/>
                </p:nvSpPr>
                <p:spPr bwMode="auto">
                  <a:xfrm>
                    <a:off x="2133600" y="3048000"/>
                    <a:ext cx="914400" cy="53340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400" dirty="0" smtClean="0">
                        <a:latin typeface="Times"/>
                      </a:rPr>
                      <a:t>L1 Cache</a:t>
                    </a:r>
                    <a:endParaRPr kumimoji="0" lang="en-US" sz="1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"/>
                    </a:endParaRPr>
                  </a:p>
                </p:txBody>
              </p:sp>
            </p:grpSp>
            <p:cxnSp>
              <p:nvCxnSpPr>
                <p:cNvPr id="54" name="Straight Arrow Connector 53"/>
                <p:cNvCxnSpPr/>
                <p:nvPr/>
              </p:nvCxnSpPr>
              <p:spPr bwMode="auto">
                <a:xfrm>
                  <a:off x="685800" y="3352800"/>
                  <a:ext cx="22860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</p:grpSp>
          <p:cxnSp>
            <p:nvCxnSpPr>
              <p:cNvPr id="59" name="Straight Arrow Connector 58"/>
              <p:cNvCxnSpPr>
                <a:endCxn id="26" idx="2"/>
              </p:cNvCxnSpPr>
              <p:nvPr/>
            </p:nvCxnSpPr>
            <p:spPr bwMode="auto">
              <a:xfrm flipV="1">
                <a:off x="1981200" y="3886200"/>
                <a:ext cx="0" cy="1380744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68" name="Straight Connector 67"/>
              <p:cNvCxnSpPr>
                <a:stCxn id="56" idx="2"/>
              </p:cNvCxnSpPr>
              <p:nvPr/>
            </p:nvCxnSpPr>
            <p:spPr bwMode="auto">
              <a:xfrm>
                <a:off x="7924800" y="3886200"/>
                <a:ext cx="0" cy="1380744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lg" len="med"/>
                <a:tailEnd type="none" w="med" len="med"/>
              </a:ln>
              <a:effectLst/>
            </p:spPr>
          </p:cxnSp>
          <p:cxnSp>
            <p:nvCxnSpPr>
              <p:cNvPr id="69" name="Straight Connector 68"/>
              <p:cNvCxnSpPr/>
              <p:nvPr/>
            </p:nvCxnSpPr>
            <p:spPr bwMode="auto">
              <a:xfrm>
                <a:off x="5943600" y="3886200"/>
                <a:ext cx="0" cy="1380744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lg" len="med"/>
                <a:tailEnd type="none" w="med" len="med"/>
              </a:ln>
              <a:effectLst/>
            </p:spPr>
          </p:cxnSp>
          <p:cxnSp>
            <p:nvCxnSpPr>
              <p:cNvPr id="72" name="Straight Connector 71"/>
              <p:cNvCxnSpPr/>
              <p:nvPr/>
            </p:nvCxnSpPr>
            <p:spPr bwMode="auto">
              <a:xfrm>
                <a:off x="3962400" y="3886200"/>
                <a:ext cx="0" cy="1380744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lg" len="med"/>
                <a:tailEnd type="none" w="med" len="med"/>
              </a:ln>
              <a:effectLst/>
            </p:spPr>
          </p:cxnSp>
          <p:sp>
            <p:nvSpPr>
              <p:cNvPr id="57" name="Rounded Rectangle 56"/>
              <p:cNvSpPr/>
              <p:nvPr/>
            </p:nvSpPr>
            <p:spPr bwMode="auto">
              <a:xfrm>
                <a:off x="3393918" y="4953000"/>
                <a:ext cx="1137138" cy="609600"/>
              </a:xfrm>
              <a:prstGeom prst="round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latin typeface="Times"/>
                  </a:rPr>
                  <a:t>T</a:t>
                </a:r>
                <a:r>
                  <a: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rPr>
                  <a:t>uner 2</a:t>
                </a:r>
              </a:p>
            </p:txBody>
          </p:sp>
          <p:sp>
            <p:nvSpPr>
              <p:cNvPr id="75" name="Rounded Rectangle 74"/>
              <p:cNvSpPr/>
              <p:nvPr/>
            </p:nvSpPr>
            <p:spPr bwMode="auto">
              <a:xfrm>
                <a:off x="1398896" y="4953000"/>
                <a:ext cx="1137138" cy="609600"/>
              </a:xfrm>
              <a:prstGeom prst="round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latin typeface="Times"/>
                  </a:rPr>
                  <a:t>T</a:t>
                </a:r>
                <a:r>
                  <a: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rPr>
                  <a:t>uner 1</a:t>
                </a:r>
              </a:p>
            </p:txBody>
          </p:sp>
          <p:sp>
            <p:nvSpPr>
              <p:cNvPr id="76" name="Rounded Rectangle 75"/>
              <p:cNvSpPr/>
              <p:nvPr/>
            </p:nvSpPr>
            <p:spPr bwMode="auto">
              <a:xfrm>
                <a:off x="5394454" y="4953000"/>
                <a:ext cx="1137138" cy="609600"/>
              </a:xfrm>
              <a:prstGeom prst="round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latin typeface="Times"/>
                  </a:rPr>
                  <a:t>T</a:t>
                </a:r>
                <a:r>
                  <a: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rPr>
                  <a:t>uner 3</a:t>
                </a:r>
              </a:p>
            </p:txBody>
          </p:sp>
          <p:sp>
            <p:nvSpPr>
              <p:cNvPr id="77" name="Rounded Rectangle 76"/>
              <p:cNvSpPr/>
              <p:nvPr/>
            </p:nvSpPr>
            <p:spPr bwMode="auto">
              <a:xfrm>
                <a:off x="7369966" y="4953000"/>
                <a:ext cx="1137138" cy="609600"/>
              </a:xfrm>
              <a:prstGeom prst="round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latin typeface="Times"/>
                  </a:rPr>
                  <a:t>T</a:t>
                </a:r>
                <a:r>
                  <a: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rPr>
                  <a:t>uner 4</a:t>
                </a:r>
              </a:p>
            </p:txBody>
          </p:sp>
        </p:grpSp>
      </p:grpSp>
      <p:grpSp>
        <p:nvGrpSpPr>
          <p:cNvPr id="7" name="Group 6"/>
          <p:cNvGrpSpPr/>
          <p:nvPr/>
        </p:nvGrpSpPr>
        <p:grpSpPr>
          <a:xfrm>
            <a:off x="5029200" y="1371599"/>
            <a:ext cx="2936544" cy="1752601"/>
            <a:chOff x="5029200" y="1371599"/>
            <a:chExt cx="2936544" cy="1752601"/>
          </a:xfrm>
        </p:grpSpPr>
        <p:sp>
          <p:nvSpPr>
            <p:cNvPr id="79" name="TextBox 78"/>
            <p:cNvSpPr txBox="1"/>
            <p:nvPr/>
          </p:nvSpPr>
          <p:spPr>
            <a:xfrm>
              <a:off x="5029200" y="1752599"/>
              <a:ext cx="14651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Tuning delay</a:t>
              </a:r>
              <a:endParaRPr lang="en-US" b="1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5562600" y="2209799"/>
              <a:ext cx="16360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Area overhead</a:t>
              </a:r>
              <a:endParaRPr lang="en-US" b="1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6019800" y="2754868"/>
              <a:ext cx="17770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Power overhead</a:t>
              </a:r>
              <a:endParaRPr lang="en-US" b="1" dirty="0"/>
            </a:p>
          </p:txBody>
        </p:sp>
        <p:sp>
          <p:nvSpPr>
            <p:cNvPr id="82" name="Up Arrow 81"/>
            <p:cNvSpPr/>
            <p:nvPr/>
          </p:nvSpPr>
          <p:spPr bwMode="auto">
            <a:xfrm>
              <a:off x="7135504" y="2180523"/>
              <a:ext cx="228600" cy="369332"/>
            </a:xfrm>
            <a:prstGeom prst="upArrow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83" name="Up Arrow 82"/>
            <p:cNvSpPr/>
            <p:nvPr/>
          </p:nvSpPr>
          <p:spPr bwMode="auto">
            <a:xfrm>
              <a:off x="7737144" y="2707943"/>
              <a:ext cx="228600" cy="369332"/>
            </a:xfrm>
            <a:prstGeom prst="upArrow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84" name="Down Arrow 83"/>
            <p:cNvSpPr/>
            <p:nvPr/>
          </p:nvSpPr>
          <p:spPr bwMode="auto">
            <a:xfrm>
              <a:off x="6414448" y="1781487"/>
              <a:ext cx="228600" cy="365760"/>
            </a:xfrm>
            <a:prstGeom prst="downArrow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032743" y="1371599"/>
              <a:ext cx="237936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7030A0"/>
                  </a:solidFill>
                </a:rPr>
                <a:t>Overheads incurred</a:t>
              </a:r>
              <a:endParaRPr lang="en-US" sz="2000" b="1" dirty="0">
                <a:solidFill>
                  <a:srgbClr val="7030A0"/>
                </a:solidFill>
              </a:endParaRPr>
            </a:p>
          </p:txBody>
        </p:sp>
      </p:grpSp>
      <p:sp>
        <p:nvSpPr>
          <p:cNvPr id="60" name="Content Placeholder 2"/>
          <p:cNvSpPr>
            <a:spLocks noGrp="1"/>
          </p:cNvSpPr>
          <p:nvPr>
            <p:ph idx="1"/>
          </p:nvPr>
        </p:nvSpPr>
        <p:spPr>
          <a:xfrm>
            <a:off x="685800" y="1447801"/>
            <a:ext cx="3962400" cy="1676400"/>
          </a:xfrm>
        </p:spPr>
        <p:txBody>
          <a:bodyPr/>
          <a:lstStyle/>
          <a:p>
            <a:r>
              <a:rPr lang="en-US" dirty="0" smtClean="0"/>
              <a:t>Dedicated tuners</a:t>
            </a:r>
          </a:p>
          <a:p>
            <a:pPr lvl="1"/>
            <a:r>
              <a:rPr lang="en-US" dirty="0" smtClean="0"/>
              <a:t>Separate tuner for each core</a:t>
            </a:r>
          </a:p>
          <a:p>
            <a:pPr lvl="1"/>
            <a:r>
              <a:rPr lang="en-US" dirty="0" smtClean="0"/>
              <a:t>Resources not shared</a:t>
            </a:r>
          </a:p>
          <a:p>
            <a:pPr lvl="2"/>
            <a:r>
              <a:rPr lang="en-US" dirty="0" smtClean="0"/>
              <a:t>Less tuning delay</a:t>
            </a:r>
          </a:p>
          <a:p>
            <a:pPr lvl="1"/>
            <a:r>
              <a:rPr lang="en-US" dirty="0" smtClean="0"/>
              <a:t>More area/power</a:t>
            </a:r>
          </a:p>
        </p:txBody>
      </p:sp>
    </p:spTree>
    <p:extLst>
      <p:ext uri="{BB962C8B-B14F-4D97-AF65-F5344CB8AC3E}">
        <p14:creationId xmlns:p14="http://schemas.microsoft.com/office/powerpoint/2010/main" val="3244781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Tuner Architectural Layouts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r>
              <a:rPr lang="en-US" smtClean="0">
                <a:solidFill>
                  <a:srgbClr val="000000"/>
                </a:solidFill>
              </a:rPr>
              <a:t> of 18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685800" y="3352800"/>
            <a:ext cx="7696200" cy="2743200"/>
            <a:chOff x="685800" y="3352800"/>
            <a:chExt cx="7696200" cy="2743200"/>
          </a:xfrm>
        </p:grpSpPr>
        <p:sp>
          <p:nvSpPr>
            <p:cNvPr id="74" name="TextBox 73"/>
            <p:cNvSpPr txBox="1"/>
            <p:nvPr/>
          </p:nvSpPr>
          <p:spPr>
            <a:xfrm>
              <a:off x="3888847" y="5726668"/>
              <a:ext cx="18283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Clustered tuners</a:t>
              </a:r>
              <a:endParaRPr lang="en-US" b="1" dirty="0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685800" y="3352800"/>
              <a:ext cx="7696200" cy="2209800"/>
              <a:chOff x="685800" y="3352800"/>
              <a:chExt cx="7696200" cy="2209800"/>
            </a:xfrm>
          </p:grpSpPr>
          <p:grpSp>
            <p:nvGrpSpPr>
              <p:cNvPr id="78" name="Group 77"/>
              <p:cNvGrpSpPr/>
              <p:nvPr/>
            </p:nvGrpSpPr>
            <p:grpSpPr>
              <a:xfrm>
                <a:off x="685800" y="3352800"/>
                <a:ext cx="7696200" cy="2209800"/>
                <a:chOff x="685800" y="3352800"/>
                <a:chExt cx="7696200" cy="2209800"/>
              </a:xfrm>
            </p:grpSpPr>
            <p:grpSp>
              <p:nvGrpSpPr>
                <p:cNvPr id="41" name="Group 40"/>
                <p:cNvGrpSpPr/>
                <p:nvPr/>
              </p:nvGrpSpPr>
              <p:grpSpPr>
                <a:xfrm>
                  <a:off x="685800" y="3352800"/>
                  <a:ext cx="1752600" cy="533400"/>
                  <a:chOff x="76200" y="3048000"/>
                  <a:chExt cx="1752600" cy="533400"/>
                </a:xfrm>
              </p:grpSpPr>
              <p:grpSp>
                <p:nvGrpSpPr>
                  <p:cNvPr id="15" name="Group 14"/>
                  <p:cNvGrpSpPr/>
                  <p:nvPr/>
                </p:nvGrpSpPr>
                <p:grpSpPr>
                  <a:xfrm>
                    <a:off x="76200" y="3048000"/>
                    <a:ext cx="1752600" cy="533400"/>
                    <a:chOff x="1295400" y="3048000"/>
                    <a:chExt cx="1752600" cy="533400"/>
                  </a:xfrm>
                </p:grpSpPr>
                <p:sp>
                  <p:nvSpPr>
                    <p:cNvPr id="9" name="Rectangle 8"/>
                    <p:cNvSpPr/>
                    <p:nvPr/>
                  </p:nvSpPr>
                  <p:spPr bwMode="auto">
                    <a:xfrm>
                      <a:off x="1295400" y="3048000"/>
                      <a:ext cx="609600" cy="533400"/>
                    </a:xfrm>
                    <a:prstGeom prst="rect">
                      <a:avLst/>
                    </a:prstGeom>
                    <a:solidFill>
                      <a:srgbClr val="CEA702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Core 1</a:t>
                      </a:r>
                    </a:p>
                  </p:txBody>
                </p:sp>
                <p:sp>
                  <p:nvSpPr>
                    <p:cNvPr id="26" name="Rectangle 25"/>
                    <p:cNvSpPr/>
                    <p:nvPr/>
                  </p:nvSpPr>
                  <p:spPr bwMode="auto">
                    <a:xfrm>
                      <a:off x="2133600" y="3048000"/>
                      <a:ext cx="914400" cy="533400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dirty="0" smtClean="0">
                          <a:latin typeface="Times"/>
                        </a:rPr>
                        <a:t>L1 Cache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endParaRPr>
                    </a:p>
                  </p:txBody>
                </p:sp>
              </p:grpSp>
              <p:cxnSp>
                <p:nvCxnSpPr>
                  <p:cNvPr id="40" name="Straight Arrow Connector 39"/>
                  <p:cNvCxnSpPr/>
                  <p:nvPr/>
                </p:nvCxnSpPr>
                <p:spPr bwMode="auto">
                  <a:xfrm>
                    <a:off x="685800" y="3352800"/>
                    <a:ext cx="228600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triangle"/>
                    <a:tailEnd type="triangle"/>
                  </a:ln>
                  <a:effectLst/>
                </p:spPr>
              </p:cxnSp>
            </p:grpSp>
            <p:grpSp>
              <p:nvGrpSpPr>
                <p:cNvPr id="42" name="Group 41"/>
                <p:cNvGrpSpPr/>
                <p:nvPr/>
              </p:nvGrpSpPr>
              <p:grpSpPr>
                <a:xfrm>
                  <a:off x="2667000" y="3352800"/>
                  <a:ext cx="1752600" cy="533400"/>
                  <a:chOff x="76200" y="3048000"/>
                  <a:chExt cx="1752600" cy="533400"/>
                </a:xfrm>
              </p:grpSpPr>
              <p:grpSp>
                <p:nvGrpSpPr>
                  <p:cNvPr id="43" name="Group 42"/>
                  <p:cNvGrpSpPr/>
                  <p:nvPr/>
                </p:nvGrpSpPr>
                <p:grpSpPr>
                  <a:xfrm>
                    <a:off x="76200" y="3048000"/>
                    <a:ext cx="1752600" cy="533400"/>
                    <a:chOff x="1295400" y="3048000"/>
                    <a:chExt cx="1752600" cy="533400"/>
                  </a:xfrm>
                </p:grpSpPr>
                <p:sp>
                  <p:nvSpPr>
                    <p:cNvPr id="45" name="Rectangle 44"/>
                    <p:cNvSpPr/>
                    <p:nvPr/>
                  </p:nvSpPr>
                  <p:spPr bwMode="auto">
                    <a:xfrm>
                      <a:off x="1295400" y="3048000"/>
                      <a:ext cx="609600" cy="533400"/>
                    </a:xfrm>
                    <a:prstGeom prst="rect">
                      <a:avLst/>
                    </a:prstGeom>
                    <a:solidFill>
                      <a:srgbClr val="CEA702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Core 2</a:t>
                      </a:r>
                    </a:p>
                  </p:txBody>
                </p:sp>
                <p:sp>
                  <p:nvSpPr>
                    <p:cNvPr id="46" name="Rectangle 45"/>
                    <p:cNvSpPr/>
                    <p:nvPr/>
                  </p:nvSpPr>
                  <p:spPr bwMode="auto">
                    <a:xfrm>
                      <a:off x="2133600" y="3048000"/>
                      <a:ext cx="914400" cy="533400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dirty="0" smtClean="0">
                          <a:latin typeface="Times"/>
                        </a:rPr>
                        <a:t>L1 Cache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endParaRPr>
                    </a:p>
                  </p:txBody>
                </p:sp>
              </p:grpSp>
              <p:cxnSp>
                <p:nvCxnSpPr>
                  <p:cNvPr id="44" name="Straight Arrow Connector 43"/>
                  <p:cNvCxnSpPr/>
                  <p:nvPr/>
                </p:nvCxnSpPr>
                <p:spPr bwMode="auto">
                  <a:xfrm>
                    <a:off x="685800" y="3352800"/>
                    <a:ext cx="228600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triangle"/>
                    <a:tailEnd type="triangle"/>
                  </a:ln>
                  <a:effectLst/>
                </p:spPr>
              </p:cxnSp>
            </p:grpSp>
            <p:grpSp>
              <p:nvGrpSpPr>
                <p:cNvPr id="47" name="Group 46"/>
                <p:cNvGrpSpPr/>
                <p:nvPr/>
              </p:nvGrpSpPr>
              <p:grpSpPr>
                <a:xfrm>
                  <a:off x="4648200" y="3352800"/>
                  <a:ext cx="1752600" cy="533400"/>
                  <a:chOff x="76200" y="3048000"/>
                  <a:chExt cx="1752600" cy="533400"/>
                </a:xfrm>
              </p:grpSpPr>
              <p:grpSp>
                <p:nvGrpSpPr>
                  <p:cNvPr id="48" name="Group 47"/>
                  <p:cNvGrpSpPr/>
                  <p:nvPr/>
                </p:nvGrpSpPr>
                <p:grpSpPr>
                  <a:xfrm>
                    <a:off x="76200" y="3048000"/>
                    <a:ext cx="1752600" cy="533400"/>
                    <a:chOff x="1295400" y="3048000"/>
                    <a:chExt cx="1752600" cy="533400"/>
                  </a:xfrm>
                </p:grpSpPr>
                <p:sp>
                  <p:nvSpPr>
                    <p:cNvPr id="50" name="Rectangle 49"/>
                    <p:cNvSpPr/>
                    <p:nvPr/>
                  </p:nvSpPr>
                  <p:spPr bwMode="auto">
                    <a:xfrm>
                      <a:off x="1295400" y="3048000"/>
                      <a:ext cx="609600" cy="533400"/>
                    </a:xfrm>
                    <a:prstGeom prst="rect">
                      <a:avLst/>
                    </a:prstGeom>
                    <a:solidFill>
                      <a:srgbClr val="CEA702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Core 3</a:t>
                      </a:r>
                    </a:p>
                  </p:txBody>
                </p:sp>
                <p:sp>
                  <p:nvSpPr>
                    <p:cNvPr id="51" name="Rectangle 50"/>
                    <p:cNvSpPr/>
                    <p:nvPr/>
                  </p:nvSpPr>
                  <p:spPr bwMode="auto">
                    <a:xfrm>
                      <a:off x="2133600" y="3048000"/>
                      <a:ext cx="914400" cy="533400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dirty="0" smtClean="0">
                          <a:latin typeface="Times"/>
                        </a:rPr>
                        <a:t>L1 Cache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endParaRPr>
                    </a:p>
                  </p:txBody>
                </p:sp>
              </p:grpSp>
              <p:cxnSp>
                <p:nvCxnSpPr>
                  <p:cNvPr id="49" name="Straight Arrow Connector 48"/>
                  <p:cNvCxnSpPr/>
                  <p:nvPr/>
                </p:nvCxnSpPr>
                <p:spPr bwMode="auto">
                  <a:xfrm>
                    <a:off x="685800" y="3352800"/>
                    <a:ext cx="228600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triangle"/>
                    <a:tailEnd type="triangle"/>
                  </a:ln>
                  <a:effectLst/>
                </p:spPr>
              </p:cxnSp>
            </p:grpSp>
            <p:grpSp>
              <p:nvGrpSpPr>
                <p:cNvPr id="52" name="Group 51"/>
                <p:cNvGrpSpPr/>
                <p:nvPr/>
              </p:nvGrpSpPr>
              <p:grpSpPr>
                <a:xfrm>
                  <a:off x="6629400" y="3352800"/>
                  <a:ext cx="1752600" cy="533400"/>
                  <a:chOff x="76200" y="3048000"/>
                  <a:chExt cx="1752600" cy="533400"/>
                </a:xfrm>
              </p:grpSpPr>
              <p:grpSp>
                <p:nvGrpSpPr>
                  <p:cNvPr id="53" name="Group 52"/>
                  <p:cNvGrpSpPr/>
                  <p:nvPr/>
                </p:nvGrpSpPr>
                <p:grpSpPr>
                  <a:xfrm>
                    <a:off x="76200" y="3048000"/>
                    <a:ext cx="1752600" cy="533400"/>
                    <a:chOff x="1295400" y="3048000"/>
                    <a:chExt cx="1752600" cy="533400"/>
                  </a:xfrm>
                </p:grpSpPr>
                <p:sp>
                  <p:nvSpPr>
                    <p:cNvPr id="55" name="Rectangle 54"/>
                    <p:cNvSpPr/>
                    <p:nvPr/>
                  </p:nvSpPr>
                  <p:spPr bwMode="auto">
                    <a:xfrm>
                      <a:off x="1295400" y="3048000"/>
                      <a:ext cx="609600" cy="533400"/>
                    </a:xfrm>
                    <a:prstGeom prst="rect">
                      <a:avLst/>
                    </a:prstGeom>
                    <a:solidFill>
                      <a:srgbClr val="CEA702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Core 4</a:t>
                      </a:r>
                    </a:p>
                  </p:txBody>
                </p:sp>
                <p:sp>
                  <p:nvSpPr>
                    <p:cNvPr id="56" name="Rectangle 55"/>
                    <p:cNvSpPr/>
                    <p:nvPr/>
                  </p:nvSpPr>
                  <p:spPr bwMode="auto">
                    <a:xfrm>
                      <a:off x="2133600" y="3048000"/>
                      <a:ext cx="914400" cy="533400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dirty="0" smtClean="0">
                          <a:latin typeface="Times"/>
                        </a:rPr>
                        <a:t>L1 Cache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endParaRPr>
                    </a:p>
                  </p:txBody>
                </p:sp>
              </p:grpSp>
              <p:cxnSp>
                <p:nvCxnSpPr>
                  <p:cNvPr id="54" name="Straight Arrow Connector 53"/>
                  <p:cNvCxnSpPr/>
                  <p:nvPr/>
                </p:nvCxnSpPr>
                <p:spPr bwMode="auto">
                  <a:xfrm>
                    <a:off x="685800" y="3352800"/>
                    <a:ext cx="228600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triangle"/>
                    <a:tailEnd type="triangle"/>
                  </a:ln>
                  <a:effectLst/>
                </p:spPr>
              </p:cxnSp>
            </p:grpSp>
            <p:cxnSp>
              <p:nvCxnSpPr>
                <p:cNvPr id="59" name="Straight Arrow Connector 58"/>
                <p:cNvCxnSpPr/>
                <p:nvPr/>
              </p:nvCxnSpPr>
              <p:spPr bwMode="auto">
                <a:xfrm flipV="1">
                  <a:off x="1981200" y="3872552"/>
                  <a:ext cx="0" cy="1380744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lg" len="med"/>
                </a:ln>
                <a:effectLst/>
              </p:spPr>
            </p:cxnSp>
            <p:cxnSp>
              <p:nvCxnSpPr>
                <p:cNvPr id="68" name="Straight Connector 67"/>
                <p:cNvCxnSpPr/>
                <p:nvPr/>
              </p:nvCxnSpPr>
              <p:spPr bwMode="auto">
                <a:xfrm>
                  <a:off x="7924800" y="3872552"/>
                  <a:ext cx="0" cy="138074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triangle" w="lg" len="med"/>
                  <a:tailEnd type="none" w="med" len="med"/>
                </a:ln>
                <a:effectLst/>
              </p:spPr>
            </p:cxnSp>
            <p:cxnSp>
              <p:nvCxnSpPr>
                <p:cNvPr id="69" name="Straight Connector 68"/>
                <p:cNvCxnSpPr/>
                <p:nvPr/>
              </p:nvCxnSpPr>
              <p:spPr bwMode="auto">
                <a:xfrm>
                  <a:off x="5943600" y="3872552"/>
                  <a:ext cx="0" cy="138074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triangle" w="lg" len="med"/>
                  <a:tailEnd type="none" w="med" len="med"/>
                </a:ln>
                <a:effectLst/>
              </p:spPr>
            </p:cxnSp>
            <p:cxnSp>
              <p:nvCxnSpPr>
                <p:cNvPr id="72" name="Straight Connector 71"/>
                <p:cNvCxnSpPr/>
                <p:nvPr/>
              </p:nvCxnSpPr>
              <p:spPr bwMode="auto">
                <a:xfrm>
                  <a:off x="3962400" y="3872552"/>
                  <a:ext cx="0" cy="138074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triangle" w="lg" len="med"/>
                  <a:tailEnd type="none" w="med" len="med"/>
                </a:ln>
                <a:effectLst/>
              </p:spPr>
            </p:cxnSp>
            <p:sp>
              <p:nvSpPr>
                <p:cNvPr id="75" name="Rounded Rectangle 74"/>
                <p:cNvSpPr/>
                <p:nvPr/>
              </p:nvSpPr>
              <p:spPr bwMode="auto">
                <a:xfrm>
                  <a:off x="2416966" y="4953000"/>
                  <a:ext cx="1137138" cy="609600"/>
                </a:xfrm>
                <a:prstGeom prst="roundRect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600" b="1" dirty="0" smtClean="0">
                      <a:latin typeface="Times"/>
                    </a:rPr>
                    <a:t>T</a:t>
                  </a:r>
                  <a:r>
                    <a:rPr kumimoji="0" lang="en-US" sz="16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"/>
                    </a:rPr>
                    <a:t>uner 1</a:t>
                  </a:r>
                </a:p>
              </p:txBody>
            </p:sp>
            <p:sp>
              <p:nvSpPr>
                <p:cNvPr id="76" name="Rounded Rectangle 75"/>
                <p:cNvSpPr/>
                <p:nvPr/>
              </p:nvSpPr>
              <p:spPr bwMode="auto">
                <a:xfrm>
                  <a:off x="6393014" y="4953000"/>
                  <a:ext cx="1137138" cy="609600"/>
                </a:xfrm>
                <a:prstGeom prst="roundRect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600" b="1" dirty="0" smtClean="0">
                      <a:latin typeface="Times"/>
                    </a:rPr>
                    <a:t>T</a:t>
                  </a:r>
                  <a:r>
                    <a:rPr kumimoji="0" lang="en-US" sz="16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"/>
                    </a:rPr>
                    <a:t>uner 2</a:t>
                  </a:r>
                </a:p>
              </p:txBody>
            </p:sp>
          </p:grpSp>
          <p:cxnSp>
            <p:nvCxnSpPr>
              <p:cNvPr id="11" name="Straight Connector 10"/>
              <p:cNvCxnSpPr/>
              <p:nvPr/>
            </p:nvCxnSpPr>
            <p:spPr bwMode="auto">
              <a:xfrm>
                <a:off x="7530152" y="5257800"/>
                <a:ext cx="394648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8" name="Straight Connector 57"/>
              <p:cNvCxnSpPr/>
              <p:nvPr/>
            </p:nvCxnSpPr>
            <p:spPr bwMode="auto">
              <a:xfrm>
                <a:off x="5943600" y="5257800"/>
                <a:ext cx="438912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0" name="Straight Connector 59"/>
              <p:cNvCxnSpPr/>
              <p:nvPr/>
            </p:nvCxnSpPr>
            <p:spPr bwMode="auto">
              <a:xfrm>
                <a:off x="1972192" y="5257800"/>
                <a:ext cx="438912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1" name="Straight Connector 60"/>
              <p:cNvCxnSpPr/>
              <p:nvPr/>
            </p:nvCxnSpPr>
            <p:spPr bwMode="auto">
              <a:xfrm>
                <a:off x="3554104" y="5257800"/>
                <a:ext cx="40233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8" name="Group 7"/>
          <p:cNvGrpSpPr/>
          <p:nvPr/>
        </p:nvGrpSpPr>
        <p:grpSpPr>
          <a:xfrm>
            <a:off x="5029200" y="1357952"/>
            <a:ext cx="2944504" cy="1766248"/>
            <a:chOff x="5029200" y="1357952"/>
            <a:chExt cx="2944504" cy="1766248"/>
          </a:xfrm>
        </p:grpSpPr>
        <p:sp>
          <p:nvSpPr>
            <p:cNvPr id="79" name="TextBox 78"/>
            <p:cNvSpPr txBox="1"/>
            <p:nvPr/>
          </p:nvSpPr>
          <p:spPr>
            <a:xfrm>
              <a:off x="5029200" y="1738952"/>
              <a:ext cx="14651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Tuning delay</a:t>
              </a:r>
              <a:endParaRPr lang="en-US" b="1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5562600" y="2196152"/>
              <a:ext cx="16360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Area overhead</a:t>
              </a:r>
              <a:endParaRPr lang="en-US" b="1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6019800" y="2741221"/>
              <a:ext cx="17770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Power overhead</a:t>
              </a:r>
              <a:endParaRPr lang="en-US" b="1" dirty="0"/>
            </a:p>
          </p:txBody>
        </p:sp>
        <p:sp>
          <p:nvSpPr>
            <p:cNvPr id="62" name="Up Arrow 61"/>
            <p:cNvSpPr/>
            <p:nvPr/>
          </p:nvSpPr>
          <p:spPr bwMode="auto">
            <a:xfrm>
              <a:off x="6436056" y="1738952"/>
              <a:ext cx="228600" cy="369332"/>
            </a:xfrm>
            <a:prstGeom prst="upArrow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3" name="Down Arrow 62"/>
            <p:cNvSpPr/>
            <p:nvPr/>
          </p:nvSpPr>
          <p:spPr bwMode="auto">
            <a:xfrm>
              <a:off x="7176448" y="2203431"/>
              <a:ext cx="228600" cy="365760"/>
            </a:xfrm>
            <a:prstGeom prst="downArrow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4" name="Down Arrow 63"/>
            <p:cNvSpPr/>
            <p:nvPr/>
          </p:nvSpPr>
          <p:spPr bwMode="auto">
            <a:xfrm>
              <a:off x="7745104" y="2758440"/>
              <a:ext cx="228600" cy="365760"/>
            </a:xfrm>
            <a:prstGeom prst="downArrow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032743" y="1357952"/>
              <a:ext cx="237936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7030A0"/>
                  </a:solidFill>
                </a:rPr>
                <a:t>Overheads incurred</a:t>
              </a:r>
              <a:endParaRPr lang="en-US" sz="2000" b="1" dirty="0">
                <a:solidFill>
                  <a:srgbClr val="7030A0"/>
                </a:solidFill>
              </a:endParaRPr>
            </a:p>
          </p:txBody>
        </p:sp>
      </p:grpSp>
      <p:sp>
        <p:nvSpPr>
          <p:cNvPr id="66" name="Content Placeholder 2"/>
          <p:cNvSpPr>
            <a:spLocks noGrp="1"/>
          </p:cNvSpPr>
          <p:nvPr>
            <p:ph idx="1"/>
          </p:nvPr>
        </p:nvSpPr>
        <p:spPr>
          <a:xfrm>
            <a:off x="685799" y="1447801"/>
            <a:ext cx="4495801" cy="1676400"/>
          </a:xfrm>
        </p:spPr>
        <p:txBody>
          <a:bodyPr/>
          <a:lstStyle/>
          <a:p>
            <a:r>
              <a:rPr lang="en-US" dirty="0" smtClean="0"/>
              <a:t>Clustered tuners</a:t>
            </a:r>
          </a:p>
          <a:p>
            <a:pPr lvl="1"/>
            <a:r>
              <a:rPr lang="en-US" dirty="0" smtClean="0"/>
              <a:t>Separate tuner for core subset</a:t>
            </a:r>
          </a:p>
          <a:p>
            <a:pPr lvl="1"/>
            <a:r>
              <a:rPr lang="en-US" dirty="0" smtClean="0"/>
              <a:t>Shared resources</a:t>
            </a:r>
          </a:p>
          <a:p>
            <a:pPr lvl="2"/>
            <a:r>
              <a:rPr lang="en-US" dirty="0" smtClean="0"/>
              <a:t>Tuning delay</a:t>
            </a:r>
          </a:p>
          <a:p>
            <a:pPr lvl="1"/>
            <a:r>
              <a:rPr lang="en-US" dirty="0" smtClean="0"/>
              <a:t>Tradeoff area/power and tuning delay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914400" y="6031468"/>
            <a:ext cx="4081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Cluster size must be carefully selected!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092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build="p"/>
      <p:bldP spid="6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Picture 2" descr="http://sustainablejill.com/wp-content/uploads/2014/05/Question-mark-red-3D-gloss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175" y="2438400"/>
            <a:ext cx="160042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r>
              <a:rPr lang="en-US" dirty="0" smtClean="0">
                <a:solidFill>
                  <a:srgbClr val="000000"/>
                </a:solidFill>
              </a:rPr>
              <a:t> of 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US" dirty="0" smtClean="0"/>
              <a:t>Challenges</a:t>
            </a:r>
          </a:p>
          <a:p>
            <a:pPr lvl="1"/>
            <a:r>
              <a:rPr lang="en-US" dirty="0" smtClean="0"/>
              <a:t>Low-overhead tuners required for &gt; dual core systems</a:t>
            </a:r>
          </a:p>
          <a:p>
            <a:pPr lvl="1"/>
            <a:r>
              <a:rPr lang="en-US" dirty="0" smtClean="0"/>
              <a:t>Cluster sizes must be carefully selected</a:t>
            </a:r>
          </a:p>
          <a:p>
            <a:pPr lvl="2"/>
            <a:r>
              <a:rPr lang="en-US" dirty="0" smtClean="0"/>
              <a:t>Tradeoff power, area, and shared resource contention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Our work</a:t>
            </a:r>
          </a:p>
          <a:p>
            <a:pPr lvl="1"/>
            <a:r>
              <a:rPr lang="en-US" dirty="0" smtClean="0"/>
              <a:t>Design custom cache tuners for multicore embedded systems</a:t>
            </a:r>
          </a:p>
          <a:p>
            <a:pPr lvl="2"/>
            <a:r>
              <a:rPr lang="en-US" dirty="0" smtClean="0"/>
              <a:t>Scalable</a:t>
            </a:r>
          </a:p>
          <a:p>
            <a:pPr lvl="2"/>
            <a:r>
              <a:rPr lang="en-US" dirty="0" smtClean="0"/>
              <a:t>Low-overhead</a:t>
            </a:r>
          </a:p>
          <a:p>
            <a:pPr lvl="1"/>
            <a:r>
              <a:rPr lang="en-US" dirty="0"/>
              <a:t>Q</a:t>
            </a:r>
            <a:r>
              <a:rPr lang="en-US" dirty="0" smtClean="0"/>
              <a:t>uantify tradeoffs of cache tuner architectural layouts</a:t>
            </a:r>
          </a:p>
          <a:p>
            <a:pPr lvl="1"/>
            <a:r>
              <a:rPr lang="en-US" dirty="0" smtClean="0"/>
              <a:t>Formulate essential design guidelines for cache tuners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5499741" y="3199763"/>
            <a:ext cx="2209800" cy="787021"/>
            <a:chOff x="685800" y="3352800"/>
            <a:chExt cx="7696200" cy="2209800"/>
          </a:xfrm>
        </p:grpSpPr>
        <p:grpSp>
          <p:nvGrpSpPr>
            <p:cNvPr id="12" name="Group 11"/>
            <p:cNvGrpSpPr/>
            <p:nvPr/>
          </p:nvGrpSpPr>
          <p:grpSpPr>
            <a:xfrm>
              <a:off x="685800" y="3352800"/>
              <a:ext cx="7696200" cy="2209800"/>
              <a:chOff x="685800" y="3352800"/>
              <a:chExt cx="7696200" cy="2209800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685800" y="3352800"/>
                <a:ext cx="1752600" cy="533400"/>
                <a:chOff x="76200" y="3048000"/>
                <a:chExt cx="1752600" cy="533400"/>
              </a:xfrm>
            </p:grpSpPr>
            <p:grpSp>
              <p:nvGrpSpPr>
                <p:cNvPr id="39" name="Group 38"/>
                <p:cNvGrpSpPr/>
                <p:nvPr/>
              </p:nvGrpSpPr>
              <p:grpSpPr>
                <a:xfrm>
                  <a:off x="76200" y="3048000"/>
                  <a:ext cx="1752600" cy="533400"/>
                  <a:chOff x="1295400" y="3048000"/>
                  <a:chExt cx="1752600" cy="533400"/>
                </a:xfrm>
              </p:grpSpPr>
              <p:sp>
                <p:nvSpPr>
                  <p:cNvPr id="41" name="Rectangle 40"/>
                  <p:cNvSpPr/>
                  <p:nvPr/>
                </p:nvSpPr>
                <p:spPr bwMode="auto">
                  <a:xfrm>
                    <a:off x="1295400" y="3048000"/>
                    <a:ext cx="609600" cy="533400"/>
                  </a:xfrm>
                  <a:prstGeom prst="rect">
                    <a:avLst/>
                  </a:prstGeom>
                  <a:solidFill>
                    <a:srgbClr val="CEA702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"/>
                    </a:endParaRPr>
                  </a:p>
                </p:txBody>
              </p:sp>
              <p:sp>
                <p:nvSpPr>
                  <p:cNvPr id="42" name="Rectangle 41"/>
                  <p:cNvSpPr/>
                  <p:nvPr/>
                </p:nvSpPr>
                <p:spPr bwMode="auto">
                  <a:xfrm>
                    <a:off x="2133600" y="3048000"/>
                    <a:ext cx="914400" cy="53340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"/>
                    </a:endParaRPr>
                  </a:p>
                </p:txBody>
              </p:sp>
            </p:grpSp>
            <p:cxnSp>
              <p:nvCxnSpPr>
                <p:cNvPr id="40" name="Straight Arrow Connector 39"/>
                <p:cNvCxnSpPr/>
                <p:nvPr/>
              </p:nvCxnSpPr>
              <p:spPr bwMode="auto">
                <a:xfrm>
                  <a:off x="685800" y="3352800"/>
                  <a:ext cx="22860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</p:grpSp>
          <p:grpSp>
            <p:nvGrpSpPr>
              <p:cNvPr id="18" name="Group 17"/>
              <p:cNvGrpSpPr/>
              <p:nvPr/>
            </p:nvGrpSpPr>
            <p:grpSpPr>
              <a:xfrm>
                <a:off x="2667000" y="3352800"/>
                <a:ext cx="1752600" cy="533400"/>
                <a:chOff x="76200" y="3048000"/>
                <a:chExt cx="1752600" cy="533400"/>
              </a:xfrm>
            </p:grpSpPr>
            <p:grpSp>
              <p:nvGrpSpPr>
                <p:cNvPr id="35" name="Group 34"/>
                <p:cNvGrpSpPr/>
                <p:nvPr/>
              </p:nvGrpSpPr>
              <p:grpSpPr>
                <a:xfrm>
                  <a:off x="76200" y="3048000"/>
                  <a:ext cx="1752600" cy="533400"/>
                  <a:chOff x="1295400" y="3048000"/>
                  <a:chExt cx="1752600" cy="533400"/>
                </a:xfrm>
              </p:grpSpPr>
              <p:sp>
                <p:nvSpPr>
                  <p:cNvPr id="37" name="Rectangle 36"/>
                  <p:cNvSpPr/>
                  <p:nvPr/>
                </p:nvSpPr>
                <p:spPr bwMode="auto">
                  <a:xfrm>
                    <a:off x="1295400" y="3048000"/>
                    <a:ext cx="609600" cy="533400"/>
                  </a:xfrm>
                  <a:prstGeom prst="rect">
                    <a:avLst/>
                  </a:prstGeom>
                  <a:solidFill>
                    <a:srgbClr val="CEA702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"/>
                    </a:endParaRPr>
                  </a:p>
                </p:txBody>
              </p:sp>
              <p:sp>
                <p:nvSpPr>
                  <p:cNvPr id="38" name="Rectangle 37"/>
                  <p:cNvSpPr/>
                  <p:nvPr/>
                </p:nvSpPr>
                <p:spPr bwMode="auto">
                  <a:xfrm>
                    <a:off x="2133600" y="3048000"/>
                    <a:ext cx="914400" cy="53340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"/>
                    </a:endParaRPr>
                  </a:p>
                </p:txBody>
              </p:sp>
            </p:grpSp>
            <p:cxnSp>
              <p:nvCxnSpPr>
                <p:cNvPr id="36" name="Straight Arrow Connector 35"/>
                <p:cNvCxnSpPr/>
                <p:nvPr/>
              </p:nvCxnSpPr>
              <p:spPr bwMode="auto">
                <a:xfrm>
                  <a:off x="685800" y="3352800"/>
                  <a:ext cx="22860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</p:grpSp>
          <p:grpSp>
            <p:nvGrpSpPr>
              <p:cNvPr id="19" name="Group 18"/>
              <p:cNvGrpSpPr/>
              <p:nvPr/>
            </p:nvGrpSpPr>
            <p:grpSpPr>
              <a:xfrm>
                <a:off x="4648200" y="3352800"/>
                <a:ext cx="1752600" cy="533400"/>
                <a:chOff x="76200" y="3048000"/>
                <a:chExt cx="1752600" cy="533400"/>
              </a:xfrm>
            </p:grpSpPr>
            <p:grpSp>
              <p:nvGrpSpPr>
                <p:cNvPr id="31" name="Group 30"/>
                <p:cNvGrpSpPr/>
                <p:nvPr/>
              </p:nvGrpSpPr>
              <p:grpSpPr>
                <a:xfrm>
                  <a:off x="76200" y="3048000"/>
                  <a:ext cx="1752600" cy="533400"/>
                  <a:chOff x="1295400" y="3048000"/>
                  <a:chExt cx="1752600" cy="533400"/>
                </a:xfrm>
              </p:grpSpPr>
              <p:sp>
                <p:nvSpPr>
                  <p:cNvPr id="33" name="Rectangle 32"/>
                  <p:cNvSpPr/>
                  <p:nvPr/>
                </p:nvSpPr>
                <p:spPr bwMode="auto">
                  <a:xfrm>
                    <a:off x="1295400" y="3048000"/>
                    <a:ext cx="609600" cy="533400"/>
                  </a:xfrm>
                  <a:prstGeom prst="rect">
                    <a:avLst/>
                  </a:prstGeom>
                  <a:solidFill>
                    <a:srgbClr val="CEA702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"/>
                    </a:endParaRPr>
                  </a:p>
                </p:txBody>
              </p:sp>
              <p:sp>
                <p:nvSpPr>
                  <p:cNvPr id="34" name="Rectangle 33"/>
                  <p:cNvSpPr/>
                  <p:nvPr/>
                </p:nvSpPr>
                <p:spPr bwMode="auto">
                  <a:xfrm>
                    <a:off x="2133600" y="3048000"/>
                    <a:ext cx="914400" cy="53340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"/>
                    </a:endParaRPr>
                  </a:p>
                </p:txBody>
              </p:sp>
            </p:grpSp>
            <p:cxnSp>
              <p:nvCxnSpPr>
                <p:cNvPr id="32" name="Straight Arrow Connector 31"/>
                <p:cNvCxnSpPr/>
                <p:nvPr/>
              </p:nvCxnSpPr>
              <p:spPr bwMode="auto">
                <a:xfrm>
                  <a:off x="685800" y="3352800"/>
                  <a:ext cx="22860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</p:grpSp>
          <p:grpSp>
            <p:nvGrpSpPr>
              <p:cNvPr id="20" name="Group 19"/>
              <p:cNvGrpSpPr/>
              <p:nvPr/>
            </p:nvGrpSpPr>
            <p:grpSpPr>
              <a:xfrm>
                <a:off x="6629400" y="3352800"/>
                <a:ext cx="1752600" cy="533400"/>
                <a:chOff x="76200" y="3048000"/>
                <a:chExt cx="1752600" cy="533400"/>
              </a:xfrm>
            </p:grpSpPr>
            <p:grpSp>
              <p:nvGrpSpPr>
                <p:cNvPr id="27" name="Group 26"/>
                <p:cNvGrpSpPr/>
                <p:nvPr/>
              </p:nvGrpSpPr>
              <p:grpSpPr>
                <a:xfrm>
                  <a:off x="76200" y="3048000"/>
                  <a:ext cx="1752600" cy="533400"/>
                  <a:chOff x="1295400" y="3048000"/>
                  <a:chExt cx="1752600" cy="533400"/>
                </a:xfrm>
              </p:grpSpPr>
              <p:sp>
                <p:nvSpPr>
                  <p:cNvPr id="29" name="Rectangle 28"/>
                  <p:cNvSpPr/>
                  <p:nvPr/>
                </p:nvSpPr>
                <p:spPr bwMode="auto">
                  <a:xfrm>
                    <a:off x="1295400" y="3048000"/>
                    <a:ext cx="609600" cy="533400"/>
                  </a:xfrm>
                  <a:prstGeom prst="rect">
                    <a:avLst/>
                  </a:prstGeom>
                  <a:solidFill>
                    <a:srgbClr val="CEA702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"/>
                    </a:endParaRPr>
                  </a:p>
                </p:txBody>
              </p:sp>
              <p:sp>
                <p:nvSpPr>
                  <p:cNvPr id="30" name="Rectangle 29"/>
                  <p:cNvSpPr/>
                  <p:nvPr/>
                </p:nvSpPr>
                <p:spPr bwMode="auto">
                  <a:xfrm>
                    <a:off x="2133600" y="3048000"/>
                    <a:ext cx="914400" cy="53340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"/>
                    </a:endParaRPr>
                  </a:p>
                </p:txBody>
              </p:sp>
            </p:grpSp>
            <p:cxnSp>
              <p:nvCxnSpPr>
                <p:cNvPr id="28" name="Straight Arrow Connector 27"/>
                <p:cNvCxnSpPr/>
                <p:nvPr/>
              </p:nvCxnSpPr>
              <p:spPr bwMode="auto">
                <a:xfrm>
                  <a:off x="685800" y="3352800"/>
                  <a:ext cx="22860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</p:grpSp>
          <p:cxnSp>
            <p:nvCxnSpPr>
              <p:cNvPr id="21" name="Straight Arrow Connector 20"/>
              <p:cNvCxnSpPr/>
              <p:nvPr/>
            </p:nvCxnSpPr>
            <p:spPr bwMode="auto">
              <a:xfrm flipV="1">
                <a:off x="1981200" y="3872552"/>
                <a:ext cx="0" cy="1380744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22" name="Straight Connector 21"/>
              <p:cNvCxnSpPr/>
              <p:nvPr/>
            </p:nvCxnSpPr>
            <p:spPr bwMode="auto">
              <a:xfrm>
                <a:off x="7924800" y="3872552"/>
                <a:ext cx="0" cy="1380744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lg" len="med"/>
                <a:tailEnd type="none" w="med" len="med"/>
              </a:ln>
              <a:effectLst/>
            </p:spPr>
          </p:cxnSp>
          <p:cxnSp>
            <p:nvCxnSpPr>
              <p:cNvPr id="23" name="Straight Connector 22"/>
              <p:cNvCxnSpPr/>
              <p:nvPr/>
            </p:nvCxnSpPr>
            <p:spPr bwMode="auto">
              <a:xfrm>
                <a:off x="5943600" y="3872552"/>
                <a:ext cx="0" cy="1380744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lg" len="med"/>
                <a:tailEnd type="none" w="med" len="med"/>
              </a:ln>
              <a:effectLst/>
            </p:spPr>
          </p:cxnSp>
          <p:cxnSp>
            <p:nvCxnSpPr>
              <p:cNvPr id="24" name="Straight Connector 23"/>
              <p:cNvCxnSpPr/>
              <p:nvPr/>
            </p:nvCxnSpPr>
            <p:spPr bwMode="auto">
              <a:xfrm>
                <a:off x="3962400" y="3872552"/>
                <a:ext cx="0" cy="1380744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lg" len="med"/>
                <a:tailEnd type="none" w="med" len="med"/>
              </a:ln>
              <a:effectLst/>
            </p:spPr>
          </p:cxnSp>
          <p:sp>
            <p:nvSpPr>
              <p:cNvPr id="25" name="Rounded Rectangle 24"/>
              <p:cNvSpPr/>
              <p:nvPr/>
            </p:nvSpPr>
            <p:spPr bwMode="auto">
              <a:xfrm>
                <a:off x="2416966" y="4953000"/>
                <a:ext cx="1137138" cy="609600"/>
              </a:xfrm>
              <a:prstGeom prst="round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6" name="Rounded Rectangle 25"/>
              <p:cNvSpPr/>
              <p:nvPr/>
            </p:nvSpPr>
            <p:spPr bwMode="auto">
              <a:xfrm>
                <a:off x="6393014" y="4953000"/>
                <a:ext cx="1137138" cy="609600"/>
              </a:xfrm>
              <a:prstGeom prst="round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cxnSp>
          <p:nvCxnSpPr>
            <p:cNvPr id="13" name="Straight Connector 12"/>
            <p:cNvCxnSpPr/>
            <p:nvPr/>
          </p:nvCxnSpPr>
          <p:spPr bwMode="auto">
            <a:xfrm>
              <a:off x="7530152" y="5257800"/>
              <a:ext cx="3946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5943600" y="5257800"/>
              <a:ext cx="43891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1972192" y="5257800"/>
              <a:ext cx="43891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3554104" y="5257800"/>
              <a:ext cx="40233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5" name="Group 44"/>
          <p:cNvGrpSpPr/>
          <p:nvPr/>
        </p:nvGrpSpPr>
        <p:grpSpPr>
          <a:xfrm>
            <a:off x="2971575" y="3200400"/>
            <a:ext cx="2212848" cy="786384"/>
            <a:chOff x="685800" y="3352800"/>
            <a:chExt cx="7821304" cy="2209800"/>
          </a:xfrm>
        </p:grpSpPr>
        <p:grpSp>
          <p:nvGrpSpPr>
            <p:cNvPr id="46" name="Group 45"/>
            <p:cNvGrpSpPr/>
            <p:nvPr/>
          </p:nvGrpSpPr>
          <p:grpSpPr>
            <a:xfrm>
              <a:off x="685800" y="3352800"/>
              <a:ext cx="1752600" cy="533400"/>
              <a:chOff x="76200" y="3048000"/>
              <a:chExt cx="1752600" cy="533400"/>
            </a:xfrm>
          </p:grpSpPr>
          <p:grpSp>
            <p:nvGrpSpPr>
              <p:cNvPr id="70" name="Group 69"/>
              <p:cNvGrpSpPr/>
              <p:nvPr/>
            </p:nvGrpSpPr>
            <p:grpSpPr>
              <a:xfrm>
                <a:off x="76200" y="3048000"/>
                <a:ext cx="1752600" cy="533400"/>
                <a:chOff x="1295400" y="3048000"/>
                <a:chExt cx="1752600" cy="533400"/>
              </a:xfrm>
            </p:grpSpPr>
            <p:sp>
              <p:nvSpPr>
                <p:cNvPr id="72" name="Rectangle 71"/>
                <p:cNvSpPr/>
                <p:nvPr/>
              </p:nvSpPr>
              <p:spPr bwMode="auto">
                <a:xfrm>
                  <a:off x="1295400" y="3048000"/>
                  <a:ext cx="609600" cy="533400"/>
                </a:xfrm>
                <a:prstGeom prst="rect">
                  <a:avLst/>
                </a:prstGeom>
                <a:solidFill>
                  <a:srgbClr val="CEA702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  <p:sp>
              <p:nvSpPr>
                <p:cNvPr id="73" name="Rectangle 72"/>
                <p:cNvSpPr/>
                <p:nvPr/>
              </p:nvSpPr>
              <p:spPr bwMode="auto">
                <a:xfrm>
                  <a:off x="2133600" y="3048000"/>
                  <a:ext cx="914400" cy="533400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</p:grpSp>
          <p:cxnSp>
            <p:nvCxnSpPr>
              <p:cNvPr id="71" name="Straight Arrow Connector 70"/>
              <p:cNvCxnSpPr/>
              <p:nvPr/>
            </p:nvCxnSpPr>
            <p:spPr bwMode="auto">
              <a:xfrm>
                <a:off x="685800" y="3352800"/>
                <a:ext cx="228600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47" name="Group 46"/>
            <p:cNvGrpSpPr/>
            <p:nvPr/>
          </p:nvGrpSpPr>
          <p:grpSpPr>
            <a:xfrm>
              <a:off x="2667000" y="3352800"/>
              <a:ext cx="1752600" cy="533400"/>
              <a:chOff x="76200" y="3048000"/>
              <a:chExt cx="1752600" cy="533400"/>
            </a:xfrm>
          </p:grpSpPr>
          <p:grpSp>
            <p:nvGrpSpPr>
              <p:cNvPr id="66" name="Group 65"/>
              <p:cNvGrpSpPr/>
              <p:nvPr/>
            </p:nvGrpSpPr>
            <p:grpSpPr>
              <a:xfrm>
                <a:off x="76200" y="3048000"/>
                <a:ext cx="1752600" cy="533400"/>
                <a:chOff x="1295400" y="3048000"/>
                <a:chExt cx="1752600" cy="533400"/>
              </a:xfrm>
            </p:grpSpPr>
            <p:sp>
              <p:nvSpPr>
                <p:cNvPr id="68" name="Rectangle 67"/>
                <p:cNvSpPr/>
                <p:nvPr/>
              </p:nvSpPr>
              <p:spPr bwMode="auto">
                <a:xfrm>
                  <a:off x="1295400" y="3048000"/>
                  <a:ext cx="609600" cy="533400"/>
                </a:xfrm>
                <a:prstGeom prst="rect">
                  <a:avLst/>
                </a:prstGeom>
                <a:solidFill>
                  <a:srgbClr val="CEA702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  <p:sp>
              <p:nvSpPr>
                <p:cNvPr id="69" name="Rectangle 68"/>
                <p:cNvSpPr/>
                <p:nvPr/>
              </p:nvSpPr>
              <p:spPr bwMode="auto">
                <a:xfrm>
                  <a:off x="2133600" y="3048000"/>
                  <a:ext cx="914400" cy="533400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</p:grpSp>
          <p:cxnSp>
            <p:nvCxnSpPr>
              <p:cNvPr id="67" name="Straight Arrow Connector 66"/>
              <p:cNvCxnSpPr/>
              <p:nvPr/>
            </p:nvCxnSpPr>
            <p:spPr bwMode="auto">
              <a:xfrm>
                <a:off x="685800" y="3352800"/>
                <a:ext cx="228600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48" name="Group 47"/>
            <p:cNvGrpSpPr/>
            <p:nvPr/>
          </p:nvGrpSpPr>
          <p:grpSpPr>
            <a:xfrm>
              <a:off x="4648200" y="3352800"/>
              <a:ext cx="1752600" cy="533400"/>
              <a:chOff x="76200" y="3048000"/>
              <a:chExt cx="1752600" cy="533400"/>
            </a:xfrm>
          </p:grpSpPr>
          <p:grpSp>
            <p:nvGrpSpPr>
              <p:cNvPr id="62" name="Group 61"/>
              <p:cNvGrpSpPr/>
              <p:nvPr/>
            </p:nvGrpSpPr>
            <p:grpSpPr>
              <a:xfrm>
                <a:off x="76200" y="3048000"/>
                <a:ext cx="1752600" cy="533400"/>
                <a:chOff x="1295400" y="3048000"/>
                <a:chExt cx="1752600" cy="533400"/>
              </a:xfrm>
            </p:grpSpPr>
            <p:sp>
              <p:nvSpPr>
                <p:cNvPr id="64" name="Rectangle 63"/>
                <p:cNvSpPr/>
                <p:nvPr/>
              </p:nvSpPr>
              <p:spPr bwMode="auto">
                <a:xfrm>
                  <a:off x="1295400" y="3048000"/>
                  <a:ext cx="609600" cy="533400"/>
                </a:xfrm>
                <a:prstGeom prst="rect">
                  <a:avLst/>
                </a:prstGeom>
                <a:solidFill>
                  <a:srgbClr val="CEA702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  <p:sp>
              <p:nvSpPr>
                <p:cNvPr id="65" name="Rectangle 64"/>
                <p:cNvSpPr/>
                <p:nvPr/>
              </p:nvSpPr>
              <p:spPr bwMode="auto">
                <a:xfrm>
                  <a:off x="2133600" y="3048000"/>
                  <a:ext cx="914400" cy="533400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</p:grpSp>
          <p:cxnSp>
            <p:nvCxnSpPr>
              <p:cNvPr id="63" name="Straight Arrow Connector 62"/>
              <p:cNvCxnSpPr/>
              <p:nvPr/>
            </p:nvCxnSpPr>
            <p:spPr bwMode="auto">
              <a:xfrm>
                <a:off x="685800" y="3352800"/>
                <a:ext cx="228600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49" name="Group 48"/>
            <p:cNvGrpSpPr/>
            <p:nvPr/>
          </p:nvGrpSpPr>
          <p:grpSpPr>
            <a:xfrm>
              <a:off x="6629400" y="3352800"/>
              <a:ext cx="1752600" cy="533400"/>
              <a:chOff x="76200" y="3048000"/>
              <a:chExt cx="1752600" cy="533400"/>
            </a:xfrm>
          </p:grpSpPr>
          <p:grpSp>
            <p:nvGrpSpPr>
              <p:cNvPr id="58" name="Group 57"/>
              <p:cNvGrpSpPr/>
              <p:nvPr/>
            </p:nvGrpSpPr>
            <p:grpSpPr>
              <a:xfrm>
                <a:off x="76200" y="3048000"/>
                <a:ext cx="1752600" cy="533400"/>
                <a:chOff x="1295400" y="3048000"/>
                <a:chExt cx="1752600" cy="533400"/>
              </a:xfrm>
            </p:grpSpPr>
            <p:sp>
              <p:nvSpPr>
                <p:cNvPr id="60" name="Rectangle 59"/>
                <p:cNvSpPr/>
                <p:nvPr/>
              </p:nvSpPr>
              <p:spPr bwMode="auto">
                <a:xfrm>
                  <a:off x="1295400" y="3048000"/>
                  <a:ext cx="609600" cy="533400"/>
                </a:xfrm>
                <a:prstGeom prst="rect">
                  <a:avLst/>
                </a:prstGeom>
                <a:solidFill>
                  <a:srgbClr val="CEA702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  <p:sp>
              <p:nvSpPr>
                <p:cNvPr id="61" name="Rectangle 60"/>
                <p:cNvSpPr/>
                <p:nvPr/>
              </p:nvSpPr>
              <p:spPr bwMode="auto">
                <a:xfrm>
                  <a:off x="2133600" y="3048000"/>
                  <a:ext cx="914400" cy="533400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</p:grpSp>
          <p:cxnSp>
            <p:nvCxnSpPr>
              <p:cNvPr id="59" name="Straight Arrow Connector 58"/>
              <p:cNvCxnSpPr/>
              <p:nvPr/>
            </p:nvCxnSpPr>
            <p:spPr bwMode="auto">
              <a:xfrm>
                <a:off x="685800" y="3352800"/>
                <a:ext cx="228600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cxnSp>
          <p:nvCxnSpPr>
            <p:cNvPr id="50" name="Straight Arrow Connector 49"/>
            <p:cNvCxnSpPr>
              <a:endCxn id="73" idx="2"/>
            </p:cNvCxnSpPr>
            <p:nvPr/>
          </p:nvCxnSpPr>
          <p:spPr bwMode="auto">
            <a:xfrm flipV="1">
              <a:off x="1981200" y="3886200"/>
              <a:ext cx="0" cy="138074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51" name="Straight Connector 50"/>
            <p:cNvCxnSpPr>
              <a:stCxn id="61" idx="2"/>
            </p:cNvCxnSpPr>
            <p:nvPr/>
          </p:nvCxnSpPr>
          <p:spPr bwMode="auto">
            <a:xfrm>
              <a:off x="7924800" y="3886200"/>
              <a:ext cx="0" cy="138074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lg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5943600" y="3886200"/>
              <a:ext cx="0" cy="138074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lg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>
              <a:off x="3962400" y="3886200"/>
              <a:ext cx="0" cy="138074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lg" len="med"/>
              <a:tailEnd type="none" w="med" len="med"/>
            </a:ln>
            <a:effectLst/>
          </p:spPr>
        </p:cxnSp>
        <p:sp>
          <p:nvSpPr>
            <p:cNvPr id="54" name="Rounded Rectangle 53"/>
            <p:cNvSpPr/>
            <p:nvPr/>
          </p:nvSpPr>
          <p:spPr bwMode="auto">
            <a:xfrm>
              <a:off x="3393918" y="4953000"/>
              <a:ext cx="1137138" cy="609600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5" name="Rounded Rectangle 54"/>
            <p:cNvSpPr/>
            <p:nvPr/>
          </p:nvSpPr>
          <p:spPr bwMode="auto">
            <a:xfrm>
              <a:off x="1398896" y="4953000"/>
              <a:ext cx="1137138" cy="609600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6" name="Rounded Rectangle 55"/>
            <p:cNvSpPr/>
            <p:nvPr/>
          </p:nvSpPr>
          <p:spPr bwMode="auto">
            <a:xfrm>
              <a:off x="5394454" y="4953000"/>
              <a:ext cx="1137138" cy="609600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7" name="Rounded Rectangle 56"/>
            <p:cNvSpPr/>
            <p:nvPr/>
          </p:nvSpPr>
          <p:spPr bwMode="auto">
            <a:xfrm>
              <a:off x="7369966" y="4953000"/>
              <a:ext cx="1137138" cy="609600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456975" y="3200400"/>
            <a:ext cx="2212848" cy="786384"/>
            <a:chOff x="685800" y="3048000"/>
            <a:chExt cx="7696200" cy="2209800"/>
          </a:xfrm>
        </p:grpSpPr>
        <p:grpSp>
          <p:nvGrpSpPr>
            <p:cNvPr id="77" name="Group 76"/>
            <p:cNvGrpSpPr/>
            <p:nvPr/>
          </p:nvGrpSpPr>
          <p:grpSpPr>
            <a:xfrm>
              <a:off x="685800" y="3048000"/>
              <a:ext cx="1752600" cy="533400"/>
              <a:chOff x="76200" y="3048000"/>
              <a:chExt cx="1752600" cy="533400"/>
            </a:xfrm>
          </p:grpSpPr>
          <p:grpSp>
            <p:nvGrpSpPr>
              <p:cNvPr id="101" name="Group 100"/>
              <p:cNvGrpSpPr/>
              <p:nvPr/>
            </p:nvGrpSpPr>
            <p:grpSpPr>
              <a:xfrm>
                <a:off x="76200" y="3048000"/>
                <a:ext cx="1752600" cy="533400"/>
                <a:chOff x="1295400" y="3048000"/>
                <a:chExt cx="1752600" cy="533400"/>
              </a:xfrm>
            </p:grpSpPr>
            <p:sp>
              <p:nvSpPr>
                <p:cNvPr id="103" name="Rectangle 102"/>
                <p:cNvSpPr/>
                <p:nvPr/>
              </p:nvSpPr>
              <p:spPr bwMode="auto">
                <a:xfrm>
                  <a:off x="1295400" y="3048000"/>
                  <a:ext cx="609600" cy="533400"/>
                </a:xfrm>
                <a:prstGeom prst="rect">
                  <a:avLst/>
                </a:prstGeom>
                <a:solidFill>
                  <a:srgbClr val="CEA702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  <p:sp>
              <p:nvSpPr>
                <p:cNvPr id="104" name="Rectangle 103"/>
                <p:cNvSpPr/>
                <p:nvPr/>
              </p:nvSpPr>
              <p:spPr bwMode="auto">
                <a:xfrm>
                  <a:off x="2133600" y="3048000"/>
                  <a:ext cx="914400" cy="533400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</p:grpSp>
          <p:cxnSp>
            <p:nvCxnSpPr>
              <p:cNvPr id="102" name="Straight Arrow Connector 101"/>
              <p:cNvCxnSpPr/>
              <p:nvPr/>
            </p:nvCxnSpPr>
            <p:spPr bwMode="auto">
              <a:xfrm>
                <a:off x="685800" y="3352800"/>
                <a:ext cx="228600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78" name="Group 77"/>
            <p:cNvGrpSpPr/>
            <p:nvPr/>
          </p:nvGrpSpPr>
          <p:grpSpPr>
            <a:xfrm>
              <a:off x="2667000" y="3048000"/>
              <a:ext cx="1752600" cy="533400"/>
              <a:chOff x="76200" y="3048000"/>
              <a:chExt cx="1752600" cy="533400"/>
            </a:xfrm>
          </p:grpSpPr>
          <p:grpSp>
            <p:nvGrpSpPr>
              <p:cNvPr id="97" name="Group 96"/>
              <p:cNvGrpSpPr/>
              <p:nvPr/>
            </p:nvGrpSpPr>
            <p:grpSpPr>
              <a:xfrm>
                <a:off x="76200" y="3048000"/>
                <a:ext cx="1752600" cy="533400"/>
                <a:chOff x="1295400" y="3048000"/>
                <a:chExt cx="1752600" cy="533400"/>
              </a:xfrm>
            </p:grpSpPr>
            <p:sp>
              <p:nvSpPr>
                <p:cNvPr id="99" name="Rectangle 98"/>
                <p:cNvSpPr/>
                <p:nvPr/>
              </p:nvSpPr>
              <p:spPr bwMode="auto">
                <a:xfrm>
                  <a:off x="1295400" y="3048000"/>
                  <a:ext cx="609600" cy="533400"/>
                </a:xfrm>
                <a:prstGeom prst="rect">
                  <a:avLst/>
                </a:prstGeom>
                <a:solidFill>
                  <a:srgbClr val="CEA702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  <p:sp>
              <p:nvSpPr>
                <p:cNvPr id="100" name="Rectangle 99"/>
                <p:cNvSpPr/>
                <p:nvPr/>
              </p:nvSpPr>
              <p:spPr bwMode="auto">
                <a:xfrm>
                  <a:off x="2133600" y="3048000"/>
                  <a:ext cx="914400" cy="533400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</p:grpSp>
          <p:cxnSp>
            <p:nvCxnSpPr>
              <p:cNvPr id="98" name="Straight Arrow Connector 97"/>
              <p:cNvCxnSpPr/>
              <p:nvPr/>
            </p:nvCxnSpPr>
            <p:spPr bwMode="auto">
              <a:xfrm>
                <a:off x="685800" y="3352800"/>
                <a:ext cx="228600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79" name="Group 78"/>
            <p:cNvGrpSpPr/>
            <p:nvPr/>
          </p:nvGrpSpPr>
          <p:grpSpPr>
            <a:xfrm>
              <a:off x="4648200" y="3048000"/>
              <a:ext cx="1752600" cy="533400"/>
              <a:chOff x="76200" y="3048000"/>
              <a:chExt cx="1752600" cy="533400"/>
            </a:xfrm>
          </p:grpSpPr>
          <p:grpSp>
            <p:nvGrpSpPr>
              <p:cNvPr id="93" name="Group 92"/>
              <p:cNvGrpSpPr/>
              <p:nvPr/>
            </p:nvGrpSpPr>
            <p:grpSpPr>
              <a:xfrm>
                <a:off x="76200" y="3048000"/>
                <a:ext cx="1752600" cy="533400"/>
                <a:chOff x="1295400" y="3048000"/>
                <a:chExt cx="1752600" cy="533400"/>
              </a:xfrm>
            </p:grpSpPr>
            <p:sp>
              <p:nvSpPr>
                <p:cNvPr id="95" name="Rectangle 94"/>
                <p:cNvSpPr/>
                <p:nvPr/>
              </p:nvSpPr>
              <p:spPr bwMode="auto">
                <a:xfrm>
                  <a:off x="1295400" y="3048000"/>
                  <a:ext cx="609600" cy="533400"/>
                </a:xfrm>
                <a:prstGeom prst="rect">
                  <a:avLst/>
                </a:prstGeom>
                <a:solidFill>
                  <a:srgbClr val="CEA702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  <p:sp>
              <p:nvSpPr>
                <p:cNvPr id="96" name="Rectangle 95"/>
                <p:cNvSpPr/>
                <p:nvPr/>
              </p:nvSpPr>
              <p:spPr bwMode="auto">
                <a:xfrm>
                  <a:off x="2133600" y="3048000"/>
                  <a:ext cx="914400" cy="533400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</p:grpSp>
          <p:cxnSp>
            <p:nvCxnSpPr>
              <p:cNvPr id="94" name="Straight Arrow Connector 93"/>
              <p:cNvCxnSpPr/>
              <p:nvPr/>
            </p:nvCxnSpPr>
            <p:spPr bwMode="auto">
              <a:xfrm>
                <a:off x="685800" y="3352800"/>
                <a:ext cx="228600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80" name="Group 79"/>
            <p:cNvGrpSpPr/>
            <p:nvPr/>
          </p:nvGrpSpPr>
          <p:grpSpPr>
            <a:xfrm>
              <a:off x="6629400" y="3048000"/>
              <a:ext cx="1752600" cy="533400"/>
              <a:chOff x="76200" y="3048000"/>
              <a:chExt cx="1752600" cy="533400"/>
            </a:xfrm>
          </p:grpSpPr>
          <p:grpSp>
            <p:nvGrpSpPr>
              <p:cNvPr id="89" name="Group 88"/>
              <p:cNvGrpSpPr/>
              <p:nvPr/>
            </p:nvGrpSpPr>
            <p:grpSpPr>
              <a:xfrm>
                <a:off x="76200" y="3048000"/>
                <a:ext cx="1752600" cy="533400"/>
                <a:chOff x="1295400" y="3048000"/>
                <a:chExt cx="1752600" cy="533400"/>
              </a:xfrm>
            </p:grpSpPr>
            <p:sp>
              <p:nvSpPr>
                <p:cNvPr id="91" name="Rectangle 90"/>
                <p:cNvSpPr/>
                <p:nvPr/>
              </p:nvSpPr>
              <p:spPr bwMode="auto">
                <a:xfrm>
                  <a:off x="1295400" y="3048000"/>
                  <a:ext cx="609600" cy="533400"/>
                </a:xfrm>
                <a:prstGeom prst="rect">
                  <a:avLst/>
                </a:prstGeom>
                <a:solidFill>
                  <a:srgbClr val="CEA702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  <p:sp>
              <p:nvSpPr>
                <p:cNvPr id="92" name="Rectangle 91"/>
                <p:cNvSpPr/>
                <p:nvPr/>
              </p:nvSpPr>
              <p:spPr bwMode="auto">
                <a:xfrm>
                  <a:off x="2133600" y="3048000"/>
                  <a:ext cx="914400" cy="533400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</p:grpSp>
          <p:cxnSp>
            <p:nvCxnSpPr>
              <p:cNvPr id="90" name="Straight Arrow Connector 89"/>
              <p:cNvCxnSpPr/>
              <p:nvPr/>
            </p:nvCxnSpPr>
            <p:spPr bwMode="auto">
              <a:xfrm>
                <a:off x="685800" y="3352800"/>
                <a:ext cx="228600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sp>
          <p:nvSpPr>
            <p:cNvPr id="81" name="Rounded Rectangle 80"/>
            <p:cNvSpPr/>
            <p:nvPr/>
          </p:nvSpPr>
          <p:spPr bwMode="auto">
            <a:xfrm>
              <a:off x="4114800" y="4648200"/>
              <a:ext cx="1137138" cy="609600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grpSp>
          <p:nvGrpSpPr>
            <p:cNvPr id="82" name="Group 81"/>
            <p:cNvGrpSpPr/>
            <p:nvPr/>
          </p:nvGrpSpPr>
          <p:grpSpPr>
            <a:xfrm>
              <a:off x="1981200" y="3567752"/>
              <a:ext cx="2133600" cy="1385248"/>
              <a:chOff x="1981200" y="3567752"/>
              <a:chExt cx="2133600" cy="1385248"/>
            </a:xfrm>
          </p:grpSpPr>
          <p:cxnSp>
            <p:nvCxnSpPr>
              <p:cNvPr id="87" name="Straight Arrow Connector 86"/>
              <p:cNvCxnSpPr/>
              <p:nvPr/>
            </p:nvCxnSpPr>
            <p:spPr bwMode="auto">
              <a:xfrm flipV="1">
                <a:off x="1981200" y="3567752"/>
                <a:ext cx="0" cy="1380744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88" name="Straight Connector 87"/>
              <p:cNvCxnSpPr>
                <a:stCxn id="81" idx="1"/>
              </p:cNvCxnSpPr>
              <p:nvPr/>
            </p:nvCxnSpPr>
            <p:spPr bwMode="auto">
              <a:xfrm flipH="1">
                <a:off x="1981200" y="4953000"/>
                <a:ext cx="2133600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lg" len="med"/>
                <a:tailEnd type="none" w="med" len="med"/>
              </a:ln>
              <a:effectLst/>
            </p:spPr>
          </p:cxnSp>
        </p:grpSp>
        <p:cxnSp>
          <p:nvCxnSpPr>
            <p:cNvPr id="83" name="Straight Connector 82"/>
            <p:cNvCxnSpPr>
              <a:stCxn id="81" idx="3"/>
            </p:cNvCxnSpPr>
            <p:nvPr/>
          </p:nvCxnSpPr>
          <p:spPr bwMode="auto">
            <a:xfrm>
              <a:off x="5251938" y="4953000"/>
              <a:ext cx="267286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lg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>
              <a:off x="7924800" y="3567752"/>
              <a:ext cx="0" cy="138074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lg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/>
            <p:nvPr/>
          </p:nvCxnSpPr>
          <p:spPr bwMode="auto">
            <a:xfrm>
              <a:off x="5943600" y="3567752"/>
              <a:ext cx="0" cy="138074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lg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/>
            <p:nvPr/>
          </p:nvCxnSpPr>
          <p:spPr bwMode="auto">
            <a:xfrm>
              <a:off x="3962400" y="3567752"/>
              <a:ext cx="0" cy="138074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lg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949129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theme/theme1.xml><?xml version="1.0" encoding="utf-8"?>
<a:theme xmlns:a="http://schemas.openxmlformats.org/drawingml/2006/main" name="2_gatorEng">
  <a:themeElements>
    <a:clrScheme name="PPT-white-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-white-2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PPT-white-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28487</TotalTime>
  <Words>1210</Words>
  <Application>Microsoft Office PowerPoint</Application>
  <PresentationFormat>On-screen Show (4:3)</PresentationFormat>
  <Paragraphs>387</Paragraphs>
  <Slides>19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ＭＳ Ｐゴシック</vt:lpstr>
      <vt:lpstr>Arial</vt:lpstr>
      <vt:lpstr>Calibri</vt:lpstr>
      <vt:lpstr>Tahoma</vt:lpstr>
      <vt:lpstr>Times</vt:lpstr>
      <vt:lpstr>Times New Roman</vt:lpstr>
      <vt:lpstr>Trebuchet MS</vt:lpstr>
      <vt:lpstr>2_gatorEng</vt:lpstr>
      <vt:lpstr>PowerPoint Presentation</vt:lpstr>
      <vt:lpstr>Introduction and Motivation</vt:lpstr>
      <vt:lpstr>Optimization – Cache Tuning</vt:lpstr>
      <vt:lpstr>Configurable Cache Architecture</vt:lpstr>
      <vt:lpstr>Cache Tuners</vt:lpstr>
      <vt:lpstr>Cache Tuner Architectural Layouts</vt:lpstr>
      <vt:lpstr>Cache Tuner Architectural Layouts</vt:lpstr>
      <vt:lpstr>Cache Tuner Architectural Layouts</vt:lpstr>
      <vt:lpstr>Contributions</vt:lpstr>
      <vt:lpstr>Hardware Implementation</vt:lpstr>
      <vt:lpstr>State Machine</vt:lpstr>
      <vt:lpstr>Datapath</vt:lpstr>
      <vt:lpstr>Experimental Setup</vt:lpstr>
      <vt:lpstr>Power and Area Trends</vt:lpstr>
      <vt:lpstr>Tuning Delay</vt:lpstr>
      <vt:lpstr>Power/Area Compared to Global Tuner</vt:lpstr>
      <vt:lpstr>Overheads Imposed on Microprocessors</vt:lpstr>
      <vt:lpstr>Conclusions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marisha</dc:creator>
  <cp:lastModifiedBy>Tosiron Adegbija</cp:lastModifiedBy>
  <cp:revision>583</cp:revision>
  <dcterms:created xsi:type="dcterms:W3CDTF">2011-05-19T16:23:59Z</dcterms:created>
  <dcterms:modified xsi:type="dcterms:W3CDTF">2014-12-06T17:26:13Z</dcterms:modified>
</cp:coreProperties>
</file>